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08FD5-0BA7-45F8-9DB8-0EA0A1EDFAC5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020D0-B392-4088-8684-B53DD80C11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8832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08FD5-0BA7-45F8-9DB8-0EA0A1EDFAC5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020D0-B392-4088-8684-B53DD80C11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4099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08FD5-0BA7-45F8-9DB8-0EA0A1EDFAC5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020D0-B392-4088-8684-B53DD80C11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4489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08FD5-0BA7-45F8-9DB8-0EA0A1EDFAC5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020D0-B392-4088-8684-B53DD80C11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5773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08FD5-0BA7-45F8-9DB8-0EA0A1EDFAC5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020D0-B392-4088-8684-B53DD80C11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6310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08FD5-0BA7-45F8-9DB8-0EA0A1EDFAC5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020D0-B392-4088-8684-B53DD80C11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3119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08FD5-0BA7-45F8-9DB8-0EA0A1EDFAC5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020D0-B392-4088-8684-B53DD80C11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6755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08FD5-0BA7-45F8-9DB8-0EA0A1EDFAC5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020D0-B392-4088-8684-B53DD80C11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0629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08FD5-0BA7-45F8-9DB8-0EA0A1EDFAC5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020D0-B392-4088-8684-B53DD80C11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1839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08FD5-0BA7-45F8-9DB8-0EA0A1EDFAC5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020D0-B392-4088-8684-B53DD80C11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3922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08FD5-0BA7-45F8-9DB8-0EA0A1EDFAC5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020D0-B392-4088-8684-B53DD80C11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001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08FD5-0BA7-45F8-9DB8-0EA0A1EDFAC5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020D0-B392-4088-8684-B53DD80C11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8711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1143000"/>
          </a:xfrm>
        </p:spPr>
        <p:txBody>
          <a:bodyPr>
            <a:normAutofit/>
          </a:bodyPr>
          <a:lstStyle/>
          <a:p>
            <a:pPr algn="l"/>
            <a:r>
              <a:rPr lang="de-DE" sz="2400" b="1" dirty="0" smtClean="0"/>
              <a:t>Milestone: </a:t>
            </a:r>
            <a:r>
              <a:rPr lang="de-DE" sz="2400" b="1" dirty="0" err="1" smtClean="0"/>
              <a:t>successful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Cu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plating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of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the</a:t>
            </a:r>
            <a:r>
              <a:rPr lang="de-DE" sz="2400" b="1" dirty="0" smtClean="0"/>
              <a:t> Alvarez </a:t>
            </a:r>
            <a:r>
              <a:rPr lang="de-DE" sz="2400" b="1" dirty="0" err="1" smtClean="0"/>
              <a:t>demo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cavity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with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new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bath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arrangement</a:t>
            </a:r>
            <a:r>
              <a:rPr lang="de-DE" sz="2400" b="1" dirty="0" smtClean="0"/>
              <a:t> </a:t>
            </a:r>
            <a:endParaRPr lang="de-DE" sz="2400" b="1" dirty="0"/>
          </a:p>
        </p:txBody>
      </p:sp>
      <p:grpSp>
        <p:nvGrpSpPr>
          <p:cNvPr id="13" name="Gruppieren 12"/>
          <p:cNvGrpSpPr/>
          <p:nvPr/>
        </p:nvGrpSpPr>
        <p:grpSpPr>
          <a:xfrm>
            <a:off x="107504" y="1394774"/>
            <a:ext cx="5976664" cy="4482498"/>
            <a:chOff x="467545" y="1412776"/>
            <a:chExt cx="5976664" cy="4482498"/>
          </a:xfrm>
        </p:grpSpPr>
        <p:pic>
          <p:nvPicPr>
            <p:cNvPr id="1027" name="Picture 3" descr="C:\Users\walter\AppData\Local\Microsoft\Windows\Temporary Internet Files\Content.Outlook\TWZSQ2IX\20190806_104113 (2)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5" y="1412776"/>
              <a:ext cx="5976664" cy="4482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feld 5"/>
            <p:cNvSpPr txBox="1"/>
            <p:nvPr/>
          </p:nvSpPr>
          <p:spPr>
            <a:xfrm>
              <a:off x="5292080" y="1844824"/>
              <a:ext cx="798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>
                  <a:solidFill>
                    <a:schemeClr val="bg1"/>
                  </a:solidFill>
                </a:rPr>
                <a:t>Anode</a:t>
              </a:r>
              <a:endParaRPr lang="de-DE" dirty="0">
                <a:solidFill>
                  <a:schemeClr val="bg1"/>
                </a:solidFill>
              </a:endParaRP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2339752" y="2765390"/>
              <a:ext cx="201933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err="1" smtClean="0">
                  <a:solidFill>
                    <a:schemeClr val="bg1"/>
                  </a:solidFill>
                </a:rPr>
                <a:t>lower</a:t>
              </a:r>
              <a:r>
                <a:rPr lang="de-DE" b="1" dirty="0" smtClean="0">
                  <a:solidFill>
                    <a:schemeClr val="bg1"/>
                  </a:solidFill>
                </a:rPr>
                <a:t> </a:t>
              </a:r>
              <a:r>
                <a:rPr lang="de-DE" b="1" dirty="0" err="1" smtClean="0">
                  <a:solidFill>
                    <a:schemeClr val="bg1"/>
                  </a:solidFill>
                </a:rPr>
                <a:t>current</a:t>
              </a:r>
              <a:r>
                <a:rPr lang="de-DE" b="1" dirty="0" smtClean="0">
                  <a:solidFill>
                    <a:schemeClr val="bg1"/>
                  </a:solidFill>
                </a:rPr>
                <a:t>: </a:t>
              </a:r>
            </a:p>
            <a:p>
              <a:r>
                <a:rPr lang="de-DE" b="1" dirty="0" err="1" smtClean="0">
                  <a:solidFill>
                    <a:schemeClr val="bg1"/>
                  </a:solidFill>
                </a:rPr>
                <a:t>higher</a:t>
              </a:r>
              <a:r>
                <a:rPr lang="de-DE" b="1" dirty="0" smtClean="0">
                  <a:solidFill>
                    <a:schemeClr val="bg1"/>
                  </a:solidFill>
                </a:rPr>
                <a:t> </a:t>
              </a:r>
              <a:r>
                <a:rPr lang="de-DE" b="1" dirty="0" err="1" smtClean="0">
                  <a:solidFill>
                    <a:schemeClr val="bg1"/>
                  </a:solidFill>
                </a:rPr>
                <a:t>gloss</a:t>
              </a:r>
              <a:r>
                <a:rPr lang="de-DE" b="1" dirty="0" smtClean="0">
                  <a:solidFill>
                    <a:schemeClr val="bg1"/>
                  </a:solidFill>
                </a:rPr>
                <a:t> vs. </a:t>
              </a:r>
            </a:p>
            <a:p>
              <a:r>
                <a:rPr lang="de-DE" b="1" dirty="0" err="1" smtClean="0">
                  <a:solidFill>
                    <a:schemeClr val="bg1"/>
                  </a:solidFill>
                </a:rPr>
                <a:t>Cu</a:t>
              </a:r>
              <a:r>
                <a:rPr lang="de-DE" b="1" dirty="0" smtClean="0">
                  <a:solidFill>
                    <a:schemeClr val="bg1"/>
                  </a:solidFill>
                </a:rPr>
                <a:t> </a:t>
              </a:r>
              <a:r>
                <a:rPr lang="de-DE" b="1" dirty="0" err="1" smtClean="0">
                  <a:solidFill>
                    <a:schemeClr val="bg1"/>
                  </a:solidFill>
                </a:rPr>
                <a:t>growth</a:t>
              </a:r>
              <a:r>
                <a:rPr lang="de-DE" b="1" dirty="0" smtClean="0">
                  <a:solidFill>
                    <a:schemeClr val="bg1"/>
                  </a:solidFill>
                </a:rPr>
                <a:t> at </a:t>
              </a:r>
              <a:r>
                <a:rPr lang="de-DE" b="1" dirty="0" err="1" smtClean="0">
                  <a:solidFill>
                    <a:schemeClr val="bg1"/>
                  </a:solidFill>
                </a:rPr>
                <a:t>edges</a:t>
              </a:r>
              <a:endParaRPr lang="de-DE" b="1" dirty="0">
                <a:solidFill>
                  <a:schemeClr val="bg1"/>
                </a:solidFill>
              </a:endParaRPr>
            </a:p>
          </p:txBody>
        </p:sp>
        <p:cxnSp>
          <p:nvCxnSpPr>
            <p:cNvPr id="11" name="Gerade Verbindung mit Pfeil 10"/>
            <p:cNvCxnSpPr/>
            <p:nvPr/>
          </p:nvCxnSpPr>
          <p:spPr>
            <a:xfrm flipH="1" flipV="1">
              <a:off x="3851920" y="2420888"/>
              <a:ext cx="432048" cy="1008112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hteck 13"/>
          <p:cNvSpPr/>
          <p:nvPr/>
        </p:nvSpPr>
        <p:spPr>
          <a:xfrm>
            <a:off x="6228184" y="764704"/>
            <a:ext cx="291581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Very </a:t>
            </a:r>
            <a:r>
              <a:rPr lang="en-US" sz="1600" dirty="0"/>
              <a:t>high quality </a:t>
            </a:r>
            <a:r>
              <a:rPr lang="en-US" sz="1600" dirty="0" smtClean="0"/>
              <a:t>high-gloss </a:t>
            </a:r>
          </a:p>
          <a:p>
            <a:r>
              <a:rPr lang="en-US" sz="1600" dirty="0" smtClean="0"/>
              <a:t>Cu </a:t>
            </a:r>
            <a:r>
              <a:rPr lang="en-US" sz="1600" dirty="0"/>
              <a:t>layer of about 100 </a:t>
            </a:r>
            <a:r>
              <a:rPr lang="en-US" sz="1600" dirty="0" err="1" smtClean="0"/>
              <a:t>mikrons</a:t>
            </a:r>
            <a:r>
              <a:rPr lang="en-US" sz="1600" dirty="0" smtClean="0"/>
              <a:t>. </a:t>
            </a:r>
          </a:p>
          <a:p>
            <a:endParaRPr lang="en-US" sz="1600" dirty="0" smtClean="0"/>
          </a:p>
          <a:p>
            <a:r>
              <a:rPr lang="en-US" sz="1600" dirty="0" smtClean="0"/>
              <a:t>Anode </a:t>
            </a:r>
            <a:r>
              <a:rPr lang="en-US" sz="1600" dirty="0"/>
              <a:t>geometry is optimized. 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Chemical </a:t>
            </a:r>
            <a:r>
              <a:rPr lang="en-US" sz="1600" dirty="0"/>
              <a:t>parameters </a:t>
            </a:r>
            <a:r>
              <a:rPr lang="en-US" sz="1600" dirty="0" smtClean="0"/>
              <a:t>adjusted </a:t>
            </a:r>
          </a:p>
          <a:p>
            <a:r>
              <a:rPr lang="en-US" sz="1600" dirty="0" smtClean="0"/>
              <a:t>and fixed by laboratory </a:t>
            </a:r>
          </a:p>
          <a:p>
            <a:r>
              <a:rPr lang="en-US" sz="1600" dirty="0" smtClean="0"/>
              <a:t>measurements. </a:t>
            </a:r>
          </a:p>
          <a:p>
            <a:endParaRPr lang="de-DE" sz="1600" dirty="0"/>
          </a:p>
          <a:p>
            <a:r>
              <a:rPr lang="en-US" sz="1600" dirty="0"/>
              <a:t>Main parameter </a:t>
            </a:r>
            <a:r>
              <a:rPr lang="en-US" sz="1600" dirty="0" smtClean="0"/>
              <a:t>to </a:t>
            </a:r>
            <a:r>
              <a:rPr lang="en-US" sz="1600" dirty="0"/>
              <a:t>be changed </a:t>
            </a:r>
            <a:endParaRPr lang="en-US" sz="1600" dirty="0" smtClean="0"/>
          </a:p>
          <a:p>
            <a:r>
              <a:rPr lang="en-US" sz="1600" dirty="0" smtClean="0"/>
              <a:t>is </a:t>
            </a:r>
            <a:r>
              <a:rPr lang="en-US" sz="1600" dirty="0"/>
              <a:t>the current density </a:t>
            </a:r>
            <a:r>
              <a:rPr lang="en-US" sz="1600" dirty="0" smtClean="0"/>
              <a:t>which </a:t>
            </a:r>
            <a:r>
              <a:rPr lang="en-US" sz="1600" dirty="0"/>
              <a:t>is </a:t>
            </a:r>
            <a:endParaRPr lang="en-US" sz="1600" dirty="0" smtClean="0"/>
          </a:p>
          <a:p>
            <a:r>
              <a:rPr lang="en-US" sz="1600" dirty="0" smtClean="0"/>
              <a:t>about 4 A/dm^2. </a:t>
            </a:r>
          </a:p>
          <a:p>
            <a:r>
              <a:rPr lang="en-US" sz="1600" dirty="0" smtClean="0"/>
              <a:t>Lowering I is better </a:t>
            </a:r>
            <a:r>
              <a:rPr lang="en-US" sz="1600" dirty="0"/>
              <a:t>for high-gloss, </a:t>
            </a:r>
            <a:r>
              <a:rPr lang="en-US" sz="1600" dirty="0" smtClean="0"/>
              <a:t>but enhances </a:t>
            </a:r>
            <a:r>
              <a:rPr lang="en-US" sz="1600" dirty="0"/>
              <a:t>unwanted Cu growth </a:t>
            </a:r>
            <a:r>
              <a:rPr lang="en-US" sz="1600" dirty="0" smtClean="0"/>
              <a:t>near </a:t>
            </a:r>
            <a:r>
              <a:rPr lang="en-US" sz="1600" dirty="0"/>
              <a:t>edges. 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This </a:t>
            </a:r>
            <a:r>
              <a:rPr lang="en-US" sz="1600" dirty="0"/>
              <a:t>effect can be minimized by </a:t>
            </a:r>
            <a:endParaRPr lang="en-US" sz="1600" dirty="0" smtClean="0"/>
          </a:p>
          <a:p>
            <a:r>
              <a:rPr lang="en-US" sz="1600" dirty="0" smtClean="0"/>
              <a:t>“dimming out”, </a:t>
            </a:r>
            <a:r>
              <a:rPr lang="en-US" sz="1600" dirty="0"/>
              <a:t>i.e. inserting a </a:t>
            </a:r>
            <a:endParaRPr lang="en-US" sz="1600" dirty="0" smtClean="0"/>
          </a:p>
          <a:p>
            <a:r>
              <a:rPr lang="en-US" sz="1600" dirty="0" smtClean="0"/>
              <a:t>Cu </a:t>
            </a:r>
            <a:r>
              <a:rPr lang="en-US" sz="1600" dirty="0"/>
              <a:t>wire nearby the </a:t>
            </a:r>
            <a:r>
              <a:rPr lang="en-US" sz="1600" dirty="0" smtClean="0"/>
              <a:t>edge. It must </a:t>
            </a:r>
          </a:p>
          <a:p>
            <a:r>
              <a:rPr lang="en-US" sz="1600" dirty="0" smtClean="0"/>
              <a:t>be electrically </a:t>
            </a:r>
            <a:r>
              <a:rPr lang="en-US" sz="1600" dirty="0"/>
              <a:t>connected to the </a:t>
            </a:r>
            <a:endParaRPr lang="en-US" sz="1600" dirty="0" smtClean="0"/>
          </a:p>
          <a:p>
            <a:r>
              <a:rPr lang="en-US" sz="1600" dirty="0" smtClean="0"/>
              <a:t>component, i.e. in </a:t>
            </a:r>
            <a:r>
              <a:rPr lang="en-US" sz="1600" dirty="0"/>
              <a:t>this case the </a:t>
            </a:r>
            <a:endParaRPr lang="en-US" sz="1600" dirty="0" smtClean="0"/>
          </a:p>
          <a:p>
            <a:r>
              <a:rPr lang="en-US" sz="1600" dirty="0" smtClean="0"/>
              <a:t>wire </a:t>
            </a:r>
            <a:r>
              <a:rPr lang="en-US" sz="1600" dirty="0"/>
              <a:t>takes major parts of the </a:t>
            </a:r>
            <a:endParaRPr lang="en-US" sz="1600" dirty="0" smtClean="0"/>
          </a:p>
          <a:p>
            <a:r>
              <a:rPr lang="en-US" sz="1600" dirty="0" smtClean="0"/>
              <a:t>current </a:t>
            </a:r>
            <a:r>
              <a:rPr lang="en-US" sz="1600" dirty="0"/>
              <a:t>and therefore collects </a:t>
            </a:r>
            <a:endParaRPr lang="en-US" sz="1600" dirty="0" smtClean="0"/>
          </a:p>
          <a:p>
            <a:r>
              <a:rPr lang="en-US" sz="1600" dirty="0" smtClean="0"/>
              <a:t>the </a:t>
            </a:r>
            <a:r>
              <a:rPr lang="en-US" sz="1600" dirty="0"/>
              <a:t>Cu ions on its surface.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72960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Bildschirmpräsentation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Milestone: successful Cu plating of the Alvarez demo cavity with new bath arrangement </vt:lpstr>
    </vt:vector>
  </TitlesOfParts>
  <Company>GSI Helmholzzentrum für Schwerionenforschung 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Milestone: successful Cu plating of the Alvarez demo cavity with new bath arrangement</dc:title>
  <dc:creator>Walter, Gertrud Dr.</dc:creator>
  <cp:lastModifiedBy>Walter, Gertrud Dr.</cp:lastModifiedBy>
  <cp:revision>4</cp:revision>
  <dcterms:created xsi:type="dcterms:W3CDTF">2019-08-06T10:57:31Z</dcterms:created>
  <dcterms:modified xsi:type="dcterms:W3CDTF">2019-08-06T11:20:21Z</dcterms:modified>
</cp:coreProperties>
</file>