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93" r:id="rId3"/>
    <p:sldId id="419" r:id="rId4"/>
    <p:sldId id="420" r:id="rId5"/>
    <p:sldId id="425" r:id="rId6"/>
    <p:sldId id="426" r:id="rId7"/>
    <p:sldId id="427" r:id="rId8"/>
    <p:sldId id="429" r:id="rId9"/>
    <p:sldId id="432" r:id="rId10"/>
    <p:sldId id="433" r:id="rId11"/>
    <p:sldId id="428" r:id="rId12"/>
    <p:sldId id="391" r:id="rId13"/>
    <p:sldId id="392" r:id="rId14"/>
    <p:sldId id="393" r:id="rId15"/>
    <p:sldId id="394" r:id="rId16"/>
    <p:sldId id="395" r:id="rId17"/>
    <p:sldId id="399" r:id="rId18"/>
    <p:sldId id="396" r:id="rId19"/>
    <p:sldId id="397" r:id="rId20"/>
    <p:sldId id="398" r:id="rId21"/>
    <p:sldId id="400" r:id="rId22"/>
    <p:sldId id="401" r:id="rId23"/>
    <p:sldId id="402" r:id="rId24"/>
    <p:sldId id="403" r:id="rId25"/>
    <p:sldId id="404" r:id="rId26"/>
    <p:sldId id="405" r:id="rId27"/>
    <p:sldId id="406" r:id="rId28"/>
    <p:sldId id="407" r:id="rId29"/>
    <p:sldId id="408" r:id="rId30"/>
    <p:sldId id="409" r:id="rId31"/>
    <p:sldId id="410" r:id="rId32"/>
    <p:sldId id="411" r:id="rId33"/>
    <p:sldId id="413" r:id="rId34"/>
    <p:sldId id="412" r:id="rId35"/>
    <p:sldId id="416" r:id="rId36"/>
    <p:sldId id="417" r:id="rId37"/>
    <p:sldId id="415" r:id="rId38"/>
    <p:sldId id="414" r:id="rId39"/>
    <p:sldId id="418" r:id="rId40"/>
  </p:sldIdLst>
  <p:sldSz cx="9144000" cy="6858000" type="screen4x3"/>
  <p:notesSz cx="6858000" cy="9144000"/>
  <p:defaultTextStyle>
    <a:defPPr>
      <a:defRPr lang="de-DE"/>
    </a:defPPr>
    <a:lvl1pPr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2"/>
    <p:restoredTop sz="94653"/>
  </p:normalViewPr>
  <p:slideViewPr>
    <p:cSldViewPr snapToGrid="0" snapToObjects="1">
      <p:cViewPr>
        <p:scale>
          <a:sx n="120" d="100"/>
          <a:sy n="120" d="100"/>
        </p:scale>
        <p:origin x="1264" y="-88"/>
      </p:cViewPr>
      <p:guideLst>
        <p:guide orient="horz" pos="2160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14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4F9660D6-0F72-DB40-8F55-793B1373C74B}" type="datetime1">
              <a:rPr lang="de-DE"/>
              <a:pPr>
                <a:defRPr/>
              </a:pPr>
              <a:t>03.07.19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14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31B50E92-6290-1446-A992-9804B42E632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0906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714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3A6FC921-2072-3040-893B-A8396722E79B}" type="datetime1">
              <a:rPr lang="de-DE"/>
              <a:pPr>
                <a:defRPr/>
              </a:pPr>
              <a:t>03.07.19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714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41920201-64E3-284C-9DB4-C538DB6AB54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130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56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28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00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72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5737" algn="l" defTabSz="4571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3" algn="l" defTabSz="4571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0" algn="l" defTabSz="4571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8" algn="l" defTabSz="45714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0615F-B945-BE48-81B4-4684115D366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2903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07855-D8CB-1C4E-8BA2-04FDC2E72D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4463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1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209F4-D0FE-3F45-A30C-748D4FB6A87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8923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B1210-945A-CD4A-9311-CC016B67FE5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8161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06036-3FF4-AB4A-86E4-CAE04629C14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4857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9A236-7C3E-DD41-9093-3751030747E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0629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4" indent="0">
              <a:buNone/>
              <a:defRPr sz="1800" b="1"/>
            </a:lvl3pPr>
            <a:lvl4pPr marL="1371441" indent="0">
              <a:buNone/>
              <a:defRPr sz="1600" b="1"/>
            </a:lvl4pPr>
            <a:lvl5pPr marL="1828589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3" indent="0">
              <a:buNone/>
              <a:defRPr sz="1600" b="1"/>
            </a:lvl7pPr>
            <a:lvl8pPr marL="3200030" indent="0">
              <a:buNone/>
              <a:defRPr sz="1600" b="1"/>
            </a:lvl8pPr>
            <a:lvl9pPr marL="3657178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7" indent="0">
              <a:buNone/>
              <a:defRPr sz="2000" b="1"/>
            </a:lvl2pPr>
            <a:lvl3pPr marL="914294" indent="0">
              <a:buNone/>
              <a:defRPr sz="1800" b="1"/>
            </a:lvl3pPr>
            <a:lvl4pPr marL="1371441" indent="0">
              <a:buNone/>
              <a:defRPr sz="1600" b="1"/>
            </a:lvl4pPr>
            <a:lvl5pPr marL="1828589" indent="0">
              <a:buNone/>
              <a:defRPr sz="1600" b="1"/>
            </a:lvl5pPr>
            <a:lvl6pPr marL="2285737" indent="0">
              <a:buNone/>
              <a:defRPr sz="1600" b="1"/>
            </a:lvl6pPr>
            <a:lvl7pPr marL="2742883" indent="0">
              <a:buNone/>
              <a:defRPr sz="1600" b="1"/>
            </a:lvl7pPr>
            <a:lvl8pPr marL="3200030" indent="0">
              <a:buNone/>
              <a:defRPr sz="1600" b="1"/>
            </a:lvl8pPr>
            <a:lvl9pPr marL="3657178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D23E8-452D-1C4F-9920-67D186E729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3229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F08EE-A77E-304F-A69B-3AF5CDA228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947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57BA2-349A-EC4A-89EB-7C8BDDA4DC3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0698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47" indent="0">
              <a:buNone/>
              <a:defRPr sz="1200"/>
            </a:lvl2pPr>
            <a:lvl3pPr marL="914294" indent="0">
              <a:buNone/>
              <a:defRPr sz="1000"/>
            </a:lvl3pPr>
            <a:lvl4pPr marL="1371441" indent="0">
              <a:buNone/>
              <a:defRPr sz="900"/>
            </a:lvl4pPr>
            <a:lvl5pPr marL="1828589" indent="0">
              <a:buNone/>
              <a:defRPr sz="900"/>
            </a:lvl5pPr>
            <a:lvl6pPr marL="2285737" indent="0">
              <a:buNone/>
              <a:defRPr sz="900"/>
            </a:lvl6pPr>
            <a:lvl7pPr marL="2742883" indent="0">
              <a:buNone/>
              <a:defRPr sz="900"/>
            </a:lvl7pPr>
            <a:lvl8pPr marL="3200030" indent="0">
              <a:buNone/>
              <a:defRPr sz="900"/>
            </a:lvl8pPr>
            <a:lvl9pPr marL="3657178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8AE75-F0AB-CA4B-9AF8-DBEEE7266FC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2626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9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7" indent="0">
              <a:buNone/>
              <a:defRPr sz="2800"/>
            </a:lvl2pPr>
            <a:lvl3pPr marL="914294" indent="0">
              <a:buNone/>
              <a:defRPr sz="2400"/>
            </a:lvl3pPr>
            <a:lvl4pPr marL="1371441" indent="0">
              <a:buNone/>
              <a:defRPr sz="2000"/>
            </a:lvl4pPr>
            <a:lvl5pPr marL="1828589" indent="0">
              <a:buNone/>
              <a:defRPr sz="2000"/>
            </a:lvl5pPr>
            <a:lvl6pPr marL="2285737" indent="0">
              <a:buNone/>
              <a:defRPr sz="2000"/>
            </a:lvl6pPr>
            <a:lvl7pPr marL="2742883" indent="0">
              <a:buNone/>
              <a:defRPr sz="2000"/>
            </a:lvl7pPr>
            <a:lvl8pPr marL="3200030" indent="0">
              <a:buNone/>
              <a:defRPr sz="2000"/>
            </a:lvl8pPr>
            <a:lvl9pPr marL="3657178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147" indent="0">
              <a:buNone/>
              <a:defRPr sz="1200"/>
            </a:lvl2pPr>
            <a:lvl3pPr marL="914294" indent="0">
              <a:buNone/>
              <a:defRPr sz="1000"/>
            </a:lvl3pPr>
            <a:lvl4pPr marL="1371441" indent="0">
              <a:buNone/>
              <a:defRPr sz="900"/>
            </a:lvl4pPr>
            <a:lvl5pPr marL="1828589" indent="0">
              <a:buNone/>
              <a:defRPr sz="900"/>
            </a:lvl5pPr>
            <a:lvl6pPr marL="2285737" indent="0">
              <a:buNone/>
              <a:defRPr sz="900"/>
            </a:lvl6pPr>
            <a:lvl7pPr marL="2742883" indent="0">
              <a:buNone/>
              <a:defRPr sz="900"/>
            </a:lvl7pPr>
            <a:lvl8pPr marL="3200030" indent="0">
              <a:buNone/>
              <a:defRPr sz="900"/>
            </a:lvl8pPr>
            <a:lvl9pPr marL="3657178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715C7-40B6-0746-ACCF-08431CC140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4139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6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  <a:tileRect/>
          </a:gradFill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217863" y="6499225"/>
            <a:ext cx="27178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 defTabSz="457147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57200" y="6499225"/>
            <a:ext cx="1912938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 defTabSz="457147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89863" y="6488113"/>
            <a:ext cx="896937" cy="365125"/>
          </a:xfrm>
          <a:prstGeom prst="rect">
            <a:avLst/>
          </a:prstGeom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9B6185B0-FAA8-1F45-B30D-81EE9BF77CB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hf hdr="0"/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3500" kern="1200">
          <a:solidFill>
            <a:srgbClr val="953735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3500">
          <a:solidFill>
            <a:srgbClr val="953735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3500">
          <a:solidFill>
            <a:srgbClr val="953735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3500">
          <a:solidFill>
            <a:srgbClr val="953735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3500">
          <a:solidFill>
            <a:srgbClr val="953735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147" algn="ctr" defTabSz="457147" rtl="0" fontAlgn="base">
        <a:spcBef>
          <a:spcPct val="0"/>
        </a:spcBef>
        <a:spcAft>
          <a:spcPct val="0"/>
        </a:spcAft>
        <a:defRPr sz="3500">
          <a:solidFill>
            <a:srgbClr val="953735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294" algn="ctr" defTabSz="457147" rtl="0" fontAlgn="base">
        <a:spcBef>
          <a:spcPct val="0"/>
        </a:spcBef>
        <a:spcAft>
          <a:spcPct val="0"/>
        </a:spcAft>
        <a:defRPr sz="3500">
          <a:solidFill>
            <a:srgbClr val="953735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441" algn="ctr" defTabSz="457147" rtl="0" fontAlgn="base">
        <a:spcBef>
          <a:spcPct val="0"/>
        </a:spcBef>
        <a:spcAft>
          <a:spcPct val="0"/>
        </a:spcAft>
        <a:defRPr sz="3500">
          <a:solidFill>
            <a:srgbClr val="953735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589" algn="ctr" defTabSz="457147" rtl="0" fontAlgn="base">
        <a:spcBef>
          <a:spcPct val="0"/>
        </a:spcBef>
        <a:spcAft>
          <a:spcPct val="0"/>
        </a:spcAft>
        <a:defRPr sz="3500">
          <a:solidFill>
            <a:srgbClr val="953735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309" indent="-228574" algn="l" defTabSz="4571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6" indent="-228574" algn="l" defTabSz="4571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05" indent="-228574" algn="l" defTabSz="4571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2" indent="-228574" algn="l" defTabSz="4571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4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1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9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7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3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0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8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/>
          <p:cNvSpPr>
            <a:spLocks noGrp="1"/>
          </p:cNvSpPr>
          <p:nvPr>
            <p:ph type="ctrTitle"/>
          </p:nvPr>
        </p:nvSpPr>
        <p:spPr bwMode="auto">
          <a:xfrm>
            <a:off x="247279" y="1256449"/>
            <a:ext cx="8622454" cy="1470025"/>
          </a:xfrm>
          <a:noFill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558ED5"/>
                    </a:gs>
                    <a:gs pos="100000">
                      <a:srgbClr val="B9CDE5"/>
                    </a:gs>
                  </a:gsLst>
                  <a:lin ang="5400000"/>
                </a:gra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/>
              <a:t>Event Reconstruction </a:t>
            </a:r>
            <a:br>
              <a:rPr lang="en-GB" dirty="0"/>
            </a:br>
            <a:r>
              <a:rPr lang="en-GB" dirty="0"/>
              <a:t>in the Tracking System of the CBM Experiment</a:t>
            </a:r>
          </a:p>
        </p:txBody>
      </p:sp>
      <p:sp>
        <p:nvSpPr>
          <p:cNvPr id="15362" name="Text Box 1059"/>
          <p:cNvSpPr txBox="1">
            <a:spLocks noChangeArrowheads="1"/>
          </p:cNvSpPr>
          <p:nvPr/>
        </p:nvSpPr>
        <p:spPr bwMode="auto">
          <a:xfrm>
            <a:off x="2069823" y="3319251"/>
            <a:ext cx="4977366" cy="126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Volker Friese</a:t>
            </a:r>
          </a:p>
          <a:p>
            <a:pPr algn="ctr" eaLnBrk="1" hangingPunct="1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GSI Darmstadt</a:t>
            </a:r>
          </a:p>
          <a:p>
            <a:pPr algn="ctr" eaLnBrk="1" hangingPunct="1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for the CBM Collaboration</a:t>
            </a:r>
          </a:p>
          <a:p>
            <a:pPr algn="ctr" eaLnBrk="1" hangingPunct="1"/>
            <a:endParaRPr lang="en-US" sz="2000" dirty="0">
              <a:solidFill>
                <a:srgbClr val="953735"/>
              </a:solidFill>
            </a:endParaRPr>
          </a:p>
        </p:txBody>
      </p:sp>
      <p:pic>
        <p:nvPicPr>
          <p:cNvPr id="15363" name="Picture 1060" descr="g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97" y="3470763"/>
            <a:ext cx="8985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941921" y="5253519"/>
            <a:ext cx="7467086" cy="584765"/>
          </a:xfrm>
          <a:prstGeom prst="rect">
            <a:avLst/>
          </a:prstGeom>
          <a:noFill/>
        </p:spPr>
        <p:txBody>
          <a:bodyPr wrap="none" lIns="91429" tIns="45715" rIns="91429" bIns="45715">
            <a:spAutoFit/>
          </a:bodyPr>
          <a:lstStyle/>
          <a:p>
            <a:pPr algn="ctr" defTabSz="457147">
              <a:defRPr/>
            </a:pPr>
            <a:r>
              <a:rPr lang="en-GB" sz="1600" dirty="0">
                <a:solidFill>
                  <a:schemeClr val="accent2">
                    <a:lumMod val="75000"/>
                  </a:schemeClr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International Conference on Mathematical Modelling and Computational Physics</a:t>
            </a:r>
          </a:p>
          <a:p>
            <a:pPr algn="ctr" defTabSz="457147">
              <a:defRPr/>
            </a:pPr>
            <a:r>
              <a:rPr lang="en-GB" sz="1600" dirty="0">
                <a:solidFill>
                  <a:schemeClr val="accent2">
                    <a:lumMod val="75000"/>
                  </a:schemeClr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Stara Lesna, 4 July 2019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E84DC-B17A-E348-B5AC-8C98FEE98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180" y="3401917"/>
            <a:ext cx="465653" cy="628673"/>
          </a:xfrm>
          <a:prstGeom prst="rect">
            <a:avLst/>
          </a:prstGeom>
        </p:spPr>
      </p:pic>
      <p:pic>
        <p:nvPicPr>
          <p:cNvPr id="7" name="Picture 10" descr="fair-logo">
            <a:extLst>
              <a:ext uri="{FF2B5EF4-FFF2-40B4-BE49-F238E27FC236}">
                <a16:creationId xmlns:a16="http://schemas.microsoft.com/office/drawing/2014/main" id="{A4B2F3D5-4EB1-2044-BD57-CA753E990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1"/>
          <a:stretch>
            <a:fillRect/>
          </a:stretch>
        </p:blipFill>
        <p:spPr bwMode="auto">
          <a:xfrm>
            <a:off x="1197618" y="3371368"/>
            <a:ext cx="980709" cy="61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Reconstruction: process graph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10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4B58DA16-C993-7C41-8FAE-38BC99D9E510}"/>
              </a:ext>
            </a:extLst>
          </p:cNvPr>
          <p:cNvSpPr/>
          <p:nvPr/>
        </p:nvSpPr>
        <p:spPr>
          <a:xfrm>
            <a:off x="900647" y="1236663"/>
            <a:ext cx="925033" cy="5316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MVD </a:t>
            </a:r>
          </a:p>
          <a:p>
            <a:pPr algn="ctr"/>
            <a:r>
              <a:rPr lang="en-GB" sz="1200" dirty="0"/>
              <a:t>Hit finding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CACA4F81-12B9-1447-90B2-D4C926C0D07A}"/>
              </a:ext>
            </a:extLst>
          </p:cNvPr>
          <p:cNvSpPr/>
          <p:nvPr/>
        </p:nvSpPr>
        <p:spPr>
          <a:xfrm>
            <a:off x="2030531" y="1236663"/>
            <a:ext cx="1080128" cy="5316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STS</a:t>
            </a:r>
          </a:p>
          <a:p>
            <a:pPr algn="ctr"/>
            <a:r>
              <a:rPr lang="en-GB" sz="1200" dirty="0"/>
              <a:t>cluster finding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EC52C5AD-253F-AB41-9ED9-03733D426B09}"/>
              </a:ext>
            </a:extLst>
          </p:cNvPr>
          <p:cNvSpPr/>
          <p:nvPr/>
        </p:nvSpPr>
        <p:spPr>
          <a:xfrm>
            <a:off x="3315511" y="1236663"/>
            <a:ext cx="1080128" cy="5316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RICH</a:t>
            </a:r>
          </a:p>
          <a:p>
            <a:pPr algn="ctr"/>
            <a:r>
              <a:rPr lang="en-GB" sz="1200" dirty="0"/>
              <a:t>ring finding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5488828B-3C2F-2B42-9256-BE97024DF3A2}"/>
              </a:ext>
            </a:extLst>
          </p:cNvPr>
          <p:cNvSpPr/>
          <p:nvPr/>
        </p:nvSpPr>
        <p:spPr>
          <a:xfrm>
            <a:off x="4600491" y="1223260"/>
            <a:ext cx="1080128" cy="5316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TRD </a:t>
            </a:r>
          </a:p>
          <a:p>
            <a:pPr algn="ctr"/>
            <a:r>
              <a:rPr lang="en-GB" sz="1200" dirty="0"/>
              <a:t>hit finding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9A79351F-3A1F-2D47-A0A3-3AD63BA0E2BA}"/>
              </a:ext>
            </a:extLst>
          </p:cNvPr>
          <p:cNvSpPr/>
          <p:nvPr/>
        </p:nvSpPr>
        <p:spPr>
          <a:xfrm>
            <a:off x="5885470" y="1208290"/>
            <a:ext cx="1080128" cy="5316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TOF </a:t>
            </a:r>
          </a:p>
          <a:p>
            <a:pPr algn="ctr"/>
            <a:r>
              <a:rPr lang="en-GB" sz="1200" dirty="0"/>
              <a:t>hit finding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84C0B04F-EE39-3B42-8619-719BDD2651A2}"/>
              </a:ext>
            </a:extLst>
          </p:cNvPr>
          <p:cNvSpPr/>
          <p:nvPr/>
        </p:nvSpPr>
        <p:spPr>
          <a:xfrm>
            <a:off x="1363163" y="2631335"/>
            <a:ext cx="1080128" cy="5316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STS + MVD </a:t>
            </a:r>
          </a:p>
          <a:p>
            <a:pPr algn="ctr"/>
            <a:r>
              <a:rPr lang="en-GB" sz="1200" dirty="0"/>
              <a:t>track finding</a:t>
            </a: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6C9804C4-9C52-B84F-8422-47B2F84DFE2D}"/>
              </a:ext>
            </a:extLst>
          </p:cNvPr>
          <p:cNvSpPr/>
          <p:nvPr/>
        </p:nvSpPr>
        <p:spPr>
          <a:xfrm>
            <a:off x="2030531" y="1933999"/>
            <a:ext cx="1080128" cy="5316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STS</a:t>
            </a:r>
          </a:p>
          <a:p>
            <a:pPr algn="ctr"/>
            <a:r>
              <a:rPr lang="en-GB" sz="1200" dirty="0"/>
              <a:t>Hit finding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F8B14FEF-5769-8744-82F8-DE675DB6D78F}"/>
              </a:ext>
            </a:extLst>
          </p:cNvPr>
          <p:cNvSpPr/>
          <p:nvPr/>
        </p:nvSpPr>
        <p:spPr>
          <a:xfrm>
            <a:off x="4122244" y="3384401"/>
            <a:ext cx="1369404" cy="5316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TRD</a:t>
            </a:r>
          </a:p>
          <a:p>
            <a:pPr algn="ctr"/>
            <a:r>
              <a:rPr lang="en-GB" sz="1200" dirty="0"/>
              <a:t>hit-track matching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BDFC87A6-A704-2647-9E33-E8367F0D28BB}"/>
              </a:ext>
            </a:extLst>
          </p:cNvPr>
          <p:cNvSpPr/>
          <p:nvPr/>
        </p:nvSpPr>
        <p:spPr>
          <a:xfrm>
            <a:off x="5740832" y="4119571"/>
            <a:ext cx="1369404" cy="5316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TOF</a:t>
            </a:r>
          </a:p>
          <a:p>
            <a:pPr algn="ctr"/>
            <a:r>
              <a:rPr lang="en-GB" sz="1200" dirty="0"/>
              <a:t>Hit-track matching</a:t>
            </a: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6C372067-B643-424F-A159-41F64FA33A8A}"/>
              </a:ext>
            </a:extLst>
          </p:cNvPr>
          <p:cNvSpPr/>
          <p:nvPr/>
        </p:nvSpPr>
        <p:spPr>
          <a:xfrm>
            <a:off x="3072434" y="4542958"/>
            <a:ext cx="1499190" cy="5316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RICH</a:t>
            </a:r>
          </a:p>
          <a:p>
            <a:pPr algn="ctr"/>
            <a:r>
              <a:rPr lang="en-GB" sz="1200" dirty="0"/>
              <a:t>ring-track matching</a:t>
            </a: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4FAFEA3F-A7B3-6A43-AA0C-ABA426A4989C}"/>
              </a:ext>
            </a:extLst>
          </p:cNvPr>
          <p:cNvSpPr/>
          <p:nvPr/>
        </p:nvSpPr>
        <p:spPr>
          <a:xfrm>
            <a:off x="3054308" y="5463279"/>
            <a:ext cx="1499190" cy="53162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Global</a:t>
            </a:r>
          </a:p>
          <a:p>
            <a:pPr algn="ctr"/>
            <a:r>
              <a:rPr lang="en-GB" sz="1200" dirty="0"/>
              <a:t>Event Finding</a:t>
            </a: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E2BE64DD-3765-0F48-B4C1-7BE0ED091FC2}"/>
              </a:ext>
            </a:extLst>
          </p:cNvPr>
          <p:cNvSpPr/>
          <p:nvPr/>
        </p:nvSpPr>
        <p:spPr>
          <a:xfrm>
            <a:off x="5482288" y="5740518"/>
            <a:ext cx="1618588" cy="5316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PSD</a:t>
            </a:r>
          </a:p>
          <a:p>
            <a:pPr algn="ctr"/>
            <a:r>
              <a:rPr lang="en-GB" sz="1200" dirty="0"/>
              <a:t>Event characterisation</a:t>
            </a:r>
          </a:p>
        </p:txBody>
      </p:sp>
      <p:cxnSp>
        <p:nvCxnSpPr>
          <p:cNvPr id="55" name="Gerade Verbindung mit Pfeil 54">
            <a:extLst>
              <a:ext uri="{FF2B5EF4-FFF2-40B4-BE49-F238E27FC236}">
                <a16:creationId xmlns:a16="http://schemas.microsoft.com/office/drawing/2014/main" id="{5E13C3EF-1918-6B4C-A18F-64163C60CD53}"/>
              </a:ext>
            </a:extLst>
          </p:cNvPr>
          <p:cNvCxnSpPr>
            <a:stCxn id="44" idx="2"/>
            <a:endCxn id="49" idx="0"/>
          </p:cNvCxnSpPr>
          <p:nvPr/>
        </p:nvCxnSpPr>
        <p:spPr>
          <a:xfrm>
            <a:off x="2570595" y="1768291"/>
            <a:ext cx="0" cy="1657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winkelte Verbindung 55">
            <a:extLst>
              <a:ext uri="{FF2B5EF4-FFF2-40B4-BE49-F238E27FC236}">
                <a16:creationId xmlns:a16="http://schemas.microsoft.com/office/drawing/2014/main" id="{69A77C22-58CA-3B4F-88CE-3543F25F4562}"/>
              </a:ext>
            </a:extLst>
          </p:cNvPr>
          <p:cNvCxnSpPr>
            <a:stCxn id="49" idx="2"/>
            <a:endCxn id="48" idx="0"/>
          </p:cNvCxnSpPr>
          <p:nvPr/>
        </p:nvCxnSpPr>
        <p:spPr>
          <a:xfrm rot="5400000">
            <a:off x="2154057" y="2214797"/>
            <a:ext cx="165708" cy="66736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winkelte Verbindung 56">
            <a:extLst>
              <a:ext uri="{FF2B5EF4-FFF2-40B4-BE49-F238E27FC236}">
                <a16:creationId xmlns:a16="http://schemas.microsoft.com/office/drawing/2014/main" id="{6851B3BF-ABFD-1143-926A-FEEDFCAE0977}"/>
              </a:ext>
            </a:extLst>
          </p:cNvPr>
          <p:cNvCxnSpPr>
            <a:stCxn id="43" idx="2"/>
            <a:endCxn id="48" idx="0"/>
          </p:cNvCxnSpPr>
          <p:nvPr/>
        </p:nvCxnSpPr>
        <p:spPr>
          <a:xfrm rot="16200000" flipH="1">
            <a:off x="1201673" y="1929781"/>
            <a:ext cx="863044" cy="540063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winkelte Verbindung 57">
            <a:extLst>
              <a:ext uri="{FF2B5EF4-FFF2-40B4-BE49-F238E27FC236}">
                <a16:creationId xmlns:a16="http://schemas.microsoft.com/office/drawing/2014/main" id="{64253706-DEAA-E745-8414-DEE128A69384}"/>
              </a:ext>
            </a:extLst>
          </p:cNvPr>
          <p:cNvCxnSpPr>
            <a:stCxn id="46" idx="2"/>
            <a:endCxn id="50" idx="0"/>
          </p:cNvCxnSpPr>
          <p:nvPr/>
        </p:nvCxnSpPr>
        <p:spPr>
          <a:xfrm rot="5400000">
            <a:off x="4158995" y="2402840"/>
            <a:ext cx="1629513" cy="333609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Gewinkelte Verbindung 58">
            <a:extLst>
              <a:ext uri="{FF2B5EF4-FFF2-40B4-BE49-F238E27FC236}">
                <a16:creationId xmlns:a16="http://schemas.microsoft.com/office/drawing/2014/main" id="{8691391D-4472-1B41-8A48-77E8992C4985}"/>
              </a:ext>
            </a:extLst>
          </p:cNvPr>
          <p:cNvCxnSpPr>
            <a:endCxn id="50" idx="0"/>
          </p:cNvCxnSpPr>
          <p:nvPr/>
        </p:nvCxnSpPr>
        <p:spPr>
          <a:xfrm>
            <a:off x="1825680" y="3162963"/>
            <a:ext cx="2981266" cy="221438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Gewinkelte Verbindung 59">
            <a:extLst>
              <a:ext uri="{FF2B5EF4-FFF2-40B4-BE49-F238E27FC236}">
                <a16:creationId xmlns:a16="http://schemas.microsoft.com/office/drawing/2014/main" id="{ED534E7F-19EB-F74F-BA03-EECA77F1C543}"/>
              </a:ext>
            </a:extLst>
          </p:cNvPr>
          <p:cNvCxnSpPr>
            <a:stCxn id="50" idx="3"/>
            <a:endCxn id="51" idx="0"/>
          </p:cNvCxnSpPr>
          <p:nvPr/>
        </p:nvCxnSpPr>
        <p:spPr>
          <a:xfrm>
            <a:off x="5491648" y="3650215"/>
            <a:ext cx="933886" cy="469356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Gewinkelte Verbindung 60">
            <a:extLst>
              <a:ext uri="{FF2B5EF4-FFF2-40B4-BE49-F238E27FC236}">
                <a16:creationId xmlns:a16="http://schemas.microsoft.com/office/drawing/2014/main" id="{B64CF38E-B7D8-FF43-8CD1-F9BFDEE668B7}"/>
              </a:ext>
            </a:extLst>
          </p:cNvPr>
          <p:cNvCxnSpPr>
            <a:stCxn id="48" idx="2"/>
            <a:endCxn id="51" idx="1"/>
          </p:cNvCxnSpPr>
          <p:nvPr/>
        </p:nvCxnSpPr>
        <p:spPr>
          <a:xfrm rot="16200000" flipH="1">
            <a:off x="3210818" y="1855371"/>
            <a:ext cx="1222422" cy="3837605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Gewinkelte Verbindung 61">
            <a:extLst>
              <a:ext uri="{FF2B5EF4-FFF2-40B4-BE49-F238E27FC236}">
                <a16:creationId xmlns:a16="http://schemas.microsoft.com/office/drawing/2014/main" id="{A8BEC623-24DB-FD4B-B331-27984C63B139}"/>
              </a:ext>
            </a:extLst>
          </p:cNvPr>
          <p:cNvCxnSpPr>
            <a:stCxn id="51" idx="2"/>
            <a:endCxn id="52" idx="3"/>
          </p:cNvCxnSpPr>
          <p:nvPr/>
        </p:nvCxnSpPr>
        <p:spPr>
          <a:xfrm rot="5400000">
            <a:off x="5419793" y="3803030"/>
            <a:ext cx="157573" cy="1853910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Gewinkelte Verbindung 62">
            <a:extLst>
              <a:ext uri="{FF2B5EF4-FFF2-40B4-BE49-F238E27FC236}">
                <a16:creationId xmlns:a16="http://schemas.microsoft.com/office/drawing/2014/main" id="{873FA3C4-9439-8D43-AA3C-6427129E14EA}"/>
              </a:ext>
            </a:extLst>
          </p:cNvPr>
          <p:cNvCxnSpPr>
            <a:stCxn id="48" idx="2"/>
            <a:endCxn id="52" idx="1"/>
          </p:cNvCxnSpPr>
          <p:nvPr/>
        </p:nvCxnSpPr>
        <p:spPr>
          <a:xfrm rot="16200000" flipH="1">
            <a:off x="1664926" y="3401263"/>
            <a:ext cx="1645809" cy="1169207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winkelte Verbindung 63">
            <a:extLst>
              <a:ext uri="{FF2B5EF4-FFF2-40B4-BE49-F238E27FC236}">
                <a16:creationId xmlns:a16="http://schemas.microsoft.com/office/drawing/2014/main" id="{61622AD5-6D3D-E04D-A67D-FC814D585AD7}"/>
              </a:ext>
            </a:extLst>
          </p:cNvPr>
          <p:cNvCxnSpPr>
            <a:stCxn id="52" idx="2"/>
            <a:endCxn id="53" idx="0"/>
          </p:cNvCxnSpPr>
          <p:nvPr/>
        </p:nvCxnSpPr>
        <p:spPr>
          <a:xfrm rot="5400000">
            <a:off x="3618620" y="5259869"/>
            <a:ext cx="388693" cy="18126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Gewinkelte Verbindung 64">
            <a:extLst>
              <a:ext uri="{FF2B5EF4-FFF2-40B4-BE49-F238E27FC236}">
                <a16:creationId xmlns:a16="http://schemas.microsoft.com/office/drawing/2014/main" id="{16F05EF1-C519-BA4B-9780-D36272A798F6}"/>
              </a:ext>
            </a:extLst>
          </p:cNvPr>
          <p:cNvCxnSpPr>
            <a:stCxn id="51" idx="2"/>
            <a:endCxn id="53" idx="0"/>
          </p:cNvCxnSpPr>
          <p:nvPr/>
        </p:nvCxnSpPr>
        <p:spPr>
          <a:xfrm rot="5400000">
            <a:off x="4708679" y="3746424"/>
            <a:ext cx="812080" cy="2621631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winkelte Verbindung 65">
            <a:extLst>
              <a:ext uri="{FF2B5EF4-FFF2-40B4-BE49-F238E27FC236}">
                <a16:creationId xmlns:a16="http://schemas.microsoft.com/office/drawing/2014/main" id="{48886E8B-FA1C-A54D-981C-2E40958CD572}"/>
              </a:ext>
            </a:extLst>
          </p:cNvPr>
          <p:cNvCxnSpPr>
            <a:stCxn id="48" idx="2"/>
            <a:endCxn id="53" idx="1"/>
          </p:cNvCxnSpPr>
          <p:nvPr/>
        </p:nvCxnSpPr>
        <p:spPr>
          <a:xfrm rot="16200000" flipH="1">
            <a:off x="1195702" y="3870487"/>
            <a:ext cx="2566130" cy="115108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Gewinkelte Verbindung 66">
            <a:extLst>
              <a:ext uri="{FF2B5EF4-FFF2-40B4-BE49-F238E27FC236}">
                <a16:creationId xmlns:a16="http://schemas.microsoft.com/office/drawing/2014/main" id="{AF198EED-1D1D-524B-A1D6-55630A7ED830}"/>
              </a:ext>
            </a:extLst>
          </p:cNvPr>
          <p:cNvCxnSpPr>
            <a:stCxn id="53" idx="3"/>
            <a:endCxn id="54" idx="1"/>
          </p:cNvCxnSpPr>
          <p:nvPr/>
        </p:nvCxnSpPr>
        <p:spPr>
          <a:xfrm>
            <a:off x="4553498" y="5729093"/>
            <a:ext cx="928790" cy="277239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754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The CBM Silicon Tracking System (STS)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20484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5603F8-DCFE-3048-AD58-5671153321EF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11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E72013D-D5DE-584B-87DB-7F04320C1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30" y="1368021"/>
            <a:ext cx="1750315" cy="1242810"/>
          </a:xfrm>
          <a:prstGeom prst="rect">
            <a:avLst/>
          </a:prstGeom>
        </p:spPr>
      </p:pic>
      <p:sp>
        <p:nvSpPr>
          <p:cNvPr id="19" name="Textfeld 8">
            <a:extLst>
              <a:ext uri="{FF2B5EF4-FFF2-40B4-BE49-F238E27FC236}">
                <a16:creationId xmlns:a16="http://schemas.microsoft.com/office/drawing/2014/main" id="{30E5FC73-B6D4-964F-BA88-541C3391F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5936" y="984791"/>
            <a:ext cx="6207318" cy="223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Arrangement of 900 low-mass, double-sided silicon strip sensors</a:t>
            </a:r>
          </a:p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Inside a magnetic dipole field</a:t>
            </a:r>
          </a:p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Task: 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measure the trajectories of up to 700 charge particles per collision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reconstruct momentum from curvature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reconstruct secondary (weak) decays by topology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9F329E4C-C275-B64B-B63C-F44917707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16" y="3493465"/>
            <a:ext cx="3180038" cy="2392726"/>
          </a:xfrm>
          <a:prstGeom prst="rect">
            <a:avLst/>
          </a:prstGeom>
        </p:spPr>
      </p:pic>
      <p:grpSp>
        <p:nvGrpSpPr>
          <p:cNvPr id="11" name="Group 1">
            <a:extLst>
              <a:ext uri="{FF2B5EF4-FFF2-40B4-BE49-F238E27FC236}">
                <a16:creationId xmlns:a16="http://schemas.microsoft.com/office/drawing/2014/main" id="{387375DC-181F-AE4F-9186-232E168BF46B}"/>
              </a:ext>
            </a:extLst>
          </p:cNvPr>
          <p:cNvGrpSpPr>
            <a:grpSpLocks noChangeAspect="1"/>
          </p:cNvGrpSpPr>
          <p:nvPr/>
        </p:nvGrpSpPr>
        <p:grpSpPr>
          <a:xfrm>
            <a:off x="4964637" y="3493465"/>
            <a:ext cx="3273694" cy="2463195"/>
            <a:chOff x="2743200" y="1535071"/>
            <a:chExt cx="6251620" cy="4703847"/>
          </a:xfrm>
        </p:grpSpPr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E0616AF6-D632-1D4F-802E-307939529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1535071"/>
              <a:ext cx="6251620" cy="4703847"/>
            </a:xfrm>
            <a:prstGeom prst="rect">
              <a:avLst/>
            </a:prstGeom>
          </p:spPr>
        </p:pic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8F14E185-4EB9-3C46-AAE7-1A5DFE2310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95" t="12511" r="20001"/>
            <a:stretch/>
          </p:blipFill>
          <p:spPr>
            <a:xfrm>
              <a:off x="4876800" y="2743200"/>
              <a:ext cx="2664500" cy="2131394"/>
            </a:xfrm>
            <a:prstGeom prst="rect">
              <a:avLst/>
            </a:prstGeom>
          </p:spPr>
        </p:pic>
      </p:grp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87911675-8549-B847-A531-246F287BD3E7}"/>
              </a:ext>
            </a:extLst>
          </p:cNvPr>
          <p:cNvCxnSpPr>
            <a:cxnSpLocks/>
          </p:cNvCxnSpPr>
          <p:nvPr/>
        </p:nvCxnSpPr>
        <p:spPr>
          <a:xfrm>
            <a:off x="914400" y="2022529"/>
            <a:ext cx="1565329" cy="1658318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345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597728"/>
            <a:ext cx="8229600" cy="176592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1. From digis to clusters</a:t>
            </a:r>
          </a:p>
          <a:p>
            <a:pPr marL="514350" indent="-514350" algn="ctr">
              <a:buAutoNum type="arabicPeriod"/>
              <a:defRPr/>
            </a:pP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  <a:defRPr/>
            </a:pP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 computational problem)</a:t>
            </a:r>
          </a:p>
          <a:p>
            <a:pPr marL="0" indent="0" algn="ctr">
              <a:buNone/>
              <a:defRPr/>
            </a:pP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6389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5C6D49-B1B5-7348-A8CD-8713600C2ECA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204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318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Clusters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6389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5C6D49-B1B5-7348-A8CD-8713600C2ECA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13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grpSp>
        <p:nvGrpSpPr>
          <p:cNvPr id="103" name="Gruppieren 102">
            <a:extLst>
              <a:ext uri="{FF2B5EF4-FFF2-40B4-BE49-F238E27FC236}">
                <a16:creationId xmlns:a16="http://schemas.microsoft.com/office/drawing/2014/main" id="{0253ADD4-AD4E-4549-8389-13A1A5E32BFB}"/>
              </a:ext>
            </a:extLst>
          </p:cNvPr>
          <p:cNvGrpSpPr/>
          <p:nvPr/>
        </p:nvGrpSpPr>
        <p:grpSpPr>
          <a:xfrm>
            <a:off x="1861659" y="931863"/>
            <a:ext cx="5420682" cy="2318342"/>
            <a:chOff x="1931496" y="1084615"/>
            <a:chExt cx="5420682" cy="2318342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64AAEA2C-5BF3-E84B-BC28-AC710734100B}"/>
                </a:ext>
              </a:extLst>
            </p:cNvPr>
            <p:cNvGrpSpPr/>
            <p:nvPr/>
          </p:nvGrpSpPr>
          <p:grpSpPr>
            <a:xfrm>
              <a:off x="1935678" y="1697544"/>
              <a:ext cx="5272644" cy="1159378"/>
              <a:chOff x="1935678" y="2051846"/>
              <a:chExt cx="5272644" cy="1159378"/>
            </a:xfrm>
          </p:grpSpPr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50E154DE-9AE3-4B48-B8F1-C0497325AC08}"/>
                  </a:ext>
                </a:extLst>
              </p:cNvPr>
              <p:cNvSpPr/>
              <p:nvPr/>
            </p:nvSpPr>
            <p:spPr>
              <a:xfrm>
                <a:off x="1935678" y="2213697"/>
                <a:ext cx="5272644" cy="9975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CE60C4C1-2F17-354A-B5CA-0A58EA967929}"/>
                  </a:ext>
                </a:extLst>
              </p:cNvPr>
              <p:cNvSpPr/>
              <p:nvPr/>
            </p:nvSpPr>
            <p:spPr>
              <a:xfrm>
                <a:off x="1935678" y="2078182"/>
                <a:ext cx="5272644" cy="1355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9" name="Gerade Verbindung 8">
                <a:extLst>
                  <a:ext uri="{FF2B5EF4-FFF2-40B4-BE49-F238E27FC236}">
                    <a16:creationId xmlns:a16="http://schemas.microsoft.com/office/drawing/2014/main" id="{EF311BF8-B1DC-6546-9141-871DF3BF97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25683" y="2078182"/>
                <a:ext cx="0" cy="1355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53881358-56F4-DB43-9E94-82545B9A2D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37335" y="2055694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6645F593-21F1-9041-BCDC-8909B4CD67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12486" y="2055694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DD544641-3DC3-2045-AE41-E049E3D2A8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87637" y="2055694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50DE7050-1232-ED44-AE6B-C4235531F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62788" y="2059442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6FDE4BB1-D3DA-8144-8F32-0BC0836660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37939" y="2055694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BFD699C9-A925-A544-A222-273D48C5BF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113090" y="2055694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2DEEC804-98FD-5C41-A8E7-B132A4857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90714" y="2055445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8C0C11D0-AE52-2A4D-8834-5C8CEA7AEF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65865" y="2055445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73995482-05E6-754E-BE1F-55BDF6F5B2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47236" y="2055445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7E17A219-DC7F-C742-8057-DD2D2CFAA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28607" y="2055445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825FBEBD-4604-924E-9023-903A63590F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008703" y="2055594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EB93243B-EBF7-6A4D-83D8-98CD7170AC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195474" y="2059341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916997B5-E801-B542-A58C-AC46EA55CD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80863" y="2055445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30" name="Grafik 29">
                <a:extLst>
                  <a:ext uri="{FF2B5EF4-FFF2-40B4-BE49-F238E27FC236}">
                    <a16:creationId xmlns:a16="http://schemas.microsoft.com/office/drawing/2014/main" id="{FD9551A9-70EE-8E41-AE2D-0F05488B83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46596" y="2051846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31" name="Grafik 30">
                <a:extLst>
                  <a:ext uri="{FF2B5EF4-FFF2-40B4-BE49-F238E27FC236}">
                    <a16:creationId xmlns:a16="http://schemas.microsoft.com/office/drawing/2014/main" id="{4A489526-B98F-0F40-99AE-7D063B239A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33228" y="2051846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32" name="Grafik 31">
                <a:extLst>
                  <a:ext uri="{FF2B5EF4-FFF2-40B4-BE49-F238E27FC236}">
                    <a16:creationId xmlns:a16="http://schemas.microsoft.com/office/drawing/2014/main" id="{C7B3EE43-2B0F-3147-9F6F-64F7C34D15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14374" y="2051846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A90D1C70-4ABE-C143-84DE-BA768FF025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92177" y="2059592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34" name="Grafik 33">
                <a:extLst>
                  <a:ext uri="{FF2B5EF4-FFF2-40B4-BE49-F238E27FC236}">
                    <a16:creationId xmlns:a16="http://schemas.microsoft.com/office/drawing/2014/main" id="{E6A8DCC5-03B6-9B43-A2A5-51A1D98793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64585" y="2051846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35" name="Grafik 34">
                <a:extLst>
                  <a:ext uri="{FF2B5EF4-FFF2-40B4-BE49-F238E27FC236}">
                    <a16:creationId xmlns:a16="http://schemas.microsoft.com/office/drawing/2014/main" id="{BB4F9D94-8D5F-7D4E-9895-F16DD7344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33517" y="2056196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36" name="Grafik 35">
                <a:extLst>
                  <a:ext uri="{FF2B5EF4-FFF2-40B4-BE49-F238E27FC236}">
                    <a16:creationId xmlns:a16="http://schemas.microsoft.com/office/drawing/2014/main" id="{B238F3AF-D43E-9846-8A08-BC8DF4F05E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606385" y="2056890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37" name="Grafik 36">
                <a:extLst>
                  <a:ext uri="{FF2B5EF4-FFF2-40B4-BE49-F238E27FC236}">
                    <a16:creationId xmlns:a16="http://schemas.microsoft.com/office/drawing/2014/main" id="{D708C867-A938-5A41-8EBE-963A40A78A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81346" y="2051846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38" name="Grafik 37">
                <a:extLst>
                  <a:ext uri="{FF2B5EF4-FFF2-40B4-BE49-F238E27FC236}">
                    <a16:creationId xmlns:a16="http://schemas.microsoft.com/office/drawing/2014/main" id="{C1844CBB-E3BA-C946-83D7-0D264DAF5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951603" y="2059341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39" name="Grafik 38">
                <a:extLst>
                  <a:ext uri="{FF2B5EF4-FFF2-40B4-BE49-F238E27FC236}">
                    <a16:creationId xmlns:a16="http://schemas.microsoft.com/office/drawing/2014/main" id="{32ECB3C4-5AE1-1447-8E4C-0C0D6AF09D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118826" y="2059341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40" name="Grafik 39">
                <a:extLst>
                  <a:ext uri="{FF2B5EF4-FFF2-40B4-BE49-F238E27FC236}">
                    <a16:creationId xmlns:a16="http://schemas.microsoft.com/office/drawing/2014/main" id="{4F433F18-5CE1-D54F-82B2-E90CAAB62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84559" y="2059341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41" name="Grafik 40">
                <a:extLst>
                  <a:ext uri="{FF2B5EF4-FFF2-40B4-BE49-F238E27FC236}">
                    <a16:creationId xmlns:a16="http://schemas.microsoft.com/office/drawing/2014/main" id="{39539E79-213E-0846-A8A0-C3FFA9B35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1363" y="2051846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42" name="Grafik 41">
                <a:extLst>
                  <a:ext uri="{FF2B5EF4-FFF2-40B4-BE49-F238E27FC236}">
                    <a16:creationId xmlns:a16="http://schemas.microsoft.com/office/drawing/2014/main" id="{92130CC2-4C9A-AD46-A0BA-5C8410AC7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43155" y="2051846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43" name="Grafik 42">
                <a:extLst>
                  <a:ext uri="{FF2B5EF4-FFF2-40B4-BE49-F238E27FC236}">
                    <a16:creationId xmlns:a16="http://schemas.microsoft.com/office/drawing/2014/main" id="{DA6A93BE-EA5C-D348-851C-91FE87CC92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24947" y="2059341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44" name="Grafik 43">
                <a:extLst>
                  <a:ext uri="{FF2B5EF4-FFF2-40B4-BE49-F238E27FC236}">
                    <a16:creationId xmlns:a16="http://schemas.microsoft.com/office/drawing/2014/main" id="{E3D531E8-AB3C-4849-BB99-90731C0AD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997054" y="2051846"/>
                <a:ext cx="127000" cy="241300"/>
              </a:xfrm>
              <a:prstGeom prst="rect">
                <a:avLst/>
              </a:prstGeom>
            </p:spPr>
          </p:pic>
        </p:grpSp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7CE26E2C-869D-4E43-9FC0-BD815F734D8E}"/>
                </a:ext>
              </a:extLst>
            </p:cNvPr>
            <p:cNvGrpSpPr/>
            <p:nvPr/>
          </p:nvGrpSpPr>
          <p:grpSpPr>
            <a:xfrm>
              <a:off x="1931496" y="2830357"/>
              <a:ext cx="5272644" cy="249046"/>
              <a:chOff x="1935678" y="2051846"/>
              <a:chExt cx="5272644" cy="249046"/>
            </a:xfrm>
          </p:grpSpPr>
          <p:sp>
            <p:nvSpPr>
              <p:cNvPr id="51" name="Rechteck 50">
                <a:extLst>
                  <a:ext uri="{FF2B5EF4-FFF2-40B4-BE49-F238E27FC236}">
                    <a16:creationId xmlns:a16="http://schemas.microsoft.com/office/drawing/2014/main" id="{9CD0FDB3-5C38-1E4E-8C21-A3FE99ABFBD7}"/>
                  </a:ext>
                </a:extLst>
              </p:cNvPr>
              <p:cNvSpPr/>
              <p:nvPr/>
            </p:nvSpPr>
            <p:spPr>
              <a:xfrm>
                <a:off x="1935678" y="2078182"/>
                <a:ext cx="5272644" cy="1355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52" name="Gerade Verbindung 51">
                <a:extLst>
                  <a:ext uri="{FF2B5EF4-FFF2-40B4-BE49-F238E27FC236}">
                    <a16:creationId xmlns:a16="http://schemas.microsoft.com/office/drawing/2014/main" id="{DCE1D982-810C-6A4F-9B69-D4B71EA8E2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25683" y="2078182"/>
                <a:ext cx="0" cy="1355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3" name="Grafik 52">
                <a:extLst>
                  <a:ext uri="{FF2B5EF4-FFF2-40B4-BE49-F238E27FC236}">
                    <a16:creationId xmlns:a16="http://schemas.microsoft.com/office/drawing/2014/main" id="{6D8E8550-13ED-1840-A983-FE2A5FD56F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37335" y="2055694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54" name="Grafik 53">
                <a:extLst>
                  <a:ext uri="{FF2B5EF4-FFF2-40B4-BE49-F238E27FC236}">
                    <a16:creationId xmlns:a16="http://schemas.microsoft.com/office/drawing/2014/main" id="{9812BB5A-5A80-7942-8920-9B3B96BA8E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12486" y="2055694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55" name="Grafik 54">
                <a:extLst>
                  <a:ext uri="{FF2B5EF4-FFF2-40B4-BE49-F238E27FC236}">
                    <a16:creationId xmlns:a16="http://schemas.microsoft.com/office/drawing/2014/main" id="{922648BD-2C0B-8D42-8F39-B7328F9347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87637" y="2055694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56" name="Grafik 55">
                <a:extLst>
                  <a:ext uri="{FF2B5EF4-FFF2-40B4-BE49-F238E27FC236}">
                    <a16:creationId xmlns:a16="http://schemas.microsoft.com/office/drawing/2014/main" id="{5608F105-3484-4749-94CC-57D2AD9DC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62788" y="2059442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57" name="Grafik 56">
                <a:extLst>
                  <a:ext uri="{FF2B5EF4-FFF2-40B4-BE49-F238E27FC236}">
                    <a16:creationId xmlns:a16="http://schemas.microsoft.com/office/drawing/2014/main" id="{3EECE9E3-235F-1E46-8A6C-C505BBF751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37939" y="2055694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58" name="Grafik 57">
                <a:extLst>
                  <a:ext uri="{FF2B5EF4-FFF2-40B4-BE49-F238E27FC236}">
                    <a16:creationId xmlns:a16="http://schemas.microsoft.com/office/drawing/2014/main" id="{56DC54A6-028C-254E-9F93-A9ADDC736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113090" y="2055694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59" name="Grafik 58">
                <a:extLst>
                  <a:ext uri="{FF2B5EF4-FFF2-40B4-BE49-F238E27FC236}">
                    <a16:creationId xmlns:a16="http://schemas.microsoft.com/office/drawing/2014/main" id="{6404707D-DB42-A842-8B07-B86B0F8DA4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90714" y="2055445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60" name="Grafik 59">
                <a:extLst>
                  <a:ext uri="{FF2B5EF4-FFF2-40B4-BE49-F238E27FC236}">
                    <a16:creationId xmlns:a16="http://schemas.microsoft.com/office/drawing/2014/main" id="{10AAFD28-4C43-014D-A475-B785922F8E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65865" y="2055445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61" name="Grafik 60">
                <a:extLst>
                  <a:ext uri="{FF2B5EF4-FFF2-40B4-BE49-F238E27FC236}">
                    <a16:creationId xmlns:a16="http://schemas.microsoft.com/office/drawing/2014/main" id="{B7EDF18A-6E85-8F47-AF1F-D6E5DD1A9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47236" y="2055445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62" name="Grafik 61">
                <a:extLst>
                  <a:ext uri="{FF2B5EF4-FFF2-40B4-BE49-F238E27FC236}">
                    <a16:creationId xmlns:a16="http://schemas.microsoft.com/office/drawing/2014/main" id="{749801B7-02FE-F942-85C8-48ACA1DEE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28607" y="2055445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63" name="Grafik 62">
                <a:extLst>
                  <a:ext uri="{FF2B5EF4-FFF2-40B4-BE49-F238E27FC236}">
                    <a16:creationId xmlns:a16="http://schemas.microsoft.com/office/drawing/2014/main" id="{08DA7440-3329-ED47-8B82-FD4BAD045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008703" y="2055594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64" name="Grafik 63">
                <a:extLst>
                  <a:ext uri="{FF2B5EF4-FFF2-40B4-BE49-F238E27FC236}">
                    <a16:creationId xmlns:a16="http://schemas.microsoft.com/office/drawing/2014/main" id="{D74CCD76-81FD-AD4E-A21D-F5592717BD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195474" y="2059341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65" name="Grafik 64">
                <a:extLst>
                  <a:ext uri="{FF2B5EF4-FFF2-40B4-BE49-F238E27FC236}">
                    <a16:creationId xmlns:a16="http://schemas.microsoft.com/office/drawing/2014/main" id="{153CC293-6DB3-344E-8EED-2F455EC11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80863" y="2055445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66" name="Grafik 65">
                <a:extLst>
                  <a:ext uri="{FF2B5EF4-FFF2-40B4-BE49-F238E27FC236}">
                    <a16:creationId xmlns:a16="http://schemas.microsoft.com/office/drawing/2014/main" id="{BFF523D8-ED60-D342-AD7C-93959E82A9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46596" y="2051846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67" name="Grafik 66">
                <a:extLst>
                  <a:ext uri="{FF2B5EF4-FFF2-40B4-BE49-F238E27FC236}">
                    <a16:creationId xmlns:a16="http://schemas.microsoft.com/office/drawing/2014/main" id="{480E47C2-6CA2-724F-84E1-3D383A7633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33228" y="2051846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68" name="Grafik 67">
                <a:extLst>
                  <a:ext uri="{FF2B5EF4-FFF2-40B4-BE49-F238E27FC236}">
                    <a16:creationId xmlns:a16="http://schemas.microsoft.com/office/drawing/2014/main" id="{E78C7092-DB8A-E241-81A7-713E5F798B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14374" y="2051846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69" name="Grafik 68">
                <a:extLst>
                  <a:ext uri="{FF2B5EF4-FFF2-40B4-BE49-F238E27FC236}">
                    <a16:creationId xmlns:a16="http://schemas.microsoft.com/office/drawing/2014/main" id="{768ADBEB-E9B2-B54A-ACDF-CED40F9BE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92177" y="2059592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70" name="Grafik 69">
                <a:extLst>
                  <a:ext uri="{FF2B5EF4-FFF2-40B4-BE49-F238E27FC236}">
                    <a16:creationId xmlns:a16="http://schemas.microsoft.com/office/drawing/2014/main" id="{37379FF4-2800-BC43-932E-6B669C4E1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64585" y="2051846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71" name="Grafik 70">
                <a:extLst>
                  <a:ext uri="{FF2B5EF4-FFF2-40B4-BE49-F238E27FC236}">
                    <a16:creationId xmlns:a16="http://schemas.microsoft.com/office/drawing/2014/main" id="{F3BA0A9C-1061-9549-AC73-ECFEEB602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33517" y="2056196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72" name="Grafik 71">
                <a:extLst>
                  <a:ext uri="{FF2B5EF4-FFF2-40B4-BE49-F238E27FC236}">
                    <a16:creationId xmlns:a16="http://schemas.microsoft.com/office/drawing/2014/main" id="{E48FEA34-8934-C946-80C6-A7426B9D4A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606385" y="2056890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73" name="Grafik 72">
                <a:extLst>
                  <a:ext uri="{FF2B5EF4-FFF2-40B4-BE49-F238E27FC236}">
                    <a16:creationId xmlns:a16="http://schemas.microsoft.com/office/drawing/2014/main" id="{E12E11B3-5FCA-DD49-865D-0B2FBB7883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81346" y="2051846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74" name="Grafik 73">
                <a:extLst>
                  <a:ext uri="{FF2B5EF4-FFF2-40B4-BE49-F238E27FC236}">
                    <a16:creationId xmlns:a16="http://schemas.microsoft.com/office/drawing/2014/main" id="{FC445508-5DEA-3944-81C8-85C7E4EF51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951603" y="2059341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75" name="Grafik 74">
                <a:extLst>
                  <a:ext uri="{FF2B5EF4-FFF2-40B4-BE49-F238E27FC236}">
                    <a16:creationId xmlns:a16="http://schemas.microsoft.com/office/drawing/2014/main" id="{B0FCE733-14E1-1548-82DC-3F2F474A80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118826" y="2059341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76" name="Grafik 75">
                <a:extLst>
                  <a:ext uri="{FF2B5EF4-FFF2-40B4-BE49-F238E27FC236}">
                    <a16:creationId xmlns:a16="http://schemas.microsoft.com/office/drawing/2014/main" id="{935D9BA2-59CA-A34C-86B6-50153FB83E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84559" y="2059341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77" name="Grafik 76">
                <a:extLst>
                  <a:ext uri="{FF2B5EF4-FFF2-40B4-BE49-F238E27FC236}">
                    <a16:creationId xmlns:a16="http://schemas.microsoft.com/office/drawing/2014/main" id="{3A4E3D3B-DF47-214E-9520-EC33A93662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61363" y="2051846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78" name="Grafik 77">
                <a:extLst>
                  <a:ext uri="{FF2B5EF4-FFF2-40B4-BE49-F238E27FC236}">
                    <a16:creationId xmlns:a16="http://schemas.microsoft.com/office/drawing/2014/main" id="{3B4F8BFC-7FE1-0C4F-86AE-1F12A6D48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643155" y="2051846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79" name="Grafik 78">
                <a:extLst>
                  <a:ext uri="{FF2B5EF4-FFF2-40B4-BE49-F238E27FC236}">
                    <a16:creationId xmlns:a16="http://schemas.microsoft.com/office/drawing/2014/main" id="{58B3E98D-88F0-2D47-BED6-B602AFC3B3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24947" y="2059341"/>
                <a:ext cx="127000" cy="241300"/>
              </a:xfrm>
              <a:prstGeom prst="rect">
                <a:avLst/>
              </a:prstGeom>
            </p:spPr>
          </p:pic>
          <p:pic>
            <p:nvPicPr>
              <p:cNvPr id="80" name="Grafik 79">
                <a:extLst>
                  <a:ext uri="{FF2B5EF4-FFF2-40B4-BE49-F238E27FC236}">
                    <a16:creationId xmlns:a16="http://schemas.microsoft.com/office/drawing/2014/main" id="{096C82AC-B0C3-B646-9DD6-6E6C2FBD97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997054" y="2051846"/>
                <a:ext cx="127000" cy="241300"/>
              </a:xfrm>
              <a:prstGeom prst="rect">
                <a:avLst/>
              </a:prstGeom>
            </p:spPr>
          </p:pic>
        </p:grpSp>
        <p:cxnSp>
          <p:nvCxnSpPr>
            <p:cNvPr id="45" name="Gerade Verbindung mit Pfeil 44">
              <a:extLst>
                <a:ext uri="{FF2B5EF4-FFF2-40B4-BE49-F238E27FC236}">
                  <a16:creationId xmlns:a16="http://schemas.microsoft.com/office/drawing/2014/main" id="{87817010-4CED-9848-8B50-E0FA7CF1C7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0181" y="1180620"/>
              <a:ext cx="948841" cy="2222337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mit Pfeil 82">
              <a:extLst>
                <a:ext uri="{FF2B5EF4-FFF2-40B4-BE49-F238E27FC236}">
                  <a16:creationId xmlns:a16="http://schemas.microsoft.com/office/drawing/2014/main" id="{D27BA5FA-F59A-324A-A164-34F2079D7D1D}"/>
                </a:ext>
              </a:extLst>
            </p:cNvPr>
            <p:cNvCxnSpPr/>
            <p:nvPr/>
          </p:nvCxnSpPr>
          <p:spPr>
            <a:xfrm flipV="1">
              <a:off x="4669414" y="1859395"/>
              <a:ext cx="0" cy="895680"/>
            </a:xfrm>
            <a:prstGeom prst="straightConnector1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 Verbindung mit Pfeil 85">
              <a:extLst>
                <a:ext uri="{FF2B5EF4-FFF2-40B4-BE49-F238E27FC236}">
                  <a16:creationId xmlns:a16="http://schemas.microsoft.com/office/drawing/2014/main" id="{D15D54E8-3EBF-B44D-B0EC-B7603A57DD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2546" y="1859395"/>
              <a:ext cx="4976" cy="652236"/>
            </a:xfrm>
            <a:prstGeom prst="straightConnector1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mit Pfeil 88">
              <a:extLst>
                <a:ext uri="{FF2B5EF4-FFF2-40B4-BE49-F238E27FC236}">
                  <a16:creationId xmlns:a16="http://schemas.microsoft.com/office/drawing/2014/main" id="{3F24D026-F5D1-4648-8777-DB4410EC96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6472" y="1859396"/>
              <a:ext cx="11965" cy="404404"/>
            </a:xfrm>
            <a:prstGeom prst="straightConnector1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mit Pfeil 91">
              <a:extLst>
                <a:ext uri="{FF2B5EF4-FFF2-40B4-BE49-F238E27FC236}">
                  <a16:creationId xmlns:a16="http://schemas.microsoft.com/office/drawing/2014/main" id="{88AC0EE8-E26A-D446-8716-61706ED905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7995" y="1946339"/>
              <a:ext cx="432" cy="899008"/>
            </a:xfrm>
            <a:prstGeom prst="straightConnector1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mit Pfeil 94">
              <a:extLst>
                <a:ext uri="{FF2B5EF4-FFF2-40B4-BE49-F238E27FC236}">
                  <a16:creationId xmlns:a16="http://schemas.microsoft.com/office/drawing/2014/main" id="{70336696-FC60-1942-BB90-92CDFA3FEF28}"/>
                </a:ext>
              </a:extLst>
            </p:cNvPr>
            <p:cNvCxnSpPr>
              <a:cxnSpLocks/>
            </p:cNvCxnSpPr>
            <p:nvPr/>
          </p:nvCxnSpPr>
          <p:spPr>
            <a:xfrm>
              <a:off x="4922454" y="2358158"/>
              <a:ext cx="0" cy="487189"/>
            </a:xfrm>
            <a:prstGeom prst="straightConnector1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mit Pfeil 98">
              <a:extLst>
                <a:ext uri="{FF2B5EF4-FFF2-40B4-BE49-F238E27FC236}">
                  <a16:creationId xmlns:a16="http://schemas.microsoft.com/office/drawing/2014/main" id="{2EE73B46-2302-2347-940D-0A2CAC265E70}"/>
                </a:ext>
              </a:extLst>
            </p:cNvPr>
            <p:cNvCxnSpPr>
              <a:cxnSpLocks/>
              <a:endCxn id="67" idx="0"/>
            </p:cNvCxnSpPr>
            <p:nvPr/>
          </p:nvCxnSpPr>
          <p:spPr>
            <a:xfrm flipH="1">
              <a:off x="4792546" y="2611343"/>
              <a:ext cx="8762" cy="219014"/>
            </a:xfrm>
            <a:prstGeom prst="straightConnector1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feld 101">
              <a:extLst>
                <a:ext uri="{FF2B5EF4-FFF2-40B4-BE49-F238E27FC236}">
                  <a16:creationId xmlns:a16="http://schemas.microsoft.com/office/drawing/2014/main" id="{AA7EC141-BA75-1D4C-A1E8-175BFDA6779A}"/>
                </a:ext>
              </a:extLst>
            </p:cNvPr>
            <p:cNvSpPr txBox="1"/>
            <p:nvPr/>
          </p:nvSpPr>
          <p:spPr>
            <a:xfrm>
              <a:off x="6557672" y="2528885"/>
              <a:ext cx="644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sensor</a:t>
              </a:r>
            </a:p>
          </p:txBody>
        </p:sp>
        <p:sp>
          <p:nvSpPr>
            <p:cNvPr id="105" name="Textfeld 104">
              <a:extLst>
                <a:ext uri="{FF2B5EF4-FFF2-40B4-BE49-F238E27FC236}">
                  <a16:creationId xmlns:a16="http://schemas.microsoft.com/office/drawing/2014/main" id="{CAD6489D-4969-C249-B946-009D8D00ECCD}"/>
                </a:ext>
              </a:extLst>
            </p:cNvPr>
            <p:cNvSpPr txBox="1"/>
            <p:nvPr/>
          </p:nvSpPr>
          <p:spPr>
            <a:xfrm>
              <a:off x="6186474" y="1478779"/>
              <a:ext cx="11657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read-out strips</a:t>
              </a:r>
            </a:p>
          </p:txBody>
        </p:sp>
        <p:sp>
          <p:nvSpPr>
            <p:cNvPr id="106" name="Textfeld 105">
              <a:extLst>
                <a:ext uri="{FF2B5EF4-FFF2-40B4-BE49-F238E27FC236}">
                  <a16:creationId xmlns:a16="http://schemas.microsoft.com/office/drawing/2014/main" id="{720489E0-6FD5-6841-97C5-C0BFB4FA1256}"/>
                </a:ext>
              </a:extLst>
            </p:cNvPr>
            <p:cNvSpPr txBox="1"/>
            <p:nvPr/>
          </p:nvSpPr>
          <p:spPr>
            <a:xfrm>
              <a:off x="5366193" y="1084615"/>
              <a:ext cx="6783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particle</a:t>
              </a:r>
            </a:p>
          </p:txBody>
        </p:sp>
        <p:sp>
          <p:nvSpPr>
            <p:cNvPr id="107" name="Textfeld 106">
              <a:extLst>
                <a:ext uri="{FF2B5EF4-FFF2-40B4-BE49-F238E27FC236}">
                  <a16:creationId xmlns:a16="http://schemas.microsoft.com/office/drawing/2014/main" id="{49984AD6-31F5-BD46-8862-579B4826AA91}"/>
                </a:ext>
              </a:extLst>
            </p:cNvPr>
            <p:cNvSpPr txBox="1"/>
            <p:nvPr/>
          </p:nvSpPr>
          <p:spPr>
            <a:xfrm>
              <a:off x="4025117" y="1968513"/>
              <a:ext cx="7024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electrons</a:t>
              </a:r>
            </a:p>
          </p:txBody>
        </p:sp>
        <p:sp>
          <p:nvSpPr>
            <p:cNvPr id="108" name="Textfeld 107">
              <a:extLst>
                <a:ext uri="{FF2B5EF4-FFF2-40B4-BE49-F238E27FC236}">
                  <a16:creationId xmlns:a16="http://schemas.microsoft.com/office/drawing/2014/main" id="{80280D4B-C65A-254E-9330-FABA2F617231}"/>
                </a:ext>
              </a:extLst>
            </p:cNvPr>
            <p:cNvSpPr txBox="1"/>
            <p:nvPr/>
          </p:nvSpPr>
          <p:spPr>
            <a:xfrm>
              <a:off x="5060090" y="2464107"/>
              <a:ext cx="4892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holes</a:t>
              </a:r>
            </a:p>
          </p:txBody>
        </p:sp>
      </p:grpSp>
      <p:sp>
        <p:nvSpPr>
          <p:cNvPr id="109" name="Textfeld 8">
            <a:extLst>
              <a:ext uri="{FF2B5EF4-FFF2-40B4-BE49-F238E27FC236}">
                <a16:creationId xmlns:a16="http://schemas.microsoft.com/office/drawing/2014/main" id="{265D0B22-0053-D047-86BD-BB4585A66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671" y="3426649"/>
            <a:ext cx="8229600" cy="299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A particle traversing the detector activates one strip or a group of strips.</a:t>
            </a:r>
          </a:p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Effects contributing to more than one strip being active: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track inclination (geometrical projection of trajectory to readout (strip) surface)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thermal transverse diffusion of electrons and holes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capacitive coupling of strips (cross-talk)</a:t>
            </a:r>
          </a:p>
          <a:p>
            <a:pPr eaLnBrk="1" hangingPunct="1">
              <a:spcAft>
                <a:spcPts val="900"/>
              </a:spcAft>
            </a:pPr>
            <a:endParaRPr lang="en-GB" sz="1600" dirty="0">
              <a:solidFill>
                <a:srgbClr val="953735"/>
              </a:solidFill>
              <a:latin typeface="Calibri" charset="0"/>
            </a:endParaRPr>
          </a:p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Task for reconstruction: </a:t>
            </a:r>
          </a:p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Identify clusters = groups of digis belonging to the same particle</a:t>
            </a:r>
            <a:endParaRPr lang="en-GB" sz="1600" dirty="0">
              <a:solidFill>
                <a:srgbClr val="953735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025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Cluster finding event-by-event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14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8438" name="Textfeld 7"/>
          <p:cNvSpPr txBox="1">
            <a:spLocks noChangeArrowheads="1"/>
          </p:cNvSpPr>
          <p:nvPr/>
        </p:nvSpPr>
        <p:spPr bwMode="auto">
          <a:xfrm>
            <a:off x="457199" y="1174750"/>
            <a:ext cx="822960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If digis were sorted into events (say, by a trigger), the task would be simple.</a:t>
            </a:r>
          </a:p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Define: two digis belong to a cluster if they are in neighbouring channels.</a:t>
            </a:r>
          </a:p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Sort digis in an array </a:t>
            </a:r>
            <a:r>
              <a:rPr lang="en-GB" sz="1800" dirty="0" err="1">
                <a:solidFill>
                  <a:srgbClr val="953735"/>
                </a:solidFill>
                <a:latin typeface="Calibri" charset="0"/>
              </a:rPr>
              <a:t>w.r.t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. channel number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Loop over channels: register transitions inactive-active (cluster start) and active-inactive (cluster end)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Execution time: linear in number of channels; does not depend on number of data</a:t>
            </a:r>
          </a:p>
        </p:txBody>
      </p:sp>
      <p:pic>
        <p:nvPicPr>
          <p:cNvPr id="10" name="Bild 31">
            <a:extLst>
              <a:ext uri="{FF2B5EF4-FFF2-40B4-BE49-F238E27FC236}">
                <a16:creationId xmlns:a16="http://schemas.microsoft.com/office/drawing/2014/main" id="{FBF768F4-3C71-FF43-8576-8F8D02315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230" y="3699309"/>
            <a:ext cx="4807537" cy="238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34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Cluster finding from free-streaming data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15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8438" name="Textfeld 7"/>
          <p:cNvSpPr txBox="1">
            <a:spLocks noChangeArrowheads="1"/>
          </p:cNvSpPr>
          <p:nvPr/>
        </p:nvSpPr>
        <p:spPr bwMode="auto">
          <a:xfrm>
            <a:off x="457199" y="4220894"/>
            <a:ext cx="822960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Define: two digis belong to a cluster if they are in neighbouring channels and their time difference is below a limit (</a:t>
            </a:r>
            <a:r>
              <a:rPr lang="en-GB" sz="1800" dirty="0" err="1">
                <a:solidFill>
                  <a:srgbClr val="953735"/>
                </a:solidFill>
                <a:latin typeface="Calibri" charset="0"/>
              </a:rPr>
              <a:t>gjven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by the time resolution of the detector).</a:t>
            </a:r>
          </a:p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Possible approach: 2-d cluster finding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sort digis </a:t>
            </a:r>
            <a:r>
              <a:rPr lang="en-GB" sz="1600" dirty="0" err="1">
                <a:solidFill>
                  <a:srgbClr val="953735"/>
                </a:solidFill>
                <a:latin typeface="Calibri" charset="0"/>
              </a:rPr>
              <a:t>w.r.t</a:t>
            </a: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. channel number; array of digis for each channel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discretise time axis into bins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double loops required: execution time is not linear in number of data</a:t>
            </a:r>
          </a:p>
        </p:txBody>
      </p:sp>
      <p:sp>
        <p:nvSpPr>
          <p:cNvPr id="12" name="Textfeld 7">
            <a:extLst>
              <a:ext uri="{FF2B5EF4-FFF2-40B4-BE49-F238E27FC236}">
                <a16:creationId xmlns:a16="http://schemas.microsoft.com/office/drawing/2014/main" id="{DDC93103-6F02-9A49-B677-10D7C0B0B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28085"/>
            <a:ext cx="79460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But we do not have a trigger and do not have events! Instead, what we get is something like</a:t>
            </a:r>
            <a:endParaRPr lang="en-GB" sz="1600" dirty="0">
              <a:solidFill>
                <a:srgbClr val="953735"/>
              </a:solidFill>
              <a:latin typeface="Calibri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74D782B-A51C-FD49-A8A8-84EE2A266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236" y="1535520"/>
            <a:ext cx="4353126" cy="253070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18191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A “streaming” cluster finder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16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2" name="Textfeld 7">
            <a:extLst>
              <a:ext uri="{FF2B5EF4-FFF2-40B4-BE49-F238E27FC236}">
                <a16:creationId xmlns:a16="http://schemas.microsoft.com/office/drawing/2014/main" id="{DDC93103-6F02-9A49-B677-10D7C0B0B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28085"/>
            <a:ext cx="7946020" cy="32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Idea: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keep track of the state of the detector (sensor)</a:t>
            </a:r>
          </a:p>
          <a:p>
            <a:pPr marL="1028700" lvl="1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for each active channel: time of last digi and link to digi object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treat digis one after the other from the input stream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perform appropriate action depending on the state of the respective channel:</a:t>
            </a:r>
          </a:p>
          <a:p>
            <a:pPr marL="1028700" lvl="1" eaLnBrk="1" hangingPunct="1">
              <a:spcAft>
                <a:spcPts val="900"/>
              </a:spcAft>
              <a:buFont typeface="Symbol" pitchFamily="2" charset="2"/>
              <a:buChar char="-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update state</a:t>
            </a:r>
          </a:p>
          <a:p>
            <a:pPr marL="1028700" lvl="1" eaLnBrk="1" hangingPunct="1">
              <a:spcAft>
                <a:spcPts val="900"/>
              </a:spcAft>
              <a:buFont typeface="Symbol" pitchFamily="2" charset="2"/>
              <a:buChar char="-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release cluster (write to output or deliver to further processing)</a:t>
            </a:r>
          </a:p>
          <a:p>
            <a:pPr eaLnBrk="1" hangingPunct="1">
              <a:spcAft>
                <a:spcPts val="900"/>
              </a:spcAft>
            </a:pPr>
            <a:endParaRPr lang="en-GB" sz="1600" dirty="0">
              <a:solidFill>
                <a:srgbClr val="953735"/>
              </a:solidFill>
              <a:latin typeface="Calibri" charset="0"/>
            </a:endParaRPr>
          </a:p>
          <a:p>
            <a:pPr eaLnBrk="1" hangingPunct="1">
              <a:spcAft>
                <a:spcPts val="900"/>
              </a:spcAft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Sole requirement: input stream must be time-sorted (for each sensor)</a:t>
            </a:r>
          </a:p>
        </p:txBody>
      </p:sp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B0CCB0CF-48C9-8643-AFC1-B185448CF1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927385"/>
              </p:ext>
            </p:extLst>
          </p:nvPr>
        </p:nvGraphicFramePr>
        <p:xfrm>
          <a:off x="1702435" y="4657792"/>
          <a:ext cx="608742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02EE0544-6BDB-A148-A96E-BE9853C0FB71}"/>
              </a:ext>
            </a:extLst>
          </p:cNvPr>
          <p:cNvSpPr txBox="1"/>
          <p:nvPr/>
        </p:nvSpPr>
        <p:spPr>
          <a:xfrm>
            <a:off x="442953" y="4689323"/>
            <a:ext cx="1165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status buffer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996B69DF-BC40-694A-A863-C7D1EDD0F6AB}"/>
              </a:ext>
            </a:extLst>
          </p:cNvPr>
          <p:cNvCxnSpPr/>
          <p:nvPr/>
        </p:nvCxnSpPr>
        <p:spPr>
          <a:xfrm>
            <a:off x="1702435" y="5231757"/>
            <a:ext cx="315893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EC7785CE-A27A-F34E-8EEC-9980517E0161}"/>
              </a:ext>
            </a:extLst>
          </p:cNvPr>
          <p:cNvSpPr txBox="1"/>
          <p:nvPr/>
        </p:nvSpPr>
        <p:spPr>
          <a:xfrm>
            <a:off x="1608593" y="5296707"/>
            <a:ext cx="1973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channel (strip) number</a:t>
            </a:r>
          </a:p>
        </p:txBody>
      </p:sp>
    </p:spTree>
    <p:extLst>
      <p:ext uri="{BB962C8B-B14F-4D97-AF65-F5344CB8AC3E}">
        <p14:creationId xmlns:p14="http://schemas.microsoft.com/office/powerpoint/2010/main" val="913277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Case 1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17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8438" name="Textfeld 7"/>
          <p:cNvSpPr txBox="1">
            <a:spLocks noChangeArrowheads="1"/>
          </p:cNvSpPr>
          <p:nvPr/>
        </p:nvSpPr>
        <p:spPr bwMode="auto">
          <a:xfrm>
            <a:off x="584522" y="931863"/>
            <a:ext cx="8229601" cy="73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Neither the channel of the digi nor one of its neighbours is active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Add new digi to status buffer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62607676-4AE7-5F4C-B47E-A8FBA42A91CF}"/>
              </a:ext>
            </a:extLst>
          </p:cNvPr>
          <p:cNvGraphicFramePr>
            <a:graphicFrameLocks noGrp="1"/>
          </p:cNvGraphicFramePr>
          <p:nvPr/>
        </p:nvGraphicFramePr>
        <p:xfrm>
          <a:off x="1353878" y="3034413"/>
          <a:ext cx="608742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C2164719-74C4-FF49-8CF3-3EFDFEA625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56322"/>
              </p:ext>
            </p:extLst>
          </p:nvPr>
        </p:nvGraphicFramePr>
        <p:xfrm>
          <a:off x="5236751" y="2535599"/>
          <a:ext cx="23526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6399F87F-F825-7540-A5A1-E1256A09FD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351397"/>
              </p:ext>
            </p:extLst>
          </p:nvPr>
        </p:nvGraphicFramePr>
        <p:xfrm>
          <a:off x="1353878" y="4987882"/>
          <a:ext cx="60788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526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794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4384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Pfeil nach unten 12">
            <a:extLst>
              <a:ext uri="{FF2B5EF4-FFF2-40B4-BE49-F238E27FC236}">
                <a16:creationId xmlns:a16="http://schemas.microsoft.com/office/drawing/2014/main" id="{3F78CCD5-825E-BF45-B5DC-EF7B14AD8B9E}"/>
              </a:ext>
            </a:extLst>
          </p:cNvPr>
          <p:cNvSpPr/>
          <p:nvPr/>
        </p:nvSpPr>
        <p:spPr>
          <a:xfrm>
            <a:off x="966742" y="3798810"/>
            <a:ext cx="235268" cy="75491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010113D-C3BE-BE4E-9325-77C559B84C1C}"/>
              </a:ext>
            </a:extLst>
          </p:cNvPr>
          <p:cNvSpPr txBox="1"/>
          <p:nvPr/>
        </p:nvSpPr>
        <p:spPr>
          <a:xfrm>
            <a:off x="5509324" y="247296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next digi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4D511B2-0B89-434C-917B-735FF016A5A5}"/>
              </a:ext>
            </a:extLst>
          </p:cNvPr>
          <p:cNvSpPr txBox="1"/>
          <p:nvPr/>
        </p:nvSpPr>
        <p:spPr>
          <a:xfrm>
            <a:off x="188238" y="3056873"/>
            <a:ext cx="1165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status buffer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5ED622E-D362-2C41-9D3A-2309A2465CE7}"/>
              </a:ext>
            </a:extLst>
          </p:cNvPr>
          <p:cNvSpPr txBox="1"/>
          <p:nvPr/>
        </p:nvSpPr>
        <p:spPr>
          <a:xfrm>
            <a:off x="188238" y="4987882"/>
            <a:ext cx="1165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status buffer</a:t>
            </a:r>
          </a:p>
        </p:txBody>
      </p:sp>
    </p:spTree>
    <p:extLst>
      <p:ext uri="{BB962C8B-B14F-4D97-AF65-F5344CB8AC3E}">
        <p14:creationId xmlns:p14="http://schemas.microsoft.com/office/powerpoint/2010/main" val="1938742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Case 2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18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8438" name="Textfeld 7"/>
          <p:cNvSpPr txBox="1">
            <a:spLocks noChangeArrowheads="1"/>
          </p:cNvSpPr>
          <p:nvPr/>
        </p:nvSpPr>
        <p:spPr bwMode="auto">
          <a:xfrm>
            <a:off x="607671" y="1231854"/>
            <a:ext cx="8229601" cy="145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The channel of the new digi is active: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Release corresponding cluster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Delete cluster digis from status buffer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Add new digi to status buffer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2EE6ADB-B022-C34D-8ADC-2E7BFCC8E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48" y="2881292"/>
            <a:ext cx="7459883" cy="340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46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Case 3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19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8438" name="Textfeld 7"/>
          <p:cNvSpPr txBox="1">
            <a:spLocks noChangeArrowheads="1"/>
          </p:cNvSpPr>
          <p:nvPr/>
        </p:nvSpPr>
        <p:spPr bwMode="auto">
          <a:xfrm>
            <a:off x="584522" y="931863"/>
            <a:ext cx="8229601" cy="173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A neighbouring channel (left or right) of the new digi is active. The time difference to the neighbour is above the time limit.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Release corresponding cluster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Delete cluster digis from status buffer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Add new digi to status buffer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4511D87-2D08-9F41-9CA7-987105491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003" y="2846637"/>
            <a:ext cx="6772637" cy="305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08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>
                <a:latin typeface="Calibri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14517" y="1345019"/>
            <a:ext cx="7123814" cy="4525963"/>
          </a:xfrm>
        </p:spPr>
        <p:txBody>
          <a:bodyPr/>
          <a:lstStyle/>
          <a:p>
            <a:pPr>
              <a:defRPr/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Setting the stage</a:t>
            </a:r>
          </a:p>
          <a:p>
            <a:pPr lvl="1">
              <a:defRPr/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FAIR and the CBM experiment</a:t>
            </a:r>
          </a:p>
          <a:p>
            <a:pPr lvl="1">
              <a:defRPr/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The reconstruction task</a:t>
            </a:r>
          </a:p>
          <a:p>
            <a:pPr>
              <a:defRPr/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Some selected reconstruction problems</a:t>
            </a:r>
          </a:p>
          <a:p>
            <a:pPr lvl="1">
              <a:defRPr/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Cluster finding </a:t>
            </a:r>
          </a:p>
          <a:p>
            <a:pPr lvl="1">
              <a:defRPr/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Cluster fitting</a:t>
            </a:r>
          </a:p>
          <a:p>
            <a:pPr lvl="1">
              <a:defRPr/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Hit finding</a:t>
            </a:r>
          </a:p>
          <a:p>
            <a:pPr lvl="1">
              <a:defRPr/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Track finding</a:t>
            </a:r>
          </a:p>
          <a:p>
            <a:pPr lvl="1">
              <a:defRPr/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Event finding</a:t>
            </a:r>
          </a:p>
          <a:p>
            <a:pPr>
              <a:defRPr/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6389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5C6D49-B1B5-7348-A8CD-8713600C2ECA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2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Case 4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20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8438" name="Textfeld 7"/>
          <p:cNvSpPr txBox="1">
            <a:spLocks noChangeArrowheads="1"/>
          </p:cNvSpPr>
          <p:nvPr/>
        </p:nvSpPr>
        <p:spPr bwMode="auto">
          <a:xfrm>
            <a:off x="584522" y="931863"/>
            <a:ext cx="8229601" cy="100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A neighbouring channel (left or right) of the new digi is active. The time difference to the neighbour is smaller then the time limit.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Add new digi to status buffer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F329064-CA9B-B444-98B4-058457FF8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765" y="2480282"/>
            <a:ext cx="5923264" cy="323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9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Performance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21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8438" name="Textfeld 7"/>
          <p:cNvSpPr txBox="1">
            <a:spLocks noChangeArrowheads="1"/>
          </p:cNvSpPr>
          <p:nvPr/>
        </p:nvSpPr>
        <p:spPr bwMode="auto">
          <a:xfrm>
            <a:off x="457200" y="1442936"/>
            <a:ext cx="3941179" cy="265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Faster than 2-d cluster finder even for small amount of data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Scales with the number of input data (events)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About 3 </a:t>
            </a:r>
            <a:r>
              <a:rPr lang="en-GB" sz="1800" dirty="0" err="1">
                <a:solidFill>
                  <a:srgbClr val="953735"/>
                </a:solidFill>
                <a:latin typeface="Calibri" charset="0"/>
              </a:rPr>
              <a:t>ms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per event (5,500 digis, 1,700 clusters)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Cluster fit is included (takes about 55%)</a:t>
            </a:r>
          </a:p>
        </p:txBody>
      </p:sp>
      <p:pic>
        <p:nvPicPr>
          <p:cNvPr id="8" name="Bild 1">
            <a:extLst>
              <a:ext uri="{FF2B5EF4-FFF2-40B4-BE49-F238E27FC236}">
                <a16:creationId xmlns:a16="http://schemas.microsoft.com/office/drawing/2014/main" id="{AE50FC99-4DDC-7E40-A16D-89A2360BF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597" y="1422243"/>
            <a:ext cx="3929730" cy="2675266"/>
          </a:xfrm>
          <a:prstGeom prst="rect">
            <a:avLst/>
          </a:prstGeom>
        </p:spPr>
      </p:pic>
      <p:sp>
        <p:nvSpPr>
          <p:cNvPr id="9" name="Textfeld 7">
            <a:extLst>
              <a:ext uri="{FF2B5EF4-FFF2-40B4-BE49-F238E27FC236}">
                <a16:creationId xmlns:a16="http://schemas.microsoft.com/office/drawing/2014/main" id="{CFAFCB04-A15B-B94C-BC42-0834EFDB8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43" y="4905950"/>
            <a:ext cx="78709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Expense in memory: one double precision (time) and one integer (link to digi) per channel; about 2 M channels -&gt; 25 MB</a:t>
            </a:r>
          </a:p>
        </p:txBody>
      </p:sp>
    </p:spTree>
    <p:extLst>
      <p:ext uri="{BB962C8B-B14F-4D97-AF65-F5344CB8AC3E}">
        <p14:creationId xmlns:p14="http://schemas.microsoft.com/office/powerpoint/2010/main" val="137024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597727"/>
            <a:ext cx="8229600" cy="1951123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2. Determining the cluster position</a:t>
            </a:r>
          </a:p>
          <a:p>
            <a:pPr marL="0" indent="0" algn="ctr">
              <a:buNone/>
              <a:defRPr/>
            </a:pP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  <a:defRPr/>
            </a:pP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 mathematical problem)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6389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5C6D49-B1B5-7348-A8CD-8713600C2ECA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22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10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The problem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23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8438" name="Textfeld 7"/>
          <p:cNvSpPr txBox="1">
            <a:spLocks noChangeArrowheads="1"/>
          </p:cNvSpPr>
          <p:nvPr/>
        </p:nvSpPr>
        <p:spPr bwMode="auto">
          <a:xfrm>
            <a:off x="457200" y="1060970"/>
            <a:ext cx="3941179" cy="265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There is a cluster of n measurements, each with a charge.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What is the proper cluster centre coordinate?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What is the error (precision of the measurement)?</a:t>
            </a:r>
          </a:p>
          <a:p>
            <a:pPr marL="1028700" lvl="1" eaLnBrk="1" hangingPunct="1">
              <a:spcAft>
                <a:spcPts val="900"/>
              </a:spcAft>
              <a:buFont typeface="Symbol" pitchFamily="2" charset="2"/>
              <a:buChar char="-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Knowledge is needed for track finding!</a:t>
            </a:r>
          </a:p>
        </p:txBody>
      </p:sp>
      <p:sp>
        <p:nvSpPr>
          <p:cNvPr id="9" name="Textfeld 7">
            <a:extLst>
              <a:ext uri="{FF2B5EF4-FFF2-40B4-BE49-F238E27FC236}">
                <a16:creationId xmlns:a16="http://schemas.microsoft.com/office/drawing/2014/main" id="{CFAFCB04-A15B-B94C-BC42-0834EFDB8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924" y="4281197"/>
            <a:ext cx="7870909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The “usual” answer is: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If there is only one strip, assign the strip centre as cluster centre. The error is p/sqrt(12)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If there is more than one strip, calculate the weighted mean (centre of gravity). The error is somewhat smaller than p/sqrt(12)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649032DB-DB9F-C84B-A7DF-242BEAB1C6BB}"/>
              </a:ext>
            </a:extLst>
          </p:cNvPr>
          <p:cNvGrpSpPr/>
          <p:nvPr/>
        </p:nvGrpSpPr>
        <p:grpSpPr>
          <a:xfrm>
            <a:off x="4693597" y="1330577"/>
            <a:ext cx="3703241" cy="2115358"/>
            <a:chOff x="5139817" y="931863"/>
            <a:chExt cx="3703241" cy="2115358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412FF65D-B3B2-984C-9172-9DB761113F17}"/>
                </a:ext>
              </a:extLst>
            </p:cNvPr>
            <p:cNvSpPr/>
            <p:nvPr/>
          </p:nvSpPr>
          <p:spPr>
            <a:xfrm>
              <a:off x="6456303" y="1145894"/>
              <a:ext cx="360000" cy="15510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973DE799-7F5E-7841-B285-E502314566A7}"/>
                </a:ext>
              </a:extLst>
            </p:cNvPr>
            <p:cNvSpPr/>
            <p:nvPr/>
          </p:nvSpPr>
          <p:spPr>
            <a:xfrm>
              <a:off x="6816303" y="1479630"/>
              <a:ext cx="360000" cy="12172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063D8885-95E8-BB4C-830D-3405E009B714}"/>
                </a:ext>
              </a:extLst>
            </p:cNvPr>
            <p:cNvSpPr/>
            <p:nvPr/>
          </p:nvSpPr>
          <p:spPr>
            <a:xfrm>
              <a:off x="6096303" y="1971500"/>
              <a:ext cx="360000" cy="7292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3D8671CD-4B47-984D-8FED-AF9895BF4823}"/>
                </a:ext>
              </a:extLst>
            </p:cNvPr>
            <p:cNvSpPr/>
            <p:nvPr/>
          </p:nvSpPr>
          <p:spPr>
            <a:xfrm>
              <a:off x="7176303" y="2442258"/>
              <a:ext cx="360000" cy="2546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FD197812-55BE-0B41-989B-751D74FF2819}"/>
                </a:ext>
              </a:extLst>
            </p:cNvPr>
            <p:cNvCxnSpPr>
              <a:cxnSpLocks/>
            </p:cNvCxnSpPr>
            <p:nvPr/>
          </p:nvCxnSpPr>
          <p:spPr>
            <a:xfrm>
              <a:off x="5781494" y="2696901"/>
              <a:ext cx="306156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915C9E13-4222-DC43-92C7-95C7FB0A6C4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81494" y="931863"/>
              <a:ext cx="65" cy="17650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1440754F-4119-A24A-965B-89D3AC0B7490}"/>
                </a:ext>
              </a:extLst>
            </p:cNvPr>
            <p:cNvSpPr txBox="1"/>
            <p:nvPr/>
          </p:nvSpPr>
          <p:spPr>
            <a:xfrm>
              <a:off x="5139817" y="949422"/>
              <a:ext cx="6527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charge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9A2BC0E4-A0C2-7F43-9B5C-A8D5FFD45E13}"/>
                </a:ext>
              </a:extLst>
            </p:cNvPr>
            <p:cNvSpPr txBox="1"/>
            <p:nvPr/>
          </p:nvSpPr>
          <p:spPr>
            <a:xfrm>
              <a:off x="8238331" y="2770222"/>
              <a:ext cx="474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strip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5473C3F6-4E48-9E4E-8A31-717F72AD1BA3}"/>
                </a:ext>
              </a:extLst>
            </p:cNvPr>
            <p:cNvSpPr txBox="1"/>
            <p:nvPr/>
          </p:nvSpPr>
          <p:spPr>
            <a:xfrm>
              <a:off x="6119923" y="2722902"/>
              <a:ext cx="2183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/>
                <a:t>i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02AEFAB4-9A3C-124C-9F12-656594CF2AA4}"/>
                </a:ext>
              </a:extLst>
            </p:cNvPr>
            <p:cNvSpPr txBox="1"/>
            <p:nvPr/>
          </p:nvSpPr>
          <p:spPr>
            <a:xfrm>
              <a:off x="7143247" y="2696901"/>
              <a:ext cx="3930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err="1"/>
                <a:t>i+n</a:t>
              </a:r>
              <a:endParaRPr lang="en-GB" sz="1200" dirty="0"/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4982599C-20AE-EB41-BB3C-DB087CBD500C}"/>
                </a:ext>
              </a:extLst>
            </p:cNvPr>
            <p:cNvSpPr txBox="1"/>
            <p:nvPr/>
          </p:nvSpPr>
          <p:spPr>
            <a:xfrm>
              <a:off x="6096303" y="1675882"/>
              <a:ext cx="2920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q</a:t>
              </a:r>
              <a:r>
                <a:rPr lang="en-GB" sz="1200" baseline="-25000" dirty="0"/>
                <a:t>i</a:t>
              </a:r>
              <a:endParaRPr lang="en-GB" sz="1200" dirty="0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FCBC7D6-0277-2C4E-AC29-1CEDBB628EB1}"/>
                </a:ext>
              </a:extLst>
            </p:cNvPr>
            <p:cNvSpPr txBox="1"/>
            <p:nvPr/>
          </p:nvSpPr>
          <p:spPr>
            <a:xfrm>
              <a:off x="7176303" y="2161456"/>
              <a:ext cx="4090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err="1"/>
                <a:t>q</a:t>
              </a:r>
              <a:r>
                <a:rPr lang="en-GB" sz="1200" baseline="-25000" dirty="0" err="1"/>
                <a:t>i+n</a:t>
              </a:r>
              <a:endParaRPr lang="en-GB" sz="1200" dirty="0"/>
            </a:p>
          </p:txBody>
        </p:sp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6D4564EE-6EE2-7242-BCC3-3F529A48E87F}"/>
              </a:ext>
            </a:extLst>
          </p:cNvPr>
          <p:cNvSpPr txBox="1"/>
          <p:nvPr/>
        </p:nvSpPr>
        <p:spPr>
          <a:xfrm>
            <a:off x="5193230" y="3793531"/>
            <a:ext cx="3140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Strip pitch p = 58 mum for us</a:t>
            </a:r>
          </a:p>
        </p:txBody>
      </p:sp>
    </p:spTree>
    <p:extLst>
      <p:ext uri="{BB962C8B-B14F-4D97-AF65-F5344CB8AC3E}">
        <p14:creationId xmlns:p14="http://schemas.microsoft.com/office/powerpoint/2010/main" val="2998395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The generic problem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24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9" name="Textfeld 7">
            <a:extLst>
              <a:ext uri="{FF2B5EF4-FFF2-40B4-BE49-F238E27FC236}">
                <a16:creationId xmlns:a16="http://schemas.microsoft.com/office/drawing/2014/main" id="{CFAFCB04-A15B-B94C-BC42-0834EFDB8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946" y="4290873"/>
            <a:ext cx="8565329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Generic formulation:</a:t>
            </a:r>
          </a:p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A continuous distribution q(x) is integrated in discrete bins (</a:t>
            </a:r>
            <a:r>
              <a:rPr lang="en-GB" sz="1800" dirty="0" err="1">
                <a:solidFill>
                  <a:srgbClr val="953735"/>
                </a:solidFill>
                <a:latin typeface="Calibri" charset="0"/>
              </a:rPr>
              <a:t>histogrammed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): q(x) -&gt; { q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i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}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Determine the first moment of the distribution 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0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from the measurements { q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i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}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If there is a prescription 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c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= f({q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i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}), what is its error (second moment of the residual distribution of 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c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- 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0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?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24B592B-0AFA-BC42-882D-02EF5BADA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863" y="1134361"/>
            <a:ext cx="2763496" cy="276349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61791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General considerations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25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9" name="Textfeld 7">
            <a:extLst>
              <a:ext uri="{FF2B5EF4-FFF2-40B4-BE49-F238E27FC236}">
                <a16:creationId xmlns:a16="http://schemas.microsoft.com/office/drawing/2014/main" id="{CFAFCB04-A15B-B94C-BC42-0834EFDB8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335" y="1093909"/>
            <a:ext cx="8565329" cy="367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There is no general answer for an arbitrary distribution q(x).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If the shape h(x) of q(x) is known: q(x) = Q h(x - 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0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), 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0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can be reconstructed precisely.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Any measurement prescription 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c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= f({q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i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}) will have a deterministic residual 𝛿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x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= 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c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-x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0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, which is a function only of the position of 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0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relative to the bin 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0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falls into: r = 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0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- 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i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We can define an error </a:t>
            </a:r>
            <a:r>
              <a:rPr lang="en-GB" sz="1800" dirty="0" err="1">
                <a:solidFill>
                  <a:srgbClr val="953735"/>
                </a:solidFill>
                <a:latin typeface="Calibri" charset="0"/>
              </a:rPr>
              <a:t>σ</a:t>
            </a:r>
            <a:r>
              <a:rPr lang="en-GB" sz="1800" baseline="-25000" dirty="0" err="1">
                <a:solidFill>
                  <a:srgbClr val="953735"/>
                </a:solidFill>
                <a:latin typeface="Calibri" charset="0"/>
              </a:rPr>
              <a:t>x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, if we assume r to be randomly (flatly) distributed. It is then the second moment of the distribution of 𝛿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x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.</a:t>
            </a:r>
          </a:p>
          <a:p>
            <a:pPr marL="1028700" lvl="1" eaLnBrk="1" hangingPunct="1">
              <a:spcAft>
                <a:spcPts val="900"/>
              </a:spcAft>
              <a:buFont typeface="Symbol" pitchFamily="2" charset="2"/>
              <a:buChar char="-"/>
            </a:pPr>
            <a:r>
              <a:rPr lang="en-GB" sz="1800" dirty="0" err="1">
                <a:solidFill>
                  <a:srgbClr val="953735"/>
                </a:solidFill>
                <a:latin typeface="Calibri" charset="0"/>
              </a:rPr>
              <a:t>N.b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: : the error will not be Gaussian; CLT conditions are not fulfilled.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A good prescription f will be unbiased (the first moment of 𝛿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x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vanishes), if 𝛿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x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(r) = 𝛿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x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(-r)</a:t>
            </a:r>
          </a:p>
          <a:p>
            <a:pPr marL="1028700" lvl="1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This is in general not the case for the centre-of-gravity method!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953735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48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Application to our problem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26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A339D17-3BAE-1D4B-894F-0F4A997C9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686" y="1186504"/>
            <a:ext cx="2966093" cy="1333700"/>
          </a:xfrm>
          <a:prstGeom prst="rect">
            <a:avLst/>
          </a:prstGeom>
        </p:spPr>
      </p:pic>
      <p:sp>
        <p:nvSpPr>
          <p:cNvPr id="86" name="Textfeld 7">
            <a:extLst>
              <a:ext uri="{FF2B5EF4-FFF2-40B4-BE49-F238E27FC236}">
                <a16:creationId xmlns:a16="http://schemas.microsoft.com/office/drawing/2014/main" id="{24E3F30A-78CC-4A40-A0A1-071FEE3B2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427" y="1395678"/>
            <a:ext cx="8565329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Our case: constant distribution f(x) = Q 𝛳(</a:t>
            </a:r>
            <a:r>
              <a:rPr lang="en-GB" sz="1800" dirty="0" err="1">
                <a:solidFill>
                  <a:srgbClr val="953735"/>
                </a:solidFill>
                <a:latin typeface="Calibri" charset="0"/>
              </a:rPr>
              <a:t>Δ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-|x-x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0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|)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Half-width </a:t>
            </a:r>
            <a:r>
              <a:rPr lang="en-GB" sz="1800" dirty="0" err="1">
                <a:solidFill>
                  <a:srgbClr val="953735"/>
                </a:solidFill>
                <a:latin typeface="Calibri" charset="0"/>
              </a:rPr>
              <a:t>Δ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given by track inclination (projection)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Assumes uniform ionisation along trajectory in sensor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Neglects: energy-loss fluctuations, diffusion, charge sharing</a:t>
            </a:r>
          </a:p>
        </p:txBody>
      </p:sp>
      <p:sp>
        <p:nvSpPr>
          <p:cNvPr id="10" name="Textfeld 7">
            <a:extLst>
              <a:ext uri="{FF2B5EF4-FFF2-40B4-BE49-F238E27FC236}">
                <a16:creationId xmlns:a16="http://schemas.microsoft.com/office/drawing/2014/main" id="{0B5BBD9C-63A5-834D-A123-975F6C6B6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427" y="3689394"/>
            <a:ext cx="8565329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Procedure: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Assume r = 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0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- 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i 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to be flatly distributed (is fulfilled since the strip pitch is small)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For a given width </a:t>
            </a:r>
            <a:r>
              <a:rPr lang="en-GB" sz="1800" dirty="0" err="1">
                <a:solidFill>
                  <a:srgbClr val="953735"/>
                </a:solidFill>
                <a:latin typeface="Calibri" charset="0"/>
              </a:rPr>
              <a:t>Δ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and cluster size n &gt; 1, find the prescription 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c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which reproduces 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0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exactly.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Assume a constant distribution of </a:t>
            </a:r>
            <a:r>
              <a:rPr lang="en-GB" sz="1800" dirty="0" err="1">
                <a:solidFill>
                  <a:srgbClr val="953735"/>
                </a:solidFill>
                <a:latin typeface="Calibri" charset="0"/>
              </a:rPr>
              <a:t>Δ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and calculate the second moment of the residual 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c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- 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0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.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Three cases: n = 1, n = 2, n &gt; 2</a:t>
            </a:r>
          </a:p>
        </p:txBody>
      </p:sp>
    </p:spTree>
    <p:extLst>
      <p:ext uri="{BB962C8B-B14F-4D97-AF65-F5344CB8AC3E}">
        <p14:creationId xmlns:p14="http://schemas.microsoft.com/office/powerpoint/2010/main" val="2642928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The easiest: n-strip clusters (n &gt; 2)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27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6" name="Textfeld 7">
            <a:extLst>
              <a:ext uri="{FF2B5EF4-FFF2-40B4-BE49-F238E27FC236}">
                <a16:creationId xmlns:a16="http://schemas.microsoft.com/office/drawing/2014/main" id="{24E3F30A-78CC-4A40-A0A1-071FEE3B2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427" y="1248704"/>
            <a:ext cx="85653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For n &gt; 2, the position can be exactly reconstructed (independent of </a:t>
            </a:r>
            <a:r>
              <a:rPr lang="en-GB" sz="1800" dirty="0" err="1">
                <a:solidFill>
                  <a:srgbClr val="953735"/>
                </a:solidFill>
                <a:latin typeface="Calibri" charset="0"/>
              </a:rPr>
              <a:t>Δ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) from the charges in the first and the last bin:</a:t>
            </a:r>
          </a:p>
        </p:txBody>
      </p:sp>
      <p:sp>
        <p:nvSpPr>
          <p:cNvPr id="10" name="Textfeld 7">
            <a:extLst>
              <a:ext uri="{FF2B5EF4-FFF2-40B4-BE49-F238E27FC236}">
                <a16:creationId xmlns:a16="http://schemas.microsoft.com/office/drawing/2014/main" id="{0B5BBD9C-63A5-834D-A123-975F6C6B6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427" y="2785105"/>
            <a:ext cx="85653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The residual always vanishes : 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c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= 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0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 ; the measurement error is zero.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6BAAEC45-6555-EB4F-A64C-8EE8037F3A0F}"/>
                  </a:ext>
                </a:extLst>
              </p:cNvPr>
              <p:cNvSpPr txBox="1"/>
              <p:nvPr/>
            </p:nvSpPr>
            <p:spPr>
              <a:xfrm>
                <a:off x="2968906" y="2000343"/>
                <a:ext cx="3617465" cy="4230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𝑝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den>
                    </m:f>
                  </m:oMath>
                </a14:m>
                <a:r>
                  <a:rPr lang="de-DE" dirty="0"/>
                  <a:t>);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6BAAEC45-6555-EB4F-A64C-8EE8037F3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8906" y="2000343"/>
                <a:ext cx="3617465" cy="423065"/>
              </a:xfrm>
              <a:prstGeom prst="rect">
                <a:avLst/>
              </a:prstGeom>
              <a:blipFill>
                <a:blip r:embed="rId2"/>
                <a:stretch>
                  <a:fillRect l="-1748" t="-97059" b="-1352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3237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The least knowledge: 1-strip clusters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28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6" name="Textfeld 7">
            <a:extLst>
              <a:ext uri="{FF2B5EF4-FFF2-40B4-BE49-F238E27FC236}">
                <a16:creationId xmlns:a16="http://schemas.microsoft.com/office/drawing/2014/main" id="{24E3F30A-78CC-4A40-A0A1-071FEE3B2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427" y="1248704"/>
            <a:ext cx="85653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For n = 1, the only unbiased prescription for 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c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is the strip centre: 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c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= 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1</a:t>
            </a:r>
            <a:endParaRPr lang="en-GB" sz="1800" dirty="0">
              <a:solidFill>
                <a:srgbClr val="953735"/>
              </a:solidFill>
              <a:latin typeface="Calibri" charset="0"/>
            </a:endParaRPr>
          </a:p>
        </p:txBody>
      </p:sp>
      <p:sp>
        <p:nvSpPr>
          <p:cNvPr id="10" name="Textfeld 7">
            <a:extLst>
              <a:ext uri="{FF2B5EF4-FFF2-40B4-BE49-F238E27FC236}">
                <a16:creationId xmlns:a16="http://schemas.microsoft.com/office/drawing/2014/main" id="{0B5BBD9C-63A5-834D-A123-975F6C6B6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427" y="2623059"/>
            <a:ext cx="85653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For a given </a:t>
            </a:r>
            <a:r>
              <a:rPr lang="en-GB" sz="1800" dirty="0" err="1">
                <a:solidFill>
                  <a:srgbClr val="953735"/>
                </a:solidFill>
                <a:latin typeface="Calibri" charset="0"/>
              </a:rPr>
              <a:t>Δ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, the width of the residual is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6BAAEC45-6555-EB4F-A64C-8EE8037F3A0F}"/>
                  </a:ext>
                </a:extLst>
              </p:cNvPr>
              <p:cNvSpPr txBox="1"/>
              <p:nvPr/>
            </p:nvSpPr>
            <p:spPr>
              <a:xfrm>
                <a:off x="3999052" y="1924571"/>
                <a:ext cx="8097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6BAAEC45-6555-EB4F-A64C-8EE8037F3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9052" y="1924571"/>
                <a:ext cx="809709" cy="276999"/>
              </a:xfrm>
              <a:prstGeom prst="rect">
                <a:avLst/>
              </a:prstGeom>
              <a:blipFill>
                <a:blip r:embed="rId2"/>
                <a:stretch>
                  <a:fillRect l="-3077" b="-181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E8883A43-1956-1F4D-8097-17A6AE53017D}"/>
                  </a:ext>
                </a:extLst>
              </p:cNvPr>
              <p:cNvSpPr txBox="1"/>
              <p:nvPr/>
            </p:nvSpPr>
            <p:spPr>
              <a:xfrm>
                <a:off x="4114800" y="2974693"/>
                <a:ext cx="209531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&lt;</m:t>
                      </m:r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&gt; = 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E8883A43-1956-1F4D-8097-17A6AE530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974693"/>
                <a:ext cx="2095317" cy="553998"/>
              </a:xfrm>
              <a:prstGeom prst="rect">
                <a:avLst/>
              </a:prstGeom>
              <a:blipFill>
                <a:blip r:embed="rId3"/>
                <a:stretch>
                  <a:fillRect l="-1818" b="-1111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7">
            <a:extLst>
              <a:ext uri="{FF2B5EF4-FFF2-40B4-BE49-F238E27FC236}">
                <a16:creationId xmlns:a16="http://schemas.microsoft.com/office/drawing/2014/main" id="{17D702B3-BF06-9E44-B913-56230AAC4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426" y="3880325"/>
            <a:ext cx="85653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For uniform distribution of </a:t>
            </a:r>
            <a:r>
              <a:rPr lang="en-GB" sz="1800" dirty="0" err="1">
                <a:solidFill>
                  <a:srgbClr val="953735"/>
                </a:solidFill>
                <a:latin typeface="Calibri" charset="0"/>
              </a:rPr>
              <a:t>Δ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, the width of the residual is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E681664E-288F-8B4C-82E2-908A5F4AD240}"/>
                  </a:ext>
                </a:extLst>
              </p:cNvPr>
              <p:cNvSpPr txBox="1"/>
              <p:nvPr/>
            </p:nvSpPr>
            <p:spPr>
              <a:xfrm>
                <a:off x="4114800" y="4416625"/>
                <a:ext cx="137922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&lt;</m:t>
                      </m:r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&gt; = 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E681664E-288F-8B4C-82E2-908A5F4AD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4416625"/>
                <a:ext cx="1379224" cy="553998"/>
              </a:xfrm>
              <a:prstGeom prst="rect">
                <a:avLst/>
              </a:prstGeom>
              <a:blipFill>
                <a:blip r:embed="rId4"/>
                <a:stretch>
                  <a:fillRect l="-2752" r="-1835" b="-1162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7">
            <a:extLst>
              <a:ext uri="{FF2B5EF4-FFF2-40B4-BE49-F238E27FC236}">
                <a16:creationId xmlns:a16="http://schemas.microsoft.com/office/drawing/2014/main" id="{E038EE76-4821-EF43-A0E2-CF312610F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426" y="5365592"/>
            <a:ext cx="8565329" cy="76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 err="1">
                <a:solidFill>
                  <a:srgbClr val="953735"/>
                </a:solidFill>
                <a:latin typeface="Calibri" charset="0"/>
              </a:rPr>
              <a:t>σ</a:t>
            </a:r>
            <a:r>
              <a:rPr lang="en-GB" sz="1800" baseline="-25000" dirty="0" err="1">
                <a:solidFill>
                  <a:srgbClr val="953735"/>
                </a:solidFill>
                <a:latin typeface="Calibri" charset="0"/>
              </a:rPr>
              <a:t>x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is smaller than p/sqrt(12)! </a:t>
            </a:r>
          </a:p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Reason: The fact that only one strip is activated restricts the possible true positions x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0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4868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The trickiest: 2-strip clusters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29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6" name="Textfeld 7">
            <a:extLst>
              <a:ext uri="{FF2B5EF4-FFF2-40B4-BE49-F238E27FC236}">
                <a16:creationId xmlns:a16="http://schemas.microsoft.com/office/drawing/2014/main" id="{24E3F30A-78CC-4A40-A0A1-071FEE3B2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427" y="1248704"/>
            <a:ext cx="85653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For n = 2, astonishingly, the calculations are most involved. Sparing the details, we define</a:t>
            </a:r>
          </a:p>
        </p:txBody>
      </p:sp>
      <p:sp>
        <p:nvSpPr>
          <p:cNvPr id="10" name="Textfeld 7">
            <a:extLst>
              <a:ext uri="{FF2B5EF4-FFF2-40B4-BE49-F238E27FC236}">
                <a16:creationId xmlns:a16="http://schemas.microsoft.com/office/drawing/2014/main" id="{0B5BBD9C-63A5-834D-A123-975F6C6B6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427" y="2623059"/>
            <a:ext cx="85653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which gives for a constant distribution of </a:t>
            </a:r>
            <a:r>
              <a:rPr lang="en-GB" sz="1800" dirty="0" err="1">
                <a:solidFill>
                  <a:srgbClr val="953735"/>
                </a:solidFill>
                <a:latin typeface="Calibri" charset="0"/>
              </a:rPr>
              <a:t>Δ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6BAAEC45-6555-EB4F-A64C-8EE8037F3A0F}"/>
                  </a:ext>
                </a:extLst>
              </p:cNvPr>
              <p:cNvSpPr txBox="1"/>
              <p:nvPr/>
            </p:nvSpPr>
            <p:spPr>
              <a:xfrm>
                <a:off x="3038353" y="1802329"/>
                <a:ext cx="3263650" cy="5695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6BAAEC45-6555-EB4F-A64C-8EE8037F3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353" y="1802329"/>
                <a:ext cx="3263650" cy="569580"/>
              </a:xfrm>
              <a:prstGeom prst="rect">
                <a:avLst/>
              </a:prstGeom>
              <a:blipFill>
                <a:blip r:embed="rId2"/>
                <a:stretch>
                  <a:fillRect t="-4348" r="-1938" b="-173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E8883A43-1956-1F4D-8097-17A6AE53017D}"/>
                  </a:ext>
                </a:extLst>
              </p:cNvPr>
              <p:cNvSpPr txBox="1"/>
              <p:nvPr/>
            </p:nvSpPr>
            <p:spPr>
              <a:xfrm>
                <a:off x="3038353" y="3033035"/>
                <a:ext cx="2889894" cy="6841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&lt;</m:t>
                      </m:r>
                      <m:sSubSup>
                        <m:sSub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&gt; =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72</m:t>
                              </m:r>
                            </m:den>
                          </m:f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⁡(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E8883A43-1956-1F4D-8097-17A6AE530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353" y="3033035"/>
                <a:ext cx="2889894" cy="684162"/>
              </a:xfrm>
              <a:prstGeom prst="rect">
                <a:avLst/>
              </a:prstGeom>
              <a:blipFill>
                <a:blip r:embed="rId3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710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What we do in heavy-ion physics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7412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491C0E-A162-374A-8170-28648D26BE7F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3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" name="u23u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1498" y="1492695"/>
            <a:ext cx="4821004" cy="361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4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597728"/>
            <a:ext cx="8229600" cy="176592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3. From clusters to hits</a:t>
            </a:r>
          </a:p>
          <a:p>
            <a:pPr marL="514350" indent="-514350" algn="ctr">
              <a:buAutoNum type="arabicPeriod"/>
              <a:defRPr/>
            </a:pP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  <a:defRPr/>
            </a:pP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 geometrical problem)</a:t>
            </a:r>
          </a:p>
          <a:p>
            <a:pPr marL="0" indent="0" algn="ctr">
              <a:buNone/>
              <a:defRPr/>
            </a:pP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6389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5C6D49-B1B5-7348-A8CD-8713600C2ECA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30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05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General considerations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31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9" name="Textfeld 7">
            <a:extLst>
              <a:ext uri="{FF2B5EF4-FFF2-40B4-BE49-F238E27FC236}">
                <a16:creationId xmlns:a16="http://schemas.microsoft.com/office/drawing/2014/main" id="{CFAFCB04-A15B-B94C-BC42-0834EFDB8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335" y="1093909"/>
            <a:ext cx="5398291" cy="265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Clusters provide one-dimensional position information (perpendicular to the strip orientation).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The 2-d position is obtained by combining clusters from strips with different orientations (front and back side of the sensor).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Together with the z position of the sensor, we have a 3-d space point: a hit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Elementary trigonometry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D3CB2AC-4F67-D34F-A5A1-2A051C055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055" y="1018716"/>
            <a:ext cx="2755016" cy="270254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970A94BA-7456-F541-81B7-283A9AA31FC6}"/>
              </a:ext>
            </a:extLst>
          </p:cNvPr>
          <p:cNvGrpSpPr/>
          <p:nvPr/>
        </p:nvGrpSpPr>
        <p:grpSpPr>
          <a:xfrm>
            <a:off x="944879" y="3961284"/>
            <a:ext cx="2520000" cy="2526829"/>
            <a:chOff x="4444678" y="3492169"/>
            <a:chExt cx="2520000" cy="2526829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D54F55F3-F76C-424B-916D-25890FF7C193}"/>
                </a:ext>
              </a:extLst>
            </p:cNvPr>
            <p:cNvSpPr/>
            <p:nvPr/>
          </p:nvSpPr>
          <p:spPr>
            <a:xfrm>
              <a:off x="4444678" y="3498998"/>
              <a:ext cx="2520000" cy="252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8" name="Gerade Verbindung 7">
              <a:extLst>
                <a:ext uri="{FF2B5EF4-FFF2-40B4-BE49-F238E27FC236}">
                  <a16:creationId xmlns:a16="http://schemas.microsoft.com/office/drawing/2014/main" id="{6BF2EE82-3C91-B44A-8665-7A945BFB33B6}"/>
                </a:ext>
              </a:extLst>
            </p:cNvPr>
            <p:cNvCxnSpPr/>
            <p:nvPr/>
          </p:nvCxnSpPr>
          <p:spPr>
            <a:xfrm>
              <a:off x="5058137" y="3498998"/>
              <a:ext cx="0" cy="2520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>
              <a:extLst>
                <a:ext uri="{FF2B5EF4-FFF2-40B4-BE49-F238E27FC236}">
                  <a16:creationId xmlns:a16="http://schemas.microsoft.com/office/drawing/2014/main" id="{5EA12C70-1F4E-CD41-B4AA-A27B8091D5B1}"/>
                </a:ext>
              </a:extLst>
            </p:cNvPr>
            <p:cNvCxnSpPr/>
            <p:nvPr/>
          </p:nvCxnSpPr>
          <p:spPr>
            <a:xfrm>
              <a:off x="5428815" y="3498998"/>
              <a:ext cx="0" cy="25200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26F61F36-6ADF-2044-8ECC-97C3EDB010E7}"/>
                </a:ext>
              </a:extLst>
            </p:cNvPr>
            <p:cNvCxnSpPr>
              <a:cxnSpLocks/>
            </p:cNvCxnSpPr>
            <p:nvPr/>
          </p:nvCxnSpPr>
          <p:spPr>
            <a:xfrm>
              <a:off x="5003775" y="3492169"/>
              <a:ext cx="817967" cy="2526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FB6FB9F8-CBF9-4D4F-91FD-B322C4BB9BEF}"/>
                </a:ext>
              </a:extLst>
            </p:cNvPr>
            <p:cNvCxnSpPr>
              <a:cxnSpLocks/>
            </p:cNvCxnSpPr>
            <p:nvPr/>
          </p:nvCxnSpPr>
          <p:spPr>
            <a:xfrm>
              <a:off x="4742338" y="3492170"/>
              <a:ext cx="817967" cy="252682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81EF7F0-4685-3A4A-A967-BA40018FE4BA}"/>
                </a:ext>
              </a:extLst>
            </p:cNvPr>
            <p:cNvSpPr/>
            <p:nvPr/>
          </p:nvSpPr>
          <p:spPr>
            <a:xfrm>
              <a:off x="5004137" y="4427474"/>
              <a:ext cx="108000" cy="108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A5D2440-A1C4-BA4A-8520-0967994B4241}"/>
                </a:ext>
              </a:extLst>
            </p:cNvPr>
            <p:cNvSpPr/>
            <p:nvPr/>
          </p:nvSpPr>
          <p:spPr>
            <a:xfrm>
              <a:off x="5394636" y="4796268"/>
              <a:ext cx="108000" cy="1080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7A6862B-6B62-5D4A-96DA-0C7695D5E57B}"/>
                </a:ext>
              </a:extLst>
            </p:cNvPr>
            <p:cNvSpPr/>
            <p:nvPr/>
          </p:nvSpPr>
          <p:spPr>
            <a:xfrm>
              <a:off x="5003775" y="3620711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2AA5D25-451F-BB44-89D1-922F3DFE62CB}"/>
                </a:ext>
              </a:extLst>
            </p:cNvPr>
            <p:cNvSpPr/>
            <p:nvPr/>
          </p:nvSpPr>
          <p:spPr>
            <a:xfrm>
              <a:off x="5373937" y="5500311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B5BB7499-18B8-DF48-87E4-5BA131AC5F60}"/>
                </a:ext>
              </a:extLst>
            </p:cNvPr>
            <p:cNvSpPr txBox="1"/>
            <p:nvPr/>
          </p:nvSpPr>
          <p:spPr>
            <a:xfrm>
              <a:off x="5448636" y="4736529"/>
              <a:ext cx="5741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true hit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CD6539E3-6D09-AF44-90DA-A932D3DD8737}"/>
                </a:ext>
              </a:extLst>
            </p:cNvPr>
            <p:cNvSpPr txBox="1"/>
            <p:nvPr/>
          </p:nvSpPr>
          <p:spPr>
            <a:xfrm>
              <a:off x="4498222" y="4358363"/>
              <a:ext cx="5741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true hit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2925BFEF-FA7E-CB43-91C9-062CC66F1B20}"/>
                </a:ext>
              </a:extLst>
            </p:cNvPr>
            <p:cNvSpPr txBox="1"/>
            <p:nvPr/>
          </p:nvSpPr>
          <p:spPr>
            <a:xfrm>
              <a:off x="5060993" y="3562487"/>
              <a:ext cx="5950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fake hit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5CF0DC18-40A0-C34C-B1D8-9852C9DE83CE}"/>
                </a:ext>
              </a:extLst>
            </p:cNvPr>
            <p:cNvSpPr txBox="1"/>
            <p:nvPr/>
          </p:nvSpPr>
          <p:spPr>
            <a:xfrm>
              <a:off x="5394956" y="5467352"/>
              <a:ext cx="5950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fake hit</a:t>
              </a:r>
            </a:p>
          </p:txBody>
        </p:sp>
      </p:grpSp>
      <p:sp>
        <p:nvSpPr>
          <p:cNvPr id="28" name="Textfeld 7">
            <a:extLst>
              <a:ext uri="{FF2B5EF4-FFF2-40B4-BE49-F238E27FC236}">
                <a16:creationId xmlns:a16="http://schemas.microsoft.com/office/drawing/2014/main" id="{2DCABF76-006B-AF4E-A54D-359C23086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2164" y="4409272"/>
            <a:ext cx="5094636" cy="159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Note: within a sensor, each front-side cluster has to be combined with each back-side cluster: fake hits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Fake hits are minimised by small stereo angles (on expense of resolution in y direction)</a:t>
            </a:r>
          </a:p>
        </p:txBody>
      </p:sp>
    </p:spTree>
    <p:extLst>
      <p:ext uri="{BB962C8B-B14F-4D97-AF65-F5344CB8AC3E}">
        <p14:creationId xmlns:p14="http://schemas.microsoft.com/office/powerpoint/2010/main" val="1290295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597728"/>
            <a:ext cx="8229600" cy="176592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4. From hits to tracks</a:t>
            </a:r>
          </a:p>
          <a:p>
            <a:pPr marL="514350" indent="-514350" algn="ctr">
              <a:buAutoNum type="arabicPeriod"/>
              <a:defRPr/>
            </a:pP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  <a:defRPr/>
            </a:pP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 serious problem)</a:t>
            </a:r>
          </a:p>
          <a:p>
            <a:pPr marL="0" indent="0" algn="ctr">
              <a:buNone/>
              <a:defRPr/>
            </a:pP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6389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5C6D49-B1B5-7348-A8CD-8713600C2ECA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32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054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The track finding problem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33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" name="Picture 11" descr="UrQMD_Jan2011_c.jpg">
            <a:extLst>
              <a:ext uri="{FF2B5EF4-FFF2-40B4-BE49-F238E27FC236}">
                <a16:creationId xmlns:a16="http://schemas.microsoft.com/office/drawing/2014/main" id="{F9FA7C77-A005-E045-9AC7-850885E66A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660" y="1009788"/>
            <a:ext cx="2956956" cy="23020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0CB54D0-0565-604F-AFE8-7142308D689A}"/>
              </a:ext>
            </a:extLst>
          </p:cNvPr>
          <p:cNvGrpSpPr/>
          <p:nvPr/>
        </p:nvGrpSpPr>
        <p:grpSpPr>
          <a:xfrm>
            <a:off x="3633849" y="1009788"/>
            <a:ext cx="4010174" cy="2483114"/>
            <a:chOff x="383697" y="1072985"/>
            <a:chExt cx="4010174" cy="2483114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733F28CE-4252-4745-B24E-F9F9A0FB0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2055" y="1072985"/>
              <a:ext cx="2771816" cy="2303112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B9E712DE-752C-AF4B-A6D8-94C175F35A26}"/>
                </a:ext>
              </a:extLst>
            </p:cNvPr>
            <p:cNvSpPr txBox="1"/>
            <p:nvPr/>
          </p:nvSpPr>
          <p:spPr>
            <a:xfrm>
              <a:off x="383697" y="1543793"/>
              <a:ext cx="1986441" cy="307777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one simulated collision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793B60E-6AB1-394D-AFFF-037DF214B2A1}"/>
                </a:ext>
              </a:extLst>
            </p:cNvPr>
            <p:cNvSpPr txBox="1"/>
            <p:nvPr/>
          </p:nvSpPr>
          <p:spPr>
            <a:xfrm>
              <a:off x="2224642" y="3248322"/>
              <a:ext cx="2050475" cy="307777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hits in the STS</a:t>
              </a:r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92639663-C57E-5B40-93DC-5533CEE190F6}"/>
              </a:ext>
            </a:extLst>
          </p:cNvPr>
          <p:cNvSpPr txBox="1"/>
          <p:nvPr/>
        </p:nvSpPr>
        <p:spPr>
          <a:xfrm>
            <a:off x="1214271" y="3185124"/>
            <a:ext cx="2419578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Tracks of produced particles</a:t>
            </a:r>
          </a:p>
        </p:txBody>
      </p:sp>
      <p:sp>
        <p:nvSpPr>
          <p:cNvPr id="14" name="Textfeld 7">
            <a:extLst>
              <a:ext uri="{FF2B5EF4-FFF2-40B4-BE49-F238E27FC236}">
                <a16:creationId xmlns:a16="http://schemas.microsoft.com/office/drawing/2014/main" id="{6CF9EEA7-F8D2-9A43-AB52-F091C02FC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4794" y="3920158"/>
            <a:ext cx="399645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Approaches: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Hough transform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Conformal mapping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Track following with Kalman Filter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FF0000"/>
                </a:solidFill>
                <a:latin typeface="Calibri" charset="0"/>
              </a:rPr>
              <a:t>Cellular Automaton</a:t>
            </a:r>
          </a:p>
        </p:txBody>
      </p:sp>
      <p:sp>
        <p:nvSpPr>
          <p:cNvPr id="15" name="Textfeld 7">
            <a:extLst>
              <a:ext uri="{FF2B5EF4-FFF2-40B4-BE49-F238E27FC236}">
                <a16:creationId xmlns:a16="http://schemas.microsoft.com/office/drawing/2014/main" id="{6962B198-5410-5840-BF66-6494A5C9A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920156"/>
            <a:ext cx="3996458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Features: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About 700 charged tracks in the detector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High hit density in inner region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Fake (combinatorial) hits 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Non-uniform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33496796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Cellular Automaton Track Finder: Principle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34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C498C6F-87F7-3540-A338-5BDB40B4B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12" y="1055289"/>
            <a:ext cx="2749509" cy="5309397"/>
          </a:xfrm>
          <a:prstGeom prst="rect">
            <a:avLst/>
          </a:prstGeom>
        </p:spPr>
      </p:pic>
      <p:sp>
        <p:nvSpPr>
          <p:cNvPr id="27" name="Textfeld 7">
            <a:extLst>
              <a:ext uri="{FF2B5EF4-FFF2-40B4-BE49-F238E27FC236}">
                <a16:creationId xmlns:a16="http://schemas.microsoft.com/office/drawing/2014/main" id="{0512F9F9-3346-0840-931E-AF8C0F6C4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2135" y="1430900"/>
            <a:ext cx="44361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Connect hits to segments (cells) satisfying the track model</a:t>
            </a:r>
          </a:p>
        </p:txBody>
      </p:sp>
      <p:sp>
        <p:nvSpPr>
          <p:cNvPr id="29" name="Textfeld 7">
            <a:extLst>
              <a:ext uri="{FF2B5EF4-FFF2-40B4-BE49-F238E27FC236}">
                <a16:creationId xmlns:a16="http://schemas.microsoft.com/office/drawing/2014/main" id="{C77B6280-663A-3843-BBB3-034CD2EB2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2135" y="2490972"/>
            <a:ext cx="39964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Find matching neighbouring cells according to track model</a:t>
            </a:r>
          </a:p>
        </p:txBody>
      </p:sp>
      <p:sp>
        <p:nvSpPr>
          <p:cNvPr id="30" name="Textfeld 7">
            <a:extLst>
              <a:ext uri="{FF2B5EF4-FFF2-40B4-BE49-F238E27FC236}">
                <a16:creationId xmlns:a16="http://schemas.microsoft.com/office/drawing/2014/main" id="{941EF5AB-4526-F448-AD04-4F0F22DDF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2135" y="3545296"/>
            <a:ext cx="39964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Estimate position of cell on track</a:t>
            </a:r>
          </a:p>
        </p:txBody>
      </p:sp>
      <p:sp>
        <p:nvSpPr>
          <p:cNvPr id="31" name="Textfeld 7">
            <a:extLst>
              <a:ext uri="{FF2B5EF4-FFF2-40B4-BE49-F238E27FC236}">
                <a16:creationId xmlns:a16="http://schemas.microsoft.com/office/drawing/2014/main" id="{899FB5A8-7DDC-3F49-A99E-6F6EBF379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2135" y="4549483"/>
            <a:ext cx="39964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Connect neighbouring cells to track candidates</a:t>
            </a:r>
          </a:p>
        </p:txBody>
      </p:sp>
      <p:sp>
        <p:nvSpPr>
          <p:cNvPr id="32" name="Textfeld 7">
            <a:extLst>
              <a:ext uri="{FF2B5EF4-FFF2-40B4-BE49-F238E27FC236}">
                <a16:creationId xmlns:a16="http://schemas.microsoft.com/office/drawing/2014/main" id="{D077AB16-F579-9343-BCDA-DC6B5B62F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2135" y="5496417"/>
            <a:ext cx="39964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Select best track candidates in case of </a:t>
            </a:r>
            <a:r>
              <a:rPr lang="en-GB" sz="1800" dirty="0" err="1">
                <a:solidFill>
                  <a:srgbClr val="953735"/>
                </a:solidFill>
                <a:latin typeface="Calibri" charset="0"/>
              </a:rPr>
              <a:t>competetion</a:t>
            </a:r>
            <a:endParaRPr lang="en-GB" sz="1800" dirty="0">
              <a:solidFill>
                <a:srgbClr val="953735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294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Time-based track finding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35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7" name="Textfeld 7">
            <a:extLst>
              <a:ext uri="{FF2B5EF4-FFF2-40B4-BE49-F238E27FC236}">
                <a16:creationId xmlns:a16="http://schemas.microsoft.com/office/drawing/2014/main" id="{0512F9F9-3346-0840-931E-AF8C0F6C4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018" y="1168811"/>
            <a:ext cx="7573313" cy="523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Input is a stream of hits, not sorted into events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Time is part of the track model: state vector: (x, y, </a:t>
            </a:r>
            <a:r>
              <a:rPr lang="en-GB" sz="1800" dirty="0" err="1">
                <a:solidFill>
                  <a:srgbClr val="953735"/>
                </a:solidFill>
                <a:latin typeface="Calibri" charset="0"/>
              </a:rPr>
              <a:t>t</a:t>
            </a:r>
            <a:r>
              <a:rPr lang="en-GB" sz="1800" baseline="-25000" dirty="0" err="1">
                <a:solidFill>
                  <a:srgbClr val="953735"/>
                </a:solidFill>
                <a:latin typeface="Calibri" charset="0"/>
              </a:rPr>
              <a:t>x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, t</a:t>
            </a:r>
            <a:r>
              <a:rPr lang="en-GB" sz="1800" baseline="-25000" dirty="0">
                <a:solidFill>
                  <a:srgbClr val="953735"/>
                </a:solidFill>
                <a:latin typeface="Calibri" charset="0"/>
              </a:rPr>
              <a:t>y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, q/p, </a:t>
            </a:r>
            <a:r>
              <a:rPr lang="en-GB" sz="1800" b="1" dirty="0">
                <a:solidFill>
                  <a:srgbClr val="953735"/>
                </a:solidFill>
                <a:latin typeface="Calibri" charset="0"/>
              </a:rPr>
              <a:t>t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)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Key to fast execution is proper arrangement of data in memory: fast access, limited combinatorial search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953735"/>
              </a:solidFill>
              <a:latin typeface="Calibri" charset="0"/>
            </a:endParaRP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953735"/>
              </a:solidFill>
              <a:latin typeface="Calibri" charset="0"/>
            </a:endParaRP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953735"/>
              </a:solidFill>
              <a:latin typeface="Calibri" charset="0"/>
            </a:endParaRP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953735"/>
              </a:solidFill>
              <a:latin typeface="Calibri" charset="0"/>
            </a:endParaRP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953735"/>
              </a:solidFill>
              <a:latin typeface="Calibri" charset="0"/>
            </a:endParaRP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953735"/>
              </a:solidFill>
              <a:latin typeface="Calibri" charset="0"/>
            </a:endParaRP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953735"/>
              </a:solidFill>
              <a:latin typeface="Calibri" charset="0"/>
            </a:endParaRP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953735"/>
              </a:solidFill>
              <a:latin typeface="Calibri" charset="0"/>
            </a:endParaRP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Important: parametrise geometry and magnetic field; access from cache instead of from main memory.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E574D17-59CA-0241-AFA5-5442E9045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51" y="2836921"/>
            <a:ext cx="3111912" cy="256470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1A2055A-E450-1542-B1D9-2C7164BA7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075" y="2836921"/>
            <a:ext cx="3141040" cy="256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507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Track finding: performance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36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7" name="Textfeld 7">
            <a:extLst>
              <a:ext uri="{FF2B5EF4-FFF2-40B4-BE49-F238E27FC236}">
                <a16:creationId xmlns:a16="http://schemas.microsoft.com/office/drawing/2014/main" id="{0512F9F9-3346-0840-931E-AF8C0F6C4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137643"/>
            <a:ext cx="7573313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Good efficiency in particular for long tracks (8 hit measurements)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Rate effects are moderate even at 10 </a:t>
            </a:r>
            <a:r>
              <a:rPr lang="en-GB" sz="1800" dirty="0" err="1">
                <a:solidFill>
                  <a:srgbClr val="953735"/>
                </a:solidFill>
                <a:latin typeface="Calibri" charset="0"/>
              </a:rPr>
              <a:t>MHz.</a:t>
            </a:r>
            <a:endParaRPr lang="en-GB" sz="1800" dirty="0">
              <a:solidFill>
                <a:srgbClr val="953735"/>
              </a:solidFill>
              <a:latin typeface="Calibri" charset="0"/>
            </a:endParaRP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Reconstruction time: 8.5 </a:t>
            </a:r>
            <a:r>
              <a:rPr lang="en-GB" sz="1800" dirty="0" err="1">
                <a:solidFill>
                  <a:srgbClr val="953735"/>
                </a:solidFill>
                <a:latin typeface="Calibri" charset="0"/>
              </a:rPr>
              <a:t>ms</a:t>
            </a: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 per event (single core)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Algorithm shows good scalability on many-core systems.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B57AD69-C2EB-804D-B42C-D90C3A977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34" y="1168811"/>
            <a:ext cx="4429496" cy="2619505"/>
          </a:xfrm>
          <a:prstGeom prst="rect">
            <a:avLst/>
          </a:prstGeom>
        </p:spPr>
      </p:pic>
      <p:pic>
        <p:nvPicPr>
          <p:cNvPr id="11" name="Bild 2" descr="scalability2.pdf">
            <a:extLst>
              <a:ext uri="{FF2B5EF4-FFF2-40B4-BE49-F238E27FC236}">
                <a16:creationId xmlns:a16="http://schemas.microsoft.com/office/drawing/2014/main" id="{F318CC74-7337-4C40-8FC1-4B96FBC74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91" y="1168811"/>
            <a:ext cx="3976041" cy="259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8964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597728"/>
            <a:ext cx="8229600" cy="176592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5. From tracks to events</a:t>
            </a:r>
          </a:p>
          <a:p>
            <a:pPr marL="514350" indent="-514350" algn="ctr">
              <a:buAutoNum type="arabicPeriod"/>
              <a:defRPr/>
            </a:pP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  <a:defRPr/>
            </a:pP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 straightforward problem ?)</a:t>
            </a:r>
          </a:p>
          <a:p>
            <a:pPr marL="0" indent="0" algn="ctr">
              <a:buNone/>
              <a:defRPr/>
            </a:pP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  <a:defRPr/>
            </a:pP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6389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5C6D49-B1B5-7348-A8CD-8713600C2ECA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37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652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Event finding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38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1D84EA6-ABB7-3C46-B840-B97A66686FD4}"/>
              </a:ext>
            </a:extLst>
          </p:cNvPr>
          <p:cNvGrpSpPr/>
          <p:nvPr/>
        </p:nvGrpSpPr>
        <p:grpSpPr>
          <a:xfrm>
            <a:off x="789359" y="1206966"/>
            <a:ext cx="4857007" cy="3368074"/>
            <a:chOff x="1983180" y="1575101"/>
            <a:chExt cx="4857007" cy="3368074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C21942E6-AAE3-1349-B552-CE99D0BCB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3180" y="1581041"/>
              <a:ext cx="4857007" cy="3362134"/>
            </a:xfrm>
            <a:prstGeom prst="rect">
              <a:avLst/>
            </a:prstGeom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32031CD6-83AB-6D4D-A24E-82279B30691F}"/>
                </a:ext>
              </a:extLst>
            </p:cNvPr>
            <p:cNvSpPr/>
            <p:nvPr/>
          </p:nvSpPr>
          <p:spPr>
            <a:xfrm>
              <a:off x="2334512" y="1575101"/>
              <a:ext cx="4500000" cy="6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1" name="Textfeld 7">
            <a:extLst>
              <a:ext uri="{FF2B5EF4-FFF2-40B4-BE49-F238E27FC236}">
                <a16:creationId xmlns:a16="http://schemas.microsoft.com/office/drawing/2014/main" id="{0975EB48-8159-6145-BB91-949A5F577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358" y="4890801"/>
            <a:ext cx="7208594" cy="76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Events can be defined as clusters of tracks in time.</a:t>
            </a:r>
          </a:p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Properly resolved events: 99% at 1 MHz interaction rate, 80% at 10 MHz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1917ECE-0133-9645-8FE6-092B2041FDD9}"/>
              </a:ext>
            </a:extLst>
          </p:cNvPr>
          <p:cNvSpPr txBox="1"/>
          <p:nvPr/>
        </p:nvSpPr>
        <p:spPr>
          <a:xfrm>
            <a:off x="5783194" y="2357334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hits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7803DBF-D422-1A44-9953-272D3D1CC939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4868883" y="2041573"/>
            <a:ext cx="914311" cy="5004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D77A8EDE-9AAD-7C43-92F4-1148D39412ED}"/>
              </a:ext>
            </a:extLst>
          </p:cNvPr>
          <p:cNvSpPr txBox="1"/>
          <p:nvPr/>
        </p:nvSpPr>
        <p:spPr>
          <a:xfrm>
            <a:off x="5783194" y="291133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tracks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7DC8C20E-A0E9-5A42-A712-35D4237145F4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5058888" y="3095998"/>
            <a:ext cx="72430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80188A8D-6445-6448-B5D5-58F6AA1F2480}"/>
              </a:ext>
            </a:extLst>
          </p:cNvPr>
          <p:cNvSpPr txBox="1"/>
          <p:nvPr/>
        </p:nvSpPr>
        <p:spPr>
          <a:xfrm>
            <a:off x="5783194" y="3411759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event time (MC truth)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44214845-1E89-534E-8461-3D4B1F5F0CF0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4300780" y="3596425"/>
            <a:ext cx="1482414" cy="751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23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45060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67E936-A30F-A54A-B092-7F234C7946C3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39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57200" y="1281113"/>
            <a:ext cx="8229600" cy="5014912"/>
          </a:xfrm>
        </p:spPr>
        <p:txBody>
          <a:bodyPr/>
          <a:lstStyle/>
          <a:p>
            <a:pPr marL="342861" indent="-342861" defTabSz="457147">
              <a:spcAft>
                <a:spcPts val="600"/>
              </a:spcAft>
              <a:defRPr/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So, we are there: of an unintelligible set of raw data messages, we have obtained events, which can be subjected to higher-level analysis.</a:t>
            </a:r>
          </a:p>
          <a:p>
            <a:pPr marL="342861" indent="-342861" defTabSz="457147">
              <a:spcAft>
                <a:spcPts val="600"/>
              </a:spcAft>
              <a:defRPr/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Shown were only some selected reconstruction tasks; there are many more.</a:t>
            </a:r>
          </a:p>
          <a:p>
            <a:pPr marL="342861" indent="-342861" defTabSz="457147">
              <a:spcAft>
                <a:spcPts val="600"/>
              </a:spcAft>
              <a:defRPr/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The real challenge for CBM are fast algorithms for reconstruction of complex events in real-time.</a:t>
            </a:r>
          </a:p>
          <a:p>
            <a:pPr marL="342861" indent="-342861" defTabSz="457147">
              <a:spcAft>
                <a:spcPts val="600"/>
              </a:spcAft>
              <a:defRPr/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Based on the current software, we estimate the size of the online computing farm to be 100 k HepSpec06 (about 60,000 nowadays CPU cores)</a:t>
            </a:r>
          </a:p>
          <a:p>
            <a:pPr marL="342861" indent="-342861" defTabSz="457147">
              <a:spcAft>
                <a:spcPts val="600"/>
              </a:spcAft>
              <a:defRPr/>
            </a:pPr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Work is ongoing to further accelerate the algorithms. Ideas and collaboration is welcome!</a:t>
            </a:r>
          </a:p>
        </p:txBody>
      </p:sp>
    </p:spTree>
    <p:extLst>
      <p:ext uri="{BB962C8B-B14F-4D97-AF65-F5344CB8AC3E}">
        <p14:creationId xmlns:p14="http://schemas.microsoft.com/office/powerpoint/2010/main" val="1678865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What we do in heavy-ion physics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4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B47079D-D0D5-CE43-976A-A39BAE04FCA4}"/>
              </a:ext>
            </a:extLst>
          </p:cNvPr>
          <p:cNvGrpSpPr/>
          <p:nvPr/>
        </p:nvGrpSpPr>
        <p:grpSpPr>
          <a:xfrm>
            <a:off x="352235" y="973297"/>
            <a:ext cx="8229600" cy="4987925"/>
            <a:chOff x="457200" y="1174750"/>
            <a:chExt cx="8229600" cy="4987925"/>
          </a:xfrm>
        </p:grpSpPr>
        <p:pic>
          <p:nvPicPr>
            <p:cNvPr id="18437" name="Bild 2" descr="urqmd-picture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6450" y="1831975"/>
              <a:ext cx="5083175" cy="300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8" name="Textfeld 7"/>
            <p:cNvSpPr txBox="1">
              <a:spLocks noChangeArrowheads="1"/>
            </p:cNvSpPr>
            <p:nvPr/>
          </p:nvSpPr>
          <p:spPr bwMode="auto">
            <a:xfrm>
              <a:off x="457200" y="1174750"/>
              <a:ext cx="4845050" cy="131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Aft>
                  <a:spcPts val="900"/>
                </a:spcAft>
              </a:pPr>
              <a:r>
                <a:rPr lang="en-GB" sz="1800" dirty="0">
                  <a:solidFill>
                    <a:srgbClr val="953735"/>
                  </a:solidFill>
                  <a:latin typeface="Calibri" charset="0"/>
                </a:rPr>
                <a:t>The Hope:</a:t>
              </a:r>
            </a:p>
            <a:p>
              <a:pPr eaLnBrk="1" hangingPunct="1">
                <a:spcAft>
                  <a:spcPts val="900"/>
                </a:spcAft>
              </a:pPr>
              <a:r>
                <a:rPr lang="en-GB" sz="1800" dirty="0">
                  <a:solidFill>
                    <a:srgbClr val="953735"/>
                  </a:solidFill>
                  <a:latin typeface="Calibri" charset="0"/>
                </a:rPr>
                <a:t>Learn from the multitude of emitted particles (final state) about the state of the matter immediately after the collision (early state)</a:t>
              </a:r>
            </a:p>
          </p:txBody>
        </p:sp>
        <p:sp>
          <p:nvSpPr>
            <p:cNvPr id="18439" name="Textfeld 8"/>
            <p:cNvSpPr txBox="1">
              <a:spLocks noChangeArrowheads="1"/>
            </p:cNvSpPr>
            <p:nvPr/>
          </p:nvSpPr>
          <p:spPr bwMode="auto">
            <a:xfrm>
              <a:off x="3841750" y="4848225"/>
              <a:ext cx="4845050" cy="131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55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Aft>
                  <a:spcPts val="900"/>
                </a:spcAft>
              </a:pPr>
              <a:r>
                <a:rPr lang="en-GB" sz="1800" dirty="0">
                  <a:solidFill>
                    <a:srgbClr val="953735"/>
                  </a:solidFill>
                  <a:latin typeface="Calibri" charset="0"/>
                </a:rPr>
                <a:t>The Task:</a:t>
              </a:r>
            </a:p>
            <a:p>
              <a:pPr eaLnBrk="1" hangingPunct="1">
                <a:spcAft>
                  <a:spcPts val="900"/>
                </a:spcAft>
              </a:pPr>
              <a:r>
                <a:rPr lang="en-GB" sz="1800" dirty="0">
                  <a:solidFill>
                    <a:srgbClr val="953735"/>
                  </a:solidFill>
                  <a:latin typeface="Calibri" charset="0"/>
                </a:rPr>
                <a:t>Detect the final-state particles as completely as possible and characterise them </a:t>
              </a:r>
              <a:r>
                <a:rPr lang="en-GB" sz="1800" dirty="0" err="1">
                  <a:solidFill>
                    <a:srgbClr val="953735"/>
                  </a:solidFill>
                  <a:latin typeface="Calibri" charset="0"/>
                </a:rPr>
                <a:t>w.r.t</a:t>
              </a:r>
              <a:r>
                <a:rPr lang="en-GB" sz="1800" dirty="0">
                  <a:solidFill>
                    <a:srgbClr val="953735"/>
                  </a:solidFill>
                  <a:latin typeface="Calibri" charset="0"/>
                </a:rPr>
                <a:t>. momentum and identity (π, K. p, …)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6409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Facility for Antiproton and Ion Research (FAIR)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5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9" name="Bild 5" descr="FAIR.png">
            <a:extLst>
              <a:ext uri="{FF2B5EF4-FFF2-40B4-BE49-F238E27FC236}">
                <a16:creationId xmlns:a16="http://schemas.microsoft.com/office/drawing/2014/main" id="{CBD792F4-365F-8F45-B0CF-6D5E84224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13" y="931863"/>
            <a:ext cx="2828671" cy="215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B491C50-596B-A243-BB4D-F6ECF8989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559" y="4265201"/>
            <a:ext cx="2794961" cy="18462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68B730D-8684-0841-9A1A-DB9AA4247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96" y="4265201"/>
            <a:ext cx="2743200" cy="18288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FC31245-05B9-8341-B656-D5CB7CD8E9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13"/>
          <a:stretch/>
        </p:blipFill>
        <p:spPr>
          <a:xfrm>
            <a:off x="6065582" y="4265201"/>
            <a:ext cx="2975357" cy="18288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79DDD45-CA5B-7642-A047-31F2EC455F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1970" y="931863"/>
            <a:ext cx="2957893" cy="1971929"/>
          </a:xfrm>
          <a:prstGeom prst="rect">
            <a:avLst/>
          </a:prstGeom>
        </p:spPr>
      </p:pic>
      <p:sp>
        <p:nvSpPr>
          <p:cNvPr id="20" name="Textfeld 8">
            <a:extLst>
              <a:ext uri="{FF2B5EF4-FFF2-40B4-BE49-F238E27FC236}">
                <a16:creationId xmlns:a16="http://schemas.microsoft.com/office/drawing/2014/main" id="{0DB671B4-1EE5-6440-B8DD-1D3F21877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296" y="3164418"/>
            <a:ext cx="8827643" cy="76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An accelerator-based research facility currently under construction in Darmstadt, Germany</a:t>
            </a:r>
          </a:p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Completion / start of operation in 2025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AA7C12A-DDF8-D34D-BB4B-6408C302F1A2}"/>
              </a:ext>
            </a:extLst>
          </p:cNvPr>
          <p:cNvGrpSpPr/>
          <p:nvPr/>
        </p:nvGrpSpPr>
        <p:grpSpPr>
          <a:xfrm>
            <a:off x="1341056" y="1535885"/>
            <a:ext cx="5803392" cy="3541532"/>
            <a:chOff x="1341056" y="1535885"/>
            <a:chExt cx="5803392" cy="354153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2B71F25-0E03-BD42-869B-1E7060C9809E}"/>
                </a:ext>
              </a:extLst>
            </p:cNvPr>
            <p:cNvSpPr/>
            <p:nvPr/>
          </p:nvSpPr>
          <p:spPr>
            <a:xfrm>
              <a:off x="2712656" y="1535885"/>
              <a:ext cx="487680" cy="475488"/>
            </a:xfrm>
            <a:prstGeom prst="ellipse">
              <a:avLst/>
            </a:prstGeom>
            <a:solidFill>
              <a:srgbClr val="FF0000">
                <a:alpha val="4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26BAA4-55F4-BF46-9E02-BC3DFD7C5D8A}"/>
                </a:ext>
              </a:extLst>
            </p:cNvPr>
            <p:cNvSpPr/>
            <p:nvPr/>
          </p:nvSpPr>
          <p:spPr>
            <a:xfrm>
              <a:off x="6656768" y="1742905"/>
              <a:ext cx="487680" cy="475488"/>
            </a:xfrm>
            <a:prstGeom prst="ellipse">
              <a:avLst/>
            </a:prstGeom>
            <a:solidFill>
              <a:srgbClr val="FF0000">
                <a:alpha val="4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FD3C26D-0760-CA4C-A27B-95260A4DE16B}"/>
                </a:ext>
              </a:extLst>
            </p:cNvPr>
            <p:cNvSpPr/>
            <p:nvPr/>
          </p:nvSpPr>
          <p:spPr>
            <a:xfrm>
              <a:off x="1341056" y="4601929"/>
              <a:ext cx="487680" cy="475488"/>
            </a:xfrm>
            <a:prstGeom prst="ellipse">
              <a:avLst/>
            </a:prstGeom>
            <a:solidFill>
              <a:srgbClr val="FF0000">
                <a:alpha val="4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91906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The CBM experiment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20484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5603F8-DCFE-3048-AD58-5671153321EF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6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1AE0C2A-BBF2-E146-8E46-78DBB7028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1" y="1567778"/>
            <a:ext cx="4324829" cy="223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E72013D-D5DE-584B-87DB-7F04320C1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577" y="1283515"/>
            <a:ext cx="3991295" cy="2834016"/>
          </a:xfrm>
          <a:prstGeom prst="rect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87911675-8549-B847-A531-246F287BD3E7}"/>
              </a:ext>
            </a:extLst>
          </p:cNvPr>
          <p:cNvCxnSpPr>
            <a:cxnSpLocks/>
          </p:cNvCxnSpPr>
          <p:nvPr/>
        </p:nvCxnSpPr>
        <p:spPr>
          <a:xfrm flipV="1">
            <a:off x="3011011" y="2700523"/>
            <a:ext cx="2524157" cy="613034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feld 8">
            <a:extLst>
              <a:ext uri="{FF2B5EF4-FFF2-40B4-BE49-F238E27FC236}">
                <a16:creationId xmlns:a16="http://schemas.microsoft.com/office/drawing/2014/main" id="{30E5FC73-B6D4-964F-BA88-541C3391F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669" y="4563323"/>
            <a:ext cx="6744941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A large-acceptance, fixed-target experiment</a:t>
            </a:r>
          </a:p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Measuring nuclear collisions in the energy range 2 - 35 GeV/u</a:t>
            </a:r>
          </a:p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Identify hadrons, electrons and muons</a:t>
            </a:r>
          </a:p>
        </p:txBody>
      </p:sp>
    </p:spTree>
    <p:extLst>
      <p:ext uri="{BB962C8B-B14F-4D97-AF65-F5344CB8AC3E}">
        <p14:creationId xmlns:p14="http://schemas.microsoft.com/office/powerpoint/2010/main" val="2486460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What’s particular in CBM?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20484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5603F8-DCFE-3048-AD58-5671153321EF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1" name="Picture 3" descr="C:\Users\senger\AppData\Local\Temp\Rates_Detectors_Facilities_final-4.png">
            <a:extLst>
              <a:ext uri="{FF2B5EF4-FFF2-40B4-BE49-F238E27FC236}">
                <a16:creationId xmlns:a16="http://schemas.microsoft.com/office/drawing/2014/main" id="{286A6099-6B6C-CA47-ACEA-BF79F57ED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569" y="3577526"/>
            <a:ext cx="2681279" cy="261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 1">
            <a:extLst>
              <a:ext uri="{FF2B5EF4-FFF2-40B4-BE49-F238E27FC236}">
                <a16:creationId xmlns:a16="http://schemas.microsoft.com/office/drawing/2014/main" id="{2320C627-E007-DB49-ABE3-CD80C96D61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569" y="931863"/>
            <a:ext cx="2681279" cy="2473726"/>
          </a:xfrm>
          <a:prstGeom prst="rect">
            <a:avLst/>
          </a:prstGeom>
        </p:spPr>
      </p:pic>
      <p:pic>
        <p:nvPicPr>
          <p:cNvPr id="14" name="Bild 1">
            <a:extLst>
              <a:ext uri="{FF2B5EF4-FFF2-40B4-BE49-F238E27FC236}">
                <a16:creationId xmlns:a16="http://schemas.microsoft.com/office/drawing/2014/main" id="{B21C3B96-E64C-2A4B-B66F-1132D7C813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432" y="3577525"/>
            <a:ext cx="4464395" cy="2617259"/>
          </a:xfrm>
          <a:prstGeom prst="rect">
            <a:avLst/>
          </a:prstGeom>
        </p:spPr>
      </p:pic>
      <p:sp>
        <p:nvSpPr>
          <p:cNvPr id="15" name="Textfeld 8">
            <a:extLst>
              <a:ext uri="{FF2B5EF4-FFF2-40B4-BE49-F238E27FC236}">
                <a16:creationId xmlns:a16="http://schemas.microsoft.com/office/drawing/2014/main" id="{75E2C156-F90F-5F46-B396-CCEC52E70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2430" y="926078"/>
            <a:ext cx="4678397" cy="248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Access to extremely rare observables</a:t>
            </a:r>
          </a:p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Requires very high interaction rates (&gt; 1 MHz)</a:t>
            </a:r>
          </a:p>
          <a:p>
            <a:pPr eaLnBrk="1" hangingPunct="1">
              <a:spcAft>
                <a:spcPts val="900"/>
              </a:spcAft>
            </a:pPr>
            <a:r>
              <a:rPr lang="en-GB" sz="1800" dirty="0">
                <a:solidFill>
                  <a:srgbClr val="953735"/>
                </a:solidFill>
                <a:latin typeface="Calibri" charset="0"/>
              </a:rPr>
              <a:t>Novel readout concept: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No hardware trigger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Autonomous, self-triggered electronics</a:t>
            </a:r>
          </a:p>
          <a:p>
            <a:pPr marL="285750" indent="-285750" eaLnBrk="1" hangingPunct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953735"/>
                </a:solidFill>
                <a:latin typeface="Calibri" charset="0"/>
              </a:rPr>
              <a:t>Inspection of the full data stream in software and selection in real-time.</a:t>
            </a:r>
          </a:p>
        </p:txBody>
      </p:sp>
    </p:spTree>
    <p:extLst>
      <p:ext uri="{BB962C8B-B14F-4D97-AF65-F5344CB8AC3E}">
        <p14:creationId xmlns:p14="http://schemas.microsoft.com/office/powerpoint/2010/main" val="85891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What means “Reconstruction”?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0BEE858-D2B0-854B-A27E-EA72A6FC8C6F}"/>
              </a:ext>
            </a:extLst>
          </p:cNvPr>
          <p:cNvSpPr/>
          <p:nvPr/>
        </p:nvSpPr>
        <p:spPr>
          <a:xfrm>
            <a:off x="829339" y="931863"/>
            <a:ext cx="7272670" cy="12652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Particles cross the detectors and deposit charge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Charge is collected and digitised in the read-out electronics (FEE)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The FEE sends messages to the data acquisition (DAQ)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The DAQ aggregates data and delivers them in packages (time-slices)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91B3D6C-92FA-2342-BBAF-630801E1F0D7}"/>
              </a:ext>
            </a:extLst>
          </p:cNvPr>
          <p:cNvSpPr/>
          <p:nvPr/>
        </p:nvSpPr>
        <p:spPr>
          <a:xfrm>
            <a:off x="4961861" y="5603356"/>
            <a:ext cx="3437860" cy="6057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Offline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Extraction of physics from events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5DD50C9-8004-1145-8520-2CCE1D9418F2}"/>
              </a:ext>
            </a:extLst>
          </p:cNvPr>
          <p:cNvSpPr/>
          <p:nvPr/>
        </p:nvSpPr>
        <p:spPr>
          <a:xfrm>
            <a:off x="470528" y="5603357"/>
            <a:ext cx="3437860" cy="6057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Online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Real-time analysis and selection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6D73219-474E-824A-8855-52F8F29FF24A}"/>
              </a:ext>
            </a:extLst>
          </p:cNvPr>
          <p:cNvGrpSpPr/>
          <p:nvPr/>
        </p:nvGrpSpPr>
        <p:grpSpPr>
          <a:xfrm>
            <a:off x="829339" y="2197138"/>
            <a:ext cx="7272670" cy="3406219"/>
            <a:chOff x="829339" y="2197138"/>
            <a:chExt cx="7272670" cy="3406219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7166C780-C7B7-754C-AD80-C218EB9CE417}"/>
                </a:ext>
              </a:extLst>
            </p:cNvPr>
            <p:cNvSpPr/>
            <p:nvPr/>
          </p:nvSpPr>
          <p:spPr>
            <a:xfrm>
              <a:off x="829339" y="3448360"/>
              <a:ext cx="7272670" cy="126527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Reconstruct trajectories and events from raw data</a:t>
              </a:r>
            </a:p>
            <a:p>
              <a:pPr algn="ctr"/>
              <a:r>
                <a:rPr lang="en-GB" dirty="0">
                  <a:solidFill>
                    <a:schemeClr val="tx1"/>
                  </a:solidFill>
                </a:rPr>
                <a:t>Common for all physics topics</a:t>
              </a:r>
            </a:p>
          </p:txBody>
        </p:sp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C425F3D1-2BE6-7341-BF7D-FD8635C86561}"/>
                </a:ext>
              </a:extLst>
            </p:cNvPr>
            <p:cNvCxnSpPr>
              <a:stCxn id="3" idx="2"/>
              <a:endCxn id="13" idx="0"/>
            </p:cNvCxnSpPr>
            <p:nvPr/>
          </p:nvCxnSpPr>
          <p:spPr>
            <a:xfrm>
              <a:off x="4465674" y="2197138"/>
              <a:ext cx="0" cy="1251222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winkelte Verbindung 9">
              <a:extLst>
                <a:ext uri="{FF2B5EF4-FFF2-40B4-BE49-F238E27FC236}">
                  <a16:creationId xmlns:a16="http://schemas.microsoft.com/office/drawing/2014/main" id="{555BD157-3910-F642-ADC7-F344356E63F4}"/>
                </a:ext>
              </a:extLst>
            </p:cNvPr>
            <p:cNvCxnSpPr>
              <a:stCxn id="13" idx="2"/>
              <a:endCxn id="12" idx="0"/>
            </p:cNvCxnSpPr>
            <p:nvPr/>
          </p:nvCxnSpPr>
          <p:spPr>
            <a:xfrm rot="5400000">
              <a:off x="2882705" y="4020388"/>
              <a:ext cx="889722" cy="2276216"/>
            </a:xfrm>
            <a:prstGeom prst="bentConnector3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winkelte Verbindung 14">
              <a:extLst>
                <a:ext uri="{FF2B5EF4-FFF2-40B4-BE49-F238E27FC236}">
                  <a16:creationId xmlns:a16="http://schemas.microsoft.com/office/drawing/2014/main" id="{BE81D451-B593-6C43-9E3D-6237E1BC1B2E}"/>
                </a:ext>
              </a:extLst>
            </p:cNvPr>
            <p:cNvCxnSpPr>
              <a:stCxn id="13" idx="2"/>
              <a:endCxn id="11" idx="0"/>
            </p:cNvCxnSpPr>
            <p:nvPr/>
          </p:nvCxnSpPr>
          <p:spPr>
            <a:xfrm rot="16200000" flipH="1">
              <a:off x="5128372" y="4050936"/>
              <a:ext cx="889721" cy="2215117"/>
            </a:xfrm>
            <a:prstGeom prst="bentConnector3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Parallelogramm 18">
            <a:extLst>
              <a:ext uri="{FF2B5EF4-FFF2-40B4-BE49-F238E27FC236}">
                <a16:creationId xmlns:a16="http://schemas.microsoft.com/office/drawing/2014/main" id="{A347515E-47D9-6A43-9FFF-1DBB5F554085}"/>
              </a:ext>
            </a:extLst>
          </p:cNvPr>
          <p:cNvSpPr/>
          <p:nvPr/>
        </p:nvSpPr>
        <p:spPr>
          <a:xfrm>
            <a:off x="4667693" y="2552490"/>
            <a:ext cx="3848987" cy="372139"/>
          </a:xfrm>
          <a:prstGeom prst="parallelogram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raw data (digis) = address, charge, time</a:t>
            </a:r>
          </a:p>
        </p:txBody>
      </p:sp>
    </p:spTree>
    <p:extLst>
      <p:ext uri="{BB962C8B-B14F-4D97-AF65-F5344CB8AC3E}">
        <p14:creationId xmlns:p14="http://schemas.microsoft.com/office/powerpoint/2010/main" val="106157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  <a:ea typeface="ＭＳ Ｐゴシック" charset="0"/>
                <a:cs typeface="ＭＳ Ｐゴシック" charset="0"/>
              </a:rPr>
              <a:t>Reconstruction: process graph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MMCP 2019, Stara Lesna, 4 July 2019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V. Friese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AC9432-B9F4-FE4E-AE7A-4F414163E2BD}" type="slidenum">
              <a:rPr lang="de-DE" sz="1200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lang="de-DE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0C460F7-CCFF-5645-97AA-AD56E2579E64}"/>
              </a:ext>
            </a:extLst>
          </p:cNvPr>
          <p:cNvSpPr/>
          <p:nvPr/>
        </p:nvSpPr>
        <p:spPr>
          <a:xfrm>
            <a:off x="900647" y="1236663"/>
            <a:ext cx="925033" cy="5316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MVD </a:t>
            </a:r>
          </a:p>
          <a:p>
            <a:pPr algn="ctr"/>
            <a:r>
              <a:rPr lang="en-GB" sz="1200" dirty="0"/>
              <a:t>Hit finding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FEF8F4B-A432-0B49-8380-4825E9FA15FF}"/>
              </a:ext>
            </a:extLst>
          </p:cNvPr>
          <p:cNvSpPr/>
          <p:nvPr/>
        </p:nvSpPr>
        <p:spPr>
          <a:xfrm>
            <a:off x="2030531" y="1236663"/>
            <a:ext cx="1080128" cy="5316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STS</a:t>
            </a:r>
          </a:p>
          <a:p>
            <a:pPr algn="ctr"/>
            <a:r>
              <a:rPr lang="en-GB" sz="1200" dirty="0"/>
              <a:t>cluster finding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EABFBD8-B7E7-6642-9FD6-3BFAFCCB8CC2}"/>
              </a:ext>
            </a:extLst>
          </p:cNvPr>
          <p:cNvSpPr/>
          <p:nvPr/>
        </p:nvSpPr>
        <p:spPr>
          <a:xfrm>
            <a:off x="3315511" y="1236663"/>
            <a:ext cx="1080128" cy="5316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RICH</a:t>
            </a:r>
          </a:p>
          <a:p>
            <a:pPr algn="ctr"/>
            <a:r>
              <a:rPr lang="en-GB" sz="1200" dirty="0"/>
              <a:t>ring finding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4370BCCA-1243-F942-ACAF-853021D59A2E}"/>
              </a:ext>
            </a:extLst>
          </p:cNvPr>
          <p:cNvSpPr/>
          <p:nvPr/>
        </p:nvSpPr>
        <p:spPr>
          <a:xfrm>
            <a:off x="4600491" y="1223260"/>
            <a:ext cx="1080128" cy="5316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TRD </a:t>
            </a:r>
          </a:p>
          <a:p>
            <a:pPr algn="ctr"/>
            <a:r>
              <a:rPr lang="en-GB" sz="1200" dirty="0"/>
              <a:t>hit finding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4DDBC286-5A81-C84A-81F0-F406ECD5F265}"/>
              </a:ext>
            </a:extLst>
          </p:cNvPr>
          <p:cNvSpPr/>
          <p:nvPr/>
        </p:nvSpPr>
        <p:spPr>
          <a:xfrm>
            <a:off x="5885470" y="1208290"/>
            <a:ext cx="1080128" cy="5316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TOF </a:t>
            </a:r>
          </a:p>
          <a:p>
            <a:pPr algn="ctr"/>
            <a:r>
              <a:rPr lang="en-GB" sz="1200" dirty="0"/>
              <a:t>hit finding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4D276CB2-BB75-CA42-A9FF-DF2BF74994D7}"/>
              </a:ext>
            </a:extLst>
          </p:cNvPr>
          <p:cNvSpPr/>
          <p:nvPr/>
        </p:nvSpPr>
        <p:spPr>
          <a:xfrm>
            <a:off x="1363163" y="2631335"/>
            <a:ext cx="1080128" cy="5316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STS + MVD </a:t>
            </a:r>
          </a:p>
          <a:p>
            <a:pPr algn="ctr"/>
            <a:r>
              <a:rPr lang="en-GB" sz="1200" dirty="0"/>
              <a:t>track finding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2067F49A-1019-5F46-99DA-7F3ACD24DBF0}"/>
              </a:ext>
            </a:extLst>
          </p:cNvPr>
          <p:cNvSpPr/>
          <p:nvPr/>
        </p:nvSpPr>
        <p:spPr>
          <a:xfrm>
            <a:off x="2030531" y="1933999"/>
            <a:ext cx="1080128" cy="5316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STS</a:t>
            </a:r>
          </a:p>
          <a:p>
            <a:pPr algn="ctr"/>
            <a:r>
              <a:rPr lang="en-GB" sz="1200" dirty="0"/>
              <a:t>Hit finding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7713979F-5F62-FE48-8C29-E239ABB80688}"/>
              </a:ext>
            </a:extLst>
          </p:cNvPr>
          <p:cNvSpPr/>
          <p:nvPr/>
        </p:nvSpPr>
        <p:spPr>
          <a:xfrm>
            <a:off x="4122244" y="3384401"/>
            <a:ext cx="1369404" cy="5316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TRD</a:t>
            </a:r>
          </a:p>
          <a:p>
            <a:pPr algn="ctr"/>
            <a:r>
              <a:rPr lang="en-GB" sz="1200" dirty="0"/>
              <a:t>hit-track matching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90694F72-2836-314C-8566-C4910639DA50}"/>
              </a:ext>
            </a:extLst>
          </p:cNvPr>
          <p:cNvSpPr/>
          <p:nvPr/>
        </p:nvSpPr>
        <p:spPr>
          <a:xfrm>
            <a:off x="5740832" y="4119571"/>
            <a:ext cx="1369404" cy="5316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TOF</a:t>
            </a:r>
          </a:p>
          <a:p>
            <a:pPr algn="ctr"/>
            <a:r>
              <a:rPr lang="en-GB" sz="1200" dirty="0"/>
              <a:t>Hit-track matching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B187B50A-7606-E845-B301-781F83F5FBBD}"/>
              </a:ext>
            </a:extLst>
          </p:cNvPr>
          <p:cNvSpPr/>
          <p:nvPr/>
        </p:nvSpPr>
        <p:spPr>
          <a:xfrm>
            <a:off x="3072434" y="4542958"/>
            <a:ext cx="1499190" cy="5316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RICH</a:t>
            </a:r>
          </a:p>
          <a:p>
            <a:pPr algn="ctr"/>
            <a:r>
              <a:rPr lang="en-GB" sz="1200" dirty="0"/>
              <a:t>ring-track matching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FEC0283F-D4C4-8946-9556-A7547688272B}"/>
              </a:ext>
            </a:extLst>
          </p:cNvPr>
          <p:cNvSpPr/>
          <p:nvPr/>
        </p:nvSpPr>
        <p:spPr>
          <a:xfrm>
            <a:off x="3054308" y="5463279"/>
            <a:ext cx="1499190" cy="5316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Global</a:t>
            </a:r>
          </a:p>
          <a:p>
            <a:pPr algn="ctr"/>
            <a:r>
              <a:rPr lang="en-GB" sz="1200" dirty="0"/>
              <a:t>Event Finding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87DDFB0C-68E7-3641-BF1A-0D14838D7FA7}"/>
              </a:ext>
            </a:extLst>
          </p:cNvPr>
          <p:cNvSpPr/>
          <p:nvPr/>
        </p:nvSpPr>
        <p:spPr>
          <a:xfrm>
            <a:off x="5482288" y="5740518"/>
            <a:ext cx="1618588" cy="5316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PSD</a:t>
            </a:r>
          </a:p>
          <a:p>
            <a:pPr algn="ctr"/>
            <a:r>
              <a:rPr lang="en-GB" sz="1200" dirty="0"/>
              <a:t>Event characterisation</a:t>
            </a:r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8ECCCE67-257F-9949-82D1-482E9C9917FA}"/>
              </a:ext>
            </a:extLst>
          </p:cNvPr>
          <p:cNvCxnSpPr>
            <a:stCxn id="17" idx="2"/>
            <a:endCxn id="24" idx="0"/>
          </p:cNvCxnSpPr>
          <p:nvPr/>
        </p:nvCxnSpPr>
        <p:spPr>
          <a:xfrm>
            <a:off x="2570595" y="1768291"/>
            <a:ext cx="0" cy="1657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winkelte Verbindung 30">
            <a:extLst>
              <a:ext uri="{FF2B5EF4-FFF2-40B4-BE49-F238E27FC236}">
                <a16:creationId xmlns:a16="http://schemas.microsoft.com/office/drawing/2014/main" id="{0E660822-4A2C-4243-AB58-C8E7E7331A93}"/>
              </a:ext>
            </a:extLst>
          </p:cNvPr>
          <p:cNvCxnSpPr>
            <a:stCxn id="24" idx="2"/>
            <a:endCxn id="23" idx="0"/>
          </p:cNvCxnSpPr>
          <p:nvPr/>
        </p:nvCxnSpPr>
        <p:spPr>
          <a:xfrm rot="5400000">
            <a:off x="2154057" y="2214797"/>
            <a:ext cx="165708" cy="66736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winkelte Verbindung 31">
            <a:extLst>
              <a:ext uri="{FF2B5EF4-FFF2-40B4-BE49-F238E27FC236}">
                <a16:creationId xmlns:a16="http://schemas.microsoft.com/office/drawing/2014/main" id="{BC7CAB32-3D5F-7248-933C-677A3F850923}"/>
              </a:ext>
            </a:extLst>
          </p:cNvPr>
          <p:cNvCxnSpPr>
            <a:stCxn id="16" idx="2"/>
            <a:endCxn id="23" idx="0"/>
          </p:cNvCxnSpPr>
          <p:nvPr/>
        </p:nvCxnSpPr>
        <p:spPr>
          <a:xfrm rot="16200000" flipH="1">
            <a:off x="1201673" y="1929781"/>
            <a:ext cx="863044" cy="540063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winkelte Verbindung 32">
            <a:extLst>
              <a:ext uri="{FF2B5EF4-FFF2-40B4-BE49-F238E27FC236}">
                <a16:creationId xmlns:a16="http://schemas.microsoft.com/office/drawing/2014/main" id="{37D6E895-A287-7140-8776-88637EE76619}"/>
              </a:ext>
            </a:extLst>
          </p:cNvPr>
          <p:cNvCxnSpPr>
            <a:stCxn id="21" idx="2"/>
            <a:endCxn id="25" idx="0"/>
          </p:cNvCxnSpPr>
          <p:nvPr/>
        </p:nvCxnSpPr>
        <p:spPr>
          <a:xfrm rot="5400000">
            <a:off x="4158995" y="2402840"/>
            <a:ext cx="1629513" cy="333609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winkelte Verbindung 33">
            <a:extLst>
              <a:ext uri="{FF2B5EF4-FFF2-40B4-BE49-F238E27FC236}">
                <a16:creationId xmlns:a16="http://schemas.microsoft.com/office/drawing/2014/main" id="{524980CC-9891-A04F-9676-F7AE9BA5E8E0}"/>
              </a:ext>
            </a:extLst>
          </p:cNvPr>
          <p:cNvCxnSpPr>
            <a:endCxn id="25" idx="0"/>
          </p:cNvCxnSpPr>
          <p:nvPr/>
        </p:nvCxnSpPr>
        <p:spPr>
          <a:xfrm>
            <a:off x="1825680" y="3162963"/>
            <a:ext cx="2981266" cy="221438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winkelte Verbindung 34">
            <a:extLst>
              <a:ext uri="{FF2B5EF4-FFF2-40B4-BE49-F238E27FC236}">
                <a16:creationId xmlns:a16="http://schemas.microsoft.com/office/drawing/2014/main" id="{71975044-255F-0346-98ED-F6B288F11749}"/>
              </a:ext>
            </a:extLst>
          </p:cNvPr>
          <p:cNvCxnSpPr>
            <a:stCxn id="25" idx="3"/>
            <a:endCxn id="26" idx="0"/>
          </p:cNvCxnSpPr>
          <p:nvPr/>
        </p:nvCxnSpPr>
        <p:spPr>
          <a:xfrm>
            <a:off x="5491648" y="3650215"/>
            <a:ext cx="933886" cy="469356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Gewinkelte Verbindung 35">
            <a:extLst>
              <a:ext uri="{FF2B5EF4-FFF2-40B4-BE49-F238E27FC236}">
                <a16:creationId xmlns:a16="http://schemas.microsoft.com/office/drawing/2014/main" id="{E3CA189A-6429-CF49-B228-E14B34A0F3DD}"/>
              </a:ext>
            </a:extLst>
          </p:cNvPr>
          <p:cNvCxnSpPr>
            <a:stCxn id="23" idx="2"/>
            <a:endCxn id="26" idx="1"/>
          </p:cNvCxnSpPr>
          <p:nvPr/>
        </p:nvCxnSpPr>
        <p:spPr>
          <a:xfrm rot="16200000" flipH="1">
            <a:off x="3210818" y="1855371"/>
            <a:ext cx="1222422" cy="3837605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Gewinkelte Verbindung 36">
            <a:extLst>
              <a:ext uri="{FF2B5EF4-FFF2-40B4-BE49-F238E27FC236}">
                <a16:creationId xmlns:a16="http://schemas.microsoft.com/office/drawing/2014/main" id="{C5EA312C-E929-9F47-8481-43DE967F9F35}"/>
              </a:ext>
            </a:extLst>
          </p:cNvPr>
          <p:cNvCxnSpPr>
            <a:stCxn id="26" idx="2"/>
            <a:endCxn id="27" idx="3"/>
          </p:cNvCxnSpPr>
          <p:nvPr/>
        </p:nvCxnSpPr>
        <p:spPr>
          <a:xfrm rot="5400000">
            <a:off x="5419793" y="3803030"/>
            <a:ext cx="157573" cy="1853910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Gewinkelte Verbindung 37">
            <a:extLst>
              <a:ext uri="{FF2B5EF4-FFF2-40B4-BE49-F238E27FC236}">
                <a16:creationId xmlns:a16="http://schemas.microsoft.com/office/drawing/2014/main" id="{E40BFCD5-1335-0949-9006-7F5E40CA4EBB}"/>
              </a:ext>
            </a:extLst>
          </p:cNvPr>
          <p:cNvCxnSpPr>
            <a:stCxn id="23" idx="2"/>
            <a:endCxn id="27" idx="1"/>
          </p:cNvCxnSpPr>
          <p:nvPr/>
        </p:nvCxnSpPr>
        <p:spPr>
          <a:xfrm rot="16200000" flipH="1">
            <a:off x="1664926" y="3401263"/>
            <a:ext cx="1645809" cy="1169207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winkelte Verbindung 38">
            <a:extLst>
              <a:ext uri="{FF2B5EF4-FFF2-40B4-BE49-F238E27FC236}">
                <a16:creationId xmlns:a16="http://schemas.microsoft.com/office/drawing/2014/main" id="{89BBE8E6-2E60-2642-9088-B839CF1490D5}"/>
              </a:ext>
            </a:extLst>
          </p:cNvPr>
          <p:cNvCxnSpPr>
            <a:stCxn id="27" idx="2"/>
            <a:endCxn id="28" idx="0"/>
          </p:cNvCxnSpPr>
          <p:nvPr/>
        </p:nvCxnSpPr>
        <p:spPr>
          <a:xfrm rot="5400000">
            <a:off x="3618620" y="5259869"/>
            <a:ext cx="388693" cy="18126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winkelte Verbindung 39">
            <a:extLst>
              <a:ext uri="{FF2B5EF4-FFF2-40B4-BE49-F238E27FC236}">
                <a16:creationId xmlns:a16="http://schemas.microsoft.com/office/drawing/2014/main" id="{4B4BEFD0-57A0-434B-84F5-3F193943F6A7}"/>
              </a:ext>
            </a:extLst>
          </p:cNvPr>
          <p:cNvCxnSpPr>
            <a:stCxn id="26" idx="2"/>
            <a:endCxn id="28" idx="0"/>
          </p:cNvCxnSpPr>
          <p:nvPr/>
        </p:nvCxnSpPr>
        <p:spPr>
          <a:xfrm rot="5400000">
            <a:off x="4708679" y="3746424"/>
            <a:ext cx="812080" cy="2621631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winkelte Verbindung 40">
            <a:extLst>
              <a:ext uri="{FF2B5EF4-FFF2-40B4-BE49-F238E27FC236}">
                <a16:creationId xmlns:a16="http://schemas.microsoft.com/office/drawing/2014/main" id="{FA306EAA-7FF9-C441-BAFF-9D4366575971}"/>
              </a:ext>
            </a:extLst>
          </p:cNvPr>
          <p:cNvCxnSpPr>
            <a:stCxn id="23" idx="2"/>
            <a:endCxn id="28" idx="1"/>
          </p:cNvCxnSpPr>
          <p:nvPr/>
        </p:nvCxnSpPr>
        <p:spPr>
          <a:xfrm rot="16200000" flipH="1">
            <a:off x="1195702" y="3870487"/>
            <a:ext cx="2566130" cy="115108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winkelte Verbindung 41">
            <a:extLst>
              <a:ext uri="{FF2B5EF4-FFF2-40B4-BE49-F238E27FC236}">
                <a16:creationId xmlns:a16="http://schemas.microsoft.com/office/drawing/2014/main" id="{9376761B-119E-5546-9CDE-E3D793A964DE}"/>
              </a:ext>
            </a:extLst>
          </p:cNvPr>
          <p:cNvCxnSpPr>
            <a:stCxn id="28" idx="3"/>
            <a:endCxn id="29" idx="1"/>
          </p:cNvCxnSpPr>
          <p:nvPr/>
        </p:nvCxnSpPr>
        <p:spPr>
          <a:xfrm>
            <a:off x="4553498" y="5729093"/>
            <a:ext cx="928790" cy="277239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282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2675</Words>
  <Application>Microsoft Macintosh PowerPoint</Application>
  <PresentationFormat>Bildschirmpräsentation (4:3)</PresentationFormat>
  <Paragraphs>421</Paragraphs>
  <Slides>39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5" baseType="lpstr">
      <vt:lpstr>ＭＳ Ｐゴシック</vt:lpstr>
      <vt:lpstr>Arial</vt:lpstr>
      <vt:lpstr>Calibri</vt:lpstr>
      <vt:lpstr>Cambria Math</vt:lpstr>
      <vt:lpstr>Symbol</vt:lpstr>
      <vt:lpstr>Office-Design</vt:lpstr>
      <vt:lpstr>Event Reconstruction  in the Tracking System of the CBM Experiment</vt:lpstr>
      <vt:lpstr>Outline</vt:lpstr>
      <vt:lpstr>What we do in heavy-ion physics</vt:lpstr>
      <vt:lpstr>What we do in heavy-ion physics</vt:lpstr>
      <vt:lpstr>Facility for Antiproton and Ion Research (FAIR)</vt:lpstr>
      <vt:lpstr>The CBM experiment</vt:lpstr>
      <vt:lpstr>What’s particular in CBM?</vt:lpstr>
      <vt:lpstr>What means “Reconstruction”?</vt:lpstr>
      <vt:lpstr>Reconstruction: process graph</vt:lpstr>
      <vt:lpstr>Reconstruction: process graph</vt:lpstr>
      <vt:lpstr>The CBM Silicon Tracking System (STS)</vt:lpstr>
      <vt:lpstr> </vt:lpstr>
      <vt:lpstr>Clusters</vt:lpstr>
      <vt:lpstr>Cluster finding event-by-event</vt:lpstr>
      <vt:lpstr>Cluster finding from free-streaming data</vt:lpstr>
      <vt:lpstr>A “streaming” cluster finder</vt:lpstr>
      <vt:lpstr>Case 1</vt:lpstr>
      <vt:lpstr>Case 2</vt:lpstr>
      <vt:lpstr>Case 3</vt:lpstr>
      <vt:lpstr>Case 4</vt:lpstr>
      <vt:lpstr>Performance</vt:lpstr>
      <vt:lpstr> </vt:lpstr>
      <vt:lpstr>The problem</vt:lpstr>
      <vt:lpstr>The generic problem</vt:lpstr>
      <vt:lpstr>General considerations</vt:lpstr>
      <vt:lpstr>Application to our problem</vt:lpstr>
      <vt:lpstr>The easiest: n-strip clusters (n &gt; 2)</vt:lpstr>
      <vt:lpstr>The least knowledge: 1-strip clusters</vt:lpstr>
      <vt:lpstr>The trickiest: 2-strip clusters</vt:lpstr>
      <vt:lpstr> </vt:lpstr>
      <vt:lpstr>General considerations</vt:lpstr>
      <vt:lpstr> </vt:lpstr>
      <vt:lpstr>The track finding problem</vt:lpstr>
      <vt:lpstr>Cellular Automaton Track Finder: Principle</vt:lpstr>
      <vt:lpstr>Time-based track finding</vt:lpstr>
      <vt:lpstr>Track finding: performance</vt:lpstr>
      <vt:lpstr> </vt:lpstr>
      <vt:lpstr>Event finding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Volker Friese</dc:creator>
  <cp:lastModifiedBy>Volker Friese</cp:lastModifiedBy>
  <cp:revision>288</cp:revision>
  <cp:lastPrinted>2011-07-04T06:08:36Z</cp:lastPrinted>
  <dcterms:created xsi:type="dcterms:W3CDTF">2011-07-03T23:33:42Z</dcterms:created>
  <dcterms:modified xsi:type="dcterms:W3CDTF">2019-07-04T06:40:29Z</dcterms:modified>
</cp:coreProperties>
</file>