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4020" r:id="rId2"/>
  </p:sldMasterIdLst>
  <p:notesMasterIdLst>
    <p:notesMasterId r:id="rId35"/>
  </p:notesMasterIdLst>
  <p:handoutMasterIdLst>
    <p:handoutMasterId r:id="rId36"/>
  </p:handoutMasterIdLst>
  <p:sldIdLst>
    <p:sldId id="720" r:id="rId3"/>
    <p:sldId id="257" r:id="rId4"/>
    <p:sldId id="260" r:id="rId5"/>
    <p:sldId id="713" r:id="rId6"/>
    <p:sldId id="660" r:id="rId7"/>
    <p:sldId id="559" r:id="rId8"/>
    <p:sldId id="711" r:id="rId9"/>
    <p:sldId id="666" r:id="rId10"/>
    <p:sldId id="712" r:id="rId11"/>
    <p:sldId id="632" r:id="rId12"/>
    <p:sldId id="636" r:id="rId13"/>
    <p:sldId id="657" r:id="rId14"/>
    <p:sldId id="640" r:id="rId15"/>
    <p:sldId id="668" r:id="rId16"/>
    <p:sldId id="717" r:id="rId17"/>
    <p:sldId id="729" r:id="rId18"/>
    <p:sldId id="664" r:id="rId19"/>
    <p:sldId id="261" r:id="rId20"/>
    <p:sldId id="545" r:id="rId21"/>
    <p:sldId id="737" r:id="rId22"/>
    <p:sldId id="721" r:id="rId23"/>
    <p:sldId id="723" r:id="rId24"/>
    <p:sldId id="724" r:id="rId25"/>
    <p:sldId id="726" r:id="rId26"/>
    <p:sldId id="728" r:id="rId27"/>
    <p:sldId id="626" r:id="rId28"/>
    <p:sldId id="730" r:id="rId29"/>
    <p:sldId id="731" r:id="rId30"/>
    <p:sldId id="735" r:id="rId31"/>
    <p:sldId id="734" r:id="rId32"/>
    <p:sldId id="732" r:id="rId33"/>
    <p:sldId id="736" r:id="rId34"/>
  </p:sldIdLst>
  <p:sldSz cx="9144000" cy="6858000" type="screen4x3"/>
  <p:notesSz cx="6856413" cy="9713913"/>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1" autoAdjust="0"/>
    <p:restoredTop sz="94508" autoAdjust="0"/>
  </p:normalViewPr>
  <p:slideViewPr>
    <p:cSldViewPr>
      <p:cViewPr varScale="1">
        <p:scale>
          <a:sx n="133" d="100"/>
          <a:sy n="133" d="100"/>
        </p:scale>
        <p:origin x="42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08"/>
    </p:cViewPr>
  </p:sorterViewPr>
  <p:notesViewPr>
    <p:cSldViewPr>
      <p:cViewPr varScale="1">
        <p:scale>
          <a:sx n="64" d="100"/>
          <a:sy n="64" d="100"/>
        </p:scale>
        <p:origin x="2720" y="176"/>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5890" name="Rectangle 2"/>
          <p:cNvSpPr>
            <a:spLocks noGrp="1" noChangeArrowheads="1"/>
          </p:cNvSpPr>
          <p:nvPr>
            <p:ph type="hdr" sz="quarter"/>
          </p:nvPr>
        </p:nvSpPr>
        <p:spPr bwMode="auto">
          <a:xfrm>
            <a:off x="0"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805891" name="Rectangle 3"/>
          <p:cNvSpPr>
            <a:spLocks noGrp="1" noChangeArrowheads="1"/>
          </p:cNvSpPr>
          <p:nvPr>
            <p:ph type="dt" sz="quarter" idx="1"/>
          </p:nvPr>
        </p:nvSpPr>
        <p:spPr bwMode="auto">
          <a:xfrm>
            <a:off x="3883025"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805892" name="Rectangle 4"/>
          <p:cNvSpPr>
            <a:spLocks noGrp="1" noChangeArrowheads="1"/>
          </p:cNvSpPr>
          <p:nvPr>
            <p:ph type="ftr" sz="quarter" idx="2"/>
          </p:nvPr>
        </p:nvSpPr>
        <p:spPr bwMode="auto">
          <a:xfrm>
            <a:off x="0" y="9226550"/>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805893" name="Rectangle 5"/>
          <p:cNvSpPr>
            <a:spLocks noGrp="1" noChangeArrowheads="1"/>
          </p:cNvSpPr>
          <p:nvPr>
            <p:ph type="sldNum" sz="quarter" idx="3"/>
          </p:nvPr>
        </p:nvSpPr>
        <p:spPr bwMode="auto">
          <a:xfrm>
            <a:off x="3883025" y="9226550"/>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55C4992-8C62-4547-A75F-2AE69A6ED2BC}" type="slidenum">
              <a:rPr lang="en-US"/>
              <a:pPr>
                <a:defRPr/>
              </a:pPr>
              <a:t>‹#›</a:t>
            </a:fld>
            <a:endParaRPr lang="en-US"/>
          </a:p>
        </p:txBody>
      </p:sp>
    </p:spTree>
    <p:extLst>
      <p:ext uri="{BB962C8B-B14F-4D97-AF65-F5344CB8AC3E}">
        <p14:creationId xmlns:p14="http://schemas.microsoft.com/office/powerpoint/2010/main" val="2114493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6754" name="Rectangle 2"/>
          <p:cNvSpPr>
            <a:spLocks noGrp="1" noChangeArrowheads="1"/>
          </p:cNvSpPr>
          <p:nvPr>
            <p:ph type="hdr" sz="quarter"/>
          </p:nvPr>
        </p:nvSpPr>
        <p:spPr bwMode="auto">
          <a:xfrm>
            <a:off x="0"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586755" name="Rectangle 3"/>
          <p:cNvSpPr>
            <a:spLocks noGrp="1" noChangeArrowheads="1"/>
          </p:cNvSpPr>
          <p:nvPr>
            <p:ph type="dt" idx="1"/>
          </p:nvPr>
        </p:nvSpPr>
        <p:spPr bwMode="auto">
          <a:xfrm>
            <a:off x="3883025"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56324" name="Rectangle 4"/>
          <p:cNvSpPr>
            <a:spLocks noGrp="1" noRot="1" noChangeAspect="1" noChangeArrowheads="1" noTextEdit="1"/>
          </p:cNvSpPr>
          <p:nvPr>
            <p:ph type="sldImg" idx="2"/>
          </p:nvPr>
        </p:nvSpPr>
        <p:spPr bwMode="auto">
          <a:xfrm>
            <a:off x="1000125" y="728663"/>
            <a:ext cx="4857750" cy="3643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6757" name="Rectangle 5"/>
          <p:cNvSpPr>
            <a:spLocks noGrp="1" noChangeArrowheads="1"/>
          </p:cNvSpPr>
          <p:nvPr>
            <p:ph type="body" sz="quarter" idx="3"/>
          </p:nvPr>
        </p:nvSpPr>
        <p:spPr bwMode="auto">
          <a:xfrm>
            <a:off x="685800" y="4614863"/>
            <a:ext cx="5484813" cy="4370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86758" name="Rectangle 6"/>
          <p:cNvSpPr>
            <a:spLocks noGrp="1" noChangeArrowheads="1"/>
          </p:cNvSpPr>
          <p:nvPr>
            <p:ph type="ftr" sz="quarter" idx="4"/>
          </p:nvPr>
        </p:nvSpPr>
        <p:spPr bwMode="auto">
          <a:xfrm>
            <a:off x="0" y="9226550"/>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586759" name="Rectangle 7"/>
          <p:cNvSpPr>
            <a:spLocks noGrp="1" noChangeArrowheads="1"/>
          </p:cNvSpPr>
          <p:nvPr>
            <p:ph type="sldNum" sz="quarter" idx="5"/>
          </p:nvPr>
        </p:nvSpPr>
        <p:spPr bwMode="auto">
          <a:xfrm>
            <a:off x="3883025" y="9226550"/>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C2735BE-2A2A-4840-B699-6CB7A1DF6EB6}" type="slidenum">
              <a:rPr lang="en-US"/>
              <a:pPr>
                <a:defRPr/>
              </a:pPr>
              <a:t>‹#›</a:t>
            </a:fld>
            <a:endParaRPr lang="en-US"/>
          </a:p>
        </p:txBody>
      </p:sp>
    </p:spTree>
    <p:extLst>
      <p:ext uri="{BB962C8B-B14F-4D97-AF65-F5344CB8AC3E}">
        <p14:creationId xmlns:p14="http://schemas.microsoft.com/office/powerpoint/2010/main" val="4020368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C2735BE-2A2A-4840-B699-6CB7A1DF6EB6}" type="slidenum">
              <a:rPr lang="en-US" smtClean="0"/>
              <a:pPr>
                <a:defRPr/>
              </a:pPr>
              <a:t>1</a:t>
            </a:fld>
            <a:endParaRPr lang="en-US"/>
          </a:p>
        </p:txBody>
      </p:sp>
    </p:spTree>
    <p:extLst>
      <p:ext uri="{BB962C8B-B14F-4D97-AF65-F5344CB8AC3E}">
        <p14:creationId xmlns:p14="http://schemas.microsoft.com/office/powerpoint/2010/main" val="732897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69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49FB2A3-7C6D-2E41-806D-EC1A409E3176}" type="slidenum">
              <a:rPr lang="en-US" altLang="en-US"/>
              <a:pPr/>
              <a:t>21</a:t>
            </a:fld>
            <a:endParaRPr lang="en-US" altLang="en-US"/>
          </a:p>
        </p:txBody>
      </p:sp>
    </p:spTree>
    <p:extLst>
      <p:ext uri="{BB962C8B-B14F-4D97-AF65-F5344CB8AC3E}">
        <p14:creationId xmlns:p14="http://schemas.microsoft.com/office/powerpoint/2010/main" val="737563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a:ln/>
        </p:spPr>
      </p:sp>
      <p:sp>
        <p:nvSpPr>
          <p:cNvPr id="798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798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9239209-7A27-2E43-B269-D71AD14D3837}" type="slidenum">
              <a:rPr lang="en-US" altLang="en-US"/>
              <a:pPr/>
              <a:t>22</a:t>
            </a:fld>
            <a:endParaRPr lang="en-US" altLang="en-US"/>
          </a:p>
        </p:txBody>
      </p:sp>
    </p:spTree>
    <p:extLst>
      <p:ext uri="{BB962C8B-B14F-4D97-AF65-F5344CB8AC3E}">
        <p14:creationId xmlns:p14="http://schemas.microsoft.com/office/powerpoint/2010/main" val="1836024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81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99A3DD8-4C19-2147-9635-C9A51A8A0677}" type="slidenum">
              <a:rPr lang="en-US" altLang="en-US"/>
              <a:pPr/>
              <a:t>23</a:t>
            </a:fld>
            <a:endParaRPr lang="en-US" altLang="en-US"/>
          </a:p>
        </p:txBody>
      </p:sp>
    </p:spTree>
    <p:extLst>
      <p:ext uri="{BB962C8B-B14F-4D97-AF65-F5344CB8AC3E}">
        <p14:creationId xmlns:p14="http://schemas.microsoft.com/office/powerpoint/2010/main" val="880583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7B231B2-F328-CB41-B8DD-2ABCCC3C71B2}" type="slidenum">
              <a:rPr lang="en-US" altLang="en-US"/>
              <a:pPr/>
              <a:t>24</a:t>
            </a:fld>
            <a:endParaRPr lang="en-US" altLang="en-US"/>
          </a:p>
        </p:txBody>
      </p:sp>
    </p:spTree>
    <p:extLst>
      <p:ext uri="{BB962C8B-B14F-4D97-AF65-F5344CB8AC3E}">
        <p14:creationId xmlns:p14="http://schemas.microsoft.com/office/powerpoint/2010/main" val="1210017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a:ln/>
        </p:spPr>
      </p:sp>
      <p:sp>
        <p:nvSpPr>
          <p:cNvPr id="942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942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9679745-E13C-BD49-86B0-38C1D0A14803}" type="slidenum">
              <a:rPr lang="en-US" altLang="en-US"/>
              <a:pPr/>
              <a:t>25</a:t>
            </a:fld>
            <a:endParaRPr lang="en-US" altLang="en-US"/>
          </a:p>
        </p:txBody>
      </p:sp>
    </p:spTree>
    <p:extLst>
      <p:ext uri="{BB962C8B-B14F-4D97-AF65-F5344CB8AC3E}">
        <p14:creationId xmlns:p14="http://schemas.microsoft.com/office/powerpoint/2010/main" val="765407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D18F450-846B-4646-A108-060575E493BE}" type="slidenum">
              <a:rPr lang="en-US" smtClean="0"/>
              <a:pPr/>
              <a:t>26</a:t>
            </a:fld>
            <a:endParaRPr lang="en-US" smtClean="0"/>
          </a:p>
        </p:txBody>
      </p:sp>
    </p:spTree>
    <p:extLst>
      <p:ext uri="{BB962C8B-B14F-4D97-AF65-F5344CB8AC3E}">
        <p14:creationId xmlns:p14="http://schemas.microsoft.com/office/powerpoint/2010/main" val="1785453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10B6135-642C-4766-A9DC-DDCBEC5A5FB4}" type="slidenum">
              <a:rPr lang="en-US" smtClean="0"/>
              <a:pPr/>
              <a:t>2</a:t>
            </a:fld>
            <a:endParaRPr lang="en-US" smtClean="0"/>
          </a:p>
        </p:txBody>
      </p:sp>
    </p:spTree>
    <p:extLst>
      <p:ext uri="{BB962C8B-B14F-4D97-AF65-F5344CB8AC3E}">
        <p14:creationId xmlns:p14="http://schemas.microsoft.com/office/powerpoint/2010/main" val="1844779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AFE19D4-636F-438E-BDD7-C0DCC333657E}" type="slidenum">
              <a:rPr lang="en-US" smtClean="0"/>
              <a:pPr/>
              <a:t>3</a:t>
            </a:fld>
            <a:endParaRPr lang="en-US" smtClean="0"/>
          </a:p>
        </p:txBody>
      </p:sp>
    </p:spTree>
    <p:extLst>
      <p:ext uri="{BB962C8B-B14F-4D97-AF65-F5344CB8AC3E}">
        <p14:creationId xmlns:p14="http://schemas.microsoft.com/office/powerpoint/2010/main" val="1981829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10699-C8C2-4057-A4AA-3BE75F124820}" type="slidenum">
              <a:rPr lang="ja-JP" altLang="en-US" smtClean="0"/>
              <a:pPr/>
              <a:t>4</a:t>
            </a:fld>
            <a:endParaRPr lang="ja-JP" altLang="en-US"/>
          </a:p>
        </p:txBody>
      </p:sp>
    </p:spTree>
    <p:extLst>
      <p:ext uri="{BB962C8B-B14F-4D97-AF65-F5344CB8AC3E}">
        <p14:creationId xmlns:p14="http://schemas.microsoft.com/office/powerpoint/2010/main" val="1247295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C8DCF0E-78BA-4B30-9987-C879B60A9862}" type="slidenum">
              <a:rPr lang="en-US" smtClean="0"/>
              <a:pPr/>
              <a:t>6</a:t>
            </a:fld>
            <a:endParaRPr lang="en-US" smtClean="0"/>
          </a:p>
        </p:txBody>
      </p:sp>
    </p:spTree>
    <p:extLst>
      <p:ext uri="{BB962C8B-B14F-4D97-AF65-F5344CB8AC3E}">
        <p14:creationId xmlns:p14="http://schemas.microsoft.com/office/powerpoint/2010/main" val="1137697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A478108-382F-4BB0-82E1-CC3D2C2D0BAB}" type="slidenum">
              <a:rPr lang="en-US" altLang="en-US" smtClean="0"/>
              <a:pPr/>
              <a:t>8</a:t>
            </a:fld>
            <a:endParaRPr lang="en-US" altLang="en-US" smtClean="0"/>
          </a:p>
        </p:txBody>
      </p:sp>
    </p:spTree>
    <p:extLst>
      <p:ext uri="{BB962C8B-B14F-4D97-AF65-F5344CB8AC3E}">
        <p14:creationId xmlns:p14="http://schemas.microsoft.com/office/powerpoint/2010/main" val="755332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a:lstStyle/>
          <a:p>
            <a:pPr eaLnBrk="1" hangingPunct="1"/>
            <a:endParaRPr lang="en-US" altLang="en-US" smtClean="0">
              <a:latin typeface="Arial" charset="0"/>
            </a:endParaRPr>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E1C50A-0F24-4107-B99F-BFD610DD4567}" type="slidenum">
              <a:rPr lang="en-US" altLang="en-US" smtClean="0"/>
              <a:pPr/>
              <a:t>16</a:t>
            </a:fld>
            <a:endParaRPr lang="en-US" altLang="en-US" smtClean="0"/>
          </a:p>
        </p:txBody>
      </p:sp>
    </p:spTree>
    <p:extLst>
      <p:ext uri="{BB962C8B-B14F-4D97-AF65-F5344CB8AC3E}">
        <p14:creationId xmlns:p14="http://schemas.microsoft.com/office/powerpoint/2010/main" val="359138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81FF37B-D83E-439A-8FFE-F6E98080A613}" type="slidenum">
              <a:rPr lang="en-US" smtClean="0"/>
              <a:pPr/>
              <a:t>18</a:t>
            </a:fld>
            <a:endParaRPr lang="en-US" smtClean="0"/>
          </a:p>
        </p:txBody>
      </p:sp>
    </p:spTree>
    <p:extLst>
      <p:ext uri="{BB962C8B-B14F-4D97-AF65-F5344CB8AC3E}">
        <p14:creationId xmlns:p14="http://schemas.microsoft.com/office/powerpoint/2010/main" val="793350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A43ABC0-9817-4D0B-9CC3-2023D71F84CE}" type="slidenum">
              <a:rPr lang="en-US" smtClean="0"/>
              <a:pPr/>
              <a:t>19</a:t>
            </a:fld>
            <a:endParaRPr lang="en-US" smtClean="0"/>
          </a:p>
        </p:txBody>
      </p:sp>
    </p:spTree>
    <p:extLst>
      <p:ext uri="{BB962C8B-B14F-4D97-AF65-F5344CB8AC3E}">
        <p14:creationId xmlns:p14="http://schemas.microsoft.com/office/powerpoint/2010/main" val="116477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E943E3-FA2B-44AD-8B29-9FA4569EA054}" type="slidenum">
              <a:rPr lang="en-US"/>
              <a:pPr>
                <a:defRPr/>
              </a:pPr>
              <a:t>‹#›</a:t>
            </a:fld>
            <a:endParaRPr lang="en-US"/>
          </a:p>
        </p:txBody>
      </p:sp>
    </p:spTree>
    <p:extLst>
      <p:ext uri="{BB962C8B-B14F-4D97-AF65-F5344CB8AC3E}">
        <p14:creationId xmlns:p14="http://schemas.microsoft.com/office/powerpoint/2010/main" val="501838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697ACB-479C-46FA-AE70-B90ADFD35C47}" type="slidenum">
              <a:rPr lang="en-US"/>
              <a:pPr>
                <a:defRPr/>
              </a:pPr>
              <a:t>‹#›</a:t>
            </a:fld>
            <a:endParaRPr lang="en-US"/>
          </a:p>
        </p:txBody>
      </p:sp>
    </p:spTree>
    <p:extLst>
      <p:ext uri="{BB962C8B-B14F-4D97-AF65-F5344CB8AC3E}">
        <p14:creationId xmlns:p14="http://schemas.microsoft.com/office/powerpoint/2010/main" val="86098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CFDD85-2629-455A-ABE5-B4E1ABFB8027}" type="slidenum">
              <a:rPr lang="en-US"/>
              <a:pPr>
                <a:defRPr/>
              </a:pPr>
              <a:t>‹#›</a:t>
            </a:fld>
            <a:endParaRPr lang="en-US"/>
          </a:p>
        </p:txBody>
      </p:sp>
    </p:spTree>
    <p:extLst>
      <p:ext uri="{BB962C8B-B14F-4D97-AF65-F5344CB8AC3E}">
        <p14:creationId xmlns:p14="http://schemas.microsoft.com/office/powerpoint/2010/main" val="3321548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a:lstStyle/>
          <a:p>
            <a:pPr>
              <a:defRPr/>
            </a:pPr>
            <a:fld id="{35E6ED22-A476-4578-8DE6-58EFE242E30C}" type="slidenum">
              <a:rPr lang="en-US" smtClean="0"/>
              <a:pPr>
                <a:defRPr/>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7C559F8-6BDA-43FA-80F5-9AF730C14C6B}"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924800" y="6416675"/>
            <a:ext cx="762000" cy="365125"/>
          </a:xfrm>
        </p:spPr>
        <p:txBody>
          <a:bodyPr/>
          <a:lstStyle/>
          <a:p>
            <a:pPr>
              <a:defRPr/>
            </a:pPr>
            <a:fld id="{B1902667-3479-42AB-8E3F-29872F6751DC}"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9DBDEEC-B9E0-457F-8E95-E7A51E8992CC}" type="slidenum">
              <a:rPr lang="en-US" smtClean="0"/>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A250BC2-4B75-4557-833A-38A3B7B0EDBD}" type="slidenum">
              <a:rPr lang="en-US" smtClean="0"/>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C82E3F0-D088-476A-9075-0676C5AA6D8F}" type="slidenum">
              <a:rPr lang="en-US" smtClean="0"/>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33A04A3-4675-4BB1-B424-2E629352B6C1}"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9A1A3B4-7B63-4E89-9697-90876C064441}"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FE4976-31DB-45B9-B693-998060376B75}" type="slidenum">
              <a:rPr lang="en-US"/>
              <a:pPr>
                <a:defRPr/>
              </a:pPr>
              <a:t>‹#›</a:t>
            </a:fld>
            <a:endParaRPr lang="en-US"/>
          </a:p>
        </p:txBody>
      </p:sp>
    </p:spTree>
    <p:extLst>
      <p:ext uri="{BB962C8B-B14F-4D97-AF65-F5344CB8AC3E}">
        <p14:creationId xmlns:p14="http://schemas.microsoft.com/office/powerpoint/2010/main" val="2226089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ADA5CE2-4F47-46EC-B5F0-7162082D6E4E}" type="slidenum">
              <a:rPr lang="en-US" smtClean="0"/>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8260A44-594C-437A-A2EF-465EB85CB10E}" type="slidenum">
              <a:rPr lang="en-US" smtClean="0"/>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017E9AF-B549-43B5-9EB4-DFA9C4E67294}" type="slidenum">
              <a:rPr lang="en-US" smtClean="0"/>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9"/>
          <p:cNvSpPr>
            <a:spLocks noGrp="1" noChangeArrowheads="1"/>
          </p:cNvSpPr>
          <p:nvPr>
            <p:ph type="dt" sz="half" idx="10"/>
          </p:nvPr>
        </p:nvSpPr>
        <p:spPr>
          <a:ln/>
        </p:spPr>
        <p:txBody>
          <a:bodyPr/>
          <a:lstStyle>
            <a:lvl1pPr>
              <a:defRPr/>
            </a:lvl1pPr>
          </a:lstStyle>
          <a:p>
            <a:pPr>
              <a:defRPr/>
            </a:pPr>
            <a:endParaRPr lang="en-US"/>
          </a:p>
        </p:txBody>
      </p:sp>
      <p:sp>
        <p:nvSpPr>
          <p:cNvPr id="7" name="Rectangle 20"/>
          <p:cNvSpPr>
            <a:spLocks noGrp="1" noChangeArrowheads="1"/>
          </p:cNvSpPr>
          <p:nvPr>
            <p:ph type="ftr" sz="quarter" idx="11"/>
          </p:nvPr>
        </p:nvSpPr>
        <p:spPr>
          <a:ln/>
        </p:spPr>
        <p:txBody>
          <a:bodyPr/>
          <a:lstStyle>
            <a:lvl1pPr>
              <a:defRPr/>
            </a:lvl1pPr>
          </a:lstStyle>
          <a:p>
            <a:pPr>
              <a:defRPr/>
            </a:pPr>
            <a:endParaRPr lang="en-US"/>
          </a:p>
        </p:txBody>
      </p:sp>
      <p:sp>
        <p:nvSpPr>
          <p:cNvPr id="8" name="Rectangle 21"/>
          <p:cNvSpPr>
            <a:spLocks noGrp="1" noChangeArrowheads="1"/>
          </p:cNvSpPr>
          <p:nvPr>
            <p:ph type="sldNum" sz="quarter" idx="12"/>
          </p:nvPr>
        </p:nvSpPr>
        <p:spPr>
          <a:ln/>
        </p:spPr>
        <p:txBody>
          <a:bodyPr/>
          <a:lstStyle>
            <a:lvl1pPr>
              <a:defRPr/>
            </a:lvl1pPr>
          </a:lstStyle>
          <a:p>
            <a:pPr>
              <a:defRPr/>
            </a:pPr>
            <a:fld id="{D6DC54E3-4CDE-4414-8370-0026D2EB9661}" type="slidenum">
              <a:rPr lang="en-US"/>
              <a:pPr>
                <a:defRPr/>
              </a:pPr>
              <a:t>‹#›</a:t>
            </a:fld>
            <a:endParaRPr lang="en-US"/>
          </a:p>
        </p:txBody>
      </p:sp>
    </p:spTree>
    <p:extLst>
      <p:ext uri="{BB962C8B-B14F-4D97-AF65-F5344CB8AC3E}">
        <p14:creationId xmlns:p14="http://schemas.microsoft.com/office/powerpoint/2010/main" val="2795479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12DCBB96-748F-4A80-BC64-A0BDA28F6419}" type="slidenum">
              <a:rPr lang="en-US"/>
              <a:pPr>
                <a:defRPr/>
              </a:pPr>
              <a:t>‹#›</a:t>
            </a:fld>
            <a:endParaRPr lang="en-US"/>
          </a:p>
        </p:txBody>
      </p:sp>
    </p:spTree>
    <p:extLst>
      <p:ext uri="{BB962C8B-B14F-4D97-AF65-F5344CB8AC3E}">
        <p14:creationId xmlns:p14="http://schemas.microsoft.com/office/powerpoint/2010/main" val="4271429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88A764-5ACA-4F68-B6A8-53F0363D9A1D}" type="slidenum">
              <a:rPr lang="en-US"/>
              <a:pPr>
                <a:defRPr/>
              </a:pPr>
              <a:t>‹#›</a:t>
            </a:fld>
            <a:endParaRPr lang="en-US"/>
          </a:p>
        </p:txBody>
      </p:sp>
    </p:spTree>
    <p:extLst>
      <p:ext uri="{BB962C8B-B14F-4D97-AF65-F5344CB8AC3E}">
        <p14:creationId xmlns:p14="http://schemas.microsoft.com/office/powerpoint/2010/main" val="2754052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D75B02-CC6A-41A5-9B10-80F7BF2CE85D}" type="slidenum">
              <a:rPr lang="en-US"/>
              <a:pPr>
                <a:defRPr/>
              </a:pPr>
              <a:t>‹#›</a:t>
            </a:fld>
            <a:endParaRPr lang="en-US"/>
          </a:p>
        </p:txBody>
      </p:sp>
    </p:spTree>
    <p:extLst>
      <p:ext uri="{BB962C8B-B14F-4D97-AF65-F5344CB8AC3E}">
        <p14:creationId xmlns:p14="http://schemas.microsoft.com/office/powerpoint/2010/main" val="3383309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B5DCB3-7794-4FBA-B8CB-5C539E2B82B5}" type="slidenum">
              <a:rPr lang="en-US"/>
              <a:pPr>
                <a:defRPr/>
              </a:pPr>
              <a:t>‹#›</a:t>
            </a:fld>
            <a:endParaRPr lang="en-US"/>
          </a:p>
        </p:txBody>
      </p:sp>
    </p:spTree>
    <p:extLst>
      <p:ext uri="{BB962C8B-B14F-4D97-AF65-F5344CB8AC3E}">
        <p14:creationId xmlns:p14="http://schemas.microsoft.com/office/powerpoint/2010/main" val="190559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9DA0A9-8CF1-4058-9FB5-602A8D05DD6D}" type="slidenum">
              <a:rPr lang="en-US"/>
              <a:pPr>
                <a:defRPr/>
              </a:pPr>
              <a:t>‹#›</a:t>
            </a:fld>
            <a:endParaRPr lang="en-US"/>
          </a:p>
        </p:txBody>
      </p:sp>
    </p:spTree>
    <p:extLst>
      <p:ext uri="{BB962C8B-B14F-4D97-AF65-F5344CB8AC3E}">
        <p14:creationId xmlns:p14="http://schemas.microsoft.com/office/powerpoint/2010/main" val="1562968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F18FD92-34B9-46C6-BBA2-CAEA5CAEA994}" type="slidenum">
              <a:rPr lang="en-US"/>
              <a:pPr>
                <a:defRPr/>
              </a:pPr>
              <a:t>‹#›</a:t>
            </a:fld>
            <a:endParaRPr lang="en-US"/>
          </a:p>
        </p:txBody>
      </p:sp>
    </p:spTree>
    <p:extLst>
      <p:ext uri="{BB962C8B-B14F-4D97-AF65-F5344CB8AC3E}">
        <p14:creationId xmlns:p14="http://schemas.microsoft.com/office/powerpoint/2010/main" val="3565092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A6D849-C127-4279-A73D-2E3C17B65F86}" type="slidenum">
              <a:rPr lang="en-US"/>
              <a:pPr>
                <a:defRPr/>
              </a:pPr>
              <a:t>‹#›</a:t>
            </a:fld>
            <a:endParaRPr lang="en-US"/>
          </a:p>
        </p:txBody>
      </p:sp>
    </p:spTree>
    <p:extLst>
      <p:ext uri="{BB962C8B-B14F-4D97-AF65-F5344CB8AC3E}">
        <p14:creationId xmlns:p14="http://schemas.microsoft.com/office/powerpoint/2010/main" val="1900730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66EAD-8F98-4257-AF04-8BA07664BA77}" type="slidenum">
              <a:rPr lang="en-US"/>
              <a:pPr>
                <a:defRPr/>
              </a:pPr>
              <a:t>‹#›</a:t>
            </a:fld>
            <a:endParaRPr lang="en-US"/>
          </a:p>
        </p:txBody>
      </p:sp>
    </p:spTree>
    <p:extLst>
      <p:ext uri="{BB962C8B-B14F-4D97-AF65-F5344CB8AC3E}">
        <p14:creationId xmlns:p14="http://schemas.microsoft.com/office/powerpoint/2010/main" val="6250453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560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8560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8560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B7DD5FA-476D-4256-8553-5FC30E3398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8D1EB692-4025-4B2A-BEAB-FE53FE400D1E}"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3" r:id="rId12"/>
    <p:sldLayoutId id="2147484034" r:id="rId13"/>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emf"/><Relationship Id="rId9" Type="http://schemas.openxmlformats.org/officeDocument/2006/relationships/image" Target="../media/image8.png"/><Relationship Id="rId10"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eg"/><Relationship Id="rId1" Type="http://schemas.openxmlformats.org/officeDocument/2006/relationships/slideLayout" Target="../slideLayouts/slideLayout13.xml"/><Relationship Id="rId2"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jp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1" Type="http://schemas.openxmlformats.org/officeDocument/2006/relationships/slideLayout" Target="../slideLayouts/slideLayout24.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23.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2.png"/><Relationship Id="rId3"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tiff"/></Relationships>
</file>

<file path=ppt/slides/_rels/slide31.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62.jpg"/><Relationship Id="rId1" Type="http://schemas.openxmlformats.org/officeDocument/2006/relationships/slideLayout" Target="../slideLayouts/slideLayout13.xml"/><Relationship Id="rId2" Type="http://schemas.openxmlformats.org/officeDocument/2006/relationships/image" Target="../media/image6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0" y="-27517"/>
            <a:ext cx="4000500" cy="53340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1" y="3861328"/>
            <a:ext cx="4000500" cy="299667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2" name="Title 1"/>
          <p:cNvSpPr>
            <a:spLocks noGrp="1"/>
          </p:cNvSpPr>
          <p:nvPr>
            <p:ph type="title"/>
          </p:nvPr>
        </p:nvSpPr>
        <p:spPr/>
        <p:txBody>
          <a:bodyPr/>
          <a:lstStyle/>
          <a:p>
            <a:r>
              <a:rPr lang="en-US" sz="2800" dirty="0">
                <a:latin typeface="Lucida Sans" charset="0"/>
                <a:ea typeface="Lucida Sans" charset="0"/>
                <a:cs typeface="Lucida Sans" charset="0"/>
              </a:rPr>
              <a:t>APPLICATIONS OF ACCELERATOR MASS SPECTROMETRY FOR HERITAGE STUDIES </a:t>
            </a:r>
          </a:p>
        </p:txBody>
      </p:sp>
      <p:sp>
        <p:nvSpPr>
          <p:cNvPr id="3" name="Content Placeholder 2"/>
          <p:cNvSpPr>
            <a:spLocks noGrp="1"/>
          </p:cNvSpPr>
          <p:nvPr>
            <p:ph idx="1"/>
          </p:nvPr>
        </p:nvSpPr>
        <p:spPr>
          <a:xfrm>
            <a:off x="457200" y="1752600"/>
            <a:ext cx="8077200" cy="4373563"/>
          </a:xfrm>
        </p:spPr>
        <p:txBody>
          <a:bodyPr/>
          <a:lstStyle/>
          <a:p>
            <a:pPr marL="0" indent="0">
              <a:buNone/>
            </a:pPr>
            <a:r>
              <a:rPr lang="en-US" sz="1800" dirty="0"/>
              <a:t>A J Timothy Jull</a:t>
            </a:r>
            <a:r>
              <a:rPr lang="en-US" sz="1800" baseline="30000" dirty="0"/>
              <a:t>1,2,3</a:t>
            </a:r>
            <a:r>
              <a:rPr lang="en-US" sz="1800" dirty="0"/>
              <a:t>, M. Molnár</a:t>
            </a:r>
            <a:r>
              <a:rPr lang="en-US" sz="1800" baseline="30000" dirty="0"/>
              <a:t>1</a:t>
            </a:r>
            <a:r>
              <a:rPr lang="en-US" sz="1800" dirty="0"/>
              <a:t>, T. Varga</a:t>
            </a:r>
            <a:r>
              <a:rPr lang="en-US" sz="1800" baseline="30000" dirty="0"/>
              <a:t>1</a:t>
            </a:r>
            <a:r>
              <a:rPr lang="en-US" sz="1800" dirty="0"/>
              <a:t>, I. Hajdas</a:t>
            </a:r>
            <a:r>
              <a:rPr lang="en-US" sz="1800" baseline="30000" dirty="0"/>
              <a:t>4</a:t>
            </a:r>
            <a:r>
              <a:rPr lang="en-US" sz="1800" dirty="0"/>
              <a:t>, G. Quarta</a:t>
            </a:r>
            <a:r>
              <a:rPr lang="en-US" sz="1800" baseline="30000" dirty="0"/>
              <a:t>5</a:t>
            </a:r>
            <a:r>
              <a:rPr lang="en-US" sz="1800" dirty="0"/>
              <a:t> and L. Calcagnile</a:t>
            </a:r>
            <a:r>
              <a:rPr lang="en-US" sz="1800" baseline="30000" dirty="0"/>
              <a:t>5</a:t>
            </a:r>
            <a:r>
              <a:rPr lang="en-US" sz="1800" dirty="0" smtClean="0"/>
              <a:t>.</a:t>
            </a:r>
          </a:p>
          <a:p>
            <a:pPr marL="0" indent="0">
              <a:buNone/>
            </a:pPr>
            <a:endParaRPr lang="en-US" sz="1800" dirty="0"/>
          </a:p>
          <a:p>
            <a:pPr marL="0" lvl="0" indent="0">
              <a:buNone/>
            </a:pPr>
            <a:r>
              <a:rPr lang="en-US" sz="1800" dirty="0" smtClean="0"/>
              <a:t>1. Isotope </a:t>
            </a:r>
            <a:r>
              <a:rPr lang="en-US" sz="1800" dirty="0"/>
              <a:t>Climatology and Environmental Research Centre, Institute for Nuclear Research, 4026 Debrecen, Hungary.</a:t>
            </a:r>
          </a:p>
          <a:p>
            <a:pPr marL="0" lvl="0" indent="0">
              <a:buNone/>
            </a:pPr>
            <a:r>
              <a:rPr lang="en-US" sz="1800" dirty="0" smtClean="0"/>
              <a:t>2. University </a:t>
            </a:r>
            <a:r>
              <a:rPr lang="en-US" sz="1800" dirty="0"/>
              <a:t>of Arizona, Department of Geosciences, Tucson AZ 85721, USA</a:t>
            </a:r>
          </a:p>
          <a:p>
            <a:pPr marL="0" lvl="0" indent="0">
              <a:buNone/>
            </a:pPr>
            <a:r>
              <a:rPr lang="en-US" sz="1800" dirty="0" smtClean="0"/>
              <a:t>3. University </a:t>
            </a:r>
            <a:r>
              <a:rPr lang="en-US" sz="1800" dirty="0"/>
              <a:t>of Arizona AMS Laboratory, Tucson, AZ 85721, USA</a:t>
            </a:r>
          </a:p>
          <a:p>
            <a:pPr marL="0" lvl="0" indent="0">
              <a:buNone/>
            </a:pPr>
            <a:r>
              <a:rPr lang="en-US" sz="1800" dirty="0" smtClean="0"/>
              <a:t>4. Laboratory </a:t>
            </a:r>
            <a:r>
              <a:rPr lang="en-US" sz="1800" dirty="0"/>
              <a:t>of Ion Beam Physics, ETH-Zürich, 8092 Zürich, Switzerland.</a:t>
            </a:r>
          </a:p>
          <a:p>
            <a:pPr marL="0" lvl="0" indent="0">
              <a:buNone/>
            </a:pPr>
            <a:r>
              <a:rPr lang="en-US" sz="1800" dirty="0" smtClean="0"/>
              <a:t>5. Center </a:t>
            </a:r>
            <a:r>
              <a:rPr lang="en-US" sz="1800" dirty="0"/>
              <a:t>of Applied Physics, Dating and </a:t>
            </a:r>
            <a:r>
              <a:rPr lang="en-US" sz="1800" dirty="0" smtClean="0"/>
              <a:t>Diagnostics (CEDAD), </a:t>
            </a:r>
            <a:r>
              <a:rPr lang="en-US" sz="1800" dirty="0"/>
              <a:t>University of </a:t>
            </a:r>
            <a:r>
              <a:rPr lang="en-US" sz="1800" dirty="0" err="1"/>
              <a:t>Salento</a:t>
            </a:r>
            <a:r>
              <a:rPr lang="en-US" sz="1800" dirty="0"/>
              <a:t>, 73100 Lecce, Italy.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81" y="5750733"/>
            <a:ext cx="2438400" cy="600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Kép 5"/>
          <p:cNvPicPr>
            <a:picLocks noChangeAspect="1"/>
          </p:cNvPicPr>
          <p:nvPr/>
        </p:nvPicPr>
        <p:blipFill>
          <a:blip r:embed="rId7"/>
          <a:stretch>
            <a:fillRect/>
          </a:stretch>
        </p:blipFill>
        <p:spPr>
          <a:xfrm>
            <a:off x="7239000" y="5685256"/>
            <a:ext cx="1295400" cy="793071"/>
          </a:xfrm>
          <a:prstGeom prst="rect">
            <a:avLst/>
          </a:prstGeom>
        </p:spPr>
      </p:pic>
      <p:pic>
        <p:nvPicPr>
          <p:cNvPr id="6" name="Picture 12" descr="ETHlogo.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286288" y="631825"/>
            <a:ext cx="6586537"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ETHlogo.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38688" y="784225"/>
            <a:ext cx="6586537"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3877" y="5761909"/>
            <a:ext cx="2512306" cy="63040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94102" y="5761909"/>
            <a:ext cx="1432071" cy="589247"/>
          </a:xfrm>
          <a:prstGeom prst="rect">
            <a:avLst/>
          </a:prstGeom>
        </p:spPr>
      </p:pic>
    </p:spTree>
    <p:extLst>
      <p:ext uri="{BB962C8B-B14F-4D97-AF65-F5344CB8AC3E}">
        <p14:creationId xmlns:p14="http://schemas.microsoft.com/office/powerpoint/2010/main" val="13765056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457200" y="277813"/>
            <a:ext cx="6934200" cy="1022350"/>
          </a:xfrm>
        </p:spPr>
        <p:txBody>
          <a:bodyPr/>
          <a:lstStyle/>
          <a:p>
            <a:pPr algn="l" eaLnBrk="1" hangingPunct="1">
              <a:defRPr/>
            </a:pPr>
            <a:r>
              <a:rPr lang="en-US" sz="2400" b="1" dirty="0" smtClean="0">
                <a:solidFill>
                  <a:srgbClr val="FFC000"/>
                </a:solidFill>
              </a:rPr>
              <a:t>Sample Preparation: Methods development</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77890" y="4186456"/>
            <a:ext cx="2103120" cy="2286000"/>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796049"/>
            <a:ext cx="2304167" cy="306257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768" y="1290010"/>
            <a:ext cx="3180296" cy="221513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6476" y="4182215"/>
            <a:ext cx="3039385" cy="229024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4561" y="1290010"/>
            <a:ext cx="3474720" cy="2566416"/>
          </a:xfrm>
          <a:prstGeom prst="rect">
            <a:avLst/>
          </a:prstGeom>
        </p:spPr>
      </p:pic>
      <p:sp>
        <p:nvSpPr>
          <p:cNvPr id="7" name="TextBox 6"/>
          <p:cNvSpPr txBox="1"/>
          <p:nvPr/>
        </p:nvSpPr>
        <p:spPr>
          <a:xfrm>
            <a:off x="795768" y="1356845"/>
            <a:ext cx="1734770" cy="461665"/>
          </a:xfrm>
          <a:prstGeom prst="rect">
            <a:avLst/>
          </a:prstGeom>
          <a:noFill/>
        </p:spPr>
        <p:txBody>
          <a:bodyPr wrap="none" rtlCol="0">
            <a:spAutoFit/>
          </a:bodyPr>
          <a:lstStyle/>
          <a:p>
            <a:r>
              <a:rPr lang="en-US" sz="1200" dirty="0" smtClean="0"/>
              <a:t>Simple acid-base-acid </a:t>
            </a:r>
          </a:p>
          <a:p>
            <a:r>
              <a:rPr lang="en-US" sz="1200" dirty="0" smtClean="0"/>
              <a:t>cleaning</a:t>
            </a:r>
            <a:endParaRPr lang="en-US" sz="1200" dirty="0"/>
          </a:p>
        </p:txBody>
      </p:sp>
      <p:sp>
        <p:nvSpPr>
          <p:cNvPr id="8" name="TextBox 7"/>
          <p:cNvSpPr txBox="1"/>
          <p:nvPr/>
        </p:nvSpPr>
        <p:spPr>
          <a:xfrm>
            <a:off x="5174325" y="3382013"/>
            <a:ext cx="2323072" cy="461665"/>
          </a:xfrm>
          <a:prstGeom prst="rect">
            <a:avLst/>
          </a:prstGeom>
          <a:noFill/>
        </p:spPr>
        <p:txBody>
          <a:bodyPr wrap="none" rtlCol="0">
            <a:spAutoFit/>
          </a:bodyPr>
          <a:lstStyle/>
          <a:p>
            <a:r>
              <a:rPr lang="en-US" sz="1200" dirty="0" smtClean="0"/>
              <a:t>Base-acid wash with bleaching </a:t>
            </a:r>
          </a:p>
          <a:p>
            <a:r>
              <a:rPr lang="en-US" sz="1200" dirty="0" smtClean="0"/>
              <a:t>(BABAB) for cellulose</a:t>
            </a:r>
            <a:endParaRPr lang="en-US" sz="1200" dirty="0"/>
          </a:p>
        </p:txBody>
      </p:sp>
      <p:sp>
        <p:nvSpPr>
          <p:cNvPr id="10" name="TextBox 9"/>
          <p:cNvSpPr txBox="1"/>
          <p:nvPr/>
        </p:nvSpPr>
        <p:spPr>
          <a:xfrm>
            <a:off x="685800" y="3962400"/>
            <a:ext cx="1490216" cy="646331"/>
          </a:xfrm>
          <a:prstGeom prst="rect">
            <a:avLst/>
          </a:prstGeom>
          <a:noFill/>
        </p:spPr>
        <p:txBody>
          <a:bodyPr wrap="none" rtlCol="0">
            <a:spAutoFit/>
          </a:bodyPr>
          <a:lstStyle/>
          <a:p>
            <a:r>
              <a:rPr lang="en-US" sz="1200" dirty="0" err="1" smtClean="0"/>
              <a:t>Soxhlet</a:t>
            </a:r>
            <a:r>
              <a:rPr lang="en-US" sz="1200" dirty="0" smtClean="0"/>
              <a:t> extractions</a:t>
            </a:r>
          </a:p>
          <a:p>
            <a:r>
              <a:rPr lang="en-US" sz="1200" dirty="0" smtClean="0"/>
              <a:t>To remove organic </a:t>
            </a:r>
          </a:p>
          <a:p>
            <a:r>
              <a:rPr lang="en-US" sz="1200" dirty="0" smtClean="0"/>
              <a:t>contaminants</a:t>
            </a:r>
            <a:endParaRPr lang="en-US" sz="1200" dirty="0"/>
          </a:p>
        </p:txBody>
      </p:sp>
      <p:sp>
        <p:nvSpPr>
          <p:cNvPr id="11" name="TextBox 10"/>
          <p:cNvSpPr txBox="1"/>
          <p:nvPr/>
        </p:nvSpPr>
        <p:spPr>
          <a:xfrm>
            <a:off x="3505200" y="4419600"/>
            <a:ext cx="2393604" cy="276999"/>
          </a:xfrm>
          <a:prstGeom prst="rect">
            <a:avLst/>
          </a:prstGeom>
          <a:noFill/>
        </p:spPr>
        <p:txBody>
          <a:bodyPr wrap="none" rtlCol="0">
            <a:spAutoFit/>
          </a:bodyPr>
          <a:lstStyle/>
          <a:p>
            <a:r>
              <a:rPr lang="en-US" sz="1200" dirty="0" smtClean="0"/>
              <a:t>Semi-automated bone chemistry</a:t>
            </a:r>
            <a:endParaRPr lang="en-US" sz="1200" dirty="0"/>
          </a:p>
        </p:txBody>
      </p:sp>
      <p:sp>
        <p:nvSpPr>
          <p:cNvPr id="12" name="TextBox 11"/>
          <p:cNvSpPr txBox="1"/>
          <p:nvPr/>
        </p:nvSpPr>
        <p:spPr>
          <a:xfrm>
            <a:off x="6743503" y="6096000"/>
            <a:ext cx="1590500" cy="276999"/>
          </a:xfrm>
          <a:prstGeom prst="rect">
            <a:avLst/>
          </a:prstGeom>
          <a:noFill/>
        </p:spPr>
        <p:txBody>
          <a:bodyPr wrap="none" rtlCol="0">
            <a:spAutoFit/>
          </a:bodyPr>
          <a:lstStyle/>
          <a:p>
            <a:r>
              <a:rPr lang="en-US" sz="1200" dirty="0" smtClean="0"/>
              <a:t>Graphite preparation</a:t>
            </a:r>
            <a:endParaRPr lang="en-US" sz="1200" dirty="0"/>
          </a:p>
        </p:txBody>
      </p:sp>
    </p:spTree>
    <p:extLst>
      <p:ext uri="{BB962C8B-B14F-4D97-AF65-F5344CB8AC3E}">
        <p14:creationId xmlns:p14="http://schemas.microsoft.com/office/powerpoint/2010/main" val="2703488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p:nvPr>
        </p:nvSpPr>
        <p:spPr bwMode="auto">
          <a:xfrm>
            <a:off x="457200" y="274638"/>
            <a:ext cx="8229600" cy="944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r>
              <a:rPr lang="en-US" b="1" dirty="0" smtClean="0">
                <a:ln>
                  <a:noFill/>
                </a:ln>
                <a:solidFill>
                  <a:schemeClr val="tx1"/>
                </a:solidFill>
                <a:effectLst/>
              </a:rPr>
              <a:t>Definition of a </a:t>
            </a:r>
            <a:r>
              <a:rPr lang="en-US" b="1" baseline="30000" dirty="0" smtClean="0">
                <a:ln>
                  <a:noFill/>
                </a:ln>
                <a:solidFill>
                  <a:schemeClr val="tx1"/>
                </a:solidFill>
                <a:effectLst/>
              </a:rPr>
              <a:t>14</a:t>
            </a:r>
            <a:r>
              <a:rPr lang="en-US" b="1" dirty="0" smtClean="0">
                <a:ln>
                  <a:noFill/>
                </a:ln>
                <a:solidFill>
                  <a:schemeClr val="tx1"/>
                </a:solidFill>
                <a:effectLst/>
              </a:rPr>
              <a:t>C date</a:t>
            </a:r>
            <a:r>
              <a:rPr lang="en-US" sz="900" b="1" dirty="0" smtClean="0">
                <a:ln>
                  <a:noFill/>
                </a:ln>
                <a:solidFill>
                  <a:schemeClr val="tx1"/>
                </a:solidFill>
                <a:effectLst/>
              </a:rPr>
              <a:t/>
            </a:r>
            <a:br>
              <a:rPr lang="en-US" sz="900" b="1" dirty="0" smtClean="0">
                <a:ln>
                  <a:noFill/>
                </a:ln>
                <a:solidFill>
                  <a:schemeClr val="tx1"/>
                </a:solidFill>
                <a:effectLst/>
              </a:rPr>
            </a:br>
            <a:r>
              <a:rPr lang="en-US" sz="2400" dirty="0" err="1" smtClean="0">
                <a:ln>
                  <a:noFill/>
                </a:ln>
                <a:solidFill>
                  <a:schemeClr val="tx1"/>
                </a:solidFill>
                <a:effectLst/>
              </a:rPr>
              <a:t>Stuiver</a:t>
            </a:r>
            <a:r>
              <a:rPr lang="en-US" sz="2400" dirty="0" smtClean="0">
                <a:ln>
                  <a:noFill/>
                </a:ln>
                <a:solidFill>
                  <a:schemeClr val="tx1"/>
                </a:solidFill>
                <a:effectLst/>
              </a:rPr>
              <a:t> and </a:t>
            </a:r>
            <a:r>
              <a:rPr lang="en-US" sz="2400" dirty="0" err="1" smtClean="0">
                <a:ln>
                  <a:noFill/>
                </a:ln>
                <a:solidFill>
                  <a:schemeClr val="tx1"/>
                </a:solidFill>
                <a:effectLst/>
              </a:rPr>
              <a:t>Polach</a:t>
            </a:r>
            <a:r>
              <a:rPr lang="en-US" sz="2400" dirty="0" smtClean="0">
                <a:ln>
                  <a:noFill/>
                </a:ln>
                <a:solidFill>
                  <a:schemeClr val="tx1"/>
                </a:solidFill>
                <a:effectLst/>
              </a:rPr>
              <a:t>, 1977</a:t>
            </a:r>
          </a:p>
        </p:txBody>
      </p:sp>
      <p:sp>
        <p:nvSpPr>
          <p:cNvPr id="67587" name="Text Box 3"/>
          <p:cNvSpPr txBox="1">
            <a:spLocks noChangeArrowheads="1"/>
          </p:cNvSpPr>
          <p:nvPr/>
        </p:nvSpPr>
        <p:spPr bwMode="auto">
          <a:xfrm>
            <a:off x="304800" y="1600200"/>
            <a:ext cx="8534400" cy="4003675"/>
          </a:xfrm>
          <a:prstGeom prst="rect">
            <a:avLst/>
          </a:prstGeom>
          <a:solidFill>
            <a:srgbClr val="FFFF99">
              <a:alpha val="19000"/>
            </a:srgbClr>
          </a:solidFill>
          <a:ln>
            <a:noFill/>
          </a:ln>
          <a:effectLst/>
          <a:extLs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800100" indent="-342900" eaLnBrk="0" hangingPunct="0">
              <a:defRPr>
                <a:solidFill>
                  <a:schemeClr val="tx1"/>
                </a:solidFill>
                <a:latin typeface="Arial" charset="0"/>
                <a:cs typeface="Arial" charset="0"/>
              </a:defRPr>
            </a:lvl2pPr>
            <a:lvl3pPr marL="1257300" indent="-342900" eaLnBrk="0" hangingPunct="0">
              <a:defRPr>
                <a:solidFill>
                  <a:schemeClr val="tx1"/>
                </a:solidFill>
                <a:latin typeface="Arial" charset="0"/>
                <a:cs typeface="Arial" charset="0"/>
              </a:defRPr>
            </a:lvl3pPr>
            <a:lvl4pPr marL="1714500" indent="-342900" eaLnBrk="0" hangingPunct="0">
              <a:defRPr>
                <a:solidFill>
                  <a:schemeClr val="tx1"/>
                </a:solidFill>
                <a:latin typeface="Arial" charset="0"/>
                <a:cs typeface="Arial" charset="0"/>
              </a:defRPr>
            </a:lvl4pPr>
            <a:lvl5pPr marL="2171700" indent="-342900" eaLnBrk="0" hangingPunct="0">
              <a:defRPr>
                <a:solidFill>
                  <a:schemeClr val="tx1"/>
                </a:solidFill>
                <a:latin typeface="Arial" charset="0"/>
                <a:cs typeface="Arial" charset="0"/>
              </a:defRPr>
            </a:lvl5pPr>
            <a:lvl6pPr marL="2628900" indent="-342900" eaLnBrk="0" fontAlgn="base" hangingPunct="0">
              <a:spcBef>
                <a:spcPct val="0"/>
              </a:spcBef>
              <a:spcAft>
                <a:spcPct val="0"/>
              </a:spcAft>
              <a:defRPr>
                <a:solidFill>
                  <a:schemeClr val="tx1"/>
                </a:solidFill>
                <a:latin typeface="Arial" charset="0"/>
                <a:cs typeface="Arial" charset="0"/>
              </a:defRPr>
            </a:lvl6pPr>
            <a:lvl7pPr marL="3086100" indent="-342900" eaLnBrk="0" fontAlgn="base" hangingPunct="0">
              <a:spcBef>
                <a:spcPct val="0"/>
              </a:spcBef>
              <a:spcAft>
                <a:spcPct val="0"/>
              </a:spcAft>
              <a:defRPr>
                <a:solidFill>
                  <a:schemeClr val="tx1"/>
                </a:solidFill>
                <a:latin typeface="Arial" charset="0"/>
                <a:cs typeface="Arial" charset="0"/>
              </a:defRPr>
            </a:lvl7pPr>
            <a:lvl8pPr marL="3543300" indent="-342900" eaLnBrk="0" fontAlgn="base" hangingPunct="0">
              <a:spcBef>
                <a:spcPct val="0"/>
              </a:spcBef>
              <a:spcAft>
                <a:spcPct val="0"/>
              </a:spcAft>
              <a:defRPr>
                <a:solidFill>
                  <a:schemeClr val="tx1"/>
                </a:solidFill>
                <a:latin typeface="Arial" charset="0"/>
                <a:cs typeface="Arial" charset="0"/>
              </a:defRPr>
            </a:lvl8pPr>
            <a:lvl9pPr marL="4000500" indent="-342900" eaLnBrk="0" fontAlgn="base" hangingPunct="0">
              <a:spcBef>
                <a:spcPct val="0"/>
              </a:spcBef>
              <a:spcAft>
                <a:spcPct val="0"/>
              </a:spcAft>
              <a:defRPr>
                <a:solidFill>
                  <a:schemeClr val="tx1"/>
                </a:solidFill>
                <a:latin typeface="Arial" charset="0"/>
                <a:cs typeface="Arial" charset="0"/>
              </a:defRPr>
            </a:lvl9pPr>
          </a:lstStyle>
          <a:p>
            <a:pPr lvl="1" eaLnBrk="1" hangingPunct="1">
              <a:buFontTx/>
              <a:buChar char="•"/>
            </a:pPr>
            <a:r>
              <a:rPr lang="en-US" sz="1600">
                <a:solidFill>
                  <a:schemeClr val="bg1"/>
                </a:solidFill>
              </a:rPr>
              <a:t>The present year for radiocarbon dating is defined as 1950 AD.  This date corresponds to the time when the radiocarbon technique was first developed.  Radiocarbon dates are expressed in years before present (BP), or years before 1950.</a:t>
            </a:r>
          </a:p>
          <a:p>
            <a:pPr eaLnBrk="1" hangingPunct="1">
              <a:buFontTx/>
              <a:buChar char="•"/>
            </a:pPr>
            <a:endParaRPr lang="en-US" sz="1600">
              <a:solidFill>
                <a:schemeClr val="bg1"/>
              </a:solidFill>
            </a:endParaRPr>
          </a:p>
          <a:p>
            <a:pPr lvl="1" eaLnBrk="1" hangingPunct="1">
              <a:buFontTx/>
              <a:buChar char="•"/>
            </a:pPr>
            <a:r>
              <a:rPr lang="en-US" sz="1600">
                <a:solidFill>
                  <a:schemeClr val="bg1"/>
                </a:solidFill>
              </a:rPr>
              <a:t>The half-life for a radiocarbon measurement is assumed to be 5568 years (the “Libby” half life).</a:t>
            </a:r>
          </a:p>
          <a:p>
            <a:pPr eaLnBrk="1" hangingPunct="1">
              <a:buFontTx/>
              <a:buChar char="•"/>
            </a:pPr>
            <a:endParaRPr lang="en-US" sz="1600">
              <a:solidFill>
                <a:schemeClr val="bg1"/>
              </a:solidFill>
            </a:endParaRPr>
          </a:p>
          <a:p>
            <a:pPr lvl="1" eaLnBrk="1" hangingPunct="1">
              <a:buFontTx/>
              <a:buChar char="•"/>
            </a:pPr>
            <a:r>
              <a:rPr lang="en-US" sz="1600">
                <a:solidFill>
                  <a:schemeClr val="bg1"/>
                </a:solidFill>
              </a:rPr>
              <a:t>The original amount of radiocarbon in the atmosphere is assumed to be constant and known.  This value is quantified using the National Institute of Standards and Technology (NIST - formerly National Bureau of Standards) Oxalic Acid I standard (</a:t>
            </a:r>
            <a:r>
              <a:rPr lang="en-US" sz="1600" b="1">
                <a:solidFill>
                  <a:schemeClr val="bg1"/>
                </a:solidFill>
              </a:rPr>
              <a:t>NIST</a:t>
            </a:r>
            <a:r>
              <a:rPr lang="en-US" sz="1600">
                <a:solidFill>
                  <a:schemeClr val="bg1"/>
                </a:solidFill>
              </a:rPr>
              <a:t>-SRM-4990B).  Secondary standards used for analysis are adjusted to the original NIST Oxalic Acid I standard value.</a:t>
            </a:r>
          </a:p>
          <a:p>
            <a:pPr eaLnBrk="1" hangingPunct="1">
              <a:buFontTx/>
              <a:buChar char="•"/>
            </a:pPr>
            <a:endParaRPr lang="en-US" sz="1600">
              <a:solidFill>
                <a:schemeClr val="bg1"/>
              </a:solidFill>
            </a:endParaRPr>
          </a:p>
          <a:p>
            <a:pPr lvl="1" eaLnBrk="1" hangingPunct="1">
              <a:buFontTx/>
              <a:buChar char="•"/>
            </a:pPr>
            <a:r>
              <a:rPr lang="en-US" sz="1600">
                <a:solidFill>
                  <a:schemeClr val="bg1"/>
                </a:solidFill>
              </a:rPr>
              <a:t>Radiocarbon measurements are normalized for isotopic fractionation by adjusting the measured activities, or carbon isotope ratios, to δ</a:t>
            </a:r>
            <a:r>
              <a:rPr lang="en-US" sz="1600" baseline="30000">
                <a:solidFill>
                  <a:schemeClr val="bg1"/>
                </a:solidFill>
              </a:rPr>
              <a:t>13</a:t>
            </a:r>
            <a:r>
              <a:rPr lang="en-US" sz="1600">
                <a:solidFill>
                  <a:schemeClr val="bg1"/>
                </a:solidFill>
              </a:rPr>
              <a:t>C = - 25‰. </a:t>
            </a:r>
          </a:p>
        </p:txBody>
      </p:sp>
      <p:sp>
        <p:nvSpPr>
          <p:cNvPr id="67588" name="Line 4"/>
          <p:cNvSpPr>
            <a:spLocks noChangeShapeType="1"/>
          </p:cNvSpPr>
          <p:nvPr/>
        </p:nvSpPr>
        <p:spPr bwMode="auto">
          <a:xfrm>
            <a:off x="1066800" y="1371600"/>
            <a:ext cx="71628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89" name="Line 5"/>
          <p:cNvSpPr>
            <a:spLocks noChangeShapeType="1"/>
          </p:cNvSpPr>
          <p:nvPr/>
        </p:nvSpPr>
        <p:spPr bwMode="auto">
          <a:xfrm>
            <a:off x="1066800" y="5791200"/>
            <a:ext cx="71628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083977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200" b="1" dirty="0" smtClean="0">
                <a:solidFill>
                  <a:schemeClr val="tx1"/>
                </a:solidFill>
                <a:latin typeface="Century Gothic" pitchFamily="34" charset="0"/>
              </a:rPr>
              <a:t>How well can we do? </a:t>
            </a:r>
            <a:br>
              <a:rPr lang="en-US" sz="3200" b="1" dirty="0" smtClean="0">
                <a:solidFill>
                  <a:schemeClr val="tx1"/>
                </a:solidFill>
                <a:latin typeface="Century Gothic" pitchFamily="34" charset="0"/>
              </a:rPr>
            </a:br>
            <a:r>
              <a:rPr lang="en-US" sz="3200" b="1" dirty="0" err="1" smtClean="0">
                <a:solidFill>
                  <a:schemeClr val="tx1"/>
                </a:solidFill>
                <a:latin typeface="Century Gothic" pitchFamily="34" charset="0"/>
              </a:rPr>
              <a:t>Intercomparison</a:t>
            </a:r>
            <a:r>
              <a:rPr lang="en-US" sz="3200" b="1" dirty="0" smtClean="0">
                <a:solidFill>
                  <a:schemeClr val="tx1"/>
                </a:solidFill>
                <a:latin typeface="Century Gothic" pitchFamily="34" charset="0"/>
              </a:rPr>
              <a:t> between 3 labs</a:t>
            </a:r>
            <a:endParaRPr lang="en-US" sz="3200" b="1" dirty="0">
              <a:solidFill>
                <a:schemeClr val="tx1"/>
              </a:solidFill>
              <a:latin typeface="Century Gothic" pitchFamily="34" charset="0"/>
            </a:endParaRPr>
          </a:p>
        </p:txBody>
      </p:sp>
      <p:sp>
        <p:nvSpPr>
          <p:cNvPr id="30723" name="Rectangle 3"/>
          <p:cNvSpPr>
            <a:spLocks noChangeArrowheads="1"/>
          </p:cNvSpPr>
          <p:nvPr/>
        </p:nvSpPr>
        <p:spPr bwMode="auto">
          <a:xfrm>
            <a:off x="838200" y="4826000"/>
            <a:ext cx="8305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t>Distribution of the radiocarbon determinations for the two samples of </a:t>
            </a:r>
            <a:r>
              <a:rPr lang="en-US" dirty="0" err="1"/>
              <a:t>Kadesh</a:t>
            </a:r>
            <a:endParaRPr lang="en-US" dirty="0"/>
          </a:p>
          <a:p>
            <a:r>
              <a:rPr lang="en-US" dirty="0" err="1"/>
              <a:t>Barnea</a:t>
            </a:r>
            <a:r>
              <a:rPr lang="en-US" dirty="0"/>
              <a:t> Stratum 4. The weighted average ±1σ, 2826±10 14C year BP is represented by the three  horizontal lines</a:t>
            </a:r>
            <a:r>
              <a:rPr lang="en-US" dirty="0" smtClean="0"/>
              <a:t>.</a:t>
            </a:r>
            <a:endParaRPr lang="en-US" dirty="0"/>
          </a:p>
          <a:p>
            <a:r>
              <a:rPr lang="en-US" dirty="0">
                <a:solidFill>
                  <a:srgbClr val="FF0000"/>
                </a:solidFill>
              </a:rPr>
              <a:t>Note: this shows agreement between different labs on the SAME samples; yet Iron Age studies </a:t>
            </a:r>
            <a:r>
              <a:rPr lang="en-US" dirty="0" smtClean="0">
                <a:solidFill>
                  <a:srgbClr val="FF0000"/>
                </a:solidFill>
              </a:rPr>
              <a:t>on different samples show </a:t>
            </a:r>
            <a:r>
              <a:rPr lang="en-US" dirty="0">
                <a:solidFill>
                  <a:srgbClr val="FF0000"/>
                </a:solidFill>
              </a:rPr>
              <a:t>deviations of 50-75 </a:t>
            </a:r>
            <a:r>
              <a:rPr lang="en-US" dirty="0" err="1">
                <a:solidFill>
                  <a:srgbClr val="FF0000"/>
                </a:solidFill>
              </a:rPr>
              <a:t>yr</a:t>
            </a:r>
            <a:r>
              <a:rPr lang="en-US" dirty="0">
                <a:solidFill>
                  <a:srgbClr val="FF0000"/>
                </a:solidFill>
              </a:rPr>
              <a:t> for different Iron I and II chronologies</a:t>
            </a:r>
          </a:p>
        </p:txBody>
      </p:sp>
      <p:pic>
        <p:nvPicPr>
          <p:cNvPr id="3072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600200"/>
            <a:ext cx="6981825" cy="3048000"/>
          </a:xfrm>
          <a:noFill/>
        </p:spPr>
      </p:pic>
    </p:spTree>
    <p:extLst>
      <p:ext uri="{BB962C8B-B14F-4D97-AF65-F5344CB8AC3E}">
        <p14:creationId xmlns:p14="http://schemas.microsoft.com/office/powerpoint/2010/main" val="6886053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bwMode="auto">
          <a:xfrm>
            <a:off x="608806" y="152400"/>
            <a:ext cx="7924800" cy="792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457200" indent="-457200"/>
            <a:r>
              <a:rPr lang="en-US" sz="3200" b="1" baseline="30000" dirty="0" smtClean="0">
                <a:ln>
                  <a:noFill/>
                </a:ln>
                <a:solidFill>
                  <a:schemeClr val="tx1"/>
                </a:solidFill>
                <a:effectLst/>
              </a:rPr>
              <a:t/>
            </a:r>
            <a:br>
              <a:rPr lang="en-US" sz="3200" b="1" baseline="30000" dirty="0" smtClean="0">
                <a:ln>
                  <a:noFill/>
                </a:ln>
                <a:solidFill>
                  <a:schemeClr val="tx1"/>
                </a:solidFill>
                <a:effectLst/>
              </a:rPr>
            </a:br>
            <a:r>
              <a:rPr lang="en-US" sz="3200" dirty="0" smtClean="0">
                <a:ln>
                  <a:noFill/>
                </a:ln>
                <a:solidFill>
                  <a:schemeClr val="tx1"/>
                </a:solidFill>
                <a:effectLst/>
              </a:rPr>
              <a:t>We need to calibrate the </a:t>
            </a:r>
            <a:r>
              <a:rPr lang="en-US" sz="3200" b="1" baseline="30000" dirty="0" smtClean="0">
                <a:ln>
                  <a:noFill/>
                </a:ln>
                <a:solidFill>
                  <a:schemeClr val="tx1"/>
                </a:solidFill>
                <a:effectLst/>
              </a:rPr>
              <a:t>14</a:t>
            </a:r>
            <a:r>
              <a:rPr lang="en-US" sz="3200" b="1" dirty="0" smtClean="0">
                <a:ln>
                  <a:noFill/>
                </a:ln>
                <a:solidFill>
                  <a:schemeClr val="tx1"/>
                </a:solidFill>
                <a:effectLst/>
              </a:rPr>
              <a:t>C age to get an absolute age estimate</a:t>
            </a:r>
          </a:p>
        </p:txBody>
      </p:sp>
      <p:sp>
        <p:nvSpPr>
          <p:cNvPr id="52227" name="Line 3"/>
          <p:cNvSpPr>
            <a:spLocks noChangeShapeType="1"/>
          </p:cNvSpPr>
          <p:nvPr/>
        </p:nvSpPr>
        <p:spPr bwMode="auto">
          <a:xfrm>
            <a:off x="914400" y="1219200"/>
            <a:ext cx="7313613" cy="0"/>
          </a:xfrm>
          <a:prstGeom prst="line">
            <a:avLst/>
          </a:prstGeom>
          <a:noFill/>
          <a:ln w="19050">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28" name="Line 4"/>
          <p:cNvSpPr>
            <a:spLocks noChangeShapeType="1"/>
          </p:cNvSpPr>
          <p:nvPr/>
        </p:nvSpPr>
        <p:spPr bwMode="auto">
          <a:xfrm>
            <a:off x="762000" y="6019800"/>
            <a:ext cx="7313613" cy="0"/>
          </a:xfrm>
          <a:prstGeom prst="line">
            <a:avLst/>
          </a:prstGeom>
          <a:noFill/>
          <a:ln w="19050">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2229" name="Picture 5" descr="sample calibration  tiff vers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1371600"/>
            <a:ext cx="4440238" cy="4495800"/>
          </a:xfrm>
          <a:prstGeom prst="rect">
            <a:avLst/>
          </a:prstGeom>
          <a:noFill/>
          <a:extLst>
            <a:ext uri="{909E8E84-426E-40DD-AFC4-6F175D3DCCD1}">
              <a14:hiddenFill xmlns:a14="http://schemas.microsoft.com/office/drawing/2010/main">
                <a:solidFill>
                  <a:srgbClr val="FFFFFF"/>
                </a:solidFill>
              </a14:hiddenFill>
            </a:ext>
          </a:extLst>
        </p:spPr>
      </p:pic>
      <p:sp>
        <p:nvSpPr>
          <p:cNvPr id="52230" name="Text Box 6"/>
          <p:cNvSpPr txBox="1">
            <a:spLocks noChangeArrowheads="1"/>
          </p:cNvSpPr>
          <p:nvPr/>
        </p:nvSpPr>
        <p:spPr bwMode="auto">
          <a:xfrm>
            <a:off x="6324600" y="617220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www.calib.org</a:t>
            </a:r>
          </a:p>
        </p:txBody>
      </p:sp>
    </p:spTree>
    <p:extLst>
      <p:ext uri="{BB962C8B-B14F-4D97-AF65-F5344CB8AC3E}">
        <p14:creationId xmlns:p14="http://schemas.microsoft.com/office/powerpoint/2010/main" val="3222942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10050" y="1949450"/>
            <a:ext cx="5638800" cy="4229100"/>
          </a:xfrm>
          <a:prstGeom prst="rect">
            <a:avLst/>
          </a:prstGeom>
        </p:spPr>
      </p:pic>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151967" y="12700"/>
            <a:ext cx="3979333" cy="2984500"/>
          </a:xfrm>
        </p:spPr>
      </p:pic>
      <p:sp>
        <p:nvSpPr>
          <p:cNvPr id="3" name="TextBox 2"/>
          <p:cNvSpPr txBox="1"/>
          <p:nvPr/>
        </p:nvSpPr>
        <p:spPr>
          <a:xfrm>
            <a:off x="457200" y="6019800"/>
            <a:ext cx="4750018" cy="646331"/>
          </a:xfrm>
          <a:prstGeom prst="rect">
            <a:avLst/>
          </a:prstGeom>
          <a:noFill/>
        </p:spPr>
        <p:txBody>
          <a:bodyPr wrap="none" rtlCol="0">
            <a:spAutoFit/>
          </a:bodyPr>
          <a:lstStyle/>
          <a:p>
            <a:r>
              <a:rPr lang="en-US" dirty="0" smtClean="0">
                <a:solidFill>
                  <a:schemeClr val="bg1"/>
                </a:solidFill>
              </a:rPr>
              <a:t>Recent work shows that an annual record of </a:t>
            </a:r>
          </a:p>
          <a:p>
            <a:r>
              <a:rPr lang="en-US" baseline="30000" dirty="0" smtClean="0">
                <a:solidFill>
                  <a:schemeClr val="bg1"/>
                </a:solidFill>
              </a:rPr>
              <a:t>14</a:t>
            </a:r>
            <a:r>
              <a:rPr lang="en-US" dirty="0" smtClean="0">
                <a:solidFill>
                  <a:schemeClr val="bg1"/>
                </a:solidFill>
              </a:rPr>
              <a:t>C is needed, not just a decadal record!</a:t>
            </a:r>
            <a:endParaRPr lang="en-US" dirty="0">
              <a:solidFill>
                <a:schemeClr val="bg1"/>
              </a:solidFill>
            </a:endParaRPr>
          </a:p>
        </p:txBody>
      </p:sp>
    </p:spTree>
    <p:extLst>
      <p:ext uri="{BB962C8B-B14F-4D97-AF65-F5344CB8AC3E}">
        <p14:creationId xmlns:p14="http://schemas.microsoft.com/office/powerpoint/2010/main" val="838910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48200" y="268012"/>
            <a:ext cx="4257502" cy="3203432"/>
          </a:xfrm>
          <a:prstGeom prst="rect">
            <a:avLst/>
          </a:prstGeom>
        </p:spPr>
      </p:pic>
      <p:sp>
        <p:nvSpPr>
          <p:cNvPr id="5" name="TextBox 4"/>
          <p:cNvSpPr txBox="1"/>
          <p:nvPr/>
        </p:nvSpPr>
        <p:spPr>
          <a:xfrm>
            <a:off x="4651513" y="3501432"/>
            <a:ext cx="2815835" cy="523220"/>
          </a:xfrm>
          <a:prstGeom prst="rect">
            <a:avLst/>
          </a:prstGeom>
          <a:noFill/>
        </p:spPr>
        <p:txBody>
          <a:bodyPr wrap="none" rtlCol="0">
            <a:spAutoFit/>
          </a:bodyPr>
          <a:lstStyle/>
          <a:p>
            <a:r>
              <a:rPr lang="en-US" sz="1400" dirty="0" smtClean="0"/>
              <a:t>C-103 Broken Flute Cave. </a:t>
            </a:r>
          </a:p>
          <a:p>
            <a:r>
              <a:rPr lang="en-US" sz="1400" dirty="0" smtClean="0"/>
              <a:t>Photo courtesy P. Brewer (LTRR)</a:t>
            </a:r>
            <a:endParaRPr lang="en-US" sz="1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9086" y="4004736"/>
            <a:ext cx="4979514" cy="268783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11" y="523942"/>
            <a:ext cx="4347160" cy="2794000"/>
          </a:xfrm>
          <a:prstGeom prst="rect">
            <a:avLst/>
          </a:prstGeom>
        </p:spPr>
      </p:pic>
      <p:sp>
        <p:nvSpPr>
          <p:cNvPr id="8" name="TextBox 7"/>
          <p:cNvSpPr txBox="1"/>
          <p:nvPr/>
        </p:nvSpPr>
        <p:spPr>
          <a:xfrm>
            <a:off x="423862" y="3445307"/>
            <a:ext cx="1950983" cy="307777"/>
          </a:xfrm>
          <a:prstGeom prst="rect">
            <a:avLst/>
          </a:prstGeom>
          <a:noFill/>
        </p:spPr>
        <p:txBody>
          <a:bodyPr wrap="none" rtlCol="0">
            <a:spAutoFit/>
          </a:bodyPr>
          <a:lstStyle/>
          <a:p>
            <a:r>
              <a:rPr lang="en-US" sz="1400" dirty="0" smtClean="0"/>
              <a:t>C-159 Centennial Stump</a:t>
            </a:r>
            <a:endParaRPr lang="en-US" sz="1400" dirty="0"/>
          </a:p>
        </p:txBody>
      </p:sp>
    </p:spTree>
    <p:extLst>
      <p:ext uri="{BB962C8B-B14F-4D97-AF65-F5344CB8AC3E}">
        <p14:creationId xmlns:p14="http://schemas.microsoft.com/office/powerpoint/2010/main" val="19419190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1"/>
          <p:cNvPicPr>
            <a:picLocks noChangeAspect="1"/>
          </p:cNvPicPr>
          <p:nvPr/>
        </p:nvPicPr>
        <p:blipFill>
          <a:blip r:embed="rId3"/>
          <a:srcRect/>
          <a:stretch>
            <a:fillRect/>
          </a:stretch>
        </p:blipFill>
        <p:spPr bwMode="auto">
          <a:xfrm>
            <a:off x="9525" y="30162"/>
            <a:ext cx="5528662" cy="6853237"/>
          </a:xfrm>
          <a:prstGeom prst="rect">
            <a:avLst/>
          </a:prstGeom>
          <a:noFill/>
          <a:ln w="9525">
            <a:noFill/>
            <a:miter lim="800000"/>
            <a:headEnd/>
            <a:tailEnd/>
          </a:ln>
        </p:spPr>
      </p:pic>
      <p:sp>
        <p:nvSpPr>
          <p:cNvPr id="653314" name="Rectangle 2"/>
          <p:cNvSpPr>
            <a:spLocks noGrp="1" noChangeArrowheads="1"/>
          </p:cNvSpPr>
          <p:nvPr>
            <p:ph type="title"/>
          </p:nvPr>
        </p:nvSpPr>
        <p:spPr/>
        <p:txBody>
          <a:bodyPr/>
          <a:lstStyle/>
          <a:p>
            <a:pPr eaLnBrk="1" fontAlgn="auto" hangingPunct="1">
              <a:spcAft>
                <a:spcPts val="0"/>
              </a:spcAft>
              <a:defRPr/>
            </a:pPr>
            <a:endParaRPr lang="en-US" smtClean="0"/>
          </a:p>
        </p:txBody>
      </p:sp>
      <p:sp>
        <p:nvSpPr>
          <p:cNvPr id="2" name="TextBox 1"/>
          <p:cNvSpPr txBox="1"/>
          <p:nvPr/>
        </p:nvSpPr>
        <p:spPr>
          <a:xfrm>
            <a:off x="5715000" y="609600"/>
            <a:ext cx="3278976" cy="2308324"/>
          </a:xfrm>
          <a:prstGeom prst="rect">
            <a:avLst/>
          </a:prstGeom>
          <a:noFill/>
        </p:spPr>
        <p:txBody>
          <a:bodyPr wrap="square" rtlCol="0">
            <a:spAutoFit/>
          </a:bodyPr>
          <a:lstStyle/>
          <a:p>
            <a:r>
              <a:rPr lang="en-US" dirty="0" smtClean="0">
                <a:solidFill>
                  <a:srgbClr val="FFC000"/>
                </a:solidFill>
              </a:rPr>
              <a:t>INTCAL13 Radiocarbon Calibration Curve</a:t>
            </a:r>
          </a:p>
          <a:p>
            <a:endParaRPr lang="en-US" dirty="0" smtClean="0"/>
          </a:p>
          <a:p>
            <a:r>
              <a:rPr lang="en-US" dirty="0" smtClean="0">
                <a:solidFill>
                  <a:srgbClr val="FFC000"/>
                </a:solidFill>
              </a:rPr>
              <a:t>Reimer et al. (2013), Radiocarbon</a:t>
            </a:r>
          </a:p>
          <a:p>
            <a:r>
              <a:rPr lang="en-US" dirty="0" smtClean="0">
                <a:solidFill>
                  <a:srgbClr val="FFC000"/>
                </a:solidFill>
              </a:rPr>
              <a:t>55(4): 1869-1887.</a:t>
            </a:r>
          </a:p>
          <a:p>
            <a:endParaRPr lang="en-US" dirty="0">
              <a:solidFill>
                <a:srgbClr val="FFC000"/>
              </a:solidFill>
            </a:endParaRPr>
          </a:p>
          <a:p>
            <a:r>
              <a:rPr lang="en-US" dirty="0" smtClean="0">
                <a:solidFill>
                  <a:srgbClr val="FFC000"/>
                </a:solidFill>
              </a:rPr>
              <a:t>New calibration curve in 2020!</a:t>
            </a:r>
            <a:endParaRPr lang="en-US" dirty="0">
              <a:solidFill>
                <a:srgbClr val="FFC000"/>
              </a:solidFill>
            </a:endParaRP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715000" y="3810000"/>
            <a:ext cx="3217251" cy="2412938"/>
          </a:xfrm>
        </p:spPr>
      </p:pic>
    </p:spTree>
    <p:extLst>
      <p:ext uri="{BB962C8B-B14F-4D97-AF65-F5344CB8AC3E}">
        <p14:creationId xmlns:p14="http://schemas.microsoft.com/office/powerpoint/2010/main" val="746344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latin typeface="Century Gothic" pitchFamily="34" charset="0"/>
              </a:rPr>
              <a:t>What are the best kinds of samples?</a:t>
            </a:r>
            <a:endParaRPr lang="en-US" sz="3200" dirty="0">
              <a:latin typeface="Century Gothic" pitchFamily="34" charset="0"/>
            </a:endParaRPr>
          </a:p>
        </p:txBody>
      </p:sp>
      <p:sp>
        <p:nvSpPr>
          <p:cNvPr id="5" name="Content Placeholder 4"/>
          <p:cNvSpPr>
            <a:spLocks noGrp="1"/>
          </p:cNvSpPr>
          <p:nvPr>
            <p:ph idx="1"/>
          </p:nvPr>
        </p:nvSpPr>
        <p:spPr/>
        <p:txBody>
          <a:bodyPr/>
          <a:lstStyle/>
          <a:p>
            <a:r>
              <a:rPr lang="en-US" dirty="0" smtClean="0"/>
              <a:t>Annual plants</a:t>
            </a:r>
          </a:p>
          <a:p>
            <a:r>
              <a:rPr lang="en-US" dirty="0" smtClean="0"/>
              <a:t>Seeds</a:t>
            </a:r>
          </a:p>
          <a:p>
            <a:r>
              <a:rPr lang="en-US" dirty="0" smtClean="0"/>
              <a:t>Wood, but can have “old wood” effect</a:t>
            </a:r>
          </a:p>
          <a:p>
            <a:r>
              <a:rPr lang="en-US" dirty="0" smtClean="0"/>
              <a:t>Tissue</a:t>
            </a:r>
          </a:p>
          <a:p>
            <a:r>
              <a:rPr lang="en-US" dirty="0" smtClean="0"/>
              <a:t>Plant </a:t>
            </a:r>
            <a:r>
              <a:rPr lang="en-US" dirty="0" err="1" smtClean="0"/>
              <a:t>Fibres</a:t>
            </a:r>
            <a:endParaRPr lang="en-US" dirty="0" smtClean="0"/>
          </a:p>
          <a:p>
            <a:r>
              <a:rPr lang="en-US" dirty="0" smtClean="0"/>
              <a:t>Bones, but can be problematic</a:t>
            </a:r>
          </a:p>
          <a:p>
            <a:r>
              <a:rPr lang="en-US" dirty="0" smtClean="0"/>
              <a:t>Parchment</a:t>
            </a:r>
          </a:p>
          <a:p>
            <a:pPr marL="137160" indent="0">
              <a:buNone/>
            </a:pPr>
            <a:endParaRPr lang="en-US" dirty="0" smtClean="0"/>
          </a:p>
        </p:txBody>
      </p:sp>
    </p:spTree>
    <p:extLst>
      <p:ext uri="{BB962C8B-B14F-4D97-AF65-F5344CB8AC3E}">
        <p14:creationId xmlns:p14="http://schemas.microsoft.com/office/powerpoint/2010/main" val="35709224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75" name="Rectangle 11"/>
          <p:cNvSpPr>
            <a:spLocks noGrp="1" noChangeArrowheads="1"/>
          </p:cNvSpPr>
          <p:nvPr>
            <p:ph type="title" sz="quarter"/>
          </p:nvPr>
        </p:nvSpPr>
        <p:spPr/>
        <p:txBody>
          <a:bodyPr>
            <a:normAutofit fontScale="90000"/>
          </a:bodyPr>
          <a:lstStyle/>
          <a:p>
            <a:pPr eaLnBrk="1" hangingPunct="1">
              <a:defRPr/>
            </a:pPr>
            <a:r>
              <a:rPr lang="en-US" smtClean="0"/>
              <a:t>Interesting objects can be dated</a:t>
            </a:r>
          </a:p>
        </p:txBody>
      </p:sp>
      <p:pic>
        <p:nvPicPr>
          <p:cNvPr id="15363" name="Picture 4" descr="Isaiah Scroll"/>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981200" y="1219200"/>
            <a:ext cx="2492228" cy="2189163"/>
          </a:xfrm>
          <a:noFill/>
          <a:extLst>
            <a:ext uri="{909E8E84-426E-40DD-AFC4-6F175D3DCCD1}">
              <a14:hiddenFill xmlns:a14="http://schemas.microsoft.com/office/drawing/2010/main">
                <a:solidFill>
                  <a:srgbClr val="FFFFFF"/>
                </a:solidFill>
              </a14:hiddenFill>
            </a:ext>
          </a:extLst>
        </p:spPr>
      </p:pic>
      <p:pic>
        <p:nvPicPr>
          <p:cNvPr id="15364" name="Picture 7" descr="AMD silk"/>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724400" y="1905000"/>
            <a:ext cx="3128963" cy="2185988"/>
          </a:xfrm>
          <a:noFill/>
          <a:extLst>
            <a:ext uri="{909E8E84-426E-40DD-AFC4-6F175D3DCCD1}">
              <a14:hiddenFill xmlns:a14="http://schemas.microsoft.com/office/drawing/2010/main">
                <a:solidFill>
                  <a:srgbClr val="FFFFFF"/>
                </a:solidFill>
              </a14:hiddenFill>
            </a:ext>
          </a:extLst>
        </p:spPr>
      </p:pic>
      <p:pic>
        <p:nvPicPr>
          <p:cNvPr id="15365" name="Picture 10" descr="10-cent wall painting"/>
          <p:cNvPicPr>
            <a:picLocks noGrp="1" noChangeAspect="1" noChangeArrowheads="1"/>
          </p:cNvPicPr>
          <p:nvPr>
            <p:ph sz="quarter" idx="3"/>
          </p:nvPr>
        </p:nvPicPr>
        <p:blipFill>
          <a:blip r:embed="rId5" cstate="print">
            <a:extLst>
              <a:ext uri="{28A0092B-C50C-407E-A947-70E740481C1C}">
                <a14:useLocalDpi xmlns:a14="http://schemas.microsoft.com/office/drawing/2010/main" val="0"/>
              </a:ext>
            </a:extLst>
          </a:blip>
          <a:stretch>
            <a:fillRect/>
          </a:stretch>
        </p:blipFill>
        <p:spPr>
          <a:xfrm>
            <a:off x="1447800" y="3563144"/>
            <a:ext cx="2133600" cy="2844800"/>
          </a:xfrm>
          <a:noFill/>
          <a:extLst>
            <a:ext uri="{909E8E84-426E-40DD-AFC4-6F175D3DCCD1}">
              <a14:hiddenFill xmlns:a14="http://schemas.microsoft.com/office/drawing/2010/main">
                <a:solidFill>
                  <a:srgbClr val="FFFFFF"/>
                </a:solidFill>
              </a14:hiddenFill>
            </a:ext>
          </a:extLst>
        </p:spPr>
      </p:pic>
      <p:pic>
        <p:nvPicPr>
          <p:cNvPr id="15366" name="Picture 13" descr="Nefertiti"/>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tretch>
            <a:fillRect/>
          </a:stretch>
        </p:blipFill>
        <p:spPr>
          <a:xfrm>
            <a:off x="5334000" y="4419600"/>
            <a:ext cx="1292629" cy="2186247"/>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2"/>
          <p:cNvSpPr>
            <a:spLocks noGrp="1" noChangeArrowheads="1"/>
          </p:cNvSpPr>
          <p:nvPr>
            <p:ph type="title"/>
          </p:nvPr>
        </p:nvSpPr>
        <p:spPr/>
        <p:txBody>
          <a:bodyPr/>
          <a:lstStyle/>
          <a:p>
            <a:pPr eaLnBrk="1" hangingPunct="1">
              <a:defRPr/>
            </a:pPr>
            <a:endParaRPr lang="en-US" smtClean="0"/>
          </a:p>
        </p:txBody>
      </p:sp>
      <p:pic>
        <p:nvPicPr>
          <p:cNvPr id="16387" name="Picture 3" descr="scan0013"/>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4171" y="685800"/>
            <a:ext cx="2007364" cy="2093394"/>
          </a:xfrm>
          <a:noFill/>
          <a:extLst>
            <a:ext uri="{909E8E84-426E-40DD-AFC4-6F175D3DCCD1}">
              <a14:hiddenFill xmlns:a14="http://schemas.microsoft.com/office/drawing/2010/main">
                <a:solidFill>
                  <a:srgbClr val="FFFFFF"/>
                </a:solidFill>
              </a14:hiddenFill>
            </a:ext>
          </a:extLst>
        </p:spPr>
      </p:pic>
      <p:pic>
        <p:nvPicPr>
          <p:cNvPr id="16388" name="Picture 4" descr="scan0014"/>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724400" y="533400"/>
            <a:ext cx="3997325" cy="2563813"/>
          </a:xfrm>
          <a:noFill/>
          <a:extLst>
            <a:ext uri="{909E8E84-426E-40DD-AFC4-6F175D3DCCD1}">
              <a14:hiddenFill xmlns:a14="http://schemas.microsoft.com/office/drawing/2010/main">
                <a:solidFill>
                  <a:srgbClr val="FFFFFF"/>
                </a:solidFill>
              </a14:hiddenFill>
            </a:ext>
          </a:extLst>
        </p:spPr>
      </p:pic>
      <p:pic>
        <p:nvPicPr>
          <p:cNvPr id="16389" name="Picture 5" descr="scan0017"/>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2287682" y="282677"/>
            <a:ext cx="2337753" cy="3420370"/>
          </a:xfr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6502" y="3429000"/>
            <a:ext cx="2166511" cy="3148584"/>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9900" y="3865562"/>
            <a:ext cx="3124200" cy="2289061"/>
          </a:xfrm>
          <a:prstGeom prst="rect">
            <a:avLst/>
          </a:prstGeom>
        </p:spPr>
      </p:pic>
      <p:sp>
        <p:nvSpPr>
          <p:cNvPr id="4" name="TextBox 3"/>
          <p:cNvSpPr txBox="1"/>
          <p:nvPr/>
        </p:nvSpPr>
        <p:spPr>
          <a:xfrm>
            <a:off x="2514600" y="3244334"/>
            <a:ext cx="838819" cy="369332"/>
          </a:xfrm>
          <a:prstGeom prst="rect">
            <a:avLst/>
          </a:prstGeom>
          <a:noFill/>
        </p:spPr>
        <p:txBody>
          <a:bodyPr wrap="none" rtlCol="0">
            <a:spAutoFit/>
          </a:bodyPr>
          <a:lstStyle/>
          <a:p>
            <a:r>
              <a:rPr lang="en-US" dirty="0" smtClean="0"/>
              <a:t>FAKE!</a:t>
            </a:r>
            <a:endParaRPr lang="en-US" dirty="0"/>
          </a:p>
        </p:txBody>
      </p:sp>
      <p:sp>
        <p:nvSpPr>
          <p:cNvPr id="5" name="TextBox 4"/>
          <p:cNvSpPr txBox="1"/>
          <p:nvPr/>
        </p:nvSpPr>
        <p:spPr>
          <a:xfrm>
            <a:off x="5029200" y="2779194"/>
            <a:ext cx="3602268" cy="369332"/>
          </a:xfrm>
          <a:prstGeom prst="rect">
            <a:avLst/>
          </a:prstGeom>
          <a:noFill/>
        </p:spPr>
        <p:txBody>
          <a:bodyPr wrap="none" rtlCol="0">
            <a:spAutoFit/>
          </a:bodyPr>
          <a:lstStyle/>
          <a:p>
            <a:r>
              <a:rPr lang="en-US" dirty="0" smtClean="0"/>
              <a:t>Han dynasty horse (~2000 </a:t>
            </a:r>
            <a:r>
              <a:rPr lang="en-US" dirty="0" err="1" smtClean="0"/>
              <a:t>yr</a:t>
            </a:r>
            <a:r>
              <a:rPr lang="en-US" dirty="0" smtClean="0"/>
              <a:t> old)</a:t>
            </a:r>
            <a:endParaRPr lang="en-US" dirty="0"/>
          </a:p>
        </p:txBody>
      </p:sp>
      <p:sp>
        <p:nvSpPr>
          <p:cNvPr id="6" name="TextBox 5"/>
          <p:cNvSpPr txBox="1"/>
          <p:nvPr/>
        </p:nvSpPr>
        <p:spPr>
          <a:xfrm>
            <a:off x="762000" y="2286000"/>
            <a:ext cx="838819" cy="646331"/>
          </a:xfrm>
          <a:prstGeom prst="rect">
            <a:avLst/>
          </a:prstGeom>
          <a:noFill/>
        </p:spPr>
        <p:txBody>
          <a:bodyPr wrap="none" rtlCol="0">
            <a:spAutoFit/>
          </a:bodyPr>
          <a:lstStyle/>
          <a:p>
            <a:r>
              <a:rPr lang="en-US" dirty="0"/>
              <a:t>FAKE!</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normAutofit fontScale="90000"/>
          </a:bodyPr>
          <a:lstStyle/>
          <a:p>
            <a:pPr eaLnBrk="1" hangingPunct="1">
              <a:defRPr/>
            </a:pPr>
            <a:r>
              <a:rPr lang="en-US" dirty="0" smtClean="0"/>
              <a:t>Accelerator Mass Spectrometry (AMS)</a:t>
            </a:r>
          </a:p>
        </p:txBody>
      </p:sp>
      <p:sp>
        <p:nvSpPr>
          <p:cNvPr id="441347" name="Rectangle 3"/>
          <p:cNvSpPr>
            <a:spLocks noGrp="1" noChangeArrowheads="1"/>
          </p:cNvSpPr>
          <p:nvPr>
            <p:ph idx="1"/>
          </p:nvPr>
        </p:nvSpPr>
        <p:spPr>
          <a:xfrm>
            <a:off x="381000" y="3271221"/>
            <a:ext cx="8229600" cy="4709160"/>
          </a:xfrm>
        </p:spPr>
        <p:txBody>
          <a:bodyPr>
            <a:normAutofit/>
          </a:bodyPr>
          <a:lstStyle/>
          <a:p>
            <a:pPr marL="651510" indent="-514350">
              <a:buFont typeface="+mj-lt"/>
              <a:buAutoNum type="arabicPeriod"/>
              <a:defRPr/>
            </a:pPr>
            <a:r>
              <a:rPr lang="en-US" sz="1800" dirty="0" smtClean="0"/>
              <a:t>Since </a:t>
            </a:r>
            <a:r>
              <a:rPr lang="en-US" sz="1800" dirty="0"/>
              <a:t>the beginning of accelerator mass spectrometry (AMS) in 1977, its application to questions of cultural heritage studies has always been close to the forefront. The </a:t>
            </a:r>
            <a:r>
              <a:rPr lang="en-US" sz="1800" dirty="0" err="1"/>
              <a:t>primarly</a:t>
            </a:r>
            <a:r>
              <a:rPr lang="en-US" sz="1800" dirty="0"/>
              <a:t> application of AMS is to radiocarbon dating (t</a:t>
            </a:r>
            <a:r>
              <a:rPr lang="en-US" sz="1800" baseline="-25000" dirty="0"/>
              <a:t>1/2 </a:t>
            </a:r>
            <a:r>
              <a:rPr lang="en-US" sz="1800" dirty="0"/>
              <a:t>5,700 </a:t>
            </a:r>
            <a:r>
              <a:rPr lang="en-US" sz="1800" dirty="0" err="1"/>
              <a:t>yr</a:t>
            </a:r>
            <a:r>
              <a:rPr lang="en-US" sz="1800" dirty="0"/>
              <a:t>), but in more recent times, the studies of other </a:t>
            </a:r>
            <a:r>
              <a:rPr lang="en-US" sz="1800" dirty="0" err="1"/>
              <a:t>cosmogenic</a:t>
            </a:r>
            <a:r>
              <a:rPr lang="en-US" sz="1800" dirty="0"/>
              <a:t> radionuclides can be applied to archaeological and heritage studies. </a:t>
            </a:r>
          </a:p>
          <a:p>
            <a:pPr marL="651510" indent="-514350">
              <a:buFont typeface="+mj-lt"/>
              <a:buAutoNum type="arabicPeriod"/>
              <a:defRPr/>
            </a:pPr>
            <a:r>
              <a:rPr lang="en-US" sz="1800" dirty="0" smtClean="0"/>
              <a:t>The </a:t>
            </a:r>
            <a:r>
              <a:rPr lang="en-US" sz="1800" dirty="0"/>
              <a:t>great advantage of AMS is the small sample size of carbon required for radiocarbon dating, with </a:t>
            </a:r>
            <a:r>
              <a:rPr lang="en-US" sz="1800" dirty="0" smtClean="0"/>
              <a:t>&lt;0.5mg </a:t>
            </a:r>
            <a:r>
              <a:rPr lang="en-US" sz="1800" dirty="0"/>
              <a:t>C or even less required for a dating measurement. </a:t>
            </a:r>
            <a:endParaRPr lang="en-US" sz="1800" dirty="0" smtClean="0"/>
          </a:p>
          <a:p>
            <a:pPr marL="651510" indent="-514350">
              <a:buFont typeface="+mj-lt"/>
              <a:buAutoNum type="arabicPeriod"/>
              <a:defRPr/>
            </a:pPr>
            <a:r>
              <a:rPr lang="en-US" sz="1800" dirty="0" smtClean="0"/>
              <a:t>New techniques allow as little at 0.05mg C.</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1531257"/>
            <a:ext cx="1828714" cy="13633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505177"/>
            <a:ext cx="3553839" cy="133269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4144" y="1524000"/>
            <a:ext cx="1268656" cy="1378974"/>
          </a:xfrm>
          <a:prstGeom prst="rect">
            <a:avLst/>
          </a:prstGeom>
        </p:spPr>
      </p:pic>
      <p:sp>
        <p:nvSpPr>
          <p:cNvPr id="9" name="TextBox 8"/>
          <p:cNvSpPr txBox="1"/>
          <p:nvPr/>
        </p:nvSpPr>
        <p:spPr>
          <a:xfrm>
            <a:off x="228601" y="2432948"/>
            <a:ext cx="1362874" cy="461665"/>
          </a:xfrm>
          <a:prstGeom prst="rect">
            <a:avLst/>
          </a:prstGeom>
          <a:noFill/>
        </p:spPr>
        <p:txBody>
          <a:bodyPr wrap="none" rtlCol="0">
            <a:spAutoFit/>
          </a:bodyPr>
          <a:lstStyle/>
          <a:p>
            <a:r>
              <a:rPr lang="en-US" sz="1200" dirty="0" smtClean="0"/>
              <a:t>200kV MICADAS</a:t>
            </a:r>
          </a:p>
          <a:p>
            <a:r>
              <a:rPr lang="en-US" sz="1200" dirty="0" smtClean="0"/>
              <a:t>Debrecen</a:t>
            </a:r>
            <a:endParaRPr lang="en-US" sz="1200" dirty="0"/>
          </a:p>
        </p:txBody>
      </p:sp>
      <p:sp>
        <p:nvSpPr>
          <p:cNvPr id="10" name="TextBox 9"/>
          <p:cNvSpPr txBox="1"/>
          <p:nvPr/>
        </p:nvSpPr>
        <p:spPr>
          <a:xfrm>
            <a:off x="2144949" y="2295155"/>
            <a:ext cx="1219200" cy="646331"/>
          </a:xfrm>
          <a:prstGeom prst="rect">
            <a:avLst/>
          </a:prstGeom>
          <a:noFill/>
        </p:spPr>
        <p:txBody>
          <a:bodyPr wrap="square" rtlCol="0">
            <a:spAutoFit/>
          </a:bodyPr>
          <a:lstStyle/>
          <a:p>
            <a:r>
              <a:rPr lang="en-US" sz="1200" smtClean="0"/>
              <a:t>automated  </a:t>
            </a:r>
            <a:r>
              <a:rPr lang="en-US" sz="1200" dirty="0" smtClean="0"/>
              <a:t>sample</a:t>
            </a:r>
          </a:p>
          <a:p>
            <a:r>
              <a:rPr lang="en-US" sz="1200" dirty="0"/>
              <a:t>p</a:t>
            </a:r>
            <a:r>
              <a:rPr lang="en-US" sz="1200" dirty="0" smtClean="0"/>
              <a:t>reparation</a:t>
            </a:r>
            <a:endParaRPr lang="en-US" sz="1200" dirty="0"/>
          </a:p>
        </p:txBody>
      </p:sp>
      <p:sp>
        <p:nvSpPr>
          <p:cNvPr id="11" name="TextBox 10"/>
          <p:cNvSpPr txBox="1"/>
          <p:nvPr/>
        </p:nvSpPr>
        <p:spPr>
          <a:xfrm>
            <a:off x="6248400" y="2463671"/>
            <a:ext cx="1933093" cy="369332"/>
          </a:xfrm>
          <a:prstGeom prst="rect">
            <a:avLst/>
          </a:prstGeom>
          <a:noFill/>
        </p:spPr>
        <p:txBody>
          <a:bodyPr wrap="none" rtlCol="0">
            <a:spAutoFit/>
          </a:bodyPr>
          <a:lstStyle/>
          <a:p>
            <a:r>
              <a:rPr lang="en-US" sz="1200" dirty="0" smtClean="0">
                <a:solidFill>
                  <a:schemeClr val="bg1"/>
                </a:solidFill>
              </a:rPr>
              <a:t>3 MV HVEE AMS, Lecce</a:t>
            </a:r>
            <a:r>
              <a:rPr lang="en-US" dirty="0" smtClean="0"/>
              <a:t>.</a:t>
            </a:r>
            <a:endParaRPr lang="en-US"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4954" y="1548750"/>
            <a:ext cx="1778000" cy="1380435"/>
          </a:xfrm>
          <a:prstGeom prst="rect">
            <a:avLst/>
          </a:prstGeom>
        </p:spPr>
      </p:pic>
      <p:sp>
        <p:nvSpPr>
          <p:cNvPr id="13" name="TextBox 12"/>
          <p:cNvSpPr txBox="1"/>
          <p:nvPr/>
        </p:nvSpPr>
        <p:spPr>
          <a:xfrm>
            <a:off x="3503301" y="2572218"/>
            <a:ext cx="1699653" cy="553998"/>
          </a:xfrm>
          <a:prstGeom prst="rect">
            <a:avLst/>
          </a:prstGeom>
          <a:noFill/>
        </p:spPr>
        <p:txBody>
          <a:bodyPr wrap="square" rtlCol="0">
            <a:spAutoFit/>
          </a:bodyPr>
          <a:lstStyle/>
          <a:p>
            <a:r>
              <a:rPr lang="en-US" sz="1200" dirty="0" smtClean="0"/>
              <a:t>Sample preparation</a:t>
            </a:r>
            <a:endParaRPr lang="en-US" sz="1200" dirty="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Music from the 17</a:t>
            </a:r>
            <a:r>
              <a:rPr lang="en-US" baseline="30000" dirty="0" smtClean="0"/>
              <a:t>th</a:t>
            </a:r>
            <a:r>
              <a:rPr lang="en-US" dirty="0" smtClean="0"/>
              <a:t> century</a:t>
            </a:r>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84459" y="1417638"/>
            <a:ext cx="3376435" cy="4906962"/>
          </a:xfrm>
        </p:spPr>
      </p:pic>
      <p:pic>
        <p:nvPicPr>
          <p:cNvPr id="7" name="Content Placeholder 6"/>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648200" y="2116544"/>
            <a:ext cx="4038600" cy="1156475"/>
          </a:xfrm>
        </p:spPr>
      </p:pic>
      <p:pic>
        <p:nvPicPr>
          <p:cNvPr id="10" name="Content Placeholder 6"/>
          <p:cNvPicPr>
            <a:picLocks noGrp="1" noChangeAspect="1"/>
          </p:cNvPicPr>
          <p:nvPr>
            <p:ph sz="quarter" idx="3"/>
          </p:nvPr>
        </p:nvPicPr>
        <p:blipFill>
          <a:blip r:embed="rId3" cstate="print">
            <a:extLst>
              <a:ext uri="{28A0092B-C50C-407E-A947-70E740481C1C}">
                <a14:useLocalDpi xmlns:a14="http://schemas.microsoft.com/office/drawing/2010/main" val="0"/>
              </a:ext>
            </a:extLst>
          </a:blip>
          <a:stretch>
            <a:fillRect/>
          </a:stretch>
        </p:blipFill>
        <p:spPr>
          <a:xfrm>
            <a:off x="4626944" y="3581400"/>
            <a:ext cx="4038600" cy="1156475"/>
          </a:xfrm>
        </p:spPr>
      </p:pic>
      <p:cxnSp>
        <p:nvCxnSpPr>
          <p:cNvPr id="12" name="Straight Connector 11"/>
          <p:cNvCxnSpPr/>
          <p:nvPr/>
        </p:nvCxnSpPr>
        <p:spPr>
          <a:xfrm>
            <a:off x="6248400" y="2209800"/>
            <a:ext cx="0" cy="76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646244" y="3648191"/>
            <a:ext cx="0" cy="76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48200" y="5257800"/>
            <a:ext cx="3835345" cy="646331"/>
          </a:xfrm>
          <a:prstGeom prst="rect">
            <a:avLst/>
          </a:prstGeom>
          <a:noFill/>
        </p:spPr>
        <p:txBody>
          <a:bodyPr wrap="none" rtlCol="0">
            <a:spAutoFit/>
          </a:bodyPr>
          <a:lstStyle/>
          <a:p>
            <a:r>
              <a:rPr lang="en-US" dirty="0" smtClean="0"/>
              <a:t>Results from 3 different laboratories</a:t>
            </a:r>
          </a:p>
          <a:p>
            <a:r>
              <a:rPr lang="en-US" dirty="0" smtClean="0"/>
              <a:t>Show consistent results.</a:t>
            </a:r>
            <a:endParaRPr lang="en-US" dirty="0"/>
          </a:p>
        </p:txBody>
      </p:sp>
    </p:spTree>
    <p:extLst>
      <p:ext uri="{BB962C8B-B14F-4D97-AF65-F5344CB8AC3E}">
        <p14:creationId xmlns:p14="http://schemas.microsoft.com/office/powerpoint/2010/main" val="782692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381000" y="533400"/>
            <a:ext cx="4648200" cy="788987"/>
          </a:xfrm>
        </p:spPr>
        <p:txBody>
          <a:bodyPr>
            <a:normAutofit fontScale="90000"/>
          </a:bodyPr>
          <a:lstStyle/>
          <a:p>
            <a:pPr algn="l" eaLnBrk="1" fontAlgn="auto" hangingPunct="1">
              <a:spcAft>
                <a:spcPts val="0"/>
              </a:spcAft>
              <a:defRPr/>
            </a:pPr>
            <a:r>
              <a:rPr lang="en-US" dirty="0" smtClean="0"/>
              <a:t>Most famous sample dated by </a:t>
            </a:r>
            <a:r>
              <a:rPr lang="en-US" baseline="30000" dirty="0" smtClean="0"/>
              <a:t>14</a:t>
            </a:r>
            <a:r>
              <a:rPr lang="en-US" dirty="0" smtClean="0"/>
              <a:t>C (1988)</a:t>
            </a:r>
            <a:endParaRPr lang="en-US" dirty="0" smtClean="0"/>
          </a:p>
        </p:txBody>
      </p:sp>
      <p:pic>
        <p:nvPicPr>
          <p:cNvPr id="68610" name="Content Placeholder 7" descr="Figure 3 Fiber_1.tif"/>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2349500"/>
            <a:ext cx="4038600" cy="3027363"/>
          </a:xfrm>
        </p:spPr>
      </p:pic>
      <p:pic>
        <p:nvPicPr>
          <p:cNvPr id="68611" name="Content Placeholder 9" descr="overall a1b side 2 3-1.tif"/>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05400" y="0"/>
            <a:ext cx="4038600" cy="3028950"/>
          </a:xfrm>
        </p:spPr>
      </p:pic>
      <p:sp>
        <p:nvSpPr>
          <p:cNvPr id="68612" name="Text Box 5"/>
          <p:cNvSpPr txBox="1">
            <a:spLocks noChangeArrowheads="1"/>
          </p:cNvSpPr>
          <p:nvPr/>
        </p:nvSpPr>
        <p:spPr bwMode="auto">
          <a:xfrm>
            <a:off x="5318125" y="4379913"/>
            <a:ext cx="3168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a:t>A subsample of “Sample A-1”</a:t>
            </a:r>
          </a:p>
          <a:p>
            <a:r>
              <a:rPr lang="en-US" altLang="en-US"/>
              <a:t>received by Arizona</a:t>
            </a:r>
          </a:p>
        </p:txBody>
      </p:sp>
      <p:pic>
        <p:nvPicPr>
          <p:cNvPr id="68613" name="Picture 5" descr="overall a1b side 1.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7719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Box 10"/>
          <p:cNvSpPr txBox="1">
            <a:spLocks noChangeArrowheads="1"/>
          </p:cNvSpPr>
          <p:nvPr/>
        </p:nvSpPr>
        <p:spPr bwMode="auto">
          <a:xfrm>
            <a:off x="5257800" y="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a:t>The 3-1 or weft-float side</a:t>
            </a:r>
          </a:p>
        </p:txBody>
      </p:sp>
      <p:sp>
        <p:nvSpPr>
          <p:cNvPr id="68615" name="TextBox 11"/>
          <p:cNvSpPr txBox="1">
            <a:spLocks noChangeArrowheads="1"/>
          </p:cNvSpPr>
          <p:nvPr/>
        </p:nvSpPr>
        <p:spPr bwMode="auto">
          <a:xfrm>
            <a:off x="5334000" y="4114800"/>
            <a:ext cx="1214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a:t>Warp side</a:t>
            </a:r>
          </a:p>
        </p:txBody>
      </p:sp>
      <p:sp>
        <p:nvSpPr>
          <p:cNvPr id="68616" name="TextBox 12"/>
          <p:cNvSpPr txBox="1">
            <a:spLocks noChangeArrowheads="1"/>
          </p:cNvSpPr>
          <p:nvPr/>
        </p:nvSpPr>
        <p:spPr bwMode="auto">
          <a:xfrm>
            <a:off x="393700" y="5497513"/>
            <a:ext cx="37114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dirty="0"/>
              <a:t>Flax </a:t>
            </a:r>
            <a:r>
              <a:rPr lang="en-US" altLang="en-US" dirty="0" err="1" smtClean="0"/>
              <a:t>fibres</a:t>
            </a:r>
            <a:r>
              <a:rPr lang="en-US" altLang="en-US" dirty="0" smtClean="0"/>
              <a:t> </a:t>
            </a:r>
            <a:r>
              <a:rPr lang="en-US" altLang="en-US" dirty="0"/>
              <a:t>from </a:t>
            </a:r>
            <a:r>
              <a:rPr lang="en-US" altLang="en-US" dirty="0" smtClean="0"/>
              <a:t>Turin Shroud </a:t>
            </a:r>
            <a:r>
              <a:rPr lang="en-US" altLang="en-US" dirty="0"/>
              <a:t>linen</a:t>
            </a:r>
          </a:p>
        </p:txBody>
      </p:sp>
      <p:sp>
        <p:nvSpPr>
          <p:cNvPr id="68617" name="TextBox 1"/>
          <p:cNvSpPr txBox="1">
            <a:spLocks noChangeArrowheads="1"/>
          </p:cNvSpPr>
          <p:nvPr/>
        </p:nvSpPr>
        <p:spPr bwMode="auto">
          <a:xfrm>
            <a:off x="228600" y="6172200"/>
            <a:ext cx="4608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dirty="0"/>
              <a:t>Number of Google hits on this dating study:</a:t>
            </a:r>
          </a:p>
          <a:p>
            <a:r>
              <a:rPr lang="en-US" altLang="en-US" dirty="0"/>
              <a:t>&gt;</a:t>
            </a:r>
            <a:r>
              <a:rPr lang="en-US" altLang="en-US" dirty="0" smtClean="0"/>
              <a:t>1,880,000</a:t>
            </a:r>
            <a:endParaRPr lang="en-US" altLang="en-US" dirty="0"/>
          </a:p>
        </p:txBody>
      </p:sp>
    </p:spTree>
    <p:extLst>
      <p:ext uri="{BB962C8B-B14F-4D97-AF65-F5344CB8AC3E}">
        <p14:creationId xmlns:p14="http://schemas.microsoft.com/office/powerpoint/2010/main" val="1574081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p:txBody>
          <a:bodyPr/>
          <a:lstStyle/>
          <a:p>
            <a:pPr eaLnBrk="1" fontAlgn="auto" hangingPunct="1">
              <a:spcAft>
                <a:spcPts val="0"/>
              </a:spcAft>
              <a:defRPr/>
            </a:pPr>
            <a:endParaRPr lang="en-US" smtClean="0"/>
          </a:p>
        </p:txBody>
      </p:sp>
      <p:pic>
        <p:nvPicPr>
          <p:cNvPr id="78850" name="Picture 3" descr="Isaiah Scrol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249238"/>
            <a:ext cx="6470650" cy="5683250"/>
          </a:xfrm>
          <a:noFill/>
        </p:spPr>
      </p:pic>
      <p:sp>
        <p:nvSpPr>
          <p:cNvPr id="78851" name="Text Box 4"/>
          <p:cNvSpPr txBox="1">
            <a:spLocks noChangeArrowheads="1"/>
          </p:cNvSpPr>
          <p:nvPr/>
        </p:nvSpPr>
        <p:spPr bwMode="auto">
          <a:xfrm>
            <a:off x="7223125" y="1636713"/>
            <a:ext cx="185178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dirty="0" smtClean="0"/>
              <a:t>Dead Sea Scroll</a:t>
            </a:r>
            <a:endParaRPr lang="en-US" altLang="en-US" dirty="0"/>
          </a:p>
          <a:p>
            <a:endParaRPr lang="en-US" altLang="en-US" dirty="0"/>
          </a:p>
          <a:p>
            <a:r>
              <a:rPr lang="en-US" altLang="en-US" dirty="0"/>
              <a:t>2141±32 </a:t>
            </a:r>
            <a:r>
              <a:rPr lang="en-US" altLang="en-US" dirty="0" err="1"/>
              <a:t>yr</a:t>
            </a:r>
            <a:r>
              <a:rPr lang="en-US" altLang="en-US" dirty="0"/>
              <a:t> BP</a:t>
            </a:r>
          </a:p>
          <a:p>
            <a:r>
              <a:rPr lang="en-US" altLang="en-US" dirty="0"/>
              <a:t>(Arizona)</a:t>
            </a:r>
          </a:p>
          <a:p>
            <a:endParaRPr lang="en-US" altLang="en-US" dirty="0"/>
          </a:p>
          <a:p>
            <a:r>
              <a:rPr lang="en-US" altLang="en-US" dirty="0"/>
              <a:t>2128</a:t>
            </a:r>
            <a:r>
              <a:rPr lang="en-US" altLang="en-US" dirty="0">
                <a:latin typeface="English111 Vivace BT" charset="0"/>
              </a:rPr>
              <a:t>±</a:t>
            </a:r>
            <a:r>
              <a:rPr lang="en-US" altLang="en-US" dirty="0"/>
              <a:t>38 </a:t>
            </a:r>
            <a:r>
              <a:rPr lang="en-US" altLang="en-US" dirty="0" err="1"/>
              <a:t>yr</a:t>
            </a:r>
            <a:r>
              <a:rPr lang="en-US" altLang="en-US" dirty="0"/>
              <a:t> BP</a:t>
            </a:r>
          </a:p>
          <a:p>
            <a:r>
              <a:rPr lang="en-US" altLang="en-US" dirty="0"/>
              <a:t>(ETH Zurich)</a:t>
            </a:r>
          </a:p>
          <a:p>
            <a:endParaRPr lang="en-US" altLang="en-US" dirty="0"/>
          </a:p>
          <a:p>
            <a:r>
              <a:rPr lang="en-US" altLang="en-US" dirty="0"/>
              <a:t>Calibrated age:</a:t>
            </a:r>
          </a:p>
          <a:p>
            <a:r>
              <a:rPr lang="en-US" altLang="en-US" dirty="0"/>
              <a:t>250-103BC</a:t>
            </a:r>
          </a:p>
          <a:p>
            <a:endParaRPr lang="en-US" altLang="en-US" dirty="0"/>
          </a:p>
          <a:p>
            <a:r>
              <a:rPr lang="en-US" altLang="en-US" dirty="0"/>
              <a:t>Paleography:</a:t>
            </a:r>
          </a:p>
          <a:p>
            <a:r>
              <a:rPr lang="en-US" altLang="en-US" dirty="0"/>
              <a:t>150-125BC</a:t>
            </a:r>
            <a:endParaRPr lang="en-US" altLang="en-US" dirty="0">
              <a:latin typeface="English111 Vivace BT" charset="0"/>
            </a:endParaRPr>
          </a:p>
        </p:txBody>
      </p:sp>
      <p:sp>
        <p:nvSpPr>
          <p:cNvPr id="2" name="TextBox 1"/>
          <p:cNvSpPr txBox="1"/>
          <p:nvPr/>
        </p:nvSpPr>
        <p:spPr>
          <a:xfrm>
            <a:off x="457200" y="6324600"/>
            <a:ext cx="6596678" cy="369332"/>
          </a:xfrm>
          <a:prstGeom prst="rect">
            <a:avLst/>
          </a:prstGeom>
          <a:noFill/>
        </p:spPr>
        <p:txBody>
          <a:bodyPr wrap="none" rtlCol="0">
            <a:spAutoFit/>
          </a:bodyPr>
          <a:lstStyle/>
          <a:p>
            <a:r>
              <a:rPr lang="en-US" dirty="0" smtClean="0"/>
              <a:t>Book of Isaiah, on display in the Shrine of the Book, Jerusalem</a:t>
            </a:r>
            <a:endParaRPr lang="en-US" dirty="0"/>
          </a:p>
        </p:txBody>
      </p:sp>
    </p:spTree>
    <p:extLst>
      <p:ext uri="{BB962C8B-B14F-4D97-AF65-F5344CB8AC3E}">
        <p14:creationId xmlns:p14="http://schemas.microsoft.com/office/powerpoint/2010/main" val="12149765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2"/>
          <p:cNvSpPr>
            <a:spLocks noGrp="1" noChangeArrowheads="1"/>
          </p:cNvSpPr>
          <p:nvPr>
            <p:ph type="title"/>
          </p:nvPr>
        </p:nvSpPr>
        <p:spPr/>
        <p:txBody>
          <a:bodyPr/>
          <a:lstStyle/>
          <a:p>
            <a:pPr eaLnBrk="1" fontAlgn="auto" hangingPunct="1">
              <a:spcAft>
                <a:spcPts val="0"/>
              </a:spcAft>
              <a:defRPr/>
            </a:pPr>
            <a:r>
              <a:rPr lang="en-US" smtClean="0"/>
              <a:t>Vinland Map</a:t>
            </a:r>
          </a:p>
        </p:txBody>
      </p:sp>
      <p:pic>
        <p:nvPicPr>
          <p:cNvPr id="80898" name="Picture 3" descr="Vinla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0650" y="0"/>
            <a:ext cx="9264650" cy="5924550"/>
          </a:xfrm>
          <a:noFill/>
        </p:spPr>
      </p:pic>
      <p:pic>
        <p:nvPicPr>
          <p:cNvPr id="80899" name="Picture 3" descr="scan0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4665663"/>
            <a:ext cx="3352800"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86228" y="5886568"/>
            <a:ext cx="4095572" cy="1107996"/>
          </a:xfrm>
          <a:prstGeom prst="rect">
            <a:avLst/>
          </a:prstGeom>
          <a:noFill/>
        </p:spPr>
        <p:txBody>
          <a:bodyPr wrap="square" rtlCol="0">
            <a:spAutoFit/>
          </a:bodyPr>
          <a:lstStyle/>
          <a:p>
            <a:pPr lvl="3" eaLnBrk="1" hangingPunct="1">
              <a:buFontTx/>
              <a:buNone/>
            </a:pPr>
            <a:r>
              <a:rPr lang="en-US" altLang="en-US" sz="2400" dirty="0">
                <a:latin typeface="Times New Roman" charset="0"/>
              </a:rPr>
              <a:t>1423-1445 AD ( </a:t>
            </a:r>
            <a:r>
              <a:rPr lang="en-US" altLang="en-US" sz="2400" dirty="0" smtClean="0">
                <a:latin typeface="Times New Roman" charset="0"/>
              </a:rPr>
              <a:t>1σ)</a:t>
            </a:r>
            <a:endParaRPr lang="en-US" altLang="en-US" sz="2400" dirty="0">
              <a:latin typeface="Times New Roman" charset="0"/>
            </a:endParaRPr>
          </a:p>
          <a:p>
            <a:pPr lvl="3" eaLnBrk="1" hangingPunct="1">
              <a:buFontTx/>
              <a:buNone/>
            </a:pPr>
            <a:r>
              <a:rPr lang="en-US" altLang="en-US" sz="2400" dirty="0" smtClean="0">
                <a:latin typeface="Times New Roman" charset="0"/>
              </a:rPr>
              <a:t>1411-1468 </a:t>
            </a:r>
            <a:r>
              <a:rPr lang="en-US" altLang="en-US" sz="2400" dirty="0">
                <a:latin typeface="Times New Roman" charset="0"/>
              </a:rPr>
              <a:t>AD (</a:t>
            </a:r>
            <a:r>
              <a:rPr lang="en-US" altLang="en-US" sz="2400" dirty="0" smtClean="0">
                <a:latin typeface="Times New Roman" charset="0"/>
              </a:rPr>
              <a:t>2σ)</a:t>
            </a:r>
            <a:endParaRPr lang="en-US" altLang="en-US" sz="2400" dirty="0">
              <a:latin typeface="Times New Roman" charset="0"/>
            </a:endParaRPr>
          </a:p>
          <a:p>
            <a:endParaRPr lang="en-US" dirty="0"/>
          </a:p>
        </p:txBody>
      </p:sp>
      <p:sp>
        <p:nvSpPr>
          <p:cNvPr id="3" name="TextBox 2"/>
          <p:cNvSpPr txBox="1"/>
          <p:nvPr/>
        </p:nvSpPr>
        <p:spPr>
          <a:xfrm>
            <a:off x="4038600" y="5368180"/>
            <a:ext cx="4117474" cy="369332"/>
          </a:xfrm>
          <a:prstGeom prst="rect">
            <a:avLst/>
          </a:prstGeom>
          <a:noFill/>
        </p:spPr>
        <p:txBody>
          <a:bodyPr wrap="none" rtlCol="0">
            <a:spAutoFit/>
          </a:bodyPr>
          <a:lstStyle/>
          <a:p>
            <a:r>
              <a:rPr lang="en-US" dirty="0" smtClean="0"/>
              <a:t>Vinland Map: Old news </a:t>
            </a:r>
            <a:r>
              <a:rPr lang="en-US" smtClean="0"/>
              <a:t>in Scandinavia</a:t>
            </a:r>
            <a:endParaRPr lang="en-US"/>
          </a:p>
        </p:txBody>
      </p:sp>
    </p:spTree>
    <p:extLst>
      <p:ext uri="{BB962C8B-B14F-4D97-AF65-F5344CB8AC3E}">
        <p14:creationId xmlns:p14="http://schemas.microsoft.com/office/powerpoint/2010/main" val="8634156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3" descr="100617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52400"/>
            <a:ext cx="2667000" cy="345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eaLnBrk="1" fontAlgn="auto" hangingPunct="1">
              <a:spcAft>
                <a:spcPts val="0"/>
              </a:spcAft>
              <a:defRPr/>
            </a:pPr>
            <a:r>
              <a:rPr lang="en-US" dirty="0" err="1" smtClean="0"/>
              <a:t>Voynich</a:t>
            </a:r>
            <a:r>
              <a:rPr lang="en-US" dirty="0" smtClean="0"/>
              <a:t> Manuscript</a:t>
            </a:r>
            <a:endParaRPr lang="en-US" dirty="0"/>
          </a:p>
        </p:txBody>
      </p:sp>
      <p:sp>
        <p:nvSpPr>
          <p:cNvPr id="3" name="Content Placeholder 2"/>
          <p:cNvSpPr>
            <a:spLocks noGrp="1"/>
          </p:cNvSpPr>
          <p:nvPr>
            <p:ph idx="1"/>
          </p:nvPr>
        </p:nvSpPr>
        <p:spPr/>
        <p:txBody>
          <a:bodyPr>
            <a:normAutofit fontScale="92500" lnSpcReduction="10000"/>
          </a:bodyPr>
          <a:lstStyle/>
          <a:p>
            <a:pPr marL="548640" indent="-411480" eaLnBrk="1" fontAlgn="auto" hangingPunct="1">
              <a:spcAft>
                <a:spcPts val="0"/>
              </a:spcAft>
              <a:buClr>
                <a:schemeClr val="tx1">
                  <a:shade val="95000"/>
                </a:schemeClr>
              </a:buClr>
              <a:buFont typeface="Wingdings" pitchFamily="2" charset="2"/>
              <a:buNone/>
              <a:defRPr/>
            </a:pPr>
            <a:r>
              <a:rPr lang="en-US" sz="1600" dirty="0" smtClean="0"/>
              <a:t>Current owner:  </a:t>
            </a:r>
            <a:r>
              <a:rPr lang="en-US" sz="1600" dirty="0" err="1" smtClean="0"/>
              <a:t>Beineke</a:t>
            </a:r>
            <a:r>
              <a:rPr lang="en-US" sz="1600" dirty="0" smtClean="0"/>
              <a:t> Library, Yale University</a:t>
            </a:r>
          </a:p>
          <a:p>
            <a:pPr marL="548640" indent="-411480" eaLnBrk="1" fontAlgn="auto" hangingPunct="1">
              <a:spcAft>
                <a:spcPts val="0"/>
              </a:spcAft>
              <a:buClr>
                <a:schemeClr val="tx1">
                  <a:shade val="95000"/>
                </a:schemeClr>
              </a:buClr>
              <a:buFont typeface="Wingdings" pitchFamily="2" charset="2"/>
              <a:buNone/>
              <a:defRPr/>
            </a:pPr>
            <a:r>
              <a:rPr lang="en-US" sz="1600" dirty="0" smtClean="0"/>
              <a:t>Obtained from: Ethel </a:t>
            </a:r>
            <a:r>
              <a:rPr lang="en-US" sz="1600" dirty="0" err="1" smtClean="0"/>
              <a:t>Voynich</a:t>
            </a:r>
            <a:r>
              <a:rPr lang="en-US" sz="1600" dirty="0" smtClean="0"/>
              <a:t>, widow of Wilfred M. </a:t>
            </a:r>
            <a:r>
              <a:rPr lang="en-US" sz="1600" dirty="0" err="1" smtClean="0"/>
              <a:t>Voynich</a:t>
            </a:r>
            <a:r>
              <a:rPr lang="en-US" sz="1600" dirty="0" smtClean="0"/>
              <a:t> (1969).</a:t>
            </a:r>
          </a:p>
          <a:p>
            <a:pPr marL="548640" indent="-411480" eaLnBrk="1" fontAlgn="auto" hangingPunct="1">
              <a:spcAft>
                <a:spcPts val="0"/>
              </a:spcAft>
              <a:buClr>
                <a:schemeClr val="tx1">
                  <a:shade val="95000"/>
                </a:schemeClr>
              </a:buClr>
              <a:buFont typeface="Wingdings" pitchFamily="2" charset="2"/>
              <a:buNone/>
              <a:defRPr/>
            </a:pPr>
            <a:r>
              <a:rPr lang="en-US" sz="1600" dirty="0" err="1" smtClean="0"/>
              <a:t>Voynich</a:t>
            </a:r>
            <a:r>
              <a:rPr lang="en-US" sz="1600" dirty="0" smtClean="0"/>
              <a:t> had obtained the book from the Jesuit College in </a:t>
            </a:r>
            <a:r>
              <a:rPr lang="en-US" sz="1600" dirty="0" err="1" smtClean="0"/>
              <a:t>Frascati</a:t>
            </a:r>
            <a:r>
              <a:rPr lang="en-US" sz="1600" dirty="0" smtClean="0"/>
              <a:t> (1912)</a:t>
            </a:r>
          </a:p>
          <a:p>
            <a:pPr marL="548640" indent="-411480" eaLnBrk="1" fontAlgn="auto" hangingPunct="1">
              <a:spcAft>
                <a:spcPts val="0"/>
              </a:spcAft>
              <a:buClr>
                <a:schemeClr val="tx1">
                  <a:shade val="95000"/>
                </a:schemeClr>
              </a:buClr>
              <a:buFont typeface="Wingdings" pitchFamily="2" charset="2"/>
              <a:buNone/>
              <a:defRPr/>
            </a:pPr>
            <a:r>
              <a:rPr lang="en-US" sz="1600" dirty="0" smtClean="0"/>
              <a:t>which had the book since about 1666.</a:t>
            </a:r>
          </a:p>
          <a:p>
            <a:pPr marL="548640" indent="-411480" eaLnBrk="1" fontAlgn="auto" hangingPunct="1">
              <a:spcAft>
                <a:spcPts val="0"/>
              </a:spcAft>
              <a:buClr>
                <a:schemeClr val="tx1">
                  <a:shade val="95000"/>
                </a:schemeClr>
              </a:buClr>
              <a:buFont typeface="Wingdings" pitchFamily="2" charset="2"/>
              <a:buNone/>
              <a:defRPr/>
            </a:pPr>
            <a:endParaRPr lang="en-US" sz="1600" dirty="0" smtClean="0"/>
          </a:p>
          <a:p>
            <a:pPr marL="548640" indent="-411480" eaLnBrk="1" fontAlgn="auto" hangingPunct="1">
              <a:spcAft>
                <a:spcPts val="0"/>
              </a:spcAft>
              <a:buClr>
                <a:schemeClr val="tx1">
                  <a:shade val="95000"/>
                </a:schemeClr>
              </a:buClr>
              <a:buFont typeface="Wingdings" pitchFamily="2" charset="2"/>
              <a:buNone/>
              <a:defRPr/>
            </a:pPr>
            <a:endParaRPr lang="en-US" sz="1600" dirty="0" smtClean="0"/>
          </a:p>
          <a:p>
            <a:pPr marL="548640" indent="-411480" eaLnBrk="1" fontAlgn="auto" hangingPunct="1">
              <a:spcAft>
                <a:spcPts val="0"/>
              </a:spcAft>
              <a:buClr>
                <a:schemeClr val="tx1">
                  <a:shade val="95000"/>
                </a:schemeClr>
              </a:buClr>
              <a:buFont typeface="Wingdings" pitchFamily="2" charset="2"/>
              <a:buNone/>
              <a:defRPr/>
            </a:pPr>
            <a:endParaRPr lang="en-US" sz="1600" dirty="0" smtClean="0"/>
          </a:p>
          <a:p>
            <a:pPr marL="548640" indent="-411480" eaLnBrk="1" fontAlgn="auto" hangingPunct="1">
              <a:spcAft>
                <a:spcPts val="0"/>
              </a:spcAft>
              <a:buClr>
                <a:schemeClr val="tx1">
                  <a:shade val="95000"/>
                </a:schemeClr>
              </a:buClr>
              <a:buFont typeface="Wingdings" pitchFamily="2" charset="2"/>
              <a:buNone/>
              <a:defRPr/>
            </a:pPr>
            <a:r>
              <a:rPr lang="en-US" sz="1600" dirty="0" smtClean="0"/>
              <a:t>Known history:</a:t>
            </a:r>
          </a:p>
          <a:p>
            <a:pPr marL="548640" indent="-411480" eaLnBrk="1" fontAlgn="auto" hangingPunct="1">
              <a:spcAft>
                <a:spcPts val="0"/>
              </a:spcAft>
              <a:buClr>
                <a:schemeClr val="tx1">
                  <a:shade val="95000"/>
                </a:schemeClr>
              </a:buClr>
              <a:buFont typeface="Arial" charset="0"/>
              <a:buChar char="•"/>
              <a:defRPr/>
            </a:pPr>
            <a:r>
              <a:rPr lang="en-US" sz="1600" dirty="0" smtClean="0"/>
              <a:t>Belonged to Emperor Rudolph II of Germany (Holy Roman Emperor, 1576-1612), who purchased it for 600 gold ducats and believed that it was the work of Roger Bacon. </a:t>
            </a:r>
          </a:p>
          <a:p>
            <a:pPr marL="548640" indent="-411480" eaLnBrk="1" fontAlgn="auto" hangingPunct="1">
              <a:spcAft>
                <a:spcPts val="0"/>
              </a:spcAft>
              <a:buClr>
                <a:schemeClr val="tx1">
                  <a:shade val="95000"/>
                </a:schemeClr>
              </a:buClr>
              <a:buFont typeface="Arial" charset="0"/>
              <a:buChar char="•"/>
              <a:defRPr/>
            </a:pPr>
            <a:r>
              <a:rPr lang="en-US" sz="1600" dirty="0" smtClean="0"/>
              <a:t>It is very likely that Emperor Rudolph acquired the manuscript from the English astrologer John Dee (1527-1608). </a:t>
            </a:r>
          </a:p>
          <a:p>
            <a:pPr marL="548640" indent="-411480" eaLnBrk="1" fontAlgn="auto" hangingPunct="1">
              <a:spcAft>
                <a:spcPts val="0"/>
              </a:spcAft>
              <a:buClr>
                <a:schemeClr val="tx1">
                  <a:shade val="95000"/>
                </a:schemeClr>
              </a:buClr>
              <a:buFont typeface="Arial" charset="0"/>
              <a:buChar char="•"/>
              <a:defRPr/>
            </a:pPr>
            <a:r>
              <a:rPr lang="en-US" sz="1600" dirty="0" smtClean="0"/>
              <a:t>Dee’s son noted that Dee owned: </a:t>
            </a:r>
          </a:p>
          <a:p>
            <a:pPr marL="548640" indent="-411480" eaLnBrk="1" fontAlgn="auto" hangingPunct="1">
              <a:spcAft>
                <a:spcPts val="0"/>
              </a:spcAft>
              <a:buClr>
                <a:schemeClr val="tx1">
                  <a:shade val="95000"/>
                </a:schemeClr>
              </a:buClr>
              <a:buFont typeface="Wingdings" pitchFamily="2" charset="2"/>
              <a:buNone/>
              <a:defRPr/>
            </a:pPr>
            <a:r>
              <a:rPr lang="en-US" dirty="0" smtClean="0">
                <a:latin typeface="French Script MT" pitchFamily="66" charset="0"/>
              </a:rPr>
              <a:t>	"a </a:t>
            </a:r>
            <a:r>
              <a:rPr lang="en-US" dirty="0" err="1" smtClean="0">
                <a:latin typeface="French Script MT" pitchFamily="66" charset="0"/>
              </a:rPr>
              <a:t>booke</a:t>
            </a:r>
            <a:r>
              <a:rPr lang="en-US" dirty="0" smtClean="0">
                <a:latin typeface="French Script MT" pitchFamily="66" charset="0"/>
              </a:rPr>
              <a:t>...containing nothing butt </a:t>
            </a:r>
            <a:r>
              <a:rPr lang="en-US" dirty="0" err="1" smtClean="0">
                <a:latin typeface="French Script MT" pitchFamily="66" charset="0"/>
              </a:rPr>
              <a:t>Hieroglyphicks</a:t>
            </a:r>
            <a:r>
              <a:rPr lang="en-US" dirty="0" smtClean="0">
                <a:latin typeface="French Script MT" pitchFamily="66" charset="0"/>
              </a:rPr>
              <a:t>, which </a:t>
            </a:r>
            <a:r>
              <a:rPr lang="en-US" dirty="0" err="1" smtClean="0">
                <a:latin typeface="French Script MT" pitchFamily="66" charset="0"/>
              </a:rPr>
              <a:t>booke</a:t>
            </a:r>
            <a:r>
              <a:rPr lang="en-US" dirty="0" smtClean="0">
                <a:latin typeface="French Script MT" pitchFamily="66" charset="0"/>
              </a:rPr>
              <a:t> his father bestowed much time upon: but I could not </a:t>
            </a:r>
            <a:r>
              <a:rPr lang="en-US" dirty="0" err="1" smtClean="0">
                <a:latin typeface="French Script MT" pitchFamily="66" charset="0"/>
              </a:rPr>
              <a:t>heare</a:t>
            </a:r>
            <a:r>
              <a:rPr lang="en-US" dirty="0" smtClean="0">
                <a:latin typeface="French Script MT" pitchFamily="66" charset="0"/>
              </a:rPr>
              <a:t> that </a:t>
            </a:r>
            <a:r>
              <a:rPr lang="en-US" dirty="0" err="1" smtClean="0">
                <a:latin typeface="French Script MT" pitchFamily="66" charset="0"/>
              </a:rPr>
              <a:t>hee</a:t>
            </a:r>
            <a:r>
              <a:rPr lang="en-US" dirty="0" smtClean="0">
                <a:latin typeface="French Script MT" pitchFamily="66" charset="0"/>
              </a:rPr>
              <a:t> could make it out." </a:t>
            </a:r>
            <a:endParaRPr lang="en-US" dirty="0">
              <a:latin typeface="French Script MT" pitchFamily="66" charset="0"/>
            </a:endParaRPr>
          </a:p>
        </p:txBody>
      </p:sp>
      <p:pic>
        <p:nvPicPr>
          <p:cNvPr id="89092" name="Picture 4" descr="feature_greg_aux_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1000"/>
            <a:ext cx="18192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4841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How old is it?</a:t>
            </a:r>
            <a:endParaRPr lang="en-US" dirty="0"/>
          </a:p>
        </p:txBody>
      </p:sp>
      <p:pic>
        <p:nvPicPr>
          <p:cNvPr id="93186" name="Content Placeholder 3" descr="feature_greg_aux_4.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295400"/>
            <a:ext cx="3333750" cy="2095500"/>
          </a:xfrm>
        </p:spPr>
      </p:pic>
      <p:sp>
        <p:nvSpPr>
          <p:cNvPr id="93187" name="TextBox 4"/>
          <p:cNvSpPr txBox="1">
            <a:spLocks noChangeArrowheads="1"/>
          </p:cNvSpPr>
          <p:nvPr/>
        </p:nvSpPr>
        <p:spPr bwMode="auto">
          <a:xfrm>
            <a:off x="4038600" y="1905000"/>
            <a:ext cx="47879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a:t>Radiocarbon dating shows the manuscript</a:t>
            </a:r>
          </a:p>
          <a:p>
            <a:r>
              <a:rPr lang="en-US" altLang="en-US"/>
              <a:t>Vellum is 1404-1438AD</a:t>
            </a:r>
          </a:p>
          <a:p>
            <a:endParaRPr lang="en-US" altLang="en-US"/>
          </a:p>
          <a:p>
            <a:r>
              <a:rPr lang="en-US" altLang="en-US"/>
              <a:t>Much older than known history.</a:t>
            </a:r>
          </a:p>
          <a:p>
            <a:r>
              <a:rPr lang="en-US" altLang="en-US"/>
              <a:t>Not old enough to be written by Roger Bacon</a:t>
            </a:r>
          </a:p>
          <a:p>
            <a:endParaRPr lang="en-US" altLang="en-US"/>
          </a:p>
          <a:p>
            <a:endParaRPr lang="en-US" altLang="en-US"/>
          </a:p>
        </p:txBody>
      </p:sp>
      <p:sp>
        <p:nvSpPr>
          <p:cNvPr id="93188" name="TextBox 5"/>
          <p:cNvSpPr txBox="1">
            <a:spLocks noChangeArrowheads="1"/>
          </p:cNvSpPr>
          <p:nvPr/>
        </p:nvSpPr>
        <p:spPr bwMode="auto">
          <a:xfrm>
            <a:off x="838200" y="4114800"/>
            <a:ext cx="33131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a:t>So, we are left with the puzzle:</a:t>
            </a:r>
          </a:p>
          <a:p>
            <a:endParaRPr lang="en-US" altLang="en-US"/>
          </a:p>
          <a:p>
            <a:r>
              <a:rPr lang="en-US" altLang="en-US"/>
              <a:t>Who wrote it and why?</a:t>
            </a:r>
          </a:p>
          <a:p>
            <a:r>
              <a:rPr lang="en-US" altLang="en-US"/>
              <a:t>What does the text mean?</a:t>
            </a:r>
          </a:p>
          <a:p>
            <a:r>
              <a:rPr lang="en-US" altLang="en-US"/>
              <a:t>What was the point in writing </a:t>
            </a:r>
          </a:p>
          <a:p>
            <a:r>
              <a:rPr lang="en-US" altLang="en-US"/>
              <a:t>something no-one can read, </a:t>
            </a:r>
          </a:p>
          <a:p>
            <a:r>
              <a:rPr lang="en-US" altLang="en-US"/>
              <a:t>or has the code?</a:t>
            </a:r>
          </a:p>
          <a:p>
            <a:r>
              <a:rPr lang="en-US" altLang="en-US"/>
              <a:t>Is it just some medieval joke?</a:t>
            </a:r>
          </a:p>
        </p:txBody>
      </p:sp>
      <p:pic>
        <p:nvPicPr>
          <p:cNvPr id="93189" name="Picture 6" descr="1006194 Voy Astr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429000"/>
            <a:ext cx="42672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97314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4819" name="Content Placeholder 2"/>
          <p:cNvSpPr>
            <a:spLocks noGrp="1"/>
          </p:cNvSpPr>
          <p:nvPr>
            <p:ph idx="1"/>
          </p:nvPr>
        </p:nvSpPr>
        <p:spPr>
          <a:xfrm>
            <a:off x="5715000" y="1600200"/>
            <a:ext cx="2971800" cy="4708525"/>
          </a:xfrm>
        </p:spPr>
        <p:txBody>
          <a:bodyPr/>
          <a:lstStyle/>
          <a:p>
            <a:pPr>
              <a:defRPr/>
            </a:pPr>
            <a:r>
              <a:rPr lang="en-US" smtClean="0"/>
              <a:t>Friedrich et al (2006), Science 312: 548.  </a:t>
            </a:r>
          </a:p>
        </p:txBody>
      </p:sp>
      <p:pic>
        <p:nvPicPr>
          <p:cNvPr id="542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5181600" cy="66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552" y="843129"/>
            <a:ext cx="8224448" cy="5557671"/>
          </a:xfrm>
          <a:prstGeom prst="rect">
            <a:avLst/>
          </a:prstGeom>
        </p:spPr>
      </p:pic>
      <p:sp>
        <p:nvSpPr>
          <p:cNvPr id="3" name="TextBox 2"/>
          <p:cNvSpPr txBox="1"/>
          <p:nvPr/>
        </p:nvSpPr>
        <p:spPr>
          <a:xfrm>
            <a:off x="381000" y="381000"/>
            <a:ext cx="7609904" cy="646331"/>
          </a:xfrm>
          <a:prstGeom prst="rect">
            <a:avLst/>
          </a:prstGeom>
          <a:noFill/>
        </p:spPr>
        <p:txBody>
          <a:bodyPr wrap="none" rtlCol="0">
            <a:spAutoFit/>
          </a:bodyPr>
          <a:lstStyle/>
          <a:p>
            <a:r>
              <a:rPr lang="en-US" dirty="0" smtClean="0"/>
              <a:t>Comparison of 14C data from Bristlecone pine, measured at Arizona and</a:t>
            </a:r>
          </a:p>
          <a:p>
            <a:r>
              <a:rPr lang="en-US" dirty="0" smtClean="0"/>
              <a:t>Irish Oak measured at ETH and Arizona.</a:t>
            </a:r>
            <a:endParaRPr lang="en-US" dirty="0"/>
          </a:p>
        </p:txBody>
      </p:sp>
    </p:spTree>
    <p:extLst>
      <p:ext uri="{BB962C8B-B14F-4D97-AF65-F5344CB8AC3E}">
        <p14:creationId xmlns:p14="http://schemas.microsoft.com/office/powerpoint/2010/main" val="17522118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1" y="622554"/>
            <a:ext cx="8153400" cy="6229199"/>
          </a:xfrm>
          <a:prstGeom prst="rect">
            <a:avLst/>
          </a:prstGeom>
        </p:spPr>
      </p:pic>
      <p:sp>
        <p:nvSpPr>
          <p:cNvPr id="3" name="TextBox 2"/>
          <p:cNvSpPr txBox="1"/>
          <p:nvPr/>
        </p:nvSpPr>
        <p:spPr>
          <a:xfrm>
            <a:off x="1066800" y="218400"/>
            <a:ext cx="5861669" cy="369332"/>
          </a:xfrm>
          <a:prstGeom prst="rect">
            <a:avLst/>
          </a:prstGeom>
          <a:noFill/>
        </p:spPr>
        <p:txBody>
          <a:bodyPr wrap="none" rtlCol="0">
            <a:spAutoFit/>
          </a:bodyPr>
          <a:lstStyle/>
          <a:p>
            <a:r>
              <a:rPr lang="en-US" dirty="0" smtClean="0"/>
              <a:t>Effects on Middle Bronze Age dates (Santorini eruption)</a:t>
            </a:r>
            <a:endParaRPr lang="en-US" dirty="0"/>
          </a:p>
        </p:txBody>
      </p:sp>
      <p:sp>
        <p:nvSpPr>
          <p:cNvPr id="4" name="TextBox 3"/>
          <p:cNvSpPr txBox="1"/>
          <p:nvPr/>
        </p:nvSpPr>
        <p:spPr>
          <a:xfrm>
            <a:off x="0" y="6517243"/>
            <a:ext cx="4198714" cy="369332"/>
          </a:xfrm>
          <a:prstGeom prst="rect">
            <a:avLst/>
          </a:prstGeom>
          <a:noFill/>
        </p:spPr>
        <p:txBody>
          <a:bodyPr wrap="none" rtlCol="0">
            <a:spAutoFit/>
          </a:bodyPr>
          <a:lstStyle/>
          <a:p>
            <a:r>
              <a:rPr lang="en-US" dirty="0" smtClean="0"/>
              <a:t>Pearson et al. 2018. Science Advances</a:t>
            </a:r>
            <a:endParaRPr lang="en-US" dirty="0"/>
          </a:p>
        </p:txBody>
      </p:sp>
    </p:spTree>
    <p:extLst>
      <p:ext uri="{BB962C8B-B14F-4D97-AF65-F5344CB8AC3E}">
        <p14:creationId xmlns:p14="http://schemas.microsoft.com/office/powerpoint/2010/main" val="9817990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charset="0"/>
                <a:ea typeface="Arial" charset="0"/>
                <a:cs typeface="Arial" charset="0"/>
              </a:rPr>
              <a:t>Rapid changes in </a:t>
            </a:r>
            <a:r>
              <a:rPr lang="en-US" baseline="30000" dirty="0" smtClean="0">
                <a:latin typeface="Arial" charset="0"/>
                <a:ea typeface="Arial" charset="0"/>
                <a:cs typeface="Arial" charset="0"/>
              </a:rPr>
              <a:t>14</a:t>
            </a:r>
            <a:r>
              <a:rPr lang="en-US" dirty="0" smtClean="0">
                <a:latin typeface="Arial" charset="0"/>
                <a:ea typeface="Arial" charset="0"/>
                <a:cs typeface="Arial" charset="0"/>
              </a:rPr>
              <a:t>C: Solar and other forcing?</a:t>
            </a:r>
            <a:endParaRPr lang="en-US" dirty="0">
              <a:latin typeface="Arial" charset="0"/>
              <a:ea typeface="Arial" charset="0"/>
              <a:cs typeface="Arial" charset="0"/>
            </a:endParaRPr>
          </a:p>
        </p:txBody>
      </p:sp>
      <p:sp>
        <p:nvSpPr>
          <p:cNvPr id="3" name="Content Placeholder 2"/>
          <p:cNvSpPr>
            <a:spLocks noGrp="1"/>
          </p:cNvSpPr>
          <p:nvPr>
            <p:ph idx="1"/>
          </p:nvPr>
        </p:nvSpPr>
        <p:spPr>
          <a:xfrm>
            <a:off x="628650" y="1825624"/>
            <a:ext cx="7886700" cy="4727575"/>
          </a:xfrm>
        </p:spPr>
        <p:txBody>
          <a:bodyPr/>
          <a:lstStyle/>
          <a:p>
            <a:pPr marL="137160" indent="0">
              <a:buNone/>
            </a:pPr>
            <a:r>
              <a:rPr lang="en-US" sz="1800" dirty="0" smtClean="0">
                <a:latin typeface="Arial" charset="0"/>
                <a:ea typeface="Arial" charset="0"/>
                <a:cs typeface="Arial" charset="0"/>
              </a:rPr>
              <a:t>There are periods where there are rapid changes in the 14C signal</a:t>
            </a:r>
          </a:p>
          <a:p>
            <a:pPr marL="137160" indent="0">
              <a:buNone/>
            </a:pPr>
            <a:r>
              <a:rPr lang="en-US" sz="1800" dirty="0" smtClean="0">
                <a:latin typeface="Arial" charset="0"/>
                <a:ea typeface="Arial" charset="0"/>
                <a:cs typeface="Arial" charset="0"/>
              </a:rPr>
              <a:t>Solar-flare related events: 774-775CE, 993-994CE, 660BCE</a:t>
            </a:r>
          </a:p>
          <a:p>
            <a:pPr marL="137160" indent="0">
              <a:buNone/>
            </a:pPr>
            <a:r>
              <a:rPr lang="en-US" sz="1800" dirty="0" smtClean="0">
                <a:latin typeface="Arial" charset="0"/>
                <a:ea typeface="Arial" charset="0"/>
                <a:cs typeface="Arial" charset="0"/>
              </a:rPr>
              <a:t>Not confirmed: </a:t>
            </a:r>
            <a:r>
              <a:rPr lang="en-US" sz="1800" i="1" strike="sngStrike" dirty="0" smtClean="0">
                <a:latin typeface="Arial" charset="0"/>
                <a:ea typeface="Arial" charset="0"/>
                <a:cs typeface="Arial" charset="0"/>
              </a:rPr>
              <a:t>3372-3371BCE</a:t>
            </a:r>
          </a:p>
          <a:p>
            <a:pPr marL="137160" indent="0">
              <a:buNone/>
            </a:pPr>
            <a:r>
              <a:rPr lang="en-US" sz="1800" dirty="0" smtClean="0">
                <a:latin typeface="Arial" charset="0"/>
                <a:ea typeface="Arial" charset="0"/>
                <a:cs typeface="Arial" charset="0"/>
              </a:rPr>
              <a:t>Other events:  810BCE, 5480BCE</a:t>
            </a:r>
          </a:p>
          <a:p>
            <a:pPr marL="137160" indent="0">
              <a:buNone/>
            </a:pPr>
            <a:r>
              <a:rPr lang="en-US" sz="1800" dirty="0" smtClean="0">
                <a:latin typeface="Arial" charset="0"/>
                <a:ea typeface="Arial" charset="0"/>
                <a:cs typeface="Arial" charset="0"/>
              </a:rPr>
              <a:t>More events are likely.</a:t>
            </a:r>
          </a:p>
          <a:p>
            <a:pPr marL="137160" indent="0">
              <a:buNone/>
            </a:pPr>
            <a:endParaRPr lang="en-US" sz="1800" dirty="0"/>
          </a:p>
          <a:p>
            <a:pPr marL="137160" indent="0">
              <a:buNone/>
            </a:pPr>
            <a:endParaRPr lang="en-US" sz="1800" dirty="0" smtClean="0"/>
          </a:p>
          <a:p>
            <a:endParaRPr lang="en-US" dirty="0"/>
          </a:p>
        </p:txBody>
      </p:sp>
      <p:pic>
        <p:nvPicPr>
          <p:cNvPr id="4" name="Picture 3"/>
          <p:cNvPicPr>
            <a:picLocks noChangeAspect="1"/>
          </p:cNvPicPr>
          <p:nvPr/>
        </p:nvPicPr>
        <p:blipFill>
          <a:blip r:embed="rId2"/>
          <a:stretch>
            <a:fillRect/>
          </a:stretch>
        </p:blipFill>
        <p:spPr>
          <a:xfrm>
            <a:off x="5716816" y="2686419"/>
            <a:ext cx="2216150" cy="3277273"/>
          </a:xfrm>
          <a:prstGeom prst="rect">
            <a:avLst/>
          </a:prstGeom>
        </p:spPr>
      </p:pic>
      <p:sp>
        <p:nvSpPr>
          <p:cNvPr id="5" name="TextBox 4"/>
          <p:cNvSpPr txBox="1"/>
          <p:nvPr/>
        </p:nvSpPr>
        <p:spPr>
          <a:xfrm>
            <a:off x="762000" y="3872299"/>
            <a:ext cx="4432624" cy="1477328"/>
          </a:xfrm>
          <a:prstGeom prst="rect">
            <a:avLst/>
          </a:prstGeom>
          <a:noFill/>
        </p:spPr>
        <p:txBody>
          <a:bodyPr wrap="none" rtlCol="0">
            <a:spAutoFit/>
          </a:bodyPr>
          <a:lstStyle/>
          <a:p>
            <a:pPr marL="0" indent="0">
              <a:buNone/>
            </a:pPr>
            <a:r>
              <a:rPr lang="en-CA" dirty="0"/>
              <a:t>Miyake et al. (2012) were the first</a:t>
            </a:r>
          </a:p>
          <a:p>
            <a:pPr marL="0" indent="0">
              <a:buNone/>
            </a:pPr>
            <a:r>
              <a:rPr lang="en-CA" dirty="0"/>
              <a:t>to recognize a </a:t>
            </a:r>
            <a:r>
              <a:rPr lang="en-CA" dirty="0" smtClean="0"/>
              <a:t>very large </a:t>
            </a:r>
            <a:r>
              <a:rPr lang="en-CA" dirty="0"/>
              <a:t>event at AD774</a:t>
            </a:r>
          </a:p>
          <a:p>
            <a:pPr marL="0" indent="0">
              <a:buNone/>
            </a:pPr>
            <a:r>
              <a:rPr lang="en-CA" dirty="0" smtClean="0"/>
              <a:t>from </a:t>
            </a:r>
            <a:r>
              <a:rPr lang="en-CA" baseline="30000" dirty="0" smtClean="0"/>
              <a:t>14</a:t>
            </a:r>
            <a:r>
              <a:rPr lang="en-CA" dirty="0" smtClean="0"/>
              <a:t>C in Japanese </a:t>
            </a:r>
            <a:r>
              <a:rPr lang="en-CA" dirty="0"/>
              <a:t>tree </a:t>
            </a:r>
            <a:r>
              <a:rPr lang="en-CA" dirty="0" smtClean="0"/>
              <a:t>rings was likely</a:t>
            </a:r>
          </a:p>
          <a:p>
            <a:pPr marL="0" indent="0">
              <a:buNone/>
            </a:pPr>
            <a:r>
              <a:rPr lang="en-CA" dirty="0"/>
              <a:t>d</a:t>
            </a:r>
            <a:r>
              <a:rPr lang="en-CA" dirty="0" smtClean="0"/>
              <a:t>ue to solar-flare effects.</a:t>
            </a:r>
            <a:endParaRPr lang="en-CA" dirty="0"/>
          </a:p>
          <a:p>
            <a:endParaRPr lang="en-US" dirty="0"/>
          </a:p>
        </p:txBody>
      </p:sp>
      <p:sp>
        <p:nvSpPr>
          <p:cNvPr id="6" name="TextBox 5"/>
          <p:cNvSpPr txBox="1"/>
          <p:nvPr/>
        </p:nvSpPr>
        <p:spPr>
          <a:xfrm>
            <a:off x="5598433" y="6105155"/>
            <a:ext cx="2452916" cy="523220"/>
          </a:xfrm>
          <a:prstGeom prst="rect">
            <a:avLst/>
          </a:prstGeom>
          <a:noFill/>
        </p:spPr>
        <p:txBody>
          <a:bodyPr wrap="none" rtlCol="0">
            <a:spAutoFit/>
          </a:bodyPr>
          <a:lstStyle/>
          <a:p>
            <a:r>
              <a:rPr lang="en-US" sz="1400" dirty="0" err="1" smtClean="0"/>
              <a:t>Fusa</a:t>
            </a:r>
            <a:r>
              <a:rPr lang="en-US" sz="1400" dirty="0" smtClean="0"/>
              <a:t> Miyake at Biosphere 2,</a:t>
            </a:r>
          </a:p>
          <a:p>
            <a:r>
              <a:rPr lang="en-US" sz="1400" dirty="0" smtClean="0"/>
              <a:t>Oracle, Arizona in 2015.</a:t>
            </a:r>
            <a:endParaRPr lang="en-US" sz="1400" dirty="0"/>
          </a:p>
        </p:txBody>
      </p:sp>
      <p:sp>
        <p:nvSpPr>
          <p:cNvPr id="7" name="TextBox 6"/>
          <p:cNvSpPr txBox="1"/>
          <p:nvPr/>
        </p:nvSpPr>
        <p:spPr>
          <a:xfrm>
            <a:off x="762000" y="5363528"/>
            <a:ext cx="2608406" cy="1200329"/>
          </a:xfrm>
          <a:prstGeom prst="rect">
            <a:avLst/>
          </a:prstGeom>
          <a:noFill/>
        </p:spPr>
        <p:txBody>
          <a:bodyPr wrap="none" rtlCol="0">
            <a:spAutoFit/>
          </a:bodyPr>
          <a:lstStyle/>
          <a:p>
            <a:r>
              <a:rPr lang="en-US" dirty="0" smtClean="0"/>
              <a:t>Other possible effects:</a:t>
            </a:r>
          </a:p>
          <a:p>
            <a:r>
              <a:rPr lang="en-US" dirty="0" smtClean="0"/>
              <a:t>Supernovae?</a:t>
            </a:r>
          </a:p>
          <a:p>
            <a:r>
              <a:rPr lang="en-US" dirty="0" smtClean="0"/>
              <a:t>𝜸-ray bursts?</a:t>
            </a:r>
          </a:p>
          <a:p>
            <a:r>
              <a:rPr lang="en-US" dirty="0" smtClean="0"/>
              <a:t>Carbon-cycle changes?</a:t>
            </a:r>
            <a:endParaRPr lang="en-US" dirty="0"/>
          </a:p>
        </p:txBody>
      </p:sp>
    </p:spTree>
    <p:extLst>
      <p:ext uri="{BB962C8B-B14F-4D97-AF65-F5344CB8AC3E}">
        <p14:creationId xmlns:p14="http://schemas.microsoft.com/office/powerpoint/2010/main" val="1454023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55" name="Rectangle 11"/>
          <p:cNvSpPr>
            <a:spLocks noGrp="1" noChangeArrowheads="1"/>
          </p:cNvSpPr>
          <p:nvPr>
            <p:ph type="title" idx="4294967295"/>
          </p:nvPr>
        </p:nvSpPr>
        <p:spPr>
          <a:xfrm>
            <a:off x="5181600" y="274638"/>
            <a:ext cx="3657600" cy="1143000"/>
          </a:xfrm>
        </p:spPr>
        <p:txBody>
          <a:bodyPr>
            <a:normAutofit fontScale="90000"/>
          </a:bodyPr>
          <a:lstStyle/>
          <a:p>
            <a:pPr eaLnBrk="1" hangingPunct="1">
              <a:defRPr/>
            </a:pPr>
            <a:r>
              <a:rPr lang="en-US" dirty="0" smtClean="0"/>
              <a:t>Radiocarbon dating</a:t>
            </a:r>
          </a:p>
        </p:txBody>
      </p:sp>
      <p:sp>
        <p:nvSpPr>
          <p:cNvPr id="2" name="TextBox 1"/>
          <p:cNvSpPr txBox="1"/>
          <p:nvPr/>
        </p:nvSpPr>
        <p:spPr>
          <a:xfrm>
            <a:off x="4971311" y="1981199"/>
            <a:ext cx="4403770" cy="2585323"/>
          </a:xfrm>
          <a:prstGeom prst="rect">
            <a:avLst/>
          </a:prstGeom>
          <a:noFill/>
        </p:spPr>
        <p:txBody>
          <a:bodyPr wrap="none" rtlCol="0">
            <a:spAutoFit/>
          </a:bodyPr>
          <a:lstStyle/>
          <a:p>
            <a:r>
              <a:rPr lang="en-US" dirty="0" smtClean="0"/>
              <a:t>Basic assumption:</a:t>
            </a:r>
          </a:p>
          <a:p>
            <a:endParaRPr lang="en-US" dirty="0"/>
          </a:p>
          <a:p>
            <a:r>
              <a:rPr lang="en-US" dirty="0" smtClean="0"/>
              <a:t>1. What we are dating was once in</a:t>
            </a:r>
          </a:p>
          <a:p>
            <a:r>
              <a:rPr lang="en-US" dirty="0" smtClean="0"/>
              <a:t>Equilibrium with the atmosphere, </a:t>
            </a:r>
          </a:p>
          <a:p>
            <a:endParaRPr lang="en-US" dirty="0"/>
          </a:p>
          <a:p>
            <a:r>
              <a:rPr lang="en-US" dirty="0" smtClean="0"/>
              <a:t>or</a:t>
            </a:r>
          </a:p>
          <a:p>
            <a:endParaRPr lang="en-US" dirty="0"/>
          </a:p>
          <a:p>
            <a:r>
              <a:rPr lang="en-US" dirty="0" smtClean="0"/>
              <a:t>2. If not, it was earlier  in equilibrium with </a:t>
            </a:r>
          </a:p>
          <a:p>
            <a:r>
              <a:rPr lang="en-US" dirty="0" smtClean="0"/>
              <a:t>Another reservoir that we understand</a:t>
            </a: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9394"/>
            <a:ext cx="5019823" cy="6937394"/>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6718"/>
            <a:ext cx="7886700" cy="396874"/>
          </a:xfrm>
        </p:spPr>
        <p:txBody>
          <a:bodyPr>
            <a:normAutofit fontScale="90000"/>
          </a:bodyPr>
          <a:lstStyle/>
          <a:p>
            <a:endParaRPr lang="en-US" dirty="0">
              <a:solidFill>
                <a:srgbClr val="FF0000"/>
              </a:solidFill>
            </a:endParaRPr>
          </a:p>
        </p:txBody>
      </p:sp>
      <p:sp>
        <p:nvSpPr>
          <p:cNvPr id="3" name="Content Placeholder 2"/>
          <p:cNvSpPr>
            <a:spLocks noGrp="1"/>
          </p:cNvSpPr>
          <p:nvPr>
            <p:ph idx="1"/>
          </p:nvPr>
        </p:nvSpPr>
        <p:spPr>
          <a:xfrm>
            <a:off x="457200" y="1905000"/>
            <a:ext cx="8229600" cy="4709160"/>
          </a:xfrm>
        </p:spPr>
        <p:txBody>
          <a:bodyPr>
            <a:normAutofit fontScale="92500" lnSpcReduction="10000"/>
          </a:bodyPr>
          <a:lstStyle/>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137160" indent="0">
              <a:buNone/>
            </a:pPr>
            <a:r>
              <a:rPr lang="en-US" dirty="0" smtClean="0"/>
              <a:t>The 774-775AD event is shown here. The right hand side shows the calibration curve during the same period.</a:t>
            </a:r>
            <a:endParaRPr lang="en-US" dirty="0"/>
          </a:p>
        </p:txBody>
      </p:sp>
      <p:pic>
        <p:nvPicPr>
          <p:cNvPr id="5" name="Picture 4"/>
          <p:cNvPicPr>
            <a:picLocks noChangeAspect="1"/>
          </p:cNvPicPr>
          <p:nvPr/>
        </p:nvPicPr>
        <p:blipFill>
          <a:blip r:embed="rId2"/>
          <a:stretch>
            <a:fillRect/>
          </a:stretch>
        </p:blipFill>
        <p:spPr>
          <a:xfrm>
            <a:off x="0" y="27482"/>
            <a:ext cx="9144000" cy="6010568"/>
          </a:xfrm>
          <a:prstGeom prst="rect">
            <a:avLst/>
          </a:prstGeom>
        </p:spPr>
      </p:pic>
      <p:sp>
        <p:nvSpPr>
          <p:cNvPr id="6" name="TextBox 5"/>
          <p:cNvSpPr txBox="1"/>
          <p:nvPr/>
        </p:nvSpPr>
        <p:spPr>
          <a:xfrm>
            <a:off x="183630" y="6205794"/>
            <a:ext cx="8016041" cy="369332"/>
          </a:xfrm>
          <a:prstGeom prst="rect">
            <a:avLst/>
          </a:prstGeom>
          <a:noFill/>
        </p:spPr>
        <p:txBody>
          <a:bodyPr wrap="none" rtlCol="0">
            <a:spAutoFit/>
          </a:bodyPr>
          <a:lstStyle/>
          <a:p>
            <a:r>
              <a:rPr lang="en-US" dirty="0" smtClean="0"/>
              <a:t>Summary </a:t>
            </a:r>
            <a:r>
              <a:rPr lang="en-US" dirty="0"/>
              <a:t>f</a:t>
            </a:r>
            <a:r>
              <a:rPr lang="en-US" dirty="0" smtClean="0"/>
              <a:t>rom Dee and Pope (2016), Proc. Roy. Soc. </a:t>
            </a:r>
            <a:r>
              <a:rPr lang="en-US" dirty="0" err="1" smtClean="0"/>
              <a:t>Lond</a:t>
            </a:r>
            <a:r>
              <a:rPr lang="en-US" dirty="0" smtClean="0"/>
              <a:t>. A472:20160263</a:t>
            </a:r>
            <a:endParaRPr lang="en-US" dirty="0"/>
          </a:p>
        </p:txBody>
      </p:sp>
    </p:spTree>
    <p:extLst>
      <p:ext uri="{BB962C8B-B14F-4D97-AF65-F5344CB8AC3E}">
        <p14:creationId xmlns:p14="http://schemas.microsoft.com/office/powerpoint/2010/main" val="3683801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2399"/>
            <a:ext cx="9236799" cy="6780001"/>
          </a:xfrm>
          <a:prstGeom prst="rect">
            <a:avLst/>
          </a:prstGeom>
        </p:spPr>
      </p:pic>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52401"/>
            <a:ext cx="4190999" cy="3143249"/>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3737842"/>
            <a:ext cx="3429000" cy="3082695"/>
          </a:xfrm>
          <a:prstGeom prst="rect">
            <a:avLst/>
          </a:prstGeom>
        </p:spPr>
      </p:pic>
      <p:sp>
        <p:nvSpPr>
          <p:cNvPr id="3" name="TextBox 2"/>
          <p:cNvSpPr txBox="1"/>
          <p:nvPr/>
        </p:nvSpPr>
        <p:spPr>
          <a:xfrm>
            <a:off x="381000" y="6248400"/>
            <a:ext cx="4489627" cy="646331"/>
          </a:xfrm>
          <a:prstGeom prst="rect">
            <a:avLst/>
          </a:prstGeom>
          <a:noFill/>
        </p:spPr>
        <p:txBody>
          <a:bodyPr wrap="none" rtlCol="0">
            <a:spAutoFit/>
          </a:bodyPr>
          <a:lstStyle/>
          <a:p>
            <a:r>
              <a:rPr lang="en-US" dirty="0" smtClean="0">
                <a:solidFill>
                  <a:schemeClr val="bg1"/>
                </a:solidFill>
              </a:rPr>
              <a:t>Crab Nebula taken with Subaru Telescope</a:t>
            </a:r>
          </a:p>
          <a:p>
            <a:r>
              <a:rPr lang="en-US" dirty="0" smtClean="0">
                <a:solidFill>
                  <a:schemeClr val="bg1"/>
                </a:solidFill>
              </a:rPr>
              <a:t>(</a:t>
            </a:r>
            <a:r>
              <a:rPr lang="en-US" dirty="0" err="1" smtClean="0">
                <a:solidFill>
                  <a:schemeClr val="bg1"/>
                </a:solidFill>
              </a:rPr>
              <a:t>Astronomy.com</a:t>
            </a:r>
            <a:r>
              <a:rPr lang="en-US" dirty="0" smtClean="0">
                <a:solidFill>
                  <a:schemeClr val="bg1"/>
                </a:solidFill>
              </a:rPr>
              <a:t>)</a:t>
            </a:r>
            <a:endParaRPr lang="en-US" dirty="0">
              <a:solidFill>
                <a:schemeClr val="bg1"/>
              </a:solidFill>
            </a:endParaRPr>
          </a:p>
        </p:txBody>
      </p:sp>
      <p:sp>
        <p:nvSpPr>
          <p:cNvPr id="7" name="TextBox 6"/>
          <p:cNvSpPr txBox="1"/>
          <p:nvPr/>
        </p:nvSpPr>
        <p:spPr>
          <a:xfrm>
            <a:off x="609600" y="3886200"/>
            <a:ext cx="4506362" cy="1200329"/>
          </a:xfrm>
          <a:prstGeom prst="rect">
            <a:avLst/>
          </a:prstGeom>
          <a:noFill/>
        </p:spPr>
        <p:txBody>
          <a:bodyPr wrap="none" rtlCol="0">
            <a:spAutoFit/>
          </a:bodyPr>
          <a:lstStyle/>
          <a:p>
            <a:r>
              <a:rPr lang="en-US" dirty="0" smtClean="0"/>
              <a:t>Is it possible to observe supernova as well</a:t>
            </a:r>
          </a:p>
          <a:p>
            <a:r>
              <a:rPr lang="en-US" dirty="0" smtClean="0"/>
              <a:t>as cosmic-ray effects in tree rings?</a:t>
            </a:r>
          </a:p>
          <a:p>
            <a:endParaRPr lang="en-US" dirty="0"/>
          </a:p>
          <a:p>
            <a:r>
              <a:rPr lang="en-US" dirty="0" smtClean="0"/>
              <a:t>Another talk</a:t>
            </a:r>
            <a:r>
              <a:rPr lang="is-IS" dirty="0" smtClean="0"/>
              <a:t>….</a:t>
            </a:r>
            <a:endParaRPr lang="en-US" dirty="0" smtClean="0"/>
          </a:p>
        </p:txBody>
      </p:sp>
    </p:spTree>
    <p:extLst>
      <p:ext uri="{BB962C8B-B14F-4D97-AF65-F5344CB8AC3E}">
        <p14:creationId xmlns:p14="http://schemas.microsoft.com/office/powerpoint/2010/main" val="19796389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p:txBody>
          <a:bodyPr/>
          <a:lstStyle/>
          <a:p>
            <a:pPr marL="0" indent="0">
              <a:spcBef>
                <a:spcPts val="0"/>
              </a:spcBef>
              <a:buClrTx/>
              <a:buSzTx/>
              <a:buNone/>
            </a:pPr>
            <a:r>
              <a:rPr lang="en-US" sz="2000" dirty="0"/>
              <a:t>This is a contribution to the F11021 CRP (Coordinate Research Project) on “Enhancing Nuclear Analytical Techniques to Meet the Needs of Forensic Sciences” supported by the International Atomic Energy Agency. </a:t>
            </a:r>
            <a:r>
              <a:rPr lang="en-GB" sz="2000" dirty="0"/>
              <a:t>The research was also supported by the European Union and the State of Hungary, co-ﬁnanced by the European Regional Development Fund in the project of GINOP-2.3.2-15-2016-00009 ‘ICER’.</a:t>
            </a:r>
            <a:endParaRPr lang="en-US" sz="2000"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0932567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テキスト ボックス 2"/>
          <p:cNvSpPr txBox="1"/>
          <p:nvPr/>
        </p:nvSpPr>
        <p:spPr>
          <a:xfrm>
            <a:off x="3635896" y="2540000"/>
            <a:ext cx="4665060" cy="830997"/>
          </a:xfrm>
          <a:prstGeom prst="rect">
            <a:avLst/>
          </a:prstGeom>
          <a:noFill/>
        </p:spPr>
        <p:txBody>
          <a:bodyPr wrap="none">
            <a:spAutoFit/>
          </a:bodyPr>
          <a:lstStyle/>
          <a:p>
            <a:pPr>
              <a:defRPr/>
            </a:pPr>
            <a:r>
              <a:rPr lang="en-US" altLang="ja-JP" sz="2400" b="1" dirty="0" smtClean="0">
                <a:latin typeface="+mj-ea"/>
                <a:ea typeface="+mj-ea"/>
              </a:rPr>
              <a:t>Produced secondary particles </a:t>
            </a:r>
          </a:p>
          <a:p>
            <a:pPr>
              <a:defRPr/>
            </a:pPr>
            <a:r>
              <a:rPr lang="en-US" altLang="ja-JP" sz="2400" b="1" dirty="0" smtClean="0">
                <a:latin typeface="+mj-ea"/>
                <a:ea typeface="+mj-ea"/>
              </a:rPr>
              <a:t>(air shower)</a:t>
            </a:r>
            <a:endParaRPr lang="en-US" altLang="ja-JP" sz="2400" b="1" dirty="0">
              <a:latin typeface="+mj-ea"/>
              <a:ea typeface="+mj-ea"/>
            </a:endParaRPr>
          </a:p>
        </p:txBody>
      </p:sp>
      <p:sp>
        <p:nvSpPr>
          <p:cNvPr id="4" name="下矢印 3"/>
          <p:cNvSpPr/>
          <p:nvPr/>
        </p:nvSpPr>
        <p:spPr>
          <a:xfrm>
            <a:off x="1691680" y="3032125"/>
            <a:ext cx="355595" cy="4404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1511" name="テキスト ボックス 4"/>
          <p:cNvSpPr txBox="1">
            <a:spLocks noChangeArrowheads="1"/>
          </p:cNvSpPr>
          <p:nvPr/>
        </p:nvSpPr>
        <p:spPr bwMode="auto">
          <a:xfrm>
            <a:off x="557213" y="2563813"/>
            <a:ext cx="2453557" cy="46166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dirty="0" smtClean="0"/>
              <a:t>Earth Atmosphere</a:t>
            </a:r>
            <a:endParaRPr lang="ja-JP" altLang="en-US" sz="2400" dirty="0"/>
          </a:p>
        </p:txBody>
      </p:sp>
      <p:sp>
        <p:nvSpPr>
          <p:cNvPr id="11" name="テキスト ボックス 10"/>
          <p:cNvSpPr txBox="1"/>
          <p:nvPr/>
        </p:nvSpPr>
        <p:spPr>
          <a:xfrm>
            <a:off x="1912938" y="1217613"/>
            <a:ext cx="4183062" cy="523220"/>
          </a:xfrm>
          <a:prstGeom prst="rect">
            <a:avLst/>
          </a:prstGeom>
          <a:solidFill>
            <a:schemeClr val="bg1">
              <a:lumMod val="95000"/>
            </a:schemeClr>
          </a:solidFill>
          <a:ln>
            <a:solidFill>
              <a:schemeClr val="tx1"/>
            </a:solidFill>
          </a:ln>
        </p:spPr>
        <p:txBody>
          <a:bodyPr wrap="square">
            <a:spAutoFit/>
          </a:bodyPr>
          <a:lstStyle/>
          <a:p>
            <a:pPr>
              <a:defRPr/>
            </a:pPr>
            <a:r>
              <a:rPr lang="en-US" altLang="ja-JP" sz="2800" dirty="0" smtClean="0"/>
              <a:t>Outside the solar system</a:t>
            </a:r>
            <a:endParaRPr lang="ja-JP" altLang="en-US" sz="2800" dirty="0"/>
          </a:p>
        </p:txBody>
      </p:sp>
      <p:sp>
        <p:nvSpPr>
          <p:cNvPr id="12" name="テキスト ボックス 11"/>
          <p:cNvSpPr txBox="1"/>
          <p:nvPr/>
        </p:nvSpPr>
        <p:spPr>
          <a:xfrm>
            <a:off x="501650" y="1196975"/>
            <a:ext cx="806631" cy="584775"/>
          </a:xfrm>
          <a:prstGeom prst="rect">
            <a:avLst/>
          </a:prstGeom>
          <a:solidFill>
            <a:schemeClr val="accent6">
              <a:lumMod val="20000"/>
              <a:lumOff val="80000"/>
            </a:schemeClr>
          </a:solidFill>
          <a:ln>
            <a:solidFill>
              <a:schemeClr val="tx1"/>
            </a:solidFill>
          </a:ln>
        </p:spPr>
        <p:txBody>
          <a:bodyPr wrap="none">
            <a:spAutoFit/>
          </a:bodyPr>
          <a:lstStyle/>
          <a:p>
            <a:pPr>
              <a:defRPr/>
            </a:pPr>
            <a:r>
              <a:rPr lang="en-US" altLang="ja-JP" sz="3200" dirty="0" smtClean="0"/>
              <a:t>Sun</a:t>
            </a:r>
            <a:endParaRPr lang="ja-JP" altLang="en-US" sz="3200" dirty="0"/>
          </a:p>
        </p:txBody>
      </p:sp>
      <p:sp>
        <p:nvSpPr>
          <p:cNvPr id="8" name="下矢印 7"/>
          <p:cNvSpPr/>
          <p:nvPr/>
        </p:nvSpPr>
        <p:spPr>
          <a:xfrm rot="18650183">
            <a:off x="1277938" y="1663700"/>
            <a:ext cx="255587" cy="989013"/>
          </a:xfrm>
          <a:prstGeom prst="downArrow">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5" name="下矢印 14"/>
          <p:cNvSpPr/>
          <p:nvPr/>
        </p:nvSpPr>
        <p:spPr>
          <a:xfrm rot="18650183">
            <a:off x="2416333" y="1626439"/>
            <a:ext cx="255679" cy="988677"/>
          </a:xfrm>
          <a:prstGeom prst="downArrow">
            <a:avLst/>
          </a:prstGeom>
          <a:solidFill>
            <a:schemeClr val="bg1"/>
          </a:solidFill>
          <a:ln>
            <a:solidFill>
              <a:schemeClr val="accent4">
                <a:lumMod val="50000"/>
              </a:schemeClr>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6" name="テキスト ボックス 15"/>
          <p:cNvSpPr txBox="1"/>
          <p:nvPr/>
        </p:nvSpPr>
        <p:spPr>
          <a:xfrm>
            <a:off x="289380" y="2123947"/>
            <a:ext cx="981359" cy="338554"/>
          </a:xfrm>
          <a:prstGeom prst="rect">
            <a:avLst/>
          </a:prstGeom>
          <a:noFill/>
        </p:spPr>
        <p:txBody>
          <a:bodyPr wrap="none">
            <a:spAutoFit/>
          </a:bodyPr>
          <a:lstStyle/>
          <a:p>
            <a:pPr>
              <a:defRPr/>
            </a:pPr>
            <a:r>
              <a:rPr lang="en-US" altLang="ja-JP" sz="1600" b="1" dirty="0" smtClean="0">
                <a:solidFill>
                  <a:srgbClr val="C00000"/>
                </a:solidFill>
                <a:latin typeface="+mj-ea"/>
                <a:ea typeface="+mj-ea"/>
              </a:rPr>
              <a:t>Proton…</a:t>
            </a:r>
            <a:endParaRPr lang="en-US" altLang="ja-JP" sz="1600" b="1" dirty="0">
              <a:solidFill>
                <a:srgbClr val="C00000"/>
              </a:solidFill>
              <a:latin typeface="+mj-ea"/>
              <a:ea typeface="+mj-ea"/>
            </a:endParaRPr>
          </a:p>
        </p:txBody>
      </p:sp>
      <p:sp>
        <p:nvSpPr>
          <p:cNvPr id="17" name="テキスト ボックス 16"/>
          <p:cNvSpPr txBox="1"/>
          <p:nvPr/>
        </p:nvSpPr>
        <p:spPr>
          <a:xfrm>
            <a:off x="2614613" y="2060575"/>
            <a:ext cx="2646237" cy="338554"/>
          </a:xfrm>
          <a:prstGeom prst="rect">
            <a:avLst/>
          </a:prstGeom>
          <a:noFill/>
        </p:spPr>
        <p:txBody>
          <a:bodyPr wrap="none">
            <a:spAutoFit/>
          </a:bodyPr>
          <a:lstStyle/>
          <a:p>
            <a:pPr>
              <a:defRPr/>
            </a:pPr>
            <a:r>
              <a:rPr lang="en-US" altLang="ja-JP" sz="1600" b="1" dirty="0" smtClean="0">
                <a:solidFill>
                  <a:srgbClr val="002060"/>
                </a:solidFill>
                <a:latin typeface="+mj-ea"/>
                <a:ea typeface="+mj-ea"/>
              </a:rPr>
              <a:t>P, nuclides, gamma ray…</a:t>
            </a:r>
            <a:endParaRPr lang="en-US" altLang="ja-JP" sz="1600" b="1" dirty="0">
              <a:solidFill>
                <a:srgbClr val="002060"/>
              </a:solidFill>
              <a:latin typeface="+mj-ea"/>
              <a:ea typeface="+mj-ea"/>
            </a:endParaRPr>
          </a:p>
        </p:txBody>
      </p:sp>
      <p:sp>
        <p:nvSpPr>
          <p:cNvPr id="2" name="角丸四角形吹き出し 1"/>
          <p:cNvSpPr/>
          <p:nvPr/>
        </p:nvSpPr>
        <p:spPr>
          <a:xfrm>
            <a:off x="3559175" y="2626269"/>
            <a:ext cx="5510306" cy="811403"/>
          </a:xfrm>
          <a:prstGeom prst="wedgeRoundRectCallout">
            <a:avLst>
              <a:gd name="adj1" fmla="val -59012"/>
              <a:gd name="adj2" fmla="val 14065"/>
              <a:gd name="adj3" fmla="val 16667"/>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grpSp>
        <p:nvGrpSpPr>
          <p:cNvPr id="18" name="グループ化 17"/>
          <p:cNvGrpSpPr>
            <a:grpSpLocks/>
          </p:cNvGrpSpPr>
          <p:nvPr/>
        </p:nvGrpSpPr>
        <p:grpSpPr bwMode="auto">
          <a:xfrm>
            <a:off x="251521" y="3535884"/>
            <a:ext cx="2750252" cy="3133476"/>
            <a:chOff x="-417282" y="2064591"/>
            <a:chExt cx="5025345" cy="4998551"/>
          </a:xfrm>
        </p:grpSpPr>
        <p:sp>
          <p:nvSpPr>
            <p:cNvPr id="20" name="AutoShape 5"/>
            <p:cNvSpPr>
              <a:spLocks noChangeArrowheads="1"/>
            </p:cNvSpPr>
            <p:nvPr/>
          </p:nvSpPr>
          <p:spPr bwMode="auto">
            <a:xfrm>
              <a:off x="2453177" y="5291137"/>
              <a:ext cx="1767988" cy="1772005"/>
            </a:xfrm>
            <a:custGeom>
              <a:avLst/>
              <a:gdLst>
                <a:gd name="T0" fmla="*/ 2147483647 w 21600"/>
                <a:gd name="T1" fmla="*/ 0 h 21600"/>
                <a:gd name="T2" fmla="*/ 1602120010 w 21600"/>
                <a:gd name="T3" fmla="*/ 1173230475 h 21600"/>
                <a:gd name="T4" fmla="*/ 801188231 w 21600"/>
                <a:gd name="T5" fmla="*/ 2147483647 h 21600"/>
                <a:gd name="T6" fmla="*/ 0 w 21600"/>
                <a:gd name="T7" fmla="*/ 2147483647 h 21600"/>
                <a:gd name="T8" fmla="*/ 2147483647 w 21600"/>
                <a:gd name="T9" fmla="*/ 1173230475 h 21600"/>
                <a:gd name="T10" fmla="*/ 2147483647 w 21600"/>
                <a:gd name="T11" fmla="*/ 2147483647 h 21600"/>
                <a:gd name="T12" fmla="*/ 2147483647 w 21600"/>
                <a:gd name="T13" fmla="*/ 2147483647 h 21600"/>
                <a:gd name="T14" fmla="*/ 0 60000 65536"/>
                <a:gd name="T15" fmla="*/ 0 60000 65536"/>
                <a:gd name="T16" fmla="*/ 0 60000 65536"/>
                <a:gd name="T17" fmla="*/ 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360">
              <a:solidFill>
                <a:srgbClr val="000000"/>
              </a:solidFill>
              <a:miter lim="800000"/>
              <a:headEnd/>
              <a:tailEnd/>
            </a:ln>
            <a:effectLst>
              <a:outerShdw dist="107933" dir="2700000" algn="ctr" rotWithShape="0">
                <a:srgbClr val="000000"/>
              </a:outerShdw>
            </a:effectLst>
          </p:spPr>
          <p:txBody>
            <a:bodyPr wrap="none" anchor="ctr"/>
            <a:lstStyle/>
            <a:p>
              <a:endParaRPr lang="ja-JP" altLang="en-US" sz="2400" dirty="0"/>
            </a:p>
          </p:txBody>
        </p:sp>
        <p:sp>
          <p:nvSpPr>
            <p:cNvPr id="22" name="Oval 47"/>
            <p:cNvSpPr>
              <a:spLocks noChangeArrowheads="1"/>
            </p:cNvSpPr>
            <p:nvPr/>
          </p:nvSpPr>
          <p:spPr bwMode="auto">
            <a:xfrm>
              <a:off x="2724636" y="4581524"/>
              <a:ext cx="1883427" cy="775530"/>
            </a:xfrm>
            <a:prstGeom prst="ellipse">
              <a:avLst/>
            </a:prstGeom>
            <a:solidFill>
              <a:srgbClr val="FFFFFF"/>
            </a:solidFill>
            <a:ln w="9360">
              <a:solidFill>
                <a:srgbClr val="5F5F5F"/>
              </a:solidFill>
              <a:miter lim="800000"/>
              <a:headEnd/>
              <a:tailEnd/>
            </a:ln>
          </p:spPr>
          <p:txBody>
            <a:bodyPr wrap="none" lIns="90000" tIns="46800" rIns="90000" bIns="46800" anchor="ct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buClr>
                  <a:srgbClr val="000000"/>
                </a:buClr>
                <a:buSzPct val="100000"/>
                <a:buFont typeface="Times New Roman" panose="02020603050405020304" pitchFamily="18" charset="0"/>
                <a:buNone/>
              </a:pPr>
              <a:r>
                <a:rPr kumimoji="0" lang="en-US" altLang="ja-JP" sz="2400" baseline="30000" dirty="0"/>
                <a:t>14</a:t>
              </a:r>
              <a:r>
                <a:rPr kumimoji="0" lang="en-US" altLang="ja-JP" sz="2400" dirty="0"/>
                <a:t>CO</a:t>
              </a:r>
              <a:r>
                <a:rPr kumimoji="0" lang="en-US" altLang="ja-JP" sz="2400" baseline="-25000" dirty="0"/>
                <a:t>2</a:t>
              </a:r>
            </a:p>
          </p:txBody>
        </p:sp>
        <p:sp>
          <p:nvSpPr>
            <p:cNvPr id="23" name="AutoShape 48"/>
            <p:cNvSpPr>
              <a:spLocks noChangeArrowheads="1"/>
            </p:cNvSpPr>
            <p:nvPr/>
          </p:nvSpPr>
          <p:spPr bwMode="auto">
            <a:xfrm rot="6600000">
              <a:off x="3419476" y="5121275"/>
              <a:ext cx="647700" cy="720725"/>
            </a:xfrm>
            <a:custGeom>
              <a:avLst/>
              <a:gdLst>
                <a:gd name="T0" fmla="*/ 2147483647 w 21600"/>
                <a:gd name="T1" fmla="*/ 23552926 h 21600"/>
                <a:gd name="T2" fmla="*/ 1353437638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198" y="9914"/>
                  </a:moveTo>
                  <a:cubicBezTo>
                    <a:pt x="17749" y="6168"/>
                    <a:pt x="14572" y="3349"/>
                    <a:pt x="10800" y="3349"/>
                  </a:cubicBezTo>
                  <a:cubicBezTo>
                    <a:pt x="6684" y="3349"/>
                    <a:pt x="3349" y="6684"/>
                    <a:pt x="3349" y="10800"/>
                  </a:cubicBezTo>
                  <a:lnTo>
                    <a:pt x="0" y="10800"/>
                  </a:lnTo>
                  <a:cubicBezTo>
                    <a:pt x="0" y="4835"/>
                    <a:pt x="4835" y="0"/>
                    <a:pt x="10800" y="0"/>
                  </a:cubicBezTo>
                  <a:cubicBezTo>
                    <a:pt x="16268" y="0"/>
                    <a:pt x="20873" y="4086"/>
                    <a:pt x="21523" y="9515"/>
                  </a:cubicBezTo>
                  <a:lnTo>
                    <a:pt x="24204" y="9194"/>
                  </a:lnTo>
                  <a:lnTo>
                    <a:pt x="20382" y="14058"/>
                  </a:lnTo>
                  <a:lnTo>
                    <a:pt x="15517" y="10235"/>
                  </a:lnTo>
                  <a:lnTo>
                    <a:pt x="18198" y="9914"/>
                  </a:lnTo>
                  <a:close/>
                </a:path>
              </a:pathLst>
            </a:custGeom>
            <a:solidFill>
              <a:srgbClr val="FF6600"/>
            </a:solidFill>
            <a:ln w="9360">
              <a:solidFill>
                <a:srgbClr val="5F5F5F"/>
              </a:solidFill>
              <a:miter lim="800000"/>
              <a:headEnd/>
              <a:tailEnd/>
            </a:ln>
          </p:spPr>
          <p:txBody>
            <a:bodyPr wrap="none" anchor="ctr"/>
            <a:lstStyle/>
            <a:p>
              <a:endParaRPr lang="ja-JP" altLang="en-US" sz="2400" dirty="0"/>
            </a:p>
          </p:txBody>
        </p:sp>
        <p:sp>
          <p:nvSpPr>
            <p:cNvPr id="24" name="Oval 47"/>
            <p:cNvSpPr>
              <a:spLocks noChangeArrowheads="1"/>
            </p:cNvSpPr>
            <p:nvPr/>
          </p:nvSpPr>
          <p:spPr bwMode="auto">
            <a:xfrm>
              <a:off x="3286125" y="3547233"/>
              <a:ext cx="935040" cy="735841"/>
            </a:xfrm>
            <a:prstGeom prst="ellipse">
              <a:avLst/>
            </a:prstGeom>
            <a:solidFill>
              <a:srgbClr val="FFFFFF"/>
            </a:solidFill>
            <a:ln w="9360">
              <a:solidFill>
                <a:srgbClr val="5F5F5F"/>
              </a:solidFill>
              <a:miter lim="800000"/>
              <a:headEnd/>
              <a:tailEnd/>
            </a:ln>
          </p:spPr>
          <p:txBody>
            <a:bodyPr wrap="none" lIns="90000" tIns="46800" rIns="90000" bIns="46800" anchor="ct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buClr>
                  <a:srgbClr val="000000"/>
                </a:buClr>
                <a:buSzPct val="100000"/>
                <a:buFont typeface="Times New Roman" panose="02020603050405020304" pitchFamily="18" charset="0"/>
                <a:buNone/>
              </a:pPr>
              <a:r>
                <a:rPr kumimoji="0" lang="en-US" altLang="ja-JP" sz="2400" baseline="30000" dirty="0"/>
                <a:t>14</a:t>
              </a:r>
              <a:r>
                <a:rPr kumimoji="0" lang="en-US" altLang="ja-JP" sz="2400" dirty="0"/>
                <a:t>C</a:t>
              </a:r>
              <a:endParaRPr kumimoji="0" lang="en-US" altLang="ja-JP" sz="2400" baseline="-25000" dirty="0"/>
            </a:p>
          </p:txBody>
        </p:sp>
        <p:sp>
          <p:nvSpPr>
            <p:cNvPr id="25" name="Oval 47"/>
            <p:cNvSpPr>
              <a:spLocks noChangeArrowheads="1"/>
            </p:cNvSpPr>
            <p:nvPr/>
          </p:nvSpPr>
          <p:spPr bwMode="auto">
            <a:xfrm>
              <a:off x="742949" y="3547233"/>
              <a:ext cx="1090616" cy="629478"/>
            </a:xfrm>
            <a:prstGeom prst="ellipse">
              <a:avLst/>
            </a:prstGeom>
            <a:solidFill>
              <a:srgbClr val="FFFFFF"/>
            </a:solidFill>
            <a:ln w="9360">
              <a:solidFill>
                <a:srgbClr val="5F5F5F"/>
              </a:solidFill>
              <a:miter lim="800000"/>
              <a:headEnd/>
              <a:tailEnd/>
            </a:ln>
          </p:spPr>
          <p:txBody>
            <a:bodyPr wrap="none" lIns="90000" tIns="46800" rIns="90000" bIns="46800" anchor="ct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buClr>
                  <a:srgbClr val="000000"/>
                </a:buClr>
                <a:buSzPct val="100000"/>
                <a:buFont typeface="Times New Roman" panose="02020603050405020304" pitchFamily="18" charset="0"/>
                <a:buNone/>
              </a:pPr>
              <a:r>
                <a:rPr kumimoji="0" lang="en-US" altLang="ja-JP" sz="2400" baseline="30000" dirty="0"/>
                <a:t>10</a:t>
              </a:r>
              <a:r>
                <a:rPr kumimoji="0" lang="en-US" altLang="ja-JP" sz="2400" dirty="0"/>
                <a:t>Be</a:t>
              </a:r>
              <a:endParaRPr kumimoji="0" lang="en-US" altLang="ja-JP" sz="2400" baseline="-25000" dirty="0"/>
            </a:p>
          </p:txBody>
        </p:sp>
        <p:sp>
          <p:nvSpPr>
            <p:cNvPr id="26" name="Oval 47"/>
            <p:cNvSpPr>
              <a:spLocks noChangeArrowheads="1"/>
            </p:cNvSpPr>
            <p:nvPr/>
          </p:nvSpPr>
          <p:spPr bwMode="auto">
            <a:xfrm>
              <a:off x="262473" y="4180783"/>
              <a:ext cx="2051567" cy="687283"/>
            </a:xfrm>
            <a:prstGeom prst="ellipse">
              <a:avLst/>
            </a:prstGeom>
            <a:solidFill>
              <a:srgbClr val="FFFFFF"/>
            </a:solidFill>
            <a:ln w="9360">
              <a:solidFill>
                <a:srgbClr val="5F5F5F"/>
              </a:solidFill>
              <a:miter lim="800000"/>
              <a:headEnd/>
              <a:tailEnd/>
            </a:ln>
          </p:spPr>
          <p:txBody>
            <a:bodyPr wrap="none" lIns="90000" tIns="46800" rIns="90000" bIns="46800" anchor="ct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buClr>
                  <a:srgbClr val="000000"/>
                </a:buClr>
                <a:buSzPct val="100000"/>
                <a:buFont typeface="Times New Roman" panose="02020603050405020304" pitchFamily="18" charset="0"/>
                <a:buNone/>
              </a:pPr>
              <a:r>
                <a:rPr kumimoji="0" lang="en-US" altLang="ja-JP" sz="2400" b="1" baseline="-25000" dirty="0" smtClean="0"/>
                <a:t>Aerosols</a:t>
              </a:r>
              <a:endParaRPr kumimoji="0" lang="en-US" altLang="ja-JP" sz="2400" b="1" baseline="-25000" dirty="0"/>
            </a:p>
          </p:txBody>
        </p:sp>
        <p:sp>
          <p:nvSpPr>
            <p:cNvPr id="27" name="下矢印 26"/>
            <p:cNvSpPr/>
            <p:nvPr/>
          </p:nvSpPr>
          <p:spPr>
            <a:xfrm>
              <a:off x="1362075" y="4964112"/>
              <a:ext cx="180975" cy="6365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dirty="0">
                <a:solidFill>
                  <a:schemeClr val="tx1"/>
                </a:solidFill>
              </a:endParaRPr>
            </a:p>
          </p:txBody>
        </p:sp>
        <p:sp>
          <p:nvSpPr>
            <p:cNvPr id="28" name="正方形/長方形 27"/>
            <p:cNvSpPr/>
            <p:nvPr/>
          </p:nvSpPr>
          <p:spPr>
            <a:xfrm>
              <a:off x="-417282" y="5645149"/>
              <a:ext cx="2612797" cy="843654"/>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400" dirty="0" smtClean="0">
                  <a:solidFill>
                    <a:schemeClr val="tx1"/>
                  </a:solidFill>
                </a:rPr>
                <a:t>Ice sheet</a:t>
              </a:r>
              <a:endParaRPr lang="ja-JP" altLang="en-US" sz="2400" dirty="0">
                <a:solidFill>
                  <a:schemeClr val="tx1"/>
                </a:solidFill>
              </a:endParaRPr>
            </a:p>
          </p:txBody>
        </p:sp>
        <p:grpSp>
          <p:nvGrpSpPr>
            <p:cNvPr id="29" name="グループ化 18"/>
            <p:cNvGrpSpPr>
              <a:grpSpLocks/>
            </p:cNvGrpSpPr>
            <p:nvPr/>
          </p:nvGrpSpPr>
          <p:grpSpPr bwMode="auto">
            <a:xfrm>
              <a:off x="354013" y="5018088"/>
              <a:ext cx="473075" cy="633412"/>
              <a:chOff x="1199000" y="781775"/>
              <a:chExt cx="927255" cy="1024991"/>
            </a:xfrm>
          </p:grpSpPr>
          <p:sp>
            <p:nvSpPr>
              <p:cNvPr id="36" name="フリーフォーム 35"/>
              <p:cNvSpPr/>
              <p:nvPr/>
            </p:nvSpPr>
            <p:spPr>
              <a:xfrm>
                <a:off x="1199000" y="781773"/>
                <a:ext cx="762340" cy="1024993"/>
              </a:xfrm>
              <a:custGeom>
                <a:avLst/>
                <a:gdLst>
                  <a:gd name="connsiteX0" fmla="*/ 178108 w 762018"/>
                  <a:gd name="connsiteY0" fmla="*/ 264827 h 1024991"/>
                  <a:gd name="connsiteX1" fmla="*/ 189125 w 762018"/>
                  <a:gd name="connsiteY1" fmla="*/ 176692 h 1024991"/>
                  <a:gd name="connsiteX2" fmla="*/ 200142 w 762018"/>
                  <a:gd name="connsiteY2" fmla="*/ 143642 h 1024991"/>
                  <a:gd name="connsiteX3" fmla="*/ 233193 w 762018"/>
                  <a:gd name="connsiteY3" fmla="*/ 99574 h 1024991"/>
                  <a:gd name="connsiteX4" fmla="*/ 354378 w 762018"/>
                  <a:gd name="connsiteY4" fmla="*/ 55507 h 1024991"/>
                  <a:gd name="connsiteX5" fmla="*/ 420480 w 762018"/>
                  <a:gd name="connsiteY5" fmla="*/ 423 h 1024991"/>
                  <a:gd name="connsiteX6" fmla="*/ 497598 w 762018"/>
                  <a:gd name="connsiteY6" fmla="*/ 11439 h 1024991"/>
                  <a:gd name="connsiteX7" fmla="*/ 574716 w 762018"/>
                  <a:gd name="connsiteY7" fmla="*/ 66524 h 1024991"/>
                  <a:gd name="connsiteX8" fmla="*/ 607766 w 762018"/>
                  <a:gd name="connsiteY8" fmla="*/ 99574 h 1024991"/>
                  <a:gd name="connsiteX9" fmla="*/ 618783 w 762018"/>
                  <a:gd name="connsiteY9" fmla="*/ 132625 h 1024991"/>
                  <a:gd name="connsiteX10" fmla="*/ 640817 w 762018"/>
                  <a:gd name="connsiteY10" fmla="*/ 165676 h 1024991"/>
                  <a:gd name="connsiteX11" fmla="*/ 684884 w 762018"/>
                  <a:gd name="connsiteY11" fmla="*/ 231777 h 1024991"/>
                  <a:gd name="connsiteX12" fmla="*/ 717935 w 762018"/>
                  <a:gd name="connsiteY12" fmla="*/ 363979 h 1024991"/>
                  <a:gd name="connsiteX13" fmla="*/ 728952 w 762018"/>
                  <a:gd name="connsiteY13" fmla="*/ 397030 h 1024991"/>
                  <a:gd name="connsiteX14" fmla="*/ 750986 w 762018"/>
                  <a:gd name="connsiteY14" fmla="*/ 430080 h 1024991"/>
                  <a:gd name="connsiteX15" fmla="*/ 762002 w 762018"/>
                  <a:gd name="connsiteY15" fmla="*/ 782620 h 1024991"/>
                  <a:gd name="connsiteX16" fmla="*/ 750986 w 762018"/>
                  <a:gd name="connsiteY16" fmla="*/ 903806 h 1024991"/>
                  <a:gd name="connsiteX17" fmla="*/ 717935 w 762018"/>
                  <a:gd name="connsiteY17" fmla="*/ 925839 h 1024991"/>
                  <a:gd name="connsiteX18" fmla="*/ 695901 w 762018"/>
                  <a:gd name="connsiteY18" fmla="*/ 958890 h 1024991"/>
                  <a:gd name="connsiteX19" fmla="*/ 662851 w 762018"/>
                  <a:gd name="connsiteY19" fmla="*/ 969907 h 1024991"/>
                  <a:gd name="connsiteX20" fmla="*/ 552682 w 762018"/>
                  <a:gd name="connsiteY20" fmla="*/ 1002958 h 1024991"/>
                  <a:gd name="connsiteX21" fmla="*/ 288277 w 762018"/>
                  <a:gd name="connsiteY21" fmla="*/ 991941 h 1024991"/>
                  <a:gd name="connsiteX22" fmla="*/ 255227 w 762018"/>
                  <a:gd name="connsiteY22" fmla="*/ 980924 h 1024991"/>
                  <a:gd name="connsiteX23" fmla="*/ 244210 w 762018"/>
                  <a:gd name="connsiteY23" fmla="*/ 936856 h 1024991"/>
                  <a:gd name="connsiteX24" fmla="*/ 178108 w 762018"/>
                  <a:gd name="connsiteY24" fmla="*/ 980924 h 1024991"/>
                  <a:gd name="connsiteX25" fmla="*/ 78957 w 762018"/>
                  <a:gd name="connsiteY25" fmla="*/ 1024991 h 1024991"/>
                  <a:gd name="connsiteX26" fmla="*/ 1839 w 762018"/>
                  <a:gd name="connsiteY26" fmla="*/ 1013974 h 1024991"/>
                  <a:gd name="connsiteX27" fmla="*/ 34889 w 762018"/>
                  <a:gd name="connsiteY27" fmla="*/ 1002958 h 1024991"/>
                  <a:gd name="connsiteX28" fmla="*/ 56923 w 762018"/>
                  <a:gd name="connsiteY28" fmla="*/ 936856 h 1024991"/>
                  <a:gd name="connsiteX29" fmla="*/ 78957 w 762018"/>
                  <a:gd name="connsiteY29" fmla="*/ 870755 h 1024991"/>
                  <a:gd name="connsiteX30" fmla="*/ 89973 w 762018"/>
                  <a:gd name="connsiteY30" fmla="*/ 837705 h 1024991"/>
                  <a:gd name="connsiteX31" fmla="*/ 100990 w 762018"/>
                  <a:gd name="connsiteY31" fmla="*/ 771603 h 1024991"/>
                  <a:gd name="connsiteX32" fmla="*/ 112007 w 762018"/>
                  <a:gd name="connsiteY32" fmla="*/ 661435 h 1024991"/>
                  <a:gd name="connsiteX33" fmla="*/ 134041 w 762018"/>
                  <a:gd name="connsiteY33" fmla="*/ 595333 h 1024991"/>
                  <a:gd name="connsiteX34" fmla="*/ 145058 w 762018"/>
                  <a:gd name="connsiteY34" fmla="*/ 551266 h 1024991"/>
                  <a:gd name="connsiteX35" fmla="*/ 167092 w 762018"/>
                  <a:gd name="connsiteY35" fmla="*/ 485165 h 1024991"/>
                  <a:gd name="connsiteX36" fmla="*/ 178108 w 762018"/>
                  <a:gd name="connsiteY36" fmla="*/ 264827 h 10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62018" h="1024991">
                    <a:moveTo>
                      <a:pt x="178108" y="264827"/>
                    </a:moveTo>
                    <a:cubicBezTo>
                      <a:pt x="181780" y="235449"/>
                      <a:pt x="183829" y="205821"/>
                      <a:pt x="189125" y="176692"/>
                    </a:cubicBezTo>
                    <a:cubicBezTo>
                      <a:pt x="191202" y="165267"/>
                      <a:pt x="194380" y="153725"/>
                      <a:pt x="200142" y="143642"/>
                    </a:cubicBezTo>
                    <a:cubicBezTo>
                      <a:pt x="209252" y="127700"/>
                      <a:pt x="220209" y="112558"/>
                      <a:pt x="233193" y="99574"/>
                    </a:cubicBezTo>
                    <a:cubicBezTo>
                      <a:pt x="264482" y="68285"/>
                      <a:pt x="313955" y="63592"/>
                      <a:pt x="354378" y="55507"/>
                    </a:cubicBezTo>
                    <a:cubicBezTo>
                      <a:pt x="362701" y="47184"/>
                      <a:pt x="403436" y="2127"/>
                      <a:pt x="420480" y="423"/>
                    </a:cubicBezTo>
                    <a:cubicBezTo>
                      <a:pt x="446318" y="-2161"/>
                      <a:pt x="471892" y="7767"/>
                      <a:pt x="497598" y="11439"/>
                    </a:cubicBezTo>
                    <a:cubicBezTo>
                      <a:pt x="621930" y="52884"/>
                      <a:pt x="532747" y="3570"/>
                      <a:pt x="574716" y="66524"/>
                    </a:cubicBezTo>
                    <a:cubicBezTo>
                      <a:pt x="583358" y="79487"/>
                      <a:pt x="596749" y="88557"/>
                      <a:pt x="607766" y="99574"/>
                    </a:cubicBezTo>
                    <a:cubicBezTo>
                      <a:pt x="611438" y="110591"/>
                      <a:pt x="613590" y="122238"/>
                      <a:pt x="618783" y="132625"/>
                    </a:cubicBezTo>
                    <a:cubicBezTo>
                      <a:pt x="624704" y="144468"/>
                      <a:pt x="635601" y="153506"/>
                      <a:pt x="640817" y="165676"/>
                    </a:cubicBezTo>
                    <a:cubicBezTo>
                      <a:pt x="669274" y="232074"/>
                      <a:pt x="626794" y="193049"/>
                      <a:pt x="684884" y="231777"/>
                    </a:cubicBezTo>
                    <a:cubicBezTo>
                      <a:pt x="699719" y="320788"/>
                      <a:pt x="688837" y="276686"/>
                      <a:pt x="717935" y="363979"/>
                    </a:cubicBezTo>
                    <a:cubicBezTo>
                      <a:pt x="721607" y="374996"/>
                      <a:pt x="722510" y="387368"/>
                      <a:pt x="728952" y="397030"/>
                    </a:cubicBezTo>
                    <a:lnTo>
                      <a:pt x="750986" y="430080"/>
                    </a:lnTo>
                    <a:cubicBezTo>
                      <a:pt x="754658" y="547593"/>
                      <a:pt x="762002" y="665049"/>
                      <a:pt x="762002" y="782620"/>
                    </a:cubicBezTo>
                    <a:cubicBezTo>
                      <a:pt x="762002" y="823182"/>
                      <a:pt x="762915" y="865038"/>
                      <a:pt x="750986" y="903806"/>
                    </a:cubicBezTo>
                    <a:cubicBezTo>
                      <a:pt x="747092" y="916461"/>
                      <a:pt x="728952" y="918495"/>
                      <a:pt x="717935" y="925839"/>
                    </a:cubicBezTo>
                    <a:cubicBezTo>
                      <a:pt x="710590" y="936856"/>
                      <a:pt x="706240" y="950618"/>
                      <a:pt x="695901" y="958890"/>
                    </a:cubicBezTo>
                    <a:cubicBezTo>
                      <a:pt x="686833" y="966144"/>
                      <a:pt x="673238" y="964714"/>
                      <a:pt x="662851" y="969907"/>
                    </a:cubicBezTo>
                    <a:cubicBezTo>
                      <a:pt x="582689" y="1009989"/>
                      <a:pt x="692926" y="982923"/>
                      <a:pt x="552682" y="1002958"/>
                    </a:cubicBezTo>
                    <a:cubicBezTo>
                      <a:pt x="464547" y="999286"/>
                      <a:pt x="376247" y="998457"/>
                      <a:pt x="288277" y="991941"/>
                    </a:cubicBezTo>
                    <a:cubicBezTo>
                      <a:pt x="276696" y="991083"/>
                      <a:pt x="262481" y="989992"/>
                      <a:pt x="255227" y="980924"/>
                    </a:cubicBezTo>
                    <a:cubicBezTo>
                      <a:pt x="245768" y="969100"/>
                      <a:pt x="247882" y="951545"/>
                      <a:pt x="244210" y="936856"/>
                    </a:cubicBezTo>
                    <a:cubicBezTo>
                      <a:pt x="222176" y="951545"/>
                      <a:pt x="203231" y="972550"/>
                      <a:pt x="178108" y="980924"/>
                    </a:cubicBezTo>
                    <a:cubicBezTo>
                      <a:pt x="99446" y="1007145"/>
                      <a:pt x="131332" y="990075"/>
                      <a:pt x="78957" y="1024991"/>
                    </a:cubicBezTo>
                    <a:cubicBezTo>
                      <a:pt x="53251" y="1021319"/>
                      <a:pt x="25065" y="1025586"/>
                      <a:pt x="1839" y="1013974"/>
                    </a:cubicBezTo>
                    <a:cubicBezTo>
                      <a:pt x="-8548" y="1008781"/>
                      <a:pt x="28139" y="1012408"/>
                      <a:pt x="34889" y="1002958"/>
                    </a:cubicBezTo>
                    <a:cubicBezTo>
                      <a:pt x="48389" y="984058"/>
                      <a:pt x="49578" y="958890"/>
                      <a:pt x="56923" y="936856"/>
                    </a:cubicBezTo>
                    <a:lnTo>
                      <a:pt x="78957" y="870755"/>
                    </a:lnTo>
                    <a:cubicBezTo>
                      <a:pt x="82629" y="859738"/>
                      <a:pt x="88064" y="849160"/>
                      <a:pt x="89973" y="837705"/>
                    </a:cubicBezTo>
                    <a:cubicBezTo>
                      <a:pt x="93645" y="815671"/>
                      <a:pt x="98219" y="793768"/>
                      <a:pt x="100990" y="771603"/>
                    </a:cubicBezTo>
                    <a:cubicBezTo>
                      <a:pt x="105568" y="734982"/>
                      <a:pt x="105206" y="697709"/>
                      <a:pt x="112007" y="661435"/>
                    </a:cubicBezTo>
                    <a:cubicBezTo>
                      <a:pt x="116287" y="638607"/>
                      <a:pt x="128408" y="617865"/>
                      <a:pt x="134041" y="595333"/>
                    </a:cubicBezTo>
                    <a:cubicBezTo>
                      <a:pt x="137713" y="580644"/>
                      <a:pt x="140707" y="565769"/>
                      <a:pt x="145058" y="551266"/>
                    </a:cubicBezTo>
                    <a:cubicBezTo>
                      <a:pt x="151732" y="529020"/>
                      <a:pt x="167092" y="508391"/>
                      <a:pt x="167092" y="485165"/>
                    </a:cubicBezTo>
                    <a:lnTo>
                      <a:pt x="178108" y="264827"/>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dirty="0">
                  <a:solidFill>
                    <a:schemeClr val="tx1"/>
                  </a:solidFill>
                </a:endParaRPr>
              </a:p>
            </p:txBody>
          </p:sp>
          <p:sp>
            <p:nvSpPr>
              <p:cNvPr id="37" name="円/楕円 36"/>
              <p:cNvSpPr/>
              <p:nvPr/>
            </p:nvSpPr>
            <p:spPr>
              <a:xfrm>
                <a:off x="1653293" y="935907"/>
                <a:ext cx="108905" cy="143858"/>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dirty="0">
                  <a:solidFill>
                    <a:schemeClr val="tx1"/>
                  </a:solidFill>
                </a:endParaRPr>
              </a:p>
            </p:txBody>
          </p:sp>
          <p:sp>
            <p:nvSpPr>
              <p:cNvPr id="38" name="フリーフォーム 37"/>
              <p:cNvSpPr/>
              <p:nvPr/>
            </p:nvSpPr>
            <p:spPr>
              <a:xfrm>
                <a:off x="1740417" y="1174816"/>
                <a:ext cx="224035" cy="500935"/>
              </a:xfrm>
              <a:custGeom>
                <a:avLst/>
                <a:gdLst>
                  <a:gd name="connsiteX0" fmla="*/ 220338 w 224155"/>
                  <a:gd name="connsiteY0" fmla="*/ 27246 h 501334"/>
                  <a:gd name="connsiteX1" fmla="*/ 165253 w 224155"/>
                  <a:gd name="connsiteY1" fmla="*/ 38262 h 501334"/>
                  <a:gd name="connsiteX2" fmla="*/ 110169 w 224155"/>
                  <a:gd name="connsiteY2" fmla="*/ 93347 h 501334"/>
                  <a:gd name="connsiteX3" fmla="*/ 77118 w 224155"/>
                  <a:gd name="connsiteY3" fmla="*/ 115380 h 501334"/>
                  <a:gd name="connsiteX4" fmla="*/ 55085 w 224155"/>
                  <a:gd name="connsiteY4" fmla="*/ 148431 h 501334"/>
                  <a:gd name="connsiteX5" fmla="*/ 22034 w 224155"/>
                  <a:gd name="connsiteY5" fmla="*/ 170465 h 501334"/>
                  <a:gd name="connsiteX6" fmla="*/ 11017 w 224155"/>
                  <a:gd name="connsiteY6" fmla="*/ 225549 h 501334"/>
                  <a:gd name="connsiteX7" fmla="*/ 0 w 224155"/>
                  <a:gd name="connsiteY7" fmla="*/ 258600 h 501334"/>
                  <a:gd name="connsiteX8" fmla="*/ 11017 w 224155"/>
                  <a:gd name="connsiteY8" fmla="*/ 412836 h 501334"/>
                  <a:gd name="connsiteX9" fmla="*/ 22034 w 224155"/>
                  <a:gd name="connsiteY9" fmla="*/ 445887 h 501334"/>
                  <a:gd name="connsiteX10" fmla="*/ 55085 w 224155"/>
                  <a:gd name="connsiteY10" fmla="*/ 456903 h 501334"/>
                  <a:gd name="connsiteX11" fmla="*/ 66102 w 224155"/>
                  <a:gd name="connsiteY11" fmla="*/ 489954 h 501334"/>
                  <a:gd name="connsiteX12" fmla="*/ 187287 w 224155"/>
                  <a:gd name="connsiteY12" fmla="*/ 489954 h 501334"/>
                  <a:gd name="connsiteX13" fmla="*/ 209321 w 224155"/>
                  <a:gd name="connsiteY13" fmla="*/ 423853 h 501334"/>
                  <a:gd name="connsiteX14" fmla="*/ 220338 w 224155"/>
                  <a:gd name="connsiteY14" fmla="*/ 27246 h 50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155" h="501334">
                    <a:moveTo>
                      <a:pt x="220338" y="27246"/>
                    </a:moveTo>
                    <a:cubicBezTo>
                      <a:pt x="212993" y="-37019"/>
                      <a:pt x="182786" y="31687"/>
                      <a:pt x="165253" y="38262"/>
                    </a:cubicBezTo>
                    <a:cubicBezTo>
                      <a:pt x="118249" y="55888"/>
                      <a:pt x="142484" y="61032"/>
                      <a:pt x="110169" y="93347"/>
                    </a:cubicBezTo>
                    <a:cubicBezTo>
                      <a:pt x="100806" y="102709"/>
                      <a:pt x="88135" y="108036"/>
                      <a:pt x="77118" y="115380"/>
                    </a:cubicBezTo>
                    <a:cubicBezTo>
                      <a:pt x="69774" y="126397"/>
                      <a:pt x="64447" y="139068"/>
                      <a:pt x="55085" y="148431"/>
                    </a:cubicBezTo>
                    <a:cubicBezTo>
                      <a:pt x="45722" y="157794"/>
                      <a:pt x="28603" y="158969"/>
                      <a:pt x="22034" y="170465"/>
                    </a:cubicBezTo>
                    <a:cubicBezTo>
                      <a:pt x="12744" y="186723"/>
                      <a:pt x="15559" y="207383"/>
                      <a:pt x="11017" y="225549"/>
                    </a:cubicBezTo>
                    <a:cubicBezTo>
                      <a:pt x="8200" y="236815"/>
                      <a:pt x="3672" y="247583"/>
                      <a:pt x="0" y="258600"/>
                    </a:cubicBezTo>
                    <a:cubicBezTo>
                      <a:pt x="3672" y="310012"/>
                      <a:pt x="4995" y="361646"/>
                      <a:pt x="11017" y="412836"/>
                    </a:cubicBezTo>
                    <a:cubicBezTo>
                      <a:pt x="12374" y="424369"/>
                      <a:pt x="13822" y="437676"/>
                      <a:pt x="22034" y="445887"/>
                    </a:cubicBezTo>
                    <a:cubicBezTo>
                      <a:pt x="30246" y="454098"/>
                      <a:pt x="44068" y="453231"/>
                      <a:pt x="55085" y="456903"/>
                    </a:cubicBezTo>
                    <a:cubicBezTo>
                      <a:pt x="58757" y="467920"/>
                      <a:pt x="56439" y="483512"/>
                      <a:pt x="66102" y="489954"/>
                    </a:cubicBezTo>
                    <a:cubicBezTo>
                      <a:pt x="99977" y="512537"/>
                      <a:pt x="154147" y="495477"/>
                      <a:pt x="187287" y="489954"/>
                    </a:cubicBezTo>
                    <a:cubicBezTo>
                      <a:pt x="194632" y="467920"/>
                      <a:pt x="207957" y="447038"/>
                      <a:pt x="209321" y="423853"/>
                    </a:cubicBezTo>
                    <a:cubicBezTo>
                      <a:pt x="224651" y="163247"/>
                      <a:pt x="227683" y="91511"/>
                      <a:pt x="220338" y="27246"/>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dirty="0">
                  <a:solidFill>
                    <a:schemeClr val="tx1"/>
                  </a:solidFill>
                </a:endParaRPr>
              </a:p>
            </p:txBody>
          </p:sp>
          <p:sp>
            <p:nvSpPr>
              <p:cNvPr id="39" name="フリーフォーム 38"/>
              <p:cNvSpPr/>
              <p:nvPr/>
            </p:nvSpPr>
            <p:spPr>
              <a:xfrm>
                <a:off x="1777756" y="879392"/>
                <a:ext cx="348499" cy="177255"/>
              </a:xfrm>
              <a:custGeom>
                <a:avLst/>
                <a:gdLst>
                  <a:gd name="connsiteX0" fmla="*/ 5505 w 347027"/>
                  <a:gd name="connsiteY0" fmla="*/ 3222 h 179492"/>
                  <a:gd name="connsiteX1" fmla="*/ 159741 w 347027"/>
                  <a:gd name="connsiteY1" fmla="*/ 14239 h 179492"/>
                  <a:gd name="connsiteX2" fmla="*/ 225842 w 347027"/>
                  <a:gd name="connsiteY2" fmla="*/ 58307 h 179492"/>
                  <a:gd name="connsiteX3" fmla="*/ 347027 w 347027"/>
                  <a:gd name="connsiteY3" fmla="*/ 80340 h 179492"/>
                  <a:gd name="connsiteX4" fmla="*/ 247876 w 347027"/>
                  <a:gd name="connsiteY4" fmla="*/ 102374 h 179492"/>
                  <a:gd name="connsiteX5" fmla="*/ 181774 w 347027"/>
                  <a:gd name="connsiteY5" fmla="*/ 146442 h 179492"/>
                  <a:gd name="connsiteX6" fmla="*/ 148724 w 347027"/>
                  <a:gd name="connsiteY6" fmla="*/ 168475 h 179492"/>
                  <a:gd name="connsiteX7" fmla="*/ 115673 w 347027"/>
                  <a:gd name="connsiteY7" fmla="*/ 179492 h 179492"/>
                  <a:gd name="connsiteX8" fmla="*/ 71606 w 347027"/>
                  <a:gd name="connsiteY8" fmla="*/ 80340 h 179492"/>
                  <a:gd name="connsiteX9" fmla="*/ 38555 w 347027"/>
                  <a:gd name="connsiteY9" fmla="*/ 58307 h 179492"/>
                  <a:gd name="connsiteX10" fmla="*/ 5505 w 347027"/>
                  <a:gd name="connsiteY10" fmla="*/ 3222 h 17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027" h="179492">
                    <a:moveTo>
                      <a:pt x="5505" y="3222"/>
                    </a:moveTo>
                    <a:cubicBezTo>
                      <a:pt x="25703" y="-4123"/>
                      <a:pt x="109737" y="1738"/>
                      <a:pt x="159741" y="14239"/>
                    </a:cubicBezTo>
                    <a:cubicBezTo>
                      <a:pt x="185432" y="20662"/>
                      <a:pt x="200720" y="49933"/>
                      <a:pt x="225842" y="58307"/>
                    </a:cubicBezTo>
                    <a:cubicBezTo>
                      <a:pt x="286980" y="78687"/>
                      <a:pt x="247369" y="67884"/>
                      <a:pt x="347027" y="80340"/>
                    </a:cubicBezTo>
                    <a:cubicBezTo>
                      <a:pt x="329091" y="83329"/>
                      <a:pt x="271123" y="89459"/>
                      <a:pt x="247876" y="102374"/>
                    </a:cubicBezTo>
                    <a:cubicBezTo>
                      <a:pt x="224727" y="115235"/>
                      <a:pt x="203808" y="131753"/>
                      <a:pt x="181774" y="146442"/>
                    </a:cubicBezTo>
                    <a:cubicBezTo>
                      <a:pt x="170757" y="153786"/>
                      <a:pt x="161285" y="164288"/>
                      <a:pt x="148724" y="168475"/>
                    </a:cubicBezTo>
                    <a:lnTo>
                      <a:pt x="115673" y="179492"/>
                    </a:lnTo>
                    <a:cubicBezTo>
                      <a:pt x="104766" y="146771"/>
                      <a:pt x="97791" y="106525"/>
                      <a:pt x="71606" y="80340"/>
                    </a:cubicBezTo>
                    <a:cubicBezTo>
                      <a:pt x="62243" y="70977"/>
                      <a:pt x="49572" y="65651"/>
                      <a:pt x="38555" y="58307"/>
                    </a:cubicBezTo>
                    <a:cubicBezTo>
                      <a:pt x="26278" y="9201"/>
                      <a:pt x="-14693" y="10567"/>
                      <a:pt x="5505" y="3222"/>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dirty="0">
                  <a:solidFill>
                    <a:schemeClr val="tx1"/>
                  </a:solidFill>
                </a:endParaRPr>
              </a:p>
            </p:txBody>
          </p:sp>
        </p:grpSp>
        <p:sp>
          <p:nvSpPr>
            <p:cNvPr id="30" name="下矢印 29"/>
            <p:cNvSpPr/>
            <p:nvPr/>
          </p:nvSpPr>
          <p:spPr>
            <a:xfrm>
              <a:off x="3606800" y="4294187"/>
              <a:ext cx="188913" cy="276225"/>
            </a:xfrm>
            <a:prstGeom prst="downArrow">
              <a:avLst/>
            </a:prstGeom>
            <a:solidFill>
              <a:srgbClr val="FF66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dirty="0">
                <a:solidFill>
                  <a:schemeClr val="tx1"/>
                </a:solidFill>
              </a:endParaRPr>
            </a:p>
          </p:txBody>
        </p:sp>
        <p:sp>
          <p:nvSpPr>
            <p:cNvPr id="33" name="正方形/長方形 32"/>
            <p:cNvSpPr/>
            <p:nvPr/>
          </p:nvSpPr>
          <p:spPr>
            <a:xfrm>
              <a:off x="-285707" y="2064591"/>
              <a:ext cx="4893770" cy="1261224"/>
            </a:xfrm>
            <a:prstGeom prst="rect">
              <a:avLst/>
            </a:prstGeom>
            <a:solidFill>
              <a:srgbClr val="FFEBEB"/>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400" dirty="0" smtClean="0">
                  <a:solidFill>
                    <a:schemeClr val="tx1"/>
                  </a:solidFill>
                </a:rPr>
                <a:t>Cosmogenic nuclides </a:t>
              </a:r>
              <a:endParaRPr lang="ja-JP" altLang="en-US" sz="2400" dirty="0">
                <a:solidFill>
                  <a:schemeClr val="tx1"/>
                </a:solidFill>
              </a:endParaRPr>
            </a:p>
          </p:txBody>
        </p:sp>
        <p:sp>
          <p:nvSpPr>
            <p:cNvPr id="34" name="下矢印 33"/>
            <p:cNvSpPr/>
            <p:nvPr/>
          </p:nvSpPr>
          <p:spPr>
            <a:xfrm>
              <a:off x="2018669" y="3242308"/>
              <a:ext cx="205007" cy="741742"/>
            </a:xfrm>
            <a:prstGeom prst="downArrow">
              <a:avLst/>
            </a:prstGeom>
            <a:scene3d>
              <a:camera prst="orthographicFront">
                <a:rot lat="0" lon="0" rev="18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chemeClr val="tx1"/>
                </a:solidFill>
              </a:endParaRPr>
            </a:p>
          </p:txBody>
        </p:sp>
        <p:sp>
          <p:nvSpPr>
            <p:cNvPr id="35" name="下矢印 34"/>
            <p:cNvSpPr/>
            <p:nvPr/>
          </p:nvSpPr>
          <p:spPr>
            <a:xfrm>
              <a:off x="2880395" y="3226129"/>
              <a:ext cx="189235" cy="781071"/>
            </a:xfrm>
            <a:prstGeom prst="downArrow">
              <a:avLst/>
            </a:prstGeom>
            <a:solidFill>
              <a:srgbClr val="FF6600"/>
            </a:solidFill>
            <a:ln>
              <a:solidFill>
                <a:schemeClr val="tx1">
                  <a:lumMod val="50000"/>
                  <a:lumOff val="50000"/>
                </a:schemeClr>
              </a:solidFill>
            </a:ln>
            <a:scene3d>
              <a:camera prst="orthographicFront">
                <a:rot lat="0" lon="0" rev="3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chemeClr val="tx1"/>
                </a:solidFill>
              </a:endParaRPr>
            </a:p>
          </p:txBody>
        </p:sp>
      </p:grpSp>
      <p:sp>
        <p:nvSpPr>
          <p:cNvPr id="41" name="Rectangle 57"/>
          <p:cNvSpPr>
            <a:spLocks noChangeArrowheads="1"/>
          </p:cNvSpPr>
          <p:nvPr/>
        </p:nvSpPr>
        <p:spPr bwMode="auto">
          <a:xfrm>
            <a:off x="3325565" y="5416670"/>
            <a:ext cx="5743916" cy="1339497"/>
          </a:xfrm>
          <a:prstGeom prst="rect">
            <a:avLst/>
          </a:prstGeom>
          <a:solidFill>
            <a:schemeClr val="accent3">
              <a:lumMod val="20000"/>
              <a:lumOff val="80000"/>
            </a:schemeClr>
          </a:solidFill>
          <a:ln w="9360">
            <a:solidFill>
              <a:srgbClr val="5F5F5F"/>
            </a:solidFill>
            <a:miter lim="800000"/>
            <a:headEnd/>
            <a:tailEnd/>
          </a:ln>
          <a:extLst/>
        </p:spPr>
        <p:txBody>
          <a:bodyPr wrap="none" anchor="ctr"/>
          <a:lstStyle/>
          <a:p>
            <a:pPr eaLnBrk="1" hangingPunct="1">
              <a:buClr>
                <a:srgbClr val="000000"/>
              </a:buClr>
              <a:buSzPct val="100000"/>
              <a:defRPr/>
            </a:pPr>
            <a:r>
              <a:rPr kumimoji="0" lang="en-US" altLang="ja-JP" i="1" dirty="0" smtClean="0">
                <a:ea typeface="ＭＳ Ｐゴシック" charset="-128"/>
              </a:rPr>
              <a:t>As well as for dating, </a:t>
            </a:r>
            <a:r>
              <a:rPr kumimoji="0" lang="en-US" altLang="ja-JP" i="1" baseline="30000" dirty="0" smtClean="0">
                <a:ea typeface="ＭＳ Ｐゴシック" charset="-128"/>
              </a:rPr>
              <a:t>14</a:t>
            </a:r>
            <a:r>
              <a:rPr kumimoji="0" lang="en-US" altLang="ja-JP" i="1" dirty="0" smtClean="0">
                <a:ea typeface="ＭＳ Ｐゴシック" charset="-128"/>
              </a:rPr>
              <a:t>C and other </a:t>
            </a:r>
            <a:r>
              <a:rPr kumimoji="0" lang="en-US" altLang="ja-JP" i="1" dirty="0" err="1" smtClean="0">
                <a:ea typeface="ＭＳ Ｐゴシック" charset="-128"/>
              </a:rPr>
              <a:t>cosmogenic</a:t>
            </a:r>
            <a:r>
              <a:rPr kumimoji="0" lang="en-US" altLang="ja-JP" i="1" dirty="0" smtClean="0">
                <a:ea typeface="ＭＳ Ｐゴシック" charset="-128"/>
              </a:rPr>
              <a:t> </a:t>
            </a:r>
          </a:p>
          <a:p>
            <a:pPr eaLnBrk="1" hangingPunct="1">
              <a:buClr>
                <a:srgbClr val="000000"/>
              </a:buClr>
              <a:buSzPct val="100000"/>
              <a:defRPr/>
            </a:pPr>
            <a:r>
              <a:rPr kumimoji="0" lang="en-US" altLang="ja-JP" i="1" dirty="0" smtClean="0">
                <a:ea typeface="ＭＳ Ｐゴシック" charset="-128"/>
              </a:rPr>
              <a:t>nuclides can give us</a:t>
            </a:r>
          </a:p>
          <a:p>
            <a:pPr eaLnBrk="1" hangingPunct="1">
              <a:buClr>
                <a:srgbClr val="000000"/>
              </a:buClr>
              <a:buSzPct val="100000"/>
              <a:defRPr/>
            </a:pPr>
            <a:r>
              <a:rPr lang="en-US" altLang="ja-JP" i="1" dirty="0" smtClean="0">
                <a:ea typeface="ＭＳ Ｐゴシック" charset="-128"/>
              </a:rPr>
              <a:t>a r</a:t>
            </a:r>
            <a:r>
              <a:rPr kumimoji="0" lang="en-US" altLang="ja-JP" i="1" dirty="0" smtClean="0">
                <a:solidFill>
                  <a:srgbClr val="0070C0"/>
                </a:solidFill>
                <a:ea typeface="ＭＳ Ｐゴシック" charset="-128"/>
              </a:rPr>
              <a:t>ecord of past </a:t>
            </a:r>
            <a:r>
              <a:rPr lang="en-US" altLang="ja-JP" i="1" dirty="0" smtClean="0">
                <a:solidFill>
                  <a:srgbClr val="0070C0"/>
                </a:solidFill>
                <a:ea typeface="ＭＳ Ｐゴシック" charset="-128"/>
              </a:rPr>
              <a:t>cosmic-ray</a:t>
            </a:r>
            <a:r>
              <a:rPr kumimoji="0" lang="en-US" altLang="ja-JP" i="1" dirty="0" smtClean="0">
                <a:solidFill>
                  <a:srgbClr val="0070C0"/>
                </a:solidFill>
                <a:ea typeface="ＭＳ Ｐゴシック" charset="-128"/>
              </a:rPr>
              <a:t> intensities</a:t>
            </a:r>
            <a:endParaRPr kumimoji="0" lang="en-US" altLang="ja-JP" i="1" dirty="0">
              <a:solidFill>
                <a:srgbClr val="0070C0"/>
              </a:solidFill>
              <a:ea typeface="ＭＳ Ｐゴシック" charset="-128"/>
            </a:endParaRPr>
          </a:p>
        </p:txBody>
      </p:sp>
      <p:sp>
        <p:nvSpPr>
          <p:cNvPr id="43" name="テキスト ボックス 42"/>
          <p:cNvSpPr txBox="1"/>
          <p:nvPr/>
        </p:nvSpPr>
        <p:spPr>
          <a:xfrm>
            <a:off x="3559175" y="3757965"/>
            <a:ext cx="5638800" cy="708025"/>
          </a:xfrm>
          <a:prstGeom prst="rect">
            <a:avLst/>
          </a:prstGeom>
          <a:noFill/>
        </p:spPr>
        <p:txBody>
          <a:bodyPr>
            <a:spAutoFit/>
          </a:bodyPr>
          <a:lstStyle/>
          <a:p>
            <a:pPr>
              <a:defRPr/>
            </a:pPr>
            <a:r>
              <a:rPr lang="en-US" altLang="ja-JP" sz="2000" b="1" dirty="0" smtClean="0">
                <a:latin typeface="+mj-ea"/>
              </a:rPr>
              <a:t>Neutron capture reaction</a:t>
            </a:r>
            <a:r>
              <a:rPr lang="ja-JP" altLang="en-US" sz="2000" b="1" dirty="0" smtClean="0">
                <a:latin typeface="+mj-ea"/>
                <a:ea typeface="+mj-ea"/>
              </a:rPr>
              <a:t>→</a:t>
            </a:r>
            <a:r>
              <a:rPr lang="en-US" altLang="ja-JP" sz="2000" b="1" baseline="30000" dirty="0" smtClean="0">
                <a:latin typeface="+mj-ea"/>
              </a:rPr>
              <a:t> </a:t>
            </a:r>
            <a:r>
              <a:rPr lang="en-US" altLang="ja-JP" sz="2000" b="1" baseline="30000" dirty="0" smtClean="0">
                <a:solidFill>
                  <a:srgbClr val="FF0000"/>
                </a:solidFill>
                <a:latin typeface="+mj-ea"/>
              </a:rPr>
              <a:t>14</a:t>
            </a:r>
            <a:r>
              <a:rPr lang="en-US" altLang="ja-JP" sz="2000" b="1" dirty="0" smtClean="0">
                <a:solidFill>
                  <a:srgbClr val="FF0000"/>
                </a:solidFill>
                <a:latin typeface="+mj-ea"/>
              </a:rPr>
              <a:t>C</a:t>
            </a:r>
            <a:endParaRPr lang="en-US" altLang="ja-JP" sz="2000" b="1" dirty="0">
              <a:solidFill>
                <a:srgbClr val="FF0000"/>
              </a:solidFill>
              <a:latin typeface="+mj-ea"/>
              <a:ea typeface="+mj-ea"/>
            </a:endParaRPr>
          </a:p>
          <a:p>
            <a:pPr>
              <a:defRPr/>
            </a:pPr>
            <a:r>
              <a:rPr lang="ja-JP" altLang="en-US" sz="2000" b="1" dirty="0">
                <a:latin typeface="+mj-ea"/>
                <a:ea typeface="+mj-ea"/>
              </a:rPr>
              <a:t>　　</a:t>
            </a:r>
            <a:r>
              <a:rPr lang="en-US" altLang="ja-JP" sz="2000" b="1" baseline="30000" dirty="0">
                <a:latin typeface="+mj-ea"/>
              </a:rPr>
              <a:t>14</a:t>
            </a:r>
            <a:r>
              <a:rPr lang="en-US" altLang="ja-JP" sz="2000" b="1" dirty="0">
                <a:latin typeface="+mj-ea"/>
                <a:ea typeface="+mj-ea"/>
              </a:rPr>
              <a:t>N + n </a:t>
            </a:r>
            <a:r>
              <a:rPr lang="ja-JP" altLang="en-US" sz="2000" b="1" dirty="0">
                <a:latin typeface="+mj-ea"/>
                <a:ea typeface="+mj-ea"/>
              </a:rPr>
              <a:t>→</a:t>
            </a:r>
            <a:r>
              <a:rPr lang="en-US" altLang="ja-JP" sz="2000" b="1" dirty="0">
                <a:latin typeface="+mj-ea"/>
                <a:ea typeface="+mj-ea"/>
              </a:rPr>
              <a:t> </a:t>
            </a:r>
            <a:r>
              <a:rPr lang="en-US" altLang="ja-JP" sz="2000" b="1" baseline="30000" dirty="0">
                <a:latin typeface="+mj-ea"/>
                <a:ea typeface="+mj-ea"/>
              </a:rPr>
              <a:t>14</a:t>
            </a:r>
            <a:r>
              <a:rPr lang="en-US" altLang="ja-JP" sz="2000" b="1" dirty="0">
                <a:latin typeface="+mj-ea"/>
                <a:ea typeface="+mj-ea"/>
              </a:rPr>
              <a:t>C + p</a:t>
            </a:r>
          </a:p>
        </p:txBody>
      </p:sp>
      <p:sp>
        <p:nvSpPr>
          <p:cNvPr id="44" name="角丸四角形吹き出し 43"/>
          <p:cNvSpPr/>
          <p:nvPr/>
        </p:nvSpPr>
        <p:spPr>
          <a:xfrm>
            <a:off x="3511550" y="3691290"/>
            <a:ext cx="4084786" cy="763588"/>
          </a:xfrm>
          <a:prstGeom prst="wedgeRoundRectCallout">
            <a:avLst>
              <a:gd name="adj1" fmla="val -62297"/>
              <a:gd name="adj2" fmla="val 80873"/>
              <a:gd name="adj3" fmla="val 16667"/>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5" name="Text Box 3"/>
          <p:cNvSpPr txBox="1">
            <a:spLocks noChangeArrowheads="1"/>
          </p:cNvSpPr>
          <p:nvPr/>
        </p:nvSpPr>
        <p:spPr bwMode="auto">
          <a:xfrm>
            <a:off x="470369" y="208634"/>
            <a:ext cx="8424862"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49263">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Clr>
                <a:srgbClr val="000000"/>
              </a:buClr>
              <a:buFont typeface="Times New Roman" panose="02020603050405020304" pitchFamily="18" charset="0"/>
              <a:buNone/>
            </a:pPr>
            <a:r>
              <a:rPr kumimoji="0" lang="en-US" altLang="ja-JP" sz="3600" dirty="0" smtClean="0">
                <a:latin typeface="Arial" panose="020B0604020202020204" pitchFamily="34" charset="0"/>
              </a:rPr>
              <a:t>Past cosmic ray intensity</a:t>
            </a:r>
            <a:endParaRPr kumimoji="0" lang="en-US" altLang="ja-JP" sz="3600" dirty="0">
              <a:latin typeface="Arial" panose="020B0604020202020204" pitchFamily="34" charset="0"/>
            </a:endParaRPr>
          </a:p>
        </p:txBody>
      </p:sp>
    </p:spTree>
    <p:extLst>
      <p:ext uri="{BB962C8B-B14F-4D97-AF65-F5344CB8AC3E}">
        <p14:creationId xmlns:p14="http://schemas.microsoft.com/office/powerpoint/2010/main" val="1469210107"/>
      </p:ext>
    </p:extLst>
  </p:cSld>
  <p:clrMapOvr>
    <a:masterClrMapping/>
  </p:clrMapOvr>
  <mc:AlternateContent xmlns:mc="http://schemas.openxmlformats.org/markup-compatibility/2006" xmlns:p14="http://schemas.microsoft.com/office/powerpoint/2010/main">
    <mc:Choice Requires="p14">
      <p:transition spd="slow" p14:dur="2000" advTm="190010"/>
    </mc:Choice>
    <mc:Fallback xmlns="">
      <p:transition spd="slow" advTm="1900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5" descr="P100003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 y="-152400"/>
            <a:ext cx="9855200" cy="7391400"/>
          </a:xfrm>
        </p:spPr>
      </p:pic>
      <p:sp>
        <p:nvSpPr>
          <p:cNvPr id="2" name="Title 1"/>
          <p:cNvSpPr>
            <a:spLocks noGrp="1"/>
          </p:cNvSpPr>
          <p:nvPr>
            <p:ph type="title"/>
          </p:nvPr>
        </p:nvSpPr>
        <p:spPr/>
        <p:txBody>
          <a:bodyPr/>
          <a:lstStyle/>
          <a:p>
            <a:pPr algn="l">
              <a:defRPr/>
            </a:pPr>
            <a:r>
              <a:rPr lang="en-US" sz="3200" dirty="0" smtClean="0">
                <a:solidFill>
                  <a:schemeClr val="tx1"/>
                </a:solidFill>
              </a:rPr>
              <a:t>The a</a:t>
            </a:r>
            <a:r>
              <a:rPr lang="en-US" sz="3200" b="1" dirty="0" smtClean="0">
                <a:solidFill>
                  <a:schemeClr val="tx1"/>
                </a:solidFill>
              </a:rPr>
              <a:t>tmospheric model</a:t>
            </a:r>
            <a:endParaRPr lang="en-US" sz="3200" b="1" dirty="0">
              <a:solidFill>
                <a:schemeClr val="tx1"/>
              </a:solidFill>
            </a:endParaRPr>
          </a:p>
        </p:txBody>
      </p:sp>
      <p:sp>
        <p:nvSpPr>
          <p:cNvPr id="3" name="TextBox 2"/>
          <p:cNvSpPr txBox="1"/>
          <p:nvPr/>
        </p:nvSpPr>
        <p:spPr>
          <a:xfrm>
            <a:off x="6164263" y="457200"/>
            <a:ext cx="2979737" cy="1477963"/>
          </a:xfrm>
          <a:prstGeom prst="rect">
            <a:avLst/>
          </a:prstGeom>
          <a:noFill/>
        </p:spPr>
        <p:txBody>
          <a:bodyPr wrap="none">
            <a:spAutoFit/>
          </a:bodyPr>
          <a:lstStyle/>
          <a:p>
            <a:pPr marL="342900" indent="-342900">
              <a:buFontTx/>
              <a:buAutoNum type="arabicPeriod"/>
              <a:defRPr/>
            </a:pPr>
            <a:r>
              <a:rPr lang="en-US" dirty="0"/>
              <a:t>Atmospheric Production</a:t>
            </a:r>
          </a:p>
          <a:p>
            <a:pPr>
              <a:defRPr/>
            </a:pPr>
            <a:r>
              <a:rPr lang="en-US" dirty="0"/>
              <a:t>Carbon-14 is produced in</a:t>
            </a:r>
          </a:p>
          <a:p>
            <a:pPr>
              <a:defRPr/>
            </a:pPr>
            <a:r>
              <a:rPr lang="en-US" dirty="0"/>
              <a:t>The upper atmosphere by</a:t>
            </a:r>
          </a:p>
          <a:p>
            <a:pPr>
              <a:defRPr/>
            </a:pPr>
            <a:r>
              <a:rPr lang="en-US" baseline="30000" dirty="0"/>
              <a:t>14</a:t>
            </a:r>
            <a:r>
              <a:rPr lang="en-US" dirty="0"/>
              <a:t>N(</a:t>
            </a:r>
            <a:r>
              <a:rPr lang="en-US" dirty="0" err="1"/>
              <a:t>n,p</a:t>
            </a:r>
            <a:r>
              <a:rPr lang="en-US" dirty="0"/>
              <a:t>)</a:t>
            </a:r>
            <a:r>
              <a:rPr lang="en-US" baseline="30000" dirty="0"/>
              <a:t>14</a:t>
            </a:r>
            <a:r>
              <a:rPr lang="en-US" dirty="0"/>
              <a:t>C.</a:t>
            </a:r>
          </a:p>
          <a:p>
            <a:pPr>
              <a:defRPr/>
            </a:pPr>
            <a:endParaRPr lang="en-US" dirty="0"/>
          </a:p>
        </p:txBody>
      </p:sp>
      <p:sp>
        <p:nvSpPr>
          <p:cNvPr id="8197" name="TextBox 3"/>
          <p:cNvSpPr txBox="1">
            <a:spLocks noChangeArrowheads="1"/>
          </p:cNvSpPr>
          <p:nvPr/>
        </p:nvSpPr>
        <p:spPr bwMode="auto">
          <a:xfrm>
            <a:off x="61913" y="5029200"/>
            <a:ext cx="45069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2. Cosmogenic:</a:t>
            </a:r>
          </a:p>
          <a:p>
            <a:r>
              <a:rPr lang="en-US" baseline="30000"/>
              <a:t>14</a:t>
            </a:r>
            <a:r>
              <a:rPr lang="en-US"/>
              <a:t>C (and other nuclides) are produced by </a:t>
            </a:r>
          </a:p>
          <a:p>
            <a:r>
              <a:rPr lang="en-US"/>
              <a:t>of cosmic ray production directly in rocks</a:t>
            </a:r>
          </a:p>
        </p:txBody>
      </p:sp>
      <p:sp>
        <p:nvSpPr>
          <p:cNvPr id="8198" name="TextBox 4"/>
          <p:cNvSpPr txBox="1">
            <a:spLocks noChangeArrowheads="1"/>
          </p:cNvSpPr>
          <p:nvPr/>
        </p:nvSpPr>
        <p:spPr bwMode="auto">
          <a:xfrm>
            <a:off x="6477000" y="2133600"/>
            <a:ext cx="27241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3. Atmospheric </a:t>
            </a:r>
            <a:r>
              <a:rPr lang="en-US" baseline="30000"/>
              <a:t>14</a:t>
            </a:r>
            <a:r>
              <a:rPr lang="en-US"/>
              <a:t>C is</a:t>
            </a:r>
          </a:p>
          <a:p>
            <a:r>
              <a:rPr lang="en-US"/>
              <a:t>Incorporated rapidly into </a:t>
            </a:r>
          </a:p>
          <a:p>
            <a:r>
              <a:rPr lang="en-US"/>
              <a:t>The bioshere</a:t>
            </a:r>
          </a:p>
        </p:txBody>
      </p:sp>
      <p:cxnSp>
        <p:nvCxnSpPr>
          <p:cNvPr id="8199" name="Straight Arrow Connector 6"/>
          <p:cNvCxnSpPr>
            <a:cxnSpLocks noChangeShapeType="1"/>
          </p:cNvCxnSpPr>
          <p:nvPr/>
        </p:nvCxnSpPr>
        <p:spPr bwMode="auto">
          <a:xfrm flipH="1">
            <a:off x="5029200" y="2362200"/>
            <a:ext cx="1295400" cy="45720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200" name="Straight Arrow Connector 8"/>
          <p:cNvCxnSpPr>
            <a:cxnSpLocks noChangeShapeType="1"/>
          </p:cNvCxnSpPr>
          <p:nvPr/>
        </p:nvCxnSpPr>
        <p:spPr bwMode="auto">
          <a:xfrm flipV="1">
            <a:off x="1524000" y="4495800"/>
            <a:ext cx="1828800" cy="30480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324719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nuclear 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76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Bomb 14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2743200"/>
            <a:ext cx="4876800"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5"/>
          <p:cNvSpPr txBox="1">
            <a:spLocks noChangeArrowheads="1"/>
          </p:cNvSpPr>
          <p:nvPr/>
        </p:nvSpPr>
        <p:spPr bwMode="auto">
          <a:xfrm>
            <a:off x="669925" y="341313"/>
            <a:ext cx="8137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Since 1950AD, an additional source of </a:t>
            </a:r>
            <a:r>
              <a:rPr lang="en-US" baseline="30000"/>
              <a:t>14</a:t>
            </a:r>
            <a:r>
              <a:rPr lang="en-US"/>
              <a:t>C is from atmospheric nuclear testing.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05597"/>
            <a:ext cx="9144000" cy="5046805"/>
          </a:xfrm>
          <a:prstGeom prst="rect">
            <a:avLst/>
          </a:prstGeom>
        </p:spPr>
      </p:pic>
    </p:spTree>
    <p:extLst>
      <p:ext uri="{BB962C8B-B14F-4D97-AF65-F5344CB8AC3E}">
        <p14:creationId xmlns:p14="http://schemas.microsoft.com/office/powerpoint/2010/main" val="19155155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p:nvPr>
        </p:nvSpPr>
        <p:spPr/>
        <p:txBody>
          <a:bodyPr/>
          <a:lstStyle/>
          <a:p>
            <a:endParaRPr lang="en-US" altLang="en-US" smtClean="0"/>
          </a:p>
        </p:txBody>
      </p:sp>
      <p:pic>
        <p:nvPicPr>
          <p:cNvPr id="2" name="Picture 1"/>
          <p:cNvPicPr>
            <a:picLocks noChangeAspect="1"/>
          </p:cNvPicPr>
          <p:nvPr/>
        </p:nvPicPr>
        <p:blipFill>
          <a:blip r:embed="rId3"/>
          <a:stretch>
            <a:fillRect/>
          </a:stretch>
        </p:blipFill>
        <p:spPr>
          <a:xfrm>
            <a:off x="266700" y="0"/>
            <a:ext cx="8590298" cy="6858000"/>
          </a:xfrm>
          <a:prstGeom prst="rect">
            <a:avLst/>
          </a:prstGeom>
        </p:spPr>
      </p:pic>
      <p:sp>
        <p:nvSpPr>
          <p:cNvPr id="8195" name="Rectangle 3"/>
          <p:cNvSpPr>
            <a:spLocks noGrp="1"/>
          </p:cNvSpPr>
          <p:nvPr>
            <p:ph type="body" idx="1"/>
          </p:nvPr>
        </p:nvSpPr>
        <p:spPr/>
        <p:txBody>
          <a:bodyPr/>
          <a:lstStyle/>
          <a:p>
            <a:endParaRPr lang="en-US" altLang="en-US" dirty="0" smtClean="0"/>
          </a:p>
        </p:txBody>
      </p:sp>
      <p:sp>
        <p:nvSpPr>
          <p:cNvPr id="8197" name="Text Box 5"/>
          <p:cNvSpPr txBox="1">
            <a:spLocks noChangeArrowheads="1"/>
          </p:cNvSpPr>
          <p:nvPr/>
        </p:nvSpPr>
        <p:spPr bwMode="auto">
          <a:xfrm>
            <a:off x="517525" y="493713"/>
            <a:ext cx="4759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00"/>
              <a:t>Recent values of bomb </a:t>
            </a:r>
            <a:r>
              <a:rPr lang="en-US" altLang="en-US" sz="1800" baseline="30000"/>
              <a:t>14</a:t>
            </a:r>
            <a:r>
              <a:rPr lang="en-US" altLang="en-US" sz="1800"/>
              <a:t>C</a:t>
            </a:r>
          </a:p>
          <a:p>
            <a:pPr>
              <a:spcBef>
                <a:spcPct val="0"/>
              </a:spcBef>
              <a:buFontTx/>
              <a:buNone/>
            </a:pPr>
            <a:r>
              <a:rPr lang="el-GR" altLang="en-US" sz="1800">
                <a:cs typeface="Arial" charset="0"/>
              </a:rPr>
              <a:t>Δ</a:t>
            </a:r>
            <a:r>
              <a:rPr lang="en-US" altLang="en-US" sz="1800" baseline="30000">
                <a:cs typeface="Arial" charset="0"/>
              </a:rPr>
              <a:t>14</a:t>
            </a:r>
            <a:r>
              <a:rPr lang="en-US" altLang="en-US" sz="1800">
                <a:cs typeface="Arial" charset="0"/>
              </a:rPr>
              <a:t>C is excess above modern in parts per mil</a:t>
            </a:r>
            <a:endParaRPr lang="el-GR" altLang="en-US" sz="1800">
              <a:cs typeface="Arial" charset="0"/>
            </a:endParaRPr>
          </a:p>
        </p:txBody>
      </p:sp>
    </p:spTree>
    <p:extLst>
      <p:ext uri="{BB962C8B-B14F-4D97-AF65-F5344CB8AC3E}">
        <p14:creationId xmlns:p14="http://schemas.microsoft.com/office/powerpoint/2010/main" val="24864878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We have also been adding a lot of </a:t>
            </a:r>
            <a:r>
              <a:rPr lang="en-US" sz="2400" baseline="30000" dirty="0" smtClean="0"/>
              <a:t>14</a:t>
            </a:r>
            <a:r>
              <a:rPr lang="en-US" sz="2400" dirty="0" smtClean="0"/>
              <a:t>C-free CO</a:t>
            </a:r>
            <a:r>
              <a:rPr lang="en-US" sz="2400" baseline="-25000" dirty="0" smtClean="0"/>
              <a:t>2</a:t>
            </a:r>
            <a:r>
              <a:rPr lang="en-US" sz="2400" dirty="0" smtClean="0"/>
              <a:t> to the atmosphere</a:t>
            </a: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9026"/>
            <a:ext cx="8229600" cy="4690872"/>
          </a:xfrm>
        </p:spPr>
      </p:pic>
    </p:spTree>
    <p:extLst>
      <p:ext uri="{BB962C8B-B14F-4D97-AF65-F5344CB8AC3E}">
        <p14:creationId xmlns:p14="http://schemas.microsoft.com/office/powerpoint/2010/main" val="335288379"/>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1702</TotalTime>
  <Words>1354</Words>
  <Application>Microsoft Macintosh PowerPoint</Application>
  <PresentationFormat>On-screen Show (4:3)</PresentationFormat>
  <Paragraphs>220</Paragraphs>
  <Slides>32</Slides>
  <Notes>15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32</vt:i4>
      </vt:variant>
    </vt:vector>
  </HeadingPairs>
  <TitlesOfParts>
    <vt:vector size="46" baseType="lpstr">
      <vt:lpstr>Book Antiqua</vt:lpstr>
      <vt:lpstr>Calibri</vt:lpstr>
      <vt:lpstr>Century Gothic</vt:lpstr>
      <vt:lpstr>English111 Vivace BT</vt:lpstr>
      <vt:lpstr>French Script MT</vt:lpstr>
      <vt:lpstr>Lucida Sans</vt:lpstr>
      <vt:lpstr>ＭＳ Ｐゴシック</vt:lpstr>
      <vt:lpstr>Times New Roman</vt:lpstr>
      <vt:lpstr>Wingdings</vt:lpstr>
      <vt:lpstr>Wingdings 2</vt:lpstr>
      <vt:lpstr>Wingdings 3</vt:lpstr>
      <vt:lpstr>Arial</vt:lpstr>
      <vt:lpstr>Default Design</vt:lpstr>
      <vt:lpstr>Apex</vt:lpstr>
      <vt:lpstr>APPLICATIONS OF ACCELERATOR MASS SPECTROMETRY FOR HERITAGE STUDIES </vt:lpstr>
      <vt:lpstr>Accelerator Mass Spectrometry (AMS)</vt:lpstr>
      <vt:lpstr>Radiocarbon dating</vt:lpstr>
      <vt:lpstr>PowerPoint Presentation</vt:lpstr>
      <vt:lpstr>The atmospheric model</vt:lpstr>
      <vt:lpstr>PowerPoint Presentation</vt:lpstr>
      <vt:lpstr>PowerPoint Presentation</vt:lpstr>
      <vt:lpstr>PowerPoint Presentation</vt:lpstr>
      <vt:lpstr>We have also been adding a lot of 14C-free CO2 to the atmosphere</vt:lpstr>
      <vt:lpstr>Sample Preparation: Methods development</vt:lpstr>
      <vt:lpstr>Definition of a 14C date Stuiver and Polach, 1977</vt:lpstr>
      <vt:lpstr>How well can we do?  Intercomparison between 3 labs</vt:lpstr>
      <vt:lpstr> We need to calibrate the 14C age to get an absolute age estimate</vt:lpstr>
      <vt:lpstr>PowerPoint Presentation</vt:lpstr>
      <vt:lpstr>PowerPoint Presentation</vt:lpstr>
      <vt:lpstr>PowerPoint Presentation</vt:lpstr>
      <vt:lpstr>What are the best kinds of samples?</vt:lpstr>
      <vt:lpstr>Interesting objects can be dated</vt:lpstr>
      <vt:lpstr>PowerPoint Presentation</vt:lpstr>
      <vt:lpstr>Music from the 17th century</vt:lpstr>
      <vt:lpstr>Most famous sample dated by 14C (1988)</vt:lpstr>
      <vt:lpstr>PowerPoint Presentation</vt:lpstr>
      <vt:lpstr>Vinland Map</vt:lpstr>
      <vt:lpstr>Voynich Manuscript</vt:lpstr>
      <vt:lpstr>How old is it?</vt:lpstr>
      <vt:lpstr>PowerPoint Presentation</vt:lpstr>
      <vt:lpstr>PowerPoint Presentation</vt:lpstr>
      <vt:lpstr>PowerPoint Presentation</vt:lpstr>
      <vt:lpstr>Rapid changes in 14C: Solar and other forcing?</vt:lpstr>
      <vt:lpstr>PowerPoint Presentation</vt:lpstr>
      <vt:lpstr>PowerPoint Presentation</vt:lpstr>
      <vt:lpstr>Acknowledgments</vt:lpstr>
    </vt:vector>
  </TitlesOfParts>
  <Company>Univ of Arizona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 applications of AMS at the  University of Arizona</dc:title>
  <dc:creator>Timothy Jull</dc:creator>
  <cp:lastModifiedBy>Jull, Anthony John T - (jull)</cp:lastModifiedBy>
  <cp:revision>222</cp:revision>
  <cp:lastPrinted>2019-11-06T09:31:09Z</cp:lastPrinted>
  <dcterms:created xsi:type="dcterms:W3CDTF">2003-04-07T05:52:57Z</dcterms:created>
  <dcterms:modified xsi:type="dcterms:W3CDTF">2019-11-06T10:09:21Z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