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9" r:id="rId2"/>
    <p:sldId id="474" r:id="rId3"/>
    <p:sldId id="477" r:id="rId4"/>
    <p:sldId id="482" r:id="rId5"/>
    <p:sldId id="484" r:id="rId6"/>
    <p:sldId id="478" r:id="rId7"/>
    <p:sldId id="486" r:id="rId8"/>
    <p:sldId id="490" r:id="rId9"/>
    <p:sldId id="481" r:id="rId10"/>
    <p:sldId id="489" r:id="rId11"/>
    <p:sldId id="488" r:id="rId12"/>
    <p:sldId id="471" r:id="rId13"/>
    <p:sldId id="475" r:id="rId14"/>
    <p:sldId id="476" r:id="rId15"/>
  </p:sldIdLst>
  <p:sldSz cx="12192000" cy="6858000"/>
  <p:notesSz cx="6789738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0000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3" autoAdjust="0"/>
    <p:restoredTop sz="94710" autoAdjust="0"/>
  </p:normalViewPr>
  <p:slideViewPr>
    <p:cSldViewPr>
      <p:cViewPr varScale="1">
        <p:scale>
          <a:sx n="84" d="100"/>
          <a:sy n="84" d="100"/>
        </p:scale>
        <p:origin x="605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77D9-7C78-41DD-BEC2-B844B101481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9856-F772-4531-82C0-3CF99004C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1828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D9856-F772-4531-82C0-3CF99004C6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0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95733" y="6356351"/>
            <a:ext cx="6144683" cy="365125"/>
          </a:xfrm>
        </p:spPr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224459" y="6356351"/>
            <a:ext cx="1357941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95734" y="6356351"/>
            <a:ext cx="480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indico.gsi.de/event/6062/contribution/0/material/slid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nima.2018.07.060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51684" y="5256666"/>
            <a:ext cx="5688632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sz="1400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Johann M. Heuser</a:t>
            </a:r>
            <a:endParaRPr lang="en-US" sz="500" i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1400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GSI Helmholtz Center for Heavy Ion Research GmbH, Darmstadt, Germany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for the CBM Collaboration</a:t>
            </a:r>
            <a:r>
              <a:rPr lang="en-US" sz="1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8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dirty="0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COSY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Beamtime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Advisory Committee Meeting, </a:t>
            </a:r>
            <a:br>
              <a:rPr lang="en-US" sz="1400" dirty="0">
                <a:latin typeface="Calibri" pitchFamily="34" charset="0"/>
                <a:cs typeface="Calibri" pitchFamily="34" charset="0"/>
              </a:rPr>
            </a:br>
            <a:r>
              <a:rPr lang="en-US" sz="1400" dirty="0">
                <a:latin typeface="Calibri" pitchFamily="34" charset="0"/>
                <a:cs typeface="Calibri" pitchFamily="34" charset="0"/>
              </a:rPr>
              <a:t>IKP FZ J</a:t>
            </a:r>
            <a:r>
              <a:rPr lang="de-DE" sz="1400" dirty="0" err="1">
                <a:latin typeface="Calibri" pitchFamily="34" charset="0"/>
                <a:cs typeface="Calibri" pitchFamily="34" charset="0"/>
              </a:rPr>
              <a:t>ülich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1 July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2019</a:t>
            </a:r>
          </a:p>
        </p:txBody>
      </p:sp>
      <p:sp>
        <p:nvSpPr>
          <p:cNvPr id="5" name="Rectangle 34"/>
          <p:cNvSpPr>
            <a:spLocks noChangeArrowheads="1"/>
          </p:cNvSpPr>
          <p:nvPr/>
        </p:nvSpPr>
        <p:spPr bwMode="auto">
          <a:xfrm>
            <a:off x="1676400" y="1062932"/>
            <a:ext cx="8991600" cy="12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600" dirty="0"/>
              <a:t>Application for testing CBM detectors  </a:t>
            </a:r>
            <a:br>
              <a:rPr lang="en-US" sz="3600" dirty="0"/>
            </a:br>
            <a:r>
              <a:rPr lang="en-US" sz="3600" dirty="0"/>
              <a:t>in beam at COSY in </a:t>
            </a:r>
            <a:r>
              <a:rPr lang="en-US" sz="3600" dirty="0" smtClean="0"/>
              <a:t>Q4/2019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600" dirty="0"/>
              <a:t> </a:t>
            </a:r>
          </a:p>
        </p:txBody>
      </p:sp>
      <p:pic>
        <p:nvPicPr>
          <p:cNvPr id="3074" name="Picture 2" descr="http://www.fair-center.eu/typo3temp/pics/8eed0411a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5301209"/>
            <a:ext cx="952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07368" y="5517233"/>
            <a:ext cx="1143000" cy="1136781"/>
            <a:chOff x="155575" y="5517232"/>
            <a:chExt cx="1143000" cy="1136781"/>
          </a:xfrm>
        </p:grpSpPr>
        <p:pic>
          <p:nvPicPr>
            <p:cNvPr id="3077" name="Picture 5" descr="http://www.fair-center.eu/uploads/pics/FAIR_Logo_rgb_72dpi_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5517232"/>
              <a:ext cx="11430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26" y="6237312"/>
              <a:ext cx="1060028" cy="416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Shape 1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76320" y="6129918"/>
            <a:ext cx="1758900" cy="4937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71664" y="285293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i="1" dirty="0" smtClean="0"/>
              <a:t>Recent tests:  (1) in </a:t>
            </a:r>
            <a:r>
              <a:rPr lang="en-US" sz="2000" i="1" dirty="0" err="1" smtClean="0"/>
              <a:t>mCBM</a:t>
            </a:r>
            <a:r>
              <a:rPr lang="en-US" sz="2000" i="1" dirty="0" smtClean="0"/>
              <a:t> (3/2019)  (2) at COSY (4/2019)</a:t>
            </a:r>
            <a:endParaRPr lang="en-US" sz="2000" i="1" dirty="0"/>
          </a:p>
          <a:p>
            <a:pPr marL="168275" indent="-1682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i="1" dirty="0" err="1"/>
              <a:t>Beamtime</a:t>
            </a:r>
            <a:r>
              <a:rPr lang="en-US" sz="2000" i="1" dirty="0"/>
              <a:t> application at COSY for </a:t>
            </a:r>
            <a:r>
              <a:rPr lang="en-US" sz="2000" i="1" dirty="0" smtClean="0"/>
              <a:t>Q4/2019</a:t>
            </a:r>
          </a:p>
          <a:p>
            <a:pPr marL="168275" indent="-1682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i="1" dirty="0" smtClean="0"/>
              <a:t>Preview of medium-term plans at COSY 2020 – 2022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3721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9776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UFSDs: Further tests at COSY in Q4/2019</a:t>
            </a:r>
            <a:endParaRPr lang="en-US" i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Heuser</a:t>
            </a:r>
            <a:r>
              <a:rPr lang="en-US" dirty="0" smtClean="0"/>
              <a:t>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pic>
        <p:nvPicPr>
          <p:cNvPr id="7" name="Picture 6"/>
          <p:cNvPicPr/>
          <p:nvPr/>
        </p:nvPicPr>
        <p:blipFill>
          <a:blip r:embed="rId2"/>
          <a:stretch/>
        </p:blipFill>
        <p:spPr>
          <a:xfrm>
            <a:off x="228151" y="1268760"/>
            <a:ext cx="4335390" cy="3276479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5270706" y="1462714"/>
            <a:ext cx="2600289" cy="28000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</a:rPr>
              <a:t>Goals</a:t>
            </a:r>
            <a:r>
              <a:rPr lang="en-US" sz="1600" b="1" strike="noStrike" spc="-1" dirty="0" smtClean="0">
                <a:solidFill>
                  <a:srgbClr val="000000"/>
                </a:solidFill>
              </a:rPr>
              <a:t>: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800" b="0" strike="noStrike" spc="-1" dirty="0"/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000000"/>
                </a:solidFill>
              </a:rPr>
              <a:t>Study drift velocity map inside drift cell, gas mixture dependency</a:t>
            </a:r>
            <a:endParaRPr lang="en-US" sz="1600" b="0" strike="noStrike" spc="-1" dirty="0"/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000000"/>
                </a:solidFill>
                <a:ea typeface="Droid Sans Fallback"/>
              </a:rPr>
              <a:t>Measure spatial resolution of new drift cell geometry </a:t>
            </a:r>
            <a:r>
              <a:rPr lang="en-US" sz="1600" strike="noStrike" spc="-1" dirty="0">
                <a:solidFill>
                  <a:srgbClr val="000000"/>
                </a:solidFill>
              </a:rPr>
              <a:t>(</a:t>
            </a:r>
            <a:r>
              <a:rPr lang="en-US" sz="1600" strike="noStrike" spc="-1" dirty="0" smtClean="0">
                <a:solidFill>
                  <a:srgbClr val="000000"/>
                </a:solidFill>
              </a:rPr>
              <a:t>2.5 x 5 mm²)</a:t>
            </a:r>
            <a:endParaRPr lang="en-US" sz="1600" strike="noStrike" spc="-1" dirty="0"/>
          </a:p>
        </p:txBody>
      </p:sp>
      <p:grpSp>
        <p:nvGrpSpPr>
          <p:cNvPr id="9" name="Group 3"/>
          <p:cNvGrpSpPr/>
          <p:nvPr/>
        </p:nvGrpSpPr>
        <p:grpSpPr>
          <a:xfrm>
            <a:off x="705107" y="4518975"/>
            <a:ext cx="2915511" cy="1666852"/>
            <a:chOff x="182880" y="4846320"/>
            <a:chExt cx="3998474" cy="2286000"/>
          </a:xfrm>
        </p:grpSpPr>
        <p:pic>
          <p:nvPicPr>
            <p:cNvPr id="10" name="Picture 9"/>
            <p:cNvPicPr/>
            <p:nvPr/>
          </p:nvPicPr>
          <p:blipFill>
            <a:blip r:embed="rId3"/>
            <a:srcRect l="24784" t="22837" r="20784" b="32408"/>
            <a:stretch/>
          </p:blipFill>
          <p:spPr>
            <a:xfrm>
              <a:off x="182880" y="4846320"/>
              <a:ext cx="3703320" cy="2286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Shape 4"/>
            <p:cNvSpPr txBox="1"/>
            <p:nvPr/>
          </p:nvSpPr>
          <p:spPr>
            <a:xfrm rot="163200">
              <a:off x="395710" y="4969698"/>
              <a:ext cx="3785644" cy="55980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600" b="1" i="1" strike="noStrike" spc="-1" dirty="0">
                  <a:solidFill>
                    <a:schemeClr val="bg1"/>
                  </a:solidFill>
                </a:rPr>
                <a:t>Mini Drift Chamber (MDC)</a:t>
              </a:r>
              <a:endParaRPr lang="en-US" sz="1600" b="0" strike="noStrike" spc="-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Shape 5"/>
          <p:cNvSpPr txBox="1"/>
          <p:nvPr/>
        </p:nvSpPr>
        <p:spPr>
          <a:xfrm>
            <a:off x="10098792" y="4511150"/>
            <a:ext cx="1800200" cy="172616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i="1" strike="noStrike" spc="-1" dirty="0">
                <a:solidFill>
                  <a:srgbClr val="000000"/>
                </a:solidFill>
              </a:rPr>
              <a:t>drift time inside a MDC prototypeV1 </a:t>
            </a:r>
            <a:r>
              <a:rPr lang="en-US" sz="1400" b="0" i="1" strike="noStrike" spc="-1" dirty="0" smtClean="0">
                <a:solidFill>
                  <a:srgbClr val="000000"/>
                </a:solidFill>
              </a:rPr>
              <a:t/>
            </a:r>
            <a:br>
              <a:rPr lang="en-US" sz="1400" b="0" i="1" strike="noStrike" spc="-1" dirty="0" smtClean="0">
                <a:solidFill>
                  <a:srgbClr val="000000"/>
                </a:solidFill>
              </a:rPr>
            </a:br>
            <a:r>
              <a:rPr lang="en-US" sz="1400" b="0" i="1" strike="noStrike" spc="-1" dirty="0" smtClean="0">
                <a:solidFill>
                  <a:srgbClr val="000000"/>
                </a:solidFill>
              </a:rPr>
              <a:t>(5 x 5mm²</a:t>
            </a:r>
            <a:r>
              <a:rPr lang="en-US" sz="1400" b="0" i="1" strike="noStrike" spc="-1" dirty="0">
                <a:solidFill>
                  <a:srgbClr val="000000"/>
                </a:solidFill>
              </a:rPr>
              <a:t>) drift cell as function </a:t>
            </a:r>
            <a:r>
              <a:rPr lang="en-US" sz="1400" b="0" i="1" strike="noStrike" spc="-1" dirty="0" smtClean="0">
                <a:solidFill>
                  <a:srgbClr val="000000"/>
                </a:solidFill>
              </a:rPr>
              <a:t>of perpendicular </a:t>
            </a:r>
            <a:r>
              <a:rPr lang="en-US" sz="1400" b="0" i="1" strike="noStrike" spc="-1" dirty="0">
                <a:solidFill>
                  <a:srgbClr val="000000"/>
                </a:solidFill>
              </a:rPr>
              <a:t>distance to sense wire (measured by same setup 2017 @ COSY)</a:t>
            </a:r>
            <a:endParaRPr lang="en-US" sz="1400" b="0" strike="noStrike" spc="-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l="3090" t="4089" r="13326" b="4747"/>
          <a:stretch/>
        </p:blipFill>
        <p:spPr>
          <a:xfrm>
            <a:off x="7394171" y="4469448"/>
            <a:ext cx="2693921" cy="2055896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 l="18222" r="30315" b="5404"/>
          <a:stretch/>
        </p:blipFill>
        <p:spPr>
          <a:xfrm rot="16200000">
            <a:off x="3989819" y="4519058"/>
            <a:ext cx="1639421" cy="1694114"/>
          </a:xfrm>
          <a:prstGeom prst="rect">
            <a:avLst/>
          </a:prstGeom>
          <a:ln>
            <a:noFill/>
          </a:ln>
        </p:spPr>
      </p:pic>
      <p:sp>
        <p:nvSpPr>
          <p:cNvPr id="15" name="CustomShape 6"/>
          <p:cNvSpPr>
            <a:spLocks noChangeAspect="1"/>
          </p:cNvSpPr>
          <p:nvPr/>
        </p:nvSpPr>
        <p:spPr>
          <a:xfrm>
            <a:off x="3647728" y="3974460"/>
            <a:ext cx="2373597" cy="492443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0000" rIns="90000" bIns="90000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000000"/>
                </a:solidFill>
                <a:ea typeface="Arial"/>
              </a:rPr>
              <a:t>New technology </a:t>
            </a:r>
            <a:endParaRPr lang="en-US" sz="1400" b="0" strike="noStrike" spc="-1" dirty="0"/>
          </a:p>
          <a:p>
            <a:pPr algn="ctr"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ea typeface="Arial"/>
              </a:rPr>
              <a:t>Ultra Fast Silicon Detectors</a:t>
            </a:r>
            <a:endParaRPr lang="en-US" sz="1400" b="0" strike="noStrike" spc="-1" dirty="0"/>
          </a:p>
          <a:p>
            <a:pPr algn="ctr">
              <a:lnSpc>
                <a:spcPct val="100000"/>
              </a:lnSpc>
            </a:pPr>
            <a:endParaRPr lang="en-US" sz="1400" b="0" strike="noStrike" spc="-1" dirty="0"/>
          </a:p>
          <a:p>
            <a:pPr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000000"/>
                </a:solidFill>
                <a:ea typeface="Arial"/>
              </a:rPr>
              <a:t> </a:t>
            </a:r>
            <a:endParaRPr lang="en-US" sz="1200" b="0" strike="noStrike" spc="-1" dirty="0"/>
          </a:p>
        </p:txBody>
      </p:sp>
      <p:sp>
        <p:nvSpPr>
          <p:cNvPr id="18" name="TextShape 2"/>
          <p:cNvSpPr txBox="1"/>
          <p:nvPr/>
        </p:nvSpPr>
        <p:spPr>
          <a:xfrm>
            <a:off x="8400256" y="1417638"/>
            <a:ext cx="3581035" cy="28000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600" b="1" strike="noStrike" spc="-1" dirty="0" smtClean="0">
                <a:solidFill>
                  <a:srgbClr val="000000"/>
                </a:solidFill>
              </a:rPr>
              <a:t>Setup:</a:t>
            </a:r>
            <a:br>
              <a:rPr lang="en-US" sz="1600" b="1" strike="noStrike" spc="-1" dirty="0" smtClean="0">
                <a:solidFill>
                  <a:srgbClr val="000000"/>
                </a:solidFill>
              </a:rPr>
            </a:br>
            <a:endParaRPr lang="en-US" sz="800" b="0" strike="noStrike" spc="-1" dirty="0"/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 smtClean="0">
                <a:solidFill>
                  <a:srgbClr val="000000"/>
                </a:solidFill>
              </a:rPr>
              <a:t>HADES Mini </a:t>
            </a:r>
            <a:r>
              <a:rPr lang="en-US" sz="1600" b="0" strike="noStrike" spc="-1" dirty="0">
                <a:solidFill>
                  <a:srgbClr val="000000"/>
                </a:solidFill>
              </a:rPr>
              <a:t>Drift Chamber (MDC)</a:t>
            </a:r>
            <a:endParaRPr lang="en-US" sz="1600" b="0" strike="noStrike" spc="-1" dirty="0"/>
          </a:p>
          <a:p>
            <a:pPr marL="363538" lvl="1" indent="-147638">
              <a:lnSpc>
                <a:spcPct val="100000"/>
              </a:lnSpc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en-US" sz="1600" b="0" strike="noStrike" spc="-1" dirty="0" smtClean="0">
                <a:solidFill>
                  <a:srgbClr val="000000"/>
                </a:solidFill>
              </a:rPr>
              <a:t>50 x 20 </a:t>
            </a:r>
            <a:r>
              <a:rPr lang="en-US" sz="1600" b="0" strike="noStrike" spc="-1" dirty="0">
                <a:solidFill>
                  <a:srgbClr val="000000"/>
                </a:solidFill>
              </a:rPr>
              <a:t>cm² active area</a:t>
            </a:r>
            <a:endParaRPr lang="en-US" sz="1600" b="0" strike="noStrike" spc="-1" dirty="0"/>
          </a:p>
          <a:p>
            <a:pPr marL="363538" lvl="1" indent="-147638">
              <a:lnSpc>
                <a:spcPct val="100000"/>
              </a:lnSpc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en-US" sz="1600" b="0" strike="noStrike" spc="-1" dirty="0">
                <a:solidFill>
                  <a:srgbClr val="000000"/>
                </a:solidFill>
              </a:rPr>
              <a:t>2 drift cell layers, each 80 cells </a:t>
            </a:r>
            <a:endParaRPr lang="en-US" sz="1600" b="0" strike="noStrike" spc="-1" dirty="0"/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000000"/>
                </a:solidFill>
              </a:rPr>
              <a:t>reference / tracking by Silicon or Diamond detector:</a:t>
            </a:r>
            <a:endParaRPr lang="en-US" sz="1600" b="0" strike="noStrike" spc="-1" dirty="0"/>
          </a:p>
          <a:p>
            <a:pPr marL="363538" lvl="1" indent="-147638">
              <a:lnSpc>
                <a:spcPct val="100000"/>
              </a:lnSpc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en-US" sz="1600" b="0" strike="noStrike" spc="-1" dirty="0">
                <a:solidFill>
                  <a:srgbClr val="000000"/>
                </a:solidFill>
              </a:rPr>
              <a:t>4 channels, </a:t>
            </a:r>
            <a:r>
              <a:rPr lang="en-US" sz="1600" b="0" strike="noStrike" spc="-1" dirty="0" smtClean="0">
                <a:solidFill>
                  <a:srgbClr val="000000"/>
                </a:solidFill>
              </a:rPr>
              <a:t>100 µm </a:t>
            </a:r>
            <a:r>
              <a:rPr lang="en-US" sz="1600" b="0" strike="noStrike" spc="-1" dirty="0">
                <a:solidFill>
                  <a:srgbClr val="000000"/>
                </a:solidFill>
              </a:rPr>
              <a:t>gap (diamond)</a:t>
            </a:r>
            <a:endParaRPr lang="en-US" sz="1600" b="0" strike="noStrike" spc="-1" dirty="0"/>
          </a:p>
          <a:p>
            <a:pPr marL="363538" lvl="1" indent="-147638">
              <a:lnSpc>
                <a:spcPct val="100000"/>
              </a:lnSpc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en-US" sz="1600" b="0" strike="noStrike" spc="-1" dirty="0">
                <a:solidFill>
                  <a:srgbClr val="000000"/>
                </a:solidFill>
                <a:ea typeface="Arial"/>
              </a:rPr>
              <a:t>36 pixels, active area: 4.5 x 4.5 mm²</a:t>
            </a:r>
            <a:endParaRPr lang="en-US" sz="1600" b="0" strike="noStrike" spc="-1" dirty="0"/>
          </a:p>
          <a:p>
            <a:pPr marL="363538" lvl="1" indent="-147638">
              <a:lnSpc>
                <a:spcPct val="100000"/>
              </a:lnSpc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en-US" sz="1600" b="0" strike="noStrike" spc="-1" dirty="0">
                <a:solidFill>
                  <a:srgbClr val="000000"/>
                </a:solidFill>
              </a:rPr>
              <a:t>time precision &lt; 100 </a:t>
            </a:r>
            <a:r>
              <a:rPr lang="en-US" sz="1600" b="0" strike="noStrike" spc="-1" dirty="0" err="1">
                <a:solidFill>
                  <a:srgbClr val="000000"/>
                </a:solidFill>
              </a:rPr>
              <a:t>ps</a:t>
            </a:r>
            <a:endParaRPr lang="en-US" sz="1600" b="0" strike="noStrike" spc="-1" dirty="0"/>
          </a:p>
          <a:p>
            <a:pPr marL="363538" lvl="1" indent="-147638">
              <a:lnSpc>
                <a:spcPct val="100000"/>
              </a:lnSpc>
              <a:buClr>
                <a:srgbClr val="000000"/>
              </a:buClr>
              <a:buSzPct val="45000"/>
              <a:buFont typeface="Symbol" panose="05050102010706020507" pitchFamily="18" charset="2"/>
              <a:buChar char="-"/>
            </a:pPr>
            <a:r>
              <a:rPr lang="en-US" sz="1600" b="0" strike="noStrike" spc="-1" dirty="0">
                <a:solidFill>
                  <a:srgbClr val="000000"/>
                </a:solidFill>
              </a:rPr>
              <a:t>movable (µm step precision)</a:t>
            </a:r>
            <a:endParaRPr lang="en-US" sz="1600" b="0" strike="noStrike" spc="-1" dirty="0"/>
          </a:p>
        </p:txBody>
      </p:sp>
      <p:pic>
        <p:nvPicPr>
          <p:cNvPr id="19" name="Picture 2" descr="C:\Users\pietrasz\AppData\Local\Temp\Rar$DIa0.333\E6_SC_SO1570_897-07_309um_metallized2_Litho_O2plasma2_side1.jpg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3353767" y="1402971"/>
            <a:ext cx="1292444" cy="969295"/>
          </a:xfrm>
          <a:prstGeom prst="rect">
            <a:avLst/>
          </a:prstGeom>
          <a:ln>
            <a:noFill/>
          </a:ln>
        </p:spPr>
      </p:pic>
      <p:sp>
        <p:nvSpPr>
          <p:cNvPr id="20" name="TextShape 2"/>
          <p:cNvSpPr txBox="1">
            <a:spLocks noChangeAspect="1"/>
          </p:cNvSpPr>
          <p:nvPr/>
        </p:nvSpPr>
        <p:spPr>
          <a:xfrm>
            <a:off x="3613778" y="2065464"/>
            <a:ext cx="592014" cy="17516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700" b="1" i="1" strike="noStrike" spc="-1" dirty="0" err="1">
                <a:solidFill>
                  <a:schemeClr val="bg1"/>
                </a:solidFill>
                <a:latin typeface="DejaVu Sans"/>
              </a:rPr>
              <a:t>scCVD</a:t>
            </a:r>
            <a:endParaRPr lang="en-US" sz="7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5043" y="4851065"/>
            <a:ext cx="151161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set-up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Tolerant Local and Monitoring </a:t>
            </a:r>
            <a:r>
              <a:rPr lang="en-US" dirty="0" smtClean="0"/>
              <a:t>&amp;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4916550" y="4603775"/>
            <a:ext cx="31555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To be tested at COSY Q4/2019: </a:t>
            </a:r>
          </a:p>
          <a:p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            </a:t>
            </a:r>
            <a:r>
              <a:rPr lang="en-US" dirty="0" smtClean="0"/>
              <a:t>new FTLMC board</a:t>
            </a:r>
            <a:endParaRPr lang="en-US" dirty="0">
              <a:hlinkClick r:id="rId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400" y="1598640"/>
            <a:ext cx="4105424" cy="408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Reasons to develop </a:t>
            </a:r>
            <a:r>
              <a:rPr lang="en-US" sz="2400" dirty="0" smtClean="0"/>
              <a:t>FTLMC</a:t>
            </a:r>
            <a:br>
              <a:rPr lang="en-US" sz="2400" dirty="0" smtClean="0"/>
            </a:br>
            <a:endParaRPr lang="en-US" sz="1000" dirty="0" smtClean="0"/>
          </a:p>
          <a:p>
            <a:pPr marL="176213" indent="-1762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SEE’s </a:t>
            </a:r>
            <a:r>
              <a:rPr lang="en-US" dirty="0"/>
              <a:t>are problematic and can result in serious </a:t>
            </a:r>
            <a:r>
              <a:rPr lang="en-US" dirty="0" smtClean="0"/>
              <a:t>malfunctions</a:t>
            </a:r>
          </a:p>
          <a:p>
            <a:pPr marL="176213" indent="-1762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ARM </a:t>
            </a:r>
            <a:r>
              <a:rPr lang="en-US" dirty="0"/>
              <a:t>produces intellectual property fault tolerant </a:t>
            </a:r>
            <a:r>
              <a:rPr lang="en-US" dirty="0" smtClean="0"/>
              <a:t>processors:</a:t>
            </a:r>
          </a:p>
          <a:p>
            <a:pPr marL="446088" lvl="1" indent="-269875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Safety </a:t>
            </a:r>
            <a:r>
              <a:rPr lang="en-US" dirty="0"/>
              <a:t>and redundancy: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arm7v4 </a:t>
            </a:r>
            <a:r>
              <a:rPr lang="en-US" b="1" dirty="0"/>
              <a:t>Cortex </a:t>
            </a:r>
            <a:r>
              <a:rPr lang="en-US" b="1" dirty="0" smtClean="0"/>
              <a:t>R5F</a:t>
            </a:r>
          </a:p>
          <a:p>
            <a:pPr marL="446088" lvl="1" indent="-269875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Vendor </a:t>
            </a:r>
            <a:r>
              <a:rPr lang="en-US" dirty="0"/>
              <a:t>that produces such a </a:t>
            </a:r>
            <a:r>
              <a:rPr lang="en-US" dirty="0" smtClean="0"/>
              <a:t>chip: </a:t>
            </a:r>
            <a:br>
              <a:rPr lang="en-US" dirty="0" smtClean="0"/>
            </a:br>
            <a:r>
              <a:rPr lang="en-US" b="1" dirty="0" smtClean="0"/>
              <a:t>TI- TMS570</a:t>
            </a:r>
          </a:p>
          <a:p>
            <a:pPr marL="446088" lvl="1" indent="-269875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en-US" dirty="0" smtClean="0"/>
              <a:t>Task: Build </a:t>
            </a:r>
            <a:r>
              <a:rPr lang="en-US" dirty="0"/>
              <a:t>a control board based on that chip: </a:t>
            </a:r>
            <a:r>
              <a:rPr lang="en-US" b="1" dirty="0" smtClean="0"/>
              <a:t>FTLMC</a:t>
            </a:r>
          </a:p>
          <a:p>
            <a:pPr marL="176213" indent="-176213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Robustness </a:t>
            </a:r>
            <a:r>
              <a:rPr lang="en-US" dirty="0"/>
              <a:t>in detector environment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6720" y="1649266"/>
            <a:ext cx="2941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Test at COSY 2/2018: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800" dirty="0" smtClean="0"/>
          </a:p>
          <a:p>
            <a:r>
              <a:rPr lang="en-US" b="1" dirty="0" smtClean="0"/>
              <a:t>     </a:t>
            </a:r>
            <a:r>
              <a:rPr lang="en-US" i="1" dirty="0" smtClean="0"/>
              <a:t>Cortex-R chip (TI-TMS570</a:t>
            </a:r>
            <a:r>
              <a:rPr lang="en-US" i="1" dirty="0"/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751" y="1196752"/>
            <a:ext cx="2141359" cy="361873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0783053" y="2519696"/>
            <a:ext cx="447010" cy="380913"/>
          </a:xfrm>
          <a:prstGeom prst="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61870" y="2313454"/>
            <a:ext cx="4030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exposed directly </a:t>
            </a:r>
            <a:r>
              <a:rPr lang="en-US" sz="1600" dirty="0"/>
              <a:t>to beam </a:t>
            </a:r>
            <a:r>
              <a:rPr lang="en-US" sz="1600" dirty="0" smtClean="0"/>
              <a:t>during </a:t>
            </a:r>
            <a:r>
              <a:rPr lang="en-US" sz="1600" dirty="0"/>
              <a:t>13 </a:t>
            </a:r>
            <a:r>
              <a:rPr lang="en-US" sz="1600" dirty="0" smtClean="0"/>
              <a:t>hours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/>
              <a:t>b</a:t>
            </a:r>
            <a:r>
              <a:rPr lang="en-US" sz="1600" dirty="0" smtClean="0"/>
              <a:t>eam</a:t>
            </a:r>
            <a:r>
              <a:rPr lang="en-US" sz="1600" dirty="0"/>
              <a:t>: </a:t>
            </a:r>
            <a:r>
              <a:rPr lang="en-US" sz="1600" dirty="0" smtClean="0"/>
              <a:t>2 </a:t>
            </a:r>
            <a:r>
              <a:rPr lang="en-US" sz="1600" dirty="0" err="1" smtClean="0"/>
              <a:t>Gev</a:t>
            </a:r>
            <a:r>
              <a:rPr lang="en-US" sz="1600" dirty="0" smtClean="0"/>
              <a:t> </a:t>
            </a:r>
            <a:r>
              <a:rPr lang="en-US" sz="1600" dirty="0"/>
              <a:t>Protons 10⁵ per </a:t>
            </a:r>
            <a:r>
              <a:rPr lang="en-US" sz="1600" dirty="0" smtClean="0"/>
              <a:t>bunch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otal </a:t>
            </a:r>
            <a:r>
              <a:rPr lang="en-US" sz="1600" dirty="0"/>
              <a:t>detected and corrected </a:t>
            </a:r>
            <a:r>
              <a:rPr lang="en-US" sz="1600" dirty="0" smtClean="0"/>
              <a:t>SEU’s: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sz="1600" dirty="0" smtClean="0"/>
              <a:t>in </a:t>
            </a:r>
            <a:r>
              <a:rPr lang="en-US" sz="1600" dirty="0"/>
              <a:t>Bank A: </a:t>
            </a:r>
            <a:r>
              <a:rPr lang="en-US" sz="1600" dirty="0" smtClean="0"/>
              <a:t>718, in </a:t>
            </a:r>
            <a:r>
              <a:rPr lang="en-US" sz="1600" dirty="0"/>
              <a:t>Bank B: </a:t>
            </a:r>
            <a:r>
              <a:rPr lang="en-US" sz="1600" dirty="0" smtClean="0"/>
              <a:t>686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/>
              <a:t>n</a:t>
            </a:r>
            <a:r>
              <a:rPr lang="en-US" sz="1600" dirty="0" smtClean="0"/>
              <a:t>o </a:t>
            </a:r>
            <a:r>
              <a:rPr lang="en-US" sz="1600" dirty="0"/>
              <a:t>unrecoverable </a:t>
            </a:r>
            <a:r>
              <a:rPr lang="en-US" sz="1600" dirty="0" smtClean="0"/>
              <a:t>errors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/>
              <a:t>f</a:t>
            </a:r>
            <a:r>
              <a:rPr lang="en-US" sz="1600" dirty="0" smtClean="0"/>
              <a:t>ailure </a:t>
            </a:r>
            <a:r>
              <a:rPr lang="en-US" sz="1600" dirty="0"/>
              <a:t>registers continuously </a:t>
            </a:r>
            <a:r>
              <a:rPr lang="en-US" sz="1600" dirty="0" smtClean="0"/>
              <a:t>monitored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/>
              <a:t>d</a:t>
            </a:r>
            <a:r>
              <a:rPr lang="en-US" sz="1600" dirty="0" smtClean="0"/>
              <a:t>atabase </a:t>
            </a:r>
            <a:r>
              <a:rPr lang="en-US" sz="1600" dirty="0"/>
              <a:t>with error </a:t>
            </a:r>
            <a:r>
              <a:rPr lang="en-US" sz="1600" dirty="0" smtClean="0"/>
              <a:t>time-stamp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no </a:t>
            </a:r>
            <a:r>
              <a:rPr lang="en-US" sz="1600" dirty="0"/>
              <a:t>errors during beam off times detected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bright="20000" contrast="20000"/>
          </a:blip>
          <a:stretch>
            <a:fillRect/>
          </a:stretch>
        </p:blipFill>
        <p:spPr>
          <a:xfrm>
            <a:off x="8014396" y="4643354"/>
            <a:ext cx="3445884" cy="186238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5340193" y="5539879"/>
            <a:ext cx="151161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set-up ready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32" y="5800758"/>
            <a:ext cx="469224" cy="4427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52656" y="5930591"/>
            <a:ext cx="291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Goethe </a:t>
            </a:r>
            <a:r>
              <a:rPr lang="en-US" dirty="0" err="1" smtClean="0"/>
              <a:t>Universit</a:t>
            </a:r>
            <a:r>
              <a:rPr lang="de-DE" dirty="0" smtClean="0"/>
              <a:t>ä</a:t>
            </a:r>
            <a:r>
              <a:rPr lang="en-US" dirty="0" smtClean="0"/>
              <a:t>t Frankfurt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Beamtime</a:t>
            </a:r>
            <a:r>
              <a:rPr lang="en-US" dirty="0" smtClean="0"/>
              <a:t> application at COSY for Q4/2019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Aim:   Test </a:t>
            </a:r>
            <a:r>
              <a:rPr lang="en-US" dirty="0" smtClean="0"/>
              <a:t>CBM </a:t>
            </a:r>
            <a:r>
              <a:rPr lang="en-US" dirty="0"/>
              <a:t>detectors equipped with new STS-XYTER v2.1 ASIC </a:t>
            </a:r>
            <a:r>
              <a:rPr lang="en-US" dirty="0" smtClean="0"/>
              <a:t>– shifted from Q2/2019 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GB" dirty="0"/>
              <a:t>In order to exclude any potential risk regarding the qualification of the front-end electronics towards </a:t>
            </a:r>
            <a:r>
              <a:rPr lang="en-GB" dirty="0" smtClean="0"/>
              <a:t>STS-XYTER </a:t>
            </a:r>
            <a:r>
              <a:rPr lang="en-GB" dirty="0"/>
              <a:t>Production </a:t>
            </a:r>
            <a:r>
              <a:rPr lang="en-GB" dirty="0" smtClean="0"/>
              <a:t>Readiness, carry out further, dedicated </a:t>
            </a:r>
            <a:r>
              <a:rPr lang="en-GB" dirty="0"/>
              <a:t>test of the </a:t>
            </a:r>
            <a:r>
              <a:rPr lang="en-GB" dirty="0" smtClean="0"/>
              <a:t>detectors:  </a:t>
            </a:r>
            <a:r>
              <a:rPr lang="en-GB" sz="2100" dirty="0"/>
              <a:t/>
            </a:r>
            <a:br>
              <a:rPr lang="en-GB" sz="2100" dirty="0"/>
            </a:br>
            <a:endParaRPr lang="en-GB" sz="900" dirty="0"/>
          </a:p>
          <a:p>
            <a:pPr indent="-288925"/>
            <a:r>
              <a:rPr lang="en-US" sz="2100" dirty="0" smtClean="0"/>
              <a:t>STS </a:t>
            </a:r>
            <a:r>
              <a:rPr lang="en-US" sz="2100" dirty="0"/>
              <a:t>module </a:t>
            </a:r>
            <a:r>
              <a:rPr lang="en-US" sz="2100" dirty="0" smtClean="0"/>
              <a:t>– in </a:t>
            </a:r>
            <a:r>
              <a:rPr lang="en-US" sz="2100" dirty="0"/>
              <a:t>p</a:t>
            </a:r>
            <a:r>
              <a:rPr lang="en-US" sz="2100" dirty="0" smtClean="0"/>
              <a:t>roton beam at COSY, allowing full characterization </a:t>
            </a:r>
            <a:endParaRPr lang="en-US" sz="2100" dirty="0"/>
          </a:p>
          <a:p>
            <a:pPr indent="-288925"/>
            <a:r>
              <a:rPr lang="en-US" sz="2100" dirty="0" smtClean="0"/>
              <a:t>[MUCH </a:t>
            </a:r>
            <a:r>
              <a:rPr lang="en-US" sz="2100" dirty="0"/>
              <a:t>GEM </a:t>
            </a:r>
            <a:r>
              <a:rPr lang="en-US" sz="2100" dirty="0" smtClean="0"/>
              <a:t>chamber – better placed in </a:t>
            </a:r>
            <a:r>
              <a:rPr lang="en-US" sz="2100" dirty="0" err="1" smtClean="0"/>
              <a:t>mCBM</a:t>
            </a:r>
            <a:r>
              <a:rPr lang="en-US" sz="2100" dirty="0" smtClean="0"/>
              <a:t> environment for the DAQ support, power supply study] </a:t>
            </a:r>
          </a:p>
          <a:p>
            <a:pPr indent="-288925"/>
            <a:endParaRPr lang="en-US" sz="2100" dirty="0" smtClean="0"/>
          </a:p>
          <a:p>
            <a:pPr marL="168275" indent="0">
              <a:buNone/>
            </a:pPr>
            <a:r>
              <a:rPr lang="en-US" sz="2100" dirty="0" smtClean="0"/>
              <a:t>Further aim: </a:t>
            </a:r>
            <a:endParaRPr lang="en-US" sz="2100" dirty="0"/>
          </a:p>
          <a:p>
            <a:pPr indent="-288925"/>
            <a:r>
              <a:rPr lang="en-US" sz="2100" dirty="0" smtClean="0"/>
              <a:t>refined tests of Ultra Fast Silicon Detectors </a:t>
            </a:r>
          </a:p>
          <a:p>
            <a:pPr indent="-288925"/>
            <a:r>
              <a:rPr lang="en-US" sz="2100" dirty="0" smtClean="0"/>
              <a:t>SEE stability tests </a:t>
            </a:r>
            <a:r>
              <a:rPr lang="en-US" sz="2100" dirty="0"/>
              <a:t>of </a:t>
            </a:r>
            <a:r>
              <a:rPr lang="en-US" sz="2100" dirty="0" smtClean="0"/>
              <a:t>Fault </a:t>
            </a:r>
            <a:r>
              <a:rPr lang="en-US" sz="2100" dirty="0"/>
              <a:t>Tolerant Local and Monitoring &amp; </a:t>
            </a:r>
            <a:r>
              <a:rPr lang="en-US" sz="2100" dirty="0" smtClean="0"/>
              <a:t>Control board </a:t>
            </a:r>
            <a:endParaRPr lang="en-US" sz="2100" dirty="0"/>
          </a:p>
          <a:p>
            <a:pPr marL="168275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100" dirty="0"/>
              <a:t>Prototypes of the </a:t>
            </a:r>
            <a:r>
              <a:rPr lang="en-US" sz="2100" dirty="0" smtClean="0"/>
              <a:t>detectors/boards either are ready or will be ready.</a:t>
            </a:r>
            <a:endParaRPr lang="en-US" sz="2100" dirty="0"/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One </a:t>
            </a:r>
            <a:r>
              <a:rPr lang="en-US" sz="2100" dirty="0"/>
              <a:t>week of </a:t>
            </a:r>
            <a:r>
              <a:rPr lang="en-US" sz="2100" dirty="0" err="1"/>
              <a:t>beamtime</a:t>
            </a:r>
            <a:r>
              <a:rPr lang="en-US" sz="2100" dirty="0"/>
              <a:t> </a:t>
            </a:r>
            <a:r>
              <a:rPr lang="en-US" sz="2100" dirty="0" smtClean="0"/>
              <a:t>in JESSICA Cave will </a:t>
            </a:r>
            <a:r>
              <a:rPr lang="en-US" sz="2100" dirty="0"/>
              <a:t>be sufficient to operate and to test the detectors. </a:t>
            </a:r>
          </a:p>
          <a:p>
            <a:pPr marL="0" indent="0">
              <a:buNone/>
            </a:pP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6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Beamtime</a:t>
            </a:r>
            <a:r>
              <a:rPr lang="en-US" dirty="0"/>
              <a:t> application at COSY for </a:t>
            </a:r>
            <a:r>
              <a:rPr lang="en-US" dirty="0" smtClean="0"/>
              <a:t>Q4/2019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89933"/>
              </p:ext>
            </p:extLst>
          </p:nvPr>
        </p:nvGraphicFramePr>
        <p:xfrm>
          <a:off x="2423592" y="1306056"/>
          <a:ext cx="7488832" cy="3169920"/>
        </p:xfrm>
        <a:graphic>
          <a:graphicData uri="http://schemas.openxmlformats.org/drawingml/2006/table">
            <a:tbl>
              <a:tblPr/>
              <a:tblGrid>
                <a:gridCol w="204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</a:rPr>
                        <a:t>Total number of particles and type of beam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de-DE" sz="1400" dirty="0"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de-DE" sz="1400" dirty="0" err="1">
                          <a:effectLst/>
                          <a:latin typeface="+mn-lt"/>
                          <a:ea typeface="Times New Roman"/>
                        </a:rPr>
                        <a:t>p,d,polarization</a:t>
                      </a:r>
                      <a:r>
                        <a:rPr lang="de-DE" sz="1400" dirty="0"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de-DE" sz="1400">
                          <a:effectLst/>
                          <a:latin typeface="+mn-lt"/>
                          <a:ea typeface="Times New Roman"/>
                        </a:rPr>
                        <a:t>Momentum range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de-DE" sz="1400">
                          <a:effectLst/>
                          <a:latin typeface="+mn-lt"/>
                          <a:ea typeface="Times New Roman"/>
                        </a:rPr>
                        <a:t>(MeV/c)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/>
                        </a:rPr>
                        <a:t>Intensity or internal reaction rate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/>
                        </a:rPr>
                        <a:t>(particles per second)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de-DE" sz="1400">
                          <a:effectLst/>
                          <a:latin typeface="+mn-lt"/>
                          <a:ea typeface="Times New Roman"/>
                        </a:rPr>
                        <a:t>minimum needed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de-DE" sz="1400">
                          <a:effectLst/>
                          <a:latin typeface="+mn-lt"/>
                          <a:ea typeface="Times New Roman"/>
                        </a:rPr>
                        <a:t>maximum useful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7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p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</a:rPr>
                        <a:t>p ~ </a:t>
                      </a: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3000 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  <a:ea typeface="Times New Roman"/>
                        </a:rPr>
                        <a:t>~ 10</a:t>
                      </a:r>
                      <a:r>
                        <a:rPr lang="en-US" sz="1400" b="1" baseline="30000">
                          <a:effectLst/>
                          <a:latin typeface="+mn-lt"/>
                          <a:ea typeface="Times New Roman"/>
                        </a:rPr>
                        <a:t>4 </a:t>
                      </a:r>
                      <a:r>
                        <a:rPr lang="en-US" sz="1400" b="1">
                          <a:effectLst/>
                          <a:latin typeface="+mn-lt"/>
                          <a:ea typeface="Times New Roman"/>
                        </a:rPr>
                        <a:t>–</a:t>
                      </a:r>
                      <a:r>
                        <a:rPr lang="en-US" sz="1400" b="1" baseline="3000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b="1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r>
                        <a:rPr lang="en-US" sz="1400" b="1" baseline="3000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b="1">
                          <a:effectLst/>
                          <a:latin typeface="+mn-lt"/>
                          <a:ea typeface="Times New Roman"/>
                        </a:rPr>
                        <a:t>up to 10</a:t>
                      </a:r>
                      <a:r>
                        <a:rPr lang="en-US" sz="1400" b="1" baseline="30000">
                          <a:effectLst/>
                          <a:latin typeface="+mn-lt"/>
                          <a:ea typeface="Times New Roman"/>
                        </a:rPr>
                        <a:t>8 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Experimental area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Safety aspects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(if any)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Earliest date of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installation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/>
                        </a:rPr>
                        <a:t>Total beam time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/>
                        </a:rPr>
                        <a:t>(No.of shifts)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9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7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JESSICA Cave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None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 b="1" dirty="0">
                          <a:effectLst/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GB" sz="1400" b="1" dirty="0"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en-GB" sz="1400" b="1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one week at </a:t>
                      </a: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turn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of</a:t>
                      </a: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Oct./Nov. </a:t>
                      </a: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2019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br>
                        <a:rPr lang="en-GB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GB" sz="1800" b="1" baseline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e.g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week #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45)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4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7 days </a:t>
                      </a:r>
                      <a:endParaRPr lang="en-US" sz="18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40610" algn="l"/>
                          <a:tab pos="3060700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around the clock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22577" y="4554994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/>
              <a:buChar char=""/>
              <a:tabLst>
                <a:tab pos="342900" algn="l"/>
                <a:tab pos="3060700" algn="l"/>
              </a:tabLst>
            </a:pPr>
            <a:r>
              <a:rPr lang="en-GB" sz="1200" dirty="0">
                <a:ea typeface="Times New Roman"/>
              </a:rPr>
              <a:t>Experimental set-up: </a:t>
            </a:r>
            <a:endParaRPr lang="en-US" sz="1200" dirty="0">
              <a:ea typeface="Times New Roman"/>
            </a:endParaRPr>
          </a:p>
          <a:p>
            <a:pPr marL="742950" lvl="1" indent="-285750" algn="just">
              <a:buFont typeface="Courier New"/>
              <a:buChar char="o"/>
              <a:tabLst>
                <a:tab pos="342900" algn="l"/>
              </a:tabLst>
            </a:pPr>
            <a:r>
              <a:rPr lang="en-GB" sz="1200" dirty="0">
                <a:ea typeface="Times New Roman"/>
              </a:rPr>
              <a:t>JESSICA cave </a:t>
            </a:r>
            <a:endParaRPr lang="en-US" sz="1200" dirty="0">
              <a:ea typeface="Times New Roman"/>
            </a:endParaRPr>
          </a:p>
          <a:p>
            <a:pPr marL="742950" lvl="1" indent="-285750" algn="just">
              <a:buFont typeface="Courier New"/>
              <a:buChar char="o"/>
              <a:tabLst>
                <a:tab pos="342900" algn="l"/>
              </a:tabLst>
            </a:pPr>
            <a:r>
              <a:rPr lang="en-GB" sz="1200" dirty="0">
                <a:ea typeface="Times New Roman"/>
              </a:rPr>
              <a:t>test beam table installed </a:t>
            </a:r>
            <a:endParaRPr lang="en-US" sz="1200" dirty="0">
              <a:ea typeface="Times New Roman"/>
            </a:endParaRPr>
          </a:p>
          <a:p>
            <a:pPr marL="742950" lvl="1" indent="-285750" algn="just">
              <a:buFont typeface="Courier New"/>
              <a:buChar char="o"/>
              <a:tabLst>
                <a:tab pos="342900" algn="l"/>
              </a:tabLst>
            </a:pPr>
            <a:r>
              <a:rPr lang="en-GB" sz="1200" dirty="0">
                <a:ea typeface="Times New Roman"/>
              </a:rPr>
              <a:t>additional space in rack room close to the JESSICA door </a:t>
            </a:r>
            <a:endParaRPr lang="en-US" sz="1200" dirty="0">
              <a:ea typeface="Times New Roman"/>
            </a:endParaRPr>
          </a:p>
          <a:p>
            <a:pPr marL="742950" lvl="1" indent="-285750" algn="just">
              <a:buFont typeface="Courier New"/>
              <a:buChar char="o"/>
              <a:tabLst>
                <a:tab pos="342900" algn="l"/>
              </a:tabLst>
            </a:pPr>
            <a:r>
              <a:rPr lang="en-GB" sz="1200" dirty="0">
                <a:ea typeface="Times New Roman"/>
              </a:rPr>
              <a:t>“</a:t>
            </a:r>
            <a:r>
              <a:rPr lang="en-GB" sz="1200" dirty="0" err="1">
                <a:ea typeface="Times New Roman"/>
              </a:rPr>
              <a:t>Wasaquarium</a:t>
            </a:r>
            <a:r>
              <a:rPr lang="en-GB" sz="1200" dirty="0">
                <a:ea typeface="Times New Roman"/>
              </a:rPr>
              <a:t>” as control room   </a:t>
            </a:r>
            <a:endParaRPr lang="en-US" sz="1200" dirty="0">
              <a:ea typeface="Times New Roman"/>
            </a:endParaRPr>
          </a:p>
          <a:p>
            <a:pPr marL="342900" indent="-342900" algn="just">
              <a:buFont typeface="Symbol"/>
              <a:buChar char=""/>
              <a:tabLst>
                <a:tab pos="342900" algn="l"/>
                <a:tab pos="685800" algn="l"/>
              </a:tabLst>
            </a:pPr>
            <a:r>
              <a:rPr lang="en-GB" sz="1200" dirty="0">
                <a:ea typeface="Times New Roman"/>
              </a:rPr>
              <a:t>During the tests, access to the cave will be required in order to reconfigure the set-up, days and nights. The participating teams will be of moderate size in personnel.</a:t>
            </a:r>
            <a:endParaRPr lang="en-US" sz="1200" dirty="0">
              <a:ea typeface="Times New Roman"/>
            </a:endParaRPr>
          </a:p>
          <a:p>
            <a:pPr marL="342900" indent="-342900" algn="just">
              <a:buFont typeface="Symbol"/>
              <a:buChar char=""/>
              <a:tabLst>
                <a:tab pos="342900" algn="l"/>
                <a:tab pos="685800" algn="l"/>
              </a:tabLst>
            </a:pPr>
            <a:r>
              <a:rPr lang="en-GB" sz="1200" dirty="0">
                <a:ea typeface="Times New Roman"/>
              </a:rPr>
              <a:t>Delivery and installation of equipment during the week prior to the beam time could be helpful and efficient for the timely start of using the beam. </a:t>
            </a:r>
            <a:endParaRPr lang="en-US" sz="1200" dirty="0"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0016" y="4492573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tested: </a:t>
            </a:r>
          </a:p>
          <a:p>
            <a:r>
              <a:rPr lang="en-US" dirty="0" smtClean="0"/>
              <a:t>(1) STS module, (2) MDC-UFS </a:t>
            </a:r>
            <a:r>
              <a:rPr lang="en-US" dirty="0"/>
              <a:t>detector, </a:t>
            </a:r>
            <a:r>
              <a:rPr lang="en-US" dirty="0" smtClean="0"/>
              <a:t>(3) FTLMC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Preview of medium term plans for in-beam tests at COSY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(parasitic) heavy-ion beam was delivered to </a:t>
            </a:r>
            <a:r>
              <a:rPr lang="en-GB" dirty="0" err="1"/>
              <a:t>mCBM</a:t>
            </a:r>
            <a:r>
              <a:rPr lang="en-GB" dirty="0"/>
              <a:t> in March 2019. </a:t>
            </a:r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first production run will take place in </a:t>
            </a:r>
            <a:r>
              <a:rPr lang="en-GB" dirty="0" smtClean="0"/>
              <a:t>Spring </a:t>
            </a:r>
            <a:r>
              <a:rPr lang="en-GB" dirty="0"/>
              <a:t>2020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technical tests in November 2019.</a:t>
            </a:r>
          </a:p>
          <a:p>
            <a:r>
              <a:rPr lang="en-GB" dirty="0" smtClean="0"/>
              <a:t>It </a:t>
            </a:r>
            <a:r>
              <a:rPr lang="en-GB" dirty="0"/>
              <a:t>is planned to extend running of </a:t>
            </a:r>
            <a:r>
              <a:rPr lang="en-GB" dirty="0" err="1"/>
              <a:t>mCBM</a:t>
            </a:r>
            <a:r>
              <a:rPr lang="en-GB" dirty="0"/>
              <a:t> further. </a:t>
            </a:r>
            <a:endParaRPr lang="en-GB" dirty="0" smtClean="0"/>
          </a:p>
          <a:p>
            <a:pPr lvl="1"/>
            <a:r>
              <a:rPr lang="en-GB" dirty="0" smtClean="0"/>
              <a:t>Depending </a:t>
            </a:r>
            <a:r>
              <a:rPr lang="en-GB" dirty="0"/>
              <a:t>on how future </a:t>
            </a:r>
            <a:r>
              <a:rPr lang="en-GB" dirty="0" err="1"/>
              <a:t>beamtimes</a:t>
            </a:r>
            <a:r>
              <a:rPr lang="en-GB" dirty="0"/>
              <a:t> beyond 2020 may be realized within the FAIR-Phase 0 activity, CBM subsystem studies before series production of components and modules/sectors might need additional testing places, including COSY, in the foreseeable time 2020 – 2022. </a:t>
            </a:r>
            <a:endParaRPr lang="en-US" dirty="0"/>
          </a:p>
          <a:p>
            <a:r>
              <a:rPr lang="en-GB" dirty="0"/>
              <a:t>Independent of the ongoing preparations for CBM, small test systems comprising new detector developments may be studied at COSY using the close-to-minimum ionizing protons in well focused beam.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1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3422" cy="1143000"/>
          </a:xfrm>
        </p:spPr>
        <p:txBody>
          <a:bodyPr/>
          <a:lstStyle/>
          <a:p>
            <a:r>
              <a:rPr lang="en-US" dirty="0" smtClean="0"/>
              <a:t>(1) Tests in mCBM@SIS18, 12/2018 and 3/2019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pic>
        <p:nvPicPr>
          <p:cNvPr id="18" name="Picture 2" descr="https://fair-center.eu/typo3temp/pics/d37ce340fd.png">
            <a:extLst>
              <a:ext uri="{FF2B5EF4-FFF2-40B4-BE49-F238E27FC236}">
                <a16:creationId xmlns:a16="http://schemas.microsoft.com/office/drawing/2014/main" id="{C42C8576-F7CE-DF49-8904-A358057F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8" y="2530809"/>
            <a:ext cx="434705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30"/>
          <p:cNvSpPr txBox="1"/>
          <p:nvPr/>
        </p:nvSpPr>
        <p:spPr>
          <a:xfrm>
            <a:off x="603504" y="1524000"/>
            <a:ext cx="4388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 err="1">
                <a:cs typeface="Arial" panose="020B0604020202020204" pitchFamily="34" charset="0"/>
              </a:rPr>
              <a:t>mCBM@SIS18</a:t>
            </a:r>
            <a:r>
              <a:rPr lang="de-DE" sz="1600" b="1" i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de-DE" sz="1600" dirty="0" smtClean="0">
                <a:cs typeface="Arial" panose="020B0604020202020204" pitchFamily="34" charset="0"/>
              </a:rPr>
              <a:t>-</a:t>
            </a:r>
            <a:r>
              <a:rPr lang="de-DE" sz="1600" b="1" i="1" dirty="0" smtClean="0">
                <a:cs typeface="Arial" panose="020B0604020202020204" pitchFamily="34" charset="0"/>
              </a:rPr>
              <a:t> </a:t>
            </a:r>
            <a:r>
              <a:rPr lang="de-DE" sz="1600" dirty="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lang="de-DE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CBM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full system test-setup 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for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high-rate 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nucleus-nucleus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collisions at </a:t>
            </a:r>
            <a:r>
              <a:rPr lang="en-US" sz="16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GSI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/FAIR</a:t>
            </a:r>
            <a:endParaRPr lang="en-US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feld 31"/>
          <p:cNvSpPr txBox="1"/>
          <p:nvPr/>
        </p:nvSpPr>
        <p:spPr>
          <a:xfrm>
            <a:off x="551384" y="4998027"/>
            <a:ext cx="49529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first successful commissioning with beam 12/2018 and 3/2019</a:t>
            </a:r>
            <a:endParaRPr lang="en-US" sz="3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CBM prototype detector systems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free-streaming 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read-out and data transport to the </a:t>
            </a:r>
            <a:r>
              <a:rPr lang="en-US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mFLES</a:t>
            </a: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up to 10 MHz collision rate</a:t>
            </a:r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online monitoring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event reconstruction and selection – offline now, on-line next   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8956"/>
            <a:ext cx="1495044" cy="1495044"/>
          </a:xfrm>
          <a:prstGeom prst="rect">
            <a:avLst/>
          </a:prstGeom>
        </p:spPr>
      </p:pic>
      <p:grpSp>
        <p:nvGrpSpPr>
          <p:cNvPr id="23" name="Gruppieren 3"/>
          <p:cNvGrpSpPr>
            <a:grpSpLocks noChangeAspect="1"/>
          </p:cNvGrpSpPr>
          <p:nvPr/>
        </p:nvGrpSpPr>
        <p:grpSpPr>
          <a:xfrm>
            <a:off x="5638800" y="1676400"/>
            <a:ext cx="6133018" cy="4407568"/>
            <a:chOff x="5439443" y="1138889"/>
            <a:chExt cx="3665003" cy="2633899"/>
          </a:xfrm>
        </p:grpSpPr>
        <p:grpSp>
          <p:nvGrpSpPr>
            <p:cNvPr id="24" name="Gruppieren 4"/>
            <p:cNvGrpSpPr/>
            <p:nvPr/>
          </p:nvGrpSpPr>
          <p:grpSpPr>
            <a:xfrm>
              <a:off x="5439443" y="1138889"/>
              <a:ext cx="3665003" cy="2633899"/>
              <a:chOff x="5245805" y="1757454"/>
              <a:chExt cx="3665003" cy="2633899"/>
            </a:xfrm>
          </p:grpSpPr>
          <p:pic>
            <p:nvPicPr>
              <p:cNvPr id="26" name="Grafik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3516" y="1757454"/>
                <a:ext cx="3647292" cy="2633899"/>
              </a:xfrm>
              <a:prstGeom prst="rect">
                <a:avLst/>
              </a:prstGeom>
            </p:spPr>
          </p:pic>
          <p:sp>
            <p:nvSpPr>
              <p:cNvPr id="27" name="Textfeld 7"/>
              <p:cNvSpPr txBox="1"/>
              <p:nvPr/>
            </p:nvSpPr>
            <p:spPr>
              <a:xfrm>
                <a:off x="5245805" y="3063611"/>
                <a:ext cx="404257" cy="15982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600" dirty="0" err="1" smtClean="0"/>
                  <a:t>mRICH</a:t>
                </a:r>
                <a:endParaRPr lang="en-US" sz="1600" dirty="0" smtClean="0"/>
              </a:p>
            </p:txBody>
          </p:sp>
          <p:sp>
            <p:nvSpPr>
              <p:cNvPr id="28" name="Textfeld 8"/>
              <p:cNvSpPr txBox="1"/>
              <p:nvPr/>
            </p:nvSpPr>
            <p:spPr>
              <a:xfrm>
                <a:off x="5848637" y="1827911"/>
                <a:ext cx="401910" cy="20231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600" dirty="0" err="1" smtClean="0"/>
                  <a:t>mTOF</a:t>
                </a:r>
                <a:endParaRPr lang="en-US" sz="2400" dirty="0" smtClean="0"/>
              </a:p>
            </p:txBody>
          </p:sp>
          <p:sp>
            <p:nvSpPr>
              <p:cNvPr id="29" name="Textfeld 9"/>
              <p:cNvSpPr txBox="1"/>
              <p:nvPr/>
            </p:nvSpPr>
            <p:spPr>
              <a:xfrm>
                <a:off x="7326231" y="3715959"/>
                <a:ext cx="401986" cy="17435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dirty="0" err="1" smtClean="0">
                    <a:solidFill>
                      <a:schemeClr val="bg1"/>
                    </a:solidFill>
                  </a:rPr>
                  <a:t>mTRD</a:t>
                </a:r>
                <a:endParaRPr lang="en-US" sz="28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feld 10"/>
              <p:cNvSpPr txBox="1"/>
              <p:nvPr/>
            </p:nvSpPr>
            <p:spPr>
              <a:xfrm>
                <a:off x="7655647" y="3318510"/>
                <a:ext cx="532802" cy="20231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600" dirty="0" err="1" smtClean="0">
                    <a:solidFill>
                      <a:srgbClr val="FFFF00"/>
                    </a:solidFill>
                  </a:rPr>
                  <a:t>mMUCH</a:t>
                </a:r>
                <a:endParaRPr lang="en-US" sz="1600" dirty="0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Textfeld 11"/>
              <p:cNvSpPr txBox="1"/>
              <p:nvPr/>
            </p:nvSpPr>
            <p:spPr>
              <a:xfrm>
                <a:off x="8154180" y="2984766"/>
                <a:ext cx="379034" cy="20231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en-US" sz="1600" dirty="0" err="1" smtClean="0">
                    <a:solidFill>
                      <a:srgbClr val="FFFF00"/>
                    </a:solidFill>
                  </a:rPr>
                  <a:t>mSTS</a:t>
                </a:r>
                <a:endParaRPr lang="en-US" sz="1600" dirty="0" smtClean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25" name="Textfeld 5"/>
            <p:cNvSpPr txBox="1"/>
            <p:nvPr/>
          </p:nvSpPr>
          <p:spPr>
            <a:xfrm>
              <a:off x="8754419" y="1749543"/>
              <a:ext cx="333552" cy="27588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600" dirty="0" err="1" smtClean="0">
                  <a:solidFill>
                    <a:schemeClr val="bg1"/>
                  </a:solidFill>
                </a:rPr>
                <a:t>T0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l"/>
              <a:r>
                <a:rPr lang="en-US" sz="800" dirty="0" smtClean="0">
                  <a:solidFill>
                    <a:schemeClr val="bg1"/>
                  </a:solidFill>
                </a:rPr>
                <a:t>diamond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2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mCBM@SIS18 – combined data taking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sp>
        <p:nvSpPr>
          <p:cNvPr id="7" name="Textfeld 7"/>
          <p:cNvSpPr txBox="1"/>
          <p:nvPr/>
        </p:nvSpPr>
        <p:spPr>
          <a:xfrm>
            <a:off x="5523551" y="1447800"/>
            <a:ext cx="473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March 30, 2019 – run 175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sz="1400" dirty="0" smtClean="0">
                <a:cs typeface="Arial" panose="020B0604020202020204" pitchFamily="34" charset="0"/>
              </a:rPr>
              <a:t>(approx.)</a:t>
            </a:r>
            <a:r>
              <a:rPr lang="en-US" dirty="0" smtClean="0">
                <a:cs typeface="Arial" panose="020B0604020202020204" pitchFamily="34" charset="0"/>
              </a:rPr>
              <a:t> 10</a:t>
            </a:r>
            <a:r>
              <a:rPr lang="en-US" baseline="30000" dirty="0" smtClean="0">
                <a:cs typeface="Arial" panose="020B0604020202020204" pitchFamily="34" charset="0"/>
              </a:rPr>
              <a:t>8 </a:t>
            </a:r>
            <a:r>
              <a:rPr lang="en-US" dirty="0" smtClean="0">
                <a:cs typeface="Arial" panose="020B0604020202020204" pitchFamily="34" charset="0"/>
              </a:rPr>
              <a:t>Ag ions/s (1.58 GeV/u) + Au (2.5 mm)</a:t>
            </a:r>
          </a:p>
        </p:txBody>
      </p:sp>
      <p:pic>
        <p:nvPicPr>
          <p:cNvPr id="1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6" y="1524000"/>
            <a:ext cx="2815515" cy="349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85800" y="5071604"/>
            <a:ext cx="4270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March 30, 2019:</a:t>
            </a:r>
          </a:p>
          <a:p>
            <a:r>
              <a:rPr lang="en-US" dirty="0" smtClean="0">
                <a:cs typeface="Arial" panose="020B0604020202020204" pitchFamily="34" charset="0"/>
              </a:rPr>
              <a:t>beam intensity ≈ 10</a:t>
            </a:r>
            <a:r>
              <a:rPr lang="en-US" baseline="30000" dirty="0" smtClean="0">
                <a:cs typeface="Arial" panose="020B0604020202020204" pitchFamily="34" charset="0"/>
              </a:rPr>
              <a:t>8</a:t>
            </a:r>
            <a:r>
              <a:rPr lang="en-US" dirty="0" smtClean="0">
                <a:cs typeface="Arial" panose="020B0604020202020204" pitchFamily="34" charset="0"/>
              </a:rPr>
              <a:t> Ag ions / s</a:t>
            </a:r>
          </a:p>
          <a:p>
            <a:r>
              <a:rPr lang="en-US" dirty="0" smtClean="0">
                <a:cs typeface="Arial" panose="020B0604020202020204" pitchFamily="34" charset="0"/>
              </a:rPr>
              <a:t>interaction rates 10</a:t>
            </a:r>
            <a:r>
              <a:rPr lang="en-US" baseline="30000" dirty="0" smtClean="0">
                <a:cs typeface="Arial" panose="020B0604020202020204" pitchFamily="34" charset="0"/>
              </a:rPr>
              <a:t>6</a:t>
            </a:r>
            <a:r>
              <a:rPr lang="en-US" dirty="0" smtClean="0">
                <a:cs typeface="Arial" panose="020B0604020202020204" pitchFamily="34" charset="0"/>
              </a:rPr>
              <a:t> … 10</a:t>
            </a:r>
            <a:r>
              <a:rPr lang="en-US" baseline="30000" dirty="0" smtClean="0">
                <a:cs typeface="Arial" panose="020B0604020202020204" pitchFamily="34" charset="0"/>
              </a:rPr>
              <a:t>7</a:t>
            </a:r>
            <a:r>
              <a:rPr lang="en-US" dirty="0" smtClean="0">
                <a:cs typeface="Arial" panose="020B0604020202020204" pitchFamily="34" charset="0"/>
              </a:rPr>
              <a:t> / s  (preliminary)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2184" y="1546360"/>
            <a:ext cx="685800" cy="335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x 10</a:t>
            </a:r>
            <a:r>
              <a:rPr lang="en-US" b="1" baseline="30000" dirty="0" smtClean="0"/>
              <a:t>6</a:t>
            </a:r>
            <a:endParaRPr lang="en-US" b="1" baseline="30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54728" y="2257264"/>
            <a:ext cx="14922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T0 rate (Hz)</a:t>
            </a:r>
            <a:endParaRPr lang="en-US" sz="2000" b="1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1633710" y="1803812"/>
            <a:ext cx="126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preliminary</a:t>
            </a:r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5492039" y="2361070"/>
            <a:ext cx="5709361" cy="3887330"/>
            <a:chOff x="5492039" y="2361070"/>
            <a:chExt cx="5709361" cy="388733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2039" y="2361070"/>
              <a:ext cx="5709361" cy="388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867305" y="3105597"/>
              <a:ext cx="5241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- T0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26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mSTS</a:t>
            </a:r>
            <a:r>
              <a:rPr lang="en-US" dirty="0"/>
              <a:t> demonstrator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2922945" y="1603097"/>
            <a:ext cx="4544655" cy="4567795"/>
            <a:chOff x="484545" y="1600200"/>
            <a:chExt cx="4544655" cy="45677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45" y="1600200"/>
              <a:ext cx="3173679" cy="378125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31590" y="5860218"/>
              <a:ext cx="2667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station #0: C-frames #0 and #1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0644" y="2967605"/>
              <a:ext cx="14585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station #0 </a:t>
              </a:r>
              <a:br>
                <a:rPr lang="en-US" sz="1400" dirty="0"/>
              </a:br>
              <a:r>
                <a:rPr lang="en-US" sz="1400" dirty="0"/>
                <a:t>area 12 x 12 cm</a:t>
              </a:r>
              <a:r>
                <a:rPr lang="en-US" sz="1400" baseline="30000" dirty="0"/>
                <a:t>2</a:t>
              </a:r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874596" y="3978931"/>
              <a:ext cx="3113903" cy="1828800"/>
              <a:chOff x="4938123" y="4062314"/>
              <a:chExt cx="3113903" cy="1828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938123" y="4062314"/>
                <a:ext cx="3113903" cy="1828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342" y="4291170"/>
                <a:ext cx="2945464" cy="1434544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6428232" y="4114800"/>
                <a:ext cx="0" cy="1776314"/>
              </a:xfrm>
              <a:prstGeom prst="line">
                <a:avLst/>
              </a:prstGeom>
              <a:ln w="349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6" r="8823"/>
            <a:stretch/>
          </p:blipFill>
          <p:spPr bwMode="auto">
            <a:xfrm>
              <a:off x="3664152" y="3577152"/>
              <a:ext cx="586932" cy="11287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778" y="1480749"/>
            <a:ext cx="4267200" cy="4413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1484595"/>
            <a:ext cx="23604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mSTS</a:t>
            </a:r>
            <a:r>
              <a:rPr lang="en-US" sz="1600" b="1" dirty="0" smtClean="0"/>
              <a:t> – demonstration of: </a:t>
            </a:r>
            <a:br>
              <a:rPr lang="en-US" sz="1600" b="1" dirty="0" smtClean="0"/>
            </a:br>
            <a:endParaRPr lang="en-US" sz="800" b="1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C-frame and ladder mounting mechanics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module and ladder assembly</a:t>
            </a:r>
            <a:endParaRPr lang="en-US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LV + HV powering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liquid cooling of electronics (water)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module performance,  data streaming</a:t>
            </a:r>
          </a:p>
          <a:p>
            <a:endParaRPr lang="en-US" sz="1600" dirty="0" smtClean="0"/>
          </a:p>
          <a:p>
            <a:r>
              <a:rPr lang="en-US" sz="1600" dirty="0" smtClean="0"/>
              <a:t>no sensor cooling, operation at “room” temperature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51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mSTS</a:t>
            </a:r>
            <a:r>
              <a:rPr lang="en-US" dirty="0"/>
              <a:t> demonstrator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2922945" y="1603097"/>
            <a:ext cx="4544655" cy="4567795"/>
            <a:chOff x="484545" y="1600200"/>
            <a:chExt cx="4544655" cy="45677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45" y="1600200"/>
              <a:ext cx="3173679" cy="378125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431590" y="5860218"/>
              <a:ext cx="2667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station #0: C-frames #0 and #1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0644" y="2967605"/>
              <a:ext cx="14585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station #0 </a:t>
              </a:r>
              <a:br>
                <a:rPr lang="en-US" sz="1400" dirty="0"/>
              </a:br>
              <a:r>
                <a:rPr lang="en-US" sz="1400" dirty="0"/>
                <a:t>area 12 x 12 cm</a:t>
              </a:r>
              <a:r>
                <a:rPr lang="en-US" sz="1400" baseline="30000" dirty="0"/>
                <a:t>2</a:t>
              </a:r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874596" y="3978931"/>
              <a:ext cx="3113903" cy="1828800"/>
              <a:chOff x="4938123" y="4062314"/>
              <a:chExt cx="3113903" cy="18288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938123" y="4062314"/>
                <a:ext cx="3113903" cy="18288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2342" y="4291170"/>
                <a:ext cx="2945464" cy="1434544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6428232" y="4114800"/>
                <a:ext cx="0" cy="1776314"/>
              </a:xfrm>
              <a:prstGeom prst="line">
                <a:avLst/>
              </a:prstGeom>
              <a:ln w="349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6" r="8823"/>
            <a:stretch/>
          </p:blipFill>
          <p:spPr bwMode="auto">
            <a:xfrm>
              <a:off x="3664152" y="3577152"/>
              <a:ext cx="586932" cy="11287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778" y="1480749"/>
            <a:ext cx="4267200" cy="4413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1484595"/>
            <a:ext cx="23604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mSTS</a:t>
            </a:r>
            <a:r>
              <a:rPr lang="en-US" sz="1600" b="1" dirty="0" smtClean="0"/>
              <a:t> – demonstration of: </a:t>
            </a:r>
            <a:br>
              <a:rPr lang="en-US" sz="1600" b="1" dirty="0" smtClean="0"/>
            </a:br>
            <a:endParaRPr lang="en-US" sz="800" b="1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C-frame and ladder mounting mechanics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module and ladder assembly</a:t>
            </a:r>
            <a:endParaRPr lang="en-US" sz="16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LV + HV powering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liquid cooling of electronics (water)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smtClean="0"/>
              <a:t>module performance,  data streaming</a:t>
            </a:r>
          </a:p>
          <a:p>
            <a:endParaRPr lang="en-US" sz="1600" dirty="0" smtClean="0"/>
          </a:p>
          <a:p>
            <a:r>
              <a:rPr lang="en-US" sz="1600" dirty="0" smtClean="0"/>
              <a:t>no sensor cooling, operation at ``room’’ temperature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29" y="3745393"/>
            <a:ext cx="3795483" cy="1293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7" b="21684"/>
          <a:stretch/>
        </p:blipFill>
        <p:spPr bwMode="auto">
          <a:xfrm>
            <a:off x="7199314" y="5079023"/>
            <a:ext cx="4642922" cy="124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86733" y="3701231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module, longest STS  variant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322244" y="6002138"/>
            <a:ext cx="251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half-ladder with 2 modules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mSTS</a:t>
            </a:r>
            <a:r>
              <a:rPr lang="en-US" dirty="0" smtClean="0"/>
              <a:t> achievements and findings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076024" y="2013088"/>
            <a:ext cx="5760640" cy="4224224"/>
            <a:chOff x="403423" y="1655803"/>
            <a:chExt cx="5760640" cy="4224224"/>
          </a:xfrm>
        </p:grpSpPr>
        <p:sp>
          <p:nvSpPr>
            <p:cNvPr id="7" name="TextBox 6"/>
            <p:cNvSpPr txBox="1"/>
            <p:nvPr/>
          </p:nvSpPr>
          <p:spPr>
            <a:xfrm>
              <a:off x="403423" y="1655803"/>
              <a:ext cx="576064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module assembly yield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all tested components used (sensors, </a:t>
              </a:r>
              <a:r>
                <a:rPr lang="en-US" dirty="0" err="1" smtClean="0"/>
                <a:t>microcables</a:t>
              </a:r>
              <a:r>
                <a:rPr lang="en-US" dirty="0" smtClean="0"/>
                <a:t>, ASICs)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err="1" smtClean="0"/>
                <a:t>microcable</a:t>
              </a:r>
              <a:r>
                <a:rPr lang="en-US" dirty="0" smtClean="0"/>
                <a:t> attachment yield high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FEB 8 assembly/operation yield </a:t>
              </a:r>
              <a:br>
                <a:rPr lang="en-US" dirty="0" smtClean="0"/>
              </a:br>
              <a:r>
                <a:rPr lang="en-US" dirty="0" smtClean="0"/>
                <a:t>too low on the first prototypes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/>
                <a:t>some modules fading away during (in-beam) </a:t>
              </a:r>
              <a:r>
                <a:rPr lang="en-US" dirty="0" smtClean="0"/>
                <a:t>operation</a:t>
              </a:r>
              <a:endParaRPr lang="en-US" dirty="0"/>
            </a:p>
            <a:p>
              <a:pPr marL="176213" lvl="1" indent="187325">
                <a:buFont typeface="Symbol" panose="05050102010706020507" pitchFamily="18" charset="2"/>
                <a:buChar char="-"/>
              </a:pPr>
              <a:r>
                <a:rPr lang="en-US" dirty="0" smtClean="0"/>
                <a:t>under systematic study  </a:t>
              </a:r>
            </a:p>
            <a:p>
              <a:pPr marL="176213" lvl="1" indent="187325">
                <a:buFont typeface="Symbol" panose="05050102010706020507" pitchFamily="18" charset="2"/>
                <a:buChar char="-"/>
              </a:pPr>
              <a:r>
                <a:rPr lang="en-US" dirty="0" smtClean="0"/>
                <a:t>new FEB design, custom designed  rad. tolerant LDO, …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174" y="4125701"/>
              <a:ext cx="43167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noise in longest modules too high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439863" algn="l"/>
                </a:tabLst>
              </a:pPr>
              <a:r>
                <a:rPr lang="en-US" dirty="0" smtClean="0"/>
                <a:t>in test box:  	</a:t>
              </a:r>
              <a:r>
                <a:rPr lang="en-US" dirty="0" smtClean="0">
                  <a:sym typeface="Symbol" panose="05050102010706020507" pitchFamily="18" charset="2"/>
                </a:rPr>
                <a:t> 1300 e   OK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439863" algn="l"/>
                </a:tabLst>
              </a:pPr>
              <a:r>
                <a:rPr lang="en-US" dirty="0" smtClean="0">
                  <a:sym typeface="Symbol" panose="05050102010706020507" pitchFamily="18" charset="2"/>
                </a:rPr>
                <a:t>in </a:t>
              </a:r>
              <a:r>
                <a:rPr lang="en-US" dirty="0" err="1" smtClean="0">
                  <a:sym typeface="Symbol" panose="05050102010706020507" pitchFamily="18" charset="2"/>
                </a:rPr>
                <a:t>mSTS</a:t>
              </a:r>
              <a:r>
                <a:rPr lang="en-US" dirty="0" smtClean="0">
                  <a:sym typeface="Symbol" panose="05050102010706020507" pitchFamily="18" charset="2"/>
                </a:rPr>
                <a:t>:   </a:t>
              </a:r>
              <a:r>
                <a:rPr lang="en-US" dirty="0">
                  <a:sym typeface="Symbol" panose="05050102010706020507" pitchFamily="18" charset="2"/>
                </a:rPr>
                <a:t> 	</a:t>
              </a:r>
              <a:r>
                <a:rPr lang="en-US" dirty="0" smtClean="0">
                  <a:sym typeface="Symbol" panose="05050102010706020507" pitchFamily="18" charset="2"/>
                </a:rPr>
                <a:t> 3000 </a:t>
              </a:r>
              <a:r>
                <a:rPr lang="en-US" dirty="0">
                  <a:sym typeface="Symbol" panose="05050102010706020507" pitchFamily="18" charset="2"/>
                </a:rPr>
                <a:t>e </a:t>
              </a:r>
              <a:r>
                <a:rPr lang="en-US" dirty="0" smtClean="0">
                  <a:sym typeface="Symbol" panose="05050102010706020507" pitchFamily="18" charset="2"/>
                </a:rPr>
                <a:t>  </a:t>
              </a:r>
              <a:r>
                <a:rPr lang="en-US" dirty="0" smtClean="0">
                  <a:sym typeface="Wingdings" panose="05000000000000000000" pitchFamily="2" charset="2"/>
                </a:rPr>
                <a:t> S/N </a:t>
              </a:r>
              <a:r>
                <a:rPr lang="en-US" dirty="0" smtClean="0">
                  <a:sym typeface="Symbol" panose="05050102010706020507" pitchFamily="18" charset="2"/>
                </a:rPr>
                <a:t> </a:t>
              </a:r>
              <a:r>
                <a:rPr lang="en-US" dirty="0" smtClean="0">
                  <a:sym typeface="Wingdings" panose="05000000000000000000" pitchFamily="2" charset="2"/>
                </a:rPr>
                <a:t>8-12 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                        threshold high</a:t>
              </a:r>
              <a:endParaRPr lang="en-US" dirty="0" smtClean="0">
                <a:sym typeface="Symbol" panose="05050102010706020507" pitchFamily="18" charset="2"/>
              </a:endParaRPr>
            </a:p>
            <a:p>
              <a:pPr marL="534988" lvl="1" indent="-268288">
                <a:buFont typeface="Symbol" panose="05050102010706020507" pitchFamily="18" charset="2"/>
                <a:buChar char="-"/>
              </a:pPr>
              <a:r>
                <a:rPr lang="en-US" dirty="0" smtClean="0">
                  <a:sym typeface="Symbol" panose="05050102010706020507" pitchFamily="18" charset="2"/>
                </a:rPr>
                <a:t>under systematic study</a:t>
              </a:r>
            </a:p>
            <a:p>
              <a:pPr marL="534988" lvl="1" indent="-268288">
                <a:buFont typeface="Symbol" panose="05050102010706020507" pitchFamily="18" charset="2"/>
                <a:buChar char="-"/>
              </a:pPr>
              <a:r>
                <a:rPr lang="en-US" dirty="0" smtClean="0">
                  <a:sym typeface="Symbol" panose="05050102010706020507" pitchFamily="18" charset="2"/>
                </a:rPr>
                <a:t>power supplies, filtering 	</a:t>
              </a:r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 rot="1613422">
              <a:off x="3791487" y="4574294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(preliminary)</a:t>
              </a:r>
              <a:endParaRPr lang="en-US" sz="1400" i="1" dirty="0"/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06167" y="1986513"/>
            <a:ext cx="3993689" cy="4181118"/>
            <a:chOff x="603711" y="1986513"/>
            <a:chExt cx="3993689" cy="4181118"/>
          </a:xfrm>
        </p:grpSpPr>
        <p:sp>
          <p:nvSpPr>
            <p:cNvPr id="17" name="TextBox 16"/>
            <p:cNvSpPr txBox="1"/>
            <p:nvPr/>
          </p:nvSpPr>
          <p:spPr>
            <a:xfrm>
              <a:off x="609600" y="1986513"/>
              <a:ext cx="398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module assembly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first full-size modules assembled</a:t>
              </a:r>
              <a:r>
                <a:rPr lang="en-US" dirty="0"/>
                <a:t> </a:t>
              </a:r>
              <a:endParaRPr lang="en-US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711" y="2636912"/>
              <a:ext cx="398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ladder assembly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first half-ladders assembled</a:t>
              </a:r>
              <a:r>
                <a:rPr lang="en-US" dirty="0"/>
                <a:t> </a:t>
              </a:r>
              <a:endParaRPr lang="en-US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3711" y="3212976"/>
              <a:ext cx="39878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system integration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C-frame assembly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cooling plates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powering and read-out electronics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ladder installation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cabling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power supplies in “final” cave location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711" y="5244301"/>
              <a:ext cx="398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read-out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data links stable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high-rate read-out achieved   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711" y="1527175"/>
            <a:ext cx="398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</a:t>
            </a:r>
            <a:r>
              <a:rPr lang="en-US" sz="2400" u="sng" dirty="0" smtClean="0"/>
              <a:t>chievements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7968" y="1523485"/>
            <a:ext cx="398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Findings </a:t>
            </a:r>
          </a:p>
        </p:txBody>
      </p:sp>
    </p:spTree>
    <p:extLst>
      <p:ext uri="{BB962C8B-B14F-4D97-AF65-F5344CB8AC3E}">
        <p14:creationId xmlns:p14="http://schemas.microsoft.com/office/powerpoint/2010/main" val="27104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mSTS</a:t>
            </a:r>
            <a:r>
              <a:rPr lang="en-US" dirty="0" smtClean="0"/>
              <a:t> achievements and findings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6076024" y="2013088"/>
            <a:ext cx="5760640" cy="4224224"/>
            <a:chOff x="403423" y="1655803"/>
            <a:chExt cx="5760640" cy="4224224"/>
          </a:xfrm>
        </p:grpSpPr>
        <p:sp>
          <p:nvSpPr>
            <p:cNvPr id="7" name="TextBox 6"/>
            <p:cNvSpPr txBox="1"/>
            <p:nvPr/>
          </p:nvSpPr>
          <p:spPr>
            <a:xfrm>
              <a:off x="403423" y="1655803"/>
              <a:ext cx="576064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module assembly yield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all tested components used (sensors, </a:t>
              </a:r>
              <a:r>
                <a:rPr lang="en-US" dirty="0" err="1" smtClean="0"/>
                <a:t>microcables</a:t>
              </a:r>
              <a:r>
                <a:rPr lang="en-US" dirty="0" smtClean="0"/>
                <a:t>, ASICs)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err="1" smtClean="0"/>
                <a:t>microcable</a:t>
              </a:r>
              <a:r>
                <a:rPr lang="en-US" dirty="0" smtClean="0"/>
                <a:t> attachment yield high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FEB 8 assembly/operation yield </a:t>
              </a:r>
              <a:br>
                <a:rPr lang="en-US" dirty="0" smtClean="0"/>
              </a:br>
              <a:r>
                <a:rPr lang="en-US" dirty="0" smtClean="0"/>
                <a:t>too low on the first prototypes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/>
                <a:t>some modules fading away during (in-beam) </a:t>
              </a:r>
              <a:r>
                <a:rPr lang="en-US" dirty="0" smtClean="0"/>
                <a:t>operation</a:t>
              </a:r>
              <a:endParaRPr lang="en-US" dirty="0"/>
            </a:p>
            <a:p>
              <a:pPr marL="176213" lvl="1" indent="187325">
                <a:buFont typeface="Symbol" panose="05050102010706020507" pitchFamily="18" charset="2"/>
                <a:buChar char="-"/>
              </a:pPr>
              <a:r>
                <a:rPr lang="en-US" dirty="0" smtClean="0"/>
                <a:t>under systematic study  </a:t>
              </a:r>
            </a:p>
            <a:p>
              <a:pPr marL="176213" lvl="1" indent="187325">
                <a:buFont typeface="Symbol" panose="05050102010706020507" pitchFamily="18" charset="2"/>
                <a:buChar char="-"/>
              </a:pPr>
              <a:r>
                <a:rPr lang="en-US" dirty="0" smtClean="0"/>
                <a:t>new FEB design, custom designed  rad. tolerant LDO, …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174" y="4125701"/>
              <a:ext cx="431678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noise in longest modules too high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439863" algn="l"/>
                </a:tabLst>
              </a:pPr>
              <a:r>
                <a:rPr lang="en-US" dirty="0" smtClean="0"/>
                <a:t>in test box:  	</a:t>
              </a:r>
              <a:r>
                <a:rPr lang="en-US" dirty="0" smtClean="0">
                  <a:sym typeface="Symbol" panose="05050102010706020507" pitchFamily="18" charset="2"/>
                </a:rPr>
                <a:t> 1300 e   OK 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439863" algn="l"/>
                </a:tabLst>
              </a:pPr>
              <a:r>
                <a:rPr lang="en-US" dirty="0" smtClean="0">
                  <a:sym typeface="Symbol" panose="05050102010706020507" pitchFamily="18" charset="2"/>
                </a:rPr>
                <a:t>in </a:t>
              </a:r>
              <a:r>
                <a:rPr lang="en-US" dirty="0" err="1" smtClean="0">
                  <a:sym typeface="Symbol" panose="05050102010706020507" pitchFamily="18" charset="2"/>
                </a:rPr>
                <a:t>mSTS</a:t>
              </a:r>
              <a:r>
                <a:rPr lang="en-US" dirty="0" smtClean="0">
                  <a:sym typeface="Symbol" panose="05050102010706020507" pitchFamily="18" charset="2"/>
                </a:rPr>
                <a:t>:   </a:t>
              </a:r>
              <a:r>
                <a:rPr lang="en-US" dirty="0">
                  <a:sym typeface="Symbol" panose="05050102010706020507" pitchFamily="18" charset="2"/>
                </a:rPr>
                <a:t> 	</a:t>
              </a:r>
              <a:r>
                <a:rPr lang="en-US" dirty="0" smtClean="0">
                  <a:sym typeface="Symbol" panose="05050102010706020507" pitchFamily="18" charset="2"/>
                </a:rPr>
                <a:t> 3000 </a:t>
              </a:r>
              <a:r>
                <a:rPr lang="en-US" dirty="0">
                  <a:sym typeface="Symbol" panose="05050102010706020507" pitchFamily="18" charset="2"/>
                </a:rPr>
                <a:t>e </a:t>
              </a:r>
              <a:r>
                <a:rPr lang="en-US" dirty="0" smtClean="0">
                  <a:sym typeface="Symbol" panose="05050102010706020507" pitchFamily="18" charset="2"/>
                </a:rPr>
                <a:t>  </a:t>
              </a:r>
              <a:r>
                <a:rPr lang="en-US" dirty="0" smtClean="0">
                  <a:sym typeface="Wingdings" panose="05000000000000000000" pitchFamily="2" charset="2"/>
                </a:rPr>
                <a:t> S/N </a:t>
              </a:r>
              <a:r>
                <a:rPr lang="en-US" dirty="0" smtClean="0">
                  <a:sym typeface="Symbol" panose="05050102010706020507" pitchFamily="18" charset="2"/>
                </a:rPr>
                <a:t> </a:t>
              </a:r>
              <a:r>
                <a:rPr lang="en-US" dirty="0" smtClean="0">
                  <a:sym typeface="Wingdings" panose="05000000000000000000" pitchFamily="2" charset="2"/>
                </a:rPr>
                <a:t>8-12 </a:t>
              </a:r>
              <a:br>
                <a:rPr lang="en-US" dirty="0" smtClean="0">
                  <a:sym typeface="Wingdings" panose="05000000000000000000" pitchFamily="2" charset="2"/>
                </a:rPr>
              </a:br>
              <a:r>
                <a:rPr lang="en-US" dirty="0" smtClean="0">
                  <a:sym typeface="Wingdings" panose="05000000000000000000" pitchFamily="2" charset="2"/>
                </a:rPr>
                <a:t>                        threshold high</a:t>
              </a:r>
              <a:endParaRPr lang="en-US" dirty="0" smtClean="0">
                <a:sym typeface="Symbol" panose="05050102010706020507" pitchFamily="18" charset="2"/>
              </a:endParaRPr>
            </a:p>
            <a:p>
              <a:pPr marL="534988" lvl="1" indent="-268288">
                <a:buFont typeface="Symbol" panose="05050102010706020507" pitchFamily="18" charset="2"/>
                <a:buChar char="-"/>
              </a:pPr>
              <a:r>
                <a:rPr lang="en-US" dirty="0" smtClean="0">
                  <a:sym typeface="Symbol" panose="05050102010706020507" pitchFamily="18" charset="2"/>
                </a:rPr>
                <a:t>under systematic study</a:t>
              </a:r>
            </a:p>
            <a:p>
              <a:pPr marL="534988" lvl="1" indent="-268288">
                <a:buFont typeface="Symbol" panose="05050102010706020507" pitchFamily="18" charset="2"/>
                <a:buChar char="-"/>
              </a:pPr>
              <a:r>
                <a:rPr lang="en-US" dirty="0" smtClean="0">
                  <a:sym typeface="Symbol" panose="05050102010706020507" pitchFamily="18" charset="2"/>
                </a:rPr>
                <a:t>power supplies, filtering 	</a:t>
              </a:r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 rot="1613422">
              <a:off x="3791487" y="4574294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(preliminary)</a:t>
              </a:r>
              <a:endParaRPr lang="en-US" sz="1400" i="1" dirty="0"/>
            </a:p>
          </p:txBody>
        </p: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06167" y="1986513"/>
            <a:ext cx="3993689" cy="4181118"/>
            <a:chOff x="603711" y="1986513"/>
            <a:chExt cx="3993689" cy="4181118"/>
          </a:xfrm>
        </p:grpSpPr>
        <p:sp>
          <p:nvSpPr>
            <p:cNvPr id="17" name="TextBox 16"/>
            <p:cNvSpPr txBox="1"/>
            <p:nvPr/>
          </p:nvSpPr>
          <p:spPr>
            <a:xfrm>
              <a:off x="609600" y="1986513"/>
              <a:ext cx="398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module assembly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first full-size modules assembled</a:t>
              </a:r>
              <a:r>
                <a:rPr lang="en-US" dirty="0"/>
                <a:t> </a:t>
              </a:r>
              <a:endParaRPr lang="en-US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711" y="2636912"/>
              <a:ext cx="398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ladder assembly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first half-ladders assembled</a:t>
              </a:r>
              <a:r>
                <a:rPr lang="en-US" dirty="0"/>
                <a:t> </a:t>
              </a:r>
              <a:endParaRPr lang="en-US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3711" y="3212976"/>
              <a:ext cx="39878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system integration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C-frame assembly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cooling plates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powering and read-out electronics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ladder installation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cabling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power supplies in “final” cave location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711" y="5244301"/>
              <a:ext cx="398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read-out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data links stable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en-US" dirty="0" smtClean="0"/>
                <a:t>high-rate read-out achieved   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3711" y="1527175"/>
            <a:ext cx="398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A</a:t>
            </a:r>
            <a:r>
              <a:rPr lang="en-US" sz="2400" u="sng" dirty="0" smtClean="0"/>
              <a:t>chievements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7968" y="1523485"/>
            <a:ext cx="398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Findings </a:t>
            </a: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2207568" y="2782453"/>
            <a:ext cx="3748048" cy="3051646"/>
            <a:chOff x="5992676" y="3013058"/>
            <a:chExt cx="3748048" cy="305164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Rectangular Callout 24"/>
            <p:cNvSpPr/>
            <p:nvPr/>
          </p:nvSpPr>
          <p:spPr>
            <a:xfrm rot="5400000">
              <a:off x="6340877" y="2664857"/>
              <a:ext cx="3051646" cy="3748048"/>
            </a:xfrm>
            <a:prstGeom prst="wedgeRectCallout">
              <a:avLst>
                <a:gd name="adj1" fmla="val -78535"/>
                <a:gd name="adj2" fmla="val -4423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91327" y="3101539"/>
              <a:ext cx="3333373" cy="286232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approach: 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in-detail check of module components,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FEB-8 v2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assembly procedure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dirty="0" smtClean="0"/>
                <a:t>assembly of new modules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dirty="0" smtClean="0"/>
                <a:t>systematic </a:t>
              </a:r>
              <a:r>
                <a:rPr lang="en-US" dirty="0"/>
                <a:t>test </a:t>
              </a:r>
              <a:r>
                <a:rPr lang="en-US" dirty="0" smtClean="0"/>
                <a:t>in </a:t>
              </a:r>
              <a:r>
                <a:rPr lang="en-US" dirty="0"/>
                <a:t>the </a:t>
              </a:r>
              <a:r>
                <a:rPr lang="en-US" dirty="0" smtClean="0"/>
                <a:t>STS lab </a:t>
              </a:r>
            </a:p>
            <a:p>
              <a:pPr marL="342900" indent="-342900">
                <a:buFont typeface="+mj-lt"/>
                <a:buAutoNum type="arabicParenR"/>
              </a:pPr>
              <a:r>
                <a:rPr lang="en-US" dirty="0" smtClean="0"/>
                <a:t>if successful, carry </a:t>
              </a:r>
              <a:r>
                <a:rPr lang="en-US" dirty="0"/>
                <a:t>out in-beam test at </a:t>
              </a:r>
              <a:r>
                <a:rPr lang="en-US" dirty="0" smtClean="0"/>
                <a:t>COSY: module in reference fiber </a:t>
              </a:r>
              <a:r>
                <a:rPr lang="en-US" dirty="0" err="1" smtClean="0"/>
                <a:t>hodoscope</a:t>
              </a:r>
              <a:r>
                <a:rPr lang="en-US" dirty="0" smtClean="0"/>
                <a:t> tracking telescope (Q4/2019) 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 rot="2358723">
            <a:off x="10013076" y="866292"/>
            <a:ext cx="1511614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preparations ongoing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31100" r="6688" b="31100"/>
          <a:stretch/>
        </p:blipFill>
        <p:spPr>
          <a:xfrm>
            <a:off x="6324333" y="3179225"/>
            <a:ext cx="5512331" cy="1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mMUCH</a:t>
            </a:r>
            <a:r>
              <a:rPr lang="en-US" dirty="0" smtClean="0"/>
              <a:t> </a:t>
            </a:r>
            <a:r>
              <a:rPr lang="en-US" dirty="0"/>
              <a:t>demonstrator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Heuser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3366"/>
          <a:stretch/>
        </p:blipFill>
        <p:spPr>
          <a:xfrm>
            <a:off x="335360" y="1844825"/>
            <a:ext cx="2653477" cy="408644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469227" y="3059668"/>
            <a:ext cx="4955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~2200 </a:t>
            </a:r>
            <a:r>
              <a:rPr lang="de-DE" dirty="0" smtClean="0"/>
              <a:t>pads, 18 FEBs per </a:t>
            </a:r>
            <a:r>
              <a:rPr lang="de-DE" dirty="0" err="1" smtClean="0"/>
              <a:t>chamber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556792"/>
            <a:ext cx="4327482" cy="1434103"/>
          </a:xfrm>
          <a:prstGeom prst="rect">
            <a:avLst/>
          </a:prstGeom>
        </p:spPr>
      </p:pic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6456040" y="3407882"/>
            <a:ext cx="4939519" cy="1574161"/>
            <a:chOff x="6600056" y="3407882"/>
            <a:chExt cx="4939519" cy="157416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0056" y="3407882"/>
              <a:ext cx="4939519" cy="1574161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>
              <a:off x="7288963" y="4216080"/>
              <a:ext cx="3888432" cy="770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559846" y="3923764"/>
              <a:ext cx="1346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 cm</a:t>
              </a:r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456040" y="5020641"/>
            <a:ext cx="5560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issues: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 smtClean="0"/>
              <a:t>noise in one chamber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 smtClean="0"/>
              <a:t>data synchronization in one chamber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dirty="0"/>
              <a:t>modification in LV system for upcoming </a:t>
            </a:r>
            <a:r>
              <a:rPr lang="en-US" dirty="0" err="1"/>
              <a:t>mCBM</a:t>
            </a:r>
            <a:r>
              <a:rPr lang="en-US" dirty="0"/>
              <a:t> </a:t>
            </a:r>
            <a:r>
              <a:rPr lang="en-US" dirty="0" smtClean="0"/>
              <a:t>running 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r="47996"/>
          <a:stretch/>
        </p:blipFill>
        <p:spPr>
          <a:xfrm>
            <a:off x="3074328" y="1844824"/>
            <a:ext cx="2959101" cy="40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776"/>
            <a:ext cx="12192000" cy="1143000"/>
          </a:xfrm>
        </p:spPr>
        <p:txBody>
          <a:bodyPr/>
          <a:lstStyle/>
          <a:p>
            <a:r>
              <a:rPr lang="en-US" dirty="0" smtClean="0"/>
              <a:t>(2) UFSDs </a:t>
            </a:r>
            <a:r>
              <a:rPr lang="de-DE" dirty="0" err="1" smtClean="0"/>
              <a:t>tested</a:t>
            </a:r>
            <a:r>
              <a:rPr lang="de-DE" dirty="0" smtClean="0"/>
              <a:t> </a:t>
            </a:r>
            <a:r>
              <a:rPr lang="en-US" dirty="0" smtClean="0"/>
              <a:t>at COSY (4/2019) for HADES + CBM@FAIR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CBAC Meeting #10,  01.07.2019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 err="1" smtClean="0"/>
              <a:t>Heuser</a:t>
            </a:r>
            <a:r>
              <a:rPr lang="en-US" dirty="0" smtClean="0"/>
              <a:t> - CBM detector tests at COSY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25" name="TextBox 24"/>
          <p:cNvSpPr txBox="1"/>
          <p:nvPr/>
        </p:nvSpPr>
        <p:spPr>
          <a:xfrm>
            <a:off x="335360" y="1340768"/>
            <a:ext cx="41837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Ultra Fast Silicon </a:t>
            </a:r>
            <a:r>
              <a:rPr lang="en-US" sz="1600" b="1" dirty="0" smtClean="0"/>
              <a:t>Detectors: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 novel </a:t>
            </a:r>
            <a:r>
              <a:rPr lang="en-US" sz="1600" dirty="0"/>
              <a:t>t</a:t>
            </a:r>
            <a:r>
              <a:rPr lang="en-US" sz="1600" dirty="0" smtClean="0"/>
              <a:t>echnology based on low-gain </a:t>
            </a:r>
            <a:r>
              <a:rPr lang="en-US" sz="1600" dirty="0"/>
              <a:t>a</a:t>
            </a:r>
            <a:r>
              <a:rPr lang="en-US" sz="1600" dirty="0" smtClean="0"/>
              <a:t>valanche </a:t>
            </a:r>
            <a:r>
              <a:rPr lang="en-US" sz="1600" dirty="0"/>
              <a:t>d</a:t>
            </a:r>
            <a:r>
              <a:rPr lang="en-US" sz="1600" dirty="0" smtClean="0"/>
              <a:t>iode: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excellent timing properties, time precision below 100 </a:t>
            </a:r>
            <a:r>
              <a:rPr lang="en-US" sz="1600" dirty="0" err="1" smtClean="0"/>
              <a:t>ps</a:t>
            </a:r>
            <a:r>
              <a:rPr lang="en-US" sz="1600" dirty="0" smtClean="0"/>
              <a:t>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well established, cheap, production process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on-going R&amp;D (ATLAS/CMS)</a:t>
            </a:r>
          </a:p>
        </p:txBody>
      </p:sp>
      <p:pic>
        <p:nvPicPr>
          <p:cNvPr id="23" name="Picture 4" descr="C:\DATA\_newHD\Diamond detectors\diamond_mips\UFSD_Juelich_03_2019\pictures\UFSD_STRIP-PSI-3A_glued2012-10min60C_bonded_side1_5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85" y="1412472"/>
            <a:ext cx="1561707" cy="117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DATA\_newHD\Diamond detectors\diamond_mips\UFSD_Juelich_03_2019\pictures\UFSD_STRIP-PSI-3A_glued2012-10min60C_bonded_side1_ref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r="15621" b="15017"/>
          <a:stretch/>
        </p:blipFill>
        <p:spPr bwMode="auto">
          <a:xfrm>
            <a:off x="4820712" y="1406756"/>
            <a:ext cx="1369104" cy="1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869661" y="1400638"/>
            <a:ext cx="4188639" cy="1301364"/>
            <a:chOff x="4473309" y="1833797"/>
            <a:chExt cx="4188639" cy="1301364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69"/>
            <a:stretch/>
          </p:blipFill>
          <p:spPr bwMode="auto">
            <a:xfrm>
              <a:off x="4473309" y="1833797"/>
              <a:ext cx="4188639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4680012" y="2636912"/>
              <a:ext cx="684076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36296" y="2636912"/>
              <a:ext cx="684076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147920" y="2888940"/>
              <a:ext cx="29225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Sensors delivered from INFN Torino and FBK Trento</a:t>
              </a:r>
              <a:endParaRPr lang="en-US" sz="1000" dirty="0"/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407368" y="3221024"/>
            <a:ext cx="4283968" cy="2946710"/>
            <a:chOff x="143508" y="1319002"/>
            <a:chExt cx="4283968" cy="2946710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7"/>
            <a:stretch/>
          </p:blipFill>
          <p:spPr bwMode="auto">
            <a:xfrm>
              <a:off x="143508" y="1319002"/>
              <a:ext cx="4283968" cy="2946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3131840" y="3198167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rgbClr val="FFFF00"/>
                  </a:solidFill>
                </a:rPr>
                <a:t>scCVD</a:t>
              </a:r>
              <a:r>
                <a:rPr lang="en-US" sz="1200" b="1" dirty="0" smtClean="0">
                  <a:solidFill>
                    <a:srgbClr val="FFFF00"/>
                  </a:solidFill>
                </a:rPr>
                <a:t> diamond 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2303748" y="2816932"/>
              <a:ext cx="900100" cy="504056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123728" y="3501008"/>
              <a:ext cx="6840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</a:rPr>
                <a:t>UFSD2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2339752" y="3212976"/>
              <a:ext cx="72008" cy="28803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007604" y="3501008"/>
              <a:ext cx="1188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00"/>
                  </a:solidFill>
                </a:rPr>
                <a:t>UFSD1</a:t>
              </a:r>
            </a:p>
            <a:p>
              <a:r>
                <a:rPr lang="en-US" sz="1200" b="1" dirty="0" smtClean="0">
                  <a:solidFill>
                    <a:srgbClr val="FFFF00"/>
                  </a:solidFill>
                </a:rPr>
                <a:t>behind the holder</a:t>
              </a:r>
            </a:p>
          </p:txBody>
        </p:sp>
      </p:grpSp>
      <p:pic>
        <p:nvPicPr>
          <p:cNvPr id="34" name="Picture 7" descr="https://lh3.googleusercontent.com/8v9Vh9EdLxLxEwQ1QV0gmpK6Wf8FlXKwj9BKrV45Cf2085GFn-4Zj7V2NSrHy4O061TvHI3TDznAWwL3_goSQnJbhTNGQEJZpen8OqMMmxLOEWbnP2lpemsqqdQbglEiDam60FcI0VxZcAeiPkJRMhK9TwxMxKnHbxjk2xsLM0kR6apcTrWsn6u-ICXd8DLriNJsgBoYgSGZfe76qFaz_MQNpVWfzj2aWCODIzd0neWXi-RTeO3Kwral8u2CkiJg_Pbgy4uTmSOCmon9X6gzc2RBd842bL1HRepJMcZj0uujqfOnZ1wQUAe73wv03_mRNZAekjUAXV_MgxOGbHj8PSMfV4fDlrb6SYn2cHRp1MBoI4USPoOzrZLnRHuniD4X7MvRrMol8FU_eyUnXWLGT4HY2N5pL0vWoeoIPnOwsQjkeiJjKr1Pc-p3SVkCZ0Id8ieclpOdvz9QBeOzXIrTdJn77HAC8bANIh1p-ZN8LtKsF-rlSePsybq5U7zXst_O0yXLUTRXYs5kLRUZZr_peng47FX6fW6xGjDmujlHqWGgUvPZ_t5fo9lLTn0O62IJR7373k_xvvsn6Dn1Omb8z8Qd0CwAbpGyRyPEYmtKrGjKDSjdVWfPFeU9Z7V3tuz9RqCQmFS6XJqDocHXNggg5pAD6Kxd6DY=w1180-h885-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81" y="3437048"/>
            <a:ext cx="3541664" cy="26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96" y="3320987"/>
            <a:ext cx="2837496" cy="183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087888" y="5154447"/>
            <a:ext cx="2635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Online results: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time precision  250 </a:t>
            </a:r>
            <a:r>
              <a:rPr lang="en-US" sz="1200" dirty="0" err="1" smtClean="0"/>
              <a:t>ps</a:t>
            </a:r>
            <a:r>
              <a:rPr lang="en-US" sz="1200" dirty="0" smtClean="0"/>
              <a:t> / 1.4 = 178 </a:t>
            </a:r>
            <a:r>
              <a:rPr lang="en-US" sz="1200" dirty="0" err="1" smtClean="0"/>
              <a:t>ps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</a:t>
            </a:r>
            <a:r>
              <a:rPr lang="en-US" sz="1200" dirty="0" smtClean="0"/>
              <a:t>etailed analysis on-going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further tests needed</a:t>
            </a:r>
            <a:r>
              <a:rPr lang="en-US" sz="1200" dirty="0"/>
              <a:t> </a:t>
            </a:r>
            <a:r>
              <a:rPr lang="en-US" sz="1200" dirty="0" smtClean="0"/>
              <a:t>with improved detector stabilities 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8976320" y="3059574"/>
            <a:ext cx="2969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Jerzy </a:t>
            </a:r>
            <a:r>
              <a:rPr lang="en-US" dirty="0" err="1" smtClean="0"/>
              <a:t>Pietraszko</a:t>
            </a:r>
            <a:r>
              <a:rPr lang="en-US" dirty="0" smtClean="0"/>
              <a:t> (GSI) et al.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31057" y="2640005"/>
            <a:ext cx="1810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hlinkClick r:id="rId8"/>
              </a:rPr>
              <a:t>NIM A924 (2019) 360-368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03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Microsoft Office PowerPoint</Application>
  <PresentationFormat>Widescreen</PresentationFormat>
  <Paragraphs>302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DejaVu Sans</vt:lpstr>
      <vt:lpstr>Droid Sans Fallback</vt:lpstr>
      <vt:lpstr>Symbol</vt:lpstr>
      <vt:lpstr>Times New Roman</vt:lpstr>
      <vt:lpstr>Wingdings</vt:lpstr>
      <vt:lpstr>Larissa-Design</vt:lpstr>
      <vt:lpstr>PowerPoint Presentation</vt:lpstr>
      <vt:lpstr>(1) Tests in mCBM@SIS18, 12/2018 and 3/2019</vt:lpstr>
      <vt:lpstr>mCBM@SIS18 – combined data taking </vt:lpstr>
      <vt:lpstr>mSTS demonstrator</vt:lpstr>
      <vt:lpstr>mSTS demonstrator</vt:lpstr>
      <vt:lpstr>mSTS achievements and findings</vt:lpstr>
      <vt:lpstr>mSTS achievements and findings</vt:lpstr>
      <vt:lpstr>mMUCH demonstrator</vt:lpstr>
      <vt:lpstr>(2) UFSDs tested at COSY (4/2019) for HADES + CBM@FAIR</vt:lpstr>
      <vt:lpstr>UFSDs: Further tests at COSY in Q4/2019</vt:lpstr>
      <vt:lpstr>Fault Tolerant Local and Monitoring &amp; Control</vt:lpstr>
      <vt:lpstr>Beamtime application at COSY for Q4/2019</vt:lpstr>
      <vt:lpstr>Beamtime application at COSY for Q4/2019</vt:lpstr>
      <vt:lpstr>Preview of medium term plans for in-beam tests at COSY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Heuser;J.Heuser@gsi.de</dc:creator>
  <cp:lastModifiedBy>Heuser, Johann Dr.</cp:lastModifiedBy>
  <cp:revision>1830</cp:revision>
  <cp:lastPrinted>2014-07-10T08:08:47Z</cp:lastPrinted>
  <dcterms:modified xsi:type="dcterms:W3CDTF">2019-06-28T13:25:53Z</dcterms:modified>
</cp:coreProperties>
</file>