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1"/>
  </p:sldMasterIdLst>
  <p:notesMasterIdLst>
    <p:notesMasterId r:id="rId34"/>
  </p:notesMasterIdLst>
  <p:sldIdLst>
    <p:sldId id="256" r:id="rId2"/>
    <p:sldId id="871" r:id="rId3"/>
    <p:sldId id="807" r:id="rId4"/>
    <p:sldId id="872" r:id="rId5"/>
    <p:sldId id="310" r:id="rId6"/>
    <p:sldId id="274" r:id="rId7"/>
    <p:sldId id="892" r:id="rId8"/>
    <p:sldId id="850" r:id="rId9"/>
    <p:sldId id="1056" r:id="rId10"/>
    <p:sldId id="1057" r:id="rId11"/>
    <p:sldId id="851" r:id="rId12"/>
    <p:sldId id="862" r:id="rId13"/>
    <p:sldId id="1052" r:id="rId14"/>
    <p:sldId id="860" r:id="rId15"/>
    <p:sldId id="271" r:id="rId16"/>
    <p:sldId id="994" r:id="rId17"/>
    <p:sldId id="1058" r:id="rId18"/>
    <p:sldId id="258" r:id="rId19"/>
    <p:sldId id="259" r:id="rId20"/>
    <p:sldId id="275" r:id="rId21"/>
    <p:sldId id="284" r:id="rId22"/>
    <p:sldId id="1053" r:id="rId23"/>
    <p:sldId id="1048" r:id="rId24"/>
    <p:sldId id="1049" r:id="rId25"/>
    <p:sldId id="288" r:id="rId26"/>
    <p:sldId id="1054" r:id="rId27"/>
    <p:sldId id="1055" r:id="rId28"/>
    <p:sldId id="1050" r:id="rId29"/>
    <p:sldId id="455" r:id="rId30"/>
    <p:sldId id="903" r:id="rId31"/>
    <p:sldId id="264" r:id="rId32"/>
    <p:sldId id="478"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18"/>
  </p:normalViewPr>
  <p:slideViewPr>
    <p:cSldViewPr>
      <p:cViewPr varScale="1">
        <p:scale>
          <a:sx n="44" d="100"/>
          <a:sy n="44" d="100"/>
        </p:scale>
        <p:origin x="-965"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7814116-6B8D-784A-84BA-70E971DF6598}" type="datetimeFigureOut">
              <a:rPr lang="en-GB" smtClean="0"/>
              <a:t>04/11/2019</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02002CD-F9A5-C64E-9C70-1E3FA8CAB278}" type="slidenum">
              <a:rPr lang="en-GB" smtClean="0"/>
              <a:t>‹Nr.›</a:t>
            </a:fld>
            <a:endParaRPr lang="en-GB"/>
          </a:p>
        </p:txBody>
      </p:sp>
    </p:spTree>
    <p:extLst>
      <p:ext uri="{BB962C8B-B14F-4D97-AF65-F5344CB8AC3E}">
        <p14:creationId xmlns:p14="http://schemas.microsoft.com/office/powerpoint/2010/main" val="370322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6692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9760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PI-ICR stands</a:t>
            </a:r>
            <a:r>
              <a:rPr lang="en-US" baseline="0" dirty="0" smtClean="0"/>
              <a:t> for Phase Imaging Ion-Cyclotron-Resonance for short lived</a:t>
            </a:r>
          </a:p>
          <a:p>
            <a:endParaRPr lang="en-US" dirty="0" smtClean="0"/>
          </a:p>
          <a:p>
            <a:r>
              <a:rPr lang="en-US" dirty="0" smtClean="0"/>
              <a:t>A novel approach based on the projection of the Penning-trap ion motion onto a position-sensitive detector opens the door to very accurate mass measurements on the ppb level even for short-lived nuclides with half-lives well below a second. In addition to the accuracy boost, the new method provides a superior resolving power by which low-lying isomeric states with excitation energy on the 10-keV level can be easily separated from the ground state. </a:t>
            </a:r>
          </a:p>
          <a:p>
            <a:endParaRPr lang="de-DE" dirty="0" smtClean="0"/>
          </a:p>
          <a:p>
            <a:r>
              <a:rPr lang="de-DE" dirty="0" smtClean="0"/>
              <a:t>Determination </a:t>
            </a:r>
            <a:r>
              <a:rPr lang="de-DE" dirty="0" err="1" smtClean="0"/>
              <a:t>of</a:t>
            </a:r>
            <a:r>
              <a:rPr lang="de-DE" dirty="0" smtClean="0"/>
              <a:t> </a:t>
            </a:r>
            <a:r>
              <a:rPr lang="de-DE" dirty="0" err="1" smtClean="0"/>
              <a:t>the</a:t>
            </a:r>
            <a:r>
              <a:rPr lang="de-DE" dirty="0" smtClean="0"/>
              <a:t> </a:t>
            </a:r>
            <a:r>
              <a:rPr lang="de-DE" dirty="0" err="1" smtClean="0"/>
              <a:t>cyclotron</a:t>
            </a:r>
            <a:r>
              <a:rPr lang="de-DE" baseline="0" dirty="0" smtClean="0"/>
              <a:t> </a:t>
            </a:r>
            <a:r>
              <a:rPr lang="de-DE" baseline="0" dirty="0" err="1" smtClean="0"/>
              <a:t>frequency</a:t>
            </a:r>
            <a:r>
              <a:rPr lang="de-DE" baseline="0" dirty="0" smtClean="0"/>
              <a:t> </a:t>
            </a:r>
            <a:r>
              <a:rPr lang="de-DE" baseline="0" dirty="0" err="1" smtClean="0"/>
              <a:t>of</a:t>
            </a:r>
            <a:r>
              <a:rPr lang="de-DE" baseline="0" dirty="0" smtClean="0"/>
              <a:t> </a:t>
            </a:r>
            <a:r>
              <a:rPr lang="de-DE" baseline="0" dirty="0" err="1" smtClean="0"/>
              <a:t>ion</a:t>
            </a:r>
            <a:r>
              <a:rPr lang="de-DE" baseline="0" dirty="0" smtClean="0"/>
              <a:t> </a:t>
            </a:r>
            <a:r>
              <a:rPr lang="de-DE" baseline="0" dirty="0" err="1" smtClean="0"/>
              <a:t>of</a:t>
            </a:r>
            <a:r>
              <a:rPr lang="de-DE" baseline="0" dirty="0" smtClean="0"/>
              <a:t> </a:t>
            </a:r>
            <a:r>
              <a:rPr lang="de-DE" baseline="0" dirty="0" err="1" smtClean="0"/>
              <a:t>charge</a:t>
            </a:r>
            <a:r>
              <a:rPr lang="de-DE" baseline="0" dirty="0" smtClean="0"/>
              <a:t> q </a:t>
            </a:r>
            <a:r>
              <a:rPr lang="de-DE" baseline="0" dirty="0" err="1" smtClean="0"/>
              <a:t>and</a:t>
            </a:r>
            <a:r>
              <a:rPr lang="de-DE" baseline="0" dirty="0" smtClean="0"/>
              <a:t> </a:t>
            </a:r>
            <a:r>
              <a:rPr lang="de-DE" baseline="0" dirty="0" err="1" smtClean="0"/>
              <a:t>mass</a:t>
            </a:r>
            <a:r>
              <a:rPr lang="de-DE" baseline="0" dirty="0" smtClean="0"/>
              <a:t> m in a </a:t>
            </a:r>
            <a:r>
              <a:rPr lang="de-DE" baseline="0" dirty="0" err="1" smtClean="0"/>
              <a:t>magnetic</a:t>
            </a:r>
            <a:r>
              <a:rPr lang="de-DE" baseline="0" dirty="0" smtClean="0"/>
              <a:t> </a:t>
            </a:r>
            <a:r>
              <a:rPr lang="de-DE" baseline="0" dirty="0" err="1" smtClean="0"/>
              <a:t>field</a:t>
            </a:r>
            <a:r>
              <a:rPr lang="de-DE" baseline="0" dirty="0" smtClean="0"/>
              <a:t> B via </a:t>
            </a:r>
            <a:r>
              <a:rPr lang="de-DE" baseline="0" dirty="0" err="1" smtClean="0"/>
              <a:t>the</a:t>
            </a:r>
            <a:r>
              <a:rPr lang="de-DE" baseline="0" dirty="0" smtClean="0"/>
              <a:t> </a:t>
            </a:r>
            <a:r>
              <a:rPr lang="de-DE" baseline="0" dirty="0" err="1" smtClean="0"/>
              <a:t>projection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ion</a:t>
            </a:r>
            <a:r>
              <a:rPr lang="de-DE" baseline="0" dirty="0" smtClean="0"/>
              <a:t> </a:t>
            </a:r>
            <a:r>
              <a:rPr lang="de-DE" baseline="0" dirty="0" err="1" smtClean="0"/>
              <a:t>motion</a:t>
            </a:r>
            <a:r>
              <a:rPr lang="de-DE" baseline="0" dirty="0" smtClean="0"/>
              <a:t> on a </a:t>
            </a:r>
            <a:r>
              <a:rPr lang="de-DE" baseline="0" dirty="0" err="1" smtClean="0"/>
              <a:t>microchannel</a:t>
            </a:r>
            <a:r>
              <a:rPr lang="de-DE" baseline="0" dirty="0" smtClean="0"/>
              <a:t> </a:t>
            </a:r>
            <a:r>
              <a:rPr lang="de-DE" baseline="0" dirty="0" err="1" smtClean="0"/>
              <a:t>plate</a:t>
            </a:r>
            <a:r>
              <a:rPr lang="de-DE" baseline="0" dirty="0" smtClean="0"/>
              <a:t> </a:t>
            </a:r>
            <a:r>
              <a:rPr lang="de-DE" baseline="0" dirty="0" err="1" smtClean="0"/>
              <a:t>detector</a:t>
            </a:r>
            <a:r>
              <a:rPr lang="de-DE" baseline="0" dirty="0" smtClean="0"/>
              <a:t>. </a:t>
            </a:r>
          </a:p>
          <a:p>
            <a:endParaRPr lang="de-DE" baseline="0" dirty="0" smtClean="0"/>
          </a:p>
          <a:p>
            <a:r>
              <a:rPr lang="de-DE" baseline="0" dirty="0" err="1" smtClean="0"/>
              <a:t>Groundstate</a:t>
            </a:r>
            <a:r>
              <a:rPr lang="de-DE" baseline="0" dirty="0" smtClean="0"/>
              <a:t> 255Lr: Lebensdauer 22 s</a:t>
            </a:r>
          </a:p>
          <a:p>
            <a:r>
              <a:rPr lang="de-DE" baseline="0" dirty="0" smtClean="0"/>
              <a:t>Isomerer Zustand: 2.5 s (deshalb </a:t>
            </a:r>
            <a:r>
              <a:rPr lang="de-DE" baseline="0" dirty="0" err="1" smtClean="0"/>
              <a:t>weisses</a:t>
            </a:r>
            <a:r>
              <a:rPr lang="de-DE" baseline="0" dirty="0" smtClean="0"/>
              <a:t> Dreieck)</a:t>
            </a:r>
          </a:p>
          <a:p>
            <a:r>
              <a:rPr lang="de-DE" baseline="0" dirty="0" err="1" smtClean="0"/>
              <a:t>both</a:t>
            </a:r>
            <a:r>
              <a:rPr lang="de-DE" baseline="0" dirty="0" smtClean="0"/>
              <a:t> </a:t>
            </a:r>
            <a:r>
              <a:rPr lang="de-DE" baseline="0" dirty="0" err="1" smtClean="0"/>
              <a:t>alpha</a:t>
            </a:r>
            <a:r>
              <a:rPr lang="de-DE" baseline="0" dirty="0" smtClean="0"/>
              <a:t> </a:t>
            </a:r>
            <a:r>
              <a:rPr lang="de-DE" baseline="0" dirty="0" err="1" smtClean="0"/>
              <a:t>decay</a:t>
            </a:r>
            <a:r>
              <a:rPr lang="de-DE" baseline="0" dirty="0" smtClean="0"/>
              <a:t> </a:t>
            </a:r>
            <a:r>
              <a:rPr lang="de-DE" baseline="0" dirty="0" err="1" smtClean="0"/>
              <a:t>with</a:t>
            </a:r>
            <a:r>
              <a:rPr lang="de-DE" baseline="0" dirty="0" smtClean="0"/>
              <a:t> a </a:t>
            </a:r>
            <a:r>
              <a:rPr lang="de-DE" baseline="0" dirty="0" err="1" smtClean="0"/>
              <a:t>contribution</a:t>
            </a:r>
            <a:r>
              <a:rPr lang="de-DE" baseline="0" dirty="0" smtClean="0"/>
              <a:t> </a:t>
            </a:r>
            <a:r>
              <a:rPr lang="de-DE" baseline="0" dirty="0" err="1" smtClean="0"/>
              <a:t>of</a:t>
            </a:r>
            <a:r>
              <a:rPr lang="de-DE" baseline="0" dirty="0" smtClean="0"/>
              <a:t> </a:t>
            </a:r>
            <a:r>
              <a:rPr lang="de-DE" baseline="0" dirty="0" err="1" smtClean="0"/>
              <a:t>beta</a:t>
            </a:r>
            <a:r>
              <a:rPr lang="de-DE" baseline="0" dirty="0" smtClean="0"/>
              <a:t>+</a:t>
            </a:r>
          </a:p>
          <a:p>
            <a:endParaRPr lang="de-DE" baseline="0" dirty="0" smtClean="0"/>
          </a:p>
          <a:p>
            <a:endParaRPr lang="de-DE" baseline="0" dirty="0" smtClean="0"/>
          </a:p>
          <a:p>
            <a:endParaRPr lang="en-US" dirty="0"/>
          </a:p>
        </p:txBody>
      </p:sp>
      <p:sp>
        <p:nvSpPr>
          <p:cNvPr id="4" name="Slide Number Placeholder 3"/>
          <p:cNvSpPr>
            <a:spLocks noGrp="1"/>
          </p:cNvSpPr>
          <p:nvPr>
            <p:ph type="sldNum" sz="quarter" idx="10"/>
          </p:nvPr>
        </p:nvSpPr>
        <p:spPr/>
        <p:txBody>
          <a:bodyPr/>
          <a:lstStyle/>
          <a:p>
            <a:fld id="{DAE02386-BEE7-5D4D-B4E7-4BB579C47884}" type="slidenum">
              <a:rPr lang="de-DE" smtClean="0"/>
              <a:pPr/>
              <a:t>9</a:t>
            </a:fld>
            <a:endParaRPr lang="de-DE"/>
          </a:p>
        </p:txBody>
      </p:sp>
    </p:spTree>
    <p:extLst>
      <p:ext uri="{BB962C8B-B14F-4D97-AF65-F5344CB8AC3E}">
        <p14:creationId xmlns:p14="http://schemas.microsoft.com/office/powerpoint/2010/main" val="349756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E02386-BEE7-5D4D-B4E7-4BB579C47884}" type="slidenum">
              <a:rPr lang="de-DE" smtClean="0"/>
              <a:pPr/>
              <a:t>10</a:t>
            </a:fld>
            <a:endParaRPr lang="de-DE"/>
          </a:p>
        </p:txBody>
      </p:sp>
    </p:spTree>
    <p:extLst>
      <p:ext uri="{BB962C8B-B14F-4D97-AF65-F5344CB8AC3E}">
        <p14:creationId xmlns:p14="http://schemas.microsoft.com/office/powerpoint/2010/main" val="169371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02386-BEE7-5D4D-B4E7-4BB579C47884}" type="slidenum">
              <a:rPr lang="de-DE" smtClean="0"/>
              <a:t>12</a:t>
            </a:fld>
            <a:endParaRPr lang="de-DE"/>
          </a:p>
        </p:txBody>
      </p:sp>
    </p:spTree>
    <p:extLst>
      <p:ext uri="{BB962C8B-B14F-4D97-AF65-F5344CB8AC3E}">
        <p14:creationId xmlns:p14="http://schemas.microsoft.com/office/powerpoint/2010/main" val="255521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6C432C-058A-4D9F-AB5F-607534BDFFE8}" type="slidenum">
              <a:rPr lang="de-DE" smtClean="0"/>
              <a:pPr/>
              <a:t>27</a:t>
            </a:fld>
            <a:endParaRPr lang="de-DE"/>
          </a:p>
        </p:txBody>
      </p:sp>
    </p:spTree>
    <p:extLst>
      <p:ext uri="{BB962C8B-B14F-4D97-AF65-F5344CB8AC3E}">
        <p14:creationId xmlns:p14="http://schemas.microsoft.com/office/powerpoint/2010/main" val="51070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dirty="0"/>
              <a:t>Mastertitelformat bearbeiten</a:t>
            </a:r>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Tree>
    <p:extLst>
      <p:ext uri="{BB962C8B-B14F-4D97-AF65-F5344CB8AC3E}">
        <p14:creationId xmlns:p14="http://schemas.microsoft.com/office/powerpoint/2010/main" val="376627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28600"/>
            <a:ext cx="5584535" cy="787557"/>
          </a:xfrm>
        </p:spPr>
        <p:txBody>
          <a:bodyPr/>
          <a:lstStyle/>
          <a:p>
            <a:r>
              <a:rPr lang="de-DE"/>
              <a:t>Mastertitelformat bearbeiten</a:t>
            </a:r>
          </a:p>
        </p:txBody>
      </p:sp>
      <p:sp>
        <p:nvSpPr>
          <p:cNvPr id="3" name="Inhaltsplatzhalter 2"/>
          <p:cNvSpPr>
            <a:spLocks noGrp="1"/>
          </p:cNvSpPr>
          <p:nvPr>
            <p:ph idx="1"/>
          </p:nvPr>
        </p:nvSpPr>
        <p:spPr>
          <a:xfrm>
            <a:off x="422565" y="1219200"/>
            <a:ext cx="8211834" cy="52577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5181602" y="6552643"/>
            <a:ext cx="2767228" cy="365125"/>
          </a:xfrm>
          <a:prstGeom prst="rect">
            <a:avLst/>
          </a:prstGeom>
        </p:spPr>
        <p:txBody>
          <a:bodyPr vert="horz" lIns="91440" tIns="45720" rIns="91440" bIns="45720" rtlCol="0" anchor="ctr"/>
          <a:lstStyle>
            <a:lvl1pPr algn="r">
              <a:defRPr sz="1000">
                <a:solidFill>
                  <a:schemeClr val="tx1"/>
                </a:solidFill>
              </a:defRPr>
            </a:lvl1pPr>
          </a:lstStyle>
          <a:p>
            <a:r>
              <a:rPr lang="de-DE" dirty="0">
                <a:solidFill>
                  <a:prstClr val="black"/>
                </a:solidFill>
              </a:rPr>
              <a:t>FAIR, </a:t>
            </a:r>
            <a:r>
              <a:rPr lang="de-DE" dirty="0" err="1">
                <a:solidFill>
                  <a:prstClr val="black"/>
                </a:solidFill>
              </a:rPr>
              <a:t>Inti</a:t>
            </a:r>
            <a:r>
              <a:rPr lang="de-DE" dirty="0">
                <a:solidFill>
                  <a:prstClr val="black"/>
                </a:solidFill>
              </a:rPr>
              <a:t> Lehmann, S K-</a:t>
            </a:r>
            <a:r>
              <a:rPr lang="de-DE" dirty="0" err="1">
                <a:solidFill>
                  <a:prstClr val="black"/>
                </a:solidFill>
              </a:rPr>
              <a:t>Möte</a:t>
            </a:r>
            <a:r>
              <a:rPr lang="de-DE" dirty="0">
                <a:solidFill>
                  <a:prstClr val="black"/>
                </a:solidFill>
              </a:rPr>
              <a:t>, </a:t>
            </a:r>
            <a:r>
              <a:rPr lang="de-DE" dirty="0" err="1">
                <a:solidFill>
                  <a:prstClr val="black"/>
                </a:solidFill>
              </a:rPr>
              <a:t>Oct</a:t>
            </a:r>
            <a:r>
              <a:rPr lang="de-DE" dirty="0">
                <a:solidFill>
                  <a:prstClr val="black"/>
                </a:solidFill>
              </a:rPr>
              <a:t> 2019</a:t>
            </a:r>
          </a:p>
        </p:txBody>
      </p:sp>
      <p:sp>
        <p:nvSpPr>
          <p:cNvPr id="7" name="Fußzeilenplatzhalter 7"/>
          <p:cNvSpPr>
            <a:spLocks noGrp="1"/>
          </p:cNvSpPr>
          <p:nvPr>
            <p:ph type="ftr" sz="quarter" idx="3"/>
          </p:nvPr>
        </p:nvSpPr>
        <p:spPr>
          <a:xfrm>
            <a:off x="2273301" y="6560611"/>
            <a:ext cx="2908300" cy="357157"/>
          </a:xfrm>
          <a:prstGeom prst="rect">
            <a:avLst/>
          </a:prstGeom>
        </p:spPr>
        <p:txBody>
          <a:bodyPr vert="horz" lIns="91440" tIns="45720" rIns="91440" bIns="45720" rtlCol="0" anchor="ctr"/>
          <a:lstStyle>
            <a:lvl1pPr algn="ctr">
              <a:defRPr sz="1000">
                <a:solidFill>
                  <a:schemeClr val="tx1"/>
                </a:solidFill>
              </a:defRPr>
            </a:lvl1pPr>
          </a:lstStyle>
          <a:p>
            <a:pPr algn="l"/>
            <a:endParaRPr lang="de-DE" dirty="0">
              <a:solidFill>
                <a:prstClr val="black"/>
              </a:solidFill>
            </a:endParaRPr>
          </a:p>
        </p:txBody>
      </p:sp>
    </p:spTree>
    <p:extLst>
      <p:ext uri="{BB962C8B-B14F-4D97-AF65-F5344CB8AC3E}">
        <p14:creationId xmlns:p14="http://schemas.microsoft.com/office/powerpoint/2010/main" val="91479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95400"/>
            <a:ext cx="4038600" cy="51054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295400"/>
            <a:ext cx="4038600" cy="5105400"/>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5486400" y="6552643"/>
            <a:ext cx="2462429" cy="365125"/>
          </a:xfrm>
          <a:prstGeom prst="rect">
            <a:avLst/>
          </a:prstGeom>
        </p:spPr>
        <p:txBody>
          <a:bodyPr vert="horz" lIns="91440" tIns="45720" rIns="91440" bIns="45720" rtlCol="0" anchor="ctr"/>
          <a:lstStyle>
            <a:lvl1pPr algn="r">
              <a:defRPr sz="1000">
                <a:solidFill>
                  <a:schemeClr val="tx1"/>
                </a:solidFill>
              </a:defRPr>
            </a:lvl1pPr>
          </a:lstStyle>
          <a:p>
            <a:r>
              <a:rPr lang="de-DE">
                <a:solidFill>
                  <a:prstClr val="black"/>
                </a:solidFill>
              </a:rPr>
              <a:t>FAIR, Inti Lehmann, S K-Möte, Oct 2019</a:t>
            </a:r>
            <a:endParaRPr lang="de-DE" dirty="0">
              <a:solidFill>
                <a:prstClr val="black"/>
              </a:solidFill>
            </a:endParaRPr>
          </a:p>
        </p:txBody>
      </p:sp>
      <p:sp>
        <p:nvSpPr>
          <p:cNvPr id="8" name="Fußzeilenplatzhalter 7"/>
          <p:cNvSpPr>
            <a:spLocks noGrp="1"/>
          </p:cNvSpPr>
          <p:nvPr>
            <p:ph type="ftr" sz="quarter" idx="3"/>
          </p:nvPr>
        </p:nvSpPr>
        <p:spPr>
          <a:xfrm>
            <a:off x="2273301" y="6560611"/>
            <a:ext cx="3213099" cy="357157"/>
          </a:xfrm>
          <a:prstGeom prst="rect">
            <a:avLst/>
          </a:prstGeom>
        </p:spPr>
        <p:txBody>
          <a:bodyPr vert="horz" lIns="91440" tIns="45720" rIns="91440" bIns="45720" rtlCol="0" anchor="ctr"/>
          <a:lstStyle>
            <a:lvl1pPr algn="ctr">
              <a:defRPr sz="1000">
                <a:solidFill>
                  <a:schemeClr val="tx1"/>
                </a:solidFill>
              </a:defRPr>
            </a:lvl1pPr>
          </a:lstStyle>
          <a:p>
            <a:pPr algn="l"/>
            <a:endParaRPr lang="de-DE" dirty="0">
              <a:solidFill>
                <a:prstClr val="black"/>
              </a:solidFill>
            </a:endParaRPr>
          </a:p>
        </p:txBody>
      </p:sp>
    </p:spTree>
    <p:extLst>
      <p:ext uri="{BB962C8B-B14F-4D97-AF65-F5344CB8AC3E}">
        <p14:creationId xmlns:p14="http://schemas.microsoft.com/office/powerpoint/2010/main" val="84667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5334000" y="6552643"/>
            <a:ext cx="2614829" cy="365125"/>
          </a:xfrm>
          <a:prstGeom prst="rect">
            <a:avLst/>
          </a:prstGeom>
        </p:spPr>
        <p:txBody>
          <a:bodyPr vert="horz" lIns="91440" tIns="45720" rIns="91440" bIns="45720" rtlCol="0" anchor="ctr"/>
          <a:lstStyle>
            <a:lvl1pPr algn="r">
              <a:defRPr sz="1000">
                <a:solidFill>
                  <a:schemeClr val="tx1"/>
                </a:solidFill>
              </a:defRPr>
            </a:lvl1pPr>
          </a:lstStyle>
          <a:p>
            <a:r>
              <a:rPr lang="de-DE" dirty="0">
                <a:solidFill>
                  <a:prstClr val="black"/>
                </a:solidFill>
              </a:rPr>
              <a:t>FAIR, </a:t>
            </a:r>
            <a:r>
              <a:rPr lang="de-DE" dirty="0" err="1">
                <a:solidFill>
                  <a:prstClr val="black"/>
                </a:solidFill>
              </a:rPr>
              <a:t>Inti</a:t>
            </a:r>
            <a:r>
              <a:rPr lang="de-DE" dirty="0">
                <a:solidFill>
                  <a:prstClr val="black"/>
                </a:solidFill>
              </a:rPr>
              <a:t> Lehmann, S K-</a:t>
            </a:r>
            <a:r>
              <a:rPr lang="de-DE" dirty="0" err="1">
                <a:solidFill>
                  <a:prstClr val="black"/>
                </a:solidFill>
              </a:rPr>
              <a:t>Möte</a:t>
            </a:r>
            <a:r>
              <a:rPr lang="de-DE" dirty="0">
                <a:solidFill>
                  <a:prstClr val="black"/>
                </a:solidFill>
              </a:rPr>
              <a:t>, </a:t>
            </a:r>
            <a:r>
              <a:rPr lang="de-DE" dirty="0" err="1">
                <a:solidFill>
                  <a:prstClr val="black"/>
                </a:solidFill>
              </a:rPr>
              <a:t>Oct</a:t>
            </a:r>
            <a:r>
              <a:rPr lang="de-DE" dirty="0">
                <a:solidFill>
                  <a:prstClr val="black"/>
                </a:solidFill>
              </a:rPr>
              <a:t> 2019</a:t>
            </a:r>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endParaRPr lang="de-DE" dirty="0">
              <a:solidFill>
                <a:prstClr val="black"/>
              </a:solidFill>
            </a:endParaRPr>
          </a:p>
        </p:txBody>
      </p:sp>
    </p:spTree>
    <p:extLst>
      <p:ext uri="{BB962C8B-B14F-4D97-AF65-F5344CB8AC3E}">
        <p14:creationId xmlns:p14="http://schemas.microsoft.com/office/powerpoint/2010/main" val="365643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dirty="0"/>
          </a:p>
        </p:txBody>
      </p:sp>
      <p:sp>
        <p:nvSpPr>
          <p:cNvPr id="4" name="Content Placeholder 3"/>
          <p:cNvSpPr>
            <a:spLocks noGrp="1"/>
          </p:cNvSpPr>
          <p:nvPr>
            <p:ph sz="half" idx="2"/>
          </p:nvPr>
        </p:nvSpPr>
        <p:spPr>
          <a:xfrm>
            <a:off x="4648203" y="1295400"/>
            <a:ext cx="4281519" cy="49911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5" name="Date Placeholder 3"/>
          <p:cNvSpPr>
            <a:spLocks noGrp="1"/>
          </p:cNvSpPr>
          <p:nvPr>
            <p:ph type="dt" sz="half" idx="10"/>
          </p:nvPr>
        </p:nvSpPr>
        <p:spPr/>
        <p:txBody>
          <a:bodyPr/>
          <a:lstStyle>
            <a:lvl1pPr>
              <a:defRPr/>
            </a:lvl1pPr>
          </a:lstStyle>
          <a:p>
            <a:pPr>
              <a:defRPr/>
            </a:pPr>
            <a:r>
              <a:rPr lang="de-DE"/>
              <a:t>FAIR, Inti Lehmann, S K-Möte, Oct 2019</a:t>
            </a:r>
            <a:endParaRPr lang="en-GB"/>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pPr>
                <a:defRPr/>
              </a:pPr>
              <a:t>‹Nr.›</a:t>
            </a:fld>
            <a:endParaRPr lang="en-GB"/>
          </a:p>
        </p:txBody>
      </p:sp>
    </p:spTree>
    <p:extLst>
      <p:ext uri="{BB962C8B-B14F-4D97-AF65-F5344CB8AC3E}">
        <p14:creationId xmlns:p14="http://schemas.microsoft.com/office/powerpoint/2010/main" val="23913764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defRPr/>
            </a:pPr>
            <a:endParaRPr lang="de-DE" dirty="0"/>
          </a:p>
        </p:txBody>
      </p:sp>
      <p:sp>
        <p:nvSpPr>
          <p:cNvPr id="4" name="Slide Number Placeholder 3"/>
          <p:cNvSpPr>
            <a:spLocks noGrp="1"/>
          </p:cNvSpPr>
          <p:nvPr>
            <p:ph type="sldNum" sz="quarter" idx="11"/>
          </p:nvPr>
        </p:nvSpPr>
        <p:spPr/>
        <p:txBody>
          <a:bodyPr/>
          <a:lstStyle/>
          <a:p>
            <a:pPr>
              <a:defRPr/>
            </a:pPr>
            <a:fld id="{D1837C9B-6D25-44C5-9880-48640EF0EB05}" type="slidenum">
              <a:rPr lang="de-DE" smtClean="0"/>
              <a:pPr>
                <a:defRPr/>
              </a:pPr>
              <a:t>‹Nr.›</a:t>
            </a:fld>
            <a:endParaRPr lang="de-DE"/>
          </a:p>
        </p:txBody>
      </p:sp>
      <p:sp>
        <p:nvSpPr>
          <p:cNvPr id="5" name="Inhaltsplatzhalter 2"/>
          <p:cNvSpPr>
            <a:spLocks noGrp="1"/>
          </p:cNvSpPr>
          <p:nvPr>
            <p:ph idx="1"/>
          </p:nvPr>
        </p:nvSpPr>
        <p:spPr>
          <a:xfrm>
            <a:off x="395536" y="1295399"/>
            <a:ext cx="4104457" cy="51083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2"/>
          <p:cNvSpPr>
            <a:spLocks noGrp="1"/>
          </p:cNvSpPr>
          <p:nvPr>
            <p:ph idx="12"/>
          </p:nvPr>
        </p:nvSpPr>
        <p:spPr>
          <a:xfrm>
            <a:off x="4572000" y="1295399"/>
            <a:ext cx="4104457" cy="51083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8540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Tree>
    <p:extLst>
      <p:ext uri="{BB962C8B-B14F-4D97-AF65-F5344CB8AC3E}">
        <p14:creationId xmlns:p14="http://schemas.microsoft.com/office/powerpoint/2010/main" val="331275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Textplatzhalter 2"/>
          <p:cNvSpPr>
            <a:spLocks noGrp="1"/>
          </p:cNvSpPr>
          <p:nvPr>
            <p:ph type="body" idx="1"/>
          </p:nvPr>
        </p:nvSpPr>
        <p:spPr>
          <a:xfrm>
            <a:off x="422565" y="1226543"/>
            <a:ext cx="8211834" cy="525639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pPr defTabSz="457200"/>
            <a:fld id="{125CBDDA-5CCF-8748-8988-9DC6C8981774}" type="slidenum">
              <a:rPr lang="de-DE" smtClean="0"/>
              <a:pPr defTabSz="457200"/>
              <a:t>‹Nr.›</a:t>
            </a:fld>
            <a:endParaRPr lang="de-DE" dirty="0"/>
          </a:p>
        </p:txBody>
      </p:sp>
      <p:pic>
        <p:nvPicPr>
          <p:cNvPr id="7" name="Bild 6" descr="GSI_Logo_rgb.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8399" y="533643"/>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defTabSz="457200">
              <a:defRPr/>
            </a:pPr>
            <a:r>
              <a:rPr lang="de-DE" sz="1000" dirty="0">
                <a:solidFill>
                  <a:srgbClr val="333333"/>
                </a:solidFill>
                <a:latin typeface="Calibri"/>
                <a:cs typeface="Calibri"/>
              </a:rPr>
              <a:t>FAIR GmbH | GSI GmbH</a:t>
            </a:r>
          </a:p>
        </p:txBody>
      </p:sp>
      <p:sp>
        <p:nvSpPr>
          <p:cNvPr id="2" name="Titelplatzhalter 1"/>
          <p:cNvSpPr>
            <a:spLocks noGrp="1"/>
          </p:cNvSpPr>
          <p:nvPr>
            <p:ph type="title"/>
          </p:nvPr>
        </p:nvSpPr>
        <p:spPr>
          <a:xfrm>
            <a:off x="422565" y="203043"/>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Datumsplatzhalter 4"/>
          <p:cNvSpPr>
            <a:spLocks noGrp="1"/>
          </p:cNvSpPr>
          <p:nvPr>
            <p:ph type="dt" sz="half" idx="2"/>
          </p:nvPr>
        </p:nvSpPr>
        <p:spPr>
          <a:xfrm>
            <a:off x="4927601" y="6552643"/>
            <a:ext cx="3021229" cy="365125"/>
          </a:xfrm>
          <a:prstGeom prst="rect">
            <a:avLst/>
          </a:prstGeom>
        </p:spPr>
        <p:txBody>
          <a:bodyPr vert="horz" lIns="91440" tIns="45720" rIns="91440" bIns="45720" rtlCol="0" anchor="ctr"/>
          <a:lstStyle>
            <a:lvl1pPr algn="l">
              <a:defRPr sz="1000">
                <a:solidFill>
                  <a:srgbClr val="333333"/>
                </a:solidFill>
                <a:latin typeface="Calibri"/>
                <a:cs typeface="Calibri"/>
              </a:defRPr>
            </a:lvl1pPr>
          </a:lstStyle>
          <a:p>
            <a:pPr defTabSz="457200"/>
            <a:r>
              <a:rPr lang="de-DE"/>
              <a:t>FAIR, Inti Lehmann, S K-Möte, Oct 2019</a:t>
            </a:r>
            <a:endParaRPr lang="de-DE" dirty="0"/>
          </a:p>
        </p:txBody>
      </p:sp>
      <p:sp>
        <p:nvSpPr>
          <p:cNvPr id="8" name="Fußzeilenplatzhalter 7"/>
          <p:cNvSpPr>
            <a:spLocks noGrp="1"/>
          </p:cNvSpPr>
          <p:nvPr>
            <p:ph type="ftr" sz="quarter" idx="3"/>
          </p:nvPr>
        </p:nvSpPr>
        <p:spPr>
          <a:xfrm>
            <a:off x="2463801" y="6560611"/>
            <a:ext cx="2336799"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defTabSz="457200"/>
            <a:endParaRPr lang="de-DE" dirty="0"/>
          </a:p>
        </p:txBody>
      </p:sp>
      <p:pic>
        <p:nvPicPr>
          <p:cNvPr id="13" name="Bild 12" descr="FAIR_Logo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3249" y="381000"/>
            <a:ext cx="775055" cy="645879"/>
          </a:xfrm>
          <a:prstGeom prst="rect">
            <a:avLst/>
          </a:prstGeom>
        </p:spPr>
      </p:pic>
    </p:spTree>
    <p:extLst>
      <p:ext uri="{BB962C8B-B14F-4D97-AF65-F5344CB8AC3E}">
        <p14:creationId xmlns:p14="http://schemas.microsoft.com/office/powerpoint/2010/main" val="31390575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81" r:id="rId5"/>
    <p:sldLayoutId id="2147483682" r:id="rId6"/>
    <p:sldLayoutId id="2147483683" r:id="rId7"/>
  </p:sldLayoutIdLst>
  <p:hf hdr="0" ft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jp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hyperlink" Target="http://www.fair-center.eu/" TargetMode="External"/><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tiff"/><Relationship Id="rId1" Type="http://schemas.openxmlformats.org/officeDocument/2006/relationships/slideLayout" Target="../slideLayouts/slideLayout4.xml"/><Relationship Id="rId6" Type="http://schemas.openxmlformats.org/officeDocument/2006/relationships/image" Target="../media/image75.tiff"/><Relationship Id="rId5" Type="http://schemas.openxmlformats.org/officeDocument/2006/relationships/hyperlink" Target="https://www.gsi.de/en/start/news/details/2019/04/30/expertengruppe_abschlussbericht_zum_fair_projekt0.htm" TargetMode="External"/><Relationship Id="rId4" Type="http://schemas.openxmlformats.org/officeDocument/2006/relationships/image" Target="../media/image7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3.tif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6031" y="941832"/>
            <a:ext cx="8888730" cy="254635"/>
          </a:xfrm>
          <a:custGeom>
            <a:avLst/>
            <a:gdLst/>
            <a:ahLst/>
            <a:cxnLst/>
            <a:rect l="l" t="t" r="r" b="b"/>
            <a:pathLst>
              <a:path w="8888730" h="254634">
                <a:moveTo>
                  <a:pt x="0" y="254507"/>
                </a:moveTo>
                <a:lnTo>
                  <a:pt x="8888730" y="254507"/>
                </a:lnTo>
                <a:lnTo>
                  <a:pt x="8888730" y="0"/>
                </a:lnTo>
                <a:lnTo>
                  <a:pt x="0" y="0"/>
                </a:lnTo>
                <a:lnTo>
                  <a:pt x="0" y="254507"/>
                </a:lnTo>
                <a:close/>
              </a:path>
            </a:pathLst>
          </a:custGeom>
          <a:solidFill>
            <a:srgbClr val="EBEBEB"/>
          </a:solidFill>
        </p:spPr>
        <p:txBody>
          <a:bodyPr wrap="square" lIns="0" tIns="0" rIns="0" bIns="0" rtlCol="0"/>
          <a:lstStyle/>
          <a:p>
            <a:endParaRPr/>
          </a:p>
        </p:txBody>
      </p:sp>
      <p:sp>
        <p:nvSpPr>
          <p:cNvPr id="4" name="object 4"/>
          <p:cNvSpPr txBox="1"/>
          <p:nvPr/>
        </p:nvSpPr>
        <p:spPr>
          <a:xfrm>
            <a:off x="403859" y="6650735"/>
            <a:ext cx="3371215" cy="207645"/>
          </a:xfrm>
          <a:prstGeom prst="rect">
            <a:avLst/>
          </a:prstGeom>
        </p:spPr>
        <p:txBody>
          <a:bodyPr vert="horz" wrap="square" lIns="0" tIns="8255" rIns="0" bIns="0" rtlCol="0">
            <a:spAutoFit/>
          </a:bodyPr>
          <a:lstStyle/>
          <a:p>
            <a:pPr marL="122555">
              <a:lnSpc>
                <a:spcPct val="100000"/>
              </a:lnSpc>
              <a:spcBef>
                <a:spcPts val="65"/>
              </a:spcBef>
            </a:pPr>
            <a:r>
              <a:rPr sz="1000" spc="-5" dirty="0">
                <a:solidFill>
                  <a:srgbClr val="303030"/>
                </a:solidFill>
                <a:latin typeface="Arial"/>
                <a:cs typeface="Arial"/>
              </a:rPr>
              <a:t>FAIR </a:t>
            </a:r>
            <a:r>
              <a:rPr sz="1000" dirty="0">
                <a:solidFill>
                  <a:srgbClr val="303030"/>
                </a:solidFill>
                <a:latin typeface="Arial"/>
                <a:cs typeface="Arial"/>
              </a:rPr>
              <a:t>GmbH </a:t>
            </a:r>
            <a:r>
              <a:rPr sz="1000" spc="-5" dirty="0">
                <a:solidFill>
                  <a:srgbClr val="303030"/>
                </a:solidFill>
                <a:latin typeface="Arial"/>
                <a:cs typeface="Arial"/>
              </a:rPr>
              <a:t>| GSI</a:t>
            </a:r>
            <a:r>
              <a:rPr sz="1000" spc="-95" dirty="0">
                <a:solidFill>
                  <a:srgbClr val="303030"/>
                </a:solidFill>
                <a:latin typeface="Arial"/>
                <a:cs typeface="Arial"/>
              </a:rPr>
              <a:t> </a:t>
            </a:r>
            <a:r>
              <a:rPr sz="1000" dirty="0">
                <a:solidFill>
                  <a:srgbClr val="303030"/>
                </a:solidFill>
                <a:latin typeface="Arial"/>
                <a:cs typeface="Arial"/>
              </a:rPr>
              <a:t>GmbH</a:t>
            </a:r>
            <a:endParaRPr sz="1000">
              <a:latin typeface="Arial"/>
              <a:cs typeface="Arial"/>
            </a:endParaRPr>
          </a:p>
        </p:txBody>
      </p:sp>
      <p:sp>
        <p:nvSpPr>
          <p:cNvPr id="5" name="object 5"/>
          <p:cNvSpPr/>
          <p:nvPr/>
        </p:nvSpPr>
        <p:spPr>
          <a:xfrm>
            <a:off x="0" y="938783"/>
            <a:ext cx="256540" cy="256540"/>
          </a:xfrm>
          <a:custGeom>
            <a:avLst/>
            <a:gdLst/>
            <a:ahLst/>
            <a:cxnLst/>
            <a:rect l="l" t="t" r="r" b="b"/>
            <a:pathLst>
              <a:path w="256540" h="256540">
                <a:moveTo>
                  <a:pt x="0" y="256032"/>
                </a:moveTo>
                <a:lnTo>
                  <a:pt x="256032" y="256032"/>
                </a:lnTo>
                <a:lnTo>
                  <a:pt x="256032" y="0"/>
                </a:lnTo>
                <a:lnTo>
                  <a:pt x="0" y="0"/>
                </a:lnTo>
                <a:lnTo>
                  <a:pt x="0" y="256032"/>
                </a:lnTo>
                <a:close/>
              </a:path>
            </a:pathLst>
          </a:custGeom>
          <a:solidFill>
            <a:srgbClr val="FDBB63"/>
          </a:solidFill>
        </p:spPr>
        <p:txBody>
          <a:bodyPr wrap="square" lIns="0" tIns="0" rIns="0" bIns="0" rtlCol="0"/>
          <a:lstStyle/>
          <a:p>
            <a:endParaRPr/>
          </a:p>
        </p:txBody>
      </p:sp>
      <p:sp>
        <p:nvSpPr>
          <p:cNvPr id="6" name="object 6"/>
          <p:cNvSpPr/>
          <p:nvPr/>
        </p:nvSpPr>
        <p:spPr>
          <a:xfrm>
            <a:off x="0" y="6609588"/>
            <a:ext cx="256540" cy="248920"/>
          </a:xfrm>
          <a:custGeom>
            <a:avLst/>
            <a:gdLst/>
            <a:ahLst/>
            <a:cxnLst/>
            <a:rect l="l" t="t" r="r" b="b"/>
            <a:pathLst>
              <a:path w="256540" h="248920">
                <a:moveTo>
                  <a:pt x="0" y="248411"/>
                </a:moveTo>
                <a:lnTo>
                  <a:pt x="256032" y="248411"/>
                </a:lnTo>
                <a:lnTo>
                  <a:pt x="256032" y="0"/>
                </a:lnTo>
                <a:lnTo>
                  <a:pt x="0" y="0"/>
                </a:lnTo>
                <a:lnTo>
                  <a:pt x="0" y="248411"/>
                </a:lnTo>
                <a:close/>
              </a:path>
            </a:pathLst>
          </a:custGeom>
          <a:solidFill>
            <a:srgbClr val="FDBB63"/>
          </a:solidFill>
        </p:spPr>
        <p:txBody>
          <a:bodyPr wrap="square" lIns="0" tIns="0" rIns="0" bIns="0" rtlCol="0"/>
          <a:lstStyle/>
          <a:p>
            <a:endParaRPr/>
          </a:p>
        </p:txBody>
      </p:sp>
      <p:sp>
        <p:nvSpPr>
          <p:cNvPr id="9" name="object 9"/>
          <p:cNvSpPr/>
          <p:nvPr/>
        </p:nvSpPr>
        <p:spPr>
          <a:xfrm>
            <a:off x="403859" y="6650735"/>
            <a:ext cx="3371215" cy="207645"/>
          </a:xfrm>
          <a:custGeom>
            <a:avLst/>
            <a:gdLst/>
            <a:ahLst/>
            <a:cxnLst/>
            <a:rect l="l" t="t" r="r" b="b"/>
            <a:pathLst>
              <a:path w="3371215" h="207645">
                <a:moveTo>
                  <a:pt x="0" y="207264"/>
                </a:moveTo>
                <a:lnTo>
                  <a:pt x="3371100" y="207264"/>
                </a:lnTo>
                <a:lnTo>
                  <a:pt x="3371100" y="0"/>
                </a:lnTo>
                <a:lnTo>
                  <a:pt x="0" y="0"/>
                </a:lnTo>
                <a:lnTo>
                  <a:pt x="0" y="207264"/>
                </a:lnTo>
                <a:close/>
              </a:path>
            </a:pathLst>
          </a:custGeom>
          <a:solidFill>
            <a:srgbClr val="EBEBEB"/>
          </a:solidFill>
        </p:spPr>
        <p:txBody>
          <a:bodyPr wrap="square" lIns="0" tIns="0" rIns="0" bIns="0" rtlCol="0"/>
          <a:lstStyle/>
          <a:p>
            <a:endParaRPr/>
          </a:p>
        </p:txBody>
      </p:sp>
      <p:sp>
        <p:nvSpPr>
          <p:cNvPr id="10" name="object 10"/>
          <p:cNvSpPr txBox="1">
            <a:spLocks noGrp="1"/>
          </p:cNvSpPr>
          <p:nvPr>
            <p:ph type="ctrTitle"/>
          </p:nvPr>
        </p:nvSpPr>
        <p:spPr>
          <a:xfrm>
            <a:off x="1243793" y="3239432"/>
            <a:ext cx="6607516" cy="553998"/>
          </a:xfrm>
          <a:prstGeom prst="rect">
            <a:avLst/>
          </a:prstGeom>
        </p:spPr>
        <p:txBody>
          <a:bodyPr vert="horz" wrap="square" lIns="0" tIns="0" rIns="0" bIns="0" rtlCol="0">
            <a:spAutoFit/>
          </a:bodyPr>
          <a:lstStyle/>
          <a:p>
            <a:pPr marL="377190" lvl="0" algn="ctr" defTabSz="914400">
              <a:spcBef>
                <a:spcPts val="0"/>
              </a:spcBef>
            </a:pPr>
            <a:r>
              <a:rPr sz="3600" spc="-5" dirty="0">
                <a:solidFill>
                  <a:srgbClr val="303030"/>
                </a:solidFill>
                <a:latin typeface="Arial"/>
                <a:cs typeface="Arial"/>
              </a:rPr>
              <a:t>Status of </a:t>
            </a:r>
            <a:r>
              <a:rPr sz="3600" spc="-55" dirty="0">
                <a:solidFill>
                  <a:srgbClr val="303030"/>
                </a:solidFill>
                <a:latin typeface="Arial"/>
                <a:cs typeface="Arial"/>
              </a:rPr>
              <a:t>FAIR</a:t>
            </a:r>
            <a:endParaRPr sz="3600" dirty="0">
              <a:latin typeface="Arial"/>
              <a:cs typeface="Arial"/>
            </a:endParaRPr>
          </a:p>
        </p:txBody>
      </p:sp>
      <p:sp>
        <p:nvSpPr>
          <p:cNvPr id="16" name="Subtitle 15">
            <a:extLst>
              <a:ext uri="{FF2B5EF4-FFF2-40B4-BE49-F238E27FC236}">
                <a16:creationId xmlns="" xmlns:a16="http://schemas.microsoft.com/office/drawing/2014/main" id="{96CA7CCE-DD3A-2945-9EC9-0393C93AC311}"/>
              </a:ext>
            </a:extLst>
          </p:cNvPr>
          <p:cNvSpPr>
            <a:spLocks noGrp="1"/>
          </p:cNvSpPr>
          <p:nvPr>
            <p:ph type="subTitle" idx="1"/>
          </p:nvPr>
        </p:nvSpPr>
        <p:spPr>
          <a:xfrm>
            <a:off x="1371600" y="4024230"/>
            <a:ext cx="6400800" cy="1233570"/>
          </a:xfrm>
        </p:spPr>
        <p:txBody>
          <a:bodyPr>
            <a:normAutofit/>
          </a:bodyPr>
          <a:lstStyle/>
          <a:p>
            <a:r>
              <a:rPr lang="en-GB" b="1" dirty="0" smtClean="0">
                <a:solidFill>
                  <a:srgbClr val="303030"/>
                </a:solidFill>
                <a:latin typeface="Arial"/>
                <a:ea typeface="+mj-ea"/>
                <a:cs typeface="Arial"/>
              </a:rPr>
              <a:t>ECE and Scrutiny Group</a:t>
            </a:r>
            <a:r>
              <a:rPr lang="en-GB" b="1" dirty="0">
                <a:solidFill>
                  <a:srgbClr val="303030"/>
                </a:solidFill>
                <a:latin typeface="Arial"/>
                <a:ea typeface="+mj-ea"/>
                <a:cs typeface="Arial"/>
              </a:rPr>
              <a:t/>
            </a:r>
            <a:br>
              <a:rPr lang="en-GB" b="1" dirty="0">
                <a:solidFill>
                  <a:srgbClr val="303030"/>
                </a:solidFill>
                <a:latin typeface="Arial"/>
                <a:ea typeface="+mj-ea"/>
                <a:cs typeface="Arial"/>
              </a:rPr>
            </a:br>
            <a:r>
              <a:rPr lang="en-GB" b="1" dirty="0">
                <a:solidFill>
                  <a:srgbClr val="303030"/>
                </a:solidFill>
                <a:latin typeface="Arial"/>
                <a:ea typeface="+mj-ea"/>
                <a:cs typeface="Arial"/>
              </a:rPr>
              <a:t>4</a:t>
            </a:r>
            <a:r>
              <a:rPr lang="en-GB" b="1" dirty="0" smtClean="0">
                <a:solidFill>
                  <a:srgbClr val="303030"/>
                </a:solidFill>
                <a:latin typeface="Arial"/>
                <a:ea typeface="+mj-ea"/>
                <a:cs typeface="Arial"/>
              </a:rPr>
              <a:t> November</a:t>
            </a:r>
            <a:r>
              <a:rPr lang="en-GB" b="1" spc="-165" dirty="0" smtClean="0">
                <a:solidFill>
                  <a:srgbClr val="303030"/>
                </a:solidFill>
                <a:latin typeface="Arial"/>
                <a:ea typeface="+mj-ea"/>
                <a:cs typeface="Arial"/>
              </a:rPr>
              <a:t> </a:t>
            </a:r>
            <a:r>
              <a:rPr lang="en-GB" b="1" dirty="0">
                <a:solidFill>
                  <a:srgbClr val="303030"/>
                </a:solidFill>
                <a:latin typeface="Arial"/>
                <a:ea typeface="+mj-ea"/>
                <a:cs typeface="Arial"/>
              </a:rPr>
              <a:t>2019</a:t>
            </a:r>
            <a:r>
              <a:rPr lang="en-GB" sz="2200" dirty="0">
                <a:solidFill>
                  <a:prstClr val="black"/>
                </a:solidFill>
                <a:latin typeface="Times New Roman"/>
                <a:ea typeface="+mj-ea"/>
                <a:cs typeface="Times New Roman"/>
              </a:rPr>
              <a:t/>
            </a:r>
            <a:br>
              <a:rPr lang="en-GB" sz="2200" dirty="0">
                <a:solidFill>
                  <a:prstClr val="black"/>
                </a:solidFill>
                <a:latin typeface="Times New Roman"/>
                <a:ea typeface="+mj-ea"/>
                <a:cs typeface="Times New Roman"/>
              </a:rPr>
            </a:br>
            <a:r>
              <a:rPr lang="en-GB" b="1" spc="-10" dirty="0" smtClean="0">
                <a:solidFill>
                  <a:prstClr val="black"/>
                </a:solidFill>
                <a:ea typeface="+mj-ea"/>
                <a:cs typeface="Times New Roman"/>
              </a:rPr>
              <a:t>Karlheinz Langanke</a:t>
            </a:r>
            <a:endParaRPr lang="en-GB" dirty="0"/>
          </a:p>
        </p:txBody>
      </p:sp>
      <p:sp>
        <p:nvSpPr>
          <p:cNvPr id="14" name="Slide Number Placeholder 13">
            <a:extLst>
              <a:ext uri="{FF2B5EF4-FFF2-40B4-BE49-F238E27FC236}">
                <a16:creationId xmlns="" xmlns:a16="http://schemas.microsoft.com/office/drawing/2014/main" id="{405B29DC-E9E5-A74F-88C6-D90D2EF15FA6}"/>
              </a:ext>
            </a:extLst>
          </p:cNvPr>
          <p:cNvSpPr>
            <a:spLocks noGrp="1"/>
          </p:cNvSpPr>
          <p:nvPr>
            <p:ph type="sldNum" sz="quarter" idx="4294967295"/>
          </p:nvPr>
        </p:nvSpPr>
        <p:spPr>
          <a:xfrm>
            <a:off x="8397875" y="6553200"/>
            <a:ext cx="746125" cy="365125"/>
          </a:xfrm>
        </p:spPr>
        <p:txBody>
          <a:bodyPr/>
          <a:lstStyle/>
          <a:p>
            <a:fld id="{125CBDDA-5CCF-8748-8988-9DC6C8981774}" type="slidenum">
              <a:rPr lang="de-DE" smtClean="0"/>
              <a:pPr/>
              <a:t>1</a:t>
            </a:fld>
            <a:endParaRPr lang="de-DE"/>
          </a:p>
        </p:txBody>
      </p:sp>
      <p:sp>
        <p:nvSpPr>
          <p:cNvPr id="11" name="object 11"/>
          <p:cNvSpPr txBox="1"/>
          <p:nvPr/>
        </p:nvSpPr>
        <p:spPr>
          <a:xfrm>
            <a:off x="1787524" y="3915917"/>
            <a:ext cx="5520055" cy="307777"/>
          </a:xfrm>
          <a:prstGeom prst="rect">
            <a:avLst/>
          </a:prstGeom>
        </p:spPr>
        <p:txBody>
          <a:bodyPr vert="horz" wrap="square" lIns="0" tIns="0" rIns="0" bIns="0" rtlCol="0">
            <a:spAutoFit/>
          </a:bodyPr>
          <a:lstStyle/>
          <a:p>
            <a:pPr marL="377190" algn="ctr"/>
            <a:endParaRPr sz="2000" dirty="0">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31877"/>
            <a:ext cx="4608513" cy="5669244"/>
          </a:xfrm>
          <a:prstGeom prst="rect">
            <a:avLst/>
          </a:prstGeom>
        </p:spPr>
        <p:txBody>
          <a:bodyPr vert="horz" wrap="square" lIns="91440" tIns="45720" rIns="91440" bIns="45720" rtlCol="0" anchor="t">
            <a:spAutoFit/>
          </a:bodyPr>
          <a:lstStyle/>
          <a:p>
            <a:pPr marL="177800" indent="-177800" algn="l">
              <a:lnSpc>
                <a:spcPct val="120000"/>
              </a:lnSpc>
            </a:pPr>
            <a:r>
              <a:rPr lang="en-US" sz="1600" b="1" dirty="0"/>
              <a:t>U</a:t>
            </a:r>
            <a:r>
              <a:rPr lang="en-US" sz="1600" b="1" dirty="0" smtClean="0"/>
              <a:t>pgrades</a:t>
            </a:r>
            <a:r>
              <a:rPr lang="en-US" sz="1600" dirty="0" smtClean="0"/>
              <a:t> during 2017/18 shutdown:</a:t>
            </a:r>
            <a:endParaRPr lang="en-US" sz="1600" dirty="0"/>
          </a:p>
          <a:p>
            <a:pPr marL="177800" indent="-177800">
              <a:lnSpc>
                <a:spcPct val="120000"/>
              </a:lnSpc>
              <a:buFont typeface="Arial" panose="020B0604020202020204" pitchFamily="34" charset="0"/>
              <a:buChar char="•"/>
            </a:pPr>
            <a:r>
              <a:rPr lang="en-US" sz="1600" b="1" dirty="0" smtClean="0">
                <a:solidFill>
                  <a:schemeClr val="tx2">
                    <a:lumMod val="60000"/>
                    <a:lumOff val="40000"/>
                  </a:schemeClr>
                </a:solidFill>
              </a:rPr>
              <a:t>new </a:t>
            </a:r>
            <a:r>
              <a:rPr lang="en-US" sz="1600" b="1" dirty="0">
                <a:solidFill>
                  <a:schemeClr val="tx2">
                    <a:lumMod val="60000"/>
                    <a:lumOff val="40000"/>
                  </a:schemeClr>
                </a:solidFill>
              </a:rPr>
              <a:t>TASCA control system</a:t>
            </a:r>
            <a:r>
              <a:rPr lang="en-US" sz="1600" dirty="0" smtClean="0"/>
              <a:t>, integrated </a:t>
            </a:r>
            <a:r>
              <a:rPr lang="en-US" sz="1600" dirty="0"/>
              <a:t>in GSI "control system" </a:t>
            </a:r>
            <a:r>
              <a:rPr lang="en-US" sz="1600" dirty="0" smtClean="0"/>
              <a:t>environment</a:t>
            </a:r>
          </a:p>
          <a:p>
            <a:pPr marL="177800" indent="-177800">
              <a:lnSpc>
                <a:spcPct val="120000"/>
              </a:lnSpc>
              <a:buFont typeface="Arial" panose="020B0604020202020204" pitchFamily="34" charset="0"/>
              <a:buChar char="•"/>
            </a:pPr>
            <a:r>
              <a:rPr lang="en-US" sz="1600" b="1" dirty="0" smtClean="0">
                <a:solidFill>
                  <a:schemeClr val="tx2">
                    <a:lumMod val="60000"/>
                    <a:lumOff val="40000"/>
                  </a:schemeClr>
                </a:solidFill>
              </a:rPr>
              <a:t>relocation </a:t>
            </a:r>
            <a:r>
              <a:rPr lang="en-US" sz="1600" b="1" dirty="0">
                <a:solidFill>
                  <a:schemeClr val="tx2">
                    <a:lumMod val="60000"/>
                    <a:lumOff val="40000"/>
                  </a:schemeClr>
                </a:solidFill>
              </a:rPr>
              <a:t>of TASCA control room </a:t>
            </a:r>
            <a:r>
              <a:rPr lang="en-US" sz="1600" dirty="0" smtClean="0"/>
              <a:t>due to renovation of SE building</a:t>
            </a:r>
          </a:p>
          <a:p>
            <a:pPr marL="177800" indent="-177800">
              <a:lnSpc>
                <a:spcPct val="120000"/>
              </a:lnSpc>
              <a:buFont typeface="Arial" panose="020B0604020202020204" pitchFamily="34" charset="0"/>
              <a:buChar char="•"/>
            </a:pPr>
            <a:r>
              <a:rPr lang="en-US" sz="1600" dirty="0" smtClean="0"/>
              <a:t>upgraded </a:t>
            </a:r>
            <a:r>
              <a:rPr lang="en-US" sz="1600" dirty="0"/>
              <a:t>shielding in cave X8 for </a:t>
            </a:r>
            <a:r>
              <a:rPr lang="en-US" sz="1600" b="1" dirty="0">
                <a:solidFill>
                  <a:schemeClr val="tx2">
                    <a:lumMod val="60000"/>
                    <a:lumOff val="40000"/>
                  </a:schemeClr>
                </a:solidFill>
              </a:rPr>
              <a:t>improved background </a:t>
            </a:r>
            <a:r>
              <a:rPr lang="en-US" sz="1600" b="1" dirty="0" smtClean="0">
                <a:solidFill>
                  <a:schemeClr val="tx2">
                    <a:lumMod val="60000"/>
                    <a:lumOff val="40000"/>
                  </a:schemeClr>
                </a:solidFill>
              </a:rPr>
              <a:t>conditions</a:t>
            </a:r>
          </a:p>
          <a:p>
            <a:pPr marL="177800" indent="-177800">
              <a:lnSpc>
                <a:spcPct val="120000"/>
              </a:lnSpc>
              <a:buFont typeface="Arial" panose="020B0604020202020204" pitchFamily="34" charset="0"/>
              <a:buChar char="•"/>
            </a:pPr>
            <a:r>
              <a:rPr lang="en-US" sz="1600" dirty="0" smtClean="0"/>
              <a:t>new quadrupole </a:t>
            </a:r>
            <a:r>
              <a:rPr lang="en-US" sz="1600" b="1" dirty="0">
                <a:solidFill>
                  <a:schemeClr val="tx2">
                    <a:lumMod val="60000"/>
                    <a:lumOff val="40000"/>
                  </a:schemeClr>
                </a:solidFill>
              </a:rPr>
              <a:t>magnet </a:t>
            </a:r>
            <a:r>
              <a:rPr lang="en-US" sz="1600" b="1" dirty="0" smtClean="0">
                <a:solidFill>
                  <a:schemeClr val="tx2">
                    <a:lumMod val="60000"/>
                    <a:lumOff val="40000"/>
                  </a:schemeClr>
                </a:solidFill>
              </a:rPr>
              <a:t>power supplies</a:t>
            </a:r>
            <a:endParaRPr lang="en-US" sz="1600" b="1" dirty="0">
              <a:solidFill>
                <a:schemeClr val="tx2">
                  <a:lumMod val="60000"/>
                  <a:lumOff val="40000"/>
                </a:schemeClr>
              </a:solidFill>
            </a:endParaRPr>
          </a:p>
          <a:p>
            <a:pPr marL="177800" indent="-177800">
              <a:lnSpc>
                <a:spcPct val="120000"/>
              </a:lnSpc>
              <a:buFont typeface="Arial" panose="020B0604020202020204" pitchFamily="34" charset="0"/>
              <a:buChar char="•"/>
            </a:pPr>
            <a:r>
              <a:rPr lang="en-US" sz="1600" dirty="0" smtClean="0"/>
              <a:t>new </a:t>
            </a:r>
            <a:r>
              <a:rPr lang="en-US" sz="1600" dirty="0"/>
              <a:t>TASCA detector </a:t>
            </a:r>
            <a:r>
              <a:rPr lang="en-US" sz="1600" dirty="0" smtClean="0"/>
              <a:t>chamber</a:t>
            </a:r>
          </a:p>
          <a:p>
            <a:pPr>
              <a:lnSpc>
                <a:spcPct val="120000"/>
              </a:lnSpc>
            </a:pPr>
            <a:r>
              <a:rPr lang="en-US" sz="1600" dirty="0"/>
              <a:t> </a:t>
            </a:r>
            <a:r>
              <a:rPr lang="en-US" sz="1600" dirty="0" smtClean="0"/>
              <a:t>  </a:t>
            </a:r>
            <a:r>
              <a:rPr lang="en-US" sz="1400" dirty="0" smtClean="0">
                <a:latin typeface="Arial" panose="020B0604020202020204" pitchFamily="34" charset="0"/>
                <a:cs typeface="Arial" panose="020B0604020202020204" pitchFamily="34" charset="0"/>
              </a:rPr>
              <a:t>→ more</a:t>
            </a:r>
            <a:r>
              <a:rPr lang="en-US" sz="1400" dirty="0" smtClean="0"/>
              <a:t> </a:t>
            </a:r>
            <a:r>
              <a:rPr lang="en-US" sz="1400" b="1" dirty="0">
                <a:solidFill>
                  <a:schemeClr val="tx2">
                    <a:lumMod val="60000"/>
                    <a:lumOff val="40000"/>
                  </a:schemeClr>
                </a:solidFill>
              </a:rPr>
              <a:t>flexibility </a:t>
            </a:r>
            <a:r>
              <a:rPr lang="en-US" sz="1400" dirty="0"/>
              <a:t>for focal plane </a:t>
            </a:r>
            <a:r>
              <a:rPr lang="en-US" sz="1400" dirty="0" smtClean="0"/>
              <a:t>detectors  </a:t>
            </a:r>
          </a:p>
          <a:p>
            <a:pPr>
              <a:lnSpc>
                <a:spcPct val="120000"/>
              </a:lnSpc>
            </a:pPr>
            <a:r>
              <a:rPr lang="en-US" sz="1400" b="1" dirty="0">
                <a:solidFill>
                  <a:schemeClr val="tx2">
                    <a:lumMod val="60000"/>
                    <a:lumOff val="40000"/>
                  </a:schemeClr>
                </a:solidFill>
              </a:rPr>
              <a:t> </a:t>
            </a:r>
            <a:r>
              <a:rPr lang="en-US" sz="1400" b="1" dirty="0" smtClean="0">
                <a:solidFill>
                  <a:schemeClr val="tx2">
                    <a:lumMod val="60000"/>
                    <a:lumOff val="40000"/>
                  </a:schemeClr>
                </a:solidFill>
              </a:rPr>
              <a:t>   det. </a:t>
            </a:r>
            <a:r>
              <a:rPr lang="en-US" sz="1400" b="1" dirty="0">
                <a:solidFill>
                  <a:schemeClr val="tx2">
                    <a:lumMod val="60000"/>
                    <a:lumOff val="40000"/>
                  </a:schemeClr>
                </a:solidFill>
              </a:rPr>
              <a:t>systems</a:t>
            </a:r>
            <a:r>
              <a:rPr lang="en-US" sz="1400" dirty="0"/>
              <a:t>, coupling</a:t>
            </a:r>
            <a:r>
              <a:rPr lang="en-US" sz="1400" b="1" dirty="0">
                <a:solidFill>
                  <a:schemeClr val="tx2">
                    <a:lumMod val="60000"/>
                    <a:lumOff val="40000"/>
                  </a:schemeClr>
                </a:solidFill>
              </a:rPr>
              <a:t> </a:t>
            </a:r>
            <a:r>
              <a:rPr lang="en-US" sz="1400" b="1" dirty="0" smtClean="0">
                <a:solidFill>
                  <a:schemeClr val="tx2">
                    <a:lumMod val="60000"/>
                    <a:lumOff val="40000"/>
                  </a:schemeClr>
                </a:solidFill>
              </a:rPr>
              <a:t>chemical </a:t>
            </a:r>
            <a:r>
              <a:rPr lang="en-US" sz="1400" b="1" dirty="0">
                <a:solidFill>
                  <a:schemeClr val="tx2">
                    <a:lumMod val="60000"/>
                    <a:lumOff val="40000"/>
                  </a:schemeClr>
                </a:solidFill>
              </a:rPr>
              <a:t>devices</a:t>
            </a:r>
            <a:r>
              <a:rPr lang="en-US" sz="1400" dirty="0"/>
              <a:t>, </a:t>
            </a:r>
            <a:r>
              <a:rPr lang="en-US" sz="1400" dirty="0" smtClean="0"/>
              <a:t>...</a:t>
            </a:r>
            <a:endParaRPr lang="en-US" sz="1600" dirty="0" smtClean="0"/>
          </a:p>
          <a:p>
            <a:pPr marL="177800" indent="-177800">
              <a:lnSpc>
                <a:spcPct val="120000"/>
              </a:lnSpc>
              <a:buFont typeface="Arial" panose="020B0604020202020204" pitchFamily="34" charset="0"/>
              <a:buChar char="•"/>
            </a:pPr>
            <a:r>
              <a:rPr lang="en-US" sz="1600" dirty="0" smtClean="0"/>
              <a:t>complete </a:t>
            </a:r>
            <a:r>
              <a:rPr lang="en-US" sz="1600" b="1" dirty="0">
                <a:solidFill>
                  <a:schemeClr val="tx2">
                    <a:lumMod val="60000"/>
                    <a:lumOff val="40000"/>
                  </a:schemeClr>
                </a:solidFill>
              </a:rPr>
              <a:t>febex4-based digital DAQ </a:t>
            </a:r>
            <a:r>
              <a:rPr lang="en-US" sz="1600" dirty="0" smtClean="0"/>
              <a:t>for full focal plane detector</a:t>
            </a:r>
          </a:p>
          <a:p>
            <a:pPr marL="177800" indent="-177800">
              <a:lnSpc>
                <a:spcPct val="120000"/>
              </a:lnSpc>
              <a:buFont typeface="Arial" panose="020B0604020202020204" pitchFamily="34" charset="0"/>
              <a:buChar char="•"/>
            </a:pPr>
            <a:endParaRPr lang="en-US" sz="1600" dirty="0" smtClean="0"/>
          </a:p>
          <a:p>
            <a:pPr>
              <a:lnSpc>
                <a:spcPct val="120000"/>
              </a:lnSpc>
            </a:pPr>
            <a:r>
              <a:rPr lang="en-US" sz="1600" b="1" dirty="0"/>
              <a:t>Beam commissioning </a:t>
            </a:r>
            <a:r>
              <a:rPr lang="en-US" sz="1600" b="1" dirty="0" smtClean="0"/>
              <a:t>(June 2018):</a:t>
            </a:r>
            <a:endParaRPr lang="en-US" sz="1600" b="1" dirty="0"/>
          </a:p>
          <a:p>
            <a:pPr>
              <a:lnSpc>
                <a:spcPct val="120000"/>
              </a:lnSpc>
              <a:tabLst>
                <a:tab pos="2416175" algn="l"/>
              </a:tabLst>
            </a:pPr>
            <a:r>
              <a:rPr lang="en-US" sz="1600" baseline="30000" dirty="0"/>
              <a:t>48</a:t>
            </a:r>
            <a:r>
              <a:rPr lang="en-US" sz="1600" dirty="0"/>
              <a:t>Ca/</a:t>
            </a:r>
            <a:r>
              <a:rPr lang="en-US" sz="1600" baseline="30000" dirty="0"/>
              <a:t>50</a:t>
            </a:r>
            <a:r>
              <a:rPr lang="en-US" sz="1600" dirty="0"/>
              <a:t>Ti+Yb / Au / </a:t>
            </a:r>
            <a:r>
              <a:rPr lang="en-US" sz="1600" dirty="0" err="1"/>
              <a:t>Pb</a:t>
            </a:r>
            <a:r>
              <a:rPr lang="en-US" sz="1600" dirty="0"/>
              <a:t>:	</a:t>
            </a:r>
            <a:endParaRPr lang="en-US" sz="1600" dirty="0" smtClean="0"/>
          </a:p>
          <a:p>
            <a:pPr>
              <a:lnSpc>
                <a:spcPct val="120000"/>
              </a:lnSpc>
              <a:tabLst>
                <a:tab pos="2416175" algn="l"/>
              </a:tabLst>
            </a:pPr>
            <a:r>
              <a:rPr lang="en-US" sz="1600" b="1" dirty="0" smtClean="0">
                <a:solidFill>
                  <a:schemeClr val="tx2">
                    <a:lumMod val="60000"/>
                    <a:lumOff val="40000"/>
                  </a:schemeClr>
                </a:solidFill>
              </a:rPr>
              <a:t>Ion optical performance </a:t>
            </a:r>
            <a:r>
              <a:rPr lang="en-US" sz="1600" dirty="0" smtClean="0"/>
              <a:t>verified</a:t>
            </a:r>
          </a:p>
          <a:p>
            <a:pPr>
              <a:lnSpc>
                <a:spcPct val="120000"/>
              </a:lnSpc>
              <a:tabLst>
                <a:tab pos="2416175" algn="l"/>
              </a:tabLst>
            </a:pPr>
            <a:r>
              <a:rPr lang="en-US" sz="1600" b="1" dirty="0">
                <a:solidFill>
                  <a:schemeClr val="tx2">
                    <a:lumMod val="60000"/>
                    <a:lumOff val="40000"/>
                  </a:schemeClr>
                </a:solidFill>
              </a:rPr>
              <a:t>Control system </a:t>
            </a:r>
            <a:r>
              <a:rPr lang="en-US" sz="1600" dirty="0" smtClean="0"/>
              <a:t>and </a:t>
            </a:r>
            <a:r>
              <a:rPr lang="en-US" sz="1600" b="1" dirty="0">
                <a:solidFill>
                  <a:schemeClr val="tx2">
                    <a:lumMod val="60000"/>
                    <a:lumOff val="40000"/>
                  </a:schemeClr>
                </a:solidFill>
              </a:rPr>
              <a:t>DAQ</a:t>
            </a:r>
            <a:r>
              <a:rPr lang="en-US" sz="1600" dirty="0" smtClean="0"/>
              <a:t> fully operational</a:t>
            </a:r>
          </a:p>
          <a:p>
            <a:pPr>
              <a:lnSpc>
                <a:spcPct val="120000"/>
              </a:lnSpc>
              <a:tabLst>
                <a:tab pos="2416175" algn="l"/>
              </a:tabLst>
            </a:pPr>
            <a:endParaRPr lang="en-US" sz="1600" dirty="0" smtClean="0"/>
          </a:p>
        </p:txBody>
      </p:sp>
      <p:sp>
        <p:nvSpPr>
          <p:cNvPr id="2" name="Title 1"/>
          <p:cNvSpPr>
            <a:spLocks noGrp="1"/>
          </p:cNvSpPr>
          <p:nvPr>
            <p:ph type="title"/>
          </p:nvPr>
        </p:nvSpPr>
        <p:spPr/>
        <p:txBody>
          <a:bodyPr>
            <a:normAutofit fontScale="90000"/>
          </a:bodyPr>
          <a:lstStyle/>
          <a:p>
            <a:r>
              <a:rPr lang="de-DE" dirty="0" smtClean="0"/>
              <a:t>SHE Chemistry</a:t>
            </a:r>
            <a:br>
              <a:rPr lang="de-DE" dirty="0" smtClean="0"/>
            </a:br>
            <a:r>
              <a:rPr lang="de-DE" dirty="0" err="1" smtClean="0"/>
              <a:t>Recommissiong</a:t>
            </a:r>
            <a:r>
              <a:rPr lang="de-DE" dirty="0" smtClean="0"/>
              <a:t> </a:t>
            </a:r>
            <a:r>
              <a:rPr lang="de-DE" dirty="0" err="1" smtClean="0"/>
              <a:t>of</a:t>
            </a:r>
            <a:r>
              <a:rPr lang="de-DE" dirty="0" smtClean="0"/>
              <a:t> TASCA</a:t>
            </a:r>
            <a:endParaRPr lang="en-US" dirty="0"/>
          </a:p>
        </p:txBody>
      </p:sp>
      <p:sp>
        <p:nvSpPr>
          <p:cNvPr id="6" name="Rectangle 5"/>
          <p:cNvSpPr/>
          <p:nvPr/>
        </p:nvSpPr>
        <p:spPr>
          <a:xfrm>
            <a:off x="4779594" y="2643147"/>
            <a:ext cx="4300906" cy="374439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extBox 9"/>
          <p:cNvSpPr txBox="1"/>
          <p:nvPr/>
        </p:nvSpPr>
        <p:spPr>
          <a:xfrm>
            <a:off x="7299864" y="6363038"/>
            <a:ext cx="2100262" cy="276999"/>
          </a:xfrm>
          <a:prstGeom prst="rect">
            <a:avLst/>
          </a:prstGeom>
        </p:spPr>
        <p:txBody>
          <a:bodyPr vert="horz" wrap="square" lIns="91440" tIns="45720" rIns="91440" bIns="45720" rtlCol="0" anchor="t">
            <a:spAutoFit/>
          </a:bodyPr>
          <a:lstStyle/>
          <a:p>
            <a:pPr algn="l"/>
            <a:r>
              <a:rPr lang="en-US" sz="1200" dirty="0" smtClean="0"/>
              <a:t>SHE Chemistry, GSI/HIM</a:t>
            </a:r>
            <a:endParaRPr lang="de-DE" sz="1200" dirty="0" smtClean="0"/>
          </a:p>
        </p:txBody>
      </p:sp>
      <p:sp>
        <p:nvSpPr>
          <p:cNvPr id="11" name="TextBox 10"/>
          <p:cNvSpPr txBox="1"/>
          <p:nvPr/>
        </p:nvSpPr>
        <p:spPr>
          <a:xfrm>
            <a:off x="4877688" y="1143861"/>
            <a:ext cx="4310743" cy="1508105"/>
          </a:xfrm>
          <a:prstGeom prst="rect">
            <a:avLst/>
          </a:prstGeom>
        </p:spPr>
        <p:txBody>
          <a:bodyPr vert="horz" wrap="square" lIns="91440" tIns="45720" rIns="91440" bIns="45720" rtlCol="0" anchor="t">
            <a:spAutoFit/>
          </a:bodyPr>
          <a:lstStyle/>
          <a:p>
            <a:pPr algn="l"/>
            <a:r>
              <a:rPr lang="en-US" sz="1600" b="1" dirty="0"/>
              <a:t>Preliminary results obtained during TASCA Recommissioning 2018</a:t>
            </a:r>
          </a:p>
          <a:p>
            <a:pPr algn="l"/>
            <a:endParaRPr lang="en-US" sz="600" b="1" i="1" dirty="0"/>
          </a:p>
          <a:p>
            <a:pPr algn="l"/>
            <a:r>
              <a:rPr lang="en-US" dirty="0"/>
              <a:t>Candidate events for </a:t>
            </a:r>
            <a:r>
              <a:rPr lang="en-US" b="1" dirty="0">
                <a:solidFill>
                  <a:srgbClr val="FF0000"/>
                </a:solidFill>
              </a:rPr>
              <a:t>new, most neutron-deficient </a:t>
            </a:r>
            <a:r>
              <a:rPr lang="en-US" b="1" dirty="0" err="1">
                <a:solidFill>
                  <a:srgbClr val="FF0000"/>
                </a:solidFill>
              </a:rPr>
              <a:t>Md</a:t>
            </a:r>
            <a:r>
              <a:rPr lang="en-US" b="1" dirty="0">
                <a:solidFill>
                  <a:srgbClr val="FF0000"/>
                </a:solidFill>
              </a:rPr>
              <a:t> </a:t>
            </a:r>
            <a:r>
              <a:rPr lang="en-US" b="1" dirty="0" smtClean="0">
                <a:solidFill>
                  <a:srgbClr val="FF0000"/>
                </a:solidFill>
              </a:rPr>
              <a:t>isotope</a:t>
            </a:r>
          </a:p>
          <a:p>
            <a:pPr algn="l"/>
            <a:r>
              <a:rPr lang="en-US" dirty="0" smtClean="0"/>
              <a:t>(</a:t>
            </a:r>
            <a:r>
              <a:rPr lang="en-US" dirty="0"/>
              <a:t>element 101</a:t>
            </a:r>
            <a:r>
              <a:rPr lang="en-US" dirty="0" smtClean="0"/>
              <a:t>) in </a:t>
            </a:r>
            <a:r>
              <a:rPr lang="en-US" baseline="30000" dirty="0" smtClean="0"/>
              <a:t>48</a:t>
            </a:r>
            <a:r>
              <a:rPr lang="en-US" dirty="0" smtClean="0"/>
              <a:t>Ca + </a:t>
            </a:r>
            <a:r>
              <a:rPr lang="en-US" baseline="30000" dirty="0" smtClean="0"/>
              <a:t>197</a:t>
            </a:r>
            <a:r>
              <a:rPr lang="en-US" dirty="0" smtClean="0"/>
              <a:t>Au reaction</a:t>
            </a:r>
            <a:endParaRPr lang="de-DE" dirty="0"/>
          </a:p>
        </p:txBody>
      </p:sp>
      <p:cxnSp>
        <p:nvCxnSpPr>
          <p:cNvPr id="12" name="Straight Connector 11"/>
          <p:cNvCxnSpPr/>
          <p:nvPr/>
        </p:nvCxnSpPr>
        <p:spPr>
          <a:xfrm>
            <a:off x="4677994" y="1245633"/>
            <a:ext cx="0" cy="52359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448850" y="2478368"/>
            <a:ext cx="5178887" cy="3963612"/>
            <a:chOff x="4334550" y="2630768"/>
            <a:chExt cx="5178887" cy="3963612"/>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550" y="2630768"/>
              <a:ext cx="5178887" cy="3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161073" y="2795547"/>
              <a:ext cx="3563932" cy="338554"/>
            </a:xfrm>
            <a:prstGeom prst="rect">
              <a:avLst/>
            </a:prstGeom>
            <a:noFill/>
          </p:spPr>
          <p:txBody>
            <a:bodyPr wrap="square" rtlCol="0">
              <a:spAutoFit/>
            </a:bodyPr>
            <a:lstStyle/>
            <a:p>
              <a:r>
                <a:rPr lang="en-US" sz="1600" dirty="0" smtClean="0"/>
                <a:t>Example of the ER-alpha correlations</a:t>
              </a:r>
              <a:endParaRPr lang="en-US" sz="1600" dirty="0"/>
            </a:p>
          </p:txBody>
        </p:sp>
        <p:sp>
          <p:nvSpPr>
            <p:cNvPr id="16" name="Rounded Rectangle 15"/>
            <p:cNvSpPr/>
            <p:nvPr/>
          </p:nvSpPr>
          <p:spPr>
            <a:xfrm>
              <a:off x="6654574" y="3590069"/>
              <a:ext cx="258742" cy="129527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926838" y="3447432"/>
              <a:ext cx="432048" cy="16767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280815" y="4374176"/>
              <a:ext cx="1443553" cy="646331"/>
            </a:xfrm>
            <a:prstGeom prst="rect">
              <a:avLst/>
            </a:prstGeom>
            <a:noFill/>
          </p:spPr>
          <p:txBody>
            <a:bodyPr wrap="square" rtlCol="0">
              <a:spAutoFit/>
            </a:bodyPr>
            <a:lstStyle/>
            <a:p>
              <a:r>
                <a:rPr lang="en-US" dirty="0" smtClean="0">
                  <a:solidFill>
                    <a:srgbClr val="0000FF"/>
                  </a:solidFill>
                </a:rPr>
                <a:t>(confirms known data)</a:t>
              </a:r>
              <a:endParaRPr lang="en-US" dirty="0">
                <a:solidFill>
                  <a:srgbClr val="0000FF"/>
                </a:solidFill>
              </a:endParaRPr>
            </a:p>
          </p:txBody>
        </p:sp>
        <p:sp>
          <p:nvSpPr>
            <p:cNvPr id="19" name="TextBox 18"/>
            <p:cNvSpPr txBox="1"/>
            <p:nvPr/>
          </p:nvSpPr>
          <p:spPr>
            <a:xfrm>
              <a:off x="7290553" y="4025441"/>
              <a:ext cx="1569660" cy="923330"/>
            </a:xfrm>
            <a:prstGeom prst="rect">
              <a:avLst/>
            </a:prstGeom>
            <a:noFill/>
          </p:spPr>
          <p:txBody>
            <a:bodyPr wrap="none" rtlCol="0">
              <a:spAutoFit/>
            </a:bodyPr>
            <a:lstStyle/>
            <a:p>
              <a:r>
                <a:rPr lang="en-US" dirty="0" smtClean="0">
                  <a:solidFill>
                    <a:srgbClr val="FF0000"/>
                  </a:solidFill>
                </a:rPr>
                <a:t>Candidates</a:t>
              </a:r>
            </a:p>
            <a:p>
              <a:r>
                <a:rPr lang="en-US" dirty="0" smtClean="0">
                  <a:solidFill>
                    <a:srgbClr val="FF0000"/>
                  </a:solidFill>
                </a:rPr>
                <a:t>for </a:t>
              </a:r>
              <a:r>
                <a:rPr lang="en-US" baseline="30000" dirty="0" smtClean="0">
                  <a:solidFill>
                    <a:srgbClr val="FF0000"/>
                  </a:solidFill>
                </a:rPr>
                <a:t>244</a:t>
              </a:r>
              <a:r>
                <a:rPr lang="en-US" dirty="0" smtClean="0">
                  <a:solidFill>
                    <a:srgbClr val="FF0000"/>
                  </a:solidFill>
                </a:rPr>
                <a:t>Md</a:t>
              </a:r>
            </a:p>
            <a:p>
              <a:r>
                <a:rPr lang="en-US" dirty="0" smtClean="0">
                  <a:solidFill>
                    <a:srgbClr val="FF0000"/>
                  </a:solidFill>
                </a:rPr>
                <a:t>(new isotope)</a:t>
              </a:r>
              <a:endParaRPr lang="en-US" dirty="0">
                <a:solidFill>
                  <a:srgbClr val="FF0000"/>
                </a:solidFill>
              </a:endParaRPr>
            </a:p>
          </p:txBody>
        </p:sp>
        <p:sp>
          <p:nvSpPr>
            <p:cNvPr id="20" name="TextBox 19"/>
            <p:cNvSpPr txBox="1"/>
            <p:nvPr/>
          </p:nvSpPr>
          <p:spPr>
            <a:xfrm>
              <a:off x="5248157" y="4156456"/>
              <a:ext cx="1443553" cy="369332"/>
            </a:xfrm>
            <a:prstGeom prst="rect">
              <a:avLst/>
            </a:prstGeom>
            <a:noFill/>
          </p:spPr>
          <p:txBody>
            <a:bodyPr wrap="square" rtlCol="0">
              <a:spAutoFit/>
            </a:bodyPr>
            <a:lstStyle/>
            <a:p>
              <a:pPr algn="r"/>
              <a:r>
                <a:rPr lang="en-US" baseline="30000" dirty="0" smtClean="0">
                  <a:solidFill>
                    <a:srgbClr val="0000FF"/>
                  </a:solidFill>
                </a:rPr>
                <a:t>245</a:t>
              </a:r>
              <a:r>
                <a:rPr lang="en-US" dirty="0" smtClean="0">
                  <a:solidFill>
                    <a:srgbClr val="0000FF"/>
                  </a:solidFill>
                </a:rPr>
                <a:t>Md</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159" y="148183"/>
            <a:ext cx="1315245" cy="763978"/>
          </a:xfrm>
          <a:prstGeom prst="rect">
            <a:avLst/>
          </a:prstGeom>
        </p:spPr>
      </p:pic>
    </p:spTree>
    <p:extLst>
      <p:ext uri="{BB962C8B-B14F-4D97-AF65-F5344CB8AC3E}">
        <p14:creationId xmlns:p14="http://schemas.microsoft.com/office/powerpoint/2010/main" val="3112242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 xmlns:a16="http://schemas.microsoft.com/office/drawing/2014/main" id="{89D78D6E-8394-C241-A8C9-ECFD9EC5F9ED}"/>
              </a:ext>
            </a:extLst>
          </p:cNvPr>
          <p:cNvSpPr txBox="1"/>
          <p:nvPr/>
        </p:nvSpPr>
        <p:spPr>
          <a:xfrm>
            <a:off x="2370484" y="1192588"/>
            <a:ext cx="5496699" cy="1477328"/>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Biophysics, ESA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 broad user program</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00B050"/>
              </a:buClr>
              <a:buSzPct val="200000"/>
              <a:buFont typeface="Wingdings" pitchFamily="2" charset="2"/>
              <a:buChar char="ü"/>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Cave A and cave M tested with reference beam during the engineering run</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a:extLst>
              <a:ext uri="{FF2B5EF4-FFF2-40B4-BE49-F238E27FC236}">
                <a16:creationId xmlns="" xmlns:a16="http://schemas.microsoft.com/office/drawing/2014/main" id="{EFC690E4-55AE-294E-AD68-327B1681CEAA}"/>
              </a:ext>
            </a:extLst>
          </p:cNvPr>
          <p:cNvSpPr txBox="1"/>
          <p:nvPr/>
        </p:nvSpPr>
        <p:spPr>
          <a:xfrm>
            <a:off x="2370484" y="2548255"/>
            <a:ext cx="6381875" cy="1846659"/>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Nustar</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R3B</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S444 R.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Gernhäuser</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“R3B Commissioning”</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S473 T.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Aumann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“Measurements of accurate cross sections with R3B”</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S454 M. Heil “Studying the astrophysical reaction rate of 12C(</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a,g</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)16O”</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00B050"/>
              </a:buClr>
              <a:buSzPct val="200000"/>
              <a:buFont typeface="Wingdings" pitchFamily="2" charset="2"/>
              <a:buChar char="ü"/>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beam was tested during the engineering run</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Grafik 9">
            <a:extLst>
              <a:ext uri="{FF2B5EF4-FFF2-40B4-BE49-F238E27FC236}">
                <a16:creationId xmlns="" xmlns:a16="http://schemas.microsoft.com/office/drawing/2014/main" id="{60CA1F1A-9824-C14B-B52E-E0A452158B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569" y="1277969"/>
            <a:ext cx="1664428" cy="1202437"/>
          </a:xfrm>
          <a:prstGeom prst="rect">
            <a:avLst/>
          </a:prstGeom>
        </p:spPr>
      </p:pic>
      <p:sp>
        <p:nvSpPr>
          <p:cNvPr id="9" name="Textfeld 8">
            <a:extLst>
              <a:ext uri="{FF2B5EF4-FFF2-40B4-BE49-F238E27FC236}">
                <a16:creationId xmlns="" xmlns:a16="http://schemas.microsoft.com/office/drawing/2014/main" id="{D1D781C9-39BE-A347-8053-7EFC5F33AAA9}"/>
              </a:ext>
            </a:extLst>
          </p:cNvPr>
          <p:cNvSpPr txBox="1"/>
          <p:nvPr/>
        </p:nvSpPr>
        <p:spPr>
          <a:xfrm>
            <a:off x="2415876" y="4277561"/>
            <a:ext cx="6728124" cy="923330"/>
          </a:xfrm>
          <a:prstGeom prst="rect">
            <a:avLst/>
          </a:prstGeom>
        </p:spPr>
        <p:txBody>
          <a:bodyPr vert="horz" wrap="non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Hades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S477 J.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Stroth</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Properties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hadron</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resonances</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baryon</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rich</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matter“ </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lvl="0" defTabSz="457200" eaLnBrk="0" fontAlgn="base" hangingPunct="0">
              <a:spcBef>
                <a:spcPct val="0"/>
              </a:spcBef>
              <a:spcAft>
                <a:spcPct val="0"/>
              </a:spcAft>
              <a:buClr>
                <a:srgbClr val="00B050"/>
              </a:buClr>
              <a:buSzPct val="200000"/>
              <a:defRPr/>
            </a:pPr>
            <a:endParaRPr lang="en-GB" dirty="0">
              <a:solidFill>
                <a:prstClr val="black"/>
              </a:solidFill>
              <a:latin typeface="Arial" panose="020B0604020202020204" pitchFamily="34" charset="0"/>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00B050"/>
              </a:buClr>
              <a:buSzPct val="200000"/>
              <a:buFont typeface="Wingdings" pitchFamily="2" charset="2"/>
              <a:buChar char="ü"/>
              <a:tabLst/>
              <a:defRPr/>
            </a:pPr>
            <a:r>
              <a:rPr lang="en-GB" dirty="0">
                <a:solidFill>
                  <a:prstClr val="black"/>
                </a:solidFill>
                <a:latin typeface="Arial" panose="020B0604020202020204" pitchFamily="34" charset="0"/>
                <a:cs typeface="Arial" panose="020B0604020202020204" pitchFamily="34" charset="0"/>
              </a:rPr>
              <a:t>Data taking Ag beam successfully completed</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 name="Textfeld 10">
            <a:extLst>
              <a:ext uri="{FF2B5EF4-FFF2-40B4-BE49-F238E27FC236}">
                <a16:creationId xmlns="" xmlns:a16="http://schemas.microsoft.com/office/drawing/2014/main" id="{40F4F4AF-5E0D-6D4C-A07E-92E1BD9D13C3}"/>
              </a:ext>
            </a:extLst>
          </p:cNvPr>
          <p:cNvSpPr txBox="1"/>
          <p:nvPr/>
        </p:nvSpPr>
        <p:spPr>
          <a:xfrm>
            <a:off x="2370484" y="5386689"/>
            <a:ext cx="6176691" cy="1200329"/>
          </a:xfrm>
          <a:prstGeom prst="rect">
            <a:avLst/>
          </a:prstGeom>
        </p:spPr>
        <p:txBody>
          <a:bodyPr vert="horz" wrap="non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mCBM</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S471 N. Herrmann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mCBM</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commissioning”</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00B050"/>
              </a:buClr>
              <a:buSzPct val="200000"/>
              <a:buFont typeface="Wingdings" pitchFamily="2" charset="2"/>
              <a:buChar char="ü"/>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beam was tested during the engineering run</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2" name="Gerade Verbindung 11">
            <a:extLst>
              <a:ext uri="{FF2B5EF4-FFF2-40B4-BE49-F238E27FC236}">
                <a16:creationId xmlns="" xmlns:a16="http://schemas.microsoft.com/office/drawing/2014/main" id="{DA2928D0-BC28-974A-8680-E5FE165C73A5}"/>
              </a:ext>
            </a:extLst>
          </p:cNvPr>
          <p:cNvCxnSpPr/>
          <p:nvPr/>
        </p:nvCxnSpPr>
        <p:spPr>
          <a:xfrm>
            <a:off x="337994" y="2573006"/>
            <a:ext cx="826199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a:extLst>
              <a:ext uri="{FF2B5EF4-FFF2-40B4-BE49-F238E27FC236}">
                <a16:creationId xmlns="" xmlns:a16="http://schemas.microsoft.com/office/drawing/2014/main" id="{D3467479-CFF0-F540-9512-D104CF9FF501}"/>
              </a:ext>
            </a:extLst>
          </p:cNvPr>
          <p:cNvCxnSpPr/>
          <p:nvPr/>
        </p:nvCxnSpPr>
        <p:spPr>
          <a:xfrm>
            <a:off x="337994" y="4102791"/>
            <a:ext cx="826199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 xmlns:a16="http://schemas.microsoft.com/office/drawing/2014/main" id="{59681E2E-D42A-0040-BDEE-A81DD622251F}"/>
              </a:ext>
            </a:extLst>
          </p:cNvPr>
          <p:cNvCxnSpPr/>
          <p:nvPr/>
        </p:nvCxnSpPr>
        <p:spPr>
          <a:xfrm>
            <a:off x="339888" y="5377938"/>
            <a:ext cx="826199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Grafik 17">
            <a:extLst>
              <a:ext uri="{FF2B5EF4-FFF2-40B4-BE49-F238E27FC236}">
                <a16:creationId xmlns="" xmlns:a16="http://schemas.microsoft.com/office/drawing/2014/main" id="{77C99D26-AB2E-B840-8D9D-4D1F4E1F93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570" y="4145242"/>
            <a:ext cx="1715428" cy="1205824"/>
          </a:xfrm>
          <a:prstGeom prst="rect">
            <a:avLst/>
          </a:prstGeom>
        </p:spPr>
      </p:pic>
      <p:pic>
        <p:nvPicPr>
          <p:cNvPr id="19" name="Grafik 18">
            <a:extLst>
              <a:ext uri="{FF2B5EF4-FFF2-40B4-BE49-F238E27FC236}">
                <a16:creationId xmlns="" xmlns:a16="http://schemas.microsoft.com/office/drawing/2014/main" id="{165F31D8-3995-174F-B7C3-5EBEB13572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569" y="5416666"/>
            <a:ext cx="1746516" cy="1180964"/>
          </a:xfrm>
          <a:prstGeom prst="rect">
            <a:avLst/>
          </a:prstGeom>
        </p:spPr>
      </p:pic>
      <p:pic>
        <p:nvPicPr>
          <p:cNvPr id="21" name="Grafik 20">
            <a:extLst>
              <a:ext uri="{FF2B5EF4-FFF2-40B4-BE49-F238E27FC236}">
                <a16:creationId xmlns="" xmlns:a16="http://schemas.microsoft.com/office/drawing/2014/main" id="{5CAE06C2-1983-D445-B688-A2BBF24949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569" y="2850204"/>
            <a:ext cx="1689345" cy="881199"/>
          </a:xfrm>
          <a:prstGeom prst="rect">
            <a:avLst/>
          </a:prstGeom>
        </p:spPr>
      </p:pic>
      <p:sp>
        <p:nvSpPr>
          <p:cNvPr id="3" name="Title 2">
            <a:extLst>
              <a:ext uri="{FF2B5EF4-FFF2-40B4-BE49-F238E27FC236}">
                <a16:creationId xmlns="" xmlns:a16="http://schemas.microsoft.com/office/drawing/2014/main" id="{951B8C79-27CF-244B-B6D8-2FAB0E6E1450}"/>
              </a:ext>
            </a:extLst>
          </p:cNvPr>
          <p:cNvSpPr>
            <a:spLocks noGrp="1"/>
          </p:cNvSpPr>
          <p:nvPr>
            <p:ph type="title"/>
          </p:nvPr>
        </p:nvSpPr>
        <p:spPr/>
        <p:txBody>
          <a:bodyPr>
            <a:normAutofit fontScale="90000"/>
          </a:bodyPr>
          <a:lstStyle/>
          <a:p>
            <a:r>
              <a:rPr lang="en-GB" dirty="0"/>
              <a:t>Phase-0 run 2018/19, Experiments at SIS18</a:t>
            </a:r>
          </a:p>
        </p:txBody>
      </p:sp>
      <p:sp>
        <p:nvSpPr>
          <p:cNvPr id="8" name="Slide Number Placeholder 7">
            <a:extLst>
              <a:ext uri="{FF2B5EF4-FFF2-40B4-BE49-F238E27FC236}">
                <a16:creationId xmlns="" xmlns:a16="http://schemas.microsoft.com/office/drawing/2014/main" id="{E7CF6C74-4D4D-044F-9472-CF6A31A7EDB9}"/>
              </a:ext>
            </a:extLst>
          </p:cNvPr>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en-US"/>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E3B0D31-0704-4AEC-8EDB-63E3087B11EB}" type="slidenum">
              <a:rPr lang="de-DE" smtClean="0"/>
              <a:pPr>
                <a:defRPr/>
              </a:pPr>
              <a:t>11</a:t>
            </a:fld>
            <a:endParaRPr lang="de-DE"/>
          </a:p>
        </p:txBody>
      </p:sp>
      <p:pic>
        <p:nvPicPr>
          <p:cNvPr id="16" name="Picture 6">
            <a:extLst>
              <a:ext uri="{FF2B5EF4-FFF2-40B4-BE49-F238E27FC236}">
                <a16:creationId xmlns="" xmlns:a16="http://schemas.microsoft.com/office/drawing/2014/main" id="{3A1C8809-AB21-5D4C-A94B-542FBD41B2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18556" y="1853738"/>
            <a:ext cx="1147837" cy="1147837"/>
          </a:xfrm>
          <a:prstGeom prst="rect">
            <a:avLst/>
          </a:prstGeom>
          <a:solidFill>
            <a:schemeClr val="bg1"/>
          </a:solidFill>
        </p:spPr>
      </p:pic>
      <p:sp>
        <p:nvSpPr>
          <p:cNvPr id="2" name="Date Placeholder 1">
            <a:extLst>
              <a:ext uri="{FF2B5EF4-FFF2-40B4-BE49-F238E27FC236}">
                <a16:creationId xmlns="" xmlns:a16="http://schemas.microsoft.com/office/drawing/2014/main" id="{FF580E99-10B3-B34B-B55D-D17BDA479E47}"/>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29247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Phase-0 highlight: NUSTAR, R</a:t>
            </a:r>
            <a:r>
              <a:rPr lang="en-US" baseline="30000" dirty="0"/>
              <a:t>3</a:t>
            </a:r>
            <a:r>
              <a:rPr lang="en-US" dirty="0"/>
              <a:t>B</a:t>
            </a:r>
          </a:p>
        </p:txBody>
      </p:sp>
      <p:sp>
        <p:nvSpPr>
          <p:cNvPr id="3" name="Content Placeholder 2"/>
          <p:cNvSpPr>
            <a:spLocks noGrp="1"/>
          </p:cNvSpPr>
          <p:nvPr>
            <p:ph idx="1"/>
          </p:nvPr>
        </p:nvSpPr>
        <p:spPr>
          <a:xfrm>
            <a:off x="268522" y="1243609"/>
            <a:ext cx="5220766" cy="5408537"/>
          </a:xfrm>
        </p:spPr>
        <p:txBody>
          <a:bodyPr>
            <a:normAutofit lnSpcReduction="10000"/>
          </a:bodyPr>
          <a:lstStyle/>
          <a:p>
            <a:r>
              <a:rPr lang="en-US" sz="2000" dirty="0"/>
              <a:t>Detector commissioning with beam </a:t>
            </a:r>
          </a:p>
          <a:p>
            <a:pPr lvl="1"/>
            <a:r>
              <a:rPr lang="en-US" sz="1800" dirty="0"/>
              <a:t>All detection systems started up and performance checked with </a:t>
            </a:r>
            <a:r>
              <a:rPr lang="en-US" sz="1800" baseline="30000" dirty="0"/>
              <a:t>12</a:t>
            </a:r>
            <a:r>
              <a:rPr lang="en-US" sz="1800" dirty="0"/>
              <a:t>C beam</a:t>
            </a:r>
          </a:p>
          <a:p>
            <a:pPr lvl="1"/>
            <a:r>
              <a:rPr lang="en-US" sz="1800" dirty="0"/>
              <a:t>Identification in new </a:t>
            </a:r>
            <a:r>
              <a:rPr lang="en-US" sz="1800" dirty="0" err="1"/>
              <a:t>ToF</a:t>
            </a:r>
            <a:r>
              <a:rPr lang="en-US" sz="1800" dirty="0"/>
              <a:t> wall demonstrated</a:t>
            </a:r>
          </a:p>
          <a:p>
            <a:pPr lvl="1"/>
            <a:r>
              <a:rPr lang="en-GB" sz="1800" dirty="0"/>
              <a:t>New and unique detection systems operated</a:t>
            </a:r>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Energy</a:t>
            </a:r>
            <a:r>
              <a:rPr lang="en-US" sz="2000" dirty="0"/>
              <a:t> dependence measured</a:t>
            </a:r>
          </a:p>
          <a:p>
            <a:pPr lvl="1"/>
            <a:r>
              <a:rPr lang="en-US" sz="1800" dirty="0"/>
              <a:t>Neutron-removal cross section of </a:t>
            </a:r>
            <a:r>
              <a:rPr lang="en-US" sz="1800" baseline="30000" dirty="0"/>
              <a:t>120</a:t>
            </a:r>
            <a:r>
              <a:rPr lang="en-US" sz="1800" dirty="0"/>
              <a:t>Sn</a:t>
            </a:r>
          </a:p>
          <a:p>
            <a:r>
              <a:rPr lang="en-GB" sz="2000" dirty="0"/>
              <a:t>Astrophysical reaction rate of </a:t>
            </a:r>
            <a:r>
              <a:rPr lang="en-GB" sz="2000" baseline="30000" dirty="0"/>
              <a:t>12</a:t>
            </a:r>
            <a:r>
              <a:rPr lang="en-GB" sz="2000" dirty="0"/>
              <a:t>C(</a:t>
            </a:r>
            <a:r>
              <a:rPr lang="en-GB" sz="2000" dirty="0" err="1">
                <a:latin typeface="Symbol" pitchFamily="2" charset="2"/>
              </a:rPr>
              <a:t>a,g</a:t>
            </a:r>
            <a:r>
              <a:rPr lang="en-GB" sz="2000" dirty="0"/>
              <a:t>)</a:t>
            </a:r>
            <a:r>
              <a:rPr lang="en-GB" sz="2000" baseline="30000" dirty="0"/>
              <a:t>16</a:t>
            </a:r>
            <a:r>
              <a:rPr lang="en-GB" sz="2000" dirty="0"/>
              <a:t>O</a:t>
            </a:r>
          </a:p>
          <a:p>
            <a:pPr lvl="1"/>
            <a:r>
              <a:rPr lang="en-US" sz="1800" dirty="0"/>
              <a:t>First data taken for the access of the experimentally challenging low energy regime</a:t>
            </a:r>
          </a:p>
          <a:p>
            <a:endParaRPr lang="en-US" sz="2000" dirty="0"/>
          </a:p>
          <a:p>
            <a:endParaRPr lang="en-US" sz="2000" dirty="0"/>
          </a:p>
          <a:p>
            <a:endParaRPr lang="en-US" sz="2000" dirty="0"/>
          </a:p>
          <a:p>
            <a:endParaRPr lang="en-US" sz="2000" dirty="0"/>
          </a:p>
        </p:txBody>
      </p:sp>
      <p:sp>
        <p:nvSpPr>
          <p:cNvPr id="7" name="Slide Number Placeholder 6">
            <a:extLst>
              <a:ext uri="{FF2B5EF4-FFF2-40B4-BE49-F238E27FC236}">
                <a16:creationId xmlns="" xmlns:a16="http://schemas.microsoft.com/office/drawing/2014/main" id="{AF38EB32-0C84-B54C-A9E1-0E46AB5DD817}"/>
              </a:ext>
            </a:extLst>
          </p:cNvPr>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en-US"/>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3E67DB-3F5A-400D-8115-4A6680BE68C1}" type="slidenum">
              <a:rPr lang="de-DE" smtClean="0"/>
              <a:pPr>
                <a:defRPr/>
              </a:pPr>
              <a:t>12</a:t>
            </a:fld>
            <a:endParaRPr lang="de-DE"/>
          </a:p>
        </p:txBody>
      </p:sp>
      <p:pic>
        <p:nvPicPr>
          <p:cNvPr id="6" name="Picture 5">
            <a:extLst>
              <a:ext uri="{FF2B5EF4-FFF2-40B4-BE49-F238E27FC236}">
                <a16:creationId xmlns="" xmlns:a16="http://schemas.microsoft.com/office/drawing/2014/main" id="{07EB2522-77A3-F24F-848C-0C38F09C0EBE}"/>
              </a:ext>
            </a:extLst>
          </p:cNvPr>
          <p:cNvPicPr>
            <a:picLocks noChangeAspect="1"/>
          </p:cNvPicPr>
          <p:nvPr/>
        </p:nvPicPr>
        <p:blipFill>
          <a:blip r:embed="rId3"/>
          <a:stretch>
            <a:fillRect/>
          </a:stretch>
        </p:blipFill>
        <p:spPr>
          <a:xfrm>
            <a:off x="5414665" y="2414077"/>
            <a:ext cx="3473372" cy="2339418"/>
          </a:xfrm>
          <a:prstGeom prst="rect">
            <a:avLst/>
          </a:prstGeom>
        </p:spPr>
      </p:pic>
      <p:pic>
        <p:nvPicPr>
          <p:cNvPr id="17" name="Picture 16">
            <a:extLst>
              <a:ext uri="{FF2B5EF4-FFF2-40B4-BE49-F238E27FC236}">
                <a16:creationId xmlns="" xmlns:a16="http://schemas.microsoft.com/office/drawing/2014/main" id="{D32CD157-7379-5241-8C36-FD931153FF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6902" y="1031462"/>
            <a:ext cx="2600507" cy="1733670"/>
          </a:xfrm>
          <a:prstGeom prst="rect">
            <a:avLst/>
          </a:prstGeom>
        </p:spPr>
      </p:pic>
      <p:pic>
        <p:nvPicPr>
          <p:cNvPr id="8" name="Picture 7">
            <a:extLst>
              <a:ext uri="{FF2B5EF4-FFF2-40B4-BE49-F238E27FC236}">
                <a16:creationId xmlns="" xmlns:a16="http://schemas.microsoft.com/office/drawing/2014/main" id="{7C9C719E-D1E9-5244-89AA-3C2C5902156A}"/>
              </a:ext>
            </a:extLst>
          </p:cNvPr>
          <p:cNvPicPr>
            <a:picLocks noChangeAspect="1"/>
          </p:cNvPicPr>
          <p:nvPr/>
        </p:nvPicPr>
        <p:blipFill>
          <a:blip r:embed="rId5"/>
          <a:stretch>
            <a:fillRect/>
          </a:stretch>
        </p:blipFill>
        <p:spPr>
          <a:xfrm>
            <a:off x="6055775" y="4925033"/>
            <a:ext cx="2837400" cy="1727113"/>
          </a:xfrm>
          <a:prstGeom prst="rect">
            <a:avLst/>
          </a:prstGeom>
        </p:spPr>
      </p:pic>
      <p:pic>
        <p:nvPicPr>
          <p:cNvPr id="5" name="Bild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29362" y="1144062"/>
            <a:ext cx="929654" cy="601486"/>
          </a:xfrm>
          <a:prstGeom prst="rect">
            <a:avLst/>
          </a:prstGeom>
        </p:spPr>
      </p:pic>
      <p:sp>
        <p:nvSpPr>
          <p:cNvPr id="13" name="TextBox 12">
            <a:extLst>
              <a:ext uri="{FF2B5EF4-FFF2-40B4-BE49-F238E27FC236}">
                <a16:creationId xmlns="" xmlns:a16="http://schemas.microsoft.com/office/drawing/2014/main" id="{57258DFF-76BF-6748-BBF9-EF5C9C29FC20}"/>
              </a:ext>
            </a:extLst>
          </p:cNvPr>
          <p:cNvSpPr txBox="1"/>
          <p:nvPr/>
        </p:nvSpPr>
        <p:spPr>
          <a:xfrm>
            <a:off x="7020272" y="2823381"/>
            <a:ext cx="1965603" cy="276999"/>
          </a:xfrm>
          <a:prstGeom prst="rect">
            <a:avLst/>
          </a:prstGeom>
          <a:solidFill>
            <a:schemeClr val="bg1"/>
          </a:solidFill>
        </p:spPr>
        <p:txBody>
          <a:bodyPr wrap="none" rtlCol="0">
            <a:spAutoFit/>
          </a:bodyPr>
          <a:lstStyle/>
          <a:p>
            <a:pPr>
              <a:spcBef>
                <a:spcPts val="900"/>
              </a:spcBef>
            </a:pPr>
            <a:r>
              <a:rPr lang="en-US" sz="1200" dirty="0"/>
              <a:t>Fragments from </a:t>
            </a:r>
            <a:r>
              <a:rPr lang="en-US" sz="1200" baseline="30000" dirty="0"/>
              <a:t>12</a:t>
            </a:r>
            <a:r>
              <a:rPr lang="en-US" sz="1200" dirty="0"/>
              <a:t>C beam</a:t>
            </a:r>
          </a:p>
        </p:txBody>
      </p:sp>
      <p:sp>
        <p:nvSpPr>
          <p:cNvPr id="23" name="TextBox 22">
            <a:extLst>
              <a:ext uri="{FF2B5EF4-FFF2-40B4-BE49-F238E27FC236}">
                <a16:creationId xmlns="" xmlns:a16="http://schemas.microsoft.com/office/drawing/2014/main" id="{5925CDCE-2BBF-2043-B66D-22D927D5EC4A}"/>
              </a:ext>
            </a:extLst>
          </p:cNvPr>
          <p:cNvSpPr txBox="1"/>
          <p:nvPr/>
        </p:nvSpPr>
        <p:spPr>
          <a:xfrm>
            <a:off x="5868431" y="4703676"/>
            <a:ext cx="3198311" cy="276999"/>
          </a:xfrm>
          <a:prstGeom prst="rect">
            <a:avLst/>
          </a:prstGeom>
          <a:solidFill>
            <a:schemeClr val="bg1"/>
          </a:solidFill>
        </p:spPr>
        <p:txBody>
          <a:bodyPr wrap="none" rtlCol="0">
            <a:spAutoFit/>
          </a:bodyPr>
          <a:lstStyle/>
          <a:p>
            <a:pPr>
              <a:spcBef>
                <a:spcPts val="900"/>
              </a:spcBef>
            </a:pPr>
            <a:r>
              <a:rPr lang="en-US" sz="1200" dirty="0"/>
              <a:t>Fragments from first pilot Sn beam identified</a:t>
            </a:r>
          </a:p>
        </p:txBody>
      </p:sp>
      <p:pic>
        <p:nvPicPr>
          <p:cNvPr id="24" name="Grafik 17">
            <a:extLst>
              <a:ext uri="{FF2B5EF4-FFF2-40B4-BE49-F238E27FC236}">
                <a16:creationId xmlns="" xmlns:a16="http://schemas.microsoft.com/office/drawing/2014/main" id="{E3EB167C-A4E5-0D47-BC52-9322823FCBE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544"/>
          <a:stretch/>
        </p:blipFill>
        <p:spPr>
          <a:xfrm>
            <a:off x="395536" y="2765132"/>
            <a:ext cx="1479342" cy="2031908"/>
          </a:xfrm>
          <a:prstGeom prst="rect">
            <a:avLst/>
          </a:prstGeom>
        </p:spPr>
      </p:pic>
      <p:pic>
        <p:nvPicPr>
          <p:cNvPr id="25" name="Grafik 12">
            <a:extLst>
              <a:ext uri="{FF2B5EF4-FFF2-40B4-BE49-F238E27FC236}">
                <a16:creationId xmlns="" xmlns:a16="http://schemas.microsoft.com/office/drawing/2014/main" id="{3C445867-F5F5-C04D-B242-CB2D48A9313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46821" y="2775046"/>
            <a:ext cx="2733360" cy="2031909"/>
          </a:xfrm>
          <a:prstGeom prst="rect">
            <a:avLst/>
          </a:prstGeom>
        </p:spPr>
      </p:pic>
      <p:pic>
        <p:nvPicPr>
          <p:cNvPr id="14" name="Picture 6">
            <a:extLst>
              <a:ext uri="{FF2B5EF4-FFF2-40B4-BE49-F238E27FC236}">
                <a16:creationId xmlns="" xmlns:a16="http://schemas.microsoft.com/office/drawing/2014/main" id="{D815A596-4B41-C54B-B421-DF32E6D505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0181" y="4899414"/>
            <a:ext cx="1147837" cy="1147837"/>
          </a:xfrm>
          <a:prstGeom prst="rect">
            <a:avLst/>
          </a:prstGeom>
        </p:spPr>
      </p:pic>
      <p:sp>
        <p:nvSpPr>
          <p:cNvPr id="9" name="Date Placeholder 8">
            <a:extLst>
              <a:ext uri="{FF2B5EF4-FFF2-40B4-BE49-F238E27FC236}">
                <a16:creationId xmlns="" xmlns:a16="http://schemas.microsoft.com/office/drawing/2014/main" id="{B09B3162-F126-D14B-9F68-A7462AF1DCC1}"/>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705362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Phase-0 highlights: CBM, </a:t>
            </a:r>
            <a:r>
              <a:rPr lang="en-US" b="1" dirty="0"/>
              <a:t>miniCBM@SIS18</a:t>
            </a:r>
          </a:p>
        </p:txBody>
      </p:sp>
      <p:sp>
        <p:nvSpPr>
          <p:cNvPr id="4" name="Slide Number Placeholder 3"/>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837C9B-6D25-44C5-9880-48640EF0EB05}" type="slidenum">
              <a:rPr kumimoji="0" lang="de-DE" sz="1000" b="0" i="0" u="none" strike="noStrike" kern="1200" cap="none" spc="0" normalizeH="0" baseline="0" noProof="0" smtClean="0">
                <a:ln>
                  <a:noFill/>
                </a:ln>
                <a:solidFill>
                  <a:srgbClr val="333333"/>
                </a:solidFill>
                <a:effectLst/>
                <a:uLnTx/>
                <a:uFillTx/>
                <a:latin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de-DE" sz="1000" b="0" i="0" u="none" strike="noStrike" kern="1200" cap="none" spc="0" normalizeH="0" baseline="0" noProof="0" dirty="0">
              <a:ln>
                <a:noFill/>
              </a:ln>
              <a:solidFill>
                <a:srgbClr val="333333"/>
              </a:solidFill>
              <a:effectLst/>
              <a:uLnTx/>
              <a:uFillTx/>
              <a:latin typeface="Calibri" panose="020F0502020204030204" pitchFamily="34" charset="0"/>
            </a:endParaRPr>
          </a:p>
        </p:txBody>
      </p:sp>
      <p:pic>
        <p:nvPicPr>
          <p:cNvPr id="30" name="Picture 29"/>
          <p:cNvPicPr>
            <a:picLocks noChangeAspect="1"/>
          </p:cNvPicPr>
          <p:nvPr/>
        </p:nvPicPr>
        <p:blipFill>
          <a:blip r:embed="rId2"/>
          <a:stretch>
            <a:fillRect/>
          </a:stretch>
        </p:blipFill>
        <p:spPr>
          <a:xfrm>
            <a:off x="1543032" y="1113952"/>
            <a:ext cx="7571624" cy="5515448"/>
          </a:xfrm>
          <a:prstGeom prst="rect">
            <a:avLst/>
          </a:prstGeom>
        </p:spPr>
      </p:pic>
      <p:sp>
        <p:nvSpPr>
          <p:cNvPr id="31" name="TextBox 30"/>
          <p:cNvSpPr txBox="1"/>
          <p:nvPr/>
        </p:nvSpPr>
        <p:spPr>
          <a:xfrm>
            <a:off x="167053" y="1246328"/>
            <a:ext cx="2042747" cy="2031325"/>
          </a:xfrm>
          <a:prstGeom prst="rect">
            <a:avLst/>
          </a:prstGeom>
          <a:solidFill>
            <a:srgbClr val="2352BB"/>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glimpse of actual beam-ready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miniCBM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setup which received beam on target.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p:cNvSpPr txBox="1"/>
          <p:nvPr/>
        </p:nvSpPr>
        <p:spPr>
          <a:xfrm>
            <a:off x="167053" y="3395425"/>
            <a:ext cx="1509347" cy="3139321"/>
          </a:xfrm>
          <a:prstGeom prst="rect">
            <a:avLst/>
          </a:prstGeom>
          <a:solidFill>
            <a:srgbClr val="2352BB"/>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Combining data from individual read-out chains of the subsystems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mSTS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mMUCH</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mTOF</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is possible.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 xmlns:a16="http://schemas.microsoft.com/office/drawing/2014/main" id="{93EFA866-DD94-0549-B24B-3676DA4457C1}"/>
              </a:ext>
            </a:extLst>
          </p:cNvPr>
          <p:cNvSpPr txBox="1"/>
          <p:nvPr/>
        </p:nvSpPr>
        <p:spPr>
          <a:xfrm>
            <a:off x="4488720" y="5151275"/>
            <a:ext cx="4641014" cy="307777"/>
          </a:xfrm>
          <a:prstGeom prst="rect">
            <a:avLst/>
          </a:prstGeom>
          <a:solidFill>
            <a:schemeClr val="bg1"/>
          </a:solidFill>
        </p:spPr>
        <p:txBody>
          <a:bodyPr wrap="none" rtlCol="0">
            <a:spAutoFit/>
          </a:bodyPr>
          <a:lstStyle/>
          <a:p>
            <a:r>
              <a:rPr lang="en-GB" sz="1400" dirty="0"/>
              <a:t>Correlations for all detectors seen during commissioning</a:t>
            </a:r>
          </a:p>
        </p:txBody>
      </p:sp>
      <p:pic>
        <p:nvPicPr>
          <p:cNvPr id="8" name="Picture 5">
            <a:extLst>
              <a:ext uri="{FF2B5EF4-FFF2-40B4-BE49-F238E27FC236}">
                <a16:creationId xmlns="" xmlns:a16="http://schemas.microsoft.com/office/drawing/2014/main" id="{1E1E6CD3-BD51-2F4B-B176-26D8610F44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780" t="2260" r="32477" b="-2260"/>
          <a:stretch/>
        </p:blipFill>
        <p:spPr>
          <a:xfrm>
            <a:off x="2332313" y="999221"/>
            <a:ext cx="2148969" cy="2872455"/>
          </a:xfrm>
          <a:prstGeom prst="rect">
            <a:avLst/>
          </a:prstGeom>
        </p:spPr>
      </p:pic>
      <p:pic>
        <p:nvPicPr>
          <p:cNvPr id="10" name="Picture 6">
            <a:extLst>
              <a:ext uri="{FF2B5EF4-FFF2-40B4-BE49-F238E27FC236}">
                <a16:creationId xmlns="" xmlns:a16="http://schemas.microsoft.com/office/drawing/2014/main" id="{46EC82D6-63A2-1B4D-A0F2-A094F24CA4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9002" y="1090832"/>
            <a:ext cx="1147837" cy="1147837"/>
          </a:xfrm>
          <a:prstGeom prst="rect">
            <a:avLst/>
          </a:prstGeom>
        </p:spPr>
      </p:pic>
    </p:spTree>
    <p:extLst>
      <p:ext uri="{BB962C8B-B14F-4D97-AF65-F5344CB8AC3E}">
        <p14:creationId xmlns:p14="http://schemas.microsoft.com/office/powerpoint/2010/main" val="3616283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E1BB5451-AE80-B64E-A6CE-07E9496F89E3}"/>
              </a:ext>
            </a:extLst>
          </p:cNvPr>
          <p:cNvSpPr>
            <a:spLocks noGrp="1"/>
          </p:cNvSpPr>
          <p:nvPr>
            <p:ph type="title"/>
          </p:nvPr>
        </p:nvSpPr>
        <p:spPr>
          <a:xfrm>
            <a:off x="443832" y="294945"/>
            <a:ext cx="8181880" cy="520511"/>
          </a:xfrm>
        </p:spPr>
        <p:txBody>
          <a:bodyPr>
            <a:normAutofit/>
          </a:bodyPr>
          <a:lstStyle/>
          <a:p>
            <a:r>
              <a:rPr lang="en-US" dirty="0"/>
              <a:t>Phase-0 highlights: HADES (CBM, PANDA) </a:t>
            </a:r>
            <a:endParaRPr lang="de-DE" dirty="0"/>
          </a:p>
        </p:txBody>
      </p:sp>
      <p:sp>
        <p:nvSpPr>
          <p:cNvPr id="3" name="Content Placeholder 2">
            <a:extLst>
              <a:ext uri="{FF2B5EF4-FFF2-40B4-BE49-F238E27FC236}">
                <a16:creationId xmlns="" xmlns:a16="http://schemas.microsoft.com/office/drawing/2014/main" id="{2002BF15-AA2C-9245-8084-40A213F81CE1}"/>
              </a:ext>
            </a:extLst>
          </p:cNvPr>
          <p:cNvSpPr>
            <a:spLocks noGrp="1"/>
          </p:cNvSpPr>
          <p:nvPr>
            <p:ph idx="1"/>
          </p:nvPr>
        </p:nvSpPr>
        <p:spPr>
          <a:xfrm>
            <a:off x="393539" y="4025514"/>
            <a:ext cx="6122677" cy="2432586"/>
          </a:xfrm>
        </p:spPr>
        <p:txBody>
          <a:bodyPr>
            <a:normAutofit/>
          </a:bodyPr>
          <a:lstStyle/>
          <a:p>
            <a:pPr>
              <a:spcBef>
                <a:spcPts val="300"/>
              </a:spcBef>
              <a:spcAft>
                <a:spcPts val="300"/>
              </a:spcAft>
            </a:pPr>
            <a:r>
              <a:rPr lang="en-US" sz="1700" b="1" dirty="0"/>
              <a:t>First</a:t>
            </a:r>
            <a:r>
              <a:rPr lang="en-US" sz="1700" dirty="0"/>
              <a:t> </a:t>
            </a:r>
            <a:r>
              <a:rPr lang="en-US" sz="1700" b="1" dirty="0"/>
              <a:t>HADES beam data obtained </a:t>
            </a:r>
            <a:r>
              <a:rPr lang="en-US" sz="1700" dirty="0"/>
              <a:t>in February </a:t>
            </a:r>
            <a:br>
              <a:rPr lang="en-US" sz="1700" dirty="0"/>
            </a:br>
            <a:r>
              <a:rPr lang="en-US" sz="1700" dirty="0"/>
              <a:t>during commissioning of the beam on target </a:t>
            </a:r>
          </a:p>
          <a:p>
            <a:pPr>
              <a:spcBef>
                <a:spcPts val="300"/>
              </a:spcBef>
              <a:spcAft>
                <a:spcPts val="300"/>
              </a:spcAft>
            </a:pPr>
            <a:r>
              <a:rPr lang="en-US" sz="1700" b="1" dirty="0"/>
              <a:t>HADES production beam time </a:t>
            </a:r>
            <a:r>
              <a:rPr lang="en-US" sz="1700" dirty="0"/>
              <a:t>28 days in March </a:t>
            </a:r>
            <a:br>
              <a:rPr lang="en-US" sz="1700" dirty="0"/>
            </a:br>
            <a:r>
              <a:rPr lang="en" sz="1700" dirty="0"/>
              <a:t>Unique studies of baryon-rich matter through 14 billion recorded events of </a:t>
            </a:r>
            <a:r>
              <a:rPr lang="en" sz="1700" dirty="0" err="1"/>
              <a:t>Ag+Ag</a:t>
            </a:r>
            <a:endParaRPr lang="en-US" sz="1700" dirty="0"/>
          </a:p>
          <a:p>
            <a:pPr>
              <a:spcBef>
                <a:spcPts val="300"/>
              </a:spcBef>
              <a:spcAft>
                <a:spcPts val="300"/>
              </a:spcAft>
            </a:pPr>
            <a:r>
              <a:rPr lang="en-US" sz="1700" b="1" dirty="0"/>
              <a:t>HADES forward detection </a:t>
            </a:r>
            <a:r>
              <a:rPr lang="en-US" sz="1700" dirty="0"/>
              <a:t>system to be complemented </a:t>
            </a:r>
            <a:br>
              <a:rPr lang="en-US" sz="1700" dirty="0"/>
            </a:br>
            <a:r>
              <a:rPr lang="en-US" sz="1700" dirty="0"/>
              <a:t>this year </a:t>
            </a:r>
            <a:r>
              <a:rPr lang="en-US" sz="1700" dirty="0" err="1"/>
              <a:t>utilising</a:t>
            </a:r>
            <a:r>
              <a:rPr lang="en-US" sz="1700" dirty="0"/>
              <a:t> technology developed for and in close </a:t>
            </a:r>
            <a:br>
              <a:rPr lang="en-US" sz="1700" dirty="0"/>
            </a:br>
            <a:r>
              <a:rPr lang="en-US" sz="1700" dirty="0"/>
              <a:t>cooperation with </a:t>
            </a:r>
            <a:r>
              <a:rPr lang="en-US" sz="1700" b="1" dirty="0"/>
              <a:t>PANDA</a:t>
            </a:r>
          </a:p>
        </p:txBody>
      </p:sp>
      <p:pic>
        <p:nvPicPr>
          <p:cNvPr id="7" name="Picture 6">
            <a:extLst>
              <a:ext uri="{FF2B5EF4-FFF2-40B4-BE49-F238E27FC236}">
                <a16:creationId xmlns="" xmlns:a16="http://schemas.microsoft.com/office/drawing/2014/main" id="{6E1FC774-3CDC-DE41-A29E-5DB220DCD7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83"/>
          <a:stretch/>
        </p:blipFill>
        <p:spPr>
          <a:xfrm>
            <a:off x="4445000" y="996414"/>
            <a:ext cx="4334870" cy="2432586"/>
          </a:xfrm>
          <a:prstGeom prst="rect">
            <a:avLst/>
          </a:prstGeom>
        </p:spPr>
      </p:pic>
      <p:pic>
        <p:nvPicPr>
          <p:cNvPr id="8" name="Google Shape;471;p71">
            <a:extLst>
              <a:ext uri="{FF2B5EF4-FFF2-40B4-BE49-F238E27FC236}">
                <a16:creationId xmlns="" xmlns:a16="http://schemas.microsoft.com/office/drawing/2014/main" id="{4FFC23C3-F1BC-084A-8E2A-C8A8AD6E5BA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9369" y="980728"/>
            <a:ext cx="3923414" cy="2957623"/>
          </a:xfrm>
          <a:prstGeom prst="rect">
            <a:avLst/>
          </a:prstGeom>
          <a:noFill/>
          <a:ln>
            <a:noFill/>
          </a:ln>
        </p:spPr>
      </p:pic>
      <p:sp>
        <p:nvSpPr>
          <p:cNvPr id="2" name="TextBox 1">
            <a:extLst>
              <a:ext uri="{FF2B5EF4-FFF2-40B4-BE49-F238E27FC236}">
                <a16:creationId xmlns="" xmlns:a16="http://schemas.microsoft.com/office/drawing/2014/main" id="{455DC4AD-E36A-8343-969A-788782024029}"/>
              </a:ext>
            </a:extLst>
          </p:cNvPr>
          <p:cNvSpPr txBox="1"/>
          <p:nvPr/>
        </p:nvSpPr>
        <p:spPr>
          <a:xfrm>
            <a:off x="422568" y="3537680"/>
            <a:ext cx="3581173" cy="307777"/>
          </a:xfrm>
          <a:prstGeom prst="rect">
            <a:avLst/>
          </a:prstGeom>
          <a:solidFill>
            <a:schemeClr val="bg1"/>
          </a:solidFill>
        </p:spPr>
        <p:txBody>
          <a:bodyPr wrap="none" rtlCol="0">
            <a:spAutoFit/>
          </a:bodyPr>
          <a:lstStyle/>
          <a:p>
            <a:r>
              <a:rPr lang="en-GB" sz="1400" dirty="0"/>
              <a:t>ECAL upgrade: 4 sectors tested with beam</a:t>
            </a:r>
          </a:p>
        </p:txBody>
      </p:sp>
      <p:sp>
        <p:nvSpPr>
          <p:cNvPr id="11" name="TextBox 10">
            <a:extLst>
              <a:ext uri="{FF2B5EF4-FFF2-40B4-BE49-F238E27FC236}">
                <a16:creationId xmlns="" xmlns:a16="http://schemas.microsoft.com/office/drawing/2014/main" id="{82729B3C-6575-E344-815D-EEDA06D375FB}"/>
              </a:ext>
            </a:extLst>
          </p:cNvPr>
          <p:cNvSpPr txBox="1"/>
          <p:nvPr/>
        </p:nvSpPr>
        <p:spPr>
          <a:xfrm>
            <a:off x="4513943" y="3014885"/>
            <a:ext cx="3796232" cy="307777"/>
          </a:xfrm>
          <a:prstGeom prst="rect">
            <a:avLst/>
          </a:prstGeom>
          <a:solidFill>
            <a:schemeClr val="bg1"/>
          </a:solidFill>
        </p:spPr>
        <p:txBody>
          <a:bodyPr wrap="none" rtlCol="0">
            <a:spAutoFit/>
          </a:bodyPr>
          <a:lstStyle/>
          <a:p>
            <a:r>
              <a:rPr lang="en-GB" sz="1400" dirty="0"/>
              <a:t>RICH upgrade: rings from particles observed</a:t>
            </a:r>
          </a:p>
        </p:txBody>
      </p:sp>
      <p:pic>
        <p:nvPicPr>
          <p:cNvPr id="3076" name="Picture 4" descr="https://www.gsi.de/fileadmin/_migrated/pics/hades_logo_190px.png">
            <a:extLst>
              <a:ext uri="{FF2B5EF4-FFF2-40B4-BE49-F238E27FC236}">
                <a16:creationId xmlns="" xmlns:a16="http://schemas.microsoft.com/office/drawing/2014/main" id="{C35A67A4-CAF2-F940-9FFC-2894013653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15584" y="1046873"/>
            <a:ext cx="958046" cy="7613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www.gsi.de/fileadmin/_migrated/pics/hades_logo_190px.png">
            <a:extLst>
              <a:ext uri="{FF2B5EF4-FFF2-40B4-BE49-F238E27FC236}">
                <a16:creationId xmlns="" xmlns:a16="http://schemas.microsoft.com/office/drawing/2014/main" id="{B3823B4E-7556-1E46-9FB5-1A5FE436AA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4130" y="1046873"/>
            <a:ext cx="958046" cy="761395"/>
          </a:xfrm>
          <a:prstGeom prst="rect">
            <a:avLst/>
          </a:prstGeom>
          <a:noFill/>
          <a:extLst>
            <a:ext uri="{909E8E84-426E-40DD-AFC4-6F175D3DCCD1}">
              <a14:hiddenFill xmlns:a14="http://schemas.microsoft.com/office/drawing/2010/main">
                <a:solidFill>
                  <a:srgbClr val="FFFFFF"/>
                </a:solidFill>
              </a14:hiddenFill>
            </a:ext>
          </a:extLst>
        </p:spPr>
      </p:pic>
      <p:pic>
        <p:nvPicPr>
          <p:cNvPr id="14" name="Inhaltsplatzhalter 3">
            <a:extLst>
              <a:ext uri="{FF2B5EF4-FFF2-40B4-BE49-F238E27FC236}">
                <a16:creationId xmlns="" xmlns:a16="http://schemas.microsoft.com/office/drawing/2014/main" id="{C8D347CF-C8C7-AA40-A08D-31F0F05B35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16216" y="4280975"/>
            <a:ext cx="2535871" cy="2220706"/>
          </a:xfrm>
          <a:prstGeom prst="rect">
            <a:avLst/>
          </a:prstGeom>
        </p:spPr>
      </p:pic>
      <p:sp>
        <p:nvSpPr>
          <p:cNvPr id="15" name="Textfeld 19">
            <a:extLst>
              <a:ext uri="{FF2B5EF4-FFF2-40B4-BE49-F238E27FC236}">
                <a16:creationId xmlns="" xmlns:a16="http://schemas.microsoft.com/office/drawing/2014/main" id="{2AD609A8-6915-C743-BFDF-30606466A10F}"/>
              </a:ext>
            </a:extLst>
          </p:cNvPr>
          <p:cNvSpPr txBox="1"/>
          <p:nvPr/>
        </p:nvSpPr>
        <p:spPr>
          <a:xfrm>
            <a:off x="6132984" y="6095504"/>
            <a:ext cx="1815629" cy="307777"/>
          </a:xfrm>
          <a:prstGeom prst="rect">
            <a:avLst/>
          </a:prstGeom>
          <a:solidFill>
            <a:schemeClr val="bg1">
              <a:lumMod val="95000"/>
            </a:schemeClr>
          </a:solidFill>
          <a:ln w="12700">
            <a:noFill/>
          </a:ln>
          <a:effectLst>
            <a:outerShdw blurRad="50800" dist="101600" dir="2700000" algn="tl" rotWithShape="0">
              <a:prstClr val="black">
                <a:alpha val="40000"/>
              </a:prstClr>
            </a:outerShdw>
          </a:effectLst>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Straw Tube Tracker</a:t>
            </a:r>
          </a:p>
        </p:txBody>
      </p:sp>
      <p:pic>
        <p:nvPicPr>
          <p:cNvPr id="16" name="Grafik 15">
            <a:extLst>
              <a:ext uri="{FF2B5EF4-FFF2-40B4-BE49-F238E27FC236}">
                <a16:creationId xmlns="" xmlns:a16="http://schemas.microsoft.com/office/drawing/2014/main" id="{F6670033-B46A-5144-AA41-3C1267AB03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36" y="6037199"/>
            <a:ext cx="1765596" cy="401372"/>
          </a:xfrm>
          <a:prstGeom prst="rect">
            <a:avLst/>
          </a:prstGeom>
          <a:effectLst>
            <a:glow rad="152400">
              <a:srgbClr val="FFC000">
                <a:alpha val="50000"/>
              </a:srgbClr>
            </a:glow>
          </a:effectLst>
        </p:spPr>
      </p:pic>
      <p:sp>
        <p:nvSpPr>
          <p:cNvPr id="6" name="Slide Number Placeholder 5">
            <a:extLst>
              <a:ext uri="{FF2B5EF4-FFF2-40B4-BE49-F238E27FC236}">
                <a16:creationId xmlns="" xmlns:a16="http://schemas.microsoft.com/office/drawing/2014/main" id="{F7C05786-9CDC-D849-9421-B18EE42A3A07}"/>
              </a:ext>
            </a:extLst>
          </p:cNvPr>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en-US"/>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3E67DB-3F5A-400D-8115-4A6680BE68C1}" type="slidenum">
              <a:rPr lang="de-DE" smtClean="0"/>
              <a:pPr>
                <a:defRPr/>
              </a:pPr>
              <a:t>14</a:t>
            </a:fld>
            <a:endParaRPr lang="de-DE"/>
          </a:p>
        </p:txBody>
      </p:sp>
      <p:pic>
        <p:nvPicPr>
          <p:cNvPr id="1026" name="Picture 2" descr="https://fair-center.eu/typo3temp/pics/6cc3ab2d16.png">
            <a:extLst>
              <a:ext uri="{FF2B5EF4-FFF2-40B4-BE49-F238E27FC236}">
                <a16:creationId xmlns="" xmlns:a16="http://schemas.microsoft.com/office/drawing/2014/main" id="{D19E16EB-7A19-0D42-A4AB-155A87E7DF9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26388" y="1046873"/>
            <a:ext cx="635000" cy="8636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 xmlns:a16="http://schemas.microsoft.com/office/drawing/2014/main" id="{9AAD5F6D-9EF4-9449-926B-C7B416387BBB}"/>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62619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20BA7E-BFA6-8A4F-BCCE-6070A720F012}"/>
              </a:ext>
            </a:extLst>
          </p:cNvPr>
          <p:cNvSpPr>
            <a:spLocks noGrp="1"/>
          </p:cNvSpPr>
          <p:nvPr>
            <p:ph type="title"/>
          </p:nvPr>
        </p:nvSpPr>
        <p:spPr/>
        <p:txBody>
          <a:bodyPr/>
          <a:lstStyle/>
          <a:p>
            <a:r>
              <a:rPr lang="en-GB"/>
              <a:t>FAIR Phase-0: future beam times</a:t>
            </a:r>
          </a:p>
        </p:txBody>
      </p:sp>
      <p:sp>
        <p:nvSpPr>
          <p:cNvPr id="3" name="Content Placeholder 2">
            <a:extLst>
              <a:ext uri="{FF2B5EF4-FFF2-40B4-BE49-F238E27FC236}">
                <a16:creationId xmlns="" xmlns:a16="http://schemas.microsoft.com/office/drawing/2014/main" id="{11979E72-2F1C-6F43-A15C-F0524878B9BC}"/>
              </a:ext>
            </a:extLst>
          </p:cNvPr>
          <p:cNvSpPr>
            <a:spLocks noGrp="1"/>
          </p:cNvSpPr>
          <p:nvPr>
            <p:ph idx="1"/>
          </p:nvPr>
        </p:nvSpPr>
        <p:spPr>
          <a:xfrm>
            <a:off x="422566" y="1450685"/>
            <a:ext cx="6064058" cy="4903585"/>
          </a:xfrm>
        </p:spPr>
        <p:txBody>
          <a:bodyPr>
            <a:normAutofit/>
          </a:bodyPr>
          <a:lstStyle/>
          <a:p>
            <a:r>
              <a:rPr lang="en-GB" dirty="0"/>
              <a:t>Strategic decision:</a:t>
            </a:r>
            <a:br>
              <a:rPr lang="en-GB" dirty="0"/>
            </a:br>
            <a:r>
              <a:rPr lang="en-GB" dirty="0"/>
              <a:t>Three months of beam time in each of the coming 3 years: 2020, 2021 and 2022 (preferably in spring) </a:t>
            </a:r>
          </a:p>
          <a:p>
            <a:endParaRPr lang="en-GB" dirty="0"/>
          </a:p>
          <a:p>
            <a:r>
              <a:rPr lang="en-GB" dirty="0"/>
              <a:t>Beam time plan 2020 published</a:t>
            </a:r>
          </a:p>
          <a:p>
            <a:endParaRPr lang="en-GB" dirty="0"/>
          </a:p>
          <a:p>
            <a:r>
              <a:rPr lang="en-GB" dirty="0"/>
              <a:t>Call for proposals to be published beginning of 2020 for the 2021 beam time </a:t>
            </a:r>
          </a:p>
          <a:p>
            <a:pPr lvl="1"/>
            <a:r>
              <a:rPr lang="en-GB" dirty="0"/>
              <a:t>Your proposals are most welcome!</a:t>
            </a:r>
          </a:p>
          <a:p>
            <a:pPr lvl="1"/>
            <a:endParaRPr lang="en-GB" dirty="0"/>
          </a:p>
          <a:p>
            <a:r>
              <a:rPr lang="en-GB" dirty="0"/>
              <a:t>Next GPAC meeting scheduled for June 2020</a:t>
            </a:r>
          </a:p>
        </p:txBody>
      </p:sp>
      <p:pic>
        <p:nvPicPr>
          <p:cNvPr id="4" name="Picture 6">
            <a:extLst>
              <a:ext uri="{FF2B5EF4-FFF2-40B4-BE49-F238E27FC236}">
                <a16:creationId xmlns="" xmlns:a16="http://schemas.microsoft.com/office/drawing/2014/main" id="{2EAC8C45-97F0-7547-89FF-16539903A6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6623" y="1295400"/>
            <a:ext cx="2133600" cy="2133600"/>
          </a:xfrm>
          <a:prstGeom prst="rect">
            <a:avLst/>
          </a:prstGeom>
        </p:spPr>
      </p:pic>
      <p:sp>
        <p:nvSpPr>
          <p:cNvPr id="5" name="Slide Number Placeholder 4">
            <a:extLst>
              <a:ext uri="{FF2B5EF4-FFF2-40B4-BE49-F238E27FC236}">
                <a16:creationId xmlns="" xmlns:a16="http://schemas.microsoft.com/office/drawing/2014/main" id="{CFFA3304-E8DC-8545-AA69-A96DF9289561}"/>
              </a:ext>
            </a:extLst>
          </p:cNvPr>
          <p:cNvSpPr>
            <a:spLocks noGrp="1"/>
          </p:cNvSpPr>
          <p:nvPr>
            <p:ph type="sldNum" sz="quarter" idx="12"/>
          </p:nvPr>
        </p:nvSpPr>
        <p:spPr/>
        <p:txBody>
          <a:bodyPr/>
          <a:lstStyle/>
          <a:p>
            <a:fld id="{125CBDDA-5CCF-8748-8988-9DC6C8981774}" type="slidenum">
              <a:rPr lang="de-DE" smtClean="0"/>
              <a:pPr/>
              <a:t>15</a:t>
            </a:fld>
            <a:endParaRPr lang="de-DE"/>
          </a:p>
        </p:txBody>
      </p:sp>
      <p:sp>
        <p:nvSpPr>
          <p:cNvPr id="6" name="Date Placeholder 5">
            <a:extLst>
              <a:ext uri="{FF2B5EF4-FFF2-40B4-BE49-F238E27FC236}">
                <a16:creationId xmlns="" xmlns:a16="http://schemas.microsoft.com/office/drawing/2014/main" id="{7C89B0D6-0198-2F4B-8E1B-9075381155A6}"/>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813259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FAIR Phase-0: beam time 2020</a:t>
            </a:r>
          </a:p>
        </p:txBody>
      </p:sp>
      <p:sp>
        <p:nvSpPr>
          <p:cNvPr id="3" name="Foliennummernplatzhalt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000" b="0" i="0" u="none" strike="noStrike" kern="1200" cap="none" spc="0" normalizeH="0" baseline="0" noProof="0">
              <a:ln>
                <a:noFill/>
              </a:ln>
              <a:solidFill>
                <a:srgbClr val="333333"/>
              </a:solidFill>
              <a:effectLst/>
              <a:uLnTx/>
              <a:uFillTx/>
              <a:latin typeface="Calibri"/>
              <a:ea typeface="+mn-ea"/>
              <a:cs typeface="Calibri"/>
            </a:endParaRPr>
          </a:p>
        </p:txBody>
      </p:sp>
      <p:pic>
        <p:nvPicPr>
          <p:cNvPr id="4" name="Grafik 3"/>
          <p:cNvPicPr>
            <a:picLocks noChangeAspect="1"/>
          </p:cNvPicPr>
          <p:nvPr/>
        </p:nvPicPr>
        <p:blipFill>
          <a:blip r:embed="rId2"/>
          <a:stretch>
            <a:fillRect/>
          </a:stretch>
        </p:blipFill>
        <p:spPr>
          <a:xfrm>
            <a:off x="251520" y="1268760"/>
            <a:ext cx="8633199" cy="5181741"/>
          </a:xfrm>
          <a:prstGeom prst="rect">
            <a:avLst/>
          </a:prstGeom>
        </p:spPr>
      </p:pic>
      <p:sp>
        <p:nvSpPr>
          <p:cNvPr id="5" name="Date Placeholder 4">
            <a:extLst>
              <a:ext uri="{FF2B5EF4-FFF2-40B4-BE49-F238E27FC236}">
                <a16:creationId xmlns="" xmlns:a16="http://schemas.microsoft.com/office/drawing/2014/main" id="{024460C4-5B0A-CC4B-8265-8B1CA290F513}"/>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897768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279308"/>
            <a:ext cx="9144000" cy="53660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a:xfrm>
            <a:off x="291740" y="281339"/>
            <a:ext cx="6933116" cy="575912"/>
          </a:xfrm>
        </p:spPr>
        <p:txBody>
          <a:bodyPr>
            <a:normAutofit/>
          </a:bodyPr>
          <a:lstStyle/>
          <a:p>
            <a:r>
              <a:rPr lang="en-US" dirty="0"/>
              <a:t>Detectors are constructed / being tested</a:t>
            </a:r>
            <a:endParaRPr lang="en-US" sz="2700" dirty="0">
              <a:latin typeface="Calibri" panose="020F0502020204030204" pitchFamily="34" charset="0"/>
            </a:endParaRPr>
          </a:p>
        </p:txBody>
      </p:sp>
      <p:pic>
        <p:nvPicPr>
          <p:cNvPr id="30" name="Grafik 29"/>
          <p:cNvPicPr/>
          <p:nvPr/>
        </p:nvPicPr>
        <p:blipFill>
          <a:blip r:embed="rId2" cstate="print">
            <a:extLst>
              <a:ext uri="{28A0092B-C50C-407E-A947-70E740481C1C}">
                <a14:useLocalDpi xmlns:a14="http://schemas.microsoft.com/office/drawing/2010/main"/>
              </a:ext>
            </a:extLst>
          </a:blip>
          <a:stretch>
            <a:fillRect/>
          </a:stretch>
        </p:blipFill>
        <p:spPr>
          <a:xfrm>
            <a:off x="566653" y="1256158"/>
            <a:ext cx="3889614" cy="2409824"/>
          </a:xfrm>
          <a:prstGeom prst="rect">
            <a:avLst/>
          </a:prstGeom>
        </p:spPr>
      </p:pic>
      <p:cxnSp>
        <p:nvCxnSpPr>
          <p:cNvPr id="5" name="Gerade Verbindung 4"/>
          <p:cNvCxnSpPr/>
          <p:nvPr/>
        </p:nvCxnSpPr>
        <p:spPr>
          <a:xfrm>
            <a:off x="4572000" y="1261638"/>
            <a:ext cx="0" cy="506971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208344" y="3738621"/>
            <a:ext cx="8588415" cy="1157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2"/>
          <p:cNvSpPr txBox="1"/>
          <p:nvPr/>
        </p:nvSpPr>
        <p:spPr>
          <a:xfrm>
            <a:off x="128612" y="1264088"/>
            <a:ext cx="338554" cy="2267287"/>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marL="0" marR="0" lvl="0" indent="0" algn="l" defTabSz="457200" rtl="0" eaLnBrk="1" fontAlgn="auto" latinLnBrk="0" hangingPunct="1">
              <a:lnSpc>
                <a:spcPct val="100000"/>
              </a:lnSpc>
              <a:spcBef>
                <a:spcPts val="180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0"/>
          <p:cNvSpPr>
            <a:spLocks noChangeArrowheads="1"/>
          </p:cNvSpPr>
          <p:nvPr/>
        </p:nvSpPr>
        <p:spPr bwMode="auto">
          <a:xfrm>
            <a:off x="92077" y="5259866"/>
            <a:ext cx="600075" cy="3365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a:ea typeface="+mn-ea"/>
                <a:cs typeface="Arial" charset="0"/>
              </a:rPr>
              <a:t>TRD</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 name="Rectangle 12"/>
          <p:cNvSpPr>
            <a:spLocks noChangeArrowheads="1"/>
          </p:cNvSpPr>
          <p:nvPr/>
        </p:nvSpPr>
        <p:spPr bwMode="auto">
          <a:xfrm>
            <a:off x="2506464" y="4870856"/>
            <a:ext cx="792162" cy="3365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a:ea typeface="+mn-ea"/>
                <a:cs typeface="Arial" charset="0"/>
              </a:rPr>
              <a:t>MUCH</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26" name="TextBox 2"/>
          <p:cNvSpPr txBox="1"/>
          <p:nvPr/>
        </p:nvSpPr>
        <p:spPr>
          <a:xfrm>
            <a:off x="4667937" y="3942278"/>
            <a:ext cx="352982" cy="2342686"/>
          </a:xfrm>
          <a:prstGeom prst="rect">
            <a:avLst/>
          </a:prstGeom>
          <a:solidFill>
            <a:schemeClr val="bg1">
              <a:lumMod val="95000"/>
            </a:schemeClr>
          </a:solidFill>
        </p:spPr>
        <p:txBody>
          <a:bodyPr vert="horz" wrap="none" lIns="91440" tIns="45720" rIns="91440" bIns="45720" rtlCol="0" anchor="ctr">
            <a:noAutofit/>
          </a:bodyPr>
          <a:lstStyle/>
          <a:p>
            <a:pPr marL="0" marR="0" lvl="0" indent="0" algn="l" defTabSz="457200" rtl="0" eaLnBrk="1" fontAlgn="auto" latinLnBrk="0" hangingPunct="1">
              <a:lnSpc>
                <a:spcPct val="100000"/>
              </a:lnSpc>
              <a:spcBef>
                <a:spcPts val="1200"/>
              </a:spcBef>
              <a:spcAft>
                <a:spcPts val="11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11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a:t>
            </a: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78505" y="1267733"/>
            <a:ext cx="3926602" cy="22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
          <p:cNvSpPr txBox="1"/>
          <p:nvPr/>
        </p:nvSpPr>
        <p:spPr>
          <a:xfrm>
            <a:off x="4679512" y="1266013"/>
            <a:ext cx="377026" cy="2246769"/>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marL="0" marR="0" lvl="0" indent="0" algn="l" defTabSz="457200" rtl="0" eaLnBrk="1" fontAlgn="auto" latinLnBrk="0" hangingPunct="1">
              <a:lnSpc>
                <a:spcPct val="100000"/>
              </a:lnSpc>
              <a:spcBef>
                <a:spcPts val="180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B</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M</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6653" y="3954721"/>
            <a:ext cx="3889613" cy="229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2"/>
          <p:cNvSpPr txBox="1"/>
          <p:nvPr/>
        </p:nvSpPr>
        <p:spPr>
          <a:xfrm>
            <a:off x="120887" y="3988063"/>
            <a:ext cx="351378" cy="2267287"/>
          </a:xfrm>
          <a:prstGeom prst="rect">
            <a:avLst/>
          </a:prstGeom>
          <a:solidFill>
            <a:schemeClr val="bg1">
              <a:lumMod val="95000"/>
            </a:schemeClr>
          </a:solidFill>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N</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U</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S</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R</a:t>
            </a:r>
          </a:p>
        </p:txBody>
      </p:sp>
      <p:sp>
        <p:nvSpPr>
          <p:cNvPr id="16" name="Foliennummernplatzhalter 1"/>
          <p:cNvSpPr txBox="1">
            <a:spLocks/>
          </p:cNvSpPr>
          <p:nvPr/>
        </p:nvSpPr>
        <p:spPr>
          <a:xfrm>
            <a:off x="8044958" y="6618915"/>
            <a:ext cx="1587801"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DCC8DDF-7ABC-9A4A-977E-E3234F04E4D4}" type="slidenum">
              <a:rPr kumimoji="0" lang="de-DE"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de-DE" sz="1100" b="0"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Picture 4" descr="Q:\Eigene Dateien\Work\FAIR\Joint Scientific Council\2018\desy-setup-2017-picture.JPG">
            <a:extLst>
              <a:ext uri="{FF2B5EF4-FFF2-40B4-BE49-F238E27FC236}">
                <a16:creationId xmlns="" xmlns:a16="http://schemas.microsoft.com/office/drawing/2014/main" id="{F1289880-0891-D341-B0DD-C3BBAA51178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75948" y="2393696"/>
            <a:ext cx="1137572" cy="1107057"/>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12">
            <a:extLst>
              <a:ext uri="{FF2B5EF4-FFF2-40B4-BE49-F238E27FC236}">
                <a16:creationId xmlns="" xmlns:a16="http://schemas.microsoft.com/office/drawing/2014/main" id="{579D0C2B-D3E1-7F4C-B0CD-101E7317609C}"/>
              </a:ext>
            </a:extLst>
          </p:cNvPr>
          <p:cNvSpPr txBox="1"/>
          <p:nvPr/>
        </p:nvSpPr>
        <p:spPr>
          <a:xfrm>
            <a:off x="7889503" y="3242604"/>
            <a:ext cx="1137571" cy="258404"/>
          </a:xfrm>
          <a:prstGeom prst="rect">
            <a:avLst/>
          </a:prstGeom>
        </p:spPr>
        <p:txBody>
          <a:bodyPr vert="horz" wrap="square" lIns="0" tIns="12065" rIns="0" bIns="0" rtlCol="0">
            <a:spAutoFit/>
          </a:bodyPr>
          <a:lstStyle/>
          <a:p>
            <a:pPr marL="0" marR="0" lvl="0" indent="0" algn="ctr" defTabSz="457200" rtl="0" eaLnBrk="0" fontAlgn="base" latinLnBrk="0" hangingPunct="0">
              <a:lnSpc>
                <a:spcPct val="100000"/>
              </a:lnSpc>
              <a:spcBef>
                <a:spcPct val="0"/>
              </a:spcBef>
              <a:spcAft>
                <a:spcPct val="0"/>
              </a:spcAft>
              <a:buClr>
                <a:srgbClr val="000000"/>
              </a:buClr>
              <a:buSzTx/>
              <a:buFontTx/>
              <a:buNone/>
              <a:tabLst/>
              <a:defRPr/>
            </a:pPr>
            <a:r>
              <a:rPr kumimoji="0"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t>TRD</a:t>
            </a:r>
            <a:r>
              <a:rPr kumimoji="0" lang="de-DE"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t> </a:t>
            </a:r>
            <a:r>
              <a:rPr kumimoji="0" lang="de-DE" sz="800" i="0" u="none" strike="noStrike" kern="0" cap="none" spc="0" normalizeH="0" baseline="0" noProof="0" dirty="0" err="1">
                <a:ln>
                  <a:noFill/>
                </a:ln>
                <a:solidFill>
                  <a:prstClr val="white"/>
                </a:solidFill>
                <a:effectLst/>
                <a:uLnTx/>
                <a:uFillTx/>
                <a:latin typeface="Arial" panose="020B0604020202020204" pitchFamily="34" charset="0"/>
                <a:ea typeface="Arial"/>
                <a:cs typeface="Arial"/>
              </a:rPr>
              <a:t>module</a:t>
            </a:r>
            <a:r>
              <a:rPr kumimoji="0" lang="de-DE"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t> </a:t>
            </a:r>
            <a:r>
              <a:rPr kumimoji="0" lang="de-DE" sz="800" i="0" u="none" strike="noStrike" kern="0" cap="none" spc="0" normalizeH="0" baseline="0" noProof="0" dirty="0" err="1">
                <a:ln>
                  <a:noFill/>
                </a:ln>
                <a:solidFill>
                  <a:prstClr val="white"/>
                </a:solidFill>
                <a:effectLst/>
                <a:uLnTx/>
                <a:uFillTx/>
                <a:latin typeface="Arial" panose="020B0604020202020204" pitchFamily="34" charset="0"/>
                <a:ea typeface="Arial"/>
                <a:cs typeface="Arial"/>
              </a:rPr>
              <a:t>test</a:t>
            </a:r>
            <a:r>
              <a:rPr kumimoji="0" lang="de-DE"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t/>
            </a:r>
            <a:br>
              <a:rPr kumimoji="0" lang="de-DE"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br>
            <a:r>
              <a:rPr kumimoji="0" lang="de-DE" sz="800" i="0" u="none" strike="noStrike" kern="0" cap="none" spc="0" normalizeH="0" baseline="0" noProof="0" dirty="0">
                <a:ln>
                  <a:noFill/>
                </a:ln>
                <a:solidFill>
                  <a:prstClr val="white"/>
                </a:solidFill>
                <a:effectLst/>
                <a:uLnTx/>
                <a:uFillTx/>
                <a:latin typeface="Arial" panose="020B0604020202020204" pitchFamily="34" charset="0"/>
                <a:ea typeface="Arial"/>
                <a:cs typeface="Arial"/>
              </a:rPr>
              <a:t>at DESY </a:t>
            </a:r>
            <a:endParaRPr kumimoji="0" sz="800" i="0" u="none" strike="noStrike" kern="0" cap="none" spc="0" normalizeH="0" baseline="0" noProof="0" dirty="0">
              <a:ln>
                <a:noFill/>
              </a:ln>
              <a:solidFill>
                <a:prstClr val="white"/>
              </a:solidFill>
              <a:effectLst/>
              <a:uLnTx/>
              <a:uFillTx/>
              <a:latin typeface="Arial" panose="020B0604020202020204" pitchFamily="34" charset="0"/>
              <a:ea typeface="Arial"/>
              <a:cs typeface="Arial"/>
            </a:endParaRPr>
          </a:p>
        </p:txBody>
      </p:sp>
      <p:pic>
        <p:nvPicPr>
          <p:cNvPr id="20" name="Picture 19">
            <a:extLst>
              <a:ext uri="{FF2B5EF4-FFF2-40B4-BE49-F238E27FC236}">
                <a16:creationId xmlns="" xmlns:a16="http://schemas.microsoft.com/office/drawing/2014/main" id="{9BB69304-06C1-5546-8695-1767236857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02978" y="2393697"/>
            <a:ext cx="1612957" cy="1069818"/>
          </a:xfrm>
          <a:prstGeom prst="rect">
            <a:avLst/>
          </a:prstGeom>
        </p:spPr>
      </p:pic>
      <p:sp>
        <p:nvSpPr>
          <p:cNvPr id="4" name="Rectangle 3">
            <a:extLst>
              <a:ext uri="{FF2B5EF4-FFF2-40B4-BE49-F238E27FC236}">
                <a16:creationId xmlns="" xmlns:a16="http://schemas.microsoft.com/office/drawing/2014/main" id="{F00F0C20-052E-A143-8F5B-2B8E2DF5B561}"/>
              </a:ext>
            </a:extLst>
          </p:cNvPr>
          <p:cNvSpPr/>
          <p:nvPr/>
        </p:nvSpPr>
        <p:spPr>
          <a:xfrm>
            <a:off x="7815935" y="2393696"/>
            <a:ext cx="73568" cy="1107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F:\Photos4OPENDAY\MVD-Daniela\figure3.jpg">
            <a:extLst>
              <a:ext uri="{FF2B5EF4-FFF2-40B4-BE49-F238E27FC236}">
                <a16:creationId xmlns="" xmlns:a16="http://schemas.microsoft.com/office/drawing/2014/main" id="{69D4FC82-20EE-4B44-9A2D-4FBCB31232A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758936" y="3949581"/>
            <a:ext cx="2079922" cy="12876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a:extLst>
              <a:ext uri="{FF2B5EF4-FFF2-40B4-BE49-F238E27FC236}">
                <a16:creationId xmlns="" xmlns:a16="http://schemas.microsoft.com/office/drawing/2014/main" id="{E0FABC6E-0580-054F-9C26-F3079CBB8C0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10960" y="3966683"/>
            <a:ext cx="1566969" cy="87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extLst>
              <a:ext uri="{FF2B5EF4-FFF2-40B4-BE49-F238E27FC236}">
                <a16:creationId xmlns="" xmlns:a16="http://schemas.microsoft.com/office/drawing/2014/main" id="{D973B70B-234E-1D47-AA04-2F9F10A368A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101020" y="4968833"/>
            <a:ext cx="1478227" cy="131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Grafik 4">
            <a:extLst>
              <a:ext uri="{FF2B5EF4-FFF2-40B4-BE49-F238E27FC236}">
                <a16:creationId xmlns="" xmlns:a16="http://schemas.microsoft.com/office/drawing/2014/main" id="{8327284B-9F78-3143-804D-EE50C3A4C02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111922" y="3942278"/>
            <a:ext cx="1600541" cy="974802"/>
          </a:xfrm>
          <a:prstGeom prst="rect">
            <a:avLst/>
          </a:prstGeom>
        </p:spPr>
      </p:pic>
      <p:pic>
        <p:nvPicPr>
          <p:cNvPr id="29" name="Inhaltsplatzhalter 3">
            <a:extLst>
              <a:ext uri="{FF2B5EF4-FFF2-40B4-BE49-F238E27FC236}">
                <a16:creationId xmlns="" xmlns:a16="http://schemas.microsoft.com/office/drawing/2014/main" id="{CABD87CC-3862-8E4B-8ED2-2D745C29127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55694" y="5275781"/>
            <a:ext cx="1664228" cy="1041891"/>
          </a:xfrm>
          <a:prstGeom prst="rect">
            <a:avLst/>
          </a:prstGeom>
        </p:spPr>
      </p:pic>
      <p:pic>
        <p:nvPicPr>
          <p:cNvPr id="33" name="Picture 3">
            <a:extLst>
              <a:ext uri="{FF2B5EF4-FFF2-40B4-BE49-F238E27FC236}">
                <a16:creationId xmlns="" xmlns:a16="http://schemas.microsoft.com/office/drawing/2014/main" id="{957525DA-87C0-D247-A5FC-887A17EF1F08}"/>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2392" t="-3030" b="-8401"/>
          <a:stretch/>
        </p:blipFill>
        <p:spPr bwMode="auto">
          <a:xfrm rot="16200000">
            <a:off x="6351622" y="5561053"/>
            <a:ext cx="1046232" cy="46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bject 12">
            <a:extLst>
              <a:ext uri="{FF2B5EF4-FFF2-40B4-BE49-F238E27FC236}">
                <a16:creationId xmlns="" xmlns:a16="http://schemas.microsoft.com/office/drawing/2014/main" id="{749B4D1F-3677-5C41-91D6-BB8FA6414EC6}"/>
              </a:ext>
            </a:extLst>
          </p:cNvPr>
          <p:cNvSpPr txBox="1"/>
          <p:nvPr/>
        </p:nvSpPr>
        <p:spPr>
          <a:xfrm>
            <a:off x="5588687" y="4735563"/>
            <a:ext cx="1137571" cy="135293"/>
          </a:xfrm>
          <a:prstGeom prst="rect">
            <a:avLst/>
          </a:prstGeom>
        </p:spPr>
        <p:txBody>
          <a:bodyPr vert="horz" wrap="square" lIns="0" tIns="12065" rIns="0" bIns="0" rtlCol="0">
            <a:spAutoFit/>
          </a:bodyPr>
          <a:lstStyle/>
          <a:p>
            <a:pPr marL="0" marR="0" lvl="0" indent="0" algn="ctr" defTabSz="457200" rtl="0" eaLnBrk="0" fontAlgn="base" latinLnBrk="0" hangingPunct="0">
              <a:lnSpc>
                <a:spcPct val="100000"/>
              </a:lnSpc>
              <a:spcBef>
                <a:spcPct val="0"/>
              </a:spcBef>
              <a:spcAft>
                <a:spcPct val="0"/>
              </a:spcAft>
              <a:buClr>
                <a:srgbClr val="000000"/>
              </a:buClr>
              <a:buSzTx/>
              <a:buFontTx/>
              <a:buNone/>
              <a:tabLst/>
              <a:defRPr/>
            </a:pPr>
            <a:r>
              <a:rPr kumimoji="0" lang="en-GB" sz="800" i="0" u="none" strike="noStrike" kern="0" cap="none" spc="0" normalizeH="0" baseline="0" noProof="0" dirty="0">
                <a:ln>
                  <a:noFill/>
                </a:ln>
                <a:effectLst/>
                <a:uLnTx/>
                <a:uFillTx/>
                <a:latin typeface="Arial" panose="020B0604020202020204" pitchFamily="34" charset="0"/>
                <a:ea typeface="Arial"/>
                <a:cs typeface="Arial"/>
              </a:rPr>
              <a:t>Cluster-Jet target</a:t>
            </a:r>
            <a:endParaRPr kumimoji="0" sz="800" i="0" u="none" strike="noStrike" kern="0" cap="none" spc="0" normalizeH="0" baseline="0" noProof="0" dirty="0">
              <a:ln>
                <a:noFill/>
              </a:ln>
              <a:effectLst/>
              <a:uLnTx/>
              <a:uFillTx/>
              <a:latin typeface="Arial" panose="020B0604020202020204" pitchFamily="34" charset="0"/>
              <a:ea typeface="Arial"/>
              <a:cs typeface="Arial"/>
            </a:endParaRPr>
          </a:p>
        </p:txBody>
      </p:sp>
      <p:sp>
        <p:nvSpPr>
          <p:cNvPr id="35" name="object 12">
            <a:extLst>
              <a:ext uri="{FF2B5EF4-FFF2-40B4-BE49-F238E27FC236}">
                <a16:creationId xmlns="" xmlns:a16="http://schemas.microsoft.com/office/drawing/2014/main" id="{FC6F7DE7-F78A-AA4C-87C7-D1C40F6E8491}"/>
              </a:ext>
            </a:extLst>
          </p:cNvPr>
          <p:cNvSpPr txBox="1"/>
          <p:nvPr/>
        </p:nvSpPr>
        <p:spPr>
          <a:xfrm>
            <a:off x="5396200" y="5203791"/>
            <a:ext cx="1137571" cy="135293"/>
          </a:xfrm>
          <a:prstGeom prst="rect">
            <a:avLst/>
          </a:prstGeom>
        </p:spPr>
        <p:txBody>
          <a:bodyPr vert="horz" wrap="square" lIns="0" tIns="12065" rIns="0" bIns="0" rtlCol="0">
            <a:spAutoFit/>
          </a:bodyPr>
          <a:lstStyle/>
          <a:p>
            <a:pPr marL="0" marR="0" lvl="0" indent="0" algn="ctr" defTabSz="457200" rtl="0" eaLnBrk="0" fontAlgn="base" latinLnBrk="0" hangingPunct="0">
              <a:lnSpc>
                <a:spcPct val="100000"/>
              </a:lnSpc>
              <a:spcBef>
                <a:spcPct val="0"/>
              </a:spcBef>
              <a:spcAft>
                <a:spcPct val="0"/>
              </a:spcAft>
              <a:buClr>
                <a:srgbClr val="000000"/>
              </a:buClr>
              <a:buSzTx/>
              <a:buFontTx/>
              <a:buNone/>
              <a:tabLst/>
              <a:defRPr/>
            </a:pPr>
            <a:r>
              <a:rPr kumimoji="0" lang="en-GB" sz="800" i="0" u="none" strike="noStrike" kern="0" cap="none" spc="0" normalizeH="0" baseline="0" noProof="0" dirty="0">
                <a:ln>
                  <a:noFill/>
                </a:ln>
                <a:effectLst/>
                <a:uLnTx/>
                <a:uFillTx/>
                <a:latin typeface="Arial" panose="020B0604020202020204" pitchFamily="34" charset="0"/>
                <a:ea typeface="Arial"/>
                <a:cs typeface="Arial"/>
              </a:rPr>
              <a:t>Forward tracker</a:t>
            </a:r>
            <a:endParaRPr kumimoji="0" sz="800" i="0" u="none" strike="noStrike" kern="0" cap="none" spc="0" normalizeH="0" baseline="0" noProof="0" dirty="0">
              <a:ln>
                <a:noFill/>
              </a:ln>
              <a:effectLst/>
              <a:uLnTx/>
              <a:uFillTx/>
              <a:latin typeface="Arial" panose="020B0604020202020204" pitchFamily="34" charset="0"/>
              <a:ea typeface="Arial"/>
              <a:cs typeface="Arial"/>
            </a:endParaRPr>
          </a:p>
        </p:txBody>
      </p:sp>
      <p:sp>
        <p:nvSpPr>
          <p:cNvPr id="36" name="object 12">
            <a:extLst>
              <a:ext uri="{FF2B5EF4-FFF2-40B4-BE49-F238E27FC236}">
                <a16:creationId xmlns="" xmlns:a16="http://schemas.microsoft.com/office/drawing/2014/main" id="{665ECE51-BE7F-DD45-A25C-FD7D736A375E}"/>
              </a:ext>
            </a:extLst>
          </p:cNvPr>
          <p:cNvSpPr txBox="1"/>
          <p:nvPr/>
        </p:nvSpPr>
        <p:spPr>
          <a:xfrm>
            <a:off x="6803467" y="4032265"/>
            <a:ext cx="504838" cy="381515"/>
          </a:xfrm>
          <a:prstGeom prst="rect">
            <a:avLst/>
          </a:prstGeom>
        </p:spPr>
        <p:txBody>
          <a:bodyPr vert="horz" wrap="square" lIns="0" tIns="12065" rIns="0" bIns="0" rtlCol="0">
            <a:spAutoFit/>
          </a:bodyPr>
          <a:lstStyle/>
          <a:p>
            <a:pPr marL="0" marR="0" lvl="0" indent="0" algn="ctr" defTabSz="457200" rtl="0" eaLnBrk="0" fontAlgn="base" latinLnBrk="0" hangingPunct="0">
              <a:lnSpc>
                <a:spcPct val="100000"/>
              </a:lnSpc>
              <a:spcBef>
                <a:spcPct val="0"/>
              </a:spcBef>
              <a:spcAft>
                <a:spcPct val="0"/>
              </a:spcAft>
              <a:buClr>
                <a:srgbClr val="000000"/>
              </a:buClr>
              <a:buSzTx/>
              <a:buFontTx/>
              <a:buNone/>
              <a:tabLst/>
              <a:defRPr/>
            </a:pPr>
            <a:r>
              <a:rPr kumimoji="0" lang="en-GB" sz="800" i="0" u="none" strike="noStrike" kern="0" cap="none" spc="0" normalizeH="0" baseline="0" noProof="0" dirty="0">
                <a:ln>
                  <a:noFill/>
                </a:ln>
                <a:effectLst/>
                <a:uLnTx/>
                <a:uFillTx/>
                <a:latin typeface="Arial" panose="020B0604020202020204" pitchFamily="34" charset="0"/>
                <a:ea typeface="Arial"/>
                <a:cs typeface="Arial"/>
              </a:rPr>
              <a:t>Micro-Vertex Detector</a:t>
            </a:r>
            <a:endParaRPr kumimoji="0" sz="800" i="0" u="none" strike="noStrike" kern="0" cap="none" spc="0" normalizeH="0" baseline="0" noProof="0" dirty="0">
              <a:ln>
                <a:noFill/>
              </a:ln>
              <a:effectLst/>
              <a:uLnTx/>
              <a:uFillTx/>
              <a:latin typeface="Arial" panose="020B0604020202020204" pitchFamily="34" charset="0"/>
              <a:ea typeface="Arial"/>
              <a:cs typeface="Arial"/>
            </a:endParaRPr>
          </a:p>
        </p:txBody>
      </p:sp>
      <p:sp>
        <p:nvSpPr>
          <p:cNvPr id="37" name="object 12">
            <a:extLst>
              <a:ext uri="{FF2B5EF4-FFF2-40B4-BE49-F238E27FC236}">
                <a16:creationId xmlns="" xmlns:a16="http://schemas.microsoft.com/office/drawing/2014/main" id="{CFCAF624-BCA4-CA4B-A1A2-2AA87B096753}"/>
              </a:ext>
            </a:extLst>
          </p:cNvPr>
          <p:cNvSpPr txBox="1"/>
          <p:nvPr/>
        </p:nvSpPr>
        <p:spPr>
          <a:xfrm>
            <a:off x="7155694" y="5595898"/>
            <a:ext cx="1137571" cy="135293"/>
          </a:xfrm>
          <a:prstGeom prst="rect">
            <a:avLst/>
          </a:prstGeom>
        </p:spPr>
        <p:txBody>
          <a:bodyPr vert="horz" wrap="square" lIns="0" tIns="12065" rIns="0" bIns="0" rtlCol="0">
            <a:spAutoFit/>
          </a:bodyPr>
          <a:lstStyle/>
          <a:p>
            <a:pPr marL="0" marR="0" lvl="0" indent="0" algn="ctr" defTabSz="457200" rtl="0" eaLnBrk="0" fontAlgn="base" latinLnBrk="0" hangingPunct="0">
              <a:lnSpc>
                <a:spcPct val="100000"/>
              </a:lnSpc>
              <a:spcBef>
                <a:spcPct val="0"/>
              </a:spcBef>
              <a:spcAft>
                <a:spcPct val="0"/>
              </a:spcAft>
              <a:buClr>
                <a:srgbClr val="000000"/>
              </a:buClr>
              <a:buSzTx/>
              <a:buFontTx/>
              <a:buNone/>
              <a:tabLst/>
              <a:defRPr/>
            </a:pPr>
            <a:r>
              <a:rPr lang="en-GB" sz="800" kern="0" dirty="0">
                <a:latin typeface="Arial" panose="020B0604020202020204" pitchFamily="34" charset="0"/>
                <a:ea typeface="Arial"/>
                <a:cs typeface="Arial"/>
              </a:rPr>
              <a:t>Solenoid yoke</a:t>
            </a:r>
            <a:endParaRPr kumimoji="0" sz="800" i="0" u="none" strike="noStrike" kern="0" cap="none" spc="0" normalizeH="0" baseline="0" noProof="0" dirty="0">
              <a:ln>
                <a:noFill/>
              </a:ln>
              <a:effectLst/>
              <a:uLnTx/>
              <a:uFillTx/>
              <a:latin typeface="Arial" panose="020B0604020202020204" pitchFamily="34" charset="0"/>
              <a:ea typeface="Arial"/>
              <a:cs typeface="Arial"/>
            </a:endParaRPr>
          </a:p>
        </p:txBody>
      </p:sp>
    </p:spTree>
    <p:extLst>
      <p:ext uri="{BB962C8B-B14F-4D97-AF65-F5344CB8AC3E}">
        <p14:creationId xmlns:p14="http://schemas.microsoft.com/office/powerpoint/2010/main" val="1111120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a:bodyPr>
          <a:lstStyle/>
          <a:p>
            <a:r>
              <a:rPr lang="en-GB" dirty="0"/>
              <a:t>Some Recent Project Highlights (Part 1)</a:t>
            </a:r>
          </a:p>
        </p:txBody>
      </p:sp>
      <p:sp>
        <p:nvSpPr>
          <p:cNvPr id="3" name="object 3"/>
          <p:cNvSpPr txBox="1"/>
          <p:nvPr/>
        </p:nvSpPr>
        <p:spPr>
          <a:xfrm>
            <a:off x="4675632" y="1377696"/>
            <a:ext cx="4314825" cy="5074920"/>
          </a:xfrm>
          <a:prstGeom prst="rect">
            <a:avLst/>
          </a:prstGeom>
          <a:ln w="12191">
            <a:solidFill>
              <a:srgbClr val="FDBB63"/>
            </a:solidFill>
          </a:ln>
        </p:spPr>
        <p:txBody>
          <a:bodyPr vert="horz" wrap="square" lIns="0" tIns="60325" rIns="0" bIns="0" rtlCol="0">
            <a:spAutoFit/>
          </a:bodyPr>
          <a:lstStyle/>
          <a:p>
            <a:pPr marL="165100" marR="125730" indent="-2540" algn="ctr">
              <a:lnSpc>
                <a:spcPct val="140000"/>
              </a:lnSpc>
              <a:spcBef>
                <a:spcPts val="475"/>
              </a:spcBef>
            </a:pPr>
            <a:r>
              <a:rPr sz="2000" spc="-5" dirty="0">
                <a:solidFill>
                  <a:srgbClr val="595958"/>
                </a:solidFill>
                <a:latin typeface="Calibri"/>
                <a:cs typeface="Calibri"/>
              </a:rPr>
              <a:t>Ceremonial </a:t>
            </a:r>
            <a:r>
              <a:rPr sz="2000" spc="-10" dirty="0">
                <a:solidFill>
                  <a:srgbClr val="595958"/>
                </a:solidFill>
                <a:latin typeface="Calibri"/>
                <a:cs typeface="Calibri"/>
              </a:rPr>
              <a:t>release </a:t>
            </a:r>
            <a:r>
              <a:rPr sz="2000" spc="-15" dirty="0">
                <a:solidFill>
                  <a:srgbClr val="595958"/>
                </a:solidFill>
                <a:latin typeface="Calibri"/>
                <a:cs typeface="Calibri"/>
              </a:rPr>
              <a:t>to </a:t>
            </a:r>
            <a:r>
              <a:rPr sz="2000" spc="-5" dirty="0">
                <a:solidFill>
                  <a:srgbClr val="595958"/>
                </a:solidFill>
                <a:latin typeface="Calibri"/>
                <a:cs typeface="Calibri"/>
              </a:rPr>
              <a:t>transport </a:t>
            </a:r>
            <a:r>
              <a:rPr sz="2000" spc="-15" dirty="0">
                <a:solidFill>
                  <a:srgbClr val="595958"/>
                </a:solidFill>
                <a:latin typeface="Calibri"/>
                <a:cs typeface="Calibri"/>
              </a:rPr>
              <a:t>first  </a:t>
            </a:r>
            <a:r>
              <a:rPr sz="2000" spc="-10" dirty="0">
                <a:solidFill>
                  <a:srgbClr val="595958"/>
                </a:solidFill>
                <a:latin typeface="Calibri"/>
                <a:cs typeface="Calibri"/>
              </a:rPr>
              <a:t>batch </a:t>
            </a:r>
            <a:r>
              <a:rPr sz="2000" spc="-5" dirty="0">
                <a:solidFill>
                  <a:srgbClr val="595958"/>
                </a:solidFill>
                <a:latin typeface="Calibri"/>
                <a:cs typeface="Calibri"/>
              </a:rPr>
              <a:t>of </a:t>
            </a:r>
            <a:r>
              <a:rPr sz="2000" dirty="0">
                <a:solidFill>
                  <a:srgbClr val="595958"/>
                </a:solidFill>
                <a:latin typeface="Calibri"/>
                <a:cs typeface="Calibri"/>
              </a:rPr>
              <a:t>67 pc. </a:t>
            </a:r>
            <a:r>
              <a:rPr sz="2000" spc="-15" dirty="0">
                <a:solidFill>
                  <a:srgbClr val="595958"/>
                </a:solidFill>
                <a:latin typeface="Calibri"/>
                <a:cs typeface="Calibri"/>
              </a:rPr>
              <a:t>HEBT Power Converters  from </a:t>
            </a:r>
            <a:r>
              <a:rPr sz="2000" spc="-10" dirty="0">
                <a:solidFill>
                  <a:srgbClr val="595958"/>
                </a:solidFill>
                <a:latin typeface="Calibri"/>
                <a:cs typeface="Calibri"/>
              </a:rPr>
              <a:t>ECIL </a:t>
            </a:r>
            <a:r>
              <a:rPr sz="2000" dirty="0">
                <a:solidFill>
                  <a:srgbClr val="595958"/>
                </a:solidFill>
                <a:latin typeface="Calibri"/>
                <a:cs typeface="Calibri"/>
              </a:rPr>
              <a:t>(India) </a:t>
            </a:r>
            <a:r>
              <a:rPr sz="2000" spc="-15" dirty="0">
                <a:solidFill>
                  <a:srgbClr val="595958"/>
                </a:solidFill>
                <a:latin typeface="Calibri"/>
                <a:cs typeface="Calibri"/>
              </a:rPr>
              <a:t>to</a:t>
            </a:r>
            <a:r>
              <a:rPr sz="2000" spc="-60" dirty="0">
                <a:solidFill>
                  <a:srgbClr val="595958"/>
                </a:solidFill>
                <a:latin typeface="Calibri"/>
                <a:cs typeface="Calibri"/>
              </a:rPr>
              <a:t> </a:t>
            </a:r>
            <a:r>
              <a:rPr sz="2000" spc="-30" dirty="0">
                <a:solidFill>
                  <a:srgbClr val="595958"/>
                </a:solidFill>
                <a:latin typeface="Calibri"/>
                <a:cs typeface="Calibri"/>
              </a:rPr>
              <a:t>FAIR</a:t>
            </a:r>
            <a:endParaRPr sz="2000">
              <a:latin typeface="Calibri"/>
              <a:cs typeface="Calibri"/>
            </a:endParaRPr>
          </a:p>
        </p:txBody>
      </p:sp>
      <p:sp>
        <p:nvSpPr>
          <p:cNvPr id="4" name="object 4"/>
          <p:cNvSpPr/>
          <p:nvPr/>
        </p:nvSpPr>
        <p:spPr>
          <a:xfrm>
            <a:off x="4716780" y="3099816"/>
            <a:ext cx="4233671" cy="323697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79831" y="1377696"/>
            <a:ext cx="4394200" cy="5074920"/>
          </a:xfrm>
          <a:prstGeom prst="rect">
            <a:avLst/>
          </a:prstGeom>
          <a:ln w="12192">
            <a:solidFill>
              <a:srgbClr val="FDBB63"/>
            </a:solidFill>
          </a:ln>
        </p:spPr>
        <p:txBody>
          <a:bodyPr vert="horz" wrap="square" lIns="0" tIns="27940" rIns="0" bIns="0" rtlCol="0">
            <a:spAutoFit/>
          </a:bodyPr>
          <a:lstStyle/>
          <a:p>
            <a:pPr marL="99695" marR="92710" algn="ctr">
              <a:lnSpc>
                <a:spcPct val="140000"/>
              </a:lnSpc>
              <a:spcBef>
                <a:spcPts val="220"/>
              </a:spcBef>
            </a:pPr>
            <a:r>
              <a:rPr sz="2000" spc="-10" dirty="0">
                <a:solidFill>
                  <a:srgbClr val="595958"/>
                </a:solidFill>
                <a:latin typeface="Calibri"/>
                <a:cs typeface="Calibri"/>
              </a:rPr>
              <a:t>Celebration ceremony </a:t>
            </a:r>
            <a:r>
              <a:rPr sz="2000" spc="-15" dirty="0">
                <a:solidFill>
                  <a:srgbClr val="595958"/>
                </a:solidFill>
                <a:latin typeface="Calibri"/>
                <a:cs typeface="Calibri"/>
              </a:rPr>
              <a:t>for </a:t>
            </a:r>
            <a:r>
              <a:rPr sz="2000" spc="-10" dirty="0">
                <a:solidFill>
                  <a:srgbClr val="595958"/>
                </a:solidFill>
                <a:latin typeface="Calibri"/>
                <a:cs typeface="Calibri"/>
              </a:rPr>
              <a:t>testing </a:t>
            </a:r>
            <a:r>
              <a:rPr sz="2000" spc="-5" dirty="0">
                <a:solidFill>
                  <a:srgbClr val="595958"/>
                </a:solidFill>
                <a:latin typeface="Calibri"/>
                <a:cs typeface="Calibri"/>
              </a:rPr>
              <a:t>of </a:t>
            </a:r>
            <a:r>
              <a:rPr sz="2000" spc="5" dirty="0">
                <a:solidFill>
                  <a:srgbClr val="595958"/>
                </a:solidFill>
                <a:latin typeface="Calibri"/>
                <a:cs typeface="Calibri"/>
              </a:rPr>
              <a:t>55</a:t>
            </a:r>
            <a:r>
              <a:rPr sz="1950" spc="7" baseline="25641" dirty="0">
                <a:solidFill>
                  <a:srgbClr val="595958"/>
                </a:solidFill>
                <a:latin typeface="Calibri"/>
                <a:cs typeface="Calibri"/>
              </a:rPr>
              <a:t>th  </a:t>
            </a:r>
            <a:r>
              <a:rPr sz="2000" dirty="0">
                <a:solidFill>
                  <a:srgbClr val="595958"/>
                </a:solidFill>
                <a:latin typeface="Calibri"/>
                <a:cs typeface="Calibri"/>
              </a:rPr>
              <a:t>SIS100 </a:t>
            </a:r>
            <a:r>
              <a:rPr sz="2000" spc="-5" dirty="0">
                <a:solidFill>
                  <a:srgbClr val="595958"/>
                </a:solidFill>
                <a:latin typeface="Calibri"/>
                <a:cs typeface="Calibri"/>
              </a:rPr>
              <a:t>dipole magnet </a:t>
            </a:r>
            <a:r>
              <a:rPr sz="2000" dirty="0">
                <a:solidFill>
                  <a:srgbClr val="595958"/>
                </a:solidFill>
                <a:latin typeface="Calibri"/>
                <a:cs typeface="Calibri"/>
              </a:rPr>
              <a:t>(50% </a:t>
            </a:r>
            <a:r>
              <a:rPr sz="2000" spc="-5" dirty="0">
                <a:solidFill>
                  <a:srgbClr val="595958"/>
                </a:solidFill>
                <a:latin typeface="Calibri"/>
                <a:cs typeface="Calibri"/>
              </a:rPr>
              <a:t>of series)  </a:t>
            </a:r>
            <a:r>
              <a:rPr sz="2000" spc="-10" dirty="0">
                <a:solidFill>
                  <a:srgbClr val="595958"/>
                </a:solidFill>
                <a:latin typeface="Calibri"/>
                <a:cs typeface="Calibri"/>
              </a:rPr>
              <a:t>delivered </a:t>
            </a:r>
            <a:r>
              <a:rPr sz="2000" spc="-5" dirty="0">
                <a:solidFill>
                  <a:srgbClr val="595958"/>
                </a:solidFill>
                <a:latin typeface="Calibri"/>
                <a:cs typeface="Calibri"/>
              </a:rPr>
              <a:t>by </a:t>
            </a:r>
            <a:r>
              <a:rPr sz="2000" spc="-10" dirty="0">
                <a:solidFill>
                  <a:srgbClr val="595958"/>
                </a:solidFill>
                <a:latin typeface="Calibri"/>
                <a:cs typeface="Calibri"/>
              </a:rPr>
              <a:t>company </a:t>
            </a:r>
            <a:r>
              <a:rPr sz="2000" dirty="0">
                <a:solidFill>
                  <a:srgbClr val="595958"/>
                </a:solidFill>
                <a:latin typeface="Calibri"/>
                <a:cs typeface="Calibri"/>
              </a:rPr>
              <a:t>BNG </a:t>
            </a:r>
            <a:r>
              <a:rPr sz="2000" spc="-15" dirty="0">
                <a:solidFill>
                  <a:srgbClr val="595958"/>
                </a:solidFill>
                <a:latin typeface="Calibri"/>
                <a:cs typeface="Calibri"/>
              </a:rPr>
              <a:t>to</a:t>
            </a:r>
            <a:r>
              <a:rPr sz="2000" spc="-50" dirty="0">
                <a:solidFill>
                  <a:srgbClr val="595958"/>
                </a:solidFill>
                <a:latin typeface="Calibri"/>
                <a:cs typeface="Calibri"/>
              </a:rPr>
              <a:t> </a:t>
            </a:r>
            <a:r>
              <a:rPr sz="2000" spc="-15" dirty="0">
                <a:solidFill>
                  <a:srgbClr val="595958"/>
                </a:solidFill>
                <a:latin typeface="Calibri"/>
                <a:cs typeface="Calibri"/>
              </a:rPr>
              <a:t>GSI/FAIR</a:t>
            </a:r>
            <a:endParaRPr sz="2000" dirty="0">
              <a:latin typeface="Calibri"/>
              <a:cs typeface="Calibri"/>
            </a:endParaRPr>
          </a:p>
        </p:txBody>
      </p:sp>
      <p:sp>
        <p:nvSpPr>
          <p:cNvPr id="6" name="object 6"/>
          <p:cNvSpPr/>
          <p:nvPr/>
        </p:nvSpPr>
        <p:spPr>
          <a:xfrm>
            <a:off x="225552" y="3122676"/>
            <a:ext cx="4302251" cy="3214115"/>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8803736" y="6655570"/>
            <a:ext cx="121285" cy="167005"/>
          </a:xfrm>
          <a:prstGeom prst="rect">
            <a:avLst/>
          </a:prstGeom>
        </p:spPr>
        <p:txBody>
          <a:bodyPr vert="horz" wrap="square" lIns="0" tIns="0" rIns="0" bIns="0" rtlCol="0">
            <a:spAutoFit/>
          </a:bodyPr>
          <a:lstStyle/>
          <a:p>
            <a:pPr marL="25400">
              <a:lnSpc>
                <a:spcPct val="100000"/>
              </a:lnSpc>
            </a:pPr>
            <a:fld id="{81D60167-4931-47E6-BA6A-407CBD079E47}" type="slidenum">
              <a:rPr sz="1000" spc="-5" dirty="0">
                <a:solidFill>
                  <a:srgbClr val="303030"/>
                </a:solidFill>
                <a:latin typeface="Arial"/>
                <a:cs typeface="Arial"/>
              </a:rPr>
              <a:t>18</a:t>
            </a:fld>
            <a:endParaRPr sz="1000">
              <a:latin typeface="Arial"/>
              <a:cs typeface="Arial"/>
            </a:endParaRPr>
          </a:p>
        </p:txBody>
      </p:sp>
      <p:sp>
        <p:nvSpPr>
          <p:cNvPr id="20" name="Slide Number Placeholder 19">
            <a:extLst>
              <a:ext uri="{FF2B5EF4-FFF2-40B4-BE49-F238E27FC236}">
                <a16:creationId xmlns="" xmlns:a16="http://schemas.microsoft.com/office/drawing/2014/main" id="{47C4ECEC-5BF3-9B49-9A15-D703FF165977}"/>
              </a:ext>
            </a:extLst>
          </p:cNvPr>
          <p:cNvSpPr>
            <a:spLocks noGrp="1"/>
          </p:cNvSpPr>
          <p:nvPr>
            <p:ph type="sldNum" sz="quarter" idx="12"/>
          </p:nvPr>
        </p:nvSpPr>
        <p:spPr/>
        <p:txBody>
          <a:bodyPr/>
          <a:lstStyle/>
          <a:p>
            <a:fld id="{125CBDDA-5CCF-8748-8988-9DC6C8981774}" type="slidenum">
              <a:rPr lang="de-DE" smtClean="0"/>
              <a:pPr/>
              <a:t>18</a:t>
            </a:fld>
            <a:endParaRPr lang="de-DE"/>
          </a:p>
        </p:txBody>
      </p:sp>
      <p:sp>
        <p:nvSpPr>
          <p:cNvPr id="21" name="Date Placeholder 20">
            <a:extLst>
              <a:ext uri="{FF2B5EF4-FFF2-40B4-BE49-F238E27FC236}">
                <a16:creationId xmlns="" xmlns:a16="http://schemas.microsoft.com/office/drawing/2014/main" id="{E0EDF18C-6E7A-3A40-9F13-7F831219025C}"/>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de-DE" dirty="0" err="1"/>
              <a:t>Some</a:t>
            </a:r>
            <a:r>
              <a:rPr lang="de-DE" dirty="0"/>
              <a:t> </a:t>
            </a:r>
            <a:r>
              <a:rPr lang="de-DE" dirty="0" err="1"/>
              <a:t>Recent</a:t>
            </a:r>
            <a:r>
              <a:rPr lang="de-DE" dirty="0"/>
              <a:t> Project Highlights (Part 2)</a:t>
            </a:r>
          </a:p>
        </p:txBody>
      </p:sp>
      <p:sp>
        <p:nvSpPr>
          <p:cNvPr id="3" name="object 3"/>
          <p:cNvSpPr/>
          <p:nvPr/>
        </p:nvSpPr>
        <p:spPr>
          <a:xfrm>
            <a:off x="4675632" y="1377696"/>
            <a:ext cx="4314825" cy="5074920"/>
          </a:xfrm>
          <a:custGeom>
            <a:avLst/>
            <a:gdLst/>
            <a:ahLst/>
            <a:cxnLst/>
            <a:rect l="l" t="t" r="r" b="b"/>
            <a:pathLst>
              <a:path w="4314825" h="5074920">
                <a:moveTo>
                  <a:pt x="0" y="0"/>
                </a:moveTo>
                <a:lnTo>
                  <a:pt x="4314444" y="0"/>
                </a:lnTo>
                <a:lnTo>
                  <a:pt x="4314444" y="5074920"/>
                </a:lnTo>
                <a:lnTo>
                  <a:pt x="0" y="5074920"/>
                </a:lnTo>
                <a:lnTo>
                  <a:pt x="0" y="0"/>
                </a:lnTo>
                <a:close/>
              </a:path>
            </a:pathLst>
          </a:custGeom>
          <a:ln w="12191">
            <a:solidFill>
              <a:srgbClr val="FDBB63"/>
            </a:solidFill>
          </a:ln>
        </p:spPr>
        <p:txBody>
          <a:bodyPr wrap="square" lIns="0" tIns="0" rIns="0" bIns="0" rtlCol="0"/>
          <a:lstStyle/>
          <a:p>
            <a:endParaRPr/>
          </a:p>
        </p:txBody>
      </p:sp>
      <p:sp>
        <p:nvSpPr>
          <p:cNvPr id="4" name="object 4"/>
          <p:cNvSpPr/>
          <p:nvPr/>
        </p:nvSpPr>
        <p:spPr>
          <a:xfrm>
            <a:off x="179831" y="1377696"/>
            <a:ext cx="4394200" cy="5074920"/>
          </a:xfrm>
          <a:custGeom>
            <a:avLst/>
            <a:gdLst/>
            <a:ahLst/>
            <a:cxnLst/>
            <a:rect l="l" t="t" r="r" b="b"/>
            <a:pathLst>
              <a:path w="4394200" h="5074920">
                <a:moveTo>
                  <a:pt x="0" y="0"/>
                </a:moveTo>
                <a:lnTo>
                  <a:pt x="4393692" y="0"/>
                </a:lnTo>
                <a:lnTo>
                  <a:pt x="4393692" y="5074920"/>
                </a:lnTo>
                <a:lnTo>
                  <a:pt x="0" y="5074920"/>
                </a:lnTo>
                <a:lnTo>
                  <a:pt x="0" y="0"/>
                </a:lnTo>
                <a:close/>
              </a:path>
            </a:pathLst>
          </a:custGeom>
          <a:ln w="12192">
            <a:solidFill>
              <a:srgbClr val="FDBB63"/>
            </a:solidFill>
          </a:ln>
        </p:spPr>
        <p:txBody>
          <a:bodyPr wrap="square" lIns="0" tIns="0" rIns="0" bIns="0" rtlCol="0"/>
          <a:lstStyle/>
          <a:p>
            <a:endParaRPr/>
          </a:p>
        </p:txBody>
      </p:sp>
      <p:sp>
        <p:nvSpPr>
          <p:cNvPr id="5" name="object 5"/>
          <p:cNvSpPr txBox="1"/>
          <p:nvPr/>
        </p:nvSpPr>
        <p:spPr>
          <a:xfrm>
            <a:off x="595112" y="1412794"/>
            <a:ext cx="3671570" cy="1306195"/>
          </a:xfrm>
          <a:prstGeom prst="rect">
            <a:avLst/>
          </a:prstGeom>
        </p:spPr>
        <p:txBody>
          <a:bodyPr vert="horz" wrap="square" lIns="0" tIns="0" rIns="0" bIns="0" rtlCol="0">
            <a:spAutoFit/>
          </a:bodyPr>
          <a:lstStyle/>
          <a:p>
            <a:pPr marL="12700" marR="5080" indent="396240">
              <a:lnSpc>
                <a:spcPct val="140000"/>
              </a:lnSpc>
            </a:pPr>
            <a:r>
              <a:rPr sz="2000" spc="-5" dirty="0">
                <a:solidFill>
                  <a:srgbClr val="595958"/>
                </a:solidFill>
                <a:latin typeface="Calibri"/>
                <a:cs typeface="Calibri"/>
              </a:rPr>
              <a:t>In-Kind </a:t>
            </a:r>
            <a:r>
              <a:rPr sz="2000" spc="-10" dirty="0">
                <a:solidFill>
                  <a:srgbClr val="595958"/>
                </a:solidFill>
                <a:latin typeface="Calibri"/>
                <a:cs typeface="Calibri"/>
              </a:rPr>
              <a:t>Contracts </a:t>
            </a:r>
            <a:r>
              <a:rPr sz="2000" spc="-5" dirty="0">
                <a:solidFill>
                  <a:srgbClr val="595958"/>
                </a:solidFill>
                <a:latin typeface="Calibri"/>
                <a:cs typeface="Calibri"/>
              </a:rPr>
              <a:t>signed </a:t>
            </a:r>
            <a:r>
              <a:rPr sz="2000" spc="-15" dirty="0">
                <a:solidFill>
                  <a:srgbClr val="595958"/>
                </a:solidFill>
                <a:latin typeface="Calibri"/>
                <a:cs typeface="Calibri"/>
              </a:rPr>
              <a:t>for  </a:t>
            </a:r>
            <a:r>
              <a:rPr sz="2000" dirty="0">
                <a:solidFill>
                  <a:srgbClr val="595958"/>
                </a:solidFill>
                <a:latin typeface="Calibri"/>
                <a:cs typeface="Calibri"/>
              </a:rPr>
              <a:t>SIS100 </a:t>
            </a:r>
            <a:r>
              <a:rPr sz="2000" spc="-5" dirty="0">
                <a:solidFill>
                  <a:srgbClr val="595958"/>
                </a:solidFill>
                <a:latin typeface="Calibri"/>
                <a:cs typeface="Calibri"/>
              </a:rPr>
              <a:t>Cryo Bypass Line </a:t>
            </a:r>
            <a:r>
              <a:rPr sz="2000" dirty="0">
                <a:solidFill>
                  <a:srgbClr val="595958"/>
                </a:solidFill>
                <a:latin typeface="Calibri"/>
                <a:cs typeface="Calibri"/>
              </a:rPr>
              <a:t>and</a:t>
            </a:r>
            <a:r>
              <a:rPr sz="2000" spc="-105" dirty="0">
                <a:solidFill>
                  <a:srgbClr val="595958"/>
                </a:solidFill>
                <a:latin typeface="Calibri"/>
                <a:cs typeface="Calibri"/>
              </a:rPr>
              <a:t> </a:t>
            </a:r>
            <a:r>
              <a:rPr sz="2000" dirty="0">
                <a:solidFill>
                  <a:srgbClr val="595958"/>
                </a:solidFill>
                <a:latin typeface="Calibri"/>
                <a:cs typeface="Calibri"/>
              </a:rPr>
              <a:t>SIS100</a:t>
            </a:r>
            <a:endParaRPr sz="2000">
              <a:latin typeface="Calibri"/>
              <a:cs typeface="Calibri"/>
            </a:endParaRPr>
          </a:p>
          <a:p>
            <a:pPr marL="338455">
              <a:lnSpc>
                <a:spcPct val="100000"/>
              </a:lnSpc>
              <a:spcBef>
                <a:spcPts val="960"/>
              </a:spcBef>
            </a:pPr>
            <a:r>
              <a:rPr sz="2000" spc="-10" dirty="0">
                <a:solidFill>
                  <a:srgbClr val="595958"/>
                </a:solidFill>
                <a:latin typeface="Calibri"/>
                <a:cs typeface="Calibri"/>
              </a:rPr>
              <a:t>Feedbox </a:t>
            </a:r>
            <a:r>
              <a:rPr sz="2000" spc="-5" dirty="0">
                <a:solidFill>
                  <a:srgbClr val="595958"/>
                </a:solidFill>
                <a:latin typeface="Calibri"/>
                <a:cs typeface="Calibri"/>
              </a:rPr>
              <a:t>with WUST</a:t>
            </a:r>
            <a:r>
              <a:rPr sz="2000" spc="-90" dirty="0">
                <a:solidFill>
                  <a:srgbClr val="595958"/>
                </a:solidFill>
                <a:latin typeface="Calibri"/>
                <a:cs typeface="Calibri"/>
              </a:rPr>
              <a:t> </a:t>
            </a:r>
            <a:r>
              <a:rPr sz="2000" spc="-5" dirty="0">
                <a:solidFill>
                  <a:srgbClr val="595958"/>
                </a:solidFill>
                <a:latin typeface="Calibri"/>
                <a:cs typeface="Calibri"/>
              </a:rPr>
              <a:t>(Poland)</a:t>
            </a:r>
            <a:endParaRPr sz="2000">
              <a:latin typeface="Calibri"/>
              <a:cs typeface="Calibri"/>
            </a:endParaRPr>
          </a:p>
        </p:txBody>
      </p:sp>
      <p:sp>
        <p:nvSpPr>
          <p:cNvPr id="6" name="object 6"/>
          <p:cNvSpPr txBox="1"/>
          <p:nvPr/>
        </p:nvSpPr>
        <p:spPr>
          <a:xfrm>
            <a:off x="4867029" y="1485594"/>
            <a:ext cx="3947160" cy="1234440"/>
          </a:xfrm>
          <a:prstGeom prst="rect">
            <a:avLst/>
          </a:prstGeom>
        </p:spPr>
        <p:txBody>
          <a:bodyPr vert="horz" wrap="square" lIns="0" tIns="0" rIns="0" bIns="0" rtlCol="0">
            <a:spAutoFit/>
          </a:bodyPr>
          <a:lstStyle/>
          <a:p>
            <a:pPr algn="ctr">
              <a:lnSpc>
                <a:spcPct val="100000"/>
              </a:lnSpc>
            </a:pPr>
            <a:r>
              <a:rPr sz="2000" spc="-35" dirty="0">
                <a:solidFill>
                  <a:srgbClr val="595958"/>
                </a:solidFill>
                <a:latin typeface="Calibri"/>
                <a:cs typeface="Calibri"/>
              </a:rPr>
              <a:t>PANDA </a:t>
            </a:r>
            <a:r>
              <a:rPr sz="2000" spc="-5" dirty="0">
                <a:solidFill>
                  <a:srgbClr val="595958"/>
                </a:solidFill>
                <a:latin typeface="Calibri"/>
                <a:cs typeface="Calibri"/>
              </a:rPr>
              <a:t>solenoid</a:t>
            </a:r>
            <a:r>
              <a:rPr sz="2000" spc="-25" dirty="0">
                <a:solidFill>
                  <a:srgbClr val="595958"/>
                </a:solidFill>
                <a:latin typeface="Calibri"/>
                <a:cs typeface="Calibri"/>
              </a:rPr>
              <a:t> </a:t>
            </a:r>
            <a:r>
              <a:rPr sz="2000" spc="-5" dirty="0">
                <a:solidFill>
                  <a:srgbClr val="595958"/>
                </a:solidFill>
                <a:latin typeface="Calibri"/>
                <a:cs typeface="Calibri"/>
              </a:rPr>
              <a:t>magnet:</a:t>
            </a:r>
            <a:endParaRPr sz="2000">
              <a:latin typeface="Calibri"/>
              <a:cs typeface="Calibri"/>
            </a:endParaRPr>
          </a:p>
          <a:p>
            <a:pPr marL="12700" marR="5080" algn="ctr">
              <a:lnSpc>
                <a:spcPct val="140000"/>
              </a:lnSpc>
              <a:spcBef>
                <a:spcPts val="395"/>
              </a:spcBef>
            </a:pPr>
            <a:r>
              <a:rPr sz="2000" spc="-5" dirty="0">
                <a:solidFill>
                  <a:srgbClr val="595958"/>
                </a:solidFill>
                <a:latin typeface="Calibri"/>
                <a:cs typeface="Calibri"/>
              </a:rPr>
              <a:t>Construction of all </a:t>
            </a:r>
            <a:r>
              <a:rPr sz="2000" spc="-10" dirty="0">
                <a:solidFill>
                  <a:srgbClr val="595958"/>
                </a:solidFill>
                <a:latin typeface="Calibri"/>
                <a:cs typeface="Calibri"/>
              </a:rPr>
              <a:t>octants </a:t>
            </a:r>
            <a:r>
              <a:rPr sz="2000" spc="-5" dirty="0">
                <a:solidFill>
                  <a:srgbClr val="595958"/>
                </a:solidFill>
                <a:latin typeface="Calibri"/>
                <a:cs typeface="Calibri"/>
              </a:rPr>
              <a:t>of </a:t>
            </a:r>
            <a:r>
              <a:rPr sz="2000" dirty="0">
                <a:solidFill>
                  <a:srgbClr val="595958"/>
                </a:solidFill>
                <a:latin typeface="Calibri"/>
                <a:cs typeface="Calibri"/>
              </a:rPr>
              <a:t>the </a:t>
            </a:r>
            <a:r>
              <a:rPr sz="2000" spc="-20" dirty="0">
                <a:solidFill>
                  <a:srgbClr val="595958"/>
                </a:solidFill>
                <a:latin typeface="Calibri"/>
                <a:cs typeface="Calibri"/>
              </a:rPr>
              <a:t>yoke  </a:t>
            </a:r>
            <a:r>
              <a:rPr sz="2000" spc="-10" dirty="0">
                <a:solidFill>
                  <a:srgbClr val="595958"/>
                </a:solidFill>
                <a:latin typeface="Calibri"/>
                <a:cs typeface="Calibri"/>
              </a:rPr>
              <a:t>completed </a:t>
            </a:r>
            <a:r>
              <a:rPr sz="2000" spc="-15" dirty="0">
                <a:solidFill>
                  <a:srgbClr val="595958"/>
                </a:solidFill>
                <a:latin typeface="Calibri"/>
                <a:cs typeface="Calibri"/>
              </a:rPr>
              <a:t>at </a:t>
            </a:r>
            <a:r>
              <a:rPr sz="2000" dirty="0">
                <a:solidFill>
                  <a:srgbClr val="595958"/>
                </a:solidFill>
                <a:latin typeface="Calibri"/>
                <a:cs typeface="Calibri"/>
              </a:rPr>
              <a:t>BINP </a:t>
            </a:r>
            <a:r>
              <a:rPr sz="2000" spc="-5" dirty="0">
                <a:solidFill>
                  <a:srgbClr val="595958"/>
                </a:solidFill>
                <a:latin typeface="Calibri"/>
                <a:cs typeface="Calibri"/>
              </a:rPr>
              <a:t>(Russia)</a:t>
            </a:r>
            <a:endParaRPr sz="2000">
              <a:latin typeface="Calibri"/>
              <a:cs typeface="Calibri"/>
            </a:endParaRPr>
          </a:p>
        </p:txBody>
      </p:sp>
      <p:sp>
        <p:nvSpPr>
          <p:cNvPr id="7" name="object 7"/>
          <p:cNvSpPr/>
          <p:nvPr/>
        </p:nvSpPr>
        <p:spPr>
          <a:xfrm>
            <a:off x="4858511" y="3195827"/>
            <a:ext cx="4050791" cy="309676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92608" y="3195827"/>
            <a:ext cx="4108703" cy="309676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538984" y="2535948"/>
            <a:ext cx="1705355" cy="192937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733675" y="2730896"/>
            <a:ext cx="1117393" cy="1342082"/>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3336035" y="2766072"/>
            <a:ext cx="1702307" cy="192632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3531260" y="2962109"/>
            <a:ext cx="1113421" cy="1337177"/>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8803736" y="6655570"/>
            <a:ext cx="121285" cy="167005"/>
          </a:xfrm>
          <a:prstGeom prst="rect">
            <a:avLst/>
          </a:prstGeom>
        </p:spPr>
        <p:txBody>
          <a:bodyPr vert="horz" wrap="square" lIns="0" tIns="0" rIns="0" bIns="0" rtlCol="0">
            <a:spAutoFit/>
          </a:bodyPr>
          <a:lstStyle/>
          <a:p>
            <a:pPr marL="25400">
              <a:lnSpc>
                <a:spcPct val="100000"/>
              </a:lnSpc>
            </a:pPr>
            <a:fld id="{81D60167-4931-47E6-BA6A-407CBD079E47}" type="slidenum">
              <a:rPr sz="1000" spc="-5" dirty="0">
                <a:solidFill>
                  <a:srgbClr val="303030"/>
                </a:solidFill>
                <a:latin typeface="Arial"/>
                <a:cs typeface="Arial"/>
              </a:rPr>
              <a:t>19</a:t>
            </a:fld>
            <a:endParaRPr sz="1000">
              <a:latin typeface="Arial"/>
              <a:cs typeface="Arial"/>
            </a:endParaRPr>
          </a:p>
        </p:txBody>
      </p:sp>
      <p:sp>
        <p:nvSpPr>
          <p:cNvPr id="19" name="Slide Number Placeholder 18">
            <a:extLst>
              <a:ext uri="{FF2B5EF4-FFF2-40B4-BE49-F238E27FC236}">
                <a16:creationId xmlns="" xmlns:a16="http://schemas.microsoft.com/office/drawing/2014/main" id="{5CB37B9C-D9BC-DB4C-9AC0-0D475CB5FCB2}"/>
              </a:ext>
            </a:extLst>
          </p:cNvPr>
          <p:cNvSpPr>
            <a:spLocks noGrp="1"/>
          </p:cNvSpPr>
          <p:nvPr>
            <p:ph type="sldNum" sz="quarter" idx="12"/>
          </p:nvPr>
        </p:nvSpPr>
        <p:spPr/>
        <p:txBody>
          <a:bodyPr/>
          <a:lstStyle/>
          <a:p>
            <a:fld id="{125CBDDA-5CCF-8748-8988-9DC6C8981774}" type="slidenum">
              <a:rPr lang="de-DE" smtClean="0"/>
              <a:pPr/>
              <a:t>19</a:t>
            </a:fld>
            <a:endParaRPr lang="de-DE"/>
          </a:p>
        </p:txBody>
      </p:sp>
      <p:sp>
        <p:nvSpPr>
          <p:cNvPr id="20" name="Date Placeholder 19">
            <a:extLst>
              <a:ext uri="{FF2B5EF4-FFF2-40B4-BE49-F238E27FC236}">
                <a16:creationId xmlns="" xmlns:a16="http://schemas.microsoft.com/office/drawing/2014/main" id="{D2143C75-4320-DA45-AFC1-36247D1D1F32}"/>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image04.jpeg"/>
          <p:cNvPicPr>
            <a:picLocks noChangeAspect="1"/>
          </p:cNvPicPr>
          <p:nvPr/>
        </p:nvPicPr>
        <p:blipFill rotWithShape="1">
          <a:blip r:embed="rId3" cstate="print">
            <a:extLst>
              <a:ext uri="{28A0092B-C50C-407E-A947-70E740481C1C}">
                <a14:useLocalDpi xmlns:a14="http://schemas.microsoft.com/office/drawing/2010/main"/>
              </a:ext>
            </a:extLst>
          </a:blip>
          <a:srcRect b="3672"/>
          <a:stretch/>
        </p:blipFill>
        <p:spPr bwMode="auto">
          <a:xfrm>
            <a:off x="1" y="1193842"/>
            <a:ext cx="9164638" cy="566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liennummernplatzhalter 9"/>
          <p:cNvSpPr>
            <a:spLocks noGrp="1"/>
          </p:cNvSpPr>
          <p:nvPr>
            <p:ph type="sldNum" sz="quarter" idx="12"/>
          </p:nvPr>
        </p:nvSpPr>
        <p:spPr>
          <a:prstGeom prst="rect">
            <a:avLst/>
          </a:prstGeom>
        </p:spPr>
        <p:txBody>
          <a:bodyPr vert="horz" lIns="91440" tIns="45720" rIns="91440" bIns="45720" rtlCol="0" anchor="ctr"/>
          <a:lstStyle>
            <a:defPPr>
              <a:defRPr lang="de-DE"/>
            </a:defPPr>
            <a:lvl1pPr algn="r" defTabSz="457200" rtl="0" eaLnBrk="0" fontAlgn="base" hangingPunct="0">
              <a:spcBef>
                <a:spcPct val="0"/>
              </a:spcBef>
              <a:spcAft>
                <a:spcPct val="0"/>
              </a:spcAft>
              <a:defRPr sz="1000" kern="1200">
                <a:solidFill>
                  <a:srgbClr val="333333"/>
                </a:solidFill>
                <a:latin typeface="Calibri"/>
                <a:ea typeface="+mn-ea"/>
                <a:cs typeface="Calibri"/>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lang="de-DE" smtClean="0"/>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a:ln>
                <a:noFill/>
              </a:ln>
              <a:solidFill>
                <a:srgbClr val="333333"/>
              </a:solidFill>
              <a:effectLst/>
              <a:uLnTx/>
              <a:uFillTx/>
              <a:latin typeface="Calibri"/>
              <a:ea typeface="+mn-ea"/>
            </a:endParaRPr>
          </a:p>
        </p:txBody>
      </p:sp>
      <p:sp>
        <p:nvSpPr>
          <p:cNvPr id="7" name="Textfeld 6"/>
          <p:cNvSpPr txBox="1"/>
          <p:nvPr/>
        </p:nvSpPr>
        <p:spPr>
          <a:xfrm>
            <a:off x="5791527" y="3930990"/>
            <a:ext cx="3304203" cy="1671227"/>
          </a:xfrm>
          <a:prstGeom prst="rect">
            <a:avLst/>
          </a:prstGeom>
          <a:solidFill>
            <a:schemeClr val="bg1"/>
          </a:solidFill>
        </p:spPr>
        <p:txBody>
          <a:bodyPr vert="horz" wrap="square" lIns="91440" tIns="45720" rIns="91440" bIns="45720" rtlCol="0" anchor="t">
            <a:spAutoFit/>
          </a:bodyPr>
          <a:lstStyle/>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ESFRI Landmark</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Top priority for European </a:t>
            </a:r>
            <a:br>
              <a:rPr kumimoji="0" lang="en-US" sz="1900" b="1" i="0" u="none" strike="noStrike" kern="1200" cap="none" spc="0" normalizeH="0" baseline="0" noProof="0" dirty="0">
                <a:ln>
                  <a:noFill/>
                </a:ln>
                <a:solidFill>
                  <a:srgbClr val="000000"/>
                </a:solidFill>
                <a:effectLst/>
                <a:uLnTx/>
                <a:uFillTx/>
                <a:latin typeface="Calibri" charset="0"/>
                <a:ea typeface="+mn-ea"/>
                <a:cs typeface="Arial"/>
              </a:rPr>
            </a:b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Nuclear Physics Community</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Driver for Innovation in Science and Technology</a:t>
            </a:r>
          </a:p>
        </p:txBody>
      </p:sp>
      <p:sp>
        <p:nvSpPr>
          <p:cNvPr id="8" name="Titel 1"/>
          <p:cNvSpPr txBox="1">
            <a:spLocks/>
          </p:cNvSpPr>
          <p:nvPr/>
        </p:nvSpPr>
        <p:spPr>
          <a:xfrm>
            <a:off x="-22034" y="13609"/>
            <a:ext cx="6747029" cy="890080"/>
          </a:xfrm>
          <a:prstGeom prst="rect">
            <a:avLst/>
          </a:prstGeom>
        </p:spPr>
        <p:txBody>
          <a:bodyPr vert="horz" lIns="91440" tIns="45720" rIns="91440" bIns="45720" rtlCol="0" anchor="b" anchorCtr="0">
            <a:normAutofit fontScale="52500" lnSpcReduction="20000"/>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4800" b="1" i="0" u="none" strike="noStrike" kern="1200" cap="none" spc="0" normalizeH="0" baseline="0" noProof="0" dirty="0">
                <a:ln>
                  <a:noFill/>
                </a:ln>
                <a:solidFill>
                  <a:srgbClr val="333333"/>
                </a:solidFill>
                <a:effectLst/>
                <a:uLnTx/>
                <a:uFillTx/>
                <a:latin typeface="Arial"/>
                <a:ea typeface="+mj-ea"/>
                <a:cs typeface="Calibri"/>
              </a:rPr>
              <a:t>FAIR:</a:t>
            </a:r>
            <a:r>
              <a:rPr kumimoji="0" lang="de-DE" sz="1000" b="1" i="0" u="none" strike="noStrike" kern="1200" cap="none" spc="0" normalizeH="0" baseline="0" noProof="0" dirty="0">
                <a:ln>
                  <a:noFill/>
                </a:ln>
                <a:solidFill>
                  <a:srgbClr val="333333"/>
                </a:solidFill>
                <a:effectLst/>
                <a:uLnTx/>
                <a:uFillTx/>
                <a:latin typeface="Arial"/>
                <a:ea typeface="+mj-ea"/>
                <a:cs typeface="Calibri"/>
              </a:rPr>
              <a:t> </a:t>
            </a:r>
            <a:r>
              <a:rPr kumimoji="0" lang="de-DE" sz="4200" b="1" i="0" u="none" strike="noStrike" kern="1200" cap="none" spc="0" normalizeH="0" baseline="0" noProof="0" dirty="0">
                <a:ln>
                  <a:noFill/>
                </a:ln>
                <a:solidFill>
                  <a:srgbClr val="333333"/>
                </a:solidFill>
                <a:effectLst/>
                <a:uLnTx/>
                <a:uFillTx/>
                <a:latin typeface="Arial"/>
                <a:ea typeface="+mj-ea"/>
                <a:cs typeface="Calibri"/>
              </a:rPr>
              <a:t>Facility </a:t>
            </a:r>
            <a:r>
              <a:rPr kumimoji="0" lang="de-DE" sz="4200" b="1" i="0" u="none" strike="noStrike" kern="1200" cap="none" spc="0" normalizeH="0" baseline="0" noProof="0" dirty="0" err="1">
                <a:ln>
                  <a:noFill/>
                </a:ln>
                <a:solidFill>
                  <a:srgbClr val="333333"/>
                </a:solidFill>
                <a:effectLst/>
                <a:uLnTx/>
                <a:uFillTx/>
                <a:latin typeface="Arial"/>
                <a:ea typeface="+mj-ea"/>
                <a:cs typeface="Calibri"/>
              </a:rPr>
              <a:t>for</a:t>
            </a:r>
            <a:r>
              <a:rPr kumimoji="0" lang="de-DE" sz="4200" b="1" i="0" u="none" strike="noStrike" kern="1200" cap="none" spc="0" normalizeH="0" baseline="0" noProof="0" dirty="0">
                <a:ln>
                  <a:noFill/>
                </a:ln>
                <a:solidFill>
                  <a:srgbClr val="333333"/>
                </a:solidFill>
                <a:effectLst/>
                <a:uLnTx/>
                <a:uFillTx/>
                <a:latin typeface="Arial"/>
                <a:ea typeface="+mj-ea"/>
                <a:cs typeface="Calibri"/>
              </a:rPr>
              <a:t> Antiproton </a:t>
            </a:r>
            <a:r>
              <a:rPr kumimoji="0" lang="de-DE" sz="4200" b="1" i="0" u="none" strike="noStrike" kern="1200" cap="none" spc="0" normalizeH="0" baseline="0" noProof="0" dirty="0" err="1">
                <a:ln>
                  <a:noFill/>
                </a:ln>
                <a:solidFill>
                  <a:srgbClr val="333333"/>
                </a:solidFill>
                <a:effectLst/>
                <a:uLnTx/>
                <a:uFillTx/>
                <a:latin typeface="Arial"/>
                <a:ea typeface="+mj-ea"/>
                <a:cs typeface="Calibri"/>
              </a:rPr>
              <a:t>and</a:t>
            </a:r>
            <a:r>
              <a:rPr kumimoji="0" lang="de-DE" sz="4200" b="1" i="0" u="none" strike="noStrike" kern="1200" cap="none" spc="0" normalizeH="0" baseline="0" noProof="0" dirty="0">
                <a:ln>
                  <a:noFill/>
                </a:ln>
                <a:solidFill>
                  <a:srgbClr val="333333"/>
                </a:solidFill>
                <a:effectLst/>
                <a:uLnTx/>
                <a:uFillTx/>
                <a:latin typeface="Arial"/>
                <a:ea typeface="+mj-ea"/>
                <a:cs typeface="Calibri"/>
              </a:rPr>
              <a:t> Ion Research  </a:t>
            </a:r>
            <a:r>
              <a:rPr kumimoji="0" lang="de-DE" sz="3300" b="1" i="0" u="none" strike="noStrike" kern="1200" cap="none" spc="0" normalizeH="0" baseline="0" noProof="0" dirty="0">
                <a:ln>
                  <a:noFill/>
                </a:ln>
                <a:solidFill>
                  <a:srgbClr val="333333"/>
                </a:solidFill>
                <a:effectLst/>
                <a:uLnTx/>
                <a:uFillTx/>
                <a:latin typeface="Arial"/>
                <a:ea typeface="+mj-ea"/>
                <a:cs typeface="Calibri"/>
              </a:rPr>
              <a:t/>
            </a:r>
            <a:br>
              <a:rPr kumimoji="0" lang="de-DE" sz="3300" b="1" i="0" u="none" strike="noStrike" kern="1200" cap="none" spc="0" normalizeH="0" baseline="0" noProof="0" dirty="0">
                <a:ln>
                  <a:noFill/>
                </a:ln>
                <a:solidFill>
                  <a:srgbClr val="333333"/>
                </a:solidFill>
                <a:effectLst/>
                <a:uLnTx/>
                <a:uFillTx/>
                <a:latin typeface="Arial"/>
                <a:ea typeface="+mj-ea"/>
                <a:cs typeface="Calibri"/>
              </a:rPr>
            </a:br>
            <a:r>
              <a:rPr kumimoji="0" lang="mr-IN" sz="3300" b="1" i="0" u="none" strike="noStrike" kern="1200" cap="none" spc="0" normalizeH="0" baseline="0" noProof="0" dirty="0">
                <a:ln>
                  <a:noFill/>
                </a:ln>
                <a:solidFill>
                  <a:srgbClr val="333333"/>
                </a:solidFill>
                <a:effectLst/>
                <a:uLnTx/>
                <a:uFillTx/>
                <a:latin typeface="Arial"/>
                <a:ea typeface="+mj-ea"/>
                <a:cs typeface="Calibri"/>
              </a:rPr>
              <a:t>–</a:t>
            </a:r>
            <a:r>
              <a:rPr kumimoji="0" lang="de-DE" sz="3300" b="1" i="0" u="none" strike="noStrike" kern="1200" cap="none" spc="0" normalizeH="0" baseline="0" noProof="0" dirty="0">
                <a:ln>
                  <a:noFill/>
                </a:ln>
                <a:solidFill>
                  <a:srgbClr val="333333"/>
                </a:solidFill>
                <a:effectLst/>
                <a:uLnTx/>
                <a:uFillTx/>
                <a:latin typeface="Arial"/>
                <a:ea typeface="+mj-ea"/>
                <a:cs typeface="Calibri"/>
              </a:rPr>
              <a:t> </a:t>
            </a:r>
            <a:r>
              <a:rPr kumimoji="0" lang="de-DE" sz="3300" b="1" i="0" u="none" strike="noStrike" kern="1200" cap="none" spc="0" normalizeH="0" baseline="0" noProof="0" dirty="0" err="1">
                <a:ln>
                  <a:noFill/>
                </a:ln>
                <a:solidFill>
                  <a:srgbClr val="333333"/>
                </a:solidFill>
                <a:effectLst/>
                <a:uLnTx/>
                <a:uFillTx/>
                <a:latin typeface="Arial"/>
                <a:ea typeface="+mj-ea"/>
                <a:cs typeface="Calibri"/>
              </a:rPr>
              <a:t>builds</a:t>
            </a:r>
            <a:r>
              <a:rPr kumimoji="0" lang="de-DE" sz="3300" b="1" i="0" u="none" strike="noStrike" kern="1200" cap="none" spc="0" normalizeH="0" baseline="0" noProof="0" dirty="0">
                <a:ln>
                  <a:noFill/>
                </a:ln>
                <a:solidFill>
                  <a:srgbClr val="333333"/>
                </a:solidFill>
                <a:effectLst/>
                <a:uLnTx/>
                <a:uFillTx/>
                <a:latin typeface="Arial"/>
                <a:ea typeface="+mj-ea"/>
                <a:cs typeface="Calibri"/>
              </a:rPr>
              <a:t> on Competence </a:t>
            </a:r>
            <a:r>
              <a:rPr kumimoji="0" lang="de-DE" sz="3300" b="1" i="0" u="none" strike="noStrike" kern="1200" cap="none" spc="0" normalizeH="0" baseline="0" noProof="0" dirty="0" err="1">
                <a:ln>
                  <a:noFill/>
                </a:ln>
                <a:solidFill>
                  <a:srgbClr val="333333"/>
                </a:solidFill>
                <a:effectLst/>
                <a:uLnTx/>
                <a:uFillTx/>
                <a:latin typeface="Arial"/>
                <a:ea typeface="+mj-ea"/>
                <a:cs typeface="Calibri"/>
              </a:rPr>
              <a:t>of</a:t>
            </a:r>
            <a:r>
              <a:rPr kumimoji="0" lang="de-DE" sz="3300" b="1" i="0" u="none" strike="noStrike" kern="1200" cap="none" spc="0" normalizeH="0" baseline="0" noProof="0" dirty="0">
                <a:ln>
                  <a:noFill/>
                </a:ln>
                <a:solidFill>
                  <a:srgbClr val="333333"/>
                </a:solidFill>
                <a:effectLst/>
                <a:uLnTx/>
                <a:uFillTx/>
                <a:latin typeface="Arial"/>
                <a:ea typeface="+mj-ea"/>
                <a:cs typeface="Calibri"/>
              </a:rPr>
              <a:t> GSI </a:t>
            </a:r>
            <a:r>
              <a:rPr kumimoji="0" lang="de-DE" sz="3300" b="1" i="0" u="none" strike="noStrike" kern="1200" cap="none" spc="0" normalizeH="0" baseline="0" noProof="0" dirty="0" err="1">
                <a:ln>
                  <a:noFill/>
                </a:ln>
                <a:solidFill>
                  <a:srgbClr val="333333"/>
                </a:solidFill>
                <a:effectLst/>
                <a:uLnTx/>
                <a:uFillTx/>
                <a:latin typeface="Arial"/>
                <a:ea typeface="+mj-ea"/>
                <a:cs typeface="Calibri"/>
              </a:rPr>
              <a:t>and</a:t>
            </a:r>
            <a:r>
              <a:rPr kumimoji="0" lang="de-DE" sz="3300" b="1" i="0" u="none" strike="noStrike" kern="1200" cap="none" spc="0" normalizeH="0" baseline="0" noProof="0" dirty="0">
                <a:ln>
                  <a:noFill/>
                </a:ln>
                <a:solidFill>
                  <a:srgbClr val="333333"/>
                </a:solidFill>
                <a:effectLst/>
                <a:uLnTx/>
                <a:uFillTx/>
                <a:latin typeface="Arial"/>
                <a:ea typeface="+mj-ea"/>
                <a:cs typeface="Calibri"/>
              </a:rPr>
              <a:t> </a:t>
            </a:r>
            <a:r>
              <a:rPr kumimoji="0" lang="de-DE" sz="3300" b="1" i="0" u="none" strike="noStrike" kern="1200" cap="none" spc="0" normalizeH="0" baseline="0" noProof="0" dirty="0" err="1">
                <a:ln>
                  <a:noFill/>
                </a:ln>
                <a:solidFill>
                  <a:srgbClr val="333333"/>
                </a:solidFill>
                <a:effectLst/>
                <a:uLnTx/>
                <a:uFillTx/>
                <a:latin typeface="Arial"/>
                <a:ea typeface="+mj-ea"/>
                <a:cs typeface="Calibri"/>
              </a:rPr>
              <a:t>the</a:t>
            </a:r>
            <a:r>
              <a:rPr kumimoji="0" lang="de-DE" sz="3300" b="1" i="0" u="none" strike="noStrike" kern="1200" cap="none" spc="0" normalizeH="0" baseline="0" noProof="0" dirty="0">
                <a:ln>
                  <a:noFill/>
                </a:ln>
                <a:solidFill>
                  <a:srgbClr val="333333"/>
                </a:solidFill>
                <a:effectLst/>
                <a:uLnTx/>
                <a:uFillTx/>
                <a:latin typeface="Arial"/>
                <a:ea typeface="+mj-ea"/>
                <a:cs typeface="Calibri"/>
              </a:rPr>
              <a:t> Community </a:t>
            </a:r>
            <a:r>
              <a:rPr kumimoji="0" lang="de-DE" sz="3300" b="1" i="0" u="none" strike="noStrike" kern="1200" cap="none" spc="0" normalizeH="0" baseline="0" noProof="0" dirty="0" err="1">
                <a:ln>
                  <a:noFill/>
                </a:ln>
                <a:solidFill>
                  <a:srgbClr val="333333"/>
                </a:solidFill>
                <a:effectLst/>
                <a:uLnTx/>
                <a:uFillTx/>
                <a:latin typeface="Arial"/>
                <a:ea typeface="+mj-ea"/>
                <a:cs typeface="Calibri"/>
              </a:rPr>
              <a:t>worldwide</a:t>
            </a:r>
            <a:endParaRPr kumimoji="0" lang="de-DE" sz="3300" b="1" i="0" u="none" strike="noStrike" kern="1200" cap="none" spc="0" normalizeH="0" baseline="0" noProof="0" dirty="0">
              <a:ln>
                <a:noFill/>
              </a:ln>
              <a:solidFill>
                <a:srgbClr val="333333"/>
              </a:solidFill>
              <a:effectLst/>
              <a:uLnTx/>
              <a:uFillTx/>
              <a:latin typeface="Arial"/>
              <a:ea typeface="+mj-ea"/>
              <a:cs typeface="Calibri"/>
            </a:endParaRPr>
          </a:p>
        </p:txBody>
      </p:sp>
      <p:sp>
        <p:nvSpPr>
          <p:cNvPr id="30" name="Foliennummernplatzhalter 2"/>
          <p:cNvSpPr txBox="1">
            <a:spLocks/>
          </p:cNvSpPr>
          <p:nvPr/>
        </p:nvSpPr>
        <p:spPr>
          <a:xfrm>
            <a:off x="7964992" y="6781251"/>
            <a:ext cx="744898" cy="365125"/>
          </a:xfrm>
          <a:prstGeom prst="rect">
            <a:avLst/>
          </a:prstGeom>
        </p:spPr>
        <p:txBody>
          <a:bodyPr vert="horz" lIns="91440" tIns="45720" rIns="91440" bIns="45720" rtlCol="0" anchor="ctr"/>
          <a:lstStyle>
            <a:defPPr>
              <a:defRPr lang="de-DE"/>
            </a:defPPr>
            <a:lvl1pPr marL="0" algn="r" defTabSz="457200" rtl="0" eaLnBrk="1" latinLnBrk="0" hangingPunct="1">
              <a:defRPr sz="100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dirty="0">
              <a:ln>
                <a:noFill/>
              </a:ln>
              <a:solidFill>
                <a:srgbClr val="333333"/>
              </a:solidFill>
              <a:effectLst/>
              <a:uLnTx/>
              <a:uFillTx/>
              <a:latin typeface="Arial"/>
              <a:ea typeface="+mn-ea"/>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583" y="6172200"/>
            <a:ext cx="6330377" cy="546634"/>
          </a:xfrm>
          <a:prstGeom prst="rect">
            <a:avLst/>
          </a:prstGeom>
        </p:spPr>
      </p:pic>
    </p:spTree>
    <p:extLst>
      <p:ext uri="{BB962C8B-B14F-4D97-AF65-F5344CB8AC3E}">
        <p14:creationId xmlns:p14="http://schemas.microsoft.com/office/powerpoint/2010/main" val="237792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6031" y="941832"/>
            <a:ext cx="8888730" cy="254635"/>
          </a:xfrm>
          <a:custGeom>
            <a:avLst/>
            <a:gdLst/>
            <a:ahLst/>
            <a:cxnLst/>
            <a:rect l="l" t="t" r="r" b="b"/>
            <a:pathLst>
              <a:path w="8888730" h="254634">
                <a:moveTo>
                  <a:pt x="0" y="254507"/>
                </a:moveTo>
                <a:lnTo>
                  <a:pt x="8888730" y="254507"/>
                </a:lnTo>
                <a:lnTo>
                  <a:pt x="8888730" y="0"/>
                </a:lnTo>
                <a:lnTo>
                  <a:pt x="0" y="0"/>
                </a:lnTo>
                <a:lnTo>
                  <a:pt x="0" y="254507"/>
                </a:lnTo>
                <a:close/>
              </a:path>
            </a:pathLst>
          </a:custGeom>
          <a:solidFill>
            <a:srgbClr val="EBEBEB"/>
          </a:solidFill>
        </p:spPr>
        <p:txBody>
          <a:bodyPr wrap="square" lIns="0" tIns="0" rIns="0" bIns="0" rtlCol="0"/>
          <a:lstStyle/>
          <a:p>
            <a:endParaRPr/>
          </a:p>
        </p:txBody>
      </p:sp>
      <p:sp>
        <p:nvSpPr>
          <p:cNvPr id="5" name="object 5"/>
          <p:cNvSpPr/>
          <p:nvPr/>
        </p:nvSpPr>
        <p:spPr>
          <a:xfrm>
            <a:off x="0" y="6609588"/>
            <a:ext cx="256540" cy="248920"/>
          </a:xfrm>
          <a:custGeom>
            <a:avLst/>
            <a:gdLst/>
            <a:ahLst/>
            <a:cxnLst/>
            <a:rect l="l" t="t" r="r" b="b"/>
            <a:pathLst>
              <a:path w="256540" h="248920">
                <a:moveTo>
                  <a:pt x="0" y="248411"/>
                </a:moveTo>
                <a:lnTo>
                  <a:pt x="256032" y="248411"/>
                </a:lnTo>
                <a:lnTo>
                  <a:pt x="256032" y="0"/>
                </a:lnTo>
                <a:lnTo>
                  <a:pt x="0" y="0"/>
                </a:lnTo>
                <a:lnTo>
                  <a:pt x="0" y="248411"/>
                </a:lnTo>
                <a:close/>
              </a:path>
            </a:pathLst>
          </a:custGeom>
          <a:solidFill>
            <a:srgbClr val="FDBB63"/>
          </a:solidFill>
        </p:spPr>
        <p:txBody>
          <a:bodyPr wrap="square" lIns="0" tIns="0" rIns="0" bIns="0" rtlCol="0"/>
          <a:lstStyle/>
          <a:p>
            <a:endParaRPr/>
          </a:p>
        </p:txBody>
      </p:sp>
      <p:sp>
        <p:nvSpPr>
          <p:cNvPr id="7" name="object 7"/>
          <p:cNvSpPr txBox="1">
            <a:spLocks noGrp="1"/>
          </p:cNvSpPr>
          <p:nvPr>
            <p:ph type="title"/>
          </p:nvPr>
        </p:nvSpPr>
        <p:spPr>
          <a:xfrm>
            <a:off x="337230" y="374515"/>
            <a:ext cx="5673090" cy="400110"/>
          </a:xfrm>
          <a:prstGeom prst="rect">
            <a:avLst/>
          </a:prstGeom>
        </p:spPr>
        <p:txBody>
          <a:bodyPr vert="horz" wrap="square" lIns="0" tIns="0" rIns="0" bIns="0" rtlCol="0">
            <a:spAutoFit/>
          </a:bodyPr>
          <a:lstStyle/>
          <a:p>
            <a:pPr marL="12700">
              <a:lnSpc>
                <a:spcPct val="100000"/>
              </a:lnSpc>
            </a:pPr>
            <a:r>
              <a:rPr sz="2600" dirty="0"/>
              <a:t>FAIR </a:t>
            </a:r>
            <a:r>
              <a:rPr sz="2600" spc="-5" dirty="0"/>
              <a:t>Project</a:t>
            </a:r>
            <a:r>
              <a:rPr sz="2600" dirty="0"/>
              <a:t> – </a:t>
            </a:r>
            <a:r>
              <a:rPr sz="2600" spc="-5" dirty="0"/>
              <a:t>Civil</a:t>
            </a:r>
            <a:r>
              <a:rPr sz="2600" spc="-45" dirty="0"/>
              <a:t> </a:t>
            </a:r>
            <a:r>
              <a:rPr sz="2600" spc="-5" dirty="0"/>
              <a:t>Construction</a:t>
            </a:r>
            <a:endParaRPr sz="2600" dirty="0"/>
          </a:p>
        </p:txBody>
      </p:sp>
      <p:sp>
        <p:nvSpPr>
          <p:cNvPr id="8" name="object 8"/>
          <p:cNvSpPr/>
          <p:nvPr/>
        </p:nvSpPr>
        <p:spPr>
          <a:xfrm>
            <a:off x="592836" y="1559052"/>
            <a:ext cx="8000987" cy="503072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84276" y="1650492"/>
            <a:ext cx="7729728" cy="475945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84276" y="1650492"/>
            <a:ext cx="7729855" cy="4759960"/>
          </a:xfrm>
          <a:custGeom>
            <a:avLst/>
            <a:gdLst/>
            <a:ahLst/>
            <a:cxnLst/>
            <a:rect l="l" t="t" r="r" b="b"/>
            <a:pathLst>
              <a:path w="7729855" h="4759960">
                <a:moveTo>
                  <a:pt x="0" y="0"/>
                </a:moveTo>
                <a:lnTo>
                  <a:pt x="7729728" y="0"/>
                </a:lnTo>
                <a:lnTo>
                  <a:pt x="7729728" y="4759452"/>
                </a:lnTo>
                <a:lnTo>
                  <a:pt x="0" y="4759452"/>
                </a:lnTo>
                <a:lnTo>
                  <a:pt x="0" y="0"/>
                </a:lnTo>
                <a:close/>
              </a:path>
            </a:pathLst>
          </a:custGeom>
          <a:ln w="12192">
            <a:solidFill>
              <a:srgbClr val="C1C1C1"/>
            </a:solidFill>
          </a:ln>
        </p:spPr>
        <p:txBody>
          <a:bodyPr wrap="square" lIns="0" tIns="0" rIns="0" bIns="0" rtlCol="0"/>
          <a:lstStyle/>
          <a:p>
            <a:endParaRPr/>
          </a:p>
        </p:txBody>
      </p:sp>
      <p:sp>
        <p:nvSpPr>
          <p:cNvPr id="11" name="object 11"/>
          <p:cNvSpPr/>
          <p:nvPr/>
        </p:nvSpPr>
        <p:spPr>
          <a:xfrm>
            <a:off x="592836" y="1158240"/>
            <a:ext cx="8000987" cy="679703"/>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49808" y="1658111"/>
            <a:ext cx="2488691" cy="243827"/>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684276" y="1249680"/>
            <a:ext cx="7729728" cy="408431"/>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684276" y="1249680"/>
            <a:ext cx="7729855" cy="408940"/>
          </a:xfrm>
          <a:custGeom>
            <a:avLst/>
            <a:gdLst/>
            <a:ahLst/>
            <a:cxnLst/>
            <a:rect l="l" t="t" r="r" b="b"/>
            <a:pathLst>
              <a:path w="7729855" h="408939">
                <a:moveTo>
                  <a:pt x="0" y="0"/>
                </a:moveTo>
                <a:lnTo>
                  <a:pt x="7729728" y="0"/>
                </a:lnTo>
                <a:lnTo>
                  <a:pt x="7729728" y="408431"/>
                </a:lnTo>
                <a:lnTo>
                  <a:pt x="0" y="408431"/>
                </a:lnTo>
                <a:lnTo>
                  <a:pt x="0" y="0"/>
                </a:lnTo>
                <a:close/>
              </a:path>
            </a:pathLst>
          </a:custGeom>
          <a:ln w="12192">
            <a:solidFill>
              <a:srgbClr val="C1C1C1"/>
            </a:solidFill>
          </a:ln>
        </p:spPr>
        <p:txBody>
          <a:bodyPr wrap="square" lIns="0" tIns="0" rIns="0" bIns="0" rtlCol="0"/>
          <a:lstStyle/>
          <a:p>
            <a:endParaRPr/>
          </a:p>
        </p:txBody>
      </p:sp>
      <p:sp>
        <p:nvSpPr>
          <p:cNvPr id="16" name="object 16"/>
          <p:cNvSpPr txBox="1"/>
          <p:nvPr/>
        </p:nvSpPr>
        <p:spPr>
          <a:xfrm>
            <a:off x="958870" y="1301581"/>
            <a:ext cx="1927225" cy="298450"/>
          </a:xfrm>
          <a:prstGeom prst="rect">
            <a:avLst/>
          </a:prstGeom>
        </p:spPr>
        <p:txBody>
          <a:bodyPr vert="horz" wrap="square" lIns="0" tIns="0" rIns="0" bIns="0" rtlCol="0">
            <a:spAutoFit/>
          </a:bodyPr>
          <a:lstStyle/>
          <a:p>
            <a:pPr marL="12700">
              <a:lnSpc>
                <a:spcPct val="100000"/>
              </a:lnSpc>
            </a:pPr>
            <a:r>
              <a:rPr sz="1800" spc="-25" dirty="0">
                <a:latin typeface="Calibri"/>
                <a:cs typeface="Calibri"/>
              </a:rPr>
              <a:t>FAIR </a:t>
            </a:r>
            <a:r>
              <a:rPr sz="1800" spc="-10" dirty="0">
                <a:latin typeface="Calibri"/>
                <a:cs typeface="Calibri"/>
              </a:rPr>
              <a:t>Site </a:t>
            </a:r>
            <a:r>
              <a:rPr sz="1800" dirty="0">
                <a:latin typeface="Calibri"/>
                <a:cs typeface="Calibri"/>
              </a:rPr>
              <a:t>&amp;</a:t>
            </a:r>
            <a:r>
              <a:rPr sz="1800" spc="-50" dirty="0">
                <a:latin typeface="Calibri"/>
                <a:cs typeface="Calibri"/>
              </a:rPr>
              <a:t> </a:t>
            </a:r>
            <a:r>
              <a:rPr sz="1800" spc="-5" dirty="0">
                <a:latin typeface="Calibri"/>
                <a:cs typeface="Calibri"/>
              </a:rPr>
              <a:t>Buildings</a:t>
            </a:r>
            <a:endParaRPr sz="1800">
              <a:latin typeface="Calibri"/>
              <a:cs typeface="Calibri"/>
            </a:endParaRPr>
          </a:p>
        </p:txBody>
      </p:sp>
      <p:sp>
        <p:nvSpPr>
          <p:cNvPr id="17" name="object 17"/>
          <p:cNvSpPr/>
          <p:nvPr/>
        </p:nvSpPr>
        <p:spPr>
          <a:xfrm>
            <a:off x="827532" y="1575816"/>
            <a:ext cx="7418832" cy="4834127"/>
          </a:xfrm>
          <a:prstGeom prst="rect">
            <a:avLst/>
          </a:prstGeom>
          <a:blipFill>
            <a:blip r:embed="rId7" cstate="print"/>
            <a:stretch>
              <a:fillRect/>
            </a:stretch>
          </a:blipFill>
        </p:spPr>
        <p:txBody>
          <a:bodyPr wrap="square" lIns="0" tIns="0" rIns="0" bIns="0" rtlCol="0"/>
          <a:lstStyle/>
          <a:p>
            <a:endParaRPr/>
          </a:p>
        </p:txBody>
      </p:sp>
      <p:sp>
        <p:nvSpPr>
          <p:cNvPr id="20" name="object 20"/>
          <p:cNvSpPr txBox="1"/>
          <p:nvPr/>
        </p:nvSpPr>
        <p:spPr>
          <a:xfrm>
            <a:off x="8733632" y="6652621"/>
            <a:ext cx="244475" cy="170180"/>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sz="1000" spc="-5" dirty="0">
                <a:solidFill>
                  <a:srgbClr val="303030"/>
                </a:solidFill>
                <a:latin typeface="Arial"/>
                <a:cs typeface="Arial"/>
              </a:rPr>
              <a:t>20</a:t>
            </a:fld>
            <a:endParaRPr sz="1000">
              <a:latin typeface="Arial"/>
              <a:cs typeface="Arial"/>
            </a:endParaRPr>
          </a:p>
        </p:txBody>
      </p:sp>
      <p:sp>
        <p:nvSpPr>
          <p:cNvPr id="21" name="Slide Number Placeholder 20">
            <a:extLst>
              <a:ext uri="{FF2B5EF4-FFF2-40B4-BE49-F238E27FC236}">
                <a16:creationId xmlns="" xmlns:a16="http://schemas.microsoft.com/office/drawing/2014/main" id="{1A026005-A8D5-8748-AB89-93013DBBCE22}"/>
              </a:ext>
            </a:extLst>
          </p:cNvPr>
          <p:cNvSpPr>
            <a:spLocks noGrp="1"/>
          </p:cNvSpPr>
          <p:nvPr>
            <p:ph type="sldNum" sz="quarter" idx="12"/>
          </p:nvPr>
        </p:nvSpPr>
        <p:spPr/>
        <p:txBody>
          <a:bodyPr/>
          <a:lstStyle/>
          <a:p>
            <a:fld id="{125CBDDA-5CCF-8748-8988-9DC6C8981774}" type="slidenum">
              <a:rPr lang="de-DE" smtClean="0"/>
              <a:pPr/>
              <a:t>20</a:t>
            </a:fld>
            <a:endParaRPr lang="de-DE"/>
          </a:p>
        </p:txBody>
      </p:sp>
      <p:sp>
        <p:nvSpPr>
          <p:cNvPr id="22" name="Date Placeholder 21">
            <a:extLst>
              <a:ext uri="{FF2B5EF4-FFF2-40B4-BE49-F238E27FC236}">
                <a16:creationId xmlns="" xmlns:a16="http://schemas.microsoft.com/office/drawing/2014/main" id="{3E1C412F-54A5-B74E-B48F-45944A39CD56}"/>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609588"/>
            <a:ext cx="256540" cy="248920"/>
          </a:xfrm>
          <a:custGeom>
            <a:avLst/>
            <a:gdLst/>
            <a:ahLst/>
            <a:cxnLst/>
            <a:rect l="l" t="t" r="r" b="b"/>
            <a:pathLst>
              <a:path w="256540" h="248920">
                <a:moveTo>
                  <a:pt x="0" y="248411"/>
                </a:moveTo>
                <a:lnTo>
                  <a:pt x="256032" y="248411"/>
                </a:lnTo>
                <a:lnTo>
                  <a:pt x="256032" y="0"/>
                </a:lnTo>
                <a:lnTo>
                  <a:pt x="0" y="0"/>
                </a:lnTo>
                <a:lnTo>
                  <a:pt x="0" y="248411"/>
                </a:lnTo>
                <a:close/>
              </a:path>
            </a:pathLst>
          </a:custGeom>
          <a:solidFill>
            <a:srgbClr val="FDBB63"/>
          </a:solidFill>
        </p:spPr>
        <p:txBody>
          <a:bodyPr wrap="square" lIns="0" tIns="0" rIns="0" bIns="0" rtlCol="0"/>
          <a:lstStyle/>
          <a:p>
            <a:endParaRPr/>
          </a:p>
        </p:txBody>
      </p:sp>
      <p:sp>
        <p:nvSpPr>
          <p:cNvPr id="7" name="object 7"/>
          <p:cNvSpPr txBox="1">
            <a:spLocks noGrp="1"/>
          </p:cNvSpPr>
          <p:nvPr>
            <p:ph type="title"/>
          </p:nvPr>
        </p:nvSpPr>
        <p:spPr/>
        <p:txBody>
          <a:bodyPr/>
          <a:lstStyle/>
          <a:p>
            <a:r>
              <a:rPr lang="de-DE" dirty="0"/>
              <a:t>FAIR </a:t>
            </a:r>
            <a:r>
              <a:rPr lang="de-DE" spc="-5" dirty="0"/>
              <a:t>Project</a:t>
            </a:r>
            <a:r>
              <a:rPr lang="de-DE" dirty="0"/>
              <a:t> Progress – </a:t>
            </a:r>
            <a:r>
              <a:rPr lang="de-DE" spc="-5" dirty="0" err="1"/>
              <a:t>Civil</a:t>
            </a:r>
            <a:r>
              <a:rPr lang="de-DE" spc="-45" dirty="0"/>
              <a:t> </a:t>
            </a:r>
            <a:r>
              <a:rPr lang="de-DE" spc="-5" dirty="0" err="1"/>
              <a:t>Construction</a:t>
            </a:r>
            <a:endParaRPr lang="de-DE" dirty="0"/>
          </a:p>
        </p:txBody>
      </p:sp>
      <p:sp>
        <p:nvSpPr>
          <p:cNvPr id="13" name="Slide Number Placeholder 12">
            <a:extLst>
              <a:ext uri="{FF2B5EF4-FFF2-40B4-BE49-F238E27FC236}">
                <a16:creationId xmlns="" xmlns:a16="http://schemas.microsoft.com/office/drawing/2014/main" id="{711974AD-0B4F-2040-AA72-F5F6FAC25EF9}"/>
              </a:ext>
            </a:extLst>
          </p:cNvPr>
          <p:cNvSpPr>
            <a:spLocks noGrp="1"/>
          </p:cNvSpPr>
          <p:nvPr>
            <p:ph type="sldNum" sz="quarter" idx="12"/>
          </p:nvPr>
        </p:nvSpPr>
        <p:spPr/>
        <p:txBody>
          <a:bodyPr/>
          <a:lstStyle/>
          <a:p>
            <a:fld id="{125CBDDA-5CCF-8748-8988-9DC6C8981774}" type="slidenum">
              <a:rPr lang="de-DE" smtClean="0"/>
              <a:pPr/>
              <a:t>21</a:t>
            </a:fld>
            <a:endParaRPr lang="de-DE"/>
          </a:p>
        </p:txBody>
      </p:sp>
      <p:sp>
        <p:nvSpPr>
          <p:cNvPr id="8" name="object 8"/>
          <p:cNvSpPr/>
          <p:nvPr/>
        </p:nvSpPr>
        <p:spPr>
          <a:xfrm>
            <a:off x="0" y="3300984"/>
            <a:ext cx="9143999" cy="3305555"/>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366740" y="1237618"/>
            <a:ext cx="7966075" cy="1231106"/>
          </a:xfrm>
          <a:prstGeom prst="rect">
            <a:avLst/>
          </a:prstGeom>
        </p:spPr>
        <p:txBody>
          <a:bodyPr vert="horz" wrap="square" lIns="0" tIns="0" rIns="0" bIns="0" rtlCol="0">
            <a:spAutoFit/>
          </a:bodyPr>
          <a:lstStyle/>
          <a:p>
            <a:r>
              <a:rPr lang="en-GB" sz="2000" dirty="0"/>
              <a:t>Let me show you some impressions </a:t>
            </a:r>
          </a:p>
          <a:p>
            <a:endParaRPr lang="en-GB" sz="2000" dirty="0"/>
          </a:p>
          <a:p>
            <a:endParaRPr lang="en-GB" sz="2000" dirty="0"/>
          </a:p>
          <a:p>
            <a:r>
              <a:rPr lang="en-GB" sz="2000" dirty="0"/>
              <a:t>…more films on </a:t>
            </a:r>
            <a:r>
              <a:rPr lang="en-GB" sz="2000" dirty="0">
                <a:hlinkClick r:id="rId3"/>
              </a:rPr>
              <a:t>www.fair-center.eu</a:t>
            </a:r>
            <a:r>
              <a:rPr lang="en-GB" sz="2000" dirty="0"/>
              <a:t> and the GSI </a:t>
            </a:r>
            <a:r>
              <a:rPr lang="en-GB" sz="2000" dirty="0" err="1"/>
              <a:t>Youtube</a:t>
            </a:r>
            <a:r>
              <a:rPr lang="en-GB" sz="2000" dirty="0"/>
              <a:t> channel</a:t>
            </a:r>
          </a:p>
        </p:txBody>
      </p:sp>
      <p:sp>
        <p:nvSpPr>
          <p:cNvPr id="17" name="Date Placeholder 16">
            <a:extLst>
              <a:ext uri="{FF2B5EF4-FFF2-40B4-BE49-F238E27FC236}">
                <a16:creationId xmlns="" xmlns:a16="http://schemas.microsoft.com/office/drawing/2014/main" id="{598B47CA-DBC2-744E-8AC0-72E96B81A2E1}"/>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938783"/>
            <a:ext cx="256540" cy="256540"/>
          </a:xfrm>
          <a:custGeom>
            <a:avLst/>
            <a:gdLst/>
            <a:ahLst/>
            <a:cxnLst/>
            <a:rect l="l" t="t" r="r" b="b"/>
            <a:pathLst>
              <a:path w="256540" h="256540">
                <a:moveTo>
                  <a:pt x="0" y="256032"/>
                </a:moveTo>
                <a:lnTo>
                  <a:pt x="256032" y="256032"/>
                </a:lnTo>
                <a:lnTo>
                  <a:pt x="256032" y="0"/>
                </a:lnTo>
                <a:lnTo>
                  <a:pt x="0" y="0"/>
                </a:lnTo>
                <a:lnTo>
                  <a:pt x="0" y="256032"/>
                </a:lnTo>
                <a:close/>
              </a:path>
            </a:pathLst>
          </a:custGeom>
          <a:solidFill>
            <a:srgbClr val="FDBB63"/>
          </a:solidFill>
        </p:spPr>
        <p:txBody>
          <a:bodyPr wrap="square" lIns="0" tIns="0" rIns="0" bIns="0" rtlCol="0"/>
          <a:lstStyle/>
          <a:p>
            <a:endParaRPr/>
          </a:p>
        </p:txBody>
      </p:sp>
      <p:sp>
        <p:nvSpPr>
          <p:cNvPr id="5" name="object 5"/>
          <p:cNvSpPr/>
          <p:nvPr/>
        </p:nvSpPr>
        <p:spPr>
          <a:xfrm>
            <a:off x="0" y="6609588"/>
            <a:ext cx="256540" cy="248920"/>
          </a:xfrm>
          <a:custGeom>
            <a:avLst/>
            <a:gdLst/>
            <a:ahLst/>
            <a:cxnLst/>
            <a:rect l="l" t="t" r="r" b="b"/>
            <a:pathLst>
              <a:path w="256540" h="248920">
                <a:moveTo>
                  <a:pt x="0" y="248411"/>
                </a:moveTo>
                <a:lnTo>
                  <a:pt x="256032" y="248411"/>
                </a:lnTo>
                <a:lnTo>
                  <a:pt x="256032" y="0"/>
                </a:lnTo>
                <a:lnTo>
                  <a:pt x="0" y="0"/>
                </a:lnTo>
                <a:lnTo>
                  <a:pt x="0" y="248411"/>
                </a:lnTo>
                <a:close/>
              </a:path>
            </a:pathLst>
          </a:custGeom>
          <a:solidFill>
            <a:srgbClr val="FDBB63"/>
          </a:solidFill>
        </p:spPr>
        <p:txBody>
          <a:bodyPr wrap="square" lIns="0" tIns="0" rIns="0" bIns="0" rtlCol="0"/>
          <a:lstStyle/>
          <a:p>
            <a:endParaRPr/>
          </a:p>
        </p:txBody>
      </p:sp>
      <p:sp>
        <p:nvSpPr>
          <p:cNvPr id="7" name="object 7"/>
          <p:cNvSpPr txBox="1">
            <a:spLocks noGrp="1"/>
          </p:cNvSpPr>
          <p:nvPr>
            <p:ph type="title"/>
          </p:nvPr>
        </p:nvSpPr>
        <p:spPr/>
        <p:txBody>
          <a:bodyPr/>
          <a:lstStyle/>
          <a:p>
            <a:r>
              <a:rPr lang="de-DE" dirty="0"/>
              <a:t>Civil Construction – Next Steps</a:t>
            </a:r>
            <a:endParaRPr lang="de-DE"/>
          </a:p>
        </p:txBody>
      </p:sp>
      <p:sp>
        <p:nvSpPr>
          <p:cNvPr id="12" name="Slide Number Placeholder 11">
            <a:extLst>
              <a:ext uri="{FF2B5EF4-FFF2-40B4-BE49-F238E27FC236}">
                <a16:creationId xmlns="" xmlns:a16="http://schemas.microsoft.com/office/drawing/2014/main" id="{C8E550D1-C4FD-9548-9F4A-E072197D510E}"/>
              </a:ext>
            </a:extLst>
          </p:cNvPr>
          <p:cNvSpPr>
            <a:spLocks noGrp="1"/>
          </p:cNvSpPr>
          <p:nvPr>
            <p:ph type="sldNum" sz="quarter" idx="12"/>
          </p:nvPr>
        </p:nvSpPr>
        <p:spPr/>
        <p:txBody>
          <a:bodyPr/>
          <a:lstStyle/>
          <a:p>
            <a:fld id="{125CBDDA-5CCF-8748-8988-9DC6C8981774}" type="slidenum">
              <a:rPr lang="de-DE" smtClean="0"/>
              <a:pPr/>
              <a:t>22</a:t>
            </a:fld>
            <a:endParaRPr lang="de-DE"/>
          </a:p>
        </p:txBody>
      </p:sp>
      <p:sp>
        <p:nvSpPr>
          <p:cNvPr id="8" name="object 8"/>
          <p:cNvSpPr/>
          <p:nvPr/>
        </p:nvSpPr>
        <p:spPr>
          <a:xfrm>
            <a:off x="0" y="3300984"/>
            <a:ext cx="9143999" cy="3305555"/>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366740" y="1237618"/>
            <a:ext cx="7966075" cy="2006600"/>
          </a:xfrm>
          <a:prstGeom prst="rect">
            <a:avLst/>
          </a:prstGeom>
        </p:spPr>
        <p:txBody>
          <a:bodyPr vert="horz" wrap="square" lIns="0" tIns="0" rIns="0" bIns="0" rtlCol="0">
            <a:spAutoFit/>
          </a:bodyPr>
          <a:lstStyle/>
          <a:p>
            <a:pPr marL="278765" indent="-266065">
              <a:lnSpc>
                <a:spcPct val="100000"/>
              </a:lnSpc>
              <a:buClr>
                <a:srgbClr val="FF9933"/>
              </a:buClr>
              <a:buFont typeface="Arial"/>
              <a:buChar char="•"/>
              <a:tabLst>
                <a:tab pos="278765" algn="l"/>
                <a:tab pos="280035" algn="l"/>
              </a:tabLst>
            </a:pPr>
            <a:r>
              <a:rPr sz="2000" spc="-5" dirty="0">
                <a:latin typeface="Calibri"/>
                <a:cs typeface="Calibri"/>
              </a:rPr>
              <a:t>Continuation of civil detailed </a:t>
            </a:r>
            <a:r>
              <a:rPr sz="2000" dirty="0">
                <a:latin typeface="Calibri"/>
                <a:cs typeface="Calibri"/>
              </a:rPr>
              <a:t>design</a:t>
            </a:r>
            <a:r>
              <a:rPr sz="2000" spc="45" dirty="0">
                <a:latin typeface="Calibri"/>
                <a:cs typeface="Calibri"/>
              </a:rPr>
              <a:t> </a:t>
            </a:r>
            <a:r>
              <a:rPr sz="2000" spc="-5" dirty="0">
                <a:latin typeface="Calibri"/>
                <a:cs typeface="Calibri"/>
              </a:rPr>
              <a:t>process</a:t>
            </a:r>
            <a:endParaRPr sz="2000" dirty="0">
              <a:latin typeface="Calibri"/>
              <a:cs typeface="Calibri"/>
            </a:endParaRPr>
          </a:p>
          <a:p>
            <a:pPr marL="279400" indent="-266700">
              <a:lnSpc>
                <a:spcPct val="100000"/>
              </a:lnSpc>
              <a:spcBef>
                <a:spcPts val="1200"/>
              </a:spcBef>
              <a:buClr>
                <a:srgbClr val="FF9933"/>
              </a:buClr>
              <a:buFont typeface="Arial"/>
              <a:buChar char="•"/>
              <a:tabLst>
                <a:tab pos="278765" algn="l"/>
                <a:tab pos="280035" algn="l"/>
              </a:tabLst>
            </a:pPr>
            <a:r>
              <a:rPr sz="2000" spc="-5" dirty="0">
                <a:latin typeface="Calibri"/>
                <a:cs typeface="Calibri"/>
              </a:rPr>
              <a:t>Continuation of civil works in area</a:t>
            </a:r>
            <a:r>
              <a:rPr sz="2000" spc="60" dirty="0">
                <a:latin typeface="Calibri"/>
                <a:cs typeface="Calibri"/>
              </a:rPr>
              <a:t> </a:t>
            </a:r>
            <a:r>
              <a:rPr sz="2000" spc="-5" dirty="0">
                <a:latin typeface="Calibri"/>
                <a:cs typeface="Calibri"/>
              </a:rPr>
              <a:t>north</a:t>
            </a:r>
            <a:endParaRPr sz="2000" dirty="0">
              <a:latin typeface="Calibri"/>
              <a:cs typeface="Calibri"/>
            </a:endParaRPr>
          </a:p>
          <a:p>
            <a:pPr marL="279400" indent="-266700">
              <a:lnSpc>
                <a:spcPct val="100000"/>
              </a:lnSpc>
              <a:spcBef>
                <a:spcPts val="1200"/>
              </a:spcBef>
              <a:buClr>
                <a:srgbClr val="FF9933"/>
              </a:buClr>
              <a:buFont typeface="Arial"/>
              <a:buChar char="•"/>
              <a:tabLst>
                <a:tab pos="278765" algn="l"/>
                <a:tab pos="280035" algn="l"/>
              </a:tabLst>
            </a:pPr>
            <a:r>
              <a:rPr sz="2000" dirty="0">
                <a:latin typeface="Calibri"/>
                <a:cs typeface="Calibri"/>
              </a:rPr>
              <a:t>Award </a:t>
            </a:r>
            <a:r>
              <a:rPr sz="2000" spc="-5" dirty="0">
                <a:latin typeface="Calibri"/>
                <a:cs typeface="Calibri"/>
              </a:rPr>
              <a:t>of civil works construction area south in </a:t>
            </a:r>
            <a:r>
              <a:rPr sz="2000" dirty="0">
                <a:latin typeface="Calibri"/>
                <a:cs typeface="Calibri"/>
              </a:rPr>
              <a:t>Dec.</a:t>
            </a:r>
            <a:r>
              <a:rPr sz="2000" spc="50" dirty="0">
                <a:latin typeface="Calibri"/>
                <a:cs typeface="Calibri"/>
              </a:rPr>
              <a:t> </a:t>
            </a:r>
            <a:r>
              <a:rPr sz="2000" dirty="0">
                <a:latin typeface="Calibri"/>
                <a:cs typeface="Calibri"/>
              </a:rPr>
              <a:t>2019</a:t>
            </a:r>
          </a:p>
          <a:p>
            <a:pPr marL="278765" marR="5080" indent="-266065">
              <a:lnSpc>
                <a:spcPct val="100000"/>
              </a:lnSpc>
              <a:spcBef>
                <a:spcPts val="1200"/>
              </a:spcBef>
              <a:buClr>
                <a:srgbClr val="FF9933"/>
              </a:buClr>
              <a:buFont typeface="Arial"/>
              <a:buChar char="•"/>
              <a:tabLst>
                <a:tab pos="278765" algn="l"/>
                <a:tab pos="280035" algn="l"/>
              </a:tabLst>
            </a:pPr>
            <a:r>
              <a:rPr sz="2000" dirty="0">
                <a:latin typeface="Calibri"/>
                <a:cs typeface="Calibri"/>
              </a:rPr>
              <a:t>Continue tender </a:t>
            </a:r>
            <a:r>
              <a:rPr sz="2000" spc="-5" dirty="0">
                <a:latin typeface="Calibri"/>
                <a:cs typeface="Calibri"/>
              </a:rPr>
              <a:t>process for </a:t>
            </a:r>
            <a:r>
              <a:rPr sz="2000" dirty="0">
                <a:latin typeface="Calibri"/>
                <a:cs typeface="Calibri"/>
              </a:rPr>
              <a:t>technical </a:t>
            </a:r>
            <a:r>
              <a:rPr sz="2000" spc="-5" dirty="0">
                <a:latin typeface="Calibri"/>
                <a:cs typeface="Calibri"/>
              </a:rPr>
              <a:t>building installation </a:t>
            </a:r>
            <a:r>
              <a:rPr sz="2000" dirty="0">
                <a:latin typeface="Calibri"/>
                <a:cs typeface="Calibri"/>
              </a:rPr>
              <a:t>packages (MEP)  targeting at contract award </a:t>
            </a:r>
            <a:r>
              <a:rPr sz="2000" spc="-5" dirty="0">
                <a:latin typeface="Calibri"/>
                <a:cs typeface="Calibri"/>
              </a:rPr>
              <a:t>mid</a:t>
            </a:r>
            <a:r>
              <a:rPr sz="2000" spc="-80" dirty="0">
                <a:latin typeface="Calibri"/>
                <a:cs typeface="Calibri"/>
              </a:rPr>
              <a:t> </a:t>
            </a:r>
            <a:r>
              <a:rPr sz="2000" dirty="0">
                <a:latin typeface="Calibri"/>
                <a:cs typeface="Calibri"/>
              </a:rPr>
              <a:t>2020</a:t>
            </a:r>
          </a:p>
        </p:txBody>
      </p:sp>
      <p:sp>
        <p:nvSpPr>
          <p:cNvPr id="16" name="Date Placeholder 15">
            <a:extLst>
              <a:ext uri="{FF2B5EF4-FFF2-40B4-BE49-F238E27FC236}">
                <a16:creationId xmlns="" xmlns:a16="http://schemas.microsoft.com/office/drawing/2014/main" id="{565D53B8-0247-1748-8E26-827D4F7699FB}"/>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1466624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ED326E0-B2FB-C74B-84EC-8510EBC644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64766"/>
            <a:ext cx="2978530" cy="2140085"/>
          </a:xfrm>
          <a:prstGeom prst="rect">
            <a:avLst/>
          </a:prstGeom>
          <a:effectLst>
            <a:outerShdw blurRad="190500" dist="38100" dir="2700000" sx="103000" sy="103000" algn="tl" rotWithShape="0">
              <a:prstClr val="black">
                <a:alpha val="26000"/>
              </a:prstClr>
            </a:outerShdw>
          </a:effectLst>
        </p:spPr>
      </p:pic>
      <p:pic>
        <p:nvPicPr>
          <p:cNvPr id="3" name="Grafik 1">
            <a:extLst>
              <a:ext uri="{FF2B5EF4-FFF2-40B4-BE49-F238E27FC236}">
                <a16:creationId xmlns="" xmlns:a16="http://schemas.microsoft.com/office/drawing/2014/main" id="{7BF9AEFD-D8E2-C74E-9D33-5CD43496DE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791" y="1764832"/>
            <a:ext cx="2433561" cy="163985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 xmlns:a16="http://schemas.microsoft.com/office/drawing/2014/main" id="{40B36822-4F68-314C-A8C0-F4584BBBA906}"/>
              </a:ext>
            </a:extLst>
          </p:cNvPr>
          <p:cNvPicPr>
            <a:picLocks noChangeAspect="1"/>
          </p:cNvPicPr>
          <p:nvPr/>
        </p:nvPicPr>
        <p:blipFill>
          <a:blip r:embed="rId4"/>
          <a:stretch>
            <a:fillRect/>
          </a:stretch>
        </p:blipFill>
        <p:spPr>
          <a:xfrm>
            <a:off x="2755900" y="1615875"/>
            <a:ext cx="6388100" cy="2260600"/>
          </a:xfrm>
          <a:prstGeom prst="rect">
            <a:avLst/>
          </a:prstGeom>
        </p:spPr>
      </p:pic>
      <p:sp>
        <p:nvSpPr>
          <p:cNvPr id="5" name="TextBox 4">
            <a:extLst>
              <a:ext uri="{FF2B5EF4-FFF2-40B4-BE49-F238E27FC236}">
                <a16:creationId xmlns="" xmlns:a16="http://schemas.microsoft.com/office/drawing/2014/main" id="{20B946CF-2280-5141-B898-4A1D49C974C7}"/>
              </a:ext>
            </a:extLst>
          </p:cNvPr>
          <p:cNvSpPr txBox="1"/>
          <p:nvPr/>
        </p:nvSpPr>
        <p:spPr>
          <a:xfrm>
            <a:off x="3146836" y="3817366"/>
            <a:ext cx="5720530" cy="2893100"/>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new management is now working very well.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Delaying or reducing part of the MSV’s scope is not recommended, for scientific and also cost reasons.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summary, the FAIR Modularized Start Version (MSV) is to be constructed and completed in full as soon as possible. All else would be an extreme loss of science and waste of resources.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 xmlns:a16="http://schemas.microsoft.com/office/drawing/2014/main" id="{A66472F6-8463-1542-948A-2CC862B6441D}"/>
              </a:ext>
            </a:extLst>
          </p:cNvPr>
          <p:cNvSpPr>
            <a:spLocks noGrp="1"/>
          </p:cNvSpPr>
          <p:nvPr>
            <p:ph type="title"/>
          </p:nvPr>
        </p:nvSpPr>
        <p:spPr/>
        <p:txBody>
          <a:bodyPr/>
          <a:lstStyle/>
          <a:p>
            <a:r>
              <a:rPr lang="en-GB" dirty="0"/>
              <a:t>FAIR Progress and Cost Review - Report</a:t>
            </a:r>
          </a:p>
        </p:txBody>
      </p:sp>
      <p:sp>
        <p:nvSpPr>
          <p:cNvPr id="8" name="Slide Number Placeholder 7">
            <a:extLst>
              <a:ext uri="{FF2B5EF4-FFF2-40B4-BE49-F238E27FC236}">
                <a16:creationId xmlns="" xmlns:a16="http://schemas.microsoft.com/office/drawing/2014/main" id="{EE3E89B7-7963-244B-A906-C42C379A644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90F8B23-31C7-0F4F-A9F9-446E59C8B5CE}" type="slidenum">
              <a:rPr kumimoji="0" lang="en-GB" sz="1000" b="0" i="0" u="none" strike="noStrike" kern="1200" cap="none" spc="0" normalizeH="0" baseline="0" noProof="0" smtClean="0">
                <a:ln>
                  <a:noFill/>
                </a:ln>
                <a:solidFill>
                  <a:srgbClr val="333333"/>
                </a:solidFill>
                <a:effectLst/>
                <a:uLnTx/>
                <a:uFillTx/>
                <a:latin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GB" sz="1000" b="0" i="0" u="none" strike="noStrike" kern="1200" cap="none" spc="0" normalizeH="0" baseline="0" noProof="0">
              <a:ln>
                <a:noFill/>
              </a:ln>
              <a:solidFill>
                <a:srgbClr val="333333"/>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47EE2A90-F173-B54F-8C86-057DD6912765}"/>
              </a:ext>
            </a:extLst>
          </p:cNvPr>
          <p:cNvSpPr txBox="1"/>
          <p:nvPr/>
        </p:nvSpPr>
        <p:spPr>
          <a:xfrm>
            <a:off x="73828" y="1280531"/>
            <a:ext cx="7516353" cy="276999"/>
          </a:xfrm>
          <a:prstGeom prst="rect">
            <a:avLst/>
          </a:prstGeom>
        </p:spPr>
        <p:txBody>
          <a:bodyPr vert="horz" wrap="non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www.gsi.de/en/start/news/details/2019/04/30/expertengruppe_abschlussbericht_zum_fair_projekt0.htm</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 xmlns:a16="http://schemas.microsoft.com/office/drawing/2014/main" id="{DF2E049B-1346-8643-8EEF-124B5C10BB5C}"/>
              </a:ext>
            </a:extLst>
          </p:cNvPr>
          <p:cNvPicPr>
            <a:picLocks noChangeAspect="1"/>
          </p:cNvPicPr>
          <p:nvPr/>
        </p:nvPicPr>
        <p:blipFill>
          <a:blip r:embed="rId6"/>
          <a:stretch>
            <a:fillRect/>
          </a:stretch>
        </p:blipFill>
        <p:spPr>
          <a:xfrm>
            <a:off x="7521983" y="1004777"/>
            <a:ext cx="1567682" cy="1079500"/>
          </a:xfrm>
          <a:prstGeom prst="rect">
            <a:avLst/>
          </a:prstGeom>
        </p:spPr>
      </p:pic>
      <p:sp>
        <p:nvSpPr>
          <p:cNvPr id="10" name="Date Placeholder 9">
            <a:extLst>
              <a:ext uri="{FF2B5EF4-FFF2-40B4-BE49-F238E27FC236}">
                <a16:creationId xmlns="" xmlns:a16="http://schemas.microsoft.com/office/drawing/2014/main" id="{1D991C1A-07FC-6441-8C5E-47126F295865}"/>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797963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84ED25-2DD3-C446-8992-F94BBDC5C37D}"/>
              </a:ext>
            </a:extLst>
          </p:cNvPr>
          <p:cNvSpPr>
            <a:spLocks noGrp="1"/>
          </p:cNvSpPr>
          <p:nvPr>
            <p:ph type="title"/>
          </p:nvPr>
        </p:nvSpPr>
        <p:spPr/>
        <p:txBody>
          <a:bodyPr/>
          <a:lstStyle/>
          <a:p>
            <a:r>
              <a:rPr lang="en-GB" dirty="0"/>
              <a:t>Council: Results of </a:t>
            </a:r>
            <a:r>
              <a:rPr lang="en-GB" dirty="0" err="1"/>
              <a:t>extr</a:t>
            </a:r>
            <a:r>
              <a:rPr lang="en-GB" dirty="0"/>
              <a:t>. meeting Oct 2019</a:t>
            </a:r>
          </a:p>
        </p:txBody>
      </p:sp>
      <p:sp>
        <p:nvSpPr>
          <p:cNvPr id="3" name="Content Placeholder 2">
            <a:extLst>
              <a:ext uri="{FF2B5EF4-FFF2-40B4-BE49-F238E27FC236}">
                <a16:creationId xmlns="" xmlns:a16="http://schemas.microsoft.com/office/drawing/2014/main" id="{F6877A91-EE85-FB4A-93FD-E2B4860F9F5B}"/>
              </a:ext>
            </a:extLst>
          </p:cNvPr>
          <p:cNvSpPr>
            <a:spLocks noGrp="1"/>
          </p:cNvSpPr>
          <p:nvPr>
            <p:ph idx="1"/>
          </p:nvPr>
        </p:nvSpPr>
        <p:spPr/>
        <p:txBody>
          <a:bodyPr>
            <a:normAutofit/>
          </a:bodyPr>
          <a:lstStyle/>
          <a:p>
            <a:r>
              <a:rPr lang="en-GB" dirty="0"/>
              <a:t>The Council took note of the joint position paper by the German and the Russian Shareholder. </a:t>
            </a:r>
            <a:r>
              <a:rPr lang="en-GB" b="1" dirty="0"/>
              <a:t>The joint position paper sets the construction of the full Modularized Start Version (MSV) as final goal and states the will of the two countries to seek the additional funds needed to complete it.</a:t>
            </a:r>
            <a:endParaRPr lang="en-GB" dirty="0"/>
          </a:p>
          <a:p>
            <a:r>
              <a:rPr lang="en-GB" b="1" dirty="0"/>
              <a:t>The Council shared the opinion of Germany and Russia that the MSV is the goal to be realized.</a:t>
            </a:r>
            <a:endParaRPr lang="en-GB" dirty="0"/>
          </a:p>
          <a:p>
            <a:r>
              <a:rPr lang="en-GB" b="1" dirty="0"/>
              <a:t>The delegates will now start the consultations with their respective financial authorities in order to get a commitment on their further financial contribution to the realization of the MSV. </a:t>
            </a:r>
            <a:r>
              <a:rPr lang="en-GB" dirty="0"/>
              <a:t>The delegates will communicate the result of these consultations before the next Council meeting.</a:t>
            </a:r>
          </a:p>
        </p:txBody>
      </p:sp>
      <p:sp>
        <p:nvSpPr>
          <p:cNvPr id="4" name="Slide Number Placeholder 3">
            <a:extLst>
              <a:ext uri="{FF2B5EF4-FFF2-40B4-BE49-F238E27FC236}">
                <a16:creationId xmlns="" xmlns:a16="http://schemas.microsoft.com/office/drawing/2014/main" id="{E7C3D030-80CD-0A45-8FB1-FBEAB3C0B7B1}"/>
              </a:ext>
            </a:extLst>
          </p:cNvPr>
          <p:cNvSpPr>
            <a:spLocks noGrp="1"/>
          </p:cNvSpPr>
          <p:nvPr>
            <p:ph type="sldNum" sz="quarter" idx="12"/>
          </p:nvPr>
        </p:nvSpPr>
        <p:spPr/>
        <p:txBody>
          <a:bodyPr/>
          <a:lstStyle/>
          <a:p>
            <a:fld id="{125CBDDA-5CCF-8748-8988-9DC6C8981774}" type="slidenum">
              <a:rPr lang="de-DE" smtClean="0"/>
              <a:pPr/>
              <a:t>24</a:t>
            </a:fld>
            <a:endParaRPr lang="de-DE"/>
          </a:p>
        </p:txBody>
      </p:sp>
      <p:sp>
        <p:nvSpPr>
          <p:cNvPr id="5" name="Date Placeholder 4">
            <a:extLst>
              <a:ext uri="{FF2B5EF4-FFF2-40B4-BE49-F238E27FC236}">
                <a16:creationId xmlns="" xmlns:a16="http://schemas.microsoft.com/office/drawing/2014/main" id="{2A9137E3-0FBB-3D4A-8237-0A4C1340284E}"/>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2345830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17892" y="583691"/>
            <a:ext cx="1129283" cy="3764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6031" y="941832"/>
            <a:ext cx="8888730" cy="254635"/>
          </a:xfrm>
          <a:custGeom>
            <a:avLst/>
            <a:gdLst/>
            <a:ahLst/>
            <a:cxnLst/>
            <a:rect l="l" t="t" r="r" b="b"/>
            <a:pathLst>
              <a:path w="8888730" h="254634">
                <a:moveTo>
                  <a:pt x="0" y="254507"/>
                </a:moveTo>
                <a:lnTo>
                  <a:pt x="8888730" y="254507"/>
                </a:lnTo>
                <a:lnTo>
                  <a:pt x="8888730" y="0"/>
                </a:lnTo>
                <a:lnTo>
                  <a:pt x="0" y="0"/>
                </a:lnTo>
                <a:lnTo>
                  <a:pt x="0" y="254507"/>
                </a:lnTo>
                <a:close/>
              </a:path>
            </a:pathLst>
          </a:custGeom>
          <a:solidFill>
            <a:srgbClr val="EBEBEB"/>
          </a:solidFill>
        </p:spPr>
        <p:txBody>
          <a:bodyPr wrap="square" lIns="0" tIns="0" rIns="0" bIns="0" rtlCol="0"/>
          <a:lstStyle/>
          <a:p>
            <a:endParaRPr/>
          </a:p>
        </p:txBody>
      </p:sp>
      <p:sp>
        <p:nvSpPr>
          <p:cNvPr id="4" name="object 4"/>
          <p:cNvSpPr/>
          <p:nvPr/>
        </p:nvSpPr>
        <p:spPr>
          <a:xfrm>
            <a:off x="0" y="938783"/>
            <a:ext cx="256540" cy="256540"/>
          </a:xfrm>
          <a:custGeom>
            <a:avLst/>
            <a:gdLst/>
            <a:ahLst/>
            <a:cxnLst/>
            <a:rect l="l" t="t" r="r" b="b"/>
            <a:pathLst>
              <a:path w="256540" h="256540">
                <a:moveTo>
                  <a:pt x="0" y="256032"/>
                </a:moveTo>
                <a:lnTo>
                  <a:pt x="256032" y="256032"/>
                </a:lnTo>
                <a:lnTo>
                  <a:pt x="256032" y="0"/>
                </a:lnTo>
                <a:lnTo>
                  <a:pt x="0" y="0"/>
                </a:lnTo>
                <a:lnTo>
                  <a:pt x="0" y="256032"/>
                </a:lnTo>
                <a:close/>
              </a:path>
            </a:pathLst>
          </a:custGeom>
          <a:solidFill>
            <a:srgbClr val="FDBB63"/>
          </a:solidFill>
        </p:spPr>
        <p:txBody>
          <a:bodyPr wrap="square" lIns="0" tIns="0" rIns="0" bIns="0" rtlCol="0"/>
          <a:lstStyle/>
          <a:p>
            <a:endParaRPr/>
          </a:p>
        </p:txBody>
      </p:sp>
      <p:sp>
        <p:nvSpPr>
          <p:cNvPr id="5" name="object 5"/>
          <p:cNvSpPr/>
          <p:nvPr/>
        </p:nvSpPr>
        <p:spPr>
          <a:xfrm>
            <a:off x="0" y="6609588"/>
            <a:ext cx="256540" cy="248920"/>
          </a:xfrm>
          <a:custGeom>
            <a:avLst/>
            <a:gdLst/>
            <a:ahLst/>
            <a:cxnLst/>
            <a:rect l="l" t="t" r="r" b="b"/>
            <a:pathLst>
              <a:path w="256540" h="248920">
                <a:moveTo>
                  <a:pt x="0" y="248411"/>
                </a:moveTo>
                <a:lnTo>
                  <a:pt x="256032" y="248411"/>
                </a:lnTo>
                <a:lnTo>
                  <a:pt x="256032" y="0"/>
                </a:lnTo>
                <a:lnTo>
                  <a:pt x="0" y="0"/>
                </a:lnTo>
                <a:lnTo>
                  <a:pt x="0" y="248411"/>
                </a:lnTo>
                <a:close/>
              </a:path>
            </a:pathLst>
          </a:custGeom>
          <a:solidFill>
            <a:srgbClr val="FDBB63"/>
          </a:solidFill>
        </p:spPr>
        <p:txBody>
          <a:bodyPr wrap="square" lIns="0" tIns="0" rIns="0" bIns="0" rtlCol="0"/>
          <a:lstStyle/>
          <a:p>
            <a:endParaRPr/>
          </a:p>
        </p:txBody>
      </p:sp>
      <p:sp>
        <p:nvSpPr>
          <p:cNvPr id="6" name="object 6"/>
          <p:cNvSpPr/>
          <p:nvPr/>
        </p:nvSpPr>
        <p:spPr>
          <a:xfrm>
            <a:off x="6533388" y="431291"/>
            <a:ext cx="774191" cy="646175"/>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p:txBody>
          <a:bodyPr/>
          <a:lstStyle/>
          <a:p>
            <a:r>
              <a:rPr lang="de-DE" dirty="0"/>
              <a:t>Council: Next steps</a:t>
            </a:r>
          </a:p>
        </p:txBody>
      </p:sp>
      <p:sp>
        <p:nvSpPr>
          <p:cNvPr id="8" name="object 8"/>
          <p:cNvSpPr txBox="1"/>
          <p:nvPr/>
        </p:nvSpPr>
        <p:spPr>
          <a:xfrm>
            <a:off x="363622" y="1483719"/>
            <a:ext cx="7572375" cy="1693545"/>
          </a:xfrm>
          <a:prstGeom prst="rect">
            <a:avLst/>
          </a:prstGeom>
        </p:spPr>
        <p:txBody>
          <a:bodyPr vert="horz" wrap="square" lIns="0" tIns="0" rIns="0" bIns="0" rtlCol="0">
            <a:spAutoFit/>
          </a:bodyPr>
          <a:lstStyle/>
          <a:p>
            <a:pPr marL="278765" marR="5080" indent="-266065">
              <a:lnSpc>
                <a:spcPct val="100000"/>
              </a:lnSpc>
              <a:buClr>
                <a:srgbClr val="FF9933"/>
              </a:buClr>
              <a:buFont typeface="Arial"/>
              <a:buChar char="•"/>
              <a:tabLst>
                <a:tab pos="278765" algn="l"/>
                <a:tab pos="279400" algn="l"/>
              </a:tabLst>
            </a:pPr>
            <a:r>
              <a:rPr sz="2600" dirty="0">
                <a:latin typeface="Calibri"/>
                <a:cs typeface="Calibri"/>
              </a:rPr>
              <a:t>Decision regarding award </a:t>
            </a:r>
            <a:r>
              <a:rPr sz="2600" spc="-5" dirty="0">
                <a:latin typeface="Calibri"/>
                <a:cs typeface="Calibri"/>
              </a:rPr>
              <a:t>of </a:t>
            </a:r>
            <a:r>
              <a:rPr sz="2600" dirty="0">
                <a:latin typeface="Calibri"/>
                <a:cs typeface="Calibri"/>
              </a:rPr>
              <a:t>civil construction </a:t>
            </a:r>
            <a:r>
              <a:rPr sz="2600" spc="-5" dirty="0">
                <a:latin typeface="Calibri"/>
                <a:cs typeface="Calibri"/>
              </a:rPr>
              <a:t>south</a:t>
            </a:r>
            <a:r>
              <a:rPr sz="2600" spc="-135" dirty="0">
                <a:latin typeface="Calibri"/>
                <a:cs typeface="Calibri"/>
              </a:rPr>
              <a:t> </a:t>
            </a:r>
            <a:r>
              <a:rPr sz="2600" dirty="0">
                <a:latin typeface="Calibri"/>
                <a:cs typeface="Calibri"/>
              </a:rPr>
              <a:t>in  </a:t>
            </a:r>
            <a:r>
              <a:rPr sz="2600" spc="-5" dirty="0">
                <a:latin typeface="Calibri"/>
                <a:cs typeface="Calibri"/>
              </a:rPr>
              <a:t>December </a:t>
            </a:r>
            <a:r>
              <a:rPr sz="2600" dirty="0">
                <a:latin typeface="Calibri"/>
                <a:cs typeface="Calibri"/>
              </a:rPr>
              <a:t>2019 </a:t>
            </a:r>
            <a:r>
              <a:rPr sz="2600" spc="-5" dirty="0">
                <a:latin typeface="Calibri"/>
                <a:cs typeface="Calibri"/>
              </a:rPr>
              <a:t>by </a:t>
            </a:r>
            <a:r>
              <a:rPr sz="2600" dirty="0">
                <a:latin typeface="Calibri"/>
                <a:cs typeface="Calibri"/>
              </a:rPr>
              <a:t>FAIR </a:t>
            </a:r>
            <a:r>
              <a:rPr sz="2600" spc="-5" dirty="0">
                <a:latin typeface="Calibri"/>
                <a:cs typeface="Calibri"/>
              </a:rPr>
              <a:t>Council </a:t>
            </a:r>
            <a:r>
              <a:rPr sz="2600" dirty="0">
                <a:latin typeface="Calibri"/>
                <a:cs typeface="Calibri"/>
              </a:rPr>
              <a:t>early December</a:t>
            </a:r>
            <a:r>
              <a:rPr sz="2600" spc="-120" dirty="0">
                <a:latin typeface="Calibri"/>
                <a:cs typeface="Calibri"/>
              </a:rPr>
              <a:t> </a:t>
            </a:r>
            <a:r>
              <a:rPr sz="2600" dirty="0">
                <a:latin typeface="Calibri"/>
                <a:cs typeface="Calibri"/>
              </a:rPr>
              <a:t>2019</a:t>
            </a:r>
          </a:p>
          <a:p>
            <a:pPr marL="278765" marR="60325" indent="-266065">
              <a:lnSpc>
                <a:spcPct val="100000"/>
              </a:lnSpc>
              <a:spcBef>
                <a:spcPts val="625"/>
              </a:spcBef>
              <a:buClr>
                <a:srgbClr val="FF9933"/>
              </a:buClr>
              <a:buFont typeface="Arial"/>
              <a:buChar char="•"/>
              <a:tabLst>
                <a:tab pos="278765" algn="l"/>
                <a:tab pos="279400" algn="l"/>
              </a:tabLst>
            </a:pPr>
            <a:r>
              <a:rPr sz="2600" spc="-5" dirty="0">
                <a:latin typeface="Calibri"/>
                <a:cs typeface="Calibri"/>
              </a:rPr>
              <a:t>Further funding </a:t>
            </a:r>
            <a:r>
              <a:rPr sz="2600" dirty="0">
                <a:latin typeface="Calibri"/>
                <a:cs typeface="Calibri"/>
              </a:rPr>
              <a:t>decisions regarding </a:t>
            </a:r>
            <a:r>
              <a:rPr sz="2600" spc="-5" dirty="0">
                <a:latin typeface="Calibri"/>
                <a:cs typeface="Calibri"/>
              </a:rPr>
              <a:t>additional budget  needs by </a:t>
            </a:r>
            <a:r>
              <a:rPr sz="2600" dirty="0">
                <a:latin typeface="Calibri"/>
                <a:cs typeface="Calibri"/>
              </a:rPr>
              <a:t>FAIR </a:t>
            </a:r>
            <a:r>
              <a:rPr sz="2600" spc="-5" dirty="0">
                <a:latin typeface="Calibri"/>
                <a:cs typeface="Calibri"/>
              </a:rPr>
              <a:t>Council </a:t>
            </a:r>
            <a:r>
              <a:rPr sz="2600" dirty="0">
                <a:latin typeface="Calibri"/>
                <a:cs typeface="Calibri"/>
              </a:rPr>
              <a:t>early </a:t>
            </a:r>
            <a:r>
              <a:rPr sz="2600" spc="-5" dirty="0">
                <a:latin typeface="Calibri"/>
                <a:cs typeface="Calibri"/>
              </a:rPr>
              <a:t>December</a:t>
            </a:r>
            <a:r>
              <a:rPr sz="2600" spc="-85" dirty="0">
                <a:latin typeface="Calibri"/>
                <a:cs typeface="Calibri"/>
              </a:rPr>
              <a:t> </a:t>
            </a:r>
            <a:r>
              <a:rPr sz="2600" dirty="0">
                <a:latin typeface="Calibri"/>
                <a:cs typeface="Calibri"/>
              </a:rPr>
              <a:t>2019</a:t>
            </a:r>
          </a:p>
        </p:txBody>
      </p:sp>
      <p:sp>
        <p:nvSpPr>
          <p:cNvPr id="20" name="Slide Number Placeholder 19">
            <a:extLst>
              <a:ext uri="{FF2B5EF4-FFF2-40B4-BE49-F238E27FC236}">
                <a16:creationId xmlns="" xmlns:a16="http://schemas.microsoft.com/office/drawing/2014/main" id="{4F3B53D8-BED1-9445-8989-6898120EA653}"/>
              </a:ext>
            </a:extLst>
          </p:cNvPr>
          <p:cNvSpPr>
            <a:spLocks noGrp="1"/>
          </p:cNvSpPr>
          <p:nvPr>
            <p:ph type="sldNum" sz="quarter" idx="12"/>
          </p:nvPr>
        </p:nvSpPr>
        <p:spPr/>
        <p:txBody>
          <a:bodyPr/>
          <a:lstStyle/>
          <a:p>
            <a:fld id="{125CBDDA-5CCF-8748-8988-9DC6C8981774}" type="slidenum">
              <a:rPr lang="de-DE" smtClean="0"/>
              <a:pPr/>
              <a:t>25</a:t>
            </a:fld>
            <a:endParaRPr lang="de-DE"/>
          </a:p>
        </p:txBody>
      </p:sp>
      <p:sp>
        <p:nvSpPr>
          <p:cNvPr id="21" name="Date Placeholder 20">
            <a:extLst>
              <a:ext uri="{FF2B5EF4-FFF2-40B4-BE49-F238E27FC236}">
                <a16:creationId xmlns="" xmlns:a16="http://schemas.microsoft.com/office/drawing/2014/main" id="{93F0182C-8D93-484C-B7EA-4D390B199D2E}"/>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F6C4A0-FAB9-D140-832D-40B2E20E6E44}"/>
              </a:ext>
            </a:extLst>
          </p:cNvPr>
          <p:cNvSpPr>
            <a:spLocks noGrp="1"/>
          </p:cNvSpPr>
          <p:nvPr>
            <p:ph type="title"/>
          </p:nvPr>
        </p:nvSpPr>
        <p:spPr/>
        <p:txBody>
          <a:bodyPr/>
          <a:lstStyle/>
          <a:p>
            <a:r>
              <a:rPr lang="en-GB" dirty="0"/>
              <a:t>Conclusions</a:t>
            </a:r>
          </a:p>
        </p:txBody>
      </p:sp>
      <p:sp>
        <p:nvSpPr>
          <p:cNvPr id="11" name="Content Placeholder 10">
            <a:extLst>
              <a:ext uri="{FF2B5EF4-FFF2-40B4-BE49-F238E27FC236}">
                <a16:creationId xmlns="" xmlns:a16="http://schemas.microsoft.com/office/drawing/2014/main" id="{C0CAD783-95B5-9947-95B5-FACED3AAE439}"/>
              </a:ext>
            </a:extLst>
          </p:cNvPr>
          <p:cNvSpPr>
            <a:spLocks noGrp="1"/>
          </p:cNvSpPr>
          <p:nvPr>
            <p:ph idx="1"/>
          </p:nvPr>
        </p:nvSpPr>
        <p:spPr/>
        <p:txBody>
          <a:bodyPr/>
          <a:lstStyle/>
          <a:p>
            <a:r>
              <a:rPr lang="en-GB" dirty="0"/>
              <a:t>FAIR will offer unique opportunities for scientific research in a wide range of fields</a:t>
            </a:r>
          </a:p>
          <a:p>
            <a:r>
              <a:rPr lang="en-GB" dirty="0"/>
              <a:t>FAIR Phase-0 is now starting and research activities are coming back to the GSI/FAIR campus </a:t>
            </a:r>
          </a:p>
          <a:p>
            <a:r>
              <a:rPr lang="en-GB" dirty="0"/>
              <a:t>The preparations for the FAIR MSV are in full swing</a:t>
            </a:r>
          </a:p>
          <a:p>
            <a:r>
              <a:rPr lang="en-GB" dirty="0"/>
              <a:t>In particular civil – which had been a stumbling block for quite a while – is progressing very well and close to schedule</a:t>
            </a:r>
          </a:p>
          <a:p>
            <a:r>
              <a:rPr lang="en-GB" dirty="0"/>
              <a:t>Despite the large funding needs, the shareholders have declared their wish to complete the FAIR MSV</a:t>
            </a:r>
          </a:p>
          <a:p>
            <a:endParaRPr lang="en-GB" dirty="0"/>
          </a:p>
          <a:p>
            <a:r>
              <a:rPr lang="en-GB" dirty="0"/>
              <a:t>Please consider joining us!</a:t>
            </a:r>
          </a:p>
          <a:p>
            <a:endParaRPr lang="en-GB" dirty="0"/>
          </a:p>
        </p:txBody>
      </p:sp>
      <p:sp>
        <p:nvSpPr>
          <p:cNvPr id="4" name="Slide Number Placeholder 3">
            <a:extLst>
              <a:ext uri="{FF2B5EF4-FFF2-40B4-BE49-F238E27FC236}">
                <a16:creationId xmlns="" xmlns:a16="http://schemas.microsoft.com/office/drawing/2014/main" id="{02B50382-82FD-1B4E-9EE6-1E8DBBC9E6DB}"/>
              </a:ext>
            </a:extLst>
          </p:cNvPr>
          <p:cNvSpPr>
            <a:spLocks noGrp="1"/>
          </p:cNvSpPr>
          <p:nvPr>
            <p:ph type="sldNum" sz="quarter" idx="12"/>
          </p:nvPr>
        </p:nvSpPr>
        <p:spPr/>
        <p:txBody>
          <a:bodyPr/>
          <a:lstStyle/>
          <a:p>
            <a:fld id="{125CBDDA-5CCF-8748-8988-9DC6C8981774}" type="slidenum">
              <a:rPr lang="de-DE" smtClean="0"/>
              <a:pPr/>
              <a:t>26</a:t>
            </a:fld>
            <a:endParaRPr lang="de-DE"/>
          </a:p>
        </p:txBody>
      </p:sp>
      <p:sp>
        <p:nvSpPr>
          <p:cNvPr id="12" name="Date Placeholder 11">
            <a:extLst>
              <a:ext uri="{FF2B5EF4-FFF2-40B4-BE49-F238E27FC236}">
                <a16:creationId xmlns="" xmlns:a16="http://schemas.microsoft.com/office/drawing/2014/main" id="{503F8202-BD65-C843-B1FE-9546825DD1F2}"/>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2894001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Topics for this meeting</a:t>
            </a:r>
          </a:p>
        </p:txBody>
      </p:sp>
      <p:sp>
        <p:nvSpPr>
          <p:cNvPr id="2" name="Content Placeholder 1"/>
          <p:cNvSpPr>
            <a:spLocks noGrp="1"/>
          </p:cNvSpPr>
          <p:nvPr>
            <p:ph idx="1"/>
          </p:nvPr>
        </p:nvSpPr>
        <p:spPr>
          <a:xfrm>
            <a:off x="422565" y="1268760"/>
            <a:ext cx="8211834" cy="5184575"/>
          </a:xfrm>
        </p:spPr>
        <p:txBody>
          <a:bodyPr>
            <a:normAutofit lnSpcReduction="10000"/>
          </a:bodyPr>
          <a:lstStyle/>
          <a:p>
            <a:r>
              <a:rPr lang="en-GB" dirty="0"/>
              <a:t>Review of CBM</a:t>
            </a:r>
          </a:p>
          <a:p>
            <a:pPr lvl="1"/>
            <a:r>
              <a:rPr lang="en-GB" dirty="0"/>
              <a:t>Systems considered central/critical by collaboration: STS, DAQ</a:t>
            </a:r>
          </a:p>
          <a:p>
            <a:pPr lvl="1"/>
            <a:r>
              <a:rPr lang="en-GB" dirty="0"/>
              <a:t>Items planned to be financed via Common Fund</a:t>
            </a:r>
          </a:p>
          <a:p>
            <a:r>
              <a:rPr lang="en-GB" dirty="0"/>
              <a:t>Review of NUSTAR</a:t>
            </a:r>
          </a:p>
          <a:p>
            <a:pPr lvl="1"/>
            <a:r>
              <a:rPr lang="en-GB" dirty="0"/>
              <a:t>Day-One configuration of the Super-FRS Experiments</a:t>
            </a:r>
          </a:p>
          <a:p>
            <a:pPr lvl="1"/>
            <a:r>
              <a:rPr lang="en-GB" dirty="0"/>
              <a:t>Systems considered central/critical by collaboration: DEGAS, R</a:t>
            </a:r>
            <a:r>
              <a:rPr lang="en-GB" baseline="30000" dirty="0"/>
              <a:t>3</a:t>
            </a:r>
            <a:r>
              <a:rPr lang="en-GB" dirty="0"/>
              <a:t>B</a:t>
            </a:r>
          </a:p>
          <a:p>
            <a:pPr lvl="1"/>
            <a:r>
              <a:rPr lang="en-GB" dirty="0"/>
              <a:t>Plans for Common Funds</a:t>
            </a:r>
          </a:p>
          <a:p>
            <a:r>
              <a:rPr lang="en-GB" dirty="0"/>
              <a:t>Review of TDRs</a:t>
            </a:r>
          </a:p>
          <a:p>
            <a:pPr lvl="1"/>
            <a:r>
              <a:rPr lang="en-GB" dirty="0"/>
              <a:t>1 TDR for PANDA (not Day-1) and 3 TDRs for NUSTAR in panels (see agenda)</a:t>
            </a:r>
          </a:p>
          <a:p>
            <a:pPr lvl="1"/>
            <a:r>
              <a:rPr lang="en-GB" dirty="0"/>
              <a:t>1 TDR for PANDA DCS and 1 TDR for SPARC require panel chairs</a:t>
            </a:r>
          </a:p>
          <a:p>
            <a:r>
              <a:rPr lang="en-GB" dirty="0"/>
              <a:t>Next steps for the </a:t>
            </a:r>
            <a:r>
              <a:rPr lang="en-GB" dirty="0" smtClean="0"/>
              <a:t>ECSG </a:t>
            </a:r>
          </a:p>
          <a:p>
            <a:r>
              <a:rPr lang="en-GB" sz="2000" dirty="0"/>
              <a:t> </a:t>
            </a:r>
            <a:r>
              <a:rPr lang="en-GB" sz="2000" dirty="0" smtClean="0"/>
              <a:t>     which TDRs do you want to  follow-up?</a:t>
            </a:r>
            <a:endParaRPr lang="en-GB" sz="2000" dirty="0"/>
          </a:p>
          <a:p>
            <a:r>
              <a:rPr lang="en-GB" dirty="0"/>
              <a:t>Replacement/prolongation of ECE members</a:t>
            </a:r>
          </a:p>
        </p:txBody>
      </p:sp>
    </p:spTree>
    <p:extLst>
      <p:ext uri="{BB962C8B-B14F-4D97-AF65-F5344CB8AC3E}">
        <p14:creationId xmlns:p14="http://schemas.microsoft.com/office/powerpoint/2010/main" val="772991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descr="image04.jpeg">
            <a:extLst>
              <a:ext uri="{FF2B5EF4-FFF2-40B4-BE49-F238E27FC236}">
                <a16:creationId xmlns="" xmlns:a16="http://schemas.microsoft.com/office/drawing/2014/main" id="{E899EE2C-42EC-BC4C-AE90-20E479905A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672"/>
          <a:stretch/>
        </p:blipFill>
        <p:spPr bwMode="auto">
          <a:xfrm>
            <a:off x="1" y="1193842"/>
            <a:ext cx="9164638" cy="566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EBD32CA4-472A-5B4E-858D-D26E179D5608}"/>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2A200523-3779-2F4D-A8FC-5E2173755733}"/>
              </a:ext>
            </a:extLst>
          </p:cNvPr>
          <p:cNvSpPr>
            <a:spLocks noGrp="1"/>
          </p:cNvSpPr>
          <p:nvPr>
            <p:ph idx="1"/>
          </p:nvPr>
        </p:nvSpPr>
        <p:spPr>
          <a:xfrm>
            <a:off x="2514599" y="5562600"/>
            <a:ext cx="6629399" cy="1295400"/>
          </a:xfrm>
        </p:spPr>
        <p:txBody>
          <a:bodyPr>
            <a:normAutofit lnSpcReduction="10000"/>
          </a:bodyPr>
          <a:lstStyle/>
          <a:p>
            <a:pPr marL="0" indent="0" algn="ctr">
              <a:buNone/>
            </a:pPr>
            <a:r>
              <a:rPr lang="en-GB" sz="4000" b="1" dirty="0">
                <a:solidFill>
                  <a:schemeClr val="bg1"/>
                </a:solidFill>
              </a:rPr>
              <a:t>Thank you very much </a:t>
            </a:r>
            <a:br>
              <a:rPr lang="en-GB" sz="4000" b="1" dirty="0">
                <a:solidFill>
                  <a:schemeClr val="bg1"/>
                </a:solidFill>
              </a:rPr>
            </a:br>
            <a:r>
              <a:rPr lang="en-GB" sz="4000" b="1" dirty="0">
                <a:solidFill>
                  <a:schemeClr val="bg1"/>
                </a:solidFill>
              </a:rPr>
              <a:t>for your attention!</a:t>
            </a:r>
          </a:p>
        </p:txBody>
      </p:sp>
      <p:sp>
        <p:nvSpPr>
          <p:cNvPr id="4" name="Slide Number Placeholder 3">
            <a:extLst>
              <a:ext uri="{FF2B5EF4-FFF2-40B4-BE49-F238E27FC236}">
                <a16:creationId xmlns="" xmlns:a16="http://schemas.microsoft.com/office/drawing/2014/main" id="{E208570C-3CD7-C24E-80EF-FA73F87F4798}"/>
              </a:ext>
            </a:extLst>
          </p:cNvPr>
          <p:cNvSpPr>
            <a:spLocks noGrp="1"/>
          </p:cNvSpPr>
          <p:nvPr>
            <p:ph type="sldNum" sz="quarter" idx="12"/>
          </p:nvPr>
        </p:nvSpPr>
        <p:spPr/>
        <p:txBody>
          <a:bodyPr/>
          <a:lstStyle/>
          <a:p>
            <a:fld id="{125CBDDA-5CCF-8748-8988-9DC6C8981774}" type="slidenum">
              <a:rPr lang="de-DE" smtClean="0"/>
              <a:pPr/>
              <a:t>28</a:t>
            </a:fld>
            <a:endParaRPr lang="de-DE"/>
          </a:p>
        </p:txBody>
      </p:sp>
      <p:sp>
        <p:nvSpPr>
          <p:cNvPr id="7" name="Date Placeholder 6">
            <a:extLst>
              <a:ext uri="{FF2B5EF4-FFF2-40B4-BE49-F238E27FC236}">
                <a16:creationId xmlns="" xmlns:a16="http://schemas.microsoft.com/office/drawing/2014/main" id="{C2EAE689-E1D5-5747-AAC3-0F3B9DCC2E86}"/>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2073202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Phase-0</a:t>
            </a:r>
          </a:p>
        </p:txBody>
      </p:sp>
      <p:sp>
        <p:nvSpPr>
          <p:cNvPr id="3" name="Content Placeholder 2"/>
          <p:cNvSpPr>
            <a:spLocks noGrp="1"/>
          </p:cNvSpPr>
          <p:nvPr>
            <p:ph idx="1"/>
          </p:nvPr>
        </p:nvSpPr>
        <p:spPr>
          <a:xfrm>
            <a:off x="422565" y="1219200"/>
            <a:ext cx="8211834" cy="5367465"/>
          </a:xfrm>
        </p:spPr>
        <p:txBody>
          <a:bodyPr>
            <a:normAutofit fontScale="85000" lnSpcReduction="10000"/>
          </a:bodyPr>
          <a:lstStyle/>
          <a:p>
            <a:r>
              <a:rPr lang="en-GB" dirty="0"/>
              <a:t>Interruption due to incident (transformer damage) on 13th July 2018</a:t>
            </a:r>
          </a:p>
          <a:p>
            <a:r>
              <a:rPr lang="en-GB" dirty="0"/>
              <a:t>Engineering run: Nov – Dec 2018</a:t>
            </a:r>
          </a:p>
          <a:p>
            <a:pPr lvl="1"/>
            <a:r>
              <a:rPr lang="en-GB" dirty="0"/>
              <a:t>Established: basic operation conditions that are required for the physics programme in 2019, start ESR re-commissioning with beam.</a:t>
            </a:r>
          </a:p>
          <a:p>
            <a:pPr lvl="1"/>
            <a:r>
              <a:rPr lang="en-GB" dirty="0"/>
              <a:t>Experimental commissioning: mini-CBM</a:t>
            </a:r>
          </a:p>
          <a:p>
            <a:r>
              <a:rPr lang="en-GB" dirty="0"/>
              <a:t>Physics run: Feb – April 2019</a:t>
            </a:r>
          </a:p>
          <a:p>
            <a:pPr lvl="1"/>
            <a:r>
              <a:rPr lang="en-GB" dirty="0"/>
              <a:t>Performed: approved experiments, which do not require highest intensities for very heavy ions </a:t>
            </a:r>
          </a:p>
          <a:p>
            <a:pPr lvl="1"/>
            <a:r>
              <a:rPr lang="en-GB" dirty="0"/>
              <a:t>Experimental commissioning: FRS, beam storage in ESR</a:t>
            </a:r>
          </a:p>
          <a:p>
            <a:r>
              <a:rPr lang="en-GB" dirty="0"/>
              <a:t>Engineering run: Nov – Dec 2019</a:t>
            </a:r>
          </a:p>
          <a:p>
            <a:pPr lvl="1"/>
            <a:r>
              <a:rPr lang="en-GB" dirty="0"/>
              <a:t>1) to establish ESR storage mode 2) to establish deceleration in ESR 3) to complete the commissioning of CRYRING with ESR beam</a:t>
            </a:r>
          </a:p>
          <a:p>
            <a:r>
              <a:rPr lang="en-GB" dirty="0"/>
              <a:t>Physics run: beginning of 2020</a:t>
            </a:r>
          </a:p>
          <a:p>
            <a:pPr lvl="1"/>
            <a:r>
              <a:rPr lang="en-GB" dirty="0"/>
              <a:t>Perform approved experiments, including the storage-ring based experiments.</a:t>
            </a:r>
            <a:r>
              <a:rPr lang="de-DE" dirty="0"/>
              <a:t> </a:t>
            </a:r>
          </a:p>
          <a:p>
            <a:r>
              <a:rPr lang="en-GB" dirty="0"/>
              <a:t>Phase-0 to be continued until commissioning of FAIR accelerators</a:t>
            </a:r>
          </a:p>
          <a:p>
            <a:pPr lvl="1"/>
            <a:r>
              <a:rPr lang="en-GB" dirty="0"/>
              <a:t>Many detector and accelerator elements to be commissioned, while </a:t>
            </a:r>
            <a:br>
              <a:rPr lang="en-GB" dirty="0"/>
            </a:br>
            <a:r>
              <a:rPr lang="en-GB" dirty="0"/>
              <a:t>preparing know-how for FAIR</a:t>
            </a:r>
          </a:p>
          <a:p>
            <a:pPr lvl="1"/>
            <a:r>
              <a:rPr lang="en-GB" dirty="0"/>
              <a:t>Rich potential science programme </a:t>
            </a:r>
          </a:p>
          <a:p>
            <a:pPr lvl="2"/>
            <a:endParaRPr lang="en-GB" dirty="0"/>
          </a:p>
        </p:txBody>
      </p:sp>
      <p:sp>
        <p:nvSpPr>
          <p:cNvPr id="5" name="Slide Number Placeholder 4">
            <a:extLst>
              <a:ext uri="{FF2B5EF4-FFF2-40B4-BE49-F238E27FC236}">
                <a16:creationId xmlns="" xmlns:a16="http://schemas.microsoft.com/office/drawing/2014/main" id="{FDBA3ECF-F3E0-4446-BD83-1DC512133E9D}"/>
              </a:ext>
            </a:extLst>
          </p:cNvPr>
          <p:cNvSpPr>
            <a:spLocks noGrp="1"/>
          </p:cNvSpPr>
          <p:nvPr>
            <p:ph type="sldNum" sz="quarter" idx="4294967295"/>
          </p:nvPr>
        </p:nvSpPr>
        <p:spPr bwMode="auto">
          <a:xfrm>
            <a:off x="8415338"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en-US"/>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3E67DB-3F5A-400D-8115-4A6680BE68C1}" type="slidenum">
              <a:rPr lang="de-DE" smtClean="0"/>
              <a:pPr>
                <a:defRPr/>
              </a:pPr>
              <a:t>29</a:t>
            </a:fld>
            <a:endParaRPr lang="de-DE"/>
          </a:p>
        </p:txBody>
      </p:sp>
      <p:pic>
        <p:nvPicPr>
          <p:cNvPr id="8" name="Picture 6">
            <a:extLst>
              <a:ext uri="{FF2B5EF4-FFF2-40B4-BE49-F238E27FC236}">
                <a16:creationId xmlns="" xmlns:a16="http://schemas.microsoft.com/office/drawing/2014/main" id="{01699964-1DD2-9440-8A0D-51D317A766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1832" y="5334000"/>
            <a:ext cx="1147837" cy="1147837"/>
          </a:xfrm>
          <a:prstGeom prst="rect">
            <a:avLst/>
          </a:prstGeom>
        </p:spPr>
      </p:pic>
      <p:sp>
        <p:nvSpPr>
          <p:cNvPr id="9" name="Date Placeholder 8">
            <a:extLst>
              <a:ext uri="{FF2B5EF4-FFF2-40B4-BE49-F238E27FC236}">
                <a16:creationId xmlns="" xmlns:a16="http://schemas.microsoft.com/office/drawing/2014/main" id="{C43CD99D-6EBF-0F48-AD29-6333FE342DD6}"/>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2030121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bang_r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0" y="854486"/>
            <a:ext cx="904875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GB" dirty="0"/>
              <a:t>FAIR Science Sketch</a:t>
            </a:r>
          </a:p>
        </p:txBody>
      </p:sp>
      <p:sp>
        <p:nvSpPr>
          <p:cNvPr id="5" name="Textfeld 4"/>
          <p:cNvSpPr txBox="1"/>
          <p:nvPr/>
        </p:nvSpPr>
        <p:spPr>
          <a:xfrm>
            <a:off x="3604734" y="4337872"/>
            <a:ext cx="3293690" cy="369332"/>
          </a:xfrm>
          <a:prstGeom prst="rect">
            <a:avLst/>
          </a:prstGeom>
          <a:gradFill flip="none" rotWithShape="1">
            <a:gsLst>
              <a:gs pos="0">
                <a:schemeClr val="accent2">
                  <a:lumMod val="40000"/>
                  <a:lumOff val="60000"/>
                </a:schemeClr>
              </a:gs>
              <a:gs pos="100000">
                <a:srgbClr val="FFFFFF"/>
              </a:gs>
            </a:gsLst>
            <a:lin ang="14640000" scaled="0"/>
            <a:tileRect/>
          </a:gra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GB" dirty="0">
                <a:solidFill>
                  <a:schemeClr val="tx1"/>
                </a:solidFill>
              </a:rPr>
              <a:t>QCD phase transition - CBM  </a:t>
            </a:r>
          </a:p>
        </p:txBody>
      </p:sp>
      <p:sp>
        <p:nvSpPr>
          <p:cNvPr id="6" name="Textfeld 5"/>
          <p:cNvSpPr txBox="1"/>
          <p:nvPr/>
        </p:nvSpPr>
        <p:spPr>
          <a:xfrm>
            <a:off x="4748875" y="5020097"/>
            <a:ext cx="1569660" cy="369332"/>
          </a:xfrm>
          <a:prstGeom prst="rect">
            <a:avLst/>
          </a:prstGeom>
          <a:noFill/>
        </p:spPr>
        <p:txBody>
          <a:bodyPr wrap="none" rtlCol="0">
            <a:spAutoFit/>
          </a:bodyPr>
          <a:lstStyle/>
          <a:p>
            <a:r>
              <a:rPr lang="en-GB" dirty="0"/>
              <a:t>temperature</a:t>
            </a:r>
          </a:p>
        </p:txBody>
      </p:sp>
      <p:sp>
        <p:nvSpPr>
          <p:cNvPr id="7" name="Textfeld 6"/>
          <p:cNvSpPr txBox="1"/>
          <p:nvPr/>
        </p:nvSpPr>
        <p:spPr>
          <a:xfrm>
            <a:off x="3436854" y="1388314"/>
            <a:ext cx="670338" cy="369332"/>
          </a:xfrm>
          <a:prstGeom prst="rect">
            <a:avLst/>
          </a:prstGeom>
          <a:noFill/>
        </p:spPr>
        <p:txBody>
          <a:bodyPr wrap="none" rtlCol="0">
            <a:spAutoFit/>
          </a:bodyPr>
          <a:lstStyle/>
          <a:p>
            <a:r>
              <a:rPr lang="en-GB" dirty="0"/>
              <a:t>time</a:t>
            </a:r>
          </a:p>
        </p:txBody>
      </p:sp>
      <p:sp>
        <p:nvSpPr>
          <p:cNvPr id="8" name="Textfeld 7"/>
          <p:cNvSpPr txBox="1"/>
          <p:nvPr/>
        </p:nvSpPr>
        <p:spPr>
          <a:xfrm>
            <a:off x="927100" y="3318970"/>
            <a:ext cx="2102784" cy="646331"/>
          </a:xfrm>
          <a:prstGeom prst="rect">
            <a:avLst/>
          </a:prstGeom>
          <a:gradFill flip="none" rotWithShape="1">
            <a:gsLst>
              <a:gs pos="0">
                <a:schemeClr val="accent2">
                  <a:lumMod val="40000"/>
                  <a:lumOff val="60000"/>
                </a:schemeClr>
              </a:gs>
              <a:gs pos="100000">
                <a:srgbClr val="FFFFFF"/>
              </a:gs>
            </a:gsLst>
            <a:lin ang="14640000" scaled="0"/>
            <a:tileRect/>
          </a:gra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GB" dirty="0">
                <a:solidFill>
                  <a:schemeClr val="tx1"/>
                </a:solidFill>
              </a:rPr>
              <a:t>Hadron structure</a:t>
            </a:r>
          </a:p>
          <a:p>
            <a:pPr algn="ctr"/>
            <a:r>
              <a:rPr lang="en-GB" dirty="0">
                <a:solidFill>
                  <a:schemeClr val="tx1"/>
                </a:solidFill>
              </a:rPr>
              <a:t> - PANDA  </a:t>
            </a:r>
          </a:p>
        </p:txBody>
      </p:sp>
      <p:sp>
        <p:nvSpPr>
          <p:cNvPr id="9" name="Textfeld 8"/>
          <p:cNvSpPr txBox="1"/>
          <p:nvPr/>
        </p:nvSpPr>
        <p:spPr>
          <a:xfrm>
            <a:off x="6514933" y="2617206"/>
            <a:ext cx="2159027" cy="923330"/>
          </a:xfrm>
          <a:prstGeom prst="rect">
            <a:avLst/>
          </a:prstGeom>
          <a:gradFill flip="none" rotWithShape="1">
            <a:gsLst>
              <a:gs pos="0">
                <a:schemeClr val="accent2">
                  <a:lumMod val="40000"/>
                  <a:lumOff val="60000"/>
                </a:schemeClr>
              </a:gs>
              <a:gs pos="100000">
                <a:srgbClr val="FFFFFF"/>
              </a:gs>
            </a:gsLst>
            <a:lin ang="14640000" scaled="0"/>
            <a:tileRect/>
          </a:gra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GB" dirty="0">
                <a:solidFill>
                  <a:schemeClr val="tx1"/>
                </a:solidFill>
              </a:rPr>
              <a:t>Astrophysics and</a:t>
            </a:r>
          </a:p>
          <a:p>
            <a:pPr algn="ctr"/>
            <a:r>
              <a:rPr lang="en-GB" dirty="0">
                <a:solidFill>
                  <a:schemeClr val="tx1"/>
                </a:solidFill>
              </a:rPr>
              <a:t>nuclear structure </a:t>
            </a:r>
          </a:p>
          <a:p>
            <a:pPr algn="ctr"/>
            <a:r>
              <a:rPr lang="en-GB" dirty="0">
                <a:solidFill>
                  <a:schemeClr val="tx1"/>
                </a:solidFill>
              </a:rPr>
              <a:t>- NUSTAR</a:t>
            </a:r>
          </a:p>
        </p:txBody>
      </p:sp>
      <p:sp>
        <p:nvSpPr>
          <p:cNvPr id="10" name="Textfeld 9"/>
          <p:cNvSpPr txBox="1"/>
          <p:nvPr/>
        </p:nvSpPr>
        <p:spPr>
          <a:xfrm>
            <a:off x="1221538" y="2026472"/>
            <a:ext cx="2720554" cy="646331"/>
          </a:xfrm>
          <a:prstGeom prst="rect">
            <a:avLst/>
          </a:prstGeom>
          <a:gradFill flip="none" rotWithShape="1">
            <a:gsLst>
              <a:gs pos="0">
                <a:schemeClr val="accent2">
                  <a:lumMod val="40000"/>
                  <a:lumOff val="60000"/>
                </a:schemeClr>
              </a:gs>
              <a:gs pos="100000">
                <a:srgbClr val="FFFFFF"/>
              </a:gs>
            </a:gsLst>
            <a:lin ang="14640000" scaled="0"/>
            <a:tileRect/>
          </a:gra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GB" dirty="0">
                <a:solidFill>
                  <a:schemeClr val="tx1"/>
                </a:solidFill>
              </a:rPr>
              <a:t>Atomic, applied and </a:t>
            </a:r>
          </a:p>
          <a:p>
            <a:pPr algn="ctr"/>
            <a:r>
              <a:rPr lang="en-GB" dirty="0">
                <a:solidFill>
                  <a:schemeClr val="tx1"/>
                </a:solidFill>
              </a:rPr>
              <a:t>plasma physics - APPA</a:t>
            </a:r>
          </a:p>
        </p:txBody>
      </p:sp>
      <p:sp>
        <p:nvSpPr>
          <p:cNvPr id="11" name="Textfeld 10"/>
          <p:cNvSpPr txBox="1"/>
          <p:nvPr/>
        </p:nvSpPr>
        <p:spPr>
          <a:xfrm>
            <a:off x="1841500" y="5771634"/>
            <a:ext cx="1158603" cy="369332"/>
          </a:xfrm>
          <a:prstGeom prst="rect">
            <a:avLst/>
          </a:prstGeom>
          <a:noFill/>
        </p:spPr>
        <p:txBody>
          <a:bodyPr wrap="none" rtlCol="0">
            <a:spAutoFit/>
          </a:bodyPr>
          <a:lstStyle/>
          <a:p>
            <a:r>
              <a:rPr lang="en-GB" dirty="0"/>
              <a:t>big bang</a:t>
            </a:r>
          </a:p>
        </p:txBody>
      </p:sp>
      <p:sp>
        <p:nvSpPr>
          <p:cNvPr id="14" name="Foliennummernplatzhalter 13"/>
          <p:cNvSpPr>
            <a:spLocks noGrp="1"/>
          </p:cNvSpPr>
          <p:nvPr>
            <p:ph type="sldNum" sz="quarter" idx="12"/>
          </p:nvPr>
        </p:nvSpPr>
        <p:spPr/>
        <p:txBody>
          <a:bodyPr/>
          <a:lstStyle/>
          <a:p>
            <a:pPr>
              <a:defRPr/>
            </a:pPr>
            <a:fld id="{8318FD4D-F9D6-4FD7-A96E-8F0752404E5C}" type="slidenum">
              <a:rPr lang="en-GB" smtClean="0"/>
              <a:pPr>
                <a:defRPr/>
              </a:pPr>
              <a:t>3</a:t>
            </a:fld>
            <a:endParaRPr lang="en-GB"/>
          </a:p>
        </p:txBody>
      </p:sp>
      <p:sp>
        <p:nvSpPr>
          <p:cNvPr id="3" name="Date Placeholder 2">
            <a:extLst>
              <a:ext uri="{FF2B5EF4-FFF2-40B4-BE49-F238E27FC236}">
                <a16:creationId xmlns="" xmlns:a16="http://schemas.microsoft.com/office/drawing/2014/main" id="{344D5839-5413-034E-806D-275B9A12DE75}"/>
              </a:ext>
            </a:extLst>
          </p:cNvPr>
          <p:cNvSpPr>
            <a:spLocks noGrp="1"/>
          </p:cNvSpPr>
          <p:nvPr>
            <p:ph type="dt" sz="half" idx="10"/>
          </p:nvPr>
        </p:nvSpPr>
        <p:spPr/>
        <p:txBody>
          <a:bodyPr/>
          <a:lstStyle/>
          <a:p>
            <a:pPr>
              <a:defRPr/>
            </a:pPr>
            <a:r>
              <a:rPr lang="de-DE"/>
              <a:t>FAIR, Inti Lehmann, S K-Möte, Oct 2019</a:t>
            </a:r>
            <a:endParaRPr lang="en-GB"/>
          </a:p>
        </p:txBody>
      </p:sp>
    </p:spTree>
    <p:extLst>
      <p:ext uri="{BB962C8B-B14F-4D97-AF65-F5344CB8AC3E}">
        <p14:creationId xmlns:p14="http://schemas.microsoft.com/office/powerpoint/2010/main" val="17026574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el 1"/>
          <p:cNvSpPr>
            <a:spLocks noGrp="1"/>
          </p:cNvSpPr>
          <p:nvPr>
            <p:ph type="title"/>
          </p:nvPr>
        </p:nvSpPr>
        <p:spPr>
          <a:xfrm>
            <a:off x="399169" y="259790"/>
            <a:ext cx="8349295" cy="787557"/>
          </a:xfrm>
        </p:spPr>
        <p:txBody>
          <a:bodyPr>
            <a:normAutofit/>
          </a:bodyPr>
          <a:lstStyle/>
          <a:p>
            <a:r>
              <a:rPr lang="en-US" dirty="0">
                <a:solidFill>
                  <a:schemeClr val="tx1"/>
                </a:solidFill>
              </a:rPr>
              <a:t>FAIR layout</a:t>
            </a:r>
            <a:endParaRPr lang="en-US" sz="2200" dirty="0">
              <a:solidFill>
                <a:schemeClr val="tx1"/>
              </a:solidFill>
            </a:endParaRPr>
          </a:p>
        </p:txBody>
      </p:sp>
      <p:sp>
        <p:nvSpPr>
          <p:cNvPr id="6" name="Foliennummernplatzhalter 5"/>
          <p:cNvSpPr>
            <a:spLocks noGrp="1"/>
          </p:cNvSpPr>
          <p:nvPr>
            <p:ph type="sldNum" sz="quarter" idx="12"/>
          </p:nvPr>
        </p:nvSpPr>
        <p:spPr>
          <a:xfrm>
            <a:off x="7956376" y="6592267"/>
            <a:ext cx="744898" cy="365125"/>
          </a:xfrm>
        </p:spPr>
        <p:txBody>
          <a:bodyPr/>
          <a:lstStyle/>
          <a:p>
            <a:fld id="{125CBDDA-5CCF-8748-8988-9DC6C8981774}" type="slidenum">
              <a:rPr lang="de-DE" smtClean="0"/>
              <a:pPr/>
              <a:t>30</a:t>
            </a:fld>
            <a:endParaRPr lang="de-DE"/>
          </a:p>
        </p:txBody>
      </p:sp>
      <p:grpSp>
        <p:nvGrpSpPr>
          <p:cNvPr id="35" name="Gruppierung 34"/>
          <p:cNvGrpSpPr/>
          <p:nvPr/>
        </p:nvGrpSpPr>
        <p:grpSpPr>
          <a:xfrm>
            <a:off x="993005" y="1277817"/>
            <a:ext cx="7157989" cy="5083980"/>
            <a:chOff x="825500" y="1247434"/>
            <a:chExt cx="7493000" cy="5326044"/>
          </a:xfrm>
        </p:grpSpPr>
        <p:pic>
          <p:nvPicPr>
            <p:cNvPr id="8" name="Bild 7" descr="FAIR-MSV_300dpi.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5500" y="1247434"/>
              <a:ext cx="7493000" cy="5326044"/>
            </a:xfrm>
            <a:prstGeom prst="rect">
              <a:avLst/>
            </a:prstGeom>
          </p:spPr>
        </p:pic>
        <p:sp>
          <p:nvSpPr>
            <p:cNvPr id="9" name="Textfeld 8"/>
            <p:cNvSpPr txBox="1"/>
            <p:nvPr/>
          </p:nvSpPr>
          <p:spPr>
            <a:xfrm>
              <a:off x="5816601" y="2146300"/>
              <a:ext cx="1498600" cy="290188"/>
            </a:xfrm>
            <a:prstGeom prst="rect">
              <a:avLst/>
            </a:prstGeom>
          </p:spPr>
          <p:txBody>
            <a:bodyPr vert="horz" wrap="square" lIns="91440" tIns="45720" rIns="91440" bIns="45720" rtlCol="0" anchor="t">
              <a:spAutoFit/>
            </a:bodyPr>
            <a:lstStyle/>
            <a:p>
              <a:pPr algn="ctr" defTabSz="457200"/>
              <a:r>
                <a:rPr lang="de-DE" sz="1200" dirty="0">
                  <a:solidFill>
                    <a:prstClr val="black"/>
                  </a:solidFill>
                  <a:latin typeface="Calibri"/>
                  <a:cs typeface="Calibri"/>
                </a:rPr>
                <a:t>SIS100</a:t>
              </a:r>
            </a:p>
          </p:txBody>
        </p:sp>
        <p:grpSp>
          <p:nvGrpSpPr>
            <p:cNvPr id="16" name="Gruppierung 21"/>
            <p:cNvGrpSpPr>
              <a:grpSpLocks/>
            </p:cNvGrpSpPr>
            <p:nvPr/>
          </p:nvGrpSpPr>
          <p:grpSpPr bwMode="auto">
            <a:xfrm>
              <a:off x="1185069" y="4681537"/>
              <a:ext cx="725487" cy="542925"/>
              <a:chOff x="1229557" y="4830232"/>
              <a:chExt cx="888064" cy="553943"/>
            </a:xfrm>
          </p:grpSpPr>
          <p:sp>
            <p:nvSpPr>
              <p:cNvPr id="17" name="Textfeld 22"/>
              <p:cNvSpPr txBox="1">
                <a:spLocks noChangeArrowheads="1"/>
              </p:cNvSpPr>
              <p:nvPr/>
            </p:nvSpPr>
            <p:spPr bwMode="auto">
              <a:xfrm>
                <a:off x="1229557" y="4944975"/>
                <a:ext cx="888064" cy="4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charset="0"/>
                    <a:ea typeface="MS PGothic" charset="0"/>
                    <a:cs typeface="MS PGothic" charset="0"/>
                  </a:defRPr>
                </a:lvl1pPr>
                <a:lvl2pPr marL="742950" indent="-285750">
                  <a:defRPr sz="2400" u="sng">
                    <a:solidFill>
                      <a:schemeClr val="tx1"/>
                    </a:solidFill>
                    <a:latin typeface="Arial" charset="0"/>
                    <a:ea typeface="MS PGothic" charset="0"/>
                    <a:cs typeface="MS PGothic" charset="0"/>
                  </a:defRPr>
                </a:lvl2pPr>
                <a:lvl3pPr marL="1143000" indent="-228600">
                  <a:defRPr sz="2400" u="sng">
                    <a:solidFill>
                      <a:schemeClr val="tx1"/>
                    </a:solidFill>
                    <a:latin typeface="Arial" charset="0"/>
                    <a:ea typeface="MS PGothic" charset="0"/>
                    <a:cs typeface="MS PGothic" charset="0"/>
                  </a:defRPr>
                </a:lvl3pPr>
                <a:lvl4pPr marL="1600200" indent="-228600">
                  <a:defRPr sz="2400" u="sng">
                    <a:solidFill>
                      <a:schemeClr val="tx1"/>
                    </a:solidFill>
                    <a:latin typeface="Arial" charset="0"/>
                    <a:ea typeface="MS PGothic" charset="0"/>
                    <a:cs typeface="MS PGothic" charset="0"/>
                  </a:defRPr>
                </a:lvl4pPr>
                <a:lvl5pPr marL="2057400" indent="-228600">
                  <a:defRPr sz="2400" u="sng">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defTabSz="457200"/>
                <a:r>
                  <a:rPr lang="en-US" sz="1100" u="none">
                    <a:solidFill>
                      <a:srgbClr val="000000"/>
                    </a:solidFill>
                    <a:cs typeface="Arial" charset="0"/>
                  </a:rPr>
                  <a:t>100 meters</a:t>
                </a:r>
              </a:p>
            </p:txBody>
          </p:sp>
          <p:grpSp>
            <p:nvGrpSpPr>
              <p:cNvPr id="18" name="Gruppierung 23"/>
              <p:cNvGrpSpPr>
                <a:grpSpLocks/>
              </p:cNvGrpSpPr>
              <p:nvPr/>
            </p:nvGrpSpPr>
            <p:grpSpPr bwMode="auto">
              <a:xfrm>
                <a:off x="1310629" y="4830232"/>
                <a:ext cx="732157" cy="148166"/>
                <a:chOff x="1310629" y="4830232"/>
                <a:chExt cx="732157" cy="148166"/>
              </a:xfrm>
            </p:grpSpPr>
            <p:cxnSp>
              <p:nvCxnSpPr>
                <p:cNvPr id="19" name="Gerade Verbindung 18"/>
                <p:cNvCxnSpPr/>
                <p:nvPr/>
              </p:nvCxnSpPr>
              <p:spPr>
                <a:xfrm>
                  <a:off x="1311174" y="4903119"/>
                  <a:ext cx="72871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1311174" y="48302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a:off x="2041835" y="48302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sp>
        <p:nvSpPr>
          <p:cNvPr id="4" name="Date Placeholder 3">
            <a:extLst>
              <a:ext uri="{FF2B5EF4-FFF2-40B4-BE49-F238E27FC236}">
                <a16:creationId xmlns="" xmlns:a16="http://schemas.microsoft.com/office/drawing/2014/main" id="{C3A1F045-66BE-6941-8D83-C88A0CFDE79B}"/>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488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Overview Experiments</a:t>
            </a:r>
          </a:p>
        </p:txBody>
      </p:sp>
      <p:sp>
        <p:nvSpPr>
          <p:cNvPr id="18" name="Inhaltsplatzhalter 2"/>
          <p:cNvSpPr>
            <a:spLocks noGrp="1"/>
          </p:cNvSpPr>
          <p:nvPr>
            <p:ph idx="1"/>
          </p:nvPr>
        </p:nvSpPr>
        <p:spPr>
          <a:xfrm>
            <a:off x="269081" y="1246993"/>
            <a:ext cx="8605837" cy="5256212"/>
          </a:xfrm>
        </p:spPr>
        <p:txBody>
          <a:bodyPr/>
          <a:lstStyle/>
          <a:p>
            <a:r>
              <a:rPr lang="en-GB" dirty="0"/>
              <a:t>Preparations for the FAIR experiments progress</a:t>
            </a:r>
          </a:p>
        </p:txBody>
      </p:sp>
      <p:sp>
        <p:nvSpPr>
          <p:cNvPr id="6" name="Slide Number Placeholder 5"/>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r" rtl="0" eaLnBrk="1" fontAlgn="base" hangingPunct="1">
              <a:spcBef>
                <a:spcPct val="0"/>
              </a:spcBef>
              <a:spcAft>
                <a:spcPct val="0"/>
              </a:spcAft>
              <a:defRPr sz="1200" kern="1200">
                <a:solidFill>
                  <a:srgbClr val="00599D"/>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C972B3B-74C1-441B-80CE-44B48EB6ECD4}" type="slidenum">
              <a:rPr lang="de-DE" smtClean="0"/>
              <a:pPr>
                <a:defRPr/>
              </a:pPr>
              <a:t>31</a:t>
            </a:fld>
            <a:endParaRPr lang="de-DE"/>
          </a:p>
        </p:txBody>
      </p:sp>
      <p:pic>
        <p:nvPicPr>
          <p:cNvPr id="4" name="Picture 3">
            <a:extLst>
              <a:ext uri="{FF2B5EF4-FFF2-40B4-BE49-F238E27FC236}">
                <a16:creationId xmlns="" xmlns:a16="http://schemas.microsoft.com/office/drawing/2014/main" id="{1C285062-372C-964F-B636-F1CA649243AF}"/>
              </a:ext>
            </a:extLst>
          </p:cNvPr>
          <p:cNvPicPr>
            <a:picLocks noChangeAspect="1"/>
          </p:cNvPicPr>
          <p:nvPr/>
        </p:nvPicPr>
        <p:blipFill rotWithShape="1">
          <a:blip r:embed="rId2">
            <a:extLst>
              <a:ext uri="{28A0092B-C50C-407E-A947-70E740481C1C}">
                <a14:useLocalDpi xmlns:a14="http://schemas.microsoft.com/office/drawing/2010/main" val="0"/>
              </a:ext>
            </a:extLst>
          </a:blip>
          <a:srcRect b="9566"/>
          <a:stretch/>
        </p:blipFill>
        <p:spPr>
          <a:xfrm>
            <a:off x="107504" y="2073424"/>
            <a:ext cx="8960890" cy="2346176"/>
          </a:xfrm>
          <a:prstGeom prst="rect">
            <a:avLst/>
          </a:prstGeom>
        </p:spPr>
      </p:pic>
      <p:pic>
        <p:nvPicPr>
          <p:cNvPr id="17" name="Picture 5">
            <a:extLst>
              <a:ext uri="{FF2B5EF4-FFF2-40B4-BE49-F238E27FC236}">
                <a16:creationId xmlns="" xmlns:a16="http://schemas.microsoft.com/office/drawing/2014/main" id="{701E2383-03CE-294E-B539-3FC4AE4819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91062" y="4534954"/>
            <a:ext cx="3981437" cy="1955429"/>
          </a:xfrm>
          <a:prstGeom prst="rect">
            <a:avLst/>
          </a:prstGeom>
        </p:spPr>
      </p:pic>
      <p:pic>
        <p:nvPicPr>
          <p:cNvPr id="19" name="Picture 18">
            <a:extLst>
              <a:ext uri="{FF2B5EF4-FFF2-40B4-BE49-F238E27FC236}">
                <a16:creationId xmlns="" xmlns:a16="http://schemas.microsoft.com/office/drawing/2014/main" id="{CDDFABAF-9E04-D444-B0D0-85BC2F8476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67658" y="4679308"/>
            <a:ext cx="1833495" cy="1796364"/>
          </a:xfrm>
          <a:prstGeom prst="rect">
            <a:avLst/>
          </a:prstGeom>
        </p:spPr>
      </p:pic>
      <p:pic>
        <p:nvPicPr>
          <p:cNvPr id="20" name="Picture 5">
            <a:extLst>
              <a:ext uri="{FF2B5EF4-FFF2-40B4-BE49-F238E27FC236}">
                <a16:creationId xmlns="" xmlns:a16="http://schemas.microsoft.com/office/drawing/2014/main" id="{56349347-DF2B-4343-AEA8-24290EA06A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76342" y="4664596"/>
            <a:ext cx="1369763" cy="18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1.png">
            <a:extLst>
              <a:ext uri="{FF2B5EF4-FFF2-40B4-BE49-F238E27FC236}">
                <a16:creationId xmlns="" xmlns:a16="http://schemas.microsoft.com/office/drawing/2014/main" id="{6EA020B5-7549-2E44-8D7E-4FE2C86E6637}"/>
              </a:ext>
            </a:extLst>
          </p:cNvPr>
          <p:cNvPicPr>
            <a:picLocks noChangeAspect="1"/>
          </p:cNvPicPr>
          <p:nvPr/>
        </p:nvPicPr>
        <p:blipFill>
          <a:blip r:embed="rId6"/>
          <a:stretch>
            <a:fillRect/>
          </a:stretch>
        </p:blipFill>
        <p:spPr>
          <a:xfrm>
            <a:off x="181767" y="4679307"/>
            <a:ext cx="2375192" cy="1796364"/>
          </a:xfrm>
          <a:prstGeom prst="rect">
            <a:avLst/>
          </a:prstGeom>
          <a:ln w="12700">
            <a:miter lim="400000"/>
          </a:ln>
        </p:spPr>
      </p:pic>
      <p:pic>
        <p:nvPicPr>
          <p:cNvPr id="22" name="Picture 21">
            <a:extLst>
              <a:ext uri="{FF2B5EF4-FFF2-40B4-BE49-F238E27FC236}">
                <a16:creationId xmlns="" xmlns:a16="http://schemas.microsoft.com/office/drawing/2014/main" id="{6ACF61AE-BF24-9E4C-86D7-78941DFE8E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11838" y="4679307"/>
            <a:ext cx="1863525" cy="1796364"/>
          </a:xfrm>
          <a:prstGeom prst="rect">
            <a:avLst/>
          </a:prstGeom>
        </p:spPr>
      </p:pic>
      <p:sp>
        <p:nvSpPr>
          <p:cNvPr id="3" name="Date Placeholder 2">
            <a:extLst>
              <a:ext uri="{FF2B5EF4-FFF2-40B4-BE49-F238E27FC236}">
                <a16:creationId xmlns="" xmlns:a16="http://schemas.microsoft.com/office/drawing/2014/main" id="{4361BCD5-47E7-6D4B-AE8E-1948D5E28146}"/>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343787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 xmlns:a16="http://schemas.microsoft.com/office/drawing/2014/main" id="{ACFF00D1-7B7E-DA40-8748-B7B43C23B014}"/>
              </a:ext>
            </a:extLst>
          </p:cNvPr>
          <p:cNvSpPr>
            <a:spLocks noGrp="1"/>
          </p:cNvSpPr>
          <p:nvPr>
            <p:ph type="title"/>
          </p:nvPr>
        </p:nvSpPr>
        <p:spPr/>
        <p:txBody>
          <a:bodyPr/>
          <a:lstStyle/>
          <a:p>
            <a:r>
              <a:rPr lang="en-GB"/>
              <a:t>FAIR Committees</a:t>
            </a:r>
          </a:p>
        </p:txBody>
      </p:sp>
      <p:sp>
        <p:nvSpPr>
          <p:cNvPr id="4" name="Foliennummernplatzhalter 3">
            <a:extLst>
              <a:ext uri="{FF2B5EF4-FFF2-40B4-BE49-F238E27FC236}">
                <a16:creationId xmlns="" xmlns:a16="http://schemas.microsoft.com/office/drawing/2014/main" id="{7E0DB5BD-069E-4C4F-A5E0-ACD579128EA4}"/>
              </a:ext>
            </a:extLst>
          </p:cNvPr>
          <p:cNvSpPr>
            <a:spLocks noGrp="1"/>
          </p:cNvSpPr>
          <p:nvPr>
            <p:ph type="sldNum" sz="quarter" idx="12"/>
          </p:nvPr>
        </p:nvSpPr>
        <p:spPr/>
        <p:txBody>
          <a:bodyPr/>
          <a:lstStyle/>
          <a:p>
            <a:fld id="{254406B9-6E6F-7448-8C1D-08BEFF85567D}" type="slidenum">
              <a:rPr lang="en-GB" smtClean="0"/>
              <a:pPr/>
              <a:t>32</a:t>
            </a:fld>
            <a:endParaRPr lang="en-GB"/>
          </a:p>
        </p:txBody>
      </p:sp>
      <p:sp>
        <p:nvSpPr>
          <p:cNvPr id="7" name="Rechteck 6">
            <a:extLst>
              <a:ext uri="{FF2B5EF4-FFF2-40B4-BE49-F238E27FC236}">
                <a16:creationId xmlns="" xmlns:a16="http://schemas.microsoft.com/office/drawing/2014/main" id="{CADF29FD-AF6A-4846-815B-B62B8B79A1D0}"/>
              </a:ext>
            </a:extLst>
          </p:cNvPr>
          <p:cNvSpPr/>
          <p:nvPr/>
        </p:nvSpPr>
        <p:spPr>
          <a:xfrm>
            <a:off x="2267744" y="2237035"/>
            <a:ext cx="4464496" cy="650623"/>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a:solidFill>
                  <a:schemeClr val="tx1"/>
                </a:solidFill>
              </a:rPr>
              <a:t>FAIR-Council</a:t>
            </a:r>
          </a:p>
        </p:txBody>
      </p:sp>
      <p:sp>
        <p:nvSpPr>
          <p:cNvPr id="10" name="Rechteck 9">
            <a:extLst>
              <a:ext uri="{FF2B5EF4-FFF2-40B4-BE49-F238E27FC236}">
                <a16:creationId xmlns="" xmlns:a16="http://schemas.microsoft.com/office/drawing/2014/main" id="{65C6AFD1-EA00-EF48-B5C6-D1CA91BD2470}"/>
              </a:ext>
            </a:extLst>
          </p:cNvPr>
          <p:cNvSpPr/>
          <p:nvPr/>
        </p:nvSpPr>
        <p:spPr>
          <a:xfrm>
            <a:off x="429994" y="3385151"/>
            <a:ext cx="1274728" cy="113909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Administrative and Finance Committee (AFC)</a:t>
            </a:r>
          </a:p>
        </p:txBody>
      </p:sp>
      <p:sp>
        <p:nvSpPr>
          <p:cNvPr id="11" name="Rechteck 10">
            <a:extLst>
              <a:ext uri="{FF2B5EF4-FFF2-40B4-BE49-F238E27FC236}">
                <a16:creationId xmlns="" xmlns:a16="http://schemas.microsoft.com/office/drawing/2014/main" id="{34E04545-BF52-A84E-B387-62DBADEAEEF6}"/>
              </a:ext>
            </a:extLst>
          </p:cNvPr>
          <p:cNvSpPr/>
          <p:nvPr/>
        </p:nvSpPr>
        <p:spPr>
          <a:xfrm>
            <a:off x="3297140" y="3385151"/>
            <a:ext cx="1231903" cy="11392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Joint Scientific Council (JSC)</a:t>
            </a:r>
          </a:p>
        </p:txBody>
      </p:sp>
      <p:sp>
        <p:nvSpPr>
          <p:cNvPr id="12" name="Rechteck 11">
            <a:extLst>
              <a:ext uri="{FF2B5EF4-FFF2-40B4-BE49-F238E27FC236}">
                <a16:creationId xmlns="" xmlns:a16="http://schemas.microsoft.com/office/drawing/2014/main" id="{3D4B501B-2F17-3F46-AE80-47FCD367FEAE}"/>
              </a:ext>
            </a:extLst>
          </p:cNvPr>
          <p:cNvSpPr/>
          <p:nvPr/>
        </p:nvSpPr>
        <p:spPr>
          <a:xfrm>
            <a:off x="1863567" y="3385151"/>
            <a:ext cx="1231903" cy="11392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In-Kind Review Board (IKRB)</a:t>
            </a:r>
          </a:p>
        </p:txBody>
      </p:sp>
      <p:sp>
        <p:nvSpPr>
          <p:cNvPr id="13" name="Rechteck 12">
            <a:extLst>
              <a:ext uri="{FF2B5EF4-FFF2-40B4-BE49-F238E27FC236}">
                <a16:creationId xmlns="" xmlns:a16="http://schemas.microsoft.com/office/drawing/2014/main" id="{7AADEDBA-A770-B84B-B4F9-EE8D0372DD56}"/>
              </a:ext>
            </a:extLst>
          </p:cNvPr>
          <p:cNvSpPr/>
          <p:nvPr/>
        </p:nvSpPr>
        <p:spPr>
          <a:xfrm>
            <a:off x="4730712" y="3385151"/>
            <a:ext cx="1231903" cy="11392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Machine Advisory Committee (MAC)</a:t>
            </a:r>
          </a:p>
        </p:txBody>
      </p:sp>
      <p:cxnSp>
        <p:nvCxnSpPr>
          <p:cNvPr id="14" name="Gerade Verbindung 13">
            <a:extLst>
              <a:ext uri="{FF2B5EF4-FFF2-40B4-BE49-F238E27FC236}">
                <a16:creationId xmlns="" xmlns:a16="http://schemas.microsoft.com/office/drawing/2014/main" id="{A4CD364E-F150-7249-9A9D-AA2132C90A5D}"/>
              </a:ext>
            </a:extLst>
          </p:cNvPr>
          <p:cNvCxnSpPr>
            <a:cxnSpLocks/>
            <a:stCxn id="7" idx="2"/>
            <a:endCxn id="10" idx="0"/>
          </p:cNvCxnSpPr>
          <p:nvPr/>
        </p:nvCxnSpPr>
        <p:spPr>
          <a:xfrm flipH="1">
            <a:off x="1067358" y="2887658"/>
            <a:ext cx="3432634" cy="497493"/>
          </a:xfrm>
          <a:prstGeom prst="line">
            <a:avLst/>
          </a:prstGeom>
          <a:ln>
            <a:noFill/>
          </a:ln>
        </p:spPr>
        <p:style>
          <a:lnRef idx="1">
            <a:schemeClr val="dk1"/>
          </a:lnRef>
          <a:fillRef idx="0">
            <a:schemeClr val="dk1"/>
          </a:fillRef>
          <a:effectRef idx="0">
            <a:schemeClr val="dk1"/>
          </a:effectRef>
          <a:fontRef idx="minor">
            <a:schemeClr val="tx1"/>
          </a:fontRef>
        </p:style>
      </p:cxnSp>
      <p:sp>
        <p:nvSpPr>
          <p:cNvPr id="103" name="Rechteck 102">
            <a:extLst>
              <a:ext uri="{FF2B5EF4-FFF2-40B4-BE49-F238E27FC236}">
                <a16:creationId xmlns="" xmlns:a16="http://schemas.microsoft.com/office/drawing/2014/main" id="{B1E98DC0-C2BC-9A4B-9D9C-3E047DEB7C2E}"/>
              </a:ext>
            </a:extLst>
          </p:cNvPr>
          <p:cNvSpPr/>
          <p:nvPr/>
        </p:nvSpPr>
        <p:spPr>
          <a:xfrm>
            <a:off x="6164285" y="3385151"/>
            <a:ext cx="1231903" cy="11392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Expert Committee Experiments (ECE)</a:t>
            </a:r>
            <a:endParaRPr lang="en-GB" sz="1027">
              <a:solidFill>
                <a:schemeClr val="tx1"/>
              </a:solidFill>
            </a:endParaRPr>
          </a:p>
        </p:txBody>
      </p:sp>
      <p:sp>
        <p:nvSpPr>
          <p:cNvPr id="123" name="Rechteck 122">
            <a:extLst>
              <a:ext uri="{FF2B5EF4-FFF2-40B4-BE49-F238E27FC236}">
                <a16:creationId xmlns="" xmlns:a16="http://schemas.microsoft.com/office/drawing/2014/main" id="{51430787-4200-D646-AC6F-7C6EAF337947}"/>
              </a:ext>
            </a:extLst>
          </p:cNvPr>
          <p:cNvSpPr/>
          <p:nvPr/>
        </p:nvSpPr>
        <p:spPr>
          <a:xfrm>
            <a:off x="7597857" y="3385151"/>
            <a:ext cx="1231903" cy="113909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Resources Review Boards (RRBs)</a:t>
            </a:r>
          </a:p>
        </p:txBody>
      </p:sp>
      <p:sp>
        <p:nvSpPr>
          <p:cNvPr id="139" name="Rechteck 138">
            <a:extLst>
              <a:ext uri="{FF2B5EF4-FFF2-40B4-BE49-F238E27FC236}">
                <a16:creationId xmlns="" xmlns:a16="http://schemas.microsoft.com/office/drawing/2014/main" id="{856499E8-DC06-8648-95A7-92CA3B087AB8}"/>
              </a:ext>
            </a:extLst>
          </p:cNvPr>
          <p:cNvSpPr/>
          <p:nvPr/>
        </p:nvSpPr>
        <p:spPr>
          <a:xfrm>
            <a:off x="808800" y="5387550"/>
            <a:ext cx="2665475" cy="6503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GB" sz="1198" b="1" dirty="0">
                <a:solidFill>
                  <a:schemeClr val="tx1"/>
                </a:solidFill>
              </a:rPr>
              <a:t>Board of FAIR Collaborations (BFC)</a:t>
            </a:r>
          </a:p>
        </p:txBody>
      </p:sp>
      <p:sp>
        <p:nvSpPr>
          <p:cNvPr id="140" name="Rechteck 139">
            <a:extLst>
              <a:ext uri="{FF2B5EF4-FFF2-40B4-BE49-F238E27FC236}">
                <a16:creationId xmlns="" xmlns:a16="http://schemas.microsoft.com/office/drawing/2014/main" id="{EC71F21A-A33C-CF46-9EB0-8B97281F386B}"/>
              </a:ext>
            </a:extLst>
          </p:cNvPr>
          <p:cNvSpPr/>
          <p:nvPr/>
        </p:nvSpPr>
        <p:spPr>
          <a:xfrm>
            <a:off x="7002575" y="4817512"/>
            <a:ext cx="1231903" cy="85255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en-GB" sz="1198" b="1">
                <a:solidFill>
                  <a:schemeClr val="tx1"/>
                </a:solidFill>
              </a:rPr>
              <a:t>Experiment Cost Scrutiny Group (ECSG)</a:t>
            </a:r>
          </a:p>
        </p:txBody>
      </p:sp>
      <p:sp>
        <p:nvSpPr>
          <p:cNvPr id="2" name="Date Placeholder 1">
            <a:extLst>
              <a:ext uri="{FF2B5EF4-FFF2-40B4-BE49-F238E27FC236}">
                <a16:creationId xmlns="" xmlns:a16="http://schemas.microsoft.com/office/drawing/2014/main" id="{272843CD-B75E-0040-8AD8-FDF4D2674C42}"/>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2871056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9690" y="271335"/>
            <a:ext cx="6648086" cy="787557"/>
          </a:xfrm>
        </p:spPr>
        <p:txBody>
          <a:bodyPr>
            <a:noAutofit/>
          </a:bodyPr>
          <a:lstStyle/>
          <a:p>
            <a:r>
              <a:rPr lang="de-DE" dirty="0">
                <a:latin typeface="Calibri"/>
                <a:cs typeface="Calibri"/>
              </a:rPr>
              <a:t>FAIR: International Co-operation</a:t>
            </a:r>
          </a:p>
        </p:txBody>
      </p:sp>
      <p:sp>
        <p:nvSpPr>
          <p:cNvPr id="8" name="Inhaltsplatzhalter 2"/>
          <p:cNvSpPr>
            <a:spLocks noGrp="1"/>
          </p:cNvSpPr>
          <p:nvPr>
            <p:ph idx="1"/>
          </p:nvPr>
        </p:nvSpPr>
        <p:spPr>
          <a:xfrm>
            <a:off x="547374" y="5153891"/>
            <a:ext cx="8114026" cy="1300249"/>
          </a:xfrm>
        </p:spPr>
        <p:txBody>
          <a:bodyPr>
            <a:normAutofit fontScale="92500" lnSpcReduction="20000"/>
          </a:bodyPr>
          <a:lstStyle/>
          <a:p>
            <a:r>
              <a:rPr lang="de-DE" sz="2000" b="1" u="none" dirty="0">
                <a:latin typeface="Calibri"/>
                <a:cs typeface="Calibri"/>
              </a:rPr>
              <a:t>9 international FAIR Shareholders</a:t>
            </a:r>
          </a:p>
          <a:p>
            <a:r>
              <a:rPr lang="de-DE" sz="2000" u="none" dirty="0">
                <a:latin typeface="Calibri"/>
                <a:cs typeface="Calibri"/>
              </a:rPr>
              <a:t>1 Associated Partner (United </a:t>
            </a:r>
            <a:r>
              <a:rPr lang="de-DE" sz="2000" u="none" dirty="0" err="1">
                <a:latin typeface="Calibri"/>
                <a:cs typeface="Calibri"/>
              </a:rPr>
              <a:t>Kingdom</a:t>
            </a:r>
            <a:r>
              <a:rPr lang="de-DE" sz="2000" u="none" dirty="0">
                <a:latin typeface="Calibri"/>
                <a:cs typeface="Calibri"/>
              </a:rPr>
              <a:t>)</a:t>
            </a:r>
          </a:p>
          <a:p>
            <a:r>
              <a:rPr lang="de-DE" sz="2000" u="none" dirty="0"/>
              <a:t>1 Aspirant Partner Czech </a:t>
            </a:r>
            <a:r>
              <a:rPr lang="de-DE" sz="2000" u="none" dirty="0" err="1"/>
              <a:t>Republic</a:t>
            </a:r>
            <a:r>
              <a:rPr lang="de-DE" sz="2000" u="none" dirty="0"/>
              <a:t> (</a:t>
            </a:r>
            <a:r>
              <a:rPr lang="de-DE" sz="2000" u="none" dirty="0" err="1"/>
              <a:t>Since</a:t>
            </a:r>
            <a:r>
              <a:rPr lang="de-DE" sz="2000" u="none" dirty="0"/>
              <a:t> 2018)</a:t>
            </a:r>
          </a:p>
          <a:p>
            <a:r>
              <a:rPr lang="de-DE" sz="2000" u="none" dirty="0" err="1">
                <a:latin typeface="Calibri"/>
                <a:cs typeface="Calibri"/>
              </a:rPr>
              <a:t>Participation</a:t>
            </a:r>
            <a:r>
              <a:rPr lang="de-DE" sz="2000" u="none" dirty="0">
                <a:latin typeface="Calibri"/>
                <a:cs typeface="Calibri"/>
              </a:rPr>
              <a:t> </a:t>
            </a:r>
            <a:r>
              <a:rPr lang="de-DE" sz="2000" u="none" dirty="0" err="1">
                <a:latin typeface="Calibri"/>
                <a:cs typeface="Calibri"/>
              </a:rPr>
              <a:t>of</a:t>
            </a:r>
            <a:r>
              <a:rPr lang="de-DE" sz="2000" u="none" dirty="0">
                <a:latin typeface="Calibri"/>
                <a:cs typeface="Calibri"/>
              </a:rPr>
              <a:t> </a:t>
            </a:r>
            <a:r>
              <a:rPr lang="de-DE" sz="2000" u="none" dirty="0" err="1">
                <a:latin typeface="Calibri"/>
                <a:cs typeface="Calibri"/>
              </a:rPr>
              <a:t>about</a:t>
            </a:r>
            <a:r>
              <a:rPr lang="de-DE" sz="2000" u="none" dirty="0">
                <a:latin typeface="Calibri"/>
                <a:cs typeface="Calibri"/>
              </a:rPr>
              <a:t> </a:t>
            </a:r>
            <a:r>
              <a:rPr lang="de-DE" sz="2000" b="1" u="none" dirty="0">
                <a:latin typeface="Calibri"/>
                <a:cs typeface="Calibri"/>
              </a:rPr>
              <a:t>3.000 </a:t>
            </a:r>
            <a:r>
              <a:rPr lang="de-DE" sz="2000" b="1" u="none" dirty="0" err="1">
                <a:latin typeface="Calibri"/>
                <a:cs typeface="Calibri"/>
              </a:rPr>
              <a:t>scientists</a:t>
            </a:r>
            <a:r>
              <a:rPr lang="de-DE" sz="2000" b="1" u="none" dirty="0">
                <a:latin typeface="Calibri"/>
                <a:cs typeface="Calibri"/>
              </a:rPr>
              <a:t> </a:t>
            </a:r>
          </a:p>
          <a:p>
            <a:pPr marL="0" indent="0">
              <a:buNone/>
            </a:pPr>
            <a:endParaRPr lang="de-DE" sz="2000" u="none" dirty="0">
              <a:latin typeface="Calibri"/>
              <a:cs typeface="Calibri"/>
            </a:endParaRPr>
          </a:p>
          <a:p>
            <a:pPr lvl="1"/>
            <a:endParaRPr lang="de-DE" dirty="0"/>
          </a:p>
        </p:txBody>
      </p:sp>
      <p:sp>
        <p:nvSpPr>
          <p:cNvPr id="4" name="Foliennummernplatzhalter 3"/>
          <p:cNvSpPr>
            <a:spLocks noGrp="1"/>
          </p:cNvSpPr>
          <p:nvPr>
            <p:ph type="sldNum" sz="quarter" idx="12"/>
          </p:nvPr>
        </p:nvSpPr>
        <p:spPr>
          <a:xfrm>
            <a:off x="7098998" y="6555851"/>
            <a:ext cx="1587801"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C8DDF-7ABC-9A4A-977E-E3234F04E4D4}"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srgbClr val="333333"/>
              </a:solidFill>
              <a:effectLst/>
              <a:uLnTx/>
              <a:uFillTx/>
              <a:latin typeface="Calibri"/>
              <a:ea typeface="+mn-ea"/>
            </a:endParaRPr>
          </a:p>
        </p:txBody>
      </p:sp>
      <p:pic>
        <p:nvPicPr>
          <p:cNvPr id="3" name="Picture 2"/>
          <p:cNvPicPr>
            <a:picLocks noChangeAspect="1"/>
          </p:cNvPicPr>
          <p:nvPr/>
        </p:nvPicPr>
        <p:blipFill>
          <a:blip r:embed="rId3"/>
          <a:stretch>
            <a:fillRect/>
          </a:stretch>
        </p:blipFill>
        <p:spPr>
          <a:xfrm>
            <a:off x="547374" y="1328586"/>
            <a:ext cx="8279086" cy="3944454"/>
          </a:xfrm>
          <a:prstGeom prst="rect">
            <a:avLst/>
          </a:prstGeom>
        </p:spPr>
      </p:pic>
      <p:sp>
        <p:nvSpPr>
          <p:cNvPr id="9" name="Date Placeholder 8">
            <a:extLst>
              <a:ext uri="{FF2B5EF4-FFF2-40B4-BE49-F238E27FC236}">
                <a16:creationId xmlns="" xmlns:a16="http://schemas.microsoft.com/office/drawing/2014/main" id="{E7F3F3DD-8AEF-C942-ADDE-C1B4D6F4A9C9}"/>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73742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t>5</a:t>
            </a:fld>
            <a:endParaRPr lang="de-DE"/>
          </a:p>
        </p:txBody>
      </p:sp>
      <p:pic>
        <p:nvPicPr>
          <p:cNvPr id="2" name="Bild 1" descr="PaoloGiubellino_2016.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882" y="1780115"/>
            <a:ext cx="2830378" cy="3713935"/>
          </a:xfrm>
          <a:prstGeom prst="rect">
            <a:avLst/>
          </a:prstGeom>
        </p:spPr>
      </p:pic>
      <p:pic>
        <p:nvPicPr>
          <p:cNvPr id="3" name="Bild 2" descr="UrsulaWeyrich_2016.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7626" y="1780115"/>
            <a:ext cx="2832738" cy="3717032"/>
          </a:xfrm>
          <a:prstGeom prst="rect">
            <a:avLst/>
          </a:prstGeom>
        </p:spPr>
      </p:pic>
      <p:pic>
        <p:nvPicPr>
          <p:cNvPr id="7" name="Bild 6" descr="JoergBlaurock_2016.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7730" y="1780115"/>
            <a:ext cx="2825820" cy="3713935"/>
          </a:xfrm>
          <a:prstGeom prst="rect">
            <a:avLst/>
          </a:prstGeom>
        </p:spPr>
      </p:pic>
      <p:sp>
        <p:nvSpPr>
          <p:cNvPr id="9" name="Rechteck 8"/>
          <p:cNvSpPr/>
          <p:nvPr/>
        </p:nvSpPr>
        <p:spPr>
          <a:xfrm>
            <a:off x="155883" y="5494050"/>
            <a:ext cx="2830378" cy="5295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Calibri"/>
                <a:cs typeface="Calibri"/>
              </a:rPr>
              <a:t>Paolo Giubellino</a:t>
            </a:r>
          </a:p>
          <a:p>
            <a:pPr algn="ctr"/>
            <a:r>
              <a:rPr lang="en-US" sz="1400" dirty="0">
                <a:latin typeface="Calibri"/>
                <a:cs typeface="Calibri"/>
              </a:rPr>
              <a:t>Scientific Managing Director</a:t>
            </a:r>
          </a:p>
        </p:txBody>
      </p:sp>
      <p:sp>
        <p:nvSpPr>
          <p:cNvPr id="10" name="Rechteck 9"/>
          <p:cNvSpPr/>
          <p:nvPr/>
        </p:nvSpPr>
        <p:spPr>
          <a:xfrm>
            <a:off x="3169986" y="5489940"/>
            <a:ext cx="2830378" cy="53367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latin typeface="Calibri"/>
                <a:cs typeface="Calibri"/>
              </a:rPr>
              <a:t>Ursula Weyrich</a:t>
            </a:r>
          </a:p>
          <a:p>
            <a:pPr algn="ctr"/>
            <a:r>
              <a:rPr lang="de-DE" sz="1400" dirty="0">
                <a:latin typeface="Calibri"/>
                <a:cs typeface="Calibri"/>
              </a:rPr>
              <a:t>Administrative Managing </a:t>
            </a:r>
            <a:r>
              <a:rPr lang="en-US" sz="1400" dirty="0">
                <a:latin typeface="Calibri"/>
                <a:cs typeface="Calibri"/>
              </a:rPr>
              <a:t>Director</a:t>
            </a:r>
          </a:p>
        </p:txBody>
      </p:sp>
      <p:sp>
        <p:nvSpPr>
          <p:cNvPr id="11" name="Rechteck 10"/>
          <p:cNvSpPr/>
          <p:nvPr/>
        </p:nvSpPr>
        <p:spPr>
          <a:xfrm>
            <a:off x="6177730" y="5488505"/>
            <a:ext cx="2830378" cy="53510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latin typeface="Calibri"/>
                <a:cs typeface="Calibri"/>
              </a:rPr>
              <a:t>Jörg Blaurock</a:t>
            </a:r>
          </a:p>
          <a:p>
            <a:pPr algn="ctr"/>
            <a:r>
              <a:rPr lang="de-DE" sz="1400" dirty="0">
                <a:latin typeface="Calibri"/>
                <a:cs typeface="Calibri"/>
              </a:rPr>
              <a:t>Technical Managing </a:t>
            </a:r>
            <a:r>
              <a:rPr lang="en-US" sz="1400" dirty="0">
                <a:latin typeface="Calibri"/>
                <a:cs typeface="Calibri"/>
              </a:rPr>
              <a:t>Director</a:t>
            </a:r>
          </a:p>
        </p:txBody>
      </p:sp>
      <p:sp>
        <p:nvSpPr>
          <p:cNvPr id="12" name="Titel 1"/>
          <p:cNvSpPr txBox="1">
            <a:spLocks/>
          </p:cNvSpPr>
          <p:nvPr/>
        </p:nvSpPr>
        <p:spPr>
          <a:xfrm>
            <a:off x="305334" y="-95416"/>
            <a:ext cx="7993380" cy="1143000"/>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a:defRPr/>
            </a:pPr>
            <a:r>
              <a:rPr lang="en-US" altLang="en-US" sz="2800" dirty="0">
                <a:solidFill>
                  <a:srgbClr val="000000"/>
                </a:solidFill>
                <a:latin typeface="Calibri" panose="020F0502020204030204" pitchFamily="34" charset="0"/>
              </a:rPr>
              <a:t>Common management</a:t>
            </a:r>
            <a:endParaRPr lang="en-US" altLang="en-US" sz="2800" dirty="0">
              <a:latin typeface="Calibri" panose="020F0502020204030204" pitchFamily="34" charset="0"/>
            </a:endParaRPr>
          </a:p>
        </p:txBody>
      </p:sp>
      <p:sp>
        <p:nvSpPr>
          <p:cNvPr id="8" name="Date Placeholder 7">
            <a:extLst>
              <a:ext uri="{FF2B5EF4-FFF2-40B4-BE49-F238E27FC236}">
                <a16:creationId xmlns="" xmlns:a16="http://schemas.microsoft.com/office/drawing/2014/main" id="{509AB572-3A4B-FA4A-9C10-A941BF802F42}"/>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71194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t>6</a:t>
            </a:fld>
            <a:endParaRPr lang="de-DE"/>
          </a:p>
        </p:txBody>
      </p:sp>
      <p:sp>
        <p:nvSpPr>
          <p:cNvPr id="24" name="Content Placeholder 2"/>
          <p:cNvSpPr txBox="1">
            <a:spLocks/>
          </p:cNvSpPr>
          <p:nvPr/>
        </p:nvSpPr>
        <p:spPr>
          <a:xfrm>
            <a:off x="129540" y="1389786"/>
            <a:ext cx="4788852" cy="5486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Calibri"/>
                <a:cs typeface="Calibri"/>
              </a:rPr>
              <a:t>Build FAIR and develop GSI for FAIR</a:t>
            </a:r>
            <a:br>
              <a:rPr lang="en-GB" dirty="0">
                <a:latin typeface="Calibri"/>
                <a:cs typeface="Calibri"/>
              </a:rPr>
            </a:br>
            <a:endParaRPr lang="en-GB" dirty="0">
              <a:latin typeface="Calibri"/>
              <a:cs typeface="Calibri"/>
            </a:endParaRPr>
          </a:p>
          <a:p>
            <a:pPr>
              <a:defRPr/>
            </a:pPr>
            <a:r>
              <a:rPr lang="en-GB" sz="2000" dirty="0">
                <a:latin typeface="Calibri"/>
                <a:cs typeface="Calibri"/>
              </a:rPr>
              <a:t>Making FAIR a success requires: </a:t>
            </a:r>
          </a:p>
          <a:p>
            <a:pPr marL="536575" lvl="2" indent="-268288">
              <a:defRPr/>
            </a:pPr>
            <a:r>
              <a:rPr lang="en-GB" sz="2000" dirty="0">
                <a:latin typeface="Calibri"/>
                <a:cs typeface="Calibri"/>
              </a:rPr>
              <a:t>a strong host laboratory with world-</a:t>
            </a:r>
            <a:br>
              <a:rPr lang="en-GB" sz="2000" dirty="0">
                <a:latin typeface="Calibri"/>
                <a:cs typeface="Calibri"/>
              </a:rPr>
            </a:br>
            <a:r>
              <a:rPr lang="en-GB" sz="2000" dirty="0">
                <a:latin typeface="Calibri"/>
                <a:cs typeface="Calibri"/>
              </a:rPr>
              <a:t>class facilities and a leading role in </a:t>
            </a:r>
            <a:br>
              <a:rPr lang="en-GB" sz="2000" dirty="0">
                <a:latin typeface="Calibri"/>
                <a:cs typeface="Calibri"/>
              </a:rPr>
            </a:br>
            <a:r>
              <a:rPr lang="en-GB" sz="2000" dirty="0">
                <a:latin typeface="Calibri"/>
                <a:cs typeface="Calibri"/>
              </a:rPr>
              <a:t>the international scientific arena</a:t>
            </a:r>
          </a:p>
          <a:p>
            <a:pPr marL="536575" lvl="2" indent="-268288">
              <a:defRPr/>
            </a:pPr>
            <a:r>
              <a:rPr lang="en-GB" sz="2000" dirty="0">
                <a:latin typeface="Calibri"/>
                <a:cs typeface="Calibri"/>
              </a:rPr>
              <a:t>a vibrant scientific community, in </a:t>
            </a:r>
            <a:br>
              <a:rPr lang="en-GB" sz="2000" dirty="0">
                <a:latin typeface="Calibri"/>
                <a:cs typeface="Calibri"/>
              </a:rPr>
            </a:br>
            <a:r>
              <a:rPr lang="en-GB" sz="2000" dirty="0">
                <a:latin typeface="Calibri"/>
                <a:cs typeface="Calibri"/>
              </a:rPr>
              <a:t>particular young researchers, </a:t>
            </a:r>
            <a:br>
              <a:rPr lang="en-GB" sz="2000" dirty="0">
                <a:latin typeface="Calibri"/>
                <a:cs typeface="Calibri"/>
              </a:rPr>
            </a:br>
            <a:r>
              <a:rPr lang="en-GB" sz="2000" dirty="0">
                <a:latin typeface="Calibri"/>
                <a:cs typeface="Calibri"/>
              </a:rPr>
              <a:t>performing a first-class intermediate </a:t>
            </a:r>
            <a:br>
              <a:rPr lang="en-GB" sz="2000" dirty="0">
                <a:latin typeface="Calibri"/>
                <a:cs typeface="Calibri"/>
              </a:rPr>
            </a:br>
            <a:r>
              <a:rPr lang="en-GB" sz="2000" dirty="0">
                <a:latin typeface="Calibri"/>
                <a:cs typeface="Calibri"/>
              </a:rPr>
              <a:t>research program </a:t>
            </a:r>
          </a:p>
          <a:p>
            <a:pPr marL="536575" lvl="2" indent="-268288">
              <a:defRPr/>
            </a:pPr>
            <a:r>
              <a:rPr lang="en-GB" sz="2000" dirty="0">
                <a:latin typeface="Calibri"/>
                <a:cs typeface="Calibri"/>
              </a:rPr>
              <a:t>a modern campus with appropriate infrastructure for the employees and the international users</a:t>
            </a:r>
          </a:p>
          <a:p>
            <a:pPr>
              <a:defRPr/>
            </a:pPr>
            <a:endParaRPr lang="en-GB" altLang="en-US" dirty="0"/>
          </a:p>
        </p:txBody>
      </p:sp>
      <p:sp>
        <p:nvSpPr>
          <p:cNvPr id="25" name="Titel 1"/>
          <p:cNvSpPr txBox="1">
            <a:spLocks/>
          </p:cNvSpPr>
          <p:nvPr/>
        </p:nvSpPr>
        <p:spPr>
          <a:xfrm>
            <a:off x="426156" y="-84396"/>
            <a:ext cx="5013960" cy="1143000"/>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a:defRPr/>
            </a:pPr>
            <a:r>
              <a:rPr lang="en-US" altLang="en-US" dirty="0">
                <a:latin typeface="Calibri" panose="020F0502020204030204" pitchFamily="34" charset="0"/>
              </a:rPr>
              <a:t>Common strategy</a:t>
            </a:r>
          </a:p>
        </p:txBody>
      </p:sp>
      <p:pic>
        <p:nvPicPr>
          <p:cNvPr id="27" name="Bild 2" descr="puzzle_quer_transparen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67468" y="3086053"/>
            <a:ext cx="3065094" cy="223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leichschenkliges Dreieck 27"/>
          <p:cNvSpPr/>
          <p:nvPr/>
        </p:nvSpPr>
        <p:spPr bwMode="auto">
          <a:xfrm>
            <a:off x="5146675" y="1808455"/>
            <a:ext cx="3844925" cy="1290637"/>
          </a:xfrm>
          <a:prstGeom prst="triangle">
            <a:avLst/>
          </a:prstGeom>
          <a:solidFill>
            <a:sysClr val="window" lastClr="FFFFFF">
              <a:lumMod val="9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en-US" sz="1500" u="none" kern="0" dirty="0">
              <a:solidFill>
                <a:prstClr val="white"/>
              </a:solidFill>
              <a:latin typeface="Arial"/>
              <a:ea typeface="+mn-ea"/>
            </a:endParaRPr>
          </a:p>
        </p:txBody>
      </p:sp>
      <p:sp>
        <p:nvSpPr>
          <p:cNvPr id="29" name="Textfeld 28"/>
          <p:cNvSpPr txBox="1"/>
          <p:nvPr/>
        </p:nvSpPr>
        <p:spPr bwMode="auto">
          <a:xfrm>
            <a:off x="6806605" y="3077210"/>
            <a:ext cx="1843121" cy="784830"/>
          </a:xfrm>
          <a:prstGeom prst="rect">
            <a:avLst/>
          </a:prstGeom>
        </p:spPr>
        <p:txBody>
          <a:bodyPr wrap="square">
            <a:spAutoFit/>
          </a:bodyPr>
          <a:lstStyle/>
          <a:p>
            <a:pPr algn="r" eaLnBrk="1" fontAlgn="auto" hangingPunct="1">
              <a:spcBef>
                <a:spcPts val="0"/>
              </a:spcBef>
              <a:spcAft>
                <a:spcPts val="0"/>
              </a:spcAft>
              <a:defRPr/>
            </a:pPr>
            <a:r>
              <a:rPr lang="en-US" sz="1500" u="none" kern="0" dirty="0">
                <a:solidFill>
                  <a:prstClr val="black"/>
                </a:solidFill>
                <a:latin typeface="Arial"/>
                <a:ea typeface="+mn-ea"/>
              </a:rPr>
              <a:t>intermediate</a:t>
            </a:r>
            <a:br>
              <a:rPr lang="en-US" sz="1500" u="none" kern="0" dirty="0">
                <a:solidFill>
                  <a:prstClr val="black"/>
                </a:solidFill>
                <a:latin typeface="Arial"/>
                <a:ea typeface="+mn-ea"/>
              </a:rPr>
            </a:br>
            <a:r>
              <a:rPr lang="en-US" sz="1500" u="none" kern="0" dirty="0">
                <a:solidFill>
                  <a:prstClr val="black"/>
                </a:solidFill>
                <a:latin typeface="Arial"/>
                <a:ea typeface="+mn-ea"/>
              </a:rPr>
              <a:t>research </a:t>
            </a:r>
          </a:p>
          <a:p>
            <a:pPr algn="r" eaLnBrk="1" fontAlgn="auto" hangingPunct="1">
              <a:spcBef>
                <a:spcPts val="0"/>
              </a:spcBef>
              <a:spcAft>
                <a:spcPts val="0"/>
              </a:spcAft>
              <a:defRPr/>
            </a:pPr>
            <a:r>
              <a:rPr lang="en-US" sz="1500" u="none" kern="0" dirty="0">
                <a:solidFill>
                  <a:prstClr val="black"/>
                </a:solidFill>
                <a:latin typeface="Arial"/>
                <a:ea typeface="+mn-ea"/>
              </a:rPr>
              <a:t>program </a:t>
            </a:r>
          </a:p>
        </p:txBody>
      </p:sp>
      <p:sp>
        <p:nvSpPr>
          <p:cNvPr id="30" name="Textfeld 29"/>
          <p:cNvSpPr txBox="1"/>
          <p:nvPr/>
        </p:nvSpPr>
        <p:spPr bwMode="auto">
          <a:xfrm>
            <a:off x="5554980" y="3115310"/>
            <a:ext cx="1424623" cy="877163"/>
          </a:xfrm>
          <a:prstGeom prst="rect">
            <a:avLst/>
          </a:prstGeom>
        </p:spPr>
        <p:txBody>
          <a:bodyPr wrap="square">
            <a:spAutoFit/>
          </a:bodyPr>
          <a:lstStyle/>
          <a:p>
            <a:pPr eaLnBrk="1" fontAlgn="auto" hangingPunct="1">
              <a:spcBef>
                <a:spcPts val="0"/>
              </a:spcBef>
              <a:spcAft>
                <a:spcPts val="0"/>
              </a:spcAft>
              <a:defRPr/>
            </a:pPr>
            <a:r>
              <a:rPr lang="en-US" sz="1700" u="none" kern="0" dirty="0">
                <a:solidFill>
                  <a:prstClr val="black"/>
                </a:solidFill>
                <a:latin typeface="Arial"/>
                <a:ea typeface="+mn-ea"/>
              </a:rPr>
              <a:t>Construction</a:t>
            </a:r>
          </a:p>
          <a:p>
            <a:pPr eaLnBrk="1" fontAlgn="auto" hangingPunct="1">
              <a:spcBef>
                <a:spcPts val="0"/>
              </a:spcBef>
              <a:spcAft>
                <a:spcPts val="0"/>
              </a:spcAft>
              <a:defRPr/>
            </a:pPr>
            <a:r>
              <a:rPr lang="en-US" sz="1700" u="none" kern="0" dirty="0">
                <a:solidFill>
                  <a:prstClr val="black"/>
                </a:solidFill>
                <a:latin typeface="Arial"/>
                <a:ea typeface="+mn-ea"/>
              </a:rPr>
              <a:t>of FAIR</a:t>
            </a:r>
            <a:br>
              <a:rPr lang="en-US" sz="1700" u="none" kern="0" dirty="0">
                <a:solidFill>
                  <a:prstClr val="black"/>
                </a:solidFill>
                <a:latin typeface="Arial"/>
                <a:ea typeface="+mn-ea"/>
              </a:rPr>
            </a:br>
            <a:endParaRPr lang="en-US" sz="1700" u="none" kern="0" dirty="0">
              <a:solidFill>
                <a:prstClr val="black"/>
              </a:solidFill>
              <a:latin typeface="Arial"/>
              <a:ea typeface="+mn-ea"/>
            </a:endParaRPr>
          </a:p>
        </p:txBody>
      </p:sp>
      <p:sp>
        <p:nvSpPr>
          <p:cNvPr id="31" name="Textfeld 30"/>
          <p:cNvSpPr txBox="1"/>
          <p:nvPr/>
        </p:nvSpPr>
        <p:spPr bwMode="auto">
          <a:xfrm>
            <a:off x="5547995" y="4526598"/>
            <a:ext cx="1501775" cy="784225"/>
          </a:xfrm>
          <a:prstGeom prst="rect">
            <a:avLst/>
          </a:prstGeom>
        </p:spPr>
        <p:txBody>
          <a:bodyPr>
            <a:spAutoFit/>
          </a:bodyPr>
          <a:lstStyle/>
          <a:p>
            <a:pPr eaLnBrk="1" fontAlgn="auto" hangingPunct="1">
              <a:spcBef>
                <a:spcPts val="0"/>
              </a:spcBef>
              <a:spcAft>
                <a:spcPts val="0"/>
              </a:spcAft>
              <a:defRPr/>
            </a:pPr>
            <a:r>
              <a:rPr lang="en-US" sz="1500" u="none" kern="0" dirty="0">
                <a:solidFill>
                  <a:prstClr val="black"/>
                </a:solidFill>
                <a:latin typeface="Arial"/>
                <a:ea typeface="+mn-ea"/>
              </a:rPr>
              <a:t>Upgrade </a:t>
            </a:r>
          </a:p>
          <a:p>
            <a:pPr eaLnBrk="1" fontAlgn="auto" hangingPunct="1">
              <a:spcBef>
                <a:spcPts val="0"/>
              </a:spcBef>
              <a:spcAft>
                <a:spcPts val="0"/>
              </a:spcAft>
              <a:defRPr/>
            </a:pPr>
            <a:r>
              <a:rPr lang="en-US" sz="1500" u="none" kern="0" dirty="0">
                <a:solidFill>
                  <a:prstClr val="black"/>
                </a:solidFill>
                <a:latin typeface="Arial"/>
                <a:ea typeface="+mn-ea"/>
              </a:rPr>
              <a:t>of existing GSI</a:t>
            </a:r>
          </a:p>
          <a:p>
            <a:pPr eaLnBrk="1" fontAlgn="auto" hangingPunct="1">
              <a:spcBef>
                <a:spcPts val="0"/>
              </a:spcBef>
              <a:spcAft>
                <a:spcPts val="0"/>
              </a:spcAft>
              <a:defRPr/>
            </a:pPr>
            <a:r>
              <a:rPr lang="en-US" sz="1500" u="none" kern="0" dirty="0">
                <a:solidFill>
                  <a:prstClr val="black"/>
                </a:solidFill>
                <a:latin typeface="Arial"/>
                <a:ea typeface="+mn-ea"/>
              </a:rPr>
              <a:t>accelerators </a:t>
            </a:r>
          </a:p>
        </p:txBody>
      </p:sp>
      <p:sp>
        <p:nvSpPr>
          <p:cNvPr id="32" name="Textfeld 31"/>
          <p:cNvSpPr txBox="1"/>
          <p:nvPr/>
        </p:nvSpPr>
        <p:spPr bwMode="auto">
          <a:xfrm>
            <a:off x="7278053" y="4756785"/>
            <a:ext cx="1339850" cy="554038"/>
          </a:xfrm>
          <a:prstGeom prst="rect">
            <a:avLst/>
          </a:prstGeom>
        </p:spPr>
        <p:txBody>
          <a:bodyPr>
            <a:spAutoFit/>
          </a:bodyPr>
          <a:lstStyle/>
          <a:p>
            <a:pPr algn="r" eaLnBrk="1" fontAlgn="auto" hangingPunct="1">
              <a:spcBef>
                <a:spcPts val="0"/>
              </a:spcBef>
              <a:spcAft>
                <a:spcPts val="0"/>
              </a:spcAft>
              <a:defRPr/>
            </a:pPr>
            <a:r>
              <a:rPr lang="en-US" sz="1500" u="none" kern="0" dirty="0">
                <a:solidFill>
                  <a:prstClr val="black"/>
                </a:solidFill>
                <a:latin typeface="Arial"/>
                <a:ea typeface="+mn-ea"/>
              </a:rPr>
              <a:t>Campus</a:t>
            </a:r>
          </a:p>
          <a:p>
            <a:pPr algn="r" eaLnBrk="1" fontAlgn="auto" hangingPunct="1">
              <a:spcBef>
                <a:spcPts val="0"/>
              </a:spcBef>
              <a:spcAft>
                <a:spcPts val="0"/>
              </a:spcAft>
              <a:defRPr/>
            </a:pPr>
            <a:r>
              <a:rPr lang="en-US" sz="1500" u="none" kern="0" dirty="0">
                <a:solidFill>
                  <a:prstClr val="black"/>
                </a:solidFill>
                <a:latin typeface="Arial"/>
                <a:ea typeface="+mn-ea"/>
              </a:rPr>
              <a:t>development</a:t>
            </a:r>
          </a:p>
        </p:txBody>
      </p:sp>
      <p:pic>
        <p:nvPicPr>
          <p:cNvPr id="34" name="Bild 6" descr="GSI_Logo_rgb.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11543" y="2700553"/>
            <a:ext cx="737893" cy="25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2" descr="FAIR_Logo_rgb.png">
            <a:extLst>
              <a:ext uri="{FF2B5EF4-FFF2-40B4-BE49-F238E27FC236}">
                <a16:creationId xmlns="" xmlns:a16="http://schemas.microsoft.com/office/drawing/2014/main" id="{A0F96C63-D770-A647-A831-8476ED414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609" y="2134242"/>
            <a:ext cx="775055" cy="645879"/>
          </a:xfrm>
          <a:prstGeom prst="rect">
            <a:avLst/>
          </a:prstGeom>
        </p:spPr>
      </p:pic>
      <p:sp>
        <p:nvSpPr>
          <p:cNvPr id="2" name="Date Placeholder 1">
            <a:extLst>
              <a:ext uri="{FF2B5EF4-FFF2-40B4-BE49-F238E27FC236}">
                <a16:creationId xmlns="" xmlns:a16="http://schemas.microsoft.com/office/drawing/2014/main" id="{0F45D480-9637-5640-8949-2A2773F2CC5D}"/>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pic>
        <p:nvPicPr>
          <p:cNvPr id="3" name="Picture 2">
            <a:extLst>
              <a:ext uri="{FF2B5EF4-FFF2-40B4-BE49-F238E27FC236}">
                <a16:creationId xmlns="" xmlns:a16="http://schemas.microsoft.com/office/drawing/2014/main" id="{D8345EC4-7D61-FF45-B6B5-93FFBA6FB226}"/>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29171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975" y="269875"/>
            <a:ext cx="5584825" cy="787400"/>
          </a:xfrm>
        </p:spPr>
        <p:txBody>
          <a:bodyPr/>
          <a:lstStyle/>
          <a:p>
            <a:r>
              <a:rPr lang="en-US" b="1" dirty="0">
                <a:solidFill>
                  <a:schemeClr val="tx1"/>
                </a:solidFill>
              </a:rPr>
              <a:t>Schedule for FAIR Science</a:t>
            </a:r>
            <a:endParaRPr lang="en-US" b="1" dirty="0"/>
          </a:p>
        </p:txBody>
      </p:sp>
      <p:sp>
        <p:nvSpPr>
          <p:cNvPr id="3" name="Foliennummernplatzhalter 2"/>
          <p:cNvSpPr>
            <a:spLocks noGrp="1"/>
          </p:cNvSpPr>
          <p:nvPr>
            <p:ph type="sldNum" sz="quarter" idx="4"/>
          </p:nvPr>
        </p:nvSpPr>
        <p:spPr>
          <a:xfrm>
            <a:off x="7964488" y="6553200"/>
            <a:ext cx="746125" cy="365125"/>
          </a:xfrm>
          <a:prstGeom prst="rect">
            <a:avLst/>
          </a:prstGeom>
        </p:spPr>
        <p:txBody>
          <a:bodyPr vert="horz" wrap="square" lIns="91440" tIns="45720" rIns="91440" bIns="45720" numCol="1" anchor="ctr" anchorCtr="0" compatLnSpc="1">
            <a:prstTxWarp prst="textNoShape">
              <a:avLst/>
            </a:prstTxWarp>
          </a:bodyPr>
          <a:lstStyle>
            <a:defPPr>
              <a:defRPr lang="de-DE"/>
            </a:defPPr>
            <a:lvl1pPr algn="r" defTabSz="457200" rtl="0" eaLnBrk="1" fontAlgn="base" hangingPunct="1">
              <a:spcBef>
                <a:spcPct val="0"/>
              </a:spcBef>
              <a:spcAft>
                <a:spcPct val="0"/>
              </a:spcAft>
              <a:defRPr sz="1000" kern="1200">
                <a:solidFill>
                  <a:srgbClr val="333333"/>
                </a:solidFill>
                <a:latin typeface="Calibri" panose="020F0502020204030204" pitchFamily="34" charset="0"/>
                <a:ea typeface="Calibri" panose="020F0502020204030204" pitchFamily="34" charset="0"/>
                <a:cs typeface="Calibri" panose="020F050202020403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57D9B3-1EDA-4256-9A96-2153F894D089}" type="slidenum">
              <a:rPr lang="de-DE" altLang="de-DE" smtClean="0"/>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de-DE" altLang="de-DE" sz="1000" b="0" i="0" u="none" strike="noStrike" kern="1200" cap="none" spc="0" normalizeH="0" baseline="0" noProof="0">
              <a:ln>
                <a:noFill/>
              </a:ln>
              <a:solidFill>
                <a:srgbClr val="333333"/>
              </a:solidFill>
              <a:effectLst/>
              <a:uLnTx/>
              <a:uFillTx/>
              <a:latin typeface="Calibri" panose="020F0502020204030204" pitchFamily="34" charset="0"/>
            </a:endParaRPr>
          </a:p>
        </p:txBody>
      </p:sp>
      <p:sp>
        <p:nvSpPr>
          <p:cNvPr id="6" name="Textfeld 5"/>
          <p:cNvSpPr txBox="1"/>
          <p:nvPr/>
        </p:nvSpPr>
        <p:spPr>
          <a:xfrm>
            <a:off x="-15241" y="1411516"/>
            <a:ext cx="6936523" cy="5109091"/>
          </a:xfrm>
          <a:prstGeom prst="rect">
            <a:avLst/>
          </a:prstGeom>
        </p:spPr>
        <p:txBody>
          <a:bodyPr vert="horz" wrap="square" lIns="91440" tIns="45720" rIns="91440" bIns="45720" rtlCol="0" anchor="t">
            <a:spAutoFit/>
          </a:bodyPr>
          <a:lstStyle/>
          <a:p>
            <a:pPr marL="274638" marR="0" lvl="0" indent="-274638" algn="l" defTabSz="914400" rtl="0" eaLnBrk="1" fontAlgn="auto" latinLnBrk="0" hangingPunct="1">
              <a:lnSpc>
                <a:spcPct val="100000"/>
              </a:lnSpc>
              <a:spcBef>
                <a:spcPts val="0"/>
              </a:spcBef>
              <a:spcAft>
                <a:spcPts val="6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Working towards the completion of FAIR by 2025</a:t>
            </a:r>
          </a:p>
          <a:p>
            <a:pPr marL="274638" marR="0" lvl="0" indent="-274638" algn="l" defTabSz="914400" rtl="0" eaLnBrk="1" fontAlgn="auto" latinLnBrk="0" hangingPunct="1">
              <a:lnSpc>
                <a:spcPct val="100000"/>
              </a:lnSpc>
              <a:spcBef>
                <a:spcPts val="0"/>
              </a:spcBef>
              <a:spcAft>
                <a:spcPts val="6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Major thrust is on construction of FAIR accelerators and experiments.</a:t>
            </a:r>
          </a:p>
          <a:p>
            <a:pPr marL="274638" marR="0" lvl="0" indent="-274638" algn="l" defTabSz="914400" rtl="0" eaLnBrk="1" fontAlgn="auto" latinLnBrk="0" hangingPunct="1">
              <a:lnSpc>
                <a:spcPct val="100000"/>
              </a:lnSpc>
              <a:spcBef>
                <a:spcPts val="0"/>
              </a:spcBef>
              <a:spcAft>
                <a:spcPts val="18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the same time </a:t>
            </a:r>
            <a:r>
              <a:rPr kumimoji="0" lang="en-US" sz="2400" b="1" i="1"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rPr>
              <a:t>staged approach to FAIR science and progressive commissioning of accelerators </a:t>
            </a:r>
            <a:br>
              <a:rPr kumimoji="0" lang="en-US" sz="2400" b="1" i="1"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rPr>
            </a:br>
            <a:r>
              <a:rPr kumimoji="0" lang="en-US" sz="2400" b="1" i="1"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rPr>
              <a:t>and detectors</a:t>
            </a:r>
            <a:r>
              <a:rPr kumimoji="0" lang="en-US" sz="2400" b="0" i="0"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rPr>
              <a:t>:</a:t>
            </a:r>
            <a:endParaRPr kumimoji="0" lang="en-US" sz="2200" b="0" i="0"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endParaRPr>
          </a:p>
          <a:p>
            <a:pPr marL="441325" marR="0" lvl="2" indent="-258763" algn="l" defTabSz="914400" rtl="0" eaLnBrk="1" fontAlgn="auto" latinLnBrk="0" hangingPunct="1">
              <a:lnSpc>
                <a:spcPct val="100000"/>
              </a:lnSpc>
              <a:spcBef>
                <a:spcPts val="0"/>
              </a:spcBef>
              <a:spcAft>
                <a:spcPts val="600"/>
              </a:spcAft>
              <a:buClr>
                <a:srgbClr val="FFC000"/>
              </a:buClr>
              <a:buSzTx/>
              <a:buFont typeface="Wingdings" panose="05000000000000000000" pitchFamily="2" charset="2"/>
              <a:buChar char="§"/>
              <a:tabLst/>
              <a:defRPr/>
            </a:pPr>
            <a:r>
              <a:rPr kumimoji="0" lang="en-US" sz="2400" b="1" i="1" u="none" strike="noStrike" kern="1200" cap="none" spc="0" normalizeH="0" baseline="0" noProof="0" dirty="0">
                <a:ln>
                  <a:noFill/>
                </a:ln>
                <a:solidFill>
                  <a:srgbClr val="1F497D">
                    <a:lumMod val="60000"/>
                    <a:lumOff val="40000"/>
                  </a:srgbClr>
                </a:solidFill>
                <a:effectLst/>
                <a:uLnTx/>
                <a:uFillTx/>
                <a:latin typeface="Calibri" panose="020F0502020204030204" pitchFamily="34" charset="0"/>
                <a:ea typeface="+mn-ea"/>
                <a:cs typeface="Arial" panose="020B0604020202020204" pitchFamily="34" charset="0"/>
              </a:rPr>
              <a:t>FAIR Phase-0 : start in 2019</a:t>
            </a:r>
          </a:p>
          <a:p>
            <a:pPr marL="441325" marR="0" lvl="2" indent="-258763" algn="l" defTabSz="914400" rtl="0" eaLnBrk="1" fontAlgn="auto" latinLnBrk="0" hangingPunct="1">
              <a:lnSpc>
                <a:spcPct val="100000"/>
              </a:lnSpc>
              <a:spcBef>
                <a:spcPts val="0"/>
              </a:spcBef>
              <a:spcAft>
                <a:spcPts val="6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FAIR Day-1 configurations/ Phase-1 experiments with FAIR accelerators progressively approaching design parameters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Wingdings" panose="05000000000000000000" pitchFamily="2" charset="2"/>
              </a:rPr>
              <a:t> 2024/25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41325" marR="0" lvl="2" indent="-258763" algn="l" defTabSz="914400" rtl="0" eaLnBrk="1" fontAlgn="auto" latinLnBrk="0" hangingPunct="1">
              <a:lnSpc>
                <a:spcPct val="100000"/>
              </a:lnSpc>
              <a:spcBef>
                <a:spcPts val="0"/>
              </a:spcBef>
              <a:spcAft>
                <a:spcPts val="6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Full FAIR operation 2025+ 	</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600"/>
              </a:spcAft>
              <a:buClr>
                <a:srgbClr val="FFC000"/>
              </a:buClr>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18381" y="1363614"/>
            <a:ext cx="1925619" cy="1187529"/>
          </a:xfrm>
          <a:prstGeom prst="rect">
            <a:avLst/>
          </a:prstGeom>
        </p:spPr>
      </p:pic>
      <p:cxnSp>
        <p:nvCxnSpPr>
          <p:cNvPr id="11" name="Gerader Verbinder 10"/>
          <p:cNvCxnSpPr/>
          <p:nvPr/>
        </p:nvCxnSpPr>
        <p:spPr>
          <a:xfrm flipH="1">
            <a:off x="6743700" y="1418765"/>
            <a:ext cx="15240" cy="4909036"/>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pic>
        <p:nvPicPr>
          <p:cNvPr id="12" name="Grafik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6147" y="2509848"/>
            <a:ext cx="1927696" cy="1439150"/>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94024" y="3975711"/>
            <a:ext cx="1905662" cy="1359284"/>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09459" y="5126184"/>
            <a:ext cx="1898253" cy="1558200"/>
          </a:xfrm>
          <a:prstGeom prst="rect">
            <a:avLst/>
          </a:prstGeom>
        </p:spPr>
      </p:pic>
      <p:sp>
        <p:nvSpPr>
          <p:cNvPr id="17" name="Textfeld 16"/>
          <p:cNvSpPr txBox="1"/>
          <p:nvPr/>
        </p:nvSpPr>
        <p:spPr>
          <a:xfrm>
            <a:off x="6828292" y="1431235"/>
            <a:ext cx="266700" cy="830997"/>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APPA</a:t>
            </a:r>
            <a:endParaRPr kumimoji="0" lang="en-US"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8" name="Textfeld 17"/>
          <p:cNvSpPr txBox="1"/>
          <p:nvPr/>
        </p:nvSpPr>
        <p:spPr>
          <a:xfrm>
            <a:off x="6845309" y="2801226"/>
            <a:ext cx="302812" cy="646331"/>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CBM</a:t>
            </a:r>
            <a:endParaRPr kumimoji="0" lang="en-US"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9" name="Textfeld 18"/>
          <p:cNvSpPr txBox="1"/>
          <p:nvPr/>
        </p:nvSpPr>
        <p:spPr>
          <a:xfrm>
            <a:off x="6827324" y="4003482"/>
            <a:ext cx="266700" cy="1200329"/>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NUSTAR</a:t>
            </a:r>
            <a:endParaRPr kumimoji="0" lang="en-US"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20" name="Textfeld 19"/>
          <p:cNvSpPr txBox="1"/>
          <p:nvPr/>
        </p:nvSpPr>
        <p:spPr>
          <a:xfrm>
            <a:off x="6827324" y="5436720"/>
            <a:ext cx="266700" cy="1015663"/>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PANDA</a:t>
            </a:r>
            <a:endParaRPr kumimoji="0" lang="en-US" sz="12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cxnSp>
        <p:nvCxnSpPr>
          <p:cNvPr id="22" name="Gerader Verbinder 21"/>
          <p:cNvCxnSpPr/>
          <p:nvPr/>
        </p:nvCxnSpPr>
        <p:spPr>
          <a:xfrm>
            <a:off x="6845309" y="2572446"/>
            <a:ext cx="2238534"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3" name="Gerader Verbinder 22"/>
          <p:cNvCxnSpPr/>
          <p:nvPr/>
        </p:nvCxnSpPr>
        <p:spPr>
          <a:xfrm>
            <a:off x="6845221" y="3948998"/>
            <a:ext cx="2238534"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4" name="Gerader Verbinder 23"/>
          <p:cNvCxnSpPr/>
          <p:nvPr/>
        </p:nvCxnSpPr>
        <p:spPr>
          <a:xfrm>
            <a:off x="6827324" y="5334995"/>
            <a:ext cx="2238534"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0" name="Abgerundetes Rechteck 9"/>
          <p:cNvSpPr/>
          <p:nvPr/>
        </p:nvSpPr>
        <p:spPr>
          <a:xfrm>
            <a:off x="167641" y="3931921"/>
            <a:ext cx="6456954" cy="2337582"/>
          </a:xfrm>
          <a:prstGeom prst="round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1" name="Picture 6">
            <a:extLst>
              <a:ext uri="{FF2B5EF4-FFF2-40B4-BE49-F238E27FC236}">
                <a16:creationId xmlns="" xmlns:a16="http://schemas.microsoft.com/office/drawing/2014/main" id="{B3F77463-C6DA-1644-9CC3-A3E577844D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9178" y="5203811"/>
            <a:ext cx="1147837" cy="1147837"/>
          </a:xfrm>
          <a:prstGeom prst="rect">
            <a:avLst/>
          </a:prstGeom>
        </p:spPr>
      </p:pic>
      <p:sp>
        <p:nvSpPr>
          <p:cNvPr id="4" name="Date Placeholder 3">
            <a:extLst>
              <a:ext uri="{FF2B5EF4-FFF2-40B4-BE49-F238E27FC236}">
                <a16:creationId xmlns="" xmlns:a16="http://schemas.microsoft.com/office/drawing/2014/main" id="{CD563D49-F8C7-9F4F-9CC7-C8479E853E5D}"/>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spTree>
    <p:extLst>
      <p:ext uri="{BB962C8B-B14F-4D97-AF65-F5344CB8AC3E}">
        <p14:creationId xmlns:p14="http://schemas.microsoft.com/office/powerpoint/2010/main" val="3338245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 xmlns:a16="http://schemas.microsoft.com/office/drawing/2014/main" id="{89D78D6E-8394-C241-A8C9-ECFD9EC5F9ED}"/>
              </a:ext>
            </a:extLst>
          </p:cNvPr>
          <p:cNvSpPr txBox="1"/>
          <p:nvPr/>
        </p:nvSpPr>
        <p:spPr>
          <a:xfrm>
            <a:off x="169229" y="1289730"/>
            <a:ext cx="4164842" cy="1477328"/>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Biophysics and Materials research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 broad user program of approx.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proposals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a:extLst>
              <a:ext uri="{FF2B5EF4-FFF2-40B4-BE49-F238E27FC236}">
                <a16:creationId xmlns="" xmlns:a16="http://schemas.microsoft.com/office/drawing/2014/main" id="{EFC690E4-55AE-294E-AD68-327B1681CEAA}"/>
              </a:ext>
            </a:extLst>
          </p:cNvPr>
          <p:cNvSpPr txBox="1"/>
          <p:nvPr/>
        </p:nvSpPr>
        <p:spPr>
          <a:xfrm>
            <a:off x="162941" y="3955168"/>
            <a:ext cx="5449581" cy="1477328"/>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 heavy elements (SHE)</a:t>
            </a:r>
          </a:p>
          <a:p>
            <a:pPr marL="0" marR="0" lvl="0" indent="0" algn="l" defTabSz="457200" rtl="0" eaLnBrk="0" fontAlgn="base" latinLnBrk="0" hangingPunct="0">
              <a:lnSpc>
                <a:spcPct val="100000"/>
              </a:lnSpc>
              <a:spcBef>
                <a:spcPct val="0"/>
              </a:spcBef>
              <a:spcAft>
                <a:spcPct val="0"/>
              </a:spcAft>
              <a:buClr>
                <a:srgbClr val="00B050"/>
              </a:buClr>
              <a:buSzPct val="200000"/>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
                <a:srgbClr val="00B050"/>
              </a:buClr>
              <a:buSzPct val="200000"/>
              <a:buFont typeface="Wingdings" pitchFamily="2" charset="2"/>
              <a:buChar char="ü"/>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feld 6">
            <a:extLst>
              <a:ext uri="{FF2B5EF4-FFF2-40B4-BE49-F238E27FC236}">
                <a16:creationId xmlns="" xmlns:a16="http://schemas.microsoft.com/office/drawing/2014/main" id="{9F352BD7-B8B0-EF4E-B47E-298E93DE4D17}"/>
              </a:ext>
            </a:extLst>
          </p:cNvPr>
          <p:cNvSpPr txBox="1"/>
          <p:nvPr/>
        </p:nvSpPr>
        <p:spPr>
          <a:xfrm>
            <a:off x="7462695" y="4877597"/>
            <a:ext cx="1518364" cy="646331"/>
          </a:xfrm>
          <a:prstGeom prst="rect">
            <a:avLst/>
          </a:prstGeom>
        </p:spPr>
        <p:txBody>
          <a:bodyPr vert="horz" wrap="none" lIns="91440" tIns="45720" rIns="91440" bIns="45720" rtlCol="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SHE Physics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SHIPTRAP</a:t>
            </a:r>
          </a:p>
        </p:txBody>
      </p:sp>
      <p:sp>
        <p:nvSpPr>
          <p:cNvPr id="13" name="Textfeld 12">
            <a:extLst>
              <a:ext uri="{FF2B5EF4-FFF2-40B4-BE49-F238E27FC236}">
                <a16:creationId xmlns="" xmlns:a16="http://schemas.microsoft.com/office/drawing/2014/main" id="{7C8404CE-0B8C-724E-9FE2-8A36082E2C98}"/>
              </a:ext>
            </a:extLst>
          </p:cNvPr>
          <p:cNvSpPr txBox="1"/>
          <p:nvPr/>
        </p:nvSpPr>
        <p:spPr>
          <a:xfrm>
            <a:off x="88831" y="6067542"/>
            <a:ext cx="4879767" cy="307777"/>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U310 D. Rudolph “Spectroscopy of Flerovium”</a:t>
            </a:r>
          </a:p>
        </p:txBody>
      </p:sp>
      <p:pic>
        <p:nvPicPr>
          <p:cNvPr id="2050" name="Picture 2" descr="https://www.mpg.de/289170/original-1294651932.jpg?t=eyJ3aWR0aCI6MTQwMCwib2JqX2lkIjoyODkxNzB9--801dc2735c8f8330d23140cffee68a1eef32ff9f">
            <a:extLst>
              <a:ext uri="{FF2B5EF4-FFF2-40B4-BE49-F238E27FC236}">
                <a16:creationId xmlns="" xmlns:a16="http://schemas.microsoft.com/office/drawing/2014/main" id="{C7580DBB-88CB-7B4F-A8A5-AFE88CF0D6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50648" y="4250932"/>
            <a:ext cx="2512047" cy="16685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 xmlns:a16="http://schemas.microsoft.com/office/drawing/2014/main" id="{B5223A1E-80F4-4D4C-957E-F7E793E019B7}"/>
              </a:ext>
            </a:extLst>
          </p:cNvPr>
          <p:cNvSpPr txBox="1"/>
          <p:nvPr/>
        </p:nvSpPr>
        <p:spPr>
          <a:xfrm>
            <a:off x="5070733" y="6048826"/>
            <a:ext cx="4164969" cy="523220"/>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U313 M.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Laatiaoui</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“Laser spectroscopy of nobelium and lawrencium ”</a:t>
            </a:r>
          </a:p>
        </p:txBody>
      </p:sp>
      <p:pic>
        <p:nvPicPr>
          <p:cNvPr id="2054" name="Picture 6" descr="https://aries.web.cern.ch/sites/aries.web.cern.ch/files/image/TA/WP10UNILAC.png">
            <a:extLst>
              <a:ext uri="{FF2B5EF4-FFF2-40B4-BE49-F238E27FC236}">
                <a16:creationId xmlns="" xmlns:a16="http://schemas.microsoft.com/office/drawing/2014/main" id="{83E559FB-6323-E34F-985E-816FC2B87C9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8183" y="1289258"/>
            <a:ext cx="3915614" cy="21026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 xmlns:a16="http://schemas.microsoft.com/office/drawing/2014/main" id="{A11D5C19-2B79-2F4C-9AAB-B9763B0BF564}"/>
              </a:ext>
            </a:extLst>
          </p:cNvPr>
          <p:cNvSpPr txBox="1"/>
          <p:nvPr/>
        </p:nvSpPr>
        <p:spPr>
          <a:xfrm>
            <a:off x="4878183" y="3462347"/>
            <a:ext cx="3881670" cy="307777"/>
          </a:xfrm>
          <a:prstGeom prst="rect">
            <a:avLst/>
          </a:prstGeom>
        </p:spPr>
        <p:txBody>
          <a:bodyPr vert="horz"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UMAT C. </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Trautmann</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e.g. M-branch user facility</a:t>
            </a:r>
          </a:p>
        </p:txBody>
      </p:sp>
      <p:sp>
        <p:nvSpPr>
          <p:cNvPr id="3" name="Title 2">
            <a:extLst>
              <a:ext uri="{FF2B5EF4-FFF2-40B4-BE49-F238E27FC236}">
                <a16:creationId xmlns="" xmlns:a16="http://schemas.microsoft.com/office/drawing/2014/main" id="{999B5D00-B96F-6349-909E-20CDCE98A38B}"/>
              </a:ext>
            </a:extLst>
          </p:cNvPr>
          <p:cNvSpPr>
            <a:spLocks noGrp="1"/>
          </p:cNvSpPr>
          <p:nvPr>
            <p:ph type="title"/>
          </p:nvPr>
        </p:nvSpPr>
        <p:spPr/>
        <p:txBody>
          <a:bodyPr>
            <a:normAutofit fontScale="90000"/>
          </a:bodyPr>
          <a:lstStyle/>
          <a:p>
            <a:r>
              <a:rPr lang="en-GB" dirty="0"/>
              <a:t>Phase-0 run 2018/19, Experiments at UNILAC</a:t>
            </a:r>
          </a:p>
        </p:txBody>
      </p:sp>
      <p:sp>
        <p:nvSpPr>
          <p:cNvPr id="9" name="Slide Number Placeholder 8">
            <a:extLst>
              <a:ext uri="{FF2B5EF4-FFF2-40B4-BE49-F238E27FC236}">
                <a16:creationId xmlns="" xmlns:a16="http://schemas.microsoft.com/office/drawing/2014/main" id="{E8A058D5-6EAA-A94F-B5F2-6491426BFDD7}"/>
              </a:ext>
            </a:extLst>
          </p:cNvPr>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en-US"/>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E3B0D31-0704-4AEC-8EDB-63E3087B11EB}" type="slidenum">
              <a:rPr lang="de-DE" smtClean="0"/>
              <a:pPr>
                <a:defRPr/>
              </a:pPr>
              <a:t>8</a:t>
            </a:fld>
            <a:endParaRPr lang="de-DE"/>
          </a:p>
        </p:txBody>
      </p:sp>
      <p:pic>
        <p:nvPicPr>
          <p:cNvPr id="14" name="Picture 6">
            <a:extLst>
              <a:ext uri="{FF2B5EF4-FFF2-40B4-BE49-F238E27FC236}">
                <a16:creationId xmlns="" xmlns:a16="http://schemas.microsoft.com/office/drawing/2014/main" id="{F65E9440-3BA9-E545-9226-60A445C2E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2800" y="2733322"/>
            <a:ext cx="1147837" cy="1147837"/>
          </a:xfrm>
          <a:prstGeom prst="rect">
            <a:avLst/>
          </a:prstGeom>
        </p:spPr>
      </p:pic>
      <p:sp>
        <p:nvSpPr>
          <p:cNvPr id="2" name="Date Placeholder 1">
            <a:extLst>
              <a:ext uri="{FF2B5EF4-FFF2-40B4-BE49-F238E27FC236}">
                <a16:creationId xmlns="" xmlns:a16="http://schemas.microsoft.com/office/drawing/2014/main" id="{045699A3-2D19-BB41-9C78-E20F6453598D}"/>
              </a:ext>
            </a:extLst>
          </p:cNvPr>
          <p:cNvSpPr>
            <a:spLocks noGrp="1"/>
          </p:cNvSpPr>
          <p:nvPr>
            <p:ph type="dt" sz="half" idx="2"/>
          </p:nvPr>
        </p:nvSpPr>
        <p:spPr/>
        <p:txBody>
          <a:bodyPr/>
          <a:lstStyle/>
          <a:p>
            <a:r>
              <a:rPr lang="de-DE">
                <a:solidFill>
                  <a:prstClr val="black"/>
                </a:solidFill>
              </a:rPr>
              <a:t>FAIR, Inti Lehmann, S K-Möte, Oct 2019</a:t>
            </a:r>
            <a:endParaRPr lang="de-DE" dirty="0">
              <a:solidFill>
                <a:prstClr val="black"/>
              </a:solidFill>
            </a:endParaRPr>
          </a:p>
        </p:txBody>
      </p:sp>
      <p:pic>
        <p:nvPicPr>
          <p:cNvPr id="15" name="Content Placeholder 10">
            <a:extLst>
              <a:ext uri="{FF2B5EF4-FFF2-40B4-BE49-F238E27FC236}">
                <a16:creationId xmlns="" xmlns:a16="http://schemas.microsoft.com/office/drawing/2014/main" id="{6F18C5CD-5F39-FF4A-BCE6-9DF0A8EB79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81" y="4262134"/>
            <a:ext cx="2439294" cy="1829471"/>
          </a:xfrm>
          <a:prstGeom prst="rect">
            <a:avLst/>
          </a:prstGeom>
        </p:spPr>
      </p:pic>
      <p:pic>
        <p:nvPicPr>
          <p:cNvPr id="17" name="Picture 16">
            <a:extLst>
              <a:ext uri="{FF2B5EF4-FFF2-40B4-BE49-F238E27FC236}">
                <a16:creationId xmlns="" xmlns:a16="http://schemas.microsoft.com/office/drawing/2014/main" id="{CEE8284F-2050-7F4F-AA33-38FE7F8EC3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7809" y="4262134"/>
            <a:ext cx="561917" cy="293665"/>
          </a:xfrm>
          <a:prstGeom prst="rect">
            <a:avLst/>
          </a:prstGeom>
        </p:spPr>
      </p:pic>
    </p:spTree>
    <p:extLst>
      <p:ext uri="{BB962C8B-B14F-4D97-AF65-F5344CB8AC3E}">
        <p14:creationId xmlns:p14="http://schemas.microsoft.com/office/powerpoint/2010/main" val="2631174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SHIP/SHIPTRAP</a:t>
            </a:r>
            <a:endParaRPr lang="en-US" dirty="0"/>
          </a:p>
        </p:txBody>
      </p:sp>
      <p:sp>
        <p:nvSpPr>
          <p:cNvPr id="6" name="Textfeld 6"/>
          <p:cNvSpPr txBox="1"/>
          <p:nvPr/>
        </p:nvSpPr>
        <p:spPr>
          <a:xfrm>
            <a:off x="569452" y="1564602"/>
            <a:ext cx="8859220" cy="1823063"/>
          </a:xfrm>
          <a:prstGeom prst="rect">
            <a:avLst/>
          </a:prstGeom>
          <a:noFill/>
        </p:spPr>
        <p:txBody>
          <a:bodyPr wrap="square" rtlCol="0">
            <a:spAutoFit/>
          </a:bodyPr>
          <a:lstStyle/>
          <a:p>
            <a:pPr marL="285750" indent="-285750">
              <a:lnSpc>
                <a:spcPct val="110000"/>
              </a:lnSpc>
              <a:spcAft>
                <a:spcPts val="600"/>
              </a:spcAft>
              <a:buClr>
                <a:srgbClr val="FFC000"/>
              </a:buClr>
              <a:buSzPct val="120000"/>
              <a:buFont typeface="Wingdings" panose="05000000000000000000" pitchFamily="2" charset="2"/>
              <a:buChar char="§"/>
              <a:defRPr/>
            </a:pPr>
            <a:r>
              <a:rPr lang="en-US" sz="1800" b="0" dirty="0">
                <a:latin typeface="Arial"/>
              </a:rPr>
              <a:t>Two-week beamtime campaign in June/July 2018</a:t>
            </a:r>
          </a:p>
          <a:p>
            <a:pPr marL="285750" indent="-285750">
              <a:lnSpc>
                <a:spcPct val="110000"/>
              </a:lnSpc>
              <a:spcAft>
                <a:spcPts val="600"/>
              </a:spcAft>
              <a:buClr>
                <a:srgbClr val="FFC000"/>
              </a:buClr>
              <a:buSzPct val="120000"/>
              <a:buFont typeface="Wingdings" panose="05000000000000000000" pitchFamily="2" charset="2"/>
              <a:buChar char="§"/>
              <a:defRPr/>
            </a:pPr>
            <a:r>
              <a:rPr lang="en-US" sz="1800" b="0" dirty="0">
                <a:latin typeface="Arial"/>
              </a:rPr>
              <a:t>new / improved mass values for </a:t>
            </a:r>
            <a:r>
              <a:rPr lang="en-US" sz="1800" b="0" baseline="30000" dirty="0">
                <a:latin typeface="Arial"/>
              </a:rPr>
              <a:t>251,251m,254,254m</a:t>
            </a:r>
            <a:r>
              <a:rPr lang="en-US" sz="1800" b="0" dirty="0">
                <a:latin typeface="Arial"/>
              </a:rPr>
              <a:t>No</a:t>
            </a:r>
            <a:r>
              <a:rPr lang="en-US" sz="1800" b="0" dirty="0"/>
              <a:t> and </a:t>
            </a:r>
            <a:r>
              <a:rPr lang="en-US" sz="1800" b="0" baseline="30000" dirty="0">
                <a:latin typeface="Arial"/>
              </a:rPr>
              <a:t>254,254m,255m,255,256</a:t>
            </a:r>
            <a:r>
              <a:rPr lang="en-US" sz="1800" b="0" dirty="0">
                <a:latin typeface="Arial"/>
              </a:rPr>
              <a:t>Lr</a:t>
            </a:r>
            <a:endParaRPr lang="en-US" sz="1800" b="0" dirty="0"/>
          </a:p>
          <a:p>
            <a:pPr marL="285750" indent="-285750">
              <a:lnSpc>
                <a:spcPct val="110000"/>
              </a:lnSpc>
              <a:spcAft>
                <a:spcPts val="600"/>
              </a:spcAft>
              <a:buClr>
                <a:srgbClr val="FFC000"/>
              </a:buClr>
              <a:buSzPct val="120000"/>
              <a:buFont typeface="Wingdings" panose="05000000000000000000" pitchFamily="2" charset="2"/>
              <a:buChar char="§"/>
              <a:defRPr/>
            </a:pPr>
            <a:r>
              <a:rPr lang="en-US" sz="1800" b="0" dirty="0">
                <a:latin typeface="Arial"/>
              </a:rPr>
              <a:t>pinned down nuclear isomers with supreme resolving power of </a:t>
            </a:r>
            <a:br>
              <a:rPr lang="en-US" sz="1800" b="0" dirty="0">
                <a:latin typeface="Arial"/>
              </a:rPr>
            </a:br>
            <a:r>
              <a:rPr lang="en-US" sz="1800" b="0" dirty="0">
                <a:latin typeface="Arial"/>
              </a:rPr>
              <a:t>novel PI-ICR technique of up to </a:t>
            </a:r>
            <a:r>
              <a:rPr lang="en-US" sz="1800" dirty="0">
                <a:solidFill>
                  <a:srgbClr val="C00000"/>
                </a:solidFill>
                <a:latin typeface="Arial"/>
              </a:rPr>
              <a:t>m/</a:t>
            </a:r>
            <a:r>
              <a:rPr lang="en-US" sz="1800" dirty="0" err="1">
                <a:solidFill>
                  <a:srgbClr val="C00000"/>
                </a:solidFill>
                <a:latin typeface="Symbol" pitchFamily="2" charset="2"/>
              </a:rPr>
              <a:t>D</a:t>
            </a:r>
            <a:r>
              <a:rPr lang="en-US" sz="1800" dirty="0" err="1">
                <a:solidFill>
                  <a:srgbClr val="C00000"/>
                </a:solidFill>
                <a:latin typeface="Arial"/>
              </a:rPr>
              <a:t>m</a:t>
            </a:r>
            <a:r>
              <a:rPr lang="en-US" sz="1800" dirty="0">
                <a:solidFill>
                  <a:srgbClr val="C00000"/>
                </a:solidFill>
                <a:latin typeface="Arial"/>
              </a:rPr>
              <a:t> = 10</a:t>
            </a:r>
            <a:r>
              <a:rPr lang="en-US" sz="1800" baseline="30000" dirty="0">
                <a:solidFill>
                  <a:srgbClr val="C00000"/>
                </a:solidFill>
                <a:latin typeface="Arial"/>
              </a:rPr>
              <a:t>7</a:t>
            </a:r>
            <a:r>
              <a:rPr lang="en-US" sz="1800" b="0" baseline="30000" dirty="0">
                <a:solidFill>
                  <a:srgbClr val="C00000"/>
                </a:solidFill>
                <a:latin typeface="Arial"/>
              </a:rPr>
              <a:t> </a:t>
            </a:r>
            <a:r>
              <a:rPr lang="en-US" sz="1800" b="0" dirty="0">
                <a:solidFill>
                  <a:srgbClr val="C00000"/>
                </a:solidFill>
                <a:latin typeface="Arial"/>
              </a:rPr>
              <a:t> </a:t>
            </a:r>
            <a:endParaRPr kumimoji="0" lang="en-US" sz="1800" i="0" u="none" strike="noStrike" kern="1200" cap="none" spc="0" normalizeH="0" baseline="0" noProof="0" dirty="0">
              <a:ln>
                <a:noFill/>
              </a:ln>
              <a:solidFill>
                <a:srgbClr val="C00000"/>
              </a:solidFill>
              <a:effectLst/>
              <a:uLnTx/>
              <a:uFillTx/>
              <a:latin typeface="Arial"/>
              <a:sym typeface="Arial" pitchFamily="34" charset="0"/>
            </a:endParaRPr>
          </a:p>
          <a:p>
            <a:pPr marL="285750" indent="-285750">
              <a:lnSpc>
                <a:spcPct val="110000"/>
              </a:lnSpc>
              <a:spcAft>
                <a:spcPts val="600"/>
              </a:spcAft>
              <a:buClr>
                <a:srgbClr val="FFC000"/>
              </a:buClr>
              <a:buSzPct val="120000"/>
              <a:buFont typeface="Wingdings" panose="05000000000000000000" pitchFamily="2" charset="2"/>
              <a:buChar char="§"/>
              <a:defRPr/>
            </a:pPr>
            <a:r>
              <a:rPr lang="en-US" sz="1800" b="0" baseline="30000" dirty="0"/>
              <a:t>257g,m</a:t>
            </a:r>
            <a:r>
              <a:rPr lang="en-US" sz="1800" b="0" dirty="0"/>
              <a:t>Rf (Z=104) measurement at a rate of about 1 event per shift</a:t>
            </a:r>
            <a:endParaRPr lang="en-US" sz="1800" b="0" dirty="0">
              <a:latin typeface="Arial"/>
            </a:endParaRPr>
          </a:p>
        </p:txBody>
      </p:sp>
      <p:grpSp>
        <p:nvGrpSpPr>
          <p:cNvPr id="7" name="Gruppieren 12"/>
          <p:cNvGrpSpPr>
            <a:grpSpLocks noChangeAspect="1"/>
          </p:cNvGrpSpPr>
          <p:nvPr/>
        </p:nvGrpSpPr>
        <p:grpSpPr>
          <a:xfrm>
            <a:off x="79734" y="3388277"/>
            <a:ext cx="3564338" cy="3168470"/>
            <a:chOff x="1818469" y="1414462"/>
            <a:chExt cx="5091918" cy="4526386"/>
          </a:xfrm>
        </p:grpSpPr>
        <p:pic>
          <p:nvPicPr>
            <p:cNvPr id="8" name="Picture 7">
              <a:extLst>
                <a:ext uri="{FF2B5EF4-FFF2-40B4-BE49-F238E27FC236}">
                  <a16:creationId xmlns="" xmlns:a16="http://schemas.microsoft.com/office/drawing/2014/main" id="{3E07A661-6D78-4D26-94CF-D05DBE84A2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957" y1="59338" x2="30957" y2="59338"/>
                          <a14:foregroundMark x1="39715" y1="61229" x2="39715" y2="61229"/>
                          <a14:foregroundMark x1="36864" y1="53428" x2="36864" y2="53428"/>
                          <a14:foregroundMark x1="48880" y1="56265" x2="48880" y2="56265"/>
                          <a14:foregroundMark x1="48065" y1="63121" x2="48065" y2="63121"/>
                          <a14:foregroundMark x1="46640" y1="67376" x2="46640" y2="67376"/>
                          <a14:foregroundMark x1="53360" y1="67376" x2="53360" y2="67376"/>
                          <a14:foregroundMark x1="53971" y1="61939" x2="53971" y2="61939"/>
                          <a14:foregroundMark x1="61507" y1="65485" x2="61507" y2="65485"/>
                          <a14:backgroundMark x1="28310" y1="37589" x2="41141" y2="29314"/>
                          <a14:backgroundMark x1="41141" y1="29314" x2="55804" y2="26241"/>
                          <a14:backgroundMark x1="55804" y1="26241" x2="69043" y2="29078"/>
                          <a14:backgroundMark x1="69043" y1="29078" x2="78411" y2="40189"/>
                          <a14:backgroundMark x1="78411" y1="40189" x2="78004" y2="53664"/>
                          <a14:backgroundMark x1="78004" y1="53664" x2="77597" y2="54137"/>
                          <a14:backgroundMark x1="30754" y1="42317" x2="25458" y2="54846"/>
                          <a14:backgroundMark x1="25458" y1="54846" x2="27495" y2="66903"/>
                          <a14:backgroundMark x1="27495" y1="66903" x2="34827" y2="79196"/>
                          <a14:backgroundMark x1="34827" y1="79196" x2="45010" y2="85579"/>
                          <a14:backgroundMark x1="45010" y1="85579" x2="55601" y2="87943"/>
                          <a14:backgroundMark x1="55601" y1="87943" x2="71283" y2="86998"/>
                          <a14:backgroundMark x1="71283" y1="86998" x2="78004" y2="78014"/>
                          <a14:backgroundMark x1="78004" y1="78014" x2="79633" y2="65248"/>
                          <a14:backgroundMark x1="79633" y1="65248" x2="79022" y2="61939"/>
                          <a14:backgroundMark x1="48880" y1="56738" x2="48880" y2="56738"/>
                          <a14:backgroundMark x1="49084" y1="56028" x2="49084" y2="56028"/>
                          <a14:backgroundMark x1="49084" y1="56265" x2="49084" y2="56265"/>
                          <a14:backgroundMark x1="48880" y1="56501" x2="48880" y2="56501"/>
                        </a14:backgroundRemoval>
                      </a14:imgEffect>
                    </a14:imgLayer>
                  </a14:imgProps>
                </a:ext>
                <a:ext uri="{28A0092B-C50C-407E-A947-70E740481C1C}">
                  <a14:useLocalDpi xmlns:a14="http://schemas.microsoft.com/office/drawing/2010/main"/>
                </a:ext>
              </a:extLst>
            </a:blip>
            <a:stretch>
              <a:fillRect/>
            </a:stretch>
          </p:blipFill>
          <p:spPr>
            <a:xfrm>
              <a:off x="2233612" y="1414462"/>
              <a:ext cx="4676775" cy="4029075"/>
            </a:xfrm>
            <a:prstGeom prst="rect">
              <a:avLst/>
            </a:prstGeom>
          </p:spPr>
        </p:pic>
        <p:grpSp>
          <p:nvGrpSpPr>
            <p:cNvPr id="9" name="Gruppieren 14"/>
            <p:cNvGrpSpPr/>
            <p:nvPr/>
          </p:nvGrpSpPr>
          <p:grpSpPr>
            <a:xfrm>
              <a:off x="1818469" y="1752600"/>
              <a:ext cx="4429931" cy="4188248"/>
              <a:chOff x="1818469" y="1752600"/>
              <a:chExt cx="4429931" cy="4188248"/>
            </a:xfrm>
          </p:grpSpPr>
          <p:sp>
            <p:nvSpPr>
              <p:cNvPr id="11" name="Rectangle 3">
                <a:extLst>
                  <a:ext uri="{FF2B5EF4-FFF2-40B4-BE49-F238E27FC236}">
                    <a16:creationId xmlns="" xmlns:a16="http://schemas.microsoft.com/office/drawing/2014/main" id="{A682E2E4-2F08-4F98-AEC9-8C783B77C9A5}"/>
                  </a:ext>
                </a:extLst>
              </p:cNvPr>
              <p:cNvSpPr/>
              <p:nvPr/>
            </p:nvSpPr>
            <p:spPr>
              <a:xfrm>
                <a:off x="2894625" y="1752600"/>
                <a:ext cx="3353775" cy="335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0">
                <a:extLst>
                  <a:ext uri="{FF2B5EF4-FFF2-40B4-BE49-F238E27FC236}">
                    <a16:creationId xmlns="" xmlns:a16="http://schemas.microsoft.com/office/drawing/2014/main" id="{D99FEA19-2C05-4C80-93E3-08EA7A63339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backgroundMark x1="0" y1="96250" x2="2062" y2="98750"/>
                          </a14:backgroundRemoval>
                        </a14:imgEffect>
                      </a14:imgLayer>
                    </a14:imgProps>
                  </a:ext>
                  <a:ext uri="{28A0092B-C50C-407E-A947-70E740481C1C}">
                    <a14:useLocalDpi xmlns:a14="http://schemas.microsoft.com/office/drawing/2010/main"/>
                  </a:ext>
                </a:extLst>
              </a:blip>
              <a:srcRect/>
              <a:stretch/>
            </p:blipFill>
            <p:spPr>
              <a:xfrm>
                <a:off x="4343399" y="2743201"/>
                <a:ext cx="914401" cy="762000"/>
              </a:xfrm>
              <a:prstGeom prst="rect">
                <a:avLst/>
              </a:prstGeom>
            </p:spPr>
          </p:pic>
          <p:sp>
            <p:nvSpPr>
              <p:cNvPr id="13" name="TextBox 17">
                <a:extLst>
                  <a:ext uri="{FF2B5EF4-FFF2-40B4-BE49-F238E27FC236}">
                    <a16:creationId xmlns="" xmlns:a16="http://schemas.microsoft.com/office/drawing/2014/main" id="{04F40563-60D0-474E-923D-36E81EA02C40}"/>
                  </a:ext>
                </a:extLst>
              </p:cNvPr>
              <p:cNvSpPr txBox="1"/>
              <p:nvPr/>
            </p:nvSpPr>
            <p:spPr>
              <a:xfrm>
                <a:off x="2388759" y="3124229"/>
                <a:ext cx="327334" cy="400110"/>
              </a:xfrm>
              <a:prstGeom prst="rect">
                <a:avLst/>
              </a:prstGeom>
              <a:noFill/>
            </p:spPr>
            <p:txBody>
              <a:bodyPr wrap="none" rtlCol="0">
                <a:spAutoFit/>
              </a:bodyPr>
              <a:lstStyle/>
              <a:p>
                <a:r>
                  <a:rPr lang="de-DE" sz="2000" b="1" dirty="0">
                    <a:latin typeface="Arial" panose="020B0604020202020204" pitchFamily="34" charset="0"/>
                    <a:cs typeface="Arial" panose="020B0604020202020204" pitchFamily="34" charset="0"/>
                  </a:rPr>
                  <a:t>0</a:t>
                </a:r>
              </a:p>
            </p:txBody>
          </p:sp>
          <p:sp>
            <p:nvSpPr>
              <p:cNvPr id="14" name="TextBox 18">
                <a:extLst>
                  <a:ext uri="{FF2B5EF4-FFF2-40B4-BE49-F238E27FC236}">
                    <a16:creationId xmlns="" xmlns:a16="http://schemas.microsoft.com/office/drawing/2014/main" id="{64A434E7-20C9-4A33-95BE-8FC655C1462A}"/>
                  </a:ext>
                </a:extLst>
              </p:cNvPr>
              <p:cNvSpPr txBox="1"/>
              <p:nvPr/>
            </p:nvSpPr>
            <p:spPr>
              <a:xfrm>
                <a:off x="4411617" y="5081342"/>
                <a:ext cx="426400" cy="483649"/>
              </a:xfrm>
              <a:prstGeom prst="rect">
                <a:avLst/>
              </a:prstGeom>
              <a:noFill/>
            </p:spPr>
            <p:txBody>
              <a:bodyPr wrap="none" rtlCol="0">
                <a:spAutoFit/>
              </a:bodyPr>
              <a:lstStyle/>
              <a:p>
                <a:r>
                  <a:rPr lang="de-DE" sz="1600" b="1" dirty="0">
                    <a:latin typeface="Arial" panose="020B0604020202020204" pitchFamily="34" charset="0"/>
                    <a:cs typeface="Arial" panose="020B0604020202020204" pitchFamily="34" charset="0"/>
                  </a:rPr>
                  <a:t>0</a:t>
                </a:r>
              </a:p>
            </p:txBody>
          </p:sp>
          <p:sp>
            <p:nvSpPr>
              <p:cNvPr id="15" name="TextBox 21">
                <a:extLst>
                  <a:ext uri="{FF2B5EF4-FFF2-40B4-BE49-F238E27FC236}">
                    <a16:creationId xmlns="" xmlns:a16="http://schemas.microsoft.com/office/drawing/2014/main" id="{53F6A00A-7DAF-45DE-A843-0F66A0174555}"/>
                  </a:ext>
                </a:extLst>
              </p:cNvPr>
              <p:cNvSpPr txBox="1"/>
              <p:nvPr/>
            </p:nvSpPr>
            <p:spPr>
              <a:xfrm>
                <a:off x="3412054" y="5457199"/>
                <a:ext cx="2466793" cy="483649"/>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x-position [mm]</a:t>
                </a:r>
              </a:p>
            </p:txBody>
          </p:sp>
          <p:sp>
            <p:nvSpPr>
              <p:cNvPr id="16" name="TextBox 22">
                <a:extLst>
                  <a:ext uri="{FF2B5EF4-FFF2-40B4-BE49-F238E27FC236}">
                    <a16:creationId xmlns="" xmlns:a16="http://schemas.microsoft.com/office/drawing/2014/main" id="{B5A4AF4A-DAA6-4051-855A-915F1D214E79}"/>
                  </a:ext>
                </a:extLst>
              </p:cNvPr>
              <p:cNvSpPr txBox="1"/>
              <p:nvPr/>
            </p:nvSpPr>
            <p:spPr>
              <a:xfrm rot="16200000">
                <a:off x="826897" y="3187173"/>
                <a:ext cx="2466793" cy="483649"/>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y-position [mm]</a:t>
                </a:r>
              </a:p>
            </p:txBody>
          </p:sp>
          <p:sp>
            <p:nvSpPr>
              <p:cNvPr id="17" name="TextBox 23">
                <a:extLst>
                  <a:ext uri="{FF2B5EF4-FFF2-40B4-BE49-F238E27FC236}">
                    <a16:creationId xmlns="" xmlns:a16="http://schemas.microsoft.com/office/drawing/2014/main" id="{3F1ED315-3D6C-4A1B-9F45-5ECE288A2EB9}"/>
                  </a:ext>
                </a:extLst>
              </p:cNvPr>
              <p:cNvSpPr txBox="1"/>
              <p:nvPr/>
            </p:nvSpPr>
            <p:spPr>
              <a:xfrm>
                <a:off x="5403798" y="5092247"/>
                <a:ext cx="588989" cy="483649"/>
              </a:xfrm>
              <a:prstGeom prst="rect">
                <a:avLst/>
              </a:prstGeom>
              <a:noFill/>
            </p:spPr>
            <p:txBody>
              <a:bodyPr wrap="none" rtlCol="0">
                <a:spAutoFit/>
              </a:bodyPr>
              <a:lstStyle/>
              <a:p>
                <a:r>
                  <a:rPr lang="de-DE" sz="1600" b="1" dirty="0">
                    <a:latin typeface="Arial" panose="020B0604020202020204" pitchFamily="34" charset="0"/>
                    <a:cs typeface="Arial" panose="020B0604020202020204" pitchFamily="34" charset="0"/>
                  </a:rPr>
                  <a:t>10</a:t>
                </a:r>
              </a:p>
            </p:txBody>
          </p:sp>
          <p:sp>
            <p:nvSpPr>
              <p:cNvPr id="18" name="TextBox 24">
                <a:extLst>
                  <a:ext uri="{FF2B5EF4-FFF2-40B4-BE49-F238E27FC236}">
                    <a16:creationId xmlns="" xmlns:a16="http://schemas.microsoft.com/office/drawing/2014/main" id="{76C910A4-6AA5-4E86-BA73-F2DC2E056C05}"/>
                  </a:ext>
                </a:extLst>
              </p:cNvPr>
              <p:cNvSpPr txBox="1"/>
              <p:nvPr/>
            </p:nvSpPr>
            <p:spPr>
              <a:xfrm>
                <a:off x="3178841" y="5081390"/>
                <a:ext cx="687460" cy="483649"/>
              </a:xfrm>
              <a:prstGeom prst="rect">
                <a:avLst/>
              </a:prstGeom>
              <a:noFill/>
            </p:spPr>
            <p:txBody>
              <a:bodyPr wrap="none" rtlCol="0">
                <a:spAutoFit/>
              </a:bodyPr>
              <a:lstStyle/>
              <a:p>
                <a:r>
                  <a:rPr lang="de-DE" sz="1600" b="1" dirty="0">
                    <a:latin typeface="Arial" panose="020B0604020202020204" pitchFamily="34" charset="0"/>
                    <a:cs typeface="Arial" panose="020B0604020202020204" pitchFamily="34" charset="0"/>
                  </a:rPr>
                  <a:t>-10</a:t>
                </a:r>
              </a:p>
            </p:txBody>
          </p:sp>
          <p:sp>
            <p:nvSpPr>
              <p:cNvPr id="19" name="TextBox 25">
                <a:extLst>
                  <a:ext uri="{FF2B5EF4-FFF2-40B4-BE49-F238E27FC236}">
                    <a16:creationId xmlns="" xmlns:a16="http://schemas.microsoft.com/office/drawing/2014/main" id="{114E1A59-BEC3-4832-98D0-6B4108BE99DD}"/>
                  </a:ext>
                </a:extLst>
              </p:cNvPr>
              <p:cNvSpPr txBox="1"/>
              <p:nvPr/>
            </p:nvSpPr>
            <p:spPr>
              <a:xfrm>
                <a:off x="2222276" y="4217016"/>
                <a:ext cx="554960" cy="400110"/>
              </a:xfrm>
              <a:prstGeom prst="rect">
                <a:avLst/>
              </a:prstGeom>
              <a:noFill/>
            </p:spPr>
            <p:txBody>
              <a:bodyPr wrap="none" rtlCol="0">
                <a:spAutoFit/>
              </a:bodyPr>
              <a:lstStyle/>
              <a:p>
                <a:r>
                  <a:rPr lang="de-DE" sz="2000" b="1" dirty="0">
                    <a:latin typeface="Arial" panose="020B0604020202020204" pitchFamily="34" charset="0"/>
                    <a:cs typeface="Arial" panose="020B0604020202020204" pitchFamily="34" charset="0"/>
                  </a:rPr>
                  <a:t>-10</a:t>
                </a:r>
              </a:p>
            </p:txBody>
          </p:sp>
          <p:sp>
            <p:nvSpPr>
              <p:cNvPr id="20" name="TextBox 26">
                <a:extLst>
                  <a:ext uri="{FF2B5EF4-FFF2-40B4-BE49-F238E27FC236}">
                    <a16:creationId xmlns="" xmlns:a16="http://schemas.microsoft.com/office/drawing/2014/main" id="{4E2DA79F-3BFA-44CC-B7C3-AF4C1DCF43E4}"/>
                  </a:ext>
                </a:extLst>
              </p:cNvPr>
              <p:cNvSpPr txBox="1"/>
              <p:nvPr/>
            </p:nvSpPr>
            <p:spPr>
              <a:xfrm>
                <a:off x="2296879" y="2084473"/>
                <a:ext cx="470000" cy="400110"/>
              </a:xfrm>
              <a:prstGeom prst="rect">
                <a:avLst/>
              </a:prstGeom>
              <a:noFill/>
            </p:spPr>
            <p:txBody>
              <a:bodyPr wrap="none" rtlCol="0">
                <a:spAutoFit/>
              </a:bodyPr>
              <a:lstStyle/>
              <a:p>
                <a:r>
                  <a:rPr lang="de-DE" sz="2000" b="1" dirty="0">
                    <a:latin typeface="Arial" panose="020B0604020202020204" pitchFamily="34" charset="0"/>
                    <a:cs typeface="Arial" panose="020B0604020202020204" pitchFamily="34" charset="0"/>
                  </a:rPr>
                  <a:t>10</a:t>
                </a:r>
              </a:p>
            </p:txBody>
          </p:sp>
          <p:cxnSp>
            <p:nvCxnSpPr>
              <p:cNvPr id="21" name="Straight Connector 28">
                <a:extLst>
                  <a:ext uri="{FF2B5EF4-FFF2-40B4-BE49-F238E27FC236}">
                    <a16:creationId xmlns="" xmlns:a16="http://schemas.microsoft.com/office/drawing/2014/main" id="{244CE36D-8006-4066-AFBA-6E2D0550F4B2}"/>
                  </a:ext>
                </a:extLst>
              </p:cNvPr>
              <p:cNvCxnSpPr>
                <a:cxnSpLocks/>
              </p:cNvCxnSpPr>
              <p:nvPr/>
            </p:nvCxnSpPr>
            <p:spPr>
              <a:xfrm>
                <a:off x="2894625" y="2895600"/>
                <a:ext cx="7717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9">
                <a:extLst>
                  <a:ext uri="{FF2B5EF4-FFF2-40B4-BE49-F238E27FC236}">
                    <a16:creationId xmlns="" xmlns:a16="http://schemas.microsoft.com/office/drawing/2014/main" id="{BF2CFE9D-60B2-4DBE-9D27-3FE26C9CB1C6}"/>
                  </a:ext>
                </a:extLst>
              </p:cNvPr>
              <p:cNvCxnSpPr>
                <a:cxnSpLocks/>
              </p:cNvCxnSpPr>
              <p:nvPr/>
            </p:nvCxnSpPr>
            <p:spPr>
              <a:xfrm>
                <a:off x="2907507" y="3428998"/>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30">
                <a:extLst>
                  <a:ext uri="{FF2B5EF4-FFF2-40B4-BE49-F238E27FC236}">
                    <a16:creationId xmlns="" xmlns:a16="http://schemas.microsoft.com/office/drawing/2014/main" id="{0667548E-FB1E-48FD-9257-7545E037EC88}"/>
                  </a:ext>
                </a:extLst>
              </p:cNvPr>
              <p:cNvCxnSpPr>
                <a:cxnSpLocks/>
              </p:cNvCxnSpPr>
              <p:nvPr/>
            </p:nvCxnSpPr>
            <p:spPr>
              <a:xfrm>
                <a:off x="2907507" y="4493567"/>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31">
                <a:extLst>
                  <a:ext uri="{FF2B5EF4-FFF2-40B4-BE49-F238E27FC236}">
                    <a16:creationId xmlns="" xmlns:a16="http://schemas.microsoft.com/office/drawing/2014/main" id="{1BEA684D-B5DD-40DF-8714-379544B9C96E}"/>
                  </a:ext>
                </a:extLst>
              </p:cNvPr>
              <p:cNvCxnSpPr>
                <a:cxnSpLocks/>
              </p:cNvCxnSpPr>
              <p:nvPr/>
            </p:nvCxnSpPr>
            <p:spPr>
              <a:xfrm>
                <a:off x="2897529" y="2362200"/>
                <a:ext cx="7427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32">
                <a:extLst>
                  <a:ext uri="{FF2B5EF4-FFF2-40B4-BE49-F238E27FC236}">
                    <a16:creationId xmlns="" xmlns:a16="http://schemas.microsoft.com/office/drawing/2014/main" id="{35BE4775-CA2F-4D47-A615-53E8A867DD56}"/>
                  </a:ext>
                </a:extLst>
              </p:cNvPr>
              <p:cNvCxnSpPr>
                <a:cxnSpLocks/>
              </p:cNvCxnSpPr>
              <p:nvPr/>
            </p:nvCxnSpPr>
            <p:spPr>
              <a:xfrm>
                <a:off x="2907507" y="39624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33">
                <a:extLst>
                  <a:ext uri="{FF2B5EF4-FFF2-40B4-BE49-F238E27FC236}">
                    <a16:creationId xmlns="" xmlns:a16="http://schemas.microsoft.com/office/drawing/2014/main" id="{4B1F3309-E580-49CA-9858-052BE456954F}"/>
                  </a:ext>
                </a:extLst>
              </p:cNvPr>
              <p:cNvCxnSpPr>
                <a:cxnSpLocks/>
              </p:cNvCxnSpPr>
              <p:nvPr/>
            </p:nvCxnSpPr>
            <p:spPr>
              <a:xfrm>
                <a:off x="2907507" y="18288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34">
                <a:extLst>
                  <a:ext uri="{FF2B5EF4-FFF2-40B4-BE49-F238E27FC236}">
                    <a16:creationId xmlns="" xmlns:a16="http://schemas.microsoft.com/office/drawing/2014/main" id="{6EDCE667-7D7D-4FC6-B5E4-F6CDDCB081E7}"/>
                  </a:ext>
                </a:extLst>
              </p:cNvPr>
              <p:cNvCxnSpPr>
                <a:cxnSpLocks/>
              </p:cNvCxnSpPr>
              <p:nvPr/>
            </p:nvCxnSpPr>
            <p:spPr>
              <a:xfrm>
                <a:off x="2907507" y="50292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35">
                <a:extLst>
                  <a:ext uri="{FF2B5EF4-FFF2-40B4-BE49-F238E27FC236}">
                    <a16:creationId xmlns="" xmlns:a16="http://schemas.microsoft.com/office/drawing/2014/main" id="{D7FBB29E-7701-4BA8-ABB6-DA2D56703EB2}"/>
                  </a:ext>
                </a:extLst>
              </p:cNvPr>
              <p:cNvCxnSpPr>
                <a:cxnSpLocks/>
              </p:cNvCxnSpPr>
              <p:nvPr/>
            </p:nvCxnSpPr>
            <p:spPr>
              <a:xfrm flipV="1">
                <a:off x="4571999" y="5026444"/>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40">
                <a:extLst>
                  <a:ext uri="{FF2B5EF4-FFF2-40B4-BE49-F238E27FC236}">
                    <a16:creationId xmlns="" xmlns:a16="http://schemas.microsoft.com/office/drawing/2014/main" id="{E88DE3CE-1D6E-40CA-B2D4-3FE22ACCAFC4}"/>
                  </a:ext>
                </a:extLst>
              </p:cNvPr>
              <p:cNvCxnSpPr>
                <a:cxnSpLocks/>
              </p:cNvCxnSpPr>
              <p:nvPr/>
            </p:nvCxnSpPr>
            <p:spPr>
              <a:xfrm flipV="1">
                <a:off x="51054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Connector 41">
                <a:extLst>
                  <a:ext uri="{FF2B5EF4-FFF2-40B4-BE49-F238E27FC236}">
                    <a16:creationId xmlns="" xmlns:a16="http://schemas.microsoft.com/office/drawing/2014/main" id="{D7BD267F-F0D6-4E36-90C1-CCA87F63A439}"/>
                  </a:ext>
                </a:extLst>
              </p:cNvPr>
              <p:cNvCxnSpPr>
                <a:cxnSpLocks/>
              </p:cNvCxnSpPr>
              <p:nvPr/>
            </p:nvCxnSpPr>
            <p:spPr>
              <a:xfrm flipV="1">
                <a:off x="56388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42">
                <a:extLst>
                  <a:ext uri="{FF2B5EF4-FFF2-40B4-BE49-F238E27FC236}">
                    <a16:creationId xmlns="" xmlns:a16="http://schemas.microsoft.com/office/drawing/2014/main" id="{F8B8EAB3-2180-4AE5-90E6-6A048D6B692A}"/>
                  </a:ext>
                </a:extLst>
              </p:cNvPr>
              <p:cNvCxnSpPr>
                <a:cxnSpLocks/>
              </p:cNvCxnSpPr>
              <p:nvPr/>
            </p:nvCxnSpPr>
            <p:spPr>
              <a:xfrm flipV="1">
                <a:off x="61722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43">
                <a:extLst>
                  <a:ext uri="{FF2B5EF4-FFF2-40B4-BE49-F238E27FC236}">
                    <a16:creationId xmlns="" xmlns:a16="http://schemas.microsoft.com/office/drawing/2014/main" id="{52854263-0C6E-4D0C-97DF-EB7E7627C86B}"/>
                  </a:ext>
                </a:extLst>
              </p:cNvPr>
              <p:cNvCxnSpPr>
                <a:cxnSpLocks/>
              </p:cNvCxnSpPr>
              <p:nvPr/>
            </p:nvCxnSpPr>
            <p:spPr>
              <a:xfrm flipV="1">
                <a:off x="40386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3" name="Straight Connector 44">
                <a:extLst>
                  <a:ext uri="{FF2B5EF4-FFF2-40B4-BE49-F238E27FC236}">
                    <a16:creationId xmlns="" xmlns:a16="http://schemas.microsoft.com/office/drawing/2014/main" id="{8227E0AD-B98A-4488-A961-F4B7D4918A51}"/>
                  </a:ext>
                </a:extLst>
              </p:cNvPr>
              <p:cNvCxnSpPr>
                <a:cxnSpLocks/>
              </p:cNvCxnSpPr>
              <p:nvPr/>
            </p:nvCxnSpPr>
            <p:spPr>
              <a:xfrm flipV="1">
                <a:off x="35052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45">
                <a:extLst>
                  <a:ext uri="{FF2B5EF4-FFF2-40B4-BE49-F238E27FC236}">
                    <a16:creationId xmlns="" xmlns:a16="http://schemas.microsoft.com/office/drawing/2014/main" id="{D683460E-0984-435C-BCC4-CFAD71DFAC4B}"/>
                  </a:ext>
                </a:extLst>
              </p:cNvPr>
              <p:cNvCxnSpPr>
                <a:cxnSpLocks/>
              </p:cNvCxnSpPr>
              <p:nvPr/>
            </p:nvCxnSpPr>
            <p:spPr>
              <a:xfrm flipV="1">
                <a:off x="29718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54">
                <a:extLst>
                  <a:ext uri="{FF2B5EF4-FFF2-40B4-BE49-F238E27FC236}">
                    <a16:creationId xmlns="" xmlns:a16="http://schemas.microsoft.com/office/drawing/2014/main" id="{78541BF8-C445-4ED5-B3AC-B917CD675F55}"/>
                  </a:ext>
                </a:extLst>
              </p:cNvPr>
              <p:cNvCxnSpPr>
                <a:cxnSpLocks/>
              </p:cNvCxnSpPr>
              <p:nvPr/>
            </p:nvCxnSpPr>
            <p:spPr>
              <a:xfrm flipV="1">
                <a:off x="4571999" y="17526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55">
                <a:extLst>
                  <a:ext uri="{FF2B5EF4-FFF2-40B4-BE49-F238E27FC236}">
                    <a16:creationId xmlns="" xmlns:a16="http://schemas.microsoft.com/office/drawing/2014/main" id="{AE8CD19B-94B0-423D-BA7E-5C1B8BF8F970}"/>
                  </a:ext>
                </a:extLst>
              </p:cNvPr>
              <p:cNvCxnSpPr>
                <a:cxnSpLocks/>
              </p:cNvCxnSpPr>
              <p:nvPr/>
            </p:nvCxnSpPr>
            <p:spPr>
              <a:xfrm flipV="1">
                <a:off x="51054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7" name="Straight Connector 56">
                <a:extLst>
                  <a:ext uri="{FF2B5EF4-FFF2-40B4-BE49-F238E27FC236}">
                    <a16:creationId xmlns="" xmlns:a16="http://schemas.microsoft.com/office/drawing/2014/main" id="{C3E1E5DE-DEA9-4F4A-A47A-C1E6A0206FC8}"/>
                  </a:ext>
                </a:extLst>
              </p:cNvPr>
              <p:cNvCxnSpPr>
                <a:cxnSpLocks/>
              </p:cNvCxnSpPr>
              <p:nvPr/>
            </p:nvCxnSpPr>
            <p:spPr>
              <a:xfrm flipV="1">
                <a:off x="56388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8" name="Straight Connector 57">
                <a:extLst>
                  <a:ext uri="{FF2B5EF4-FFF2-40B4-BE49-F238E27FC236}">
                    <a16:creationId xmlns="" xmlns:a16="http://schemas.microsoft.com/office/drawing/2014/main" id="{9D425255-A5FE-4FEC-8164-5C86619FE85C}"/>
                  </a:ext>
                </a:extLst>
              </p:cNvPr>
              <p:cNvCxnSpPr>
                <a:cxnSpLocks/>
              </p:cNvCxnSpPr>
              <p:nvPr/>
            </p:nvCxnSpPr>
            <p:spPr>
              <a:xfrm flipV="1">
                <a:off x="61722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9" name="Straight Connector 58">
                <a:extLst>
                  <a:ext uri="{FF2B5EF4-FFF2-40B4-BE49-F238E27FC236}">
                    <a16:creationId xmlns="" xmlns:a16="http://schemas.microsoft.com/office/drawing/2014/main" id="{300D109B-310A-45EC-A57A-A3242801C74A}"/>
                  </a:ext>
                </a:extLst>
              </p:cNvPr>
              <p:cNvCxnSpPr>
                <a:cxnSpLocks/>
              </p:cNvCxnSpPr>
              <p:nvPr/>
            </p:nvCxnSpPr>
            <p:spPr>
              <a:xfrm flipV="1">
                <a:off x="40386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0" name="Straight Connector 59">
                <a:extLst>
                  <a:ext uri="{FF2B5EF4-FFF2-40B4-BE49-F238E27FC236}">
                    <a16:creationId xmlns="" xmlns:a16="http://schemas.microsoft.com/office/drawing/2014/main" id="{7E034610-0D82-42BB-A6FA-B2476C21BD32}"/>
                  </a:ext>
                </a:extLst>
              </p:cNvPr>
              <p:cNvCxnSpPr>
                <a:cxnSpLocks/>
              </p:cNvCxnSpPr>
              <p:nvPr/>
            </p:nvCxnSpPr>
            <p:spPr>
              <a:xfrm flipV="1">
                <a:off x="35052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1" name="Straight Connector 60">
                <a:extLst>
                  <a:ext uri="{FF2B5EF4-FFF2-40B4-BE49-F238E27FC236}">
                    <a16:creationId xmlns="" xmlns:a16="http://schemas.microsoft.com/office/drawing/2014/main" id="{C2D4F7B3-4CCC-4319-9F80-9E10E9928888}"/>
                  </a:ext>
                </a:extLst>
              </p:cNvPr>
              <p:cNvCxnSpPr>
                <a:cxnSpLocks/>
              </p:cNvCxnSpPr>
              <p:nvPr/>
            </p:nvCxnSpPr>
            <p:spPr>
              <a:xfrm flipV="1">
                <a:off x="29718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2" name="Straight Connector 61">
                <a:extLst>
                  <a:ext uri="{FF2B5EF4-FFF2-40B4-BE49-F238E27FC236}">
                    <a16:creationId xmlns="" xmlns:a16="http://schemas.microsoft.com/office/drawing/2014/main" id="{1D622097-07D3-40E0-9AB7-C8A6599574E7}"/>
                  </a:ext>
                </a:extLst>
              </p:cNvPr>
              <p:cNvCxnSpPr>
                <a:cxnSpLocks/>
              </p:cNvCxnSpPr>
              <p:nvPr/>
            </p:nvCxnSpPr>
            <p:spPr>
              <a:xfrm>
                <a:off x="6171225" y="2895600"/>
                <a:ext cx="7717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62">
                <a:extLst>
                  <a:ext uri="{FF2B5EF4-FFF2-40B4-BE49-F238E27FC236}">
                    <a16:creationId xmlns="" xmlns:a16="http://schemas.microsoft.com/office/drawing/2014/main" id="{30E97144-E9D3-44B9-B1A8-7DD7670B4F2E}"/>
                  </a:ext>
                </a:extLst>
              </p:cNvPr>
              <p:cNvCxnSpPr>
                <a:cxnSpLocks/>
              </p:cNvCxnSpPr>
              <p:nvPr/>
            </p:nvCxnSpPr>
            <p:spPr>
              <a:xfrm>
                <a:off x="6184107" y="3428998"/>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4" name="Straight Connector 63">
                <a:extLst>
                  <a:ext uri="{FF2B5EF4-FFF2-40B4-BE49-F238E27FC236}">
                    <a16:creationId xmlns="" xmlns:a16="http://schemas.microsoft.com/office/drawing/2014/main" id="{CDA3C1C7-3D0A-4E84-A0AA-1FA9E15D7FD5}"/>
                  </a:ext>
                </a:extLst>
              </p:cNvPr>
              <p:cNvCxnSpPr>
                <a:cxnSpLocks/>
              </p:cNvCxnSpPr>
              <p:nvPr/>
            </p:nvCxnSpPr>
            <p:spPr>
              <a:xfrm>
                <a:off x="6184107" y="4493567"/>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5" name="Straight Connector 64">
                <a:extLst>
                  <a:ext uri="{FF2B5EF4-FFF2-40B4-BE49-F238E27FC236}">
                    <a16:creationId xmlns="" xmlns:a16="http://schemas.microsoft.com/office/drawing/2014/main" id="{4CE4E99B-A009-41E9-82C3-888D1B1D13DA}"/>
                  </a:ext>
                </a:extLst>
              </p:cNvPr>
              <p:cNvCxnSpPr>
                <a:cxnSpLocks/>
              </p:cNvCxnSpPr>
              <p:nvPr/>
            </p:nvCxnSpPr>
            <p:spPr>
              <a:xfrm>
                <a:off x="6174129" y="2362200"/>
                <a:ext cx="7427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65">
                <a:extLst>
                  <a:ext uri="{FF2B5EF4-FFF2-40B4-BE49-F238E27FC236}">
                    <a16:creationId xmlns="" xmlns:a16="http://schemas.microsoft.com/office/drawing/2014/main" id="{A55213F4-AB1D-4350-9E6E-7CEDD9B6BC18}"/>
                  </a:ext>
                </a:extLst>
              </p:cNvPr>
              <p:cNvCxnSpPr>
                <a:cxnSpLocks/>
              </p:cNvCxnSpPr>
              <p:nvPr/>
            </p:nvCxnSpPr>
            <p:spPr>
              <a:xfrm>
                <a:off x="6184107" y="39624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66">
                <a:extLst>
                  <a:ext uri="{FF2B5EF4-FFF2-40B4-BE49-F238E27FC236}">
                    <a16:creationId xmlns="" xmlns:a16="http://schemas.microsoft.com/office/drawing/2014/main" id="{1CA39555-1808-45C2-9EDF-C4FA03D37488}"/>
                  </a:ext>
                </a:extLst>
              </p:cNvPr>
              <p:cNvCxnSpPr>
                <a:cxnSpLocks/>
              </p:cNvCxnSpPr>
              <p:nvPr/>
            </p:nvCxnSpPr>
            <p:spPr>
              <a:xfrm>
                <a:off x="6184107" y="18288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8" name="Straight Connector 67">
                <a:extLst>
                  <a:ext uri="{FF2B5EF4-FFF2-40B4-BE49-F238E27FC236}">
                    <a16:creationId xmlns="" xmlns:a16="http://schemas.microsoft.com/office/drawing/2014/main" id="{31563722-0C27-43C3-9A6F-898524CB3502}"/>
                  </a:ext>
                </a:extLst>
              </p:cNvPr>
              <p:cNvCxnSpPr>
                <a:cxnSpLocks/>
              </p:cNvCxnSpPr>
              <p:nvPr/>
            </p:nvCxnSpPr>
            <p:spPr>
              <a:xfrm>
                <a:off x="6184107" y="50292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70">
                <a:extLst>
                  <a:ext uri="{FF2B5EF4-FFF2-40B4-BE49-F238E27FC236}">
                    <a16:creationId xmlns="" xmlns:a16="http://schemas.microsoft.com/office/drawing/2014/main" id="{901C7CA8-3904-467C-A732-70801BBDB599}"/>
                  </a:ext>
                </a:extLst>
              </p:cNvPr>
              <p:cNvCxnSpPr>
                <a:cxnSpLocks/>
              </p:cNvCxnSpPr>
              <p:nvPr/>
            </p:nvCxnSpPr>
            <p:spPr>
              <a:xfrm flipH="1">
                <a:off x="2890884" y="2895600"/>
                <a:ext cx="14344"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0" name="Straight Connector 71">
                <a:extLst>
                  <a:ext uri="{FF2B5EF4-FFF2-40B4-BE49-F238E27FC236}">
                    <a16:creationId xmlns="" xmlns:a16="http://schemas.microsoft.com/office/drawing/2014/main" id="{C2EB4C86-0BA6-4A48-BFD6-7288F574EC71}"/>
                  </a:ext>
                </a:extLst>
              </p:cNvPr>
              <p:cNvCxnSpPr>
                <a:cxnSpLocks/>
                <a:stCxn id="11" idx="1"/>
              </p:cNvCxnSpPr>
              <p:nvPr/>
            </p:nvCxnSpPr>
            <p:spPr>
              <a:xfrm flipH="1" flipV="1">
                <a:off x="2890884" y="3428998"/>
                <a:ext cx="3740" cy="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1" name="Straight Connector 74">
                <a:extLst>
                  <a:ext uri="{FF2B5EF4-FFF2-40B4-BE49-F238E27FC236}">
                    <a16:creationId xmlns="" xmlns:a16="http://schemas.microsoft.com/office/drawing/2014/main" id="{E0AF5E58-FA24-4F1B-BCE4-FCA693E39103}"/>
                  </a:ext>
                </a:extLst>
              </p:cNvPr>
              <p:cNvCxnSpPr>
                <a:cxnSpLocks/>
              </p:cNvCxnSpPr>
              <p:nvPr/>
            </p:nvCxnSpPr>
            <p:spPr>
              <a:xfrm flipH="1">
                <a:off x="2890884" y="3962400"/>
                <a:ext cx="664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2" name="Straight Connector 75">
                <a:extLst>
                  <a:ext uri="{FF2B5EF4-FFF2-40B4-BE49-F238E27FC236}">
                    <a16:creationId xmlns="" xmlns:a16="http://schemas.microsoft.com/office/drawing/2014/main" id="{8A764A81-E0DE-4BFE-B34B-C3E09E07CD61}"/>
                  </a:ext>
                </a:extLst>
              </p:cNvPr>
              <p:cNvCxnSpPr>
                <a:cxnSpLocks/>
              </p:cNvCxnSpPr>
              <p:nvPr/>
            </p:nvCxnSpPr>
            <p:spPr>
              <a:xfrm>
                <a:off x="2890884" y="1828800"/>
                <a:ext cx="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3" name="Straight Connector 76">
                <a:extLst>
                  <a:ext uri="{FF2B5EF4-FFF2-40B4-BE49-F238E27FC236}">
                    <a16:creationId xmlns="" xmlns:a16="http://schemas.microsoft.com/office/drawing/2014/main" id="{CFAA2ABE-5DBA-4B99-A1B7-6BB4C6618A7D}"/>
                  </a:ext>
                </a:extLst>
              </p:cNvPr>
              <p:cNvCxnSpPr>
                <a:cxnSpLocks/>
              </p:cNvCxnSpPr>
              <p:nvPr/>
            </p:nvCxnSpPr>
            <p:spPr>
              <a:xfrm flipH="1">
                <a:off x="2890884" y="5029200"/>
                <a:ext cx="664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4" name="Oval 77">
                <a:extLst>
                  <a:ext uri="{FF2B5EF4-FFF2-40B4-BE49-F238E27FC236}">
                    <a16:creationId xmlns="" xmlns:a16="http://schemas.microsoft.com/office/drawing/2014/main" id="{40D33A44-0436-46C1-B29E-E28D3CE4F380}"/>
                  </a:ext>
                </a:extLst>
              </p:cNvPr>
              <p:cNvSpPr/>
              <p:nvPr/>
            </p:nvSpPr>
            <p:spPr>
              <a:xfrm>
                <a:off x="3725684" y="2024085"/>
                <a:ext cx="2141716" cy="2166915"/>
              </a:xfrm>
              <a:prstGeom prst="ellipse">
                <a:avLst/>
              </a:prstGeom>
              <a:noFill/>
              <a:ln w="31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5" name="Straight Connector 79">
                <a:extLst>
                  <a:ext uri="{FF2B5EF4-FFF2-40B4-BE49-F238E27FC236}">
                    <a16:creationId xmlns="" xmlns:a16="http://schemas.microsoft.com/office/drawing/2014/main" id="{9701F411-87C7-45CE-8A32-A489B1F03F1A}"/>
                  </a:ext>
                </a:extLst>
              </p:cNvPr>
              <p:cNvCxnSpPr>
                <a:cxnSpLocks/>
              </p:cNvCxnSpPr>
              <p:nvPr/>
            </p:nvCxnSpPr>
            <p:spPr>
              <a:xfrm flipH="1">
                <a:off x="4026692" y="3143400"/>
                <a:ext cx="769850" cy="6083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82">
                <a:extLst>
                  <a:ext uri="{FF2B5EF4-FFF2-40B4-BE49-F238E27FC236}">
                    <a16:creationId xmlns="" xmlns:a16="http://schemas.microsoft.com/office/drawing/2014/main" id="{0B8E0EB4-0B7A-48F4-9BD5-92CB70EBD049}"/>
                  </a:ext>
                </a:extLst>
              </p:cNvPr>
              <p:cNvCxnSpPr>
                <a:cxnSpLocks/>
                <a:endCxn id="54" idx="4"/>
              </p:cNvCxnSpPr>
              <p:nvPr/>
            </p:nvCxnSpPr>
            <p:spPr>
              <a:xfrm>
                <a:off x="4796542" y="3124201"/>
                <a:ext cx="0" cy="10667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Oval 85">
                <a:extLst>
                  <a:ext uri="{FF2B5EF4-FFF2-40B4-BE49-F238E27FC236}">
                    <a16:creationId xmlns="" xmlns:a16="http://schemas.microsoft.com/office/drawing/2014/main" id="{32C51022-041A-4583-BB0A-A4B2C8FD6BBE}"/>
                  </a:ext>
                </a:extLst>
              </p:cNvPr>
              <p:cNvSpPr/>
              <p:nvPr/>
            </p:nvSpPr>
            <p:spPr>
              <a:xfrm>
                <a:off x="3733800" y="3571875"/>
                <a:ext cx="493371" cy="46672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86">
                <a:extLst>
                  <a:ext uri="{FF2B5EF4-FFF2-40B4-BE49-F238E27FC236}">
                    <a16:creationId xmlns="" xmlns:a16="http://schemas.microsoft.com/office/drawing/2014/main" id="{87DA2A34-EAA1-49D6-87DD-908505C35891}"/>
                  </a:ext>
                </a:extLst>
              </p:cNvPr>
              <p:cNvSpPr/>
              <p:nvPr/>
            </p:nvSpPr>
            <p:spPr>
              <a:xfrm>
                <a:off x="4553913" y="3886200"/>
                <a:ext cx="493371" cy="46672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Arc 89">
                <a:extLst>
                  <a:ext uri="{FF2B5EF4-FFF2-40B4-BE49-F238E27FC236}">
                    <a16:creationId xmlns="" xmlns:a16="http://schemas.microsoft.com/office/drawing/2014/main" id="{4A22ADD7-EEA9-45EB-8DA9-8C1C140DF281}"/>
                  </a:ext>
                </a:extLst>
              </p:cNvPr>
              <p:cNvSpPr/>
              <p:nvPr/>
            </p:nvSpPr>
            <p:spPr>
              <a:xfrm>
                <a:off x="4326867" y="2740446"/>
                <a:ext cx="914401" cy="888019"/>
              </a:xfrm>
              <a:prstGeom prst="arc">
                <a:avLst>
                  <a:gd name="adj1" fmla="val 5516464"/>
                  <a:gd name="adj2" fmla="val 860542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0" name="TextBox 90">
                <a:extLst>
                  <a:ext uri="{FF2B5EF4-FFF2-40B4-BE49-F238E27FC236}">
                    <a16:creationId xmlns="" xmlns:a16="http://schemas.microsoft.com/office/drawing/2014/main" id="{29A1F53E-DBD0-4E56-87D2-5CF30797F694}"/>
                  </a:ext>
                </a:extLst>
              </p:cNvPr>
              <p:cNvSpPr txBox="1"/>
              <p:nvPr/>
            </p:nvSpPr>
            <p:spPr>
              <a:xfrm>
                <a:off x="4462548" y="3270339"/>
                <a:ext cx="365806" cy="369332"/>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Φ</a:t>
                </a:r>
                <a:endParaRPr lang="de-DE" dirty="0"/>
              </a:p>
            </p:txBody>
          </p:sp>
          <p:sp>
            <p:nvSpPr>
              <p:cNvPr id="61" name="TextBox 92">
                <a:extLst>
                  <a:ext uri="{FF2B5EF4-FFF2-40B4-BE49-F238E27FC236}">
                    <a16:creationId xmlns="" xmlns:a16="http://schemas.microsoft.com/office/drawing/2014/main" id="{AAD73CAA-1154-4193-99EE-9DBDD42354FF}"/>
                  </a:ext>
                </a:extLst>
              </p:cNvPr>
              <p:cNvSpPr txBox="1"/>
              <p:nvPr/>
            </p:nvSpPr>
            <p:spPr>
              <a:xfrm>
                <a:off x="3184565" y="4097805"/>
                <a:ext cx="829073" cy="400110"/>
              </a:xfrm>
              <a:prstGeom prst="rect">
                <a:avLst/>
              </a:prstGeom>
              <a:noFill/>
            </p:spPr>
            <p:txBody>
              <a:bodyPr wrap="none" rtlCol="0">
                <a:spAutoFit/>
              </a:bodyPr>
              <a:lstStyle/>
              <a:p>
                <a:r>
                  <a:rPr lang="de-DE" sz="2000" b="1" baseline="30000" dirty="0">
                    <a:solidFill>
                      <a:srgbClr val="C00000"/>
                    </a:solidFill>
                    <a:latin typeface="Arial" panose="020B0604020202020204" pitchFamily="34" charset="0"/>
                    <a:cs typeface="Arial" panose="020B0604020202020204" pitchFamily="34" charset="0"/>
                  </a:rPr>
                  <a:t>255g</a:t>
                </a:r>
                <a:r>
                  <a:rPr lang="de-DE" sz="2000" b="1" dirty="0">
                    <a:solidFill>
                      <a:srgbClr val="C00000"/>
                    </a:solidFill>
                    <a:latin typeface="Arial" panose="020B0604020202020204" pitchFamily="34" charset="0"/>
                    <a:cs typeface="Arial" panose="020B0604020202020204" pitchFamily="34" charset="0"/>
                  </a:rPr>
                  <a:t>Lr</a:t>
                </a:r>
              </a:p>
            </p:txBody>
          </p:sp>
          <p:sp>
            <p:nvSpPr>
              <p:cNvPr id="62" name="TextBox 93">
                <a:extLst>
                  <a:ext uri="{FF2B5EF4-FFF2-40B4-BE49-F238E27FC236}">
                    <a16:creationId xmlns="" xmlns:a16="http://schemas.microsoft.com/office/drawing/2014/main" id="{6F50D295-CB70-4368-909C-60BD2BB39BCA}"/>
                  </a:ext>
                </a:extLst>
              </p:cNvPr>
              <p:cNvSpPr txBox="1"/>
              <p:nvPr/>
            </p:nvSpPr>
            <p:spPr>
              <a:xfrm>
                <a:off x="4284421" y="4464409"/>
                <a:ext cx="877163" cy="400110"/>
              </a:xfrm>
              <a:prstGeom prst="rect">
                <a:avLst/>
              </a:prstGeom>
              <a:noFill/>
            </p:spPr>
            <p:txBody>
              <a:bodyPr wrap="none" rtlCol="0">
                <a:spAutoFit/>
              </a:bodyPr>
              <a:lstStyle/>
              <a:p>
                <a:r>
                  <a:rPr lang="de-DE" sz="2000" b="1" baseline="30000" dirty="0">
                    <a:solidFill>
                      <a:srgbClr val="C00000"/>
                    </a:solidFill>
                    <a:latin typeface="Arial" panose="020B0604020202020204" pitchFamily="34" charset="0"/>
                    <a:cs typeface="Arial" panose="020B0604020202020204" pitchFamily="34" charset="0"/>
                  </a:rPr>
                  <a:t>255m</a:t>
                </a:r>
                <a:r>
                  <a:rPr lang="de-DE" sz="2000" b="1" dirty="0">
                    <a:solidFill>
                      <a:srgbClr val="C00000"/>
                    </a:solidFill>
                    <a:latin typeface="Arial" panose="020B0604020202020204" pitchFamily="34" charset="0"/>
                    <a:cs typeface="Arial" panose="020B0604020202020204" pitchFamily="34" charset="0"/>
                  </a:rPr>
                  <a:t>Lr</a:t>
                </a:r>
              </a:p>
            </p:txBody>
          </p:sp>
          <p:sp>
            <p:nvSpPr>
              <p:cNvPr id="63" name="TextBox 94">
                <a:extLst>
                  <a:ext uri="{FF2B5EF4-FFF2-40B4-BE49-F238E27FC236}">
                    <a16:creationId xmlns="" xmlns:a16="http://schemas.microsoft.com/office/drawing/2014/main" id="{99229FC2-BB2D-441D-B7B0-4E152582C688}"/>
                  </a:ext>
                </a:extLst>
              </p:cNvPr>
              <p:cNvSpPr txBox="1"/>
              <p:nvPr/>
            </p:nvSpPr>
            <p:spPr>
              <a:xfrm>
                <a:off x="4807200" y="2449116"/>
                <a:ext cx="800220" cy="461664"/>
              </a:xfrm>
              <a:prstGeom prst="rect">
                <a:avLst/>
              </a:prstGeom>
              <a:noFill/>
            </p:spPr>
            <p:txBody>
              <a:bodyPr wrap="none" rtlCol="0">
                <a:spAutoFit/>
              </a:bodyPr>
              <a:lstStyle/>
              <a:p>
                <a:r>
                  <a:rPr lang="de-DE" sz="2400" b="1" baseline="30000" dirty="0">
                    <a:solidFill>
                      <a:srgbClr val="C00000"/>
                    </a:solidFill>
                    <a:latin typeface="Arial" panose="020B0604020202020204" pitchFamily="34" charset="0"/>
                    <a:cs typeface="Arial" panose="020B0604020202020204" pitchFamily="34" charset="0"/>
                  </a:rPr>
                  <a:t>center</a:t>
                </a:r>
                <a:endParaRPr lang="de-DE" sz="2400" b="1" dirty="0">
                  <a:solidFill>
                    <a:srgbClr val="C00000"/>
                  </a:solidFill>
                  <a:latin typeface="Arial" panose="020B0604020202020204" pitchFamily="34" charset="0"/>
                  <a:cs typeface="Arial" panose="020B0604020202020204" pitchFamily="34" charset="0"/>
                </a:endParaRPr>
              </a:p>
            </p:txBody>
          </p:sp>
        </p:grpSp>
        <p:sp>
          <p:nvSpPr>
            <p:cNvPr id="10" name="TextBox 106">
              <a:extLst>
                <a:ext uri="{FF2B5EF4-FFF2-40B4-BE49-F238E27FC236}">
                  <a16:creationId xmlns="" xmlns:a16="http://schemas.microsoft.com/office/drawing/2014/main" id="{2B751E0B-7D64-4165-98BA-149A3AD0F0F0}"/>
                </a:ext>
              </a:extLst>
            </p:cNvPr>
            <p:cNvSpPr txBox="1"/>
            <p:nvPr/>
          </p:nvSpPr>
          <p:spPr>
            <a:xfrm rot="19259199">
              <a:off x="2876159" y="2501725"/>
              <a:ext cx="3107442" cy="571586"/>
            </a:xfrm>
            <a:prstGeom prst="rect">
              <a:avLst/>
            </a:prstGeom>
            <a:noFill/>
            <a:ln>
              <a:noFill/>
            </a:ln>
          </p:spPr>
          <p:txBody>
            <a:bodyPr wrap="square" rtlCol="0">
              <a:spAutoFit/>
            </a:bodyPr>
            <a:lstStyle/>
            <a:p>
              <a:r>
                <a:rPr lang="de-DE" sz="2000" dirty="0">
                  <a:solidFill>
                    <a:schemeClr val="tx1">
                      <a:alpha val="4000"/>
                    </a:schemeClr>
                  </a:solidFill>
                  <a:latin typeface="Arial" panose="020B0604020202020204" pitchFamily="34" charset="0"/>
                  <a:cs typeface="Arial" panose="020B0604020202020204" pitchFamily="34" charset="0"/>
                </a:rPr>
                <a:t>PRELIMINARY</a:t>
              </a:r>
            </a:p>
          </p:txBody>
        </p:sp>
      </p:grpSp>
      <p:sp>
        <p:nvSpPr>
          <p:cNvPr id="64" name="TextBox 103">
            <a:extLst>
              <a:ext uri="{FF2B5EF4-FFF2-40B4-BE49-F238E27FC236}">
                <a16:creationId xmlns="" xmlns:a16="http://schemas.microsoft.com/office/drawing/2014/main" id="{C938D8A5-9AD8-4949-93C1-875810E11CA6}"/>
              </a:ext>
            </a:extLst>
          </p:cNvPr>
          <p:cNvSpPr txBox="1"/>
          <p:nvPr/>
        </p:nvSpPr>
        <p:spPr>
          <a:xfrm>
            <a:off x="3350810" y="3846340"/>
            <a:ext cx="5382004"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1800" b="0" dirty="0">
                <a:solidFill>
                  <a:schemeClr val="tx1"/>
                </a:solidFill>
                <a:latin typeface="+mn-lt"/>
              </a:rPr>
              <a:t>10 </a:t>
            </a:r>
            <a:r>
              <a:rPr lang="de-DE" sz="1800" b="0" dirty="0" err="1">
                <a:solidFill>
                  <a:schemeClr val="tx1"/>
                </a:solidFill>
                <a:latin typeface="+mn-lt"/>
              </a:rPr>
              <a:t>hour</a:t>
            </a:r>
            <a:r>
              <a:rPr lang="de-DE" sz="1800" b="0" dirty="0">
                <a:solidFill>
                  <a:schemeClr val="tx1"/>
                </a:solidFill>
                <a:latin typeface="+mn-lt"/>
              </a:rPr>
              <a:t> </a:t>
            </a:r>
            <a:r>
              <a:rPr lang="de-DE" sz="1800" b="0" dirty="0" err="1">
                <a:solidFill>
                  <a:schemeClr val="tx1"/>
                </a:solidFill>
                <a:latin typeface="+mn-lt"/>
              </a:rPr>
              <a:t>measurement</a:t>
            </a:r>
            <a:endParaRPr lang="de-DE" sz="1800" b="0" dirty="0">
              <a:solidFill>
                <a:schemeClr val="tx1"/>
              </a:solidFill>
              <a:latin typeface="+mn-lt"/>
            </a:endParaRPr>
          </a:p>
          <a:p>
            <a:pPr marL="285750" indent="-285750">
              <a:lnSpc>
                <a:spcPct val="150000"/>
              </a:lnSpc>
              <a:buFont typeface="Arial" panose="020B0604020202020204" pitchFamily="34" charset="0"/>
              <a:buChar char="•"/>
            </a:pPr>
            <a:r>
              <a:rPr lang="de-DE" sz="1800" b="0" dirty="0">
                <a:solidFill>
                  <a:schemeClr val="tx1"/>
                </a:solidFill>
                <a:latin typeface="+mn-lt"/>
              </a:rPr>
              <a:t>1.2 s </a:t>
            </a:r>
            <a:r>
              <a:rPr lang="de-DE" sz="1800" b="0" dirty="0" err="1">
                <a:solidFill>
                  <a:schemeClr val="tx1"/>
                </a:solidFill>
                <a:latin typeface="+mn-lt"/>
              </a:rPr>
              <a:t>phase</a:t>
            </a:r>
            <a:r>
              <a:rPr lang="de-DE" sz="1800" b="0" dirty="0">
                <a:solidFill>
                  <a:schemeClr val="tx1"/>
                </a:solidFill>
                <a:latin typeface="+mn-lt"/>
              </a:rPr>
              <a:t> </a:t>
            </a:r>
            <a:r>
              <a:rPr lang="de-DE" sz="1800" b="0" dirty="0" err="1">
                <a:solidFill>
                  <a:schemeClr val="tx1"/>
                </a:solidFill>
                <a:latin typeface="+mn-lt"/>
              </a:rPr>
              <a:t>acc</a:t>
            </a:r>
            <a:r>
              <a:rPr lang="de-DE" sz="1800" b="0" dirty="0">
                <a:solidFill>
                  <a:schemeClr val="tx1"/>
                </a:solidFill>
                <a:latin typeface="+mn-lt"/>
              </a:rPr>
              <a:t>. time</a:t>
            </a:r>
          </a:p>
          <a:p>
            <a:pPr marL="285750" indent="-285750">
              <a:lnSpc>
                <a:spcPct val="150000"/>
              </a:lnSpc>
              <a:buFont typeface="Arial" panose="020B0604020202020204" pitchFamily="34" charset="0"/>
              <a:buChar char="•"/>
            </a:pPr>
            <a:r>
              <a:rPr lang="en-US" sz="1800" dirty="0">
                <a:solidFill>
                  <a:srgbClr val="C00000"/>
                </a:solidFill>
                <a:latin typeface="+mn-lt"/>
              </a:rPr>
              <a:t>m/</a:t>
            </a:r>
            <a:r>
              <a:rPr lang="en-US" sz="1800" dirty="0" err="1">
                <a:solidFill>
                  <a:srgbClr val="C00000"/>
                </a:solidFill>
                <a:latin typeface="Symbol" panose="05050102010706020507" pitchFamily="18" charset="2"/>
              </a:rPr>
              <a:t>D</a:t>
            </a:r>
            <a:r>
              <a:rPr lang="en-US" sz="1800" dirty="0" err="1">
                <a:solidFill>
                  <a:srgbClr val="C00000"/>
                </a:solidFill>
                <a:latin typeface="+mn-lt"/>
              </a:rPr>
              <a:t>m</a:t>
            </a:r>
            <a:r>
              <a:rPr lang="en-US" sz="1800" dirty="0">
                <a:solidFill>
                  <a:srgbClr val="C00000"/>
                </a:solidFill>
                <a:latin typeface="+mn-lt"/>
              </a:rPr>
              <a:t> </a:t>
            </a:r>
            <a:r>
              <a:rPr lang="de-DE" sz="1800" dirty="0">
                <a:solidFill>
                  <a:srgbClr val="C00000"/>
                </a:solidFill>
                <a:latin typeface="+mn-lt"/>
                <a:ea typeface="Cambria Math" panose="02040503050406030204" pitchFamily="18" charset="0"/>
              </a:rPr>
              <a:t>≈ </a:t>
            </a:r>
            <a:r>
              <a:rPr lang="en-US" sz="1800" dirty="0">
                <a:solidFill>
                  <a:srgbClr val="C00000"/>
                </a:solidFill>
                <a:latin typeface="Arial"/>
              </a:rPr>
              <a:t>10</a:t>
            </a:r>
            <a:r>
              <a:rPr lang="en-US" sz="1800" baseline="30000" dirty="0">
                <a:solidFill>
                  <a:srgbClr val="C00000"/>
                </a:solidFill>
                <a:latin typeface="Arial"/>
              </a:rPr>
              <a:t>7</a:t>
            </a:r>
            <a:endParaRPr lang="de-DE" sz="1800" dirty="0">
              <a:solidFill>
                <a:srgbClr val="C00000"/>
              </a:solidFill>
              <a:latin typeface="+mn-lt"/>
              <a:ea typeface="Cambria Math" panose="02040503050406030204" pitchFamily="18" charset="0"/>
            </a:endParaRPr>
          </a:p>
          <a:p>
            <a:pPr marL="285750" indent="-285750">
              <a:lnSpc>
                <a:spcPct val="150000"/>
              </a:lnSpc>
              <a:buFont typeface="Arial" panose="020B0604020202020204" pitchFamily="34" charset="0"/>
              <a:buChar char="•"/>
            </a:pPr>
            <a:r>
              <a:rPr lang="de-DE" sz="1800" dirty="0">
                <a:solidFill>
                  <a:srgbClr val="C00000"/>
                </a:solidFill>
                <a:latin typeface="+mn-lt"/>
                <a:ea typeface="Cambria Math" panose="02040503050406030204" pitchFamily="18" charset="0"/>
              </a:rPr>
              <a:t>35 </a:t>
            </a:r>
            <a:r>
              <a:rPr lang="de-DE" sz="1800" dirty="0" err="1">
                <a:solidFill>
                  <a:srgbClr val="C00000"/>
                </a:solidFill>
                <a:latin typeface="+mn-lt"/>
                <a:ea typeface="Cambria Math" panose="02040503050406030204" pitchFamily="18" charset="0"/>
              </a:rPr>
              <a:t>keV</a:t>
            </a:r>
            <a:r>
              <a:rPr lang="de-DE" sz="1800" dirty="0">
                <a:solidFill>
                  <a:srgbClr val="C00000"/>
                </a:solidFill>
                <a:latin typeface="+mn-lt"/>
                <a:ea typeface="Cambria Math" panose="02040503050406030204" pitchFamily="18" charset="0"/>
              </a:rPr>
              <a:t> isomer </a:t>
            </a:r>
            <a:r>
              <a:rPr lang="de-DE" sz="1800" dirty="0" err="1">
                <a:solidFill>
                  <a:srgbClr val="C00000"/>
                </a:solidFill>
                <a:latin typeface="+mn-lt"/>
                <a:ea typeface="Cambria Math" panose="02040503050406030204" pitchFamily="18" charset="0"/>
              </a:rPr>
              <a:t>resolved</a:t>
            </a:r>
            <a:endParaRPr lang="de-DE" sz="1800" dirty="0">
              <a:solidFill>
                <a:srgbClr val="C00000"/>
              </a:solidFill>
              <a:latin typeface="+mn-lt"/>
              <a:ea typeface="Cambria Math" panose="02040503050406030204" pitchFamily="18" charset="0"/>
            </a:endParaRPr>
          </a:p>
        </p:txBody>
      </p:sp>
      <p:grpSp>
        <p:nvGrpSpPr>
          <p:cNvPr id="65" name="Gruppieren 11"/>
          <p:cNvGrpSpPr/>
          <p:nvPr/>
        </p:nvGrpSpPr>
        <p:grpSpPr>
          <a:xfrm>
            <a:off x="6852063" y="3846340"/>
            <a:ext cx="1828801" cy="1828800"/>
            <a:chOff x="6294214" y="3878248"/>
            <a:chExt cx="1828801" cy="1828800"/>
          </a:xfrm>
        </p:grpSpPr>
        <p:sp>
          <p:nvSpPr>
            <p:cNvPr id="66" name="Rechteck 5"/>
            <p:cNvSpPr>
              <a:spLocks noChangeAspect="1"/>
            </p:cNvSpPr>
            <p:nvPr/>
          </p:nvSpPr>
          <p:spPr bwMode="auto">
            <a:xfrm>
              <a:off x="6294215" y="3878248"/>
              <a:ext cx="1828800" cy="1828800"/>
            </a:xfrm>
            <a:prstGeom prst="rect">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i="0" u="none" strike="noStrike" cap="none" normalizeH="0" baseline="30000" dirty="0">
                  <a:ln>
                    <a:noFill/>
                  </a:ln>
                  <a:solidFill>
                    <a:srgbClr val="000000"/>
                  </a:solidFill>
                  <a:effectLst/>
                  <a:latin typeface="Arial Black" panose="020B0A04020102020204" pitchFamily="34" charset="0"/>
                  <a:ea typeface="ヒラギノ角ゴ ProN W3" charset="-128"/>
                  <a:cs typeface="ヒラギノ角ゴ ProN W3" charset="-128"/>
                  <a:sym typeface="Arial" charset="0"/>
                </a:rPr>
                <a:t>255</a:t>
              </a:r>
              <a:r>
                <a:rPr kumimoji="0" lang="en-US" sz="4000" i="0" u="none" strike="noStrike" cap="none" normalizeH="0" baseline="0" dirty="0">
                  <a:ln>
                    <a:noFill/>
                  </a:ln>
                  <a:solidFill>
                    <a:srgbClr val="000000"/>
                  </a:solidFill>
                  <a:effectLst/>
                  <a:latin typeface="Arial Black" panose="020B0A04020102020204" pitchFamily="34" charset="0"/>
                  <a:ea typeface="ヒラギノ角ゴ ProN W3" charset="-128"/>
                  <a:cs typeface="ヒラギノ角ゴ ProN W3" charset="-128"/>
                  <a:sym typeface="Arial" charset="0"/>
                </a:rPr>
                <a:t>Lr</a:t>
              </a:r>
              <a:endParaRPr kumimoji="0" lang="en-US" sz="1600" i="0" u="none" strike="noStrike" cap="none" normalizeH="0" baseline="0" dirty="0">
                <a:ln>
                  <a:noFill/>
                </a:ln>
                <a:solidFill>
                  <a:srgbClr val="000000"/>
                </a:solidFill>
                <a:effectLst/>
                <a:latin typeface="Arial Black" panose="020B0A04020102020204" pitchFamily="34" charset="0"/>
                <a:ea typeface="ヒラギノ角ゴ ProN W3" charset="-128"/>
                <a:cs typeface="ヒラギノ角ゴ ProN W3" charset="-128"/>
                <a:sym typeface="Arial" charset="0"/>
              </a:endParaRPr>
            </a:p>
          </p:txBody>
        </p:sp>
        <p:sp>
          <p:nvSpPr>
            <p:cNvPr id="67" name="Gleichschenkliges Dreieck 8"/>
            <p:cNvSpPr/>
            <p:nvPr/>
          </p:nvSpPr>
          <p:spPr bwMode="auto">
            <a:xfrm>
              <a:off x="7192109" y="4660982"/>
              <a:ext cx="914400" cy="1031608"/>
            </a:xfrm>
            <a:prstGeom prst="triangle">
              <a:avLst>
                <a:gd name="adj" fmla="val 100000"/>
              </a:avLst>
            </a:prstGeom>
            <a:solidFill>
              <a:srgbClr val="FF9999"/>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68" name="Gleichschenkliges Dreieck 70"/>
            <p:cNvSpPr/>
            <p:nvPr/>
          </p:nvSpPr>
          <p:spPr bwMode="auto">
            <a:xfrm>
              <a:off x="6294214" y="4658252"/>
              <a:ext cx="914400" cy="1031608"/>
            </a:xfrm>
            <a:prstGeom prst="triangle">
              <a:avLst>
                <a:gd name="adj" fmla="val 100000"/>
              </a:avLst>
            </a:prstGeom>
            <a:solidFill>
              <a:schemeClr val="bg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69" name="Rechteck 9"/>
            <p:cNvSpPr/>
            <p:nvPr/>
          </p:nvSpPr>
          <p:spPr>
            <a:xfrm>
              <a:off x="7340496" y="4582330"/>
              <a:ext cx="558166" cy="307777"/>
            </a:xfrm>
            <a:prstGeom prst="rect">
              <a:avLst/>
            </a:prstGeom>
          </p:spPr>
          <p:txBody>
            <a:bodyPr wrap="none">
              <a:spAutoFit/>
            </a:bodyPr>
            <a:lstStyle/>
            <a:p>
              <a:r>
                <a:rPr lang="de-DE" sz="1400" dirty="0">
                  <a:solidFill>
                    <a:schemeClr val="tx1"/>
                  </a:solidFill>
                </a:rPr>
                <a:t>22 s</a:t>
              </a:r>
              <a:endParaRPr lang="en-US" sz="1400" dirty="0">
                <a:solidFill>
                  <a:schemeClr val="tx1"/>
                </a:solidFill>
              </a:endParaRPr>
            </a:p>
          </p:txBody>
        </p:sp>
        <p:sp>
          <p:nvSpPr>
            <p:cNvPr id="70" name="Rechteck 71"/>
            <p:cNvSpPr/>
            <p:nvPr/>
          </p:nvSpPr>
          <p:spPr>
            <a:xfrm>
              <a:off x="6426095" y="4594359"/>
              <a:ext cx="614271" cy="307777"/>
            </a:xfrm>
            <a:prstGeom prst="rect">
              <a:avLst/>
            </a:prstGeom>
          </p:spPr>
          <p:txBody>
            <a:bodyPr wrap="none">
              <a:spAutoFit/>
            </a:bodyPr>
            <a:lstStyle/>
            <a:p>
              <a:r>
                <a:rPr lang="de-DE" sz="1400" dirty="0">
                  <a:solidFill>
                    <a:schemeClr val="tx1"/>
                  </a:solidFill>
                </a:rPr>
                <a:t>2.5 s</a:t>
              </a:r>
              <a:endParaRPr lang="en-US" sz="1400" dirty="0">
                <a:solidFill>
                  <a:schemeClr val="tx1"/>
                </a:solidFill>
              </a:endParaRPr>
            </a:p>
          </p:txBody>
        </p:sp>
      </p:gr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6321" y="142580"/>
            <a:ext cx="1315245" cy="763978"/>
          </a:xfrm>
          <a:prstGeom prst="rect">
            <a:avLst/>
          </a:prstGeom>
        </p:spPr>
      </p:pic>
    </p:spTree>
    <p:extLst>
      <p:ext uri="{BB962C8B-B14F-4D97-AF65-F5344CB8AC3E}">
        <p14:creationId xmlns:p14="http://schemas.microsoft.com/office/powerpoint/2010/main" val="2396479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1913</Words>
  <Application>Microsoft Office PowerPoint</Application>
  <PresentationFormat>Bildschirmpräsentation (4:3)</PresentationFormat>
  <Paragraphs>367</Paragraphs>
  <Slides>32</Slides>
  <Notes>6</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fair-gsi-folienmaster_2016</vt:lpstr>
      <vt:lpstr>Status of FAIR</vt:lpstr>
      <vt:lpstr>PowerPoint-Präsentation</vt:lpstr>
      <vt:lpstr>FAIR Science Sketch</vt:lpstr>
      <vt:lpstr>FAIR: International Co-operation</vt:lpstr>
      <vt:lpstr>PowerPoint-Präsentation</vt:lpstr>
      <vt:lpstr>PowerPoint-Präsentation</vt:lpstr>
      <vt:lpstr>Schedule for FAIR Science</vt:lpstr>
      <vt:lpstr>Phase-0 run 2018/19, Experiments at UNILAC</vt:lpstr>
      <vt:lpstr>SHIP/SHIPTRAP</vt:lpstr>
      <vt:lpstr>SHE Chemistry Recommissiong of TASCA</vt:lpstr>
      <vt:lpstr>Phase-0 run 2018/19, Experiments at SIS18</vt:lpstr>
      <vt:lpstr>Phase-0 highlight: NUSTAR, R3B</vt:lpstr>
      <vt:lpstr>Phase-0 highlights: CBM, miniCBM@SIS18</vt:lpstr>
      <vt:lpstr>Phase-0 highlights: HADES (CBM, PANDA) </vt:lpstr>
      <vt:lpstr>FAIR Phase-0: future beam times</vt:lpstr>
      <vt:lpstr>FAIR Phase-0: beam time 2020</vt:lpstr>
      <vt:lpstr>Detectors are constructed / being tested</vt:lpstr>
      <vt:lpstr>Some Recent Project Highlights (Part 1)</vt:lpstr>
      <vt:lpstr>Some Recent Project Highlights (Part 2)</vt:lpstr>
      <vt:lpstr>FAIR Project – Civil Construction</vt:lpstr>
      <vt:lpstr>FAIR Project Progress – Civil Construction</vt:lpstr>
      <vt:lpstr>Civil Construction – Next Steps</vt:lpstr>
      <vt:lpstr>FAIR Progress and Cost Review - Report</vt:lpstr>
      <vt:lpstr>Council: Results of extr. meeting Oct 2019</vt:lpstr>
      <vt:lpstr>Council: Next steps</vt:lpstr>
      <vt:lpstr>Conclusions</vt:lpstr>
      <vt:lpstr>Topics for this meeting</vt:lpstr>
      <vt:lpstr>PowerPoint-Präsentation</vt:lpstr>
      <vt:lpstr>FAIR Phase-0</vt:lpstr>
      <vt:lpstr>FAIR layout</vt:lpstr>
      <vt:lpstr>Status Overview Experiments</vt:lpstr>
      <vt:lpstr>FAIR Committees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Bogusch, Cora</dc:creator>
  <cp:lastModifiedBy>Langanke, Karlheinz Prof. Dr.</cp:lastModifiedBy>
  <cp:revision>35</cp:revision>
  <dcterms:created xsi:type="dcterms:W3CDTF">2019-10-22T18:59:37Z</dcterms:created>
  <dcterms:modified xsi:type="dcterms:W3CDTF">2019-11-04T08:17:27Z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2019-10-16T00:00:00Z</vt:filetime>
  </property>
  <property fmtid="{D5CDD505-2E9C-101B-9397-08002B2CF9AE}" pid="3" name="Creator">
    <vt:lpwstr>Acrobat PDFMaker 15 für PowerPoint</vt:lpwstr>
  </property>
  <property fmtid="{D5CDD505-2E9C-101B-9397-08002B2CF9AE}" pid="4" name="LastSaved">
    <vt:filetime>2019-10-22T00:00:00Z</vt:filetime>
  </property>
</Properties>
</file>