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40"/>
  </p:notesMasterIdLst>
  <p:sldIdLst>
    <p:sldId id="696" r:id="rId3"/>
    <p:sldId id="731" r:id="rId4"/>
    <p:sldId id="735" r:id="rId5"/>
    <p:sldId id="709" r:id="rId6"/>
    <p:sldId id="710" r:id="rId7"/>
    <p:sldId id="717" r:id="rId8"/>
    <p:sldId id="719" r:id="rId9"/>
    <p:sldId id="711" r:id="rId10"/>
    <p:sldId id="708" r:id="rId11"/>
    <p:sldId id="728" r:id="rId12"/>
    <p:sldId id="729" r:id="rId13"/>
    <p:sldId id="741" r:id="rId14"/>
    <p:sldId id="673" r:id="rId15"/>
    <p:sldId id="674" r:id="rId16"/>
    <p:sldId id="675" r:id="rId17"/>
    <p:sldId id="646" r:id="rId18"/>
    <p:sldId id="722" r:id="rId19"/>
    <p:sldId id="723" r:id="rId20"/>
    <p:sldId id="748" r:id="rId21"/>
    <p:sldId id="721" r:id="rId22"/>
    <p:sldId id="724" r:id="rId23"/>
    <p:sldId id="727" r:id="rId24"/>
    <p:sldId id="725" r:id="rId25"/>
    <p:sldId id="742" r:id="rId26"/>
    <p:sldId id="736" r:id="rId27"/>
    <p:sldId id="739" r:id="rId28"/>
    <p:sldId id="740" r:id="rId29"/>
    <p:sldId id="747" r:id="rId30"/>
    <p:sldId id="726" r:id="rId31"/>
    <p:sldId id="730" r:id="rId32"/>
    <p:sldId id="738" r:id="rId33"/>
    <p:sldId id="694" r:id="rId34"/>
    <p:sldId id="743" r:id="rId35"/>
    <p:sldId id="749" r:id="rId36"/>
    <p:sldId id="744" r:id="rId37"/>
    <p:sldId id="745" r:id="rId38"/>
    <p:sldId id="746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Arial Narrow" panose="020B0606020202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DejaVu Sans" panose="020B0603030804020204" pitchFamily="34" charset="0"/>
      <p:regular r:id="rId56"/>
      <p:bold r:id="rId57"/>
      <p:italic r:id="rId58"/>
      <p:boldItalic r:id="rId5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FF66"/>
    <a:srgbClr val="EAEAEA"/>
    <a:srgbClr val="2D2D8A"/>
    <a:srgbClr val="B9B9B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9832" autoAdjust="0"/>
  </p:normalViewPr>
  <p:slideViewPr>
    <p:cSldViewPr>
      <p:cViewPr varScale="1">
        <p:scale>
          <a:sx n="84" d="100"/>
          <a:sy n="84" d="100"/>
        </p:scale>
        <p:origin x="542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-34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7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4368800" cy="365125"/>
          </a:xfrm>
        </p:spPr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84800" y="6356351"/>
            <a:ext cx="2844800" cy="365125"/>
          </a:xfrm>
        </p:spPr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8" y="225425"/>
            <a:ext cx="11474449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3118" y="1125538"/>
            <a:ext cx="11474449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48683" y="6607176"/>
            <a:ext cx="5856817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089218" y="6607176"/>
            <a:ext cx="971549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1"/>
            <a:ext cx="40767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4123267" y="0"/>
            <a:ext cx="393700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8064500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4110567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808133" y="6035675"/>
            <a:ext cx="1873251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677152" y="6035675"/>
            <a:ext cx="1873249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9550400" y="6035675"/>
            <a:ext cx="1873251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7677151" y="6119813"/>
            <a:ext cx="37465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5808133" y="6203950"/>
            <a:ext cx="1873251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9"/>
            <a:ext cx="12192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584" y="6364289"/>
            <a:ext cx="1354667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70984" y="2419350"/>
            <a:ext cx="10752667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670984" y="4124326"/>
            <a:ext cx="8170333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16200000">
            <a:off x="6096000" y="-4157662"/>
            <a:ext cx="0" cy="1219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068233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762001" y="6237288"/>
            <a:ext cx="1765300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8151285" y="6257926"/>
          <a:ext cx="89323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2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8151285" y="6257926"/>
                        <a:ext cx="89323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8" y="1125538"/>
            <a:ext cx="563456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4" y="1125538"/>
            <a:ext cx="563668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4165600" cy="365125"/>
          </a:xfrm>
        </p:spPr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978400" y="6356351"/>
            <a:ext cx="5588000" cy="365125"/>
          </a:xfrm>
        </p:spPr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68000" y="6356351"/>
            <a:ext cx="9144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9484" y="225426"/>
            <a:ext cx="2868083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225426"/>
            <a:ext cx="8403167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8" y="225425"/>
            <a:ext cx="11474449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3118" y="1125538"/>
            <a:ext cx="11474449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48683" y="6607176"/>
            <a:ext cx="5856817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089218" y="6607176"/>
            <a:ext cx="971549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4368800" cy="365125"/>
          </a:xfrm>
        </p:spPr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486400" y="6356351"/>
            <a:ext cx="2844800" cy="365125"/>
          </a:xfrm>
        </p:spPr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Forum on Tracking Detector Mechanics 2019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118" y="225425"/>
            <a:ext cx="11474449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118" y="1125538"/>
            <a:ext cx="11474449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48683" y="6607176"/>
            <a:ext cx="5856817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J.M. Heuser - CBM-STS System Integration Issues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9218" y="6607176"/>
            <a:ext cx="971549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5808133" y="6607175"/>
            <a:ext cx="1873251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7677152" y="6607175"/>
            <a:ext cx="1873249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9550400" y="6607175"/>
            <a:ext cx="1873251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12192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677151" y="6691313"/>
            <a:ext cx="37465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5808133" y="6775450"/>
            <a:ext cx="1873251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12192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microsoft.com/office/2007/relationships/hdphoto" Target="../media/hdphoto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jpe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center.eu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center.eu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center.eu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center.eu/for-users/experiments/cbm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jp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1"/>
            <a:ext cx="12192000" cy="1470025"/>
          </a:xfrm>
        </p:spPr>
        <p:txBody>
          <a:bodyPr>
            <a:normAutofit/>
          </a:bodyPr>
          <a:lstStyle/>
          <a:p>
            <a:r>
              <a:rPr lang="en-US" dirty="0"/>
              <a:t>System Integration Issues with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Silicon </a:t>
            </a:r>
            <a:r>
              <a:rPr lang="en-US" dirty="0"/>
              <a:t>Tracker of the </a:t>
            </a:r>
            <a:r>
              <a:rPr lang="en-US" dirty="0" smtClean="0"/>
              <a:t>CBM </a:t>
            </a:r>
            <a:r>
              <a:rPr lang="en-US" dirty="0"/>
              <a:t>Experiment at FAIR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60562"/>
            <a:ext cx="9144000" cy="218692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Johann M. </a:t>
            </a:r>
            <a:r>
              <a:rPr lang="en-US" sz="2000" dirty="0" err="1">
                <a:solidFill>
                  <a:schemeClr val="tx1"/>
                </a:solidFill>
              </a:rPr>
              <a:t>Heuser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400" dirty="0">
                <a:solidFill>
                  <a:schemeClr val="tx1"/>
                </a:solidFill>
              </a:rPr>
              <a:t/>
            </a:r>
            <a:br>
              <a:rPr lang="en-US" sz="4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GSI Helmholtz Center for Heavy Ion Research, Darmstadt, Germany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500" dirty="0" smtClean="0">
                <a:solidFill>
                  <a:schemeClr val="tx1"/>
                </a:solidFill>
              </a:rPr>
              <a:t/>
            </a:r>
            <a:br>
              <a:rPr lang="en-US" sz="5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for </a:t>
            </a:r>
            <a:r>
              <a:rPr lang="en-US" sz="1800" dirty="0">
                <a:solidFill>
                  <a:schemeClr val="tx1"/>
                </a:solidFill>
              </a:rPr>
              <a:t>the CBM </a:t>
            </a:r>
            <a:r>
              <a:rPr lang="en-US" sz="1800" dirty="0" smtClean="0">
                <a:solidFill>
                  <a:schemeClr val="tx1"/>
                </a:solidFill>
              </a:rPr>
              <a:t>Collaboration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1800" i="1" dirty="0">
                <a:solidFill>
                  <a:schemeClr val="tx1"/>
                </a:solidFill>
              </a:rPr>
              <a:t>Forum </a:t>
            </a:r>
            <a:r>
              <a:rPr lang="en-US" sz="1800" i="1" dirty="0" smtClean="0">
                <a:solidFill>
                  <a:schemeClr val="tx1"/>
                </a:solidFill>
              </a:rPr>
              <a:t>on </a:t>
            </a:r>
            <a:r>
              <a:rPr lang="en-US" sz="1800" i="1" dirty="0">
                <a:solidFill>
                  <a:schemeClr val="tx1"/>
                </a:solidFill>
              </a:rPr>
              <a:t>Tracking Detector Mechanics </a:t>
            </a:r>
            <a:r>
              <a:rPr lang="en-US" sz="1800" i="1" dirty="0" smtClean="0">
                <a:solidFill>
                  <a:schemeClr val="tx1"/>
                </a:solidFill>
              </a:rPr>
              <a:t>2019</a:t>
            </a:r>
            <a:r>
              <a:rPr lang="en-US" sz="1800" i="1" dirty="0">
                <a:solidFill>
                  <a:schemeClr val="tx1"/>
                </a:solidFill>
              </a:rPr>
              <a:t>, Cornell </a:t>
            </a:r>
            <a:r>
              <a:rPr lang="en-US" sz="1800" i="1" dirty="0" smtClean="0">
                <a:solidFill>
                  <a:schemeClr val="tx1"/>
                </a:solidFill>
              </a:rPr>
              <a:t>University, Ithaca NY, USA</a:t>
            </a:r>
            <a:endParaRPr lang="en-US" sz="1800" i="1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62400" y="2774302"/>
            <a:ext cx="4724400" cy="118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romanUcPeriod"/>
            </a:pPr>
            <a:r>
              <a:rPr lang="en-US" sz="2400" i="1" dirty="0">
                <a:solidFill>
                  <a:schemeClr val="tx1"/>
                </a:solidFill>
              </a:rPr>
              <a:t>CBM experiment at </a:t>
            </a:r>
            <a:r>
              <a:rPr lang="en-US" sz="2400" i="1" dirty="0" smtClean="0">
                <a:solidFill>
                  <a:schemeClr val="tx1"/>
                </a:solidFill>
              </a:rPr>
              <a:t>FAIR  </a:t>
            </a:r>
            <a:endParaRPr lang="en-US" sz="2400" i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romanUcPeriod"/>
            </a:pPr>
            <a:r>
              <a:rPr lang="en-US" sz="2400" i="1" dirty="0">
                <a:solidFill>
                  <a:schemeClr val="tx1"/>
                </a:solidFill>
              </a:rPr>
              <a:t>Silicon Tracking System </a:t>
            </a:r>
          </a:p>
          <a:p>
            <a:pPr marL="514350" indent="-514350" algn="l">
              <a:buFont typeface="+mj-lt"/>
              <a:buAutoNum type="romanUcPeriod"/>
            </a:pPr>
            <a:r>
              <a:rPr lang="en-US" sz="2400" i="1" dirty="0">
                <a:solidFill>
                  <a:schemeClr val="tx1"/>
                </a:solidFill>
              </a:rPr>
              <a:t>I</a:t>
            </a:r>
            <a:r>
              <a:rPr lang="en-US" sz="2400" i="1" dirty="0" smtClean="0">
                <a:solidFill>
                  <a:schemeClr val="tx1"/>
                </a:solidFill>
              </a:rPr>
              <a:t>ntegration: status and issues 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test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" name="Picture 2" descr="https://fair-center.eu/typo3temp/pics/d37ce340fd.png">
            <a:extLst>
              <a:ext uri="{FF2B5EF4-FFF2-40B4-BE49-F238E27FC236}">
                <a16:creationId xmlns:a16="http://schemas.microsoft.com/office/drawing/2014/main" id="{C42C8576-F7CE-DF49-8904-A358057F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8" y="2530809"/>
            <a:ext cx="434705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30"/>
          <p:cNvSpPr txBox="1"/>
          <p:nvPr/>
        </p:nvSpPr>
        <p:spPr>
          <a:xfrm>
            <a:off x="603504" y="1524000"/>
            <a:ext cx="4388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cs typeface="Arial" panose="020B0604020202020204" pitchFamily="34" charset="0"/>
              </a:rPr>
              <a:t>mCBM@SIS18</a:t>
            </a:r>
            <a:r>
              <a:rPr lang="de-DE" sz="1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de-DE" sz="1600" dirty="0" smtClean="0">
                <a:cs typeface="Arial" panose="020B0604020202020204" pitchFamily="34" charset="0"/>
              </a:rPr>
              <a:t>-</a:t>
            </a:r>
            <a:r>
              <a:rPr lang="de-DE" sz="1600" b="1" i="1" dirty="0" smtClean="0"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de-DE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CBM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full system test-setup </a:t>
            </a:r>
            <a:endParaRPr lang="en-US" sz="1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high-rate 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nucleus-nucleus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collisions at </a:t>
            </a:r>
            <a:r>
              <a:rPr lang="en-US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GSI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/FAIR</a:t>
            </a:r>
            <a:endParaRPr lang="en-US" sz="14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feld 31"/>
          <p:cNvSpPr txBox="1"/>
          <p:nvPr/>
        </p:nvSpPr>
        <p:spPr>
          <a:xfrm>
            <a:off x="609601" y="5029200"/>
            <a:ext cx="495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CBM prototype detector systems</a:t>
            </a:r>
            <a:r>
              <a:rPr 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free-streaming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read-out and data transport to the </a:t>
            </a:r>
            <a:r>
              <a:rPr lang="en-US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mFLES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online event reconstruction and selection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up to 10 MHz collision rate</a:t>
            </a:r>
            <a:endParaRPr lang="en-US" sz="1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irst successful commissioning with beam 12/2018 and 3/2019</a:t>
            </a:r>
            <a:endParaRPr lang="en-US" sz="32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8956"/>
            <a:ext cx="1495044" cy="1495044"/>
          </a:xfrm>
          <a:prstGeom prst="rect">
            <a:avLst/>
          </a:prstGeom>
        </p:spPr>
      </p:pic>
      <p:grpSp>
        <p:nvGrpSpPr>
          <p:cNvPr id="15" name="Gruppieren 3"/>
          <p:cNvGrpSpPr>
            <a:grpSpLocks noChangeAspect="1"/>
          </p:cNvGrpSpPr>
          <p:nvPr/>
        </p:nvGrpSpPr>
        <p:grpSpPr>
          <a:xfrm>
            <a:off x="5638800" y="1676400"/>
            <a:ext cx="6133018" cy="4407568"/>
            <a:chOff x="5439443" y="1138889"/>
            <a:chExt cx="3665003" cy="2633899"/>
          </a:xfrm>
        </p:grpSpPr>
        <p:grpSp>
          <p:nvGrpSpPr>
            <p:cNvPr id="16" name="Gruppieren 4"/>
            <p:cNvGrpSpPr/>
            <p:nvPr/>
          </p:nvGrpSpPr>
          <p:grpSpPr>
            <a:xfrm>
              <a:off x="5439443" y="1138889"/>
              <a:ext cx="3665003" cy="2633899"/>
              <a:chOff x="5245805" y="1757454"/>
              <a:chExt cx="3665003" cy="2633899"/>
            </a:xfrm>
          </p:grpSpPr>
          <p:pic>
            <p:nvPicPr>
              <p:cNvPr id="18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3516" y="1757454"/>
                <a:ext cx="3647292" cy="2633899"/>
              </a:xfrm>
              <a:prstGeom prst="rect">
                <a:avLst/>
              </a:prstGeom>
            </p:spPr>
          </p:pic>
          <p:sp>
            <p:nvSpPr>
              <p:cNvPr id="19" name="Textfeld 7"/>
              <p:cNvSpPr txBox="1"/>
              <p:nvPr/>
            </p:nvSpPr>
            <p:spPr>
              <a:xfrm>
                <a:off x="5245805" y="3063611"/>
                <a:ext cx="404257" cy="1598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 err="1" smtClean="0"/>
                  <a:t>mRICH</a:t>
                </a:r>
                <a:endParaRPr lang="en-US" sz="1600" dirty="0" smtClean="0"/>
              </a:p>
            </p:txBody>
          </p:sp>
          <p:sp>
            <p:nvSpPr>
              <p:cNvPr id="20" name="Textfeld 8"/>
              <p:cNvSpPr txBox="1"/>
              <p:nvPr/>
            </p:nvSpPr>
            <p:spPr>
              <a:xfrm>
                <a:off x="5761643" y="1757454"/>
                <a:ext cx="427807" cy="18888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2000" dirty="0" err="1" smtClean="0"/>
                  <a:t>mTOF</a:t>
                </a:r>
                <a:endParaRPr lang="en-US" sz="3200" dirty="0" smtClean="0"/>
              </a:p>
            </p:txBody>
          </p:sp>
          <p:sp>
            <p:nvSpPr>
              <p:cNvPr id="21" name="Textfeld 9"/>
              <p:cNvSpPr txBox="1"/>
              <p:nvPr/>
            </p:nvSpPr>
            <p:spPr>
              <a:xfrm>
                <a:off x="7326231" y="3715959"/>
                <a:ext cx="401986" cy="17435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 err="1" smtClean="0">
                    <a:solidFill>
                      <a:schemeClr val="bg1"/>
                    </a:solidFill>
                  </a:rPr>
                  <a:t>mTRD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feld 10"/>
              <p:cNvSpPr txBox="1"/>
              <p:nvPr/>
            </p:nvSpPr>
            <p:spPr>
              <a:xfrm>
                <a:off x="7655647" y="3318510"/>
                <a:ext cx="457986" cy="1598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 err="1" smtClean="0">
                    <a:solidFill>
                      <a:schemeClr val="bg1"/>
                    </a:solidFill>
                  </a:rPr>
                  <a:t>mMUCH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feld 11"/>
              <p:cNvSpPr txBox="1"/>
              <p:nvPr/>
            </p:nvSpPr>
            <p:spPr>
              <a:xfrm>
                <a:off x="8154180" y="2984766"/>
                <a:ext cx="355825" cy="1598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 err="1" smtClean="0">
                    <a:solidFill>
                      <a:schemeClr val="bg1"/>
                    </a:solidFill>
                  </a:rPr>
                  <a:t>mSTS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feld 5"/>
            <p:cNvSpPr txBox="1"/>
            <p:nvPr/>
          </p:nvSpPr>
          <p:spPr>
            <a:xfrm>
              <a:off x="8754419" y="1749543"/>
              <a:ext cx="274096" cy="21794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 err="1" smtClean="0">
                  <a:solidFill>
                    <a:schemeClr val="bg1"/>
                  </a:solidFill>
                </a:rPr>
                <a:t>T0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pPr algn="l"/>
              <a:r>
                <a:rPr lang="en-US" sz="800" dirty="0" smtClean="0">
                  <a:solidFill>
                    <a:schemeClr val="bg1"/>
                  </a:solidFill>
                </a:rPr>
                <a:t>diamond</a:t>
              </a:r>
              <a:endParaRPr lang="en-US" sz="24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1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test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Textfeld 7"/>
          <p:cNvSpPr txBox="1"/>
          <p:nvPr/>
        </p:nvSpPr>
        <p:spPr>
          <a:xfrm>
            <a:off x="5523551" y="1447800"/>
            <a:ext cx="467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March 30, 2019 – run 175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sz="1400" dirty="0" smtClean="0">
                <a:cs typeface="Arial" panose="020B0604020202020204" pitchFamily="34" charset="0"/>
              </a:rPr>
              <a:t>(approx.)</a:t>
            </a:r>
            <a:r>
              <a:rPr lang="en-US" dirty="0" smtClean="0">
                <a:cs typeface="Arial" panose="020B0604020202020204" pitchFamily="34" charset="0"/>
              </a:rPr>
              <a:t> 10</a:t>
            </a:r>
            <a:r>
              <a:rPr lang="en-US" baseline="30000" dirty="0" smtClean="0">
                <a:cs typeface="Arial" panose="020B0604020202020204" pitchFamily="34" charset="0"/>
              </a:rPr>
              <a:t>8 </a:t>
            </a:r>
            <a:r>
              <a:rPr lang="en-US" dirty="0" smtClean="0">
                <a:cs typeface="Arial" panose="020B0604020202020204" pitchFamily="34" charset="0"/>
              </a:rPr>
              <a:t>Ag ions/s (1.58 GeV/u) + Au (2.5mm)</a:t>
            </a:r>
          </a:p>
        </p:txBody>
      </p:sp>
      <p:grpSp>
        <p:nvGrpSpPr>
          <p:cNvPr id="8" name="Gruppieren 11"/>
          <p:cNvGrpSpPr>
            <a:grpSpLocks noChangeAspect="1"/>
          </p:cNvGrpSpPr>
          <p:nvPr/>
        </p:nvGrpSpPr>
        <p:grpSpPr>
          <a:xfrm>
            <a:off x="5492039" y="2361070"/>
            <a:ext cx="5709361" cy="3887330"/>
            <a:chOff x="-804800" y="2157128"/>
            <a:chExt cx="19901470" cy="145540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04800" y="2157128"/>
              <a:ext cx="19901470" cy="145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1521568" y="2532589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T0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66" y="1524000"/>
            <a:ext cx="2815515" cy="34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1"/>
          <p:cNvSpPr txBox="1"/>
          <p:nvPr/>
        </p:nvSpPr>
        <p:spPr>
          <a:xfrm>
            <a:off x="685800" y="5071604"/>
            <a:ext cx="4213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March 30, 2019:</a:t>
            </a:r>
          </a:p>
          <a:p>
            <a:r>
              <a:rPr lang="en-US" dirty="0" smtClean="0">
                <a:cs typeface="Arial" panose="020B0604020202020204" pitchFamily="34" charset="0"/>
              </a:rPr>
              <a:t>beam intensity ≈ 10</a:t>
            </a:r>
            <a:r>
              <a:rPr lang="en-US" baseline="30000" dirty="0" smtClean="0">
                <a:cs typeface="Arial" panose="020B0604020202020204" pitchFamily="34" charset="0"/>
              </a:rPr>
              <a:t>8</a:t>
            </a:r>
            <a:r>
              <a:rPr lang="en-US" dirty="0" smtClean="0">
                <a:cs typeface="Arial" panose="020B0604020202020204" pitchFamily="34" charset="0"/>
              </a:rPr>
              <a:t> Ag ions / s</a:t>
            </a:r>
          </a:p>
          <a:p>
            <a:r>
              <a:rPr lang="en-US" dirty="0" smtClean="0">
                <a:cs typeface="Arial" panose="020B0604020202020204" pitchFamily="34" charset="0"/>
              </a:rPr>
              <a:t>interaction rates 10</a:t>
            </a:r>
            <a:r>
              <a:rPr lang="en-US" baseline="30000" dirty="0" smtClean="0">
                <a:cs typeface="Arial" panose="020B0604020202020204" pitchFamily="34" charset="0"/>
              </a:rPr>
              <a:t>6</a:t>
            </a:r>
            <a:r>
              <a:rPr lang="en-US" dirty="0" smtClean="0">
                <a:cs typeface="Arial" panose="020B0604020202020204" pitchFamily="34" charset="0"/>
              </a:rPr>
              <a:t> … 10</a:t>
            </a:r>
            <a:r>
              <a:rPr lang="en-US" baseline="30000" dirty="0" smtClean="0">
                <a:cs typeface="Arial" panose="020B0604020202020204" pitchFamily="34" charset="0"/>
              </a:rPr>
              <a:t>7</a:t>
            </a:r>
            <a:r>
              <a:rPr lang="en-US" dirty="0" smtClean="0">
                <a:cs typeface="Arial" panose="020B0604020202020204" pitchFamily="34" charset="0"/>
              </a:rPr>
              <a:t> /s  (preliminary)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2184" y="1546360"/>
            <a:ext cx="685800" cy="335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x 10</a:t>
            </a:r>
            <a:r>
              <a:rPr lang="en-US" b="1" baseline="30000" dirty="0" smtClean="0"/>
              <a:t>6</a:t>
            </a:r>
            <a:endParaRPr lang="en-US" b="1" baseline="30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4728" y="2257264"/>
            <a:ext cx="14922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T0 rate (Hz)</a:t>
            </a:r>
            <a:endParaRPr lang="en-US" sz="2000" b="1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1633710" y="1803812"/>
            <a:ext cx="1260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 </a:t>
            </a:r>
            <a:endParaRPr lang="en-US" dirty="0"/>
          </a:p>
        </p:txBody>
      </p:sp>
      <p:sp>
        <p:nvSpPr>
          <p:cNvPr id="8" name="TextShape 17"/>
          <p:cNvSpPr txBox="1"/>
          <p:nvPr/>
        </p:nvSpPr>
        <p:spPr>
          <a:xfrm>
            <a:off x="478971" y="3557737"/>
            <a:ext cx="5562600" cy="28535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lnSpc>
                <a:spcPct val="120000"/>
              </a:lnSpc>
            </a:pPr>
            <a:r>
              <a:rPr lang="en-US" sz="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/>
            </a:r>
            <a:br>
              <a:rPr lang="en-US" sz="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</a:b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A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pproach: 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 tracking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stations, 0.3 – 1.0 m downstream target</a:t>
            </a:r>
          </a:p>
          <a:p>
            <a:pPr marL="987425" lvl="1" indent="-166688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4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</a:t>
            </a:r>
            <a:r>
              <a:rPr lang="en-US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2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area,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3.5 m</a:t>
            </a:r>
            <a:r>
              <a:rPr lang="en-US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3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volume, </a:t>
            </a:r>
            <a:b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</a:b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896 modules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106 ladders, 1.8 M channels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silicon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sensors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hit spatial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 25 µm </a:t>
            </a:r>
            <a:endParaRPr lang="en-US" i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life time rad. </a:t>
            </a: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tol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.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up to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10</a:t>
            </a:r>
            <a:r>
              <a:rPr lang="en-US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14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n/cm</a:t>
            </a:r>
            <a:r>
              <a:rPr lang="en-US" i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2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 (1 MeV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eq.)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operation at T &lt; -10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 panose="05050102010706020507" pitchFamily="18" charset="2"/>
              </a:rPr>
              <a:t>C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 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</p:txBody>
      </p:sp>
      <p:sp>
        <p:nvSpPr>
          <p:cNvPr id="9" name="TextShape 17"/>
          <p:cNvSpPr txBox="1"/>
          <p:nvPr/>
        </p:nvSpPr>
        <p:spPr>
          <a:xfrm>
            <a:off x="6019800" y="3960541"/>
            <a:ext cx="5562600" cy="2330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self-triggering electronics</a:t>
            </a:r>
          </a:p>
          <a:p>
            <a:pPr marL="1073150" lvl="1" indent="-25241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 5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ns</a:t>
            </a:r>
          </a:p>
          <a:p>
            <a:pPr marL="1073150" lvl="1" indent="-25241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radiation tolerance &gt;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3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 </a:t>
            </a: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Mrad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 </a:t>
            </a:r>
          </a:p>
          <a:p>
            <a:pPr marL="1073150" lvl="1" indent="-25241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power dissipation ~ 40 kW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low-mass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detector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modules/ladders:   </a:t>
            </a:r>
          </a:p>
          <a:p>
            <a:pPr marL="1073150" lvl="1" indent="-25241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electronics/cooling outside physics aperture 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  <a:p>
            <a:pPr marL="1073150" lvl="1" indent="-25241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material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budget per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station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:   0.3% – 2% X</a:t>
            </a:r>
            <a:r>
              <a:rPr lang="en-US" i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</a:t>
            </a:r>
            <a:endParaRPr lang="en-US" sz="200" b="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</p:txBody>
      </p:sp>
      <p:sp>
        <p:nvSpPr>
          <p:cNvPr id="10" name="TextShape 17"/>
          <p:cNvSpPr txBox="1"/>
          <p:nvPr/>
        </p:nvSpPr>
        <p:spPr>
          <a:xfrm>
            <a:off x="457200" y="1420748"/>
            <a:ext cx="8153400" cy="22368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3538" indent="-269875">
              <a:lnSpc>
                <a:spcPct val="12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Central CBM detector:       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charged-particle tracking + momentum measurement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>
              <a:lnSpc>
                <a:spcPct val="120000"/>
              </a:lnSpc>
            </a:pPr>
            <a:endParaRPr lang="en-US" sz="400" dirty="0">
              <a:latin typeface="Calibri" panose="020F0502020204030204" pitchFamily="34" charset="0"/>
            </a:endParaRPr>
          </a:p>
          <a:p>
            <a:pPr marL="108000">
              <a:lnSpc>
                <a:spcPct val="120000"/>
              </a:lnSpc>
            </a:pPr>
            <a:r>
              <a:rPr lang="en-US" sz="500" b="1" dirty="0">
                <a:latin typeface="Calibri" panose="020F0502020204030204" pitchFamily="34" charset="0"/>
              </a:rPr>
              <a:t/>
            </a:r>
            <a:br>
              <a:rPr lang="en-US" sz="500" b="1" dirty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>Requirements/challenges</a:t>
            </a:r>
            <a:r>
              <a:rPr lang="en-US" b="1" dirty="0">
                <a:latin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dirty="0">
                <a:latin typeface="Calibri" panose="020F0502020204030204" pitchFamily="34" charset="0"/>
              </a:rPr>
              <a:t>up to ~ 700 charged particles per heavy-ion collision      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 high granularity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dirty="0">
                <a:latin typeface="Calibri" panose="020F0502020204030204" pitchFamily="34" charset="0"/>
              </a:rPr>
              <a:t>10</a:t>
            </a:r>
            <a:r>
              <a:rPr lang="en-US" baseline="30000" dirty="0">
                <a:latin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sym typeface="Symbol"/>
              </a:rPr>
              <a:t> </a:t>
            </a:r>
            <a:r>
              <a:rPr lang="en-US" dirty="0">
                <a:latin typeface="Calibri" panose="020F0502020204030204" pitchFamily="34" charset="0"/>
              </a:rPr>
              <a:t>10</a:t>
            </a:r>
            <a:r>
              <a:rPr lang="en-US" baseline="30000" dirty="0">
                <a:latin typeface="Calibri" panose="020F0502020204030204" pitchFamily="34" charset="0"/>
              </a:rPr>
              <a:t>7</a:t>
            </a:r>
            <a:r>
              <a:rPr lang="en-US" dirty="0">
                <a:latin typeface="Calibri" panose="020F0502020204030204" pitchFamily="34" charset="0"/>
              </a:rPr>
              <a:t> heavy-ion collisions per second                          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radiation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tolerant</a:t>
            </a:r>
            <a:r>
              <a:rPr lang="en-US" dirty="0">
                <a:latin typeface="Calibri" panose="020F0502020204030204" pitchFamily="34" charset="0"/>
              </a:rPr>
              <a:t>     </a:t>
            </a:r>
            <a:endParaRPr lang="en-US" dirty="0" smtClean="0">
              <a:latin typeface="Calibri" panose="020F0502020204030204" pitchFamily="34" charset="0"/>
            </a:endParaRP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pile-up free streaming of hit data to online computing   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fast electronics 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Wingdings" panose="05000000000000000000" pitchFamily="2" charset="2"/>
              </a:rPr>
              <a:t>mechanical precision:   transversal to beam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 panose="05050102010706020507" pitchFamily="18" charset="2"/>
              </a:rPr>
              <a:t>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Wingdings" panose="05000000000000000000" pitchFamily="2" charset="2"/>
              </a:rPr>
              <a:t> 100 µm, less along beam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 panose="05050102010706020507" pitchFamily="18" charset="2"/>
              </a:rPr>
              <a:t> 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Wingdings" panose="05000000000000000000" pitchFamily="2" charset="2"/>
              </a:rPr>
              <a:t>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108000">
              <a:lnSpc>
                <a:spcPct val="120000"/>
              </a:lnSpc>
            </a:pPr>
            <a:endParaRPr lang="en-US" sz="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108000">
              <a:lnSpc>
                <a:spcPct val="120000"/>
              </a:lnSpc>
            </a:pPr>
            <a:endParaRPr lang="en-US" sz="2000" b="1" i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320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071"/>
            <a:ext cx="6251620" cy="4703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34" r="14725"/>
          <a:stretch/>
        </p:blipFill>
        <p:spPr>
          <a:xfrm>
            <a:off x="7119072" y="1795110"/>
            <a:ext cx="3929928" cy="2243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188" r="12042"/>
          <a:stretch/>
        </p:blipFill>
        <p:spPr>
          <a:xfrm>
            <a:off x="7152600" y="4191000"/>
            <a:ext cx="3896400" cy="21714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1000" y="4835440"/>
            <a:ext cx="1682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field integral </a:t>
            </a:r>
            <a:r>
              <a:rPr lang="en-US" sz="1600" i="1" dirty="0" smtClean="0"/>
              <a:t>1 Tm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9803049" y="1835304"/>
            <a:ext cx="1322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field profile along beam</a:t>
            </a:r>
            <a:endParaRPr lang="en-US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7405085" y="1307068"/>
            <a:ext cx="3161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superconducting dipole magnet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00800" y="3864254"/>
            <a:ext cx="228600" cy="18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90293" y="6203950"/>
            <a:ext cx="228600" cy="18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723955" y="3868643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distance from pole shoe center [mm]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728840" y="617898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distance from pole shoe center [mm]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6895213" y="183525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[T]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6900102" y="414431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[T]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57200" y="2868168"/>
            <a:ext cx="0" cy="22783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75488" y="5035733"/>
            <a:ext cx="2667000" cy="1937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7200" y="2667000"/>
            <a:ext cx="2667000" cy="1175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-194810" y="379754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144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8915400" y="1411224"/>
            <a:ext cx="2743199" cy="2647405"/>
            <a:chOff x="8915400" y="1447800"/>
            <a:chExt cx="2743199" cy="264740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15400" y="1447800"/>
              <a:ext cx="2743199" cy="2647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804400" y="1954112"/>
              <a:ext cx="1625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904165" y="4009752"/>
            <a:ext cx="2754434" cy="2658248"/>
            <a:chOff x="8904165" y="4009751"/>
            <a:chExt cx="2782748" cy="268557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04165" y="4009751"/>
              <a:ext cx="2782748" cy="268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9525000" y="4495800"/>
              <a:ext cx="1625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</a:t>
            </a:r>
            <a:endParaRPr lang="en-US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7200" y="1535071"/>
            <a:ext cx="6251620" cy="4703847"/>
            <a:chOff x="2743200" y="1535071"/>
            <a:chExt cx="6251620" cy="47038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535071"/>
              <a:ext cx="6251620" cy="47038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295" t="12511" r="20001"/>
            <a:stretch/>
          </p:blipFill>
          <p:spPr>
            <a:xfrm>
              <a:off x="4876800" y="2743200"/>
              <a:ext cx="2664500" cy="213139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629400" y="1826091"/>
            <a:ext cx="21336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collision, </a:t>
            </a:r>
            <a:br>
              <a:rPr lang="en-US" dirty="0" smtClean="0"/>
            </a:br>
            <a:r>
              <a:rPr lang="en-US" dirty="0" smtClean="0"/>
              <a:t>Au-Au, 10 GeV/u </a:t>
            </a:r>
            <a:br>
              <a:rPr lang="en-US" dirty="0" smtClean="0"/>
            </a:br>
            <a:endParaRPr lang="en-US" sz="900" dirty="0" smtClean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/>
              <a:t>700 charged </a:t>
            </a:r>
            <a:br>
              <a:rPr lang="en-US" dirty="0" smtClean="0"/>
            </a:br>
            <a:r>
              <a:rPr lang="en-US" dirty="0" smtClean="0"/>
              <a:t>particles in </a:t>
            </a:r>
            <a:br>
              <a:rPr lang="en-US" dirty="0" smtClean="0"/>
            </a:br>
            <a:r>
              <a:rPr lang="en-US" dirty="0" smtClean="0"/>
              <a:t>aperture</a:t>
            </a:r>
            <a:br>
              <a:rPr lang="en-US" dirty="0" smtClean="0"/>
            </a:br>
            <a:endParaRPr lang="en-US" sz="500" dirty="0" smtClean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/>
              <a:t>track reconstruct.  </a:t>
            </a:r>
            <a:br>
              <a:rPr lang="en-US" dirty="0" smtClean="0"/>
            </a:br>
            <a:r>
              <a:rPr lang="en-US" dirty="0" smtClean="0"/>
              <a:t>efficiency: </a:t>
            </a:r>
            <a:br>
              <a:rPr lang="en-US" dirty="0" smtClean="0"/>
            </a:br>
            <a:r>
              <a:rPr lang="en-US" dirty="0" smtClean="0"/>
              <a:t>&gt; 96 %</a:t>
            </a:r>
            <a:br>
              <a:rPr lang="en-US" dirty="0" smtClean="0"/>
            </a:br>
            <a:endParaRPr lang="en-US" sz="500" dirty="0" smtClean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/>
              <a:t>momentum resolution: </a:t>
            </a:r>
            <a:br>
              <a:rPr lang="en-US" dirty="0" smtClean="0"/>
            </a:br>
            <a:r>
              <a:rPr lang="en-US" dirty="0" smtClean="0"/>
              <a:t>~ 2%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96400" y="3898392"/>
            <a:ext cx="229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resolution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15400" y="1266641"/>
            <a:ext cx="30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reconstruction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STS – composition 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905000" y="1417638"/>
            <a:ext cx="8229600" cy="4777515"/>
            <a:chOff x="381000" y="1398588"/>
            <a:chExt cx="8229600" cy="47775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398588"/>
              <a:ext cx="8229600" cy="47369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41986" y="2146173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(18 variants)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4793" y="5868326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(23 </a:t>
              </a:r>
              <a:r>
                <a:rPr lang="en-US" sz="1400" dirty="0"/>
                <a:t>variants)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engineering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7586" r="32500" b="6093"/>
          <a:stretch/>
        </p:blipFill>
        <p:spPr bwMode="auto">
          <a:xfrm>
            <a:off x="8001000" y="1143000"/>
            <a:ext cx="2623847" cy="28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6885" r="35094" b="5511"/>
          <a:stretch/>
        </p:blipFill>
        <p:spPr bwMode="auto">
          <a:xfrm>
            <a:off x="4800600" y="1658798"/>
            <a:ext cx="1997433" cy="215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6724" r="27219" b="5173"/>
          <a:stretch/>
        </p:blipFill>
        <p:spPr bwMode="auto">
          <a:xfrm>
            <a:off x="762000" y="1523999"/>
            <a:ext cx="2701028" cy="22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2"/>
          <p:cNvSpPr/>
          <p:nvPr/>
        </p:nvSpPr>
        <p:spPr>
          <a:xfrm>
            <a:off x="7772399" y="4495800"/>
            <a:ext cx="36182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Global system aspects: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STS services, </a:t>
            </a:r>
            <a:r>
              <a:rPr lang="en-US" sz="1400" dirty="0" smtClean="0"/>
              <a:t>rail supports </a:t>
            </a:r>
            <a:r>
              <a:rPr lang="en-US" sz="1400" dirty="0"/>
              <a:t>and </a:t>
            </a:r>
            <a:r>
              <a:rPr lang="en-US" sz="1400" dirty="0" smtClean="0"/>
              <a:t>details of </a:t>
            </a:r>
            <a:endParaRPr lang="en-US" sz="1400" dirty="0"/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 smtClean="0"/>
              <a:t>Cabling, patch panels </a:t>
            </a:r>
            <a:endParaRPr lang="en-US" sz="1400" dirty="0"/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/>
              <a:t>Cooling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/>
              <a:t>Positioning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/>
              <a:t>Safety / emergency systems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/>
              <a:t>Integration upstream and downstream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400" dirty="0"/>
              <a:t>vibrations / structural analysis </a:t>
            </a:r>
          </a:p>
        </p:txBody>
      </p:sp>
      <p:sp>
        <p:nvSpPr>
          <p:cNvPr id="12" name="Textfeld 40"/>
          <p:cNvSpPr txBox="1"/>
          <p:nvPr/>
        </p:nvSpPr>
        <p:spPr>
          <a:xfrm>
            <a:off x="4419600" y="4495801"/>
            <a:ext cx="31610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Thermal enclosure: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Sealing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Panel connections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Material budget rear panel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Overall </a:t>
            </a:r>
            <a:r>
              <a:rPr lang="en-US" sz="1400" dirty="0" smtClean="0"/>
              <a:t>stiffness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Service / support mechanics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Overall assembly procedure </a:t>
            </a:r>
          </a:p>
        </p:txBody>
      </p:sp>
      <p:sp>
        <p:nvSpPr>
          <p:cNvPr id="13" name="Textfeld 41"/>
          <p:cNvSpPr txBox="1"/>
          <p:nvPr/>
        </p:nvSpPr>
        <p:spPr>
          <a:xfrm>
            <a:off x="762001" y="4504449"/>
            <a:ext cx="31610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Mechanical frames: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Material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Rail system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Positioning / </a:t>
            </a:r>
            <a:r>
              <a:rPr lang="en-US" sz="1400" dirty="0" smtClean="0"/>
              <a:t>adjustment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Cooling </a:t>
            </a:r>
            <a:r>
              <a:rPr lang="en-US" sz="1400" dirty="0"/>
              <a:t>plate </a:t>
            </a:r>
            <a:r>
              <a:rPr lang="en-US" sz="1400" dirty="0" smtClean="0"/>
              <a:t>shape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/>
              <a:t>Sensor </a:t>
            </a:r>
            <a:r>
              <a:rPr lang="en-US" sz="1400" dirty="0" smtClean="0"/>
              <a:t>cooling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Cabling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4047248"/>
            <a:ext cx="520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Consistent design being </a:t>
            </a:r>
            <a:r>
              <a:rPr lang="en-US" dirty="0" smtClean="0"/>
              <a:t>detailed. </a:t>
            </a:r>
            <a:r>
              <a:rPr lang="en-US" dirty="0"/>
              <a:t>Current issues: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95055" y="405659"/>
            <a:ext cx="2145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details on construction in: </a:t>
            </a:r>
            <a:br>
              <a:rPr lang="en-US" sz="1400" dirty="0" smtClean="0"/>
            </a:br>
            <a:r>
              <a:rPr lang="en-US" sz="1400" dirty="0" smtClean="0"/>
              <a:t>O. </a:t>
            </a:r>
            <a:r>
              <a:rPr lang="en-US" sz="1400" dirty="0" err="1" smtClean="0"/>
              <a:t>Vasylyev</a:t>
            </a:r>
            <a:r>
              <a:rPr lang="en-US" sz="1400" dirty="0" smtClean="0"/>
              <a:t>, FTDM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16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15747" r="21500" b="8965"/>
          <a:stretch/>
        </p:blipFill>
        <p:spPr bwMode="auto">
          <a:xfrm>
            <a:off x="6386840" y="1828800"/>
            <a:ext cx="519556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7" t="9885" r="29000" b="7701"/>
          <a:stretch/>
        </p:blipFill>
        <p:spPr bwMode="auto">
          <a:xfrm>
            <a:off x="533400" y="1677855"/>
            <a:ext cx="4659973" cy="463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3507" y="1646436"/>
            <a:ext cx="14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full-scale mechanics demonstrator to be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6553" r="2000" b="4942"/>
          <a:stretch/>
        </p:blipFill>
        <p:spPr bwMode="auto">
          <a:xfrm>
            <a:off x="2514600" y="1417638"/>
            <a:ext cx="8534400" cy="496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371600"/>
            <a:ext cx="1905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cooling concept: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sz="12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i="1" dirty="0" smtClean="0"/>
              <a:t>liquid distribution for electronics cooling </a:t>
            </a:r>
            <a:br>
              <a:rPr lang="en-US" i="1" dirty="0" smtClean="0"/>
            </a:br>
            <a:endParaRPr lang="en-US" sz="7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i="1" dirty="0" smtClean="0"/>
              <a:t>gas flow for sensor cooling</a:t>
            </a:r>
          </a:p>
          <a:p>
            <a:endParaRPr lang="en-US" dirty="0" smtClean="0"/>
          </a:p>
          <a:p>
            <a:r>
              <a:rPr lang="en-US" dirty="0" smtClean="0"/>
              <a:t>thermal demonstrator under set-up</a:t>
            </a:r>
          </a:p>
          <a:p>
            <a:endParaRPr lang="en-US" dirty="0"/>
          </a:p>
          <a:p>
            <a:r>
              <a:rPr lang="en-US" dirty="0" smtClean="0"/>
              <a:t>details in: </a:t>
            </a:r>
          </a:p>
          <a:p>
            <a:r>
              <a:rPr lang="en-US" dirty="0" smtClean="0"/>
              <a:t>K. </a:t>
            </a:r>
            <a:r>
              <a:rPr lang="en-US" dirty="0" err="1" smtClean="0"/>
              <a:t>Agarwar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FTDM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6553" r="2000" b="4942"/>
          <a:stretch/>
        </p:blipFill>
        <p:spPr bwMode="auto">
          <a:xfrm>
            <a:off x="2514600" y="1417638"/>
            <a:ext cx="8534400" cy="496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869983"/>
            <a:ext cx="6655501" cy="35109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" y="1371600"/>
            <a:ext cx="1905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cooling concept: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sz="12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i="1" dirty="0" smtClean="0"/>
              <a:t>liquid distribution for electronics cooling </a:t>
            </a:r>
            <a:br>
              <a:rPr lang="en-US" i="1" dirty="0" smtClean="0"/>
            </a:br>
            <a:endParaRPr lang="en-US" sz="7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i="1" dirty="0" smtClean="0"/>
              <a:t>gas flow for sensor cooling</a:t>
            </a:r>
          </a:p>
          <a:p>
            <a:endParaRPr lang="en-US" dirty="0" smtClean="0"/>
          </a:p>
          <a:p>
            <a:r>
              <a:rPr lang="en-US" dirty="0" smtClean="0"/>
              <a:t>thermal demonstrator under set-up</a:t>
            </a:r>
          </a:p>
          <a:p>
            <a:endParaRPr lang="en-US" dirty="0"/>
          </a:p>
          <a:p>
            <a:r>
              <a:rPr lang="en-US" dirty="0" smtClean="0"/>
              <a:t>details in: </a:t>
            </a:r>
          </a:p>
          <a:p>
            <a:r>
              <a:rPr lang="en-US" dirty="0" smtClean="0"/>
              <a:t>K. Agarwal, </a:t>
            </a:r>
            <a:br>
              <a:rPr lang="en-US" dirty="0" smtClean="0"/>
            </a:br>
            <a:r>
              <a:rPr lang="en-US" dirty="0" smtClean="0"/>
              <a:t>FTDM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Baryonic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Textfeld 7"/>
          <p:cNvSpPr txBox="1"/>
          <p:nvPr/>
        </p:nvSpPr>
        <p:spPr>
          <a:xfrm>
            <a:off x="540529" y="1447800"/>
            <a:ext cx="4761816" cy="110799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phase diagram of strongly interacting matter</a:t>
            </a:r>
          </a:p>
          <a:p>
            <a:pPr algn="l"/>
            <a:endParaRPr lang="en-US" sz="500" dirty="0">
              <a:sym typeface="Wingdings" panose="05000000000000000000" pitchFamily="2" charset="2"/>
            </a:endParaRPr>
          </a:p>
          <a:p>
            <a:pPr algn="l"/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/>
              <a:t>focus on high-density matter: </a:t>
            </a:r>
          </a:p>
          <a:p>
            <a:pPr algn="l"/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>                                                      </a:t>
            </a:r>
            <a:r>
              <a:rPr lang="en-US" b="1" dirty="0" smtClean="0"/>
              <a:t>C</a:t>
            </a:r>
            <a:r>
              <a:rPr lang="en-US" dirty="0" smtClean="0"/>
              <a:t>ompressed </a:t>
            </a:r>
            <a:r>
              <a:rPr lang="en-US" b="1" dirty="0" smtClean="0"/>
              <a:t>B</a:t>
            </a:r>
            <a:r>
              <a:rPr lang="en-US" dirty="0" smtClean="0"/>
              <a:t>aryonic </a:t>
            </a:r>
            <a:r>
              <a:rPr lang="en-US" b="1" dirty="0" smtClean="0"/>
              <a:t>M</a:t>
            </a:r>
            <a:r>
              <a:rPr lang="en-US" dirty="0" smtClean="0"/>
              <a:t>atter  </a:t>
            </a:r>
          </a:p>
        </p:txBody>
      </p:sp>
      <p:pic>
        <p:nvPicPr>
          <p:cNvPr id="9" name="Picture 3" descr="pict_auau2gev_qm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09" y="2082186"/>
            <a:ext cx="4957574" cy="20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88114"/>
            <a:ext cx="4869349" cy="35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/>
          <p:cNvSpPr txBox="1"/>
          <p:nvPr/>
        </p:nvSpPr>
        <p:spPr>
          <a:xfrm>
            <a:off x="5924726" y="3810000"/>
            <a:ext cx="207627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Au  +  Au  collision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22248" y="1432036"/>
            <a:ext cx="57150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in the </a:t>
            </a:r>
            <a:r>
              <a:rPr lang="en-US" b="1" dirty="0" smtClean="0"/>
              <a:t>laboratory</a:t>
            </a:r>
            <a:r>
              <a:rPr lang="en-US" dirty="0" smtClean="0"/>
              <a:t>:    nucleus-nucleus collisions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8915400" y="4142542"/>
            <a:ext cx="2743200" cy="2334458"/>
            <a:chOff x="8768405" y="4328210"/>
            <a:chExt cx="2567590" cy="2185014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8768405" y="4555860"/>
              <a:ext cx="2567590" cy="1957364"/>
              <a:chOff x="3353836" y="3946000"/>
              <a:chExt cx="3186278" cy="2429012"/>
            </a:xfrm>
          </p:grpSpPr>
          <p:pic>
            <p:nvPicPr>
              <p:cNvPr id="14" name="Picture 5" descr="Q:\Eigene Dateien\cbm\documents\Physics Book\CBM-BOOK\Part3\Figs\rho-10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22"/>
              <a:stretch/>
            </p:blipFill>
            <p:spPr bwMode="auto">
              <a:xfrm>
                <a:off x="3353836" y="3946000"/>
                <a:ext cx="3186278" cy="2429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Gerade Verbindung 7"/>
              <p:cNvCxnSpPr/>
              <p:nvPr/>
            </p:nvCxnSpPr>
            <p:spPr bwMode="auto">
              <a:xfrm>
                <a:off x="3729694" y="4813696"/>
                <a:ext cx="245021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feld 12"/>
              <p:cNvSpPr txBox="1"/>
              <p:nvPr/>
            </p:nvSpPr>
            <p:spPr>
              <a:xfrm>
                <a:off x="3741211" y="4062492"/>
                <a:ext cx="703660" cy="552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>
                    <a:solidFill>
                      <a:srgbClr val="FF0000"/>
                    </a:solidFill>
                  </a:rPr>
                  <a:t>8 </a:t>
                </a:r>
                <a:r>
                  <a:rPr lang="el-GR" sz="3200" dirty="0">
                    <a:solidFill>
                      <a:srgbClr val="FF0000"/>
                    </a:solidFill>
                  </a:rPr>
                  <a:t>ρ</a:t>
                </a:r>
                <a:r>
                  <a:rPr lang="de-DE" sz="3200" baseline="-250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  <p:sp>
          <p:nvSpPr>
            <p:cNvPr id="19" name="Textfeld 9"/>
            <p:cNvSpPr txBox="1"/>
            <p:nvPr/>
          </p:nvSpPr>
          <p:spPr>
            <a:xfrm>
              <a:off x="9005644" y="4328210"/>
              <a:ext cx="2274533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 smtClean="0"/>
                <a:t>model predictions, 10 GeV/u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53910" y="2699688"/>
            <a:ext cx="102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cartoon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feld 8"/>
          <p:cNvSpPr txBox="1"/>
          <p:nvPr/>
        </p:nvSpPr>
        <p:spPr>
          <a:xfrm>
            <a:off x="5922248" y="1789054"/>
            <a:ext cx="324441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FAIR: the proper energy regime !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6214240" y="2373554"/>
            <a:ext cx="304800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820973" y="2370402"/>
            <a:ext cx="304800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8"/>
          <p:cNvSpPr txBox="1">
            <a:spLocks noChangeAspect="1"/>
          </p:cNvSpPr>
          <p:nvPr/>
        </p:nvSpPr>
        <p:spPr>
          <a:xfrm>
            <a:off x="5998448" y="4594180"/>
            <a:ext cx="286816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tabLst>
                <a:tab pos="1344613" algn="l"/>
              </a:tabLst>
            </a:pPr>
            <a:r>
              <a:rPr lang="en-US" sz="1600" spc="-20" dirty="0">
                <a:cs typeface="Arial"/>
              </a:rPr>
              <a:t>t</a:t>
            </a:r>
            <a:r>
              <a:rPr sz="1600" spc="-20" dirty="0" smtClean="0">
                <a:cs typeface="Arial"/>
              </a:rPr>
              <a:t>emperature</a:t>
            </a:r>
            <a:r>
              <a:rPr lang="en-US" sz="1600" dirty="0" smtClean="0">
                <a:cs typeface="Arial"/>
              </a:rPr>
              <a:t>      	</a:t>
            </a:r>
            <a:r>
              <a:rPr sz="1600" dirty="0" smtClean="0">
                <a:cs typeface="Arial"/>
              </a:rPr>
              <a:t>T </a:t>
            </a:r>
            <a:r>
              <a:rPr sz="1600" dirty="0">
                <a:cs typeface="Arial"/>
              </a:rPr>
              <a:t>&lt; </a:t>
            </a:r>
            <a:r>
              <a:rPr sz="1600" spc="-5" dirty="0">
                <a:cs typeface="Arial"/>
              </a:rPr>
              <a:t>120</a:t>
            </a:r>
            <a:r>
              <a:rPr sz="1600" spc="-100" dirty="0">
                <a:cs typeface="Arial"/>
              </a:rPr>
              <a:t> </a:t>
            </a:r>
            <a:r>
              <a:rPr sz="1600" dirty="0" smtClean="0">
                <a:cs typeface="Arial"/>
              </a:rPr>
              <a:t>MeV</a:t>
            </a:r>
            <a:r>
              <a:rPr lang="en-US" sz="1600" dirty="0" smtClean="0">
                <a:cs typeface="Arial"/>
              </a:rPr>
              <a:t/>
            </a:r>
            <a:br>
              <a:rPr lang="en-US" sz="1600" dirty="0" smtClean="0">
                <a:cs typeface="Arial"/>
              </a:rPr>
            </a:br>
            <a:r>
              <a:rPr lang="en-US" sz="1600" spc="-5" dirty="0">
                <a:cs typeface="Arial"/>
              </a:rPr>
              <a:t>d</a:t>
            </a:r>
            <a:r>
              <a:rPr sz="1600" spc="-15" dirty="0" smtClean="0">
                <a:cs typeface="Arial"/>
              </a:rPr>
              <a:t>e</a:t>
            </a:r>
            <a:r>
              <a:rPr sz="1600" spc="-5" dirty="0" smtClean="0">
                <a:cs typeface="Arial"/>
              </a:rPr>
              <a:t>ns</a:t>
            </a:r>
            <a:r>
              <a:rPr sz="1600" spc="-15" dirty="0" smtClean="0">
                <a:cs typeface="Arial"/>
              </a:rPr>
              <a:t>i</a:t>
            </a:r>
            <a:r>
              <a:rPr sz="1600" dirty="0" smtClean="0">
                <a:cs typeface="Arial"/>
              </a:rPr>
              <a:t>ty  </a:t>
            </a:r>
            <a:r>
              <a:rPr lang="en-US" sz="1600" dirty="0" smtClean="0">
                <a:cs typeface="Arial"/>
              </a:rPr>
              <a:t>             	</a:t>
            </a:r>
            <a:r>
              <a:rPr sz="1600" dirty="0" smtClean="0">
                <a:cs typeface="Arial"/>
              </a:rPr>
              <a:t>ρ</a:t>
            </a:r>
            <a:r>
              <a:rPr lang="en-US" sz="1600" dirty="0" smtClean="0">
                <a:cs typeface="Arial"/>
              </a:rPr>
              <a:t>  &gt; </a:t>
            </a:r>
            <a:r>
              <a:rPr sz="1600" spc="-10" dirty="0" smtClean="0">
                <a:cs typeface="Arial"/>
              </a:rPr>
              <a:t>8</a:t>
            </a:r>
            <a:r>
              <a:rPr lang="en-US" sz="1600" spc="-10" dirty="0" smtClean="0">
                <a:cs typeface="Arial"/>
              </a:rPr>
              <a:t> </a:t>
            </a:r>
            <a:r>
              <a:rPr sz="1600" spc="-10" dirty="0" smtClean="0">
                <a:cs typeface="Arial"/>
              </a:rPr>
              <a:t>ρ</a:t>
            </a:r>
            <a:r>
              <a:rPr sz="1600" spc="-15" baseline="-20833" dirty="0" smtClean="0">
                <a:cs typeface="Arial"/>
              </a:rPr>
              <a:t>0</a:t>
            </a:r>
            <a:r>
              <a:rPr lang="en-US" sz="1600" baseline="-20833" dirty="0" smtClean="0">
                <a:cs typeface="Arial"/>
              </a:rPr>
              <a:t> </a:t>
            </a:r>
            <a:br>
              <a:rPr lang="en-US" sz="1600" baseline="-20833" dirty="0" smtClean="0">
                <a:cs typeface="Arial"/>
              </a:rPr>
            </a:br>
            <a:r>
              <a:rPr lang="en-US" sz="1600" spc="-5" dirty="0">
                <a:cs typeface="Arial"/>
              </a:rPr>
              <a:t>r</a:t>
            </a:r>
            <a:r>
              <a:rPr sz="1600" spc="-5" dirty="0" smtClean="0">
                <a:cs typeface="Arial"/>
              </a:rPr>
              <a:t>eaction</a:t>
            </a:r>
            <a:r>
              <a:rPr sz="1600" spc="-65" dirty="0" smtClean="0">
                <a:cs typeface="Arial"/>
              </a:rPr>
              <a:t> </a:t>
            </a:r>
            <a:r>
              <a:rPr sz="1600" dirty="0">
                <a:cs typeface="Arial"/>
              </a:rPr>
              <a:t>time</a:t>
            </a:r>
            <a:r>
              <a:rPr lang="en-US" sz="1600" dirty="0">
                <a:cs typeface="Arial"/>
              </a:rPr>
              <a:t>    </a:t>
            </a:r>
            <a:r>
              <a:rPr lang="en-US" sz="1600" dirty="0" smtClean="0">
                <a:cs typeface="Arial"/>
              </a:rPr>
              <a:t>	t</a:t>
            </a:r>
            <a:r>
              <a:rPr sz="1600" dirty="0" smtClean="0">
                <a:cs typeface="Arial"/>
              </a:rPr>
              <a:t> </a:t>
            </a:r>
            <a:r>
              <a:rPr lang="en-US" sz="1600" dirty="0" smtClean="0">
                <a:cs typeface="Arial"/>
              </a:rPr>
              <a:t> </a:t>
            </a:r>
            <a:r>
              <a:rPr sz="1600" dirty="0" smtClean="0">
                <a:cs typeface="Arial"/>
              </a:rPr>
              <a:t>~ </a:t>
            </a:r>
            <a:r>
              <a:rPr sz="1600" spc="-5" dirty="0">
                <a:cs typeface="Arial"/>
              </a:rPr>
              <a:t>10</a:t>
            </a:r>
            <a:r>
              <a:rPr sz="1600" spc="-7" baseline="30092" dirty="0">
                <a:cs typeface="Arial"/>
              </a:rPr>
              <a:t>-23</a:t>
            </a:r>
            <a:r>
              <a:rPr sz="1600" spc="202" baseline="30092" dirty="0">
                <a:cs typeface="Arial"/>
              </a:rPr>
              <a:t> </a:t>
            </a:r>
            <a:r>
              <a:rPr sz="1600" dirty="0">
                <a:cs typeface="Arial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2983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pipe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6781" r="15875" b="5058"/>
          <a:stretch/>
        </p:blipFill>
        <p:spPr bwMode="auto">
          <a:xfrm>
            <a:off x="685800" y="1905000"/>
            <a:ext cx="599784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676400"/>
            <a:ext cx="2357438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3600" y="1467683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0.5 mm carbon fiber </a:t>
            </a:r>
            <a:r>
              <a:rPr lang="en-US" sz="1600" dirty="0" err="1" smtClean="0"/>
              <a:t>prepreg</a:t>
            </a:r>
            <a:r>
              <a:rPr lang="en-US" sz="1600" dirty="0" smtClean="0"/>
              <a:t> on a hub, foil embedded  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sz="1600" i="1" dirty="0" smtClean="0"/>
              <a:t>window to target vacuum 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sz="1600" i="1" dirty="0" smtClean="0"/>
              <a:t>pipe</a:t>
            </a:r>
          </a:p>
          <a:p>
            <a:endParaRPr lang="en-US" sz="1600" dirty="0"/>
          </a:p>
          <a:p>
            <a:r>
              <a:rPr lang="en-US" sz="1600" dirty="0" smtClean="0"/>
              <a:t>first prototype made  in industry</a:t>
            </a:r>
          </a:p>
          <a:p>
            <a:endParaRPr lang="en-US" sz="1600" dirty="0"/>
          </a:p>
          <a:p>
            <a:r>
              <a:rPr lang="en-US" sz="1600" dirty="0" smtClean="0"/>
              <a:t>vacuum stability test failed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sz="1600" i="1" dirty="0" smtClean="0"/>
              <a:t>collapse in transition area to conical part</a:t>
            </a:r>
          </a:p>
          <a:p>
            <a:endParaRPr lang="en-US" sz="1600" dirty="0"/>
          </a:p>
          <a:p>
            <a:r>
              <a:rPr lang="en-US" sz="1600" dirty="0" smtClean="0"/>
              <a:t>new trial pending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sz="1600" i="1" dirty="0" smtClean="0"/>
              <a:t>thicker carbon fiber layer for pipe</a:t>
            </a:r>
            <a:r>
              <a:rPr lang="en-US" sz="1600" i="1" dirty="0"/>
              <a:t>:</a:t>
            </a:r>
            <a:r>
              <a:rPr lang="en-US" sz="1600" i="1" dirty="0" smtClean="0"/>
              <a:t>  0.8 mm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001000" y="3429000"/>
            <a:ext cx="304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783387" y="2639484"/>
            <a:ext cx="5180013" cy="1170516"/>
            <a:chOff x="208507" y="4208045"/>
            <a:chExt cx="4322576" cy="97676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88" b="32639"/>
            <a:stretch/>
          </p:blipFill>
          <p:spPr bwMode="auto">
            <a:xfrm>
              <a:off x="339651" y="4313856"/>
              <a:ext cx="4076700" cy="665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 rot="19522105">
              <a:off x="208507" y="4208045"/>
              <a:ext cx="762000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995484">
              <a:off x="323735" y="4885491"/>
              <a:ext cx="4060693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123785">
              <a:off x="4043086" y="4491366"/>
              <a:ext cx="676678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330437" y="3237929"/>
            <a:ext cx="4478326" cy="32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</a:t>
            </a:r>
            <a:r>
              <a:rPr lang="en-US" dirty="0" err="1" smtClean="0"/>
              <a:t>Heuser</a:t>
            </a:r>
            <a:r>
              <a:rPr lang="en-US" dirty="0" smtClean="0"/>
              <a:t>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399707" y="2063353"/>
            <a:ext cx="3075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double-sided </a:t>
            </a:r>
            <a:r>
              <a:rPr lang="en-US" sz="1600" i="1" dirty="0" err="1" smtClean="0"/>
              <a:t>microstrip</a:t>
            </a:r>
            <a:r>
              <a:rPr lang="en-US" sz="1600" i="1" dirty="0" smtClean="0"/>
              <a:t> sensors</a:t>
            </a:r>
            <a:endParaRPr lang="en-US" sz="16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/>
              <a:t>1024 strips of 58 µm </a:t>
            </a:r>
            <a:r>
              <a:rPr lang="en-US" sz="1600" i="1" dirty="0" smtClean="0"/>
              <a:t>pitch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320 µm thick</a:t>
            </a:r>
            <a:endParaRPr lang="en-US" sz="16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/>
              <a:t>4 variants/strip lengths </a:t>
            </a:r>
          </a:p>
        </p:txBody>
      </p:sp>
      <p:pic>
        <p:nvPicPr>
          <p:cNvPr id="9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5725"/>
            <a:ext cx="2343897" cy="159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1822" y="152893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 STS-XYTER v2.1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15386" y="1805121"/>
            <a:ext cx="3957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128 channels</a:t>
            </a:r>
          </a:p>
          <a:p>
            <a:r>
              <a:rPr lang="en-US" sz="1400" i="1" dirty="0"/>
              <a:t>self-triggering </a:t>
            </a:r>
          </a:p>
          <a:p>
            <a:r>
              <a:rPr lang="en-US" sz="1400" i="1" dirty="0"/>
              <a:t>5 bit ADC, time resolution &lt; 5 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8447" y="3576208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Front-end electronics board FEB-8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306893" y="3962401"/>
            <a:ext cx="6688472" cy="1732451"/>
            <a:chOff x="2071078" y="3829394"/>
            <a:chExt cx="9442321" cy="2445753"/>
          </a:xfrm>
        </p:grpSpPr>
        <p:sp>
          <p:nvSpPr>
            <p:cNvPr id="19" name="TextBox 18"/>
            <p:cNvSpPr txBox="1"/>
            <p:nvPr/>
          </p:nvSpPr>
          <p:spPr>
            <a:xfrm>
              <a:off x="3070586" y="3862314"/>
              <a:ext cx="8190564" cy="738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signal layer:    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i="1" dirty="0" smtClean="0"/>
                <a:t>64 </a:t>
              </a:r>
              <a:r>
                <a:rPr lang="en-US" sz="1400" i="1" dirty="0"/>
                <a:t>Al lines of 116 µm pitch, 30 </a:t>
              </a:r>
              <a:r>
                <a:rPr lang="en-US" sz="1400" i="1" dirty="0" smtClean="0"/>
                <a:t>µm wide,  </a:t>
              </a:r>
              <a:r>
                <a:rPr lang="en-US" sz="1400" i="1" dirty="0"/>
                <a:t>14 µm thick </a:t>
              </a:r>
              <a:r>
                <a:rPr lang="en-US" sz="1400" i="1" dirty="0" smtClean="0"/>
                <a:t>on </a:t>
              </a:r>
              <a:r>
                <a:rPr lang="en-US" sz="1400" i="1" dirty="0"/>
                <a:t>10 µm polyimide </a:t>
              </a:r>
              <a:endParaRPr lang="de-DE" sz="1400" i="1" dirty="0"/>
            </a:p>
          </p:txBody>
        </p:sp>
        <p:sp>
          <p:nvSpPr>
            <p:cNvPr id="20" name="Textfeld 2"/>
            <p:cNvSpPr txBox="1"/>
            <p:nvPr/>
          </p:nvSpPr>
          <p:spPr>
            <a:xfrm>
              <a:off x="7165317" y="5376446"/>
              <a:ext cx="3549935" cy="47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ym typeface="Wingdings" panose="05000000000000000000" pitchFamily="2" charset="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65314" y="5089383"/>
              <a:ext cx="4348085" cy="825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trace </a:t>
              </a:r>
              <a:r>
                <a:rPr lang="en-US" sz="1600" dirty="0"/>
                <a:t>lengths </a:t>
              </a:r>
              <a:r>
                <a:rPr lang="en-US" sz="1600" dirty="0" smtClean="0"/>
                <a:t>	5 </a:t>
              </a:r>
              <a:r>
                <a:rPr lang="en-US" sz="1600" dirty="0"/>
                <a:t>- 55 </a:t>
              </a:r>
              <a:r>
                <a:rPr lang="en-US" sz="1600" dirty="0" smtClean="0"/>
                <a:t>cm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ym typeface="Wingdings" panose="05000000000000000000" pitchFamily="2" charset="2"/>
                </a:rPr>
                <a:t>trace </a:t>
              </a:r>
              <a:r>
                <a:rPr lang="en-US" sz="1600" dirty="0">
                  <a:sym typeface="Wingdings" panose="05000000000000000000" pitchFamily="2" charset="2"/>
                </a:rPr>
                <a:t>capacitance </a:t>
              </a:r>
              <a:r>
                <a:rPr lang="en-US" sz="1600" dirty="0" smtClean="0">
                  <a:sym typeface="Wingdings" panose="05000000000000000000" pitchFamily="2" charset="2"/>
                </a:rPr>
                <a:t>	0.45 </a:t>
              </a:r>
              <a:r>
                <a:rPr lang="en-US" sz="1600" dirty="0">
                  <a:sym typeface="Wingdings" panose="05000000000000000000" pitchFamily="2" charset="2"/>
                </a:rPr>
                <a:t>pF/cm 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4" t="40064" b="39023"/>
            <a:stretch/>
          </p:blipFill>
          <p:spPr bwMode="auto">
            <a:xfrm rot="10800000">
              <a:off x="2895601" y="4560786"/>
              <a:ext cx="7238999" cy="316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Grafik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18716" y="4781756"/>
              <a:ext cx="2445753" cy="54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 rot="10800000">
              <a:off x="2895601" y="4501462"/>
              <a:ext cx="217996" cy="527738"/>
            </a:xfrm>
            <a:prstGeom prst="ellipse">
              <a:avLst/>
            </a:prstGeom>
            <a:noFill/>
            <a:ln>
              <a:solidFill>
                <a:srgbClr val="2D2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stCxn id="24" idx="0"/>
            </p:cNvCxnSpPr>
            <p:nvPr/>
          </p:nvCxnSpPr>
          <p:spPr>
            <a:xfrm flipH="1">
              <a:off x="2582243" y="5029201"/>
              <a:ext cx="422357" cy="1129556"/>
            </a:xfrm>
            <a:prstGeom prst="line">
              <a:avLst/>
            </a:prstGeom>
            <a:ln w="25400">
              <a:solidFill>
                <a:srgbClr val="2D2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4"/>
            </p:cNvCxnSpPr>
            <p:nvPr/>
          </p:nvCxnSpPr>
          <p:spPr>
            <a:xfrm flipH="1" flipV="1">
              <a:off x="2612107" y="3873248"/>
              <a:ext cx="392492" cy="628214"/>
            </a:xfrm>
            <a:prstGeom prst="line">
              <a:avLst/>
            </a:prstGeom>
            <a:ln w="25400">
              <a:solidFill>
                <a:srgbClr val="2D2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915400" y="545882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cable stack: </a:t>
            </a:r>
            <a:r>
              <a:rPr lang="en-US" sz="1600" b="1" dirty="0" smtClean="0"/>
              <a:t> </a:t>
            </a:r>
            <a:r>
              <a:rPr lang="en-US" sz="1600" dirty="0" smtClean="0"/>
              <a:t>with shielding, spacers</a:t>
            </a:r>
            <a:r>
              <a:rPr lang="en-US" sz="1600" b="1" dirty="0" smtClean="0"/>
              <a:t>   </a:t>
            </a:r>
            <a:br>
              <a:rPr lang="en-US" sz="1600" b="1" dirty="0" smtClean="0"/>
            </a:br>
            <a:r>
              <a:rPr lang="en-US" sz="1600" i="1" dirty="0" smtClean="0"/>
              <a:t>thickness  </a:t>
            </a:r>
            <a:r>
              <a:rPr lang="en-US" sz="1600" i="1" dirty="0"/>
              <a:t>~ 800 µm / 0.23% X</a:t>
            </a:r>
            <a:r>
              <a:rPr lang="en-US" sz="1600" i="1" baseline="-25000" dirty="0"/>
              <a:t>0</a:t>
            </a:r>
            <a:endParaRPr lang="de-DE" sz="1600" i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91241" y="4910714"/>
            <a:ext cx="1706613" cy="12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9622" y="4926721"/>
            <a:ext cx="1438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TAB bonding</a:t>
            </a:r>
          </a:p>
          <a:p>
            <a:pPr algn="ctr"/>
            <a:r>
              <a:rPr lang="en-US" sz="1400" dirty="0" smtClean="0"/>
              <a:t>(Al width </a:t>
            </a:r>
            <a:br>
              <a:rPr lang="en-US" sz="1400" dirty="0" smtClean="0"/>
            </a:br>
            <a:r>
              <a:rPr lang="en-US" sz="1400" dirty="0" smtClean="0"/>
              <a:t>    </a:t>
            </a:r>
            <a:r>
              <a:rPr lang="de-DE" sz="1400" dirty="0" smtClean="0"/>
              <a:t>45 </a:t>
            </a:r>
            <a:r>
              <a:rPr lang="en-US" sz="1400" dirty="0" smtClean="0"/>
              <a:t>µm)</a:t>
            </a:r>
            <a:r>
              <a:rPr lang="de-DE" sz="1400" dirty="0" smtClean="0"/>
              <a:t> </a:t>
            </a:r>
            <a:r>
              <a:rPr lang="en-US" sz="1400" dirty="0"/>
              <a:t>*</a:t>
            </a:r>
            <a:r>
              <a:rPr lang="en-US" sz="1400" baseline="30000" dirty="0"/>
              <a:t>)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208038" y="5777549"/>
            <a:ext cx="620495" cy="778785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H="1">
            <a:off x="5153083" y="5567061"/>
            <a:ext cx="286066" cy="29931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37780" y="5567061"/>
            <a:ext cx="343514" cy="29931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41443" y="6107668"/>
            <a:ext cx="462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baseline="30000" dirty="0" smtClean="0"/>
              <a:t>) </a:t>
            </a:r>
            <a:r>
              <a:rPr lang="en-US" sz="1400" dirty="0" smtClean="0"/>
              <a:t>alternative Cu cable/interconnect technology under study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54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49940" y="2685598"/>
            <a:ext cx="2343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longest module variant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err="1" smtClean="0"/>
              <a:t>mSTS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38826"/>
            <a:ext cx="603584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J.M. </a:t>
            </a:r>
            <a:r>
              <a:rPr lang="en-US" dirty="0" err="1" smtClean="0"/>
              <a:t>Heuser</a:t>
            </a:r>
            <a:r>
              <a:rPr lang="en-US" dirty="0" smtClean="0"/>
              <a:t>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43793" r="1750" b="35517"/>
          <a:stretch/>
        </p:blipFill>
        <p:spPr bwMode="auto">
          <a:xfrm>
            <a:off x="486242" y="4344914"/>
            <a:ext cx="11058777" cy="173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86242" y="2057400"/>
            <a:ext cx="11115040" cy="1336264"/>
            <a:chOff x="-1229360" y="1630558"/>
            <a:chExt cx="14325600" cy="1722242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34080" r="3937" b="57644"/>
            <a:stretch/>
          </p:blipFill>
          <p:spPr bwMode="auto">
            <a:xfrm>
              <a:off x="-1229360" y="2621280"/>
              <a:ext cx="14325600" cy="73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" t="48620" r="3813" b="38621"/>
            <a:stretch/>
          </p:blipFill>
          <p:spPr bwMode="auto">
            <a:xfrm>
              <a:off x="1447800" y="1630558"/>
              <a:ext cx="8844280" cy="69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4"/>
          <p:cNvSpPr txBox="1"/>
          <p:nvPr/>
        </p:nvSpPr>
        <p:spPr>
          <a:xfrm>
            <a:off x="152400" y="251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longest</a:t>
            </a:r>
            <a:r>
              <a:rPr lang="de-DE" dirty="0" smtClean="0"/>
              <a:t> </a:t>
            </a:r>
            <a:r>
              <a:rPr lang="de-DE" dirty="0" err="1" smtClean="0"/>
              <a:t>ladder</a:t>
            </a:r>
            <a:r>
              <a:rPr lang="de-DE" dirty="0" smtClean="0"/>
              <a:t>, 970mm</a:t>
            </a:r>
          </a:p>
        </p:txBody>
      </p:sp>
      <p:sp>
        <p:nvSpPr>
          <p:cNvPr id="13" name="Textfeld 3"/>
          <p:cNvSpPr txBox="1"/>
          <p:nvPr/>
        </p:nvSpPr>
        <p:spPr>
          <a:xfrm>
            <a:off x="1524000" y="1669408"/>
            <a:ext cx="347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shortest</a:t>
            </a:r>
            <a:r>
              <a:rPr lang="de-DE" dirty="0" smtClean="0"/>
              <a:t> </a:t>
            </a:r>
            <a:r>
              <a:rPr lang="de-DE" dirty="0" err="1" smtClean="0"/>
              <a:t>ladder</a:t>
            </a:r>
            <a:r>
              <a:rPr lang="de-DE" dirty="0" smtClean="0"/>
              <a:t>, 480mm</a:t>
            </a:r>
            <a:endParaRPr lang="de-DE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038600" y="1937197"/>
            <a:ext cx="3886200" cy="0"/>
          </a:xfrm>
          <a:prstGeom prst="straightConnector1">
            <a:avLst/>
          </a:prstGeom>
          <a:ln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"/>
          <p:cNvSpPr txBox="1"/>
          <p:nvPr/>
        </p:nvSpPr>
        <p:spPr>
          <a:xfrm>
            <a:off x="2743200" y="4050268"/>
            <a:ext cx="468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FEE </a:t>
            </a:r>
            <a:r>
              <a:rPr lang="de-DE" dirty="0" smtClean="0"/>
              <a:t>box, </a:t>
            </a:r>
            <a:r>
              <a:rPr lang="de-DE" dirty="0" err="1" smtClean="0"/>
              <a:t>microcable</a:t>
            </a:r>
            <a:r>
              <a:rPr lang="de-DE" dirty="0" smtClean="0"/>
              <a:t> </a:t>
            </a:r>
            <a:r>
              <a:rPr lang="de-DE" dirty="0" err="1" smtClean="0"/>
              <a:t>routing</a:t>
            </a:r>
            <a:r>
              <a:rPr lang="de-DE" dirty="0" smtClean="0"/>
              <a:t>,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attachment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547872" y="5791906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transition-fits: </a:t>
            </a:r>
            <a:br>
              <a:rPr lang="en-US" dirty="0" smtClean="0"/>
            </a:br>
            <a:r>
              <a:rPr lang="en-US" dirty="0" smtClean="0"/>
              <a:t>pin to C-frame, pin to bearing </a:t>
            </a:r>
            <a:endParaRPr lang="en-US" dirty="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5" cstate="print"/>
          <a:srcRect l="33643" t="-10" r="-223" b="10"/>
          <a:stretch/>
        </p:blipFill>
        <p:spPr>
          <a:xfrm>
            <a:off x="9829800" y="521194"/>
            <a:ext cx="2156828" cy="1127968"/>
          </a:xfrm>
          <a:prstGeom prst="rect">
            <a:avLst/>
          </a:prstGeom>
          <a:ln>
            <a:noFill/>
          </a:ln>
        </p:spPr>
      </p:pic>
      <p:sp>
        <p:nvSpPr>
          <p:cNvPr id="19" name="Textfeld 3"/>
          <p:cNvSpPr txBox="1"/>
          <p:nvPr/>
        </p:nvSpPr>
        <p:spPr>
          <a:xfrm>
            <a:off x="9809911" y="1635931"/>
            <a:ext cx="230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carbon</a:t>
            </a:r>
            <a:r>
              <a:rPr lang="de-DE" i="1" dirty="0" smtClean="0"/>
              <a:t> </a:t>
            </a:r>
            <a:r>
              <a:rPr lang="de-DE" i="1" dirty="0" err="1" smtClean="0"/>
              <a:t>fiber</a:t>
            </a:r>
            <a:r>
              <a:rPr lang="de-DE" i="1" dirty="0" smtClean="0"/>
              <a:t> </a:t>
            </a:r>
            <a:r>
              <a:rPr lang="de-DE" i="1" dirty="0" err="1" smtClean="0"/>
              <a:t>supports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7228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9" y="2878873"/>
            <a:ext cx="338666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9" b="34248"/>
          <a:stretch/>
        </p:blipFill>
        <p:spPr bwMode="auto">
          <a:xfrm>
            <a:off x="666530" y="2133600"/>
            <a:ext cx="3423385" cy="59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32" y="1524000"/>
            <a:ext cx="3159968" cy="23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250" y="148081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481078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module #0 installed on ladder;</a:t>
            </a:r>
          </a:p>
          <a:p>
            <a:r>
              <a:rPr lang="en-US" sz="1400" dirty="0"/>
              <a:t>module #1 on transfer tool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4832" y="3893977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application of glue onto L-legs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7867" y="990600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transfer of module #1 to ladder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8801" y="5334001"/>
            <a:ext cx="1687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module #1 </a:t>
            </a:r>
            <a:r>
              <a:rPr lang="en-US" sz="1400" dirty="0" smtClean="0"/>
              <a:t>transferred</a:t>
            </a:r>
            <a:r>
              <a:rPr lang="en-US" sz="1400" dirty="0"/>
              <a:t>,  fixed during curing of glue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7" b="21684"/>
          <a:stretch/>
        </p:blipFill>
        <p:spPr bwMode="auto">
          <a:xfrm>
            <a:off x="3874739" y="4884345"/>
            <a:ext cx="5376953" cy="144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1" b="20663"/>
          <a:stretch/>
        </p:blipFill>
        <p:spPr bwMode="auto">
          <a:xfrm>
            <a:off x="8534400" y="3923744"/>
            <a:ext cx="2791272" cy="109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0195" y="1427244"/>
            <a:ext cx="374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half-ladder </a:t>
            </a:r>
            <a:r>
              <a:rPr lang="en-US" dirty="0"/>
              <a:t>#0 for </a:t>
            </a:r>
            <a:r>
              <a:rPr lang="en-US" dirty="0" err="1" smtClean="0"/>
              <a:t>mSTS</a:t>
            </a:r>
            <a:r>
              <a:rPr lang="en-US" dirty="0" smtClean="0"/>
              <a:t> demonstrator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0110" y="1872251"/>
            <a:ext cx="2655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carbon fiber ladder with bearings </a:t>
            </a:r>
            <a:endParaRPr lang="en-US" sz="1400" dirty="0"/>
          </a:p>
        </p:txBody>
      </p:sp>
      <p:pic>
        <p:nvPicPr>
          <p:cNvPr id="18" name="Content Placeholder 3"/>
          <p:cNvPicPr/>
          <p:nvPr/>
        </p:nvPicPr>
        <p:blipFill rotWithShape="1">
          <a:blip r:embed="rId8" cstate="print"/>
          <a:srcRect l="42965" t="42349" r="38084" b="1"/>
          <a:stretch/>
        </p:blipFill>
        <p:spPr>
          <a:xfrm>
            <a:off x="7195270" y="1359662"/>
            <a:ext cx="994781" cy="12961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fiber ladders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06037"/>
            <a:ext cx="2723574" cy="4656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9320" r="11330" b="5332"/>
          <a:stretch/>
        </p:blipFill>
        <p:spPr>
          <a:xfrm>
            <a:off x="300696" y="1981200"/>
            <a:ext cx="3870678" cy="22872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4856416"/>
            <a:ext cx="33312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carbon tube, 1.5/0.7mm </a:t>
            </a:r>
            <a:r>
              <a:rPr lang="en-US" dirty="0" smtClean="0">
                <a:sym typeface="Symbol" panose="05050102010706020507" pitchFamily="18" charset="2"/>
              </a:rPr>
              <a:t>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carbon fiber, 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pt-BR" dirty="0" smtClean="0"/>
              <a:t>Tenax, </a:t>
            </a:r>
            <a:r>
              <a:rPr lang="pt-BR" dirty="0"/>
              <a:t>HTA40 E13, 3K, </a:t>
            </a:r>
            <a:r>
              <a:rPr lang="pt-BR" dirty="0" smtClean="0"/>
              <a:t>200tex,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three </a:t>
            </a:r>
            <a:r>
              <a:rPr lang="en-US" dirty="0" err="1" smtClean="0"/>
              <a:t>rovings</a:t>
            </a:r>
            <a:r>
              <a:rPr lang="en-US" dirty="0" smtClean="0"/>
              <a:t>, twisted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 resin  </a:t>
            </a:r>
            <a:endParaRPr lang="pt-BR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28600" y="4266557"/>
            <a:ext cx="411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winding core (prototype – Al, final – steel)</a:t>
            </a:r>
            <a:endParaRPr lang="pt-BR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174736" y="5319130"/>
            <a:ext cx="3297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prototypes produced in company</a:t>
            </a:r>
            <a:br>
              <a:rPr lang="en-US" dirty="0" smtClean="0"/>
            </a:br>
            <a:endParaRPr lang="en-US" sz="1200" dirty="0" smtClean="0"/>
          </a:p>
          <a:p>
            <a:r>
              <a:rPr lang="en-US" sz="1400" i="1" dirty="0" smtClean="0"/>
              <a:t>length 120 cm, weight 14.8 g</a:t>
            </a:r>
            <a:endParaRPr lang="pt-BR" sz="1400" i="1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68159"/>
            <a:ext cx="4114553" cy="3085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516" y="11062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derived from ALICE-ITS for production in a company</a:t>
            </a:r>
          </a:p>
        </p:txBody>
      </p:sp>
    </p:spTree>
    <p:extLst>
      <p:ext uri="{BB962C8B-B14F-4D97-AF65-F5344CB8AC3E}">
        <p14:creationId xmlns:p14="http://schemas.microsoft.com/office/powerpoint/2010/main" val="1359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97" y="1510756"/>
            <a:ext cx="4953000" cy="32733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metrology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48256"/>
            <a:ext cx="3261360" cy="4352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11069"/>
            <a:ext cx="354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conceived for silicon </a:t>
            </a:r>
            <a:r>
              <a:rPr lang="en-US" dirty="0" err="1" smtClean="0"/>
              <a:t>microstrip</a:t>
            </a:r>
            <a:r>
              <a:rPr lang="en-US" dirty="0" smtClean="0"/>
              <a:t> QA, </a:t>
            </a:r>
          </a:p>
          <a:p>
            <a:r>
              <a:rPr lang="en-US" dirty="0" smtClean="0"/>
              <a:t>adapted to ladder metrology: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6000" y="4835876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 smtClean="0"/>
              <a:t>mSTS</a:t>
            </a:r>
            <a:r>
              <a:rPr lang="en-US" dirty="0" smtClean="0"/>
              <a:t> mechanical dummy half-ladder </a:t>
            </a:r>
            <a:endParaRPr lang="en-US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demonstration of assembly technique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sensor </a:t>
            </a:r>
            <a:r>
              <a:rPr lang="en-US" dirty="0"/>
              <a:t>warp and other </a:t>
            </a:r>
            <a:r>
              <a:rPr lang="en-US" dirty="0" smtClean="0"/>
              <a:t>effects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module placement achieved within target   </a:t>
            </a:r>
            <a:br>
              <a:rPr lang="en-US" dirty="0" smtClean="0"/>
            </a:br>
            <a:r>
              <a:rPr lang="en-US" dirty="0" smtClean="0"/>
              <a:t>± 200 µm (z</a:t>
            </a:r>
            <a:r>
              <a:rPr lang="en-US" dirty="0"/>
              <a:t>), </a:t>
            </a:r>
            <a:r>
              <a:rPr lang="en-US" dirty="0" smtClean="0"/>
              <a:t>100 </a:t>
            </a:r>
            <a:r>
              <a:rPr lang="en-US" dirty="0"/>
              <a:t>µm </a:t>
            </a:r>
            <a:r>
              <a:rPr lang="en-US" dirty="0" err="1" smtClean="0"/>
              <a:t>rms</a:t>
            </a:r>
            <a:r>
              <a:rPr lang="en-US" dirty="0" smtClean="0"/>
              <a:t> (</a:t>
            </a:r>
            <a:r>
              <a:rPr lang="en-US" dirty="0" err="1" smtClean="0"/>
              <a:t>xy</a:t>
            </a:r>
            <a:r>
              <a:rPr lang="en-US" dirty="0" smtClean="0"/>
              <a:t>) 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67600" y="1837086"/>
            <a:ext cx="2617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 smtClean="0"/>
              <a:t>fiducial marks on sensors</a:t>
            </a:r>
            <a:endParaRPr lang="en-US" sz="1600" i="1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4798" b="19197"/>
          <a:stretch/>
        </p:blipFill>
        <p:spPr>
          <a:xfrm>
            <a:off x="3124200" y="5088835"/>
            <a:ext cx="4038600" cy="116398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083218" y="2443479"/>
            <a:ext cx="2020665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dirty="0" smtClean="0"/>
              <a:t>fiducial mark survey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dirty="0" smtClean="0"/>
              <a:t>focus: </a:t>
            </a:r>
            <a:br>
              <a:rPr lang="en-US" dirty="0" smtClean="0"/>
            </a:br>
            <a:r>
              <a:rPr lang="en-US" dirty="0" smtClean="0"/>
              <a:t>surface height </a:t>
            </a:r>
          </a:p>
          <a:p>
            <a:pPr marL="179388" indent="-179388">
              <a:buFont typeface="Symbol" panose="05050102010706020507" pitchFamily="18" charset="2"/>
              <a:buChar char="-"/>
            </a:pPr>
            <a:r>
              <a:rPr lang="en-US" dirty="0"/>
              <a:t>edge </a:t>
            </a:r>
            <a:r>
              <a:rPr lang="en-US" dirty="0" smtClean="0"/>
              <a:t>detection   </a:t>
            </a:r>
          </a:p>
          <a:p>
            <a:pPr marL="179388" indent="-179388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dirty="0" smtClean="0"/>
              <a:t>10 </a:t>
            </a:r>
            <a:r>
              <a:rPr lang="en-US" dirty="0"/>
              <a:t>µm </a:t>
            </a:r>
            <a:r>
              <a:rPr lang="en-US" dirty="0" smtClean="0"/>
              <a:t>position resolution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5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dirty="0" smtClean="0"/>
              <a:t>Survey of </a:t>
            </a:r>
            <a:r>
              <a:rPr lang="en-US" dirty="0"/>
              <a:t>c</a:t>
            </a:r>
            <a:r>
              <a:rPr lang="en-US" dirty="0" smtClean="0"/>
              <a:t>arbon </a:t>
            </a:r>
            <a:r>
              <a:rPr lang="en-US" dirty="0"/>
              <a:t>fiber </a:t>
            </a:r>
            <a:r>
              <a:rPr lang="en-US" dirty="0" smtClean="0"/>
              <a:t>ladders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74070"/>
            <a:ext cx="5349936" cy="3748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5" y="2121897"/>
            <a:ext cx="4972523" cy="34407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3600" y="16880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ladder shapes – 16 prototypes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170473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ladder sag under load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01000" y="593919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vibrational analysis 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1503" y="5939192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uniform, slightly larger tolerances needed – longer L-legs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20432" y="363350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µm*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97726" y="933271"/>
            <a:ext cx="281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 at simultaneous load;  </a:t>
            </a:r>
            <a:br>
              <a:rPr lang="en-US" i="1" dirty="0" smtClean="0"/>
            </a:br>
            <a:r>
              <a:rPr lang="en-US" i="1" dirty="0" smtClean="0"/>
              <a:t>   with module mounting   </a:t>
            </a:r>
          </a:p>
          <a:p>
            <a:r>
              <a:rPr lang="en-US" i="1" dirty="0" smtClean="0"/>
              <a:t>   starting from center of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   ladder:   expect </a:t>
            </a:r>
            <a:r>
              <a:rPr lang="en-US" i="1" dirty="0" smtClean="0">
                <a:sym typeface="Symbol" panose="05050102010706020507" pitchFamily="18" charset="2"/>
              </a:rPr>
              <a:t> </a:t>
            </a:r>
            <a:r>
              <a:rPr lang="en-US" i="1" dirty="0" smtClean="0"/>
              <a:t>100 </a:t>
            </a:r>
            <a:r>
              <a:rPr lang="en-US" dirty="0" smtClean="0"/>
              <a:t>µm </a:t>
            </a:r>
            <a:endParaRPr lang="en-US" i="1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114800" y="1471601"/>
            <a:ext cx="2158147" cy="802266"/>
            <a:chOff x="8068694" y="76200"/>
            <a:chExt cx="2158147" cy="802266"/>
          </a:xfrm>
        </p:grpSpPr>
        <p:sp>
          <p:nvSpPr>
            <p:cNvPr id="17" name="Rectangle 16"/>
            <p:cNvSpPr/>
            <p:nvPr/>
          </p:nvSpPr>
          <p:spPr>
            <a:xfrm>
              <a:off x="8929415" y="570689"/>
              <a:ext cx="12974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enlargement</a:t>
              </a:r>
              <a:endParaRPr lang="en-US" sz="1400" dirty="0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8068694" y="76200"/>
              <a:ext cx="1694738" cy="575440"/>
              <a:chOff x="8068694" y="76200"/>
              <a:chExt cx="1694738" cy="575440"/>
            </a:xfrm>
          </p:grpSpPr>
          <p:sp>
            <p:nvSpPr>
              <p:cNvPr id="18" name="Isosceles Triangle 17"/>
              <p:cNvSpPr/>
              <p:nvPr/>
            </p:nvSpPr>
            <p:spPr>
              <a:xfrm>
                <a:off x="8382000" y="76200"/>
                <a:ext cx="1066800" cy="53340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883870" y="76200"/>
                <a:ext cx="86032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372168" y="575440"/>
                <a:ext cx="86032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9404130" y="575440"/>
                <a:ext cx="86032" cy="76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9458632" y="609600"/>
                <a:ext cx="304800" cy="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8068694" y="614855"/>
                <a:ext cx="313306" cy="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81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ladders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6" y="2483206"/>
            <a:ext cx="4887924" cy="2396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417638"/>
            <a:ext cx="4119338" cy="3960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6972" y="1441286"/>
            <a:ext cx="5016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oncepts </a:t>
            </a:r>
            <a:r>
              <a:rPr lang="en-US" b="1" dirty="0"/>
              <a:t>of </a:t>
            </a:r>
            <a:r>
              <a:rPr lang="en-US" b="1" dirty="0" smtClean="0"/>
              <a:t>modification </a:t>
            </a:r>
            <a:r>
              <a:rPr lang="en-US" b="1" dirty="0"/>
              <a:t>to the carbon fiber ladders for the beam pipe </a:t>
            </a:r>
            <a:r>
              <a:rPr lang="en-US" b="1" dirty="0" smtClean="0"/>
              <a:t>intersection: 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25046" y="4953000"/>
            <a:ext cx="4898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ollow carbon </a:t>
            </a:r>
            <a:r>
              <a:rPr lang="en-US" dirty="0"/>
              <a:t>fiber cone </a:t>
            </a:r>
            <a:r>
              <a:rPr lang="en-US" dirty="0" smtClean="0"/>
              <a:t>added </a:t>
            </a:r>
            <a:r>
              <a:rPr lang="en-US" dirty="0"/>
              <a:t>to a </a:t>
            </a:r>
            <a:r>
              <a:rPr lang="en-US" dirty="0" smtClean="0"/>
              <a:t>ladder </a:t>
            </a:r>
            <a:br>
              <a:rPr lang="en-US" dirty="0" smtClean="0"/>
            </a:br>
            <a:r>
              <a:rPr lang="en-US" dirty="0" smtClean="0"/>
              <a:t>(ALICE-ITS style frame). </a:t>
            </a:r>
          </a:p>
          <a:p>
            <a:r>
              <a:rPr lang="en-US" dirty="0" smtClean="0"/>
              <a:t>Turned out presenting too much material in </a:t>
            </a:r>
            <a:br>
              <a:rPr lang="en-US" dirty="0" smtClean="0"/>
            </a:br>
            <a:r>
              <a:rPr lang="en-US" dirty="0" smtClean="0"/>
              <a:t>CBM-STS geometrical arrangement.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81800" y="5496875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Low-mass ribs </a:t>
            </a:r>
            <a:r>
              <a:rPr lang="en-US" dirty="0"/>
              <a:t>in the </a:t>
            </a:r>
            <a:r>
              <a:rPr lang="en-US" dirty="0" smtClean="0"/>
              <a:t>cut-out. To be prototyped.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mSTS</a:t>
            </a:r>
            <a:r>
              <a:rPr lang="en-US" dirty="0" smtClean="0"/>
              <a:t> demonstrator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grpSp>
        <p:nvGrpSpPr>
          <p:cNvPr id="16" name="Group 15"/>
          <p:cNvGrpSpPr/>
          <p:nvPr/>
        </p:nvGrpSpPr>
        <p:grpSpPr>
          <a:xfrm>
            <a:off x="2922945" y="1603097"/>
            <a:ext cx="4544655" cy="4567795"/>
            <a:chOff x="484545" y="1600200"/>
            <a:chExt cx="4544655" cy="45677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45" y="1600200"/>
              <a:ext cx="3173679" cy="378125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31590" y="5860218"/>
              <a:ext cx="2667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station #0: C-frames #0 and #1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70644" y="2967605"/>
              <a:ext cx="14585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station #0 </a:t>
              </a:r>
              <a:br>
                <a:rPr lang="en-US" sz="1400" dirty="0"/>
              </a:br>
              <a:r>
                <a:rPr lang="en-US" sz="1400" dirty="0"/>
                <a:t>area 12 x 12 cm</a:t>
              </a:r>
              <a:r>
                <a:rPr lang="en-US" sz="1400" baseline="30000" dirty="0"/>
                <a:t>2</a:t>
              </a:r>
            </a:p>
          </p:txBody>
        </p: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874596" y="3978931"/>
              <a:ext cx="3113903" cy="1828800"/>
              <a:chOff x="4938123" y="4062314"/>
              <a:chExt cx="3113903" cy="18288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938123" y="4062314"/>
                <a:ext cx="3113903" cy="1828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342" y="4291170"/>
                <a:ext cx="2945464" cy="1434544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6428232" y="4114800"/>
                <a:ext cx="0" cy="1776314"/>
              </a:xfrm>
              <a:prstGeom prst="line">
                <a:avLst/>
              </a:prstGeom>
              <a:ln w="3492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6" r="8823"/>
            <a:stretch/>
          </p:blipFill>
          <p:spPr bwMode="auto">
            <a:xfrm>
              <a:off x="3664152" y="3577152"/>
              <a:ext cx="586932" cy="1128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778" y="1480749"/>
            <a:ext cx="4267200" cy="4413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484595"/>
            <a:ext cx="23604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mSTS</a:t>
            </a:r>
            <a:r>
              <a:rPr lang="en-US" sz="1600" b="1" dirty="0" smtClean="0"/>
              <a:t> – demonstration of: </a:t>
            </a:r>
            <a:br>
              <a:rPr lang="en-US" sz="1600" b="1" dirty="0" smtClean="0"/>
            </a:br>
            <a:endParaRPr lang="en-US" sz="800" b="1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C-frame and ladder mounting mechanics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module and ladder assembly</a:t>
            </a:r>
            <a:endParaRPr lang="en-US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LV + HV powering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liquid cooling of electronics (water)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module performance,  data streaming</a:t>
            </a:r>
          </a:p>
          <a:p>
            <a:endParaRPr lang="en-US" sz="1600" dirty="0" smtClean="0"/>
          </a:p>
          <a:p>
            <a:r>
              <a:rPr lang="en-US" sz="1600" dirty="0" smtClean="0"/>
              <a:t>no sensor cooling, operation at ``room’’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40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Baryonic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914400" y="1164265"/>
            <a:ext cx="4724400" cy="5236535"/>
            <a:chOff x="6799942" y="838200"/>
            <a:chExt cx="4934858" cy="5469807"/>
          </a:xfrm>
        </p:grpSpPr>
        <p:pic>
          <p:nvPicPr>
            <p:cNvPr id="8" name="Picture 2" descr="Q:\Eigene Dateien\conferences\2015\ICPAQGP\InteractionRates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942" y="1489720"/>
              <a:ext cx="4934858" cy="4818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4"/>
            <p:cNvSpPr txBox="1"/>
            <p:nvPr/>
          </p:nvSpPr>
          <p:spPr>
            <a:xfrm>
              <a:off x="8358360" y="838200"/>
              <a:ext cx="1971336" cy="5355312"/>
            </a:xfrm>
            <a:prstGeom prst="rect">
              <a:avLst/>
            </a:prstGeom>
            <a:solidFill>
              <a:srgbClr val="FFC000">
                <a:alpha val="36000"/>
              </a:srgbClr>
            </a:solidFill>
            <a:effectLst>
              <a:softEdge rad="317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4BACC6">
                      <a:lumMod val="50000"/>
                    </a:srgbClr>
                  </a:solidFill>
                </a:rPr>
                <a:t>high</a:t>
              </a:r>
            </a:p>
            <a:p>
              <a:pPr algn="ctr"/>
              <a:r>
                <a:rPr lang="de-DE" dirty="0">
                  <a:solidFill>
                    <a:srgbClr val="4BACC6">
                      <a:lumMod val="50000"/>
                    </a:srgbClr>
                  </a:solidFill>
                </a:rPr>
                <a:t> </a:t>
              </a:r>
              <a:r>
                <a:rPr lang="de-DE" dirty="0" err="1">
                  <a:solidFill>
                    <a:srgbClr val="4BACC6">
                      <a:lumMod val="50000"/>
                    </a:srgbClr>
                  </a:solidFill>
                </a:rPr>
                <a:t>net</a:t>
              </a:r>
              <a:r>
                <a:rPr lang="de-DE" dirty="0">
                  <a:solidFill>
                    <a:srgbClr val="4BACC6">
                      <a:lumMod val="50000"/>
                    </a:srgbClr>
                  </a:solidFill>
                </a:rPr>
                <a:t>-baryon </a:t>
              </a:r>
              <a:r>
                <a:rPr lang="de-DE" dirty="0" err="1">
                  <a:solidFill>
                    <a:srgbClr val="4BACC6">
                      <a:lumMod val="50000"/>
                    </a:srgbClr>
                  </a:solidFill>
                </a:rPr>
                <a:t>densities</a:t>
              </a:r>
              <a:endParaRPr lang="de-DE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326712" y="1293528"/>
            <a:ext cx="4971815" cy="5089620"/>
            <a:chOff x="6326712" y="1293528"/>
            <a:chExt cx="4971815" cy="5089620"/>
          </a:xfrm>
        </p:grpSpPr>
        <p:pic>
          <p:nvPicPr>
            <p:cNvPr id="11" name="Picture 2" descr="multiplicity_4A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712" y="1648390"/>
              <a:ext cx="4971815" cy="4734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"/>
            <p:cNvSpPr txBox="1">
              <a:spLocks noChangeArrowheads="1"/>
            </p:cNvSpPr>
            <p:nvPr/>
          </p:nvSpPr>
          <p:spPr bwMode="auto">
            <a:xfrm>
              <a:off x="6344423" y="1771865"/>
              <a:ext cx="2661626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="1" dirty="0" err="1" smtClean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Multiplicity</a:t>
              </a:r>
              <a:r>
                <a:rPr lang="de-DE" altLang="de-DE" sz="1600" b="1" dirty="0" smtClean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 × </a:t>
              </a:r>
              <a:r>
                <a:rPr lang="de-DE" altLang="de-DE" sz="1600" b="1" dirty="0" err="1" smtClean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branching</a:t>
              </a:r>
              <a:r>
                <a:rPr lang="de-DE" altLang="de-DE" sz="1600" b="1" dirty="0" smtClean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de-DE" altLang="de-DE" sz="1600" b="1" dirty="0" err="1" smtClean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ratio</a:t>
              </a:r>
              <a:endParaRPr lang="de-DE" altLang="de-DE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1"/>
            <p:cNvSpPr txBox="1"/>
            <p:nvPr/>
          </p:nvSpPr>
          <p:spPr>
            <a:xfrm>
              <a:off x="6828700" y="1293528"/>
              <a:ext cx="4114367" cy="38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2000" dirty="0" err="1">
                  <a:solidFill>
                    <a:srgbClr val="7030A0"/>
                  </a:solidFill>
                </a:rPr>
                <a:t>Particle</a:t>
              </a:r>
              <a:r>
                <a:rPr lang="de-DE" altLang="de-DE" sz="2000" dirty="0">
                  <a:solidFill>
                    <a:srgbClr val="7030A0"/>
                  </a:solidFill>
                </a:rPr>
                <a:t> </a:t>
              </a:r>
              <a:r>
                <a:rPr lang="de-DE" altLang="de-DE" sz="2000" dirty="0" err="1">
                  <a:solidFill>
                    <a:srgbClr val="7030A0"/>
                  </a:solidFill>
                </a:rPr>
                <a:t>yields</a:t>
              </a:r>
              <a:r>
                <a:rPr lang="de-DE" altLang="de-DE" sz="2000" dirty="0">
                  <a:solidFill>
                    <a:srgbClr val="7030A0"/>
                  </a:solidFill>
                </a:rPr>
                <a:t> in </a:t>
              </a:r>
              <a:r>
                <a:rPr lang="de-DE" altLang="de-DE" sz="2000" dirty="0" err="1">
                  <a:solidFill>
                    <a:srgbClr val="7030A0"/>
                  </a:solidFill>
                </a:rPr>
                <a:t>central</a:t>
              </a:r>
              <a:r>
                <a:rPr lang="de-DE" altLang="de-DE" sz="2000" dirty="0">
                  <a:solidFill>
                    <a:srgbClr val="7030A0"/>
                  </a:solidFill>
                </a:rPr>
                <a:t> </a:t>
              </a:r>
              <a:r>
                <a:rPr lang="de-DE" altLang="de-DE" sz="2000" dirty="0" err="1">
                  <a:solidFill>
                    <a:srgbClr val="7030A0"/>
                  </a:solidFill>
                </a:rPr>
                <a:t>Au+Au</a:t>
              </a:r>
              <a:r>
                <a:rPr lang="de-DE" altLang="de-DE" sz="2000" dirty="0">
                  <a:solidFill>
                    <a:srgbClr val="7030A0"/>
                  </a:solidFill>
                </a:rPr>
                <a:t> 4 A </a:t>
              </a:r>
              <a:r>
                <a:rPr lang="de-DE" altLang="de-DE" sz="2000" dirty="0" err="1">
                  <a:solidFill>
                    <a:srgbClr val="7030A0"/>
                  </a:solidFill>
                </a:rPr>
                <a:t>GeV</a:t>
              </a:r>
              <a:endParaRPr lang="de-DE" altLang="de-DE" sz="2000" dirty="0">
                <a:solidFill>
                  <a:srgbClr val="7030A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031420" y="3377007"/>
              <a:ext cx="4038600" cy="2490393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7168472" y="4138589"/>
              <a:ext cx="2401197" cy="14850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not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measured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with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large 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statistics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at high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baryonic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densities</a:t>
              </a:r>
              <a:r>
                <a:rPr lang="de-DE" altLang="de-DE" sz="1600" dirty="0">
                  <a:solidFill>
                    <a:srgbClr val="000000"/>
                  </a:solidFill>
                  <a:latin typeface="+mn-lt"/>
                </a:rPr>
                <a:t> </a:t>
              </a:r>
              <a:endParaRPr lang="de-DE" altLang="de-DE" sz="1600" dirty="0" smtClean="0">
                <a:solidFill>
                  <a:srgbClr val="000000"/>
                </a:solidFill>
                <a:latin typeface="+mn-lt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de-DE" altLang="de-DE" sz="1050" dirty="0">
                <a:solidFill>
                  <a:srgbClr val="000000"/>
                </a:solidFill>
                <a:latin typeface="+mn-lt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rare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probes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:  </a:t>
              </a:r>
              <a:b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</a:b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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high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interaction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+mn-lt"/>
                </a:rPr>
                <a:t>rates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+mn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9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seen with modules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990600" y="1655803"/>
            <a:ext cx="398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module assembly yield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tested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microcable</a:t>
            </a:r>
            <a:r>
              <a:rPr lang="en-US" dirty="0" smtClean="0"/>
              <a:t> attachment yield high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FEB 8 assembly/operation yield </a:t>
            </a:r>
            <a:br>
              <a:rPr lang="en-US" dirty="0" smtClean="0"/>
            </a:br>
            <a:r>
              <a:rPr lang="en-US" dirty="0" smtClean="0"/>
              <a:t>too low on the first prototypes </a:t>
            </a:r>
            <a:endParaRPr lang="en-US" dirty="0"/>
          </a:p>
          <a:p>
            <a:pPr marL="534988" lvl="1" indent="-268288">
              <a:buFont typeface="Symbol" panose="05050102010706020507" pitchFamily="18" charset="2"/>
              <a:buChar char="-"/>
            </a:pPr>
            <a:r>
              <a:rPr lang="en-US" dirty="0" smtClean="0"/>
              <a:t>under systematic study  </a:t>
            </a:r>
          </a:p>
          <a:p>
            <a:pPr marL="534988" lvl="1" indent="-268288">
              <a:buFont typeface="Symbol" panose="05050102010706020507" pitchFamily="18" charset="2"/>
              <a:buChar char="-"/>
            </a:pPr>
            <a:r>
              <a:rPr lang="en-US" dirty="0" smtClean="0"/>
              <a:t>new FEB design, custom designed rad. </a:t>
            </a:r>
            <a:r>
              <a:rPr lang="en-US" dirty="0" err="1" smtClean="0"/>
              <a:t>tol</a:t>
            </a:r>
            <a:r>
              <a:rPr lang="en-US" dirty="0" smtClean="0"/>
              <a:t>. LDO, … 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2678D7B7-FED4-491E-B796-17865A8F6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1"/>
          <a:stretch/>
        </p:blipFill>
        <p:spPr>
          <a:xfrm>
            <a:off x="6324600" y="1345942"/>
            <a:ext cx="5105400" cy="2280146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EF404197-A1EE-4CC4-8EDA-C43F36B66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6"/>
          <a:stretch/>
        </p:blipFill>
        <p:spPr>
          <a:xfrm>
            <a:off x="6324600" y="3666966"/>
            <a:ext cx="5105400" cy="223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D8905D-166C-4AF1-A80E-8BA1AA01C1C1}"/>
              </a:ext>
            </a:extLst>
          </p:cNvPr>
          <p:cNvSpPr txBox="1"/>
          <p:nvPr/>
        </p:nvSpPr>
        <p:spPr>
          <a:xfrm>
            <a:off x="7951254" y="3526234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P-side, </a:t>
            </a:r>
            <a:r>
              <a:rPr lang="en-US" sz="1400" i="1" dirty="0" err="1"/>
              <a:t>Vbias</a:t>
            </a:r>
            <a:r>
              <a:rPr lang="en-US" sz="1400" i="1" dirty="0"/>
              <a:t> = 100V</a:t>
            </a:r>
            <a:endParaRPr lang="ru-RU" sz="1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960AB-D314-4792-A877-022DD1A7029C}"/>
              </a:ext>
            </a:extLst>
          </p:cNvPr>
          <p:cNvSpPr txBox="1"/>
          <p:nvPr/>
        </p:nvSpPr>
        <p:spPr>
          <a:xfrm>
            <a:off x="8037967" y="5864423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N-side, </a:t>
            </a:r>
            <a:r>
              <a:rPr lang="en-US" sz="1400" i="1" dirty="0" err="1"/>
              <a:t>Vbias</a:t>
            </a:r>
            <a:r>
              <a:rPr lang="en-US" sz="1400" i="1" dirty="0"/>
              <a:t> = 100V</a:t>
            </a:r>
            <a:endParaRPr lang="ru-RU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990599" y="4036874"/>
            <a:ext cx="39456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noise in longest modules too high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9863" algn="l"/>
              </a:tabLst>
            </a:pPr>
            <a:r>
              <a:rPr lang="en-US" dirty="0" smtClean="0"/>
              <a:t>in test box:  	</a:t>
            </a:r>
            <a:r>
              <a:rPr lang="en-US" dirty="0" smtClean="0">
                <a:sym typeface="Symbol" panose="05050102010706020507" pitchFamily="18" charset="2"/>
              </a:rPr>
              <a:t> 1300 e   OK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9863" algn="l"/>
              </a:tabLst>
            </a:pPr>
            <a:r>
              <a:rPr lang="en-US" dirty="0" smtClean="0">
                <a:sym typeface="Symbol" panose="05050102010706020507" pitchFamily="18" charset="2"/>
              </a:rPr>
              <a:t>in </a:t>
            </a:r>
            <a:r>
              <a:rPr lang="en-US" dirty="0" err="1" smtClean="0">
                <a:sym typeface="Symbol" panose="05050102010706020507" pitchFamily="18" charset="2"/>
              </a:rPr>
              <a:t>mSTS</a:t>
            </a:r>
            <a:r>
              <a:rPr lang="en-US" dirty="0" smtClean="0">
                <a:sym typeface="Symbol" panose="05050102010706020507" pitchFamily="18" charset="2"/>
              </a:rPr>
              <a:t>:   </a:t>
            </a:r>
            <a:r>
              <a:rPr lang="en-US" dirty="0">
                <a:sym typeface="Symbol" panose="05050102010706020507" pitchFamily="18" charset="2"/>
              </a:rPr>
              <a:t> 	</a:t>
            </a:r>
            <a:r>
              <a:rPr lang="en-US" dirty="0" smtClean="0">
                <a:sym typeface="Symbol" panose="05050102010706020507" pitchFamily="18" charset="2"/>
              </a:rPr>
              <a:t> 3000 </a:t>
            </a:r>
            <a:r>
              <a:rPr lang="en-US" dirty="0">
                <a:sym typeface="Symbol" panose="05050102010706020507" pitchFamily="18" charset="2"/>
              </a:rPr>
              <a:t>e </a:t>
            </a:r>
            <a:r>
              <a:rPr lang="en-US" dirty="0" smtClean="0">
                <a:sym typeface="Symbol" panose="05050102010706020507" pitchFamily="18" charset="2"/>
              </a:rPr>
              <a:t>  </a:t>
            </a:r>
            <a:r>
              <a:rPr lang="en-US" dirty="0" smtClean="0">
                <a:sym typeface="Wingdings" panose="05000000000000000000" pitchFamily="2" charset="2"/>
              </a:rPr>
              <a:t> S/N </a:t>
            </a:r>
            <a:r>
              <a:rPr lang="en-US" dirty="0" smtClean="0">
                <a:sym typeface="Symbol" panose="05050102010706020507" pitchFamily="18" charset="2"/>
              </a:rPr>
              <a:t> </a:t>
            </a:r>
            <a:r>
              <a:rPr lang="en-US" dirty="0" smtClean="0">
                <a:sym typeface="Wingdings" panose="05000000000000000000" pitchFamily="2" charset="2"/>
              </a:rPr>
              <a:t>8-12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                       threshold high</a:t>
            </a:r>
            <a:endParaRPr lang="en-US" dirty="0" smtClean="0">
              <a:sym typeface="Symbol" panose="05050102010706020507" pitchFamily="18" charset="2"/>
            </a:endParaRPr>
          </a:p>
          <a:p>
            <a:pPr marL="534988" lvl="1" indent="-268288">
              <a:buFont typeface="Symbol" panose="05050102010706020507" pitchFamily="18" charset="2"/>
              <a:buChar char="-"/>
            </a:pPr>
            <a:r>
              <a:rPr lang="en-US" dirty="0" smtClean="0">
                <a:sym typeface="Symbol" panose="05050102010706020507" pitchFamily="18" charset="2"/>
              </a:rPr>
              <a:t>under systematic study</a:t>
            </a:r>
          </a:p>
          <a:p>
            <a:pPr marL="534988" lvl="1" indent="-268288">
              <a:buFont typeface="Symbol" panose="05050102010706020507" pitchFamily="18" charset="2"/>
              <a:buChar char="-"/>
            </a:pPr>
            <a:r>
              <a:rPr lang="en-US" dirty="0" smtClean="0">
                <a:sym typeface="Symbol" panose="05050102010706020507" pitchFamily="18" charset="2"/>
              </a:rPr>
              <a:t>powering scheme, filtering 	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" b="522"/>
          <a:stretch/>
        </p:blipFill>
        <p:spPr>
          <a:xfrm>
            <a:off x="9324975" y="713769"/>
            <a:ext cx="2686050" cy="962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481254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(preliminary)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771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STS system integration summarized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685800" y="1447800"/>
            <a:ext cx="1013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modules: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understand and improve FEB assembly yield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/>
              <a:t>improve with respect to final noise in system  </a:t>
            </a:r>
          </a:p>
          <a:p>
            <a:endParaRPr lang="en-US" sz="800" dirty="0"/>
          </a:p>
          <a:p>
            <a:r>
              <a:rPr lang="en-US" sz="2400" b="1" dirty="0" smtClean="0"/>
              <a:t>ladders: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/>
              <a:t>full length assembly to be done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central ladders to be prototyped</a:t>
            </a:r>
          </a:p>
          <a:p>
            <a:endParaRPr lang="en-US" sz="800" dirty="0" smtClean="0"/>
          </a:p>
          <a:p>
            <a:r>
              <a:rPr lang="en-US" sz="2400" b="1" dirty="0" smtClean="0"/>
              <a:t>vibration analysis: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/>
              <a:t>how to identify sources?   cooling: </a:t>
            </a:r>
            <a:r>
              <a:rPr lang="en-US" dirty="0"/>
              <a:t>N2 </a:t>
            </a:r>
            <a:r>
              <a:rPr lang="en-US" dirty="0" smtClean="0"/>
              <a:t>stream, liquid pump, … 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/>
              <a:t>apply to which components, measure?  ladders, pipes, C-frames, … </a:t>
            </a:r>
          </a:p>
          <a:p>
            <a:endParaRPr lang="en-US" sz="800" dirty="0"/>
          </a:p>
          <a:p>
            <a:r>
              <a:rPr lang="en-US" sz="2400" b="1" dirty="0" smtClean="0"/>
              <a:t>beam pipe:</a:t>
            </a:r>
            <a:r>
              <a:rPr lang="en-US" dirty="0" smtClean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prototype based on carbon fiber, not yet approved</a:t>
            </a:r>
          </a:p>
          <a:p>
            <a:endParaRPr lang="en-US" sz="800" dirty="0" smtClean="0"/>
          </a:p>
          <a:p>
            <a:r>
              <a:rPr lang="en-US" sz="2400" b="1" dirty="0" smtClean="0"/>
              <a:t>system integration: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/>
              <a:t>optimization of FEB box design with respect to </a:t>
            </a:r>
            <a:br>
              <a:rPr lang="en-US" dirty="0" smtClean="0"/>
            </a:br>
            <a:r>
              <a:rPr lang="en-US" dirty="0" smtClean="0"/>
              <a:t>cooling properties and space/cabling requirements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11523" r="31219" b="5587"/>
          <a:stretch/>
        </p:blipFill>
        <p:spPr bwMode="auto">
          <a:xfrm>
            <a:off x="7239000" y="1623218"/>
            <a:ext cx="4361754" cy="41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5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CBM-STS project teams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25" name="Rectangle 24"/>
          <p:cNvSpPr/>
          <p:nvPr/>
        </p:nvSpPr>
        <p:spPr>
          <a:xfrm>
            <a:off x="533400" y="1676400"/>
            <a:ext cx="6019800" cy="374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</a:pPr>
            <a:r>
              <a:rPr lang="de-DE" sz="2000" b="1" i="1" dirty="0" smtClean="0"/>
              <a:t>Germany</a:t>
            </a:r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Helmholtz Center (GSI), Darmstadt</a:t>
            </a:r>
            <a:endParaRPr lang="de-DE" sz="2000" i="1" dirty="0"/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Karlsruhe </a:t>
            </a:r>
            <a:r>
              <a:rPr lang="de-DE" sz="2000" i="1" dirty="0"/>
              <a:t>Institute </a:t>
            </a:r>
            <a:r>
              <a:rPr lang="de-DE" sz="2000" i="1" dirty="0" err="1"/>
              <a:t>of</a:t>
            </a:r>
            <a:r>
              <a:rPr lang="de-DE" sz="2000" i="1" dirty="0"/>
              <a:t> Technology (KIT</a:t>
            </a:r>
            <a:r>
              <a:rPr lang="de-DE" sz="2000" i="1" dirty="0" smtClean="0"/>
              <a:t>), Karlsruhe</a:t>
            </a:r>
            <a:endParaRPr lang="de-DE" sz="2000" i="1" dirty="0"/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Eberhard </a:t>
            </a:r>
            <a:r>
              <a:rPr lang="de-DE" sz="2000" i="1" dirty="0"/>
              <a:t>Karls </a:t>
            </a:r>
            <a:r>
              <a:rPr lang="de-DE" sz="2000" i="1" dirty="0" smtClean="0"/>
              <a:t>University (EKU), Tübingen</a:t>
            </a:r>
            <a:endParaRPr lang="en-US" sz="2000" dirty="0"/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endParaRPr lang="en-US" sz="800" b="1" i="1" dirty="0" smtClean="0"/>
          </a:p>
          <a:p>
            <a:pPr>
              <a:lnSpc>
                <a:spcPct val="110000"/>
              </a:lnSpc>
            </a:pPr>
            <a:r>
              <a:rPr lang="de-DE" sz="2000" b="1" i="1" dirty="0" err="1" smtClean="0"/>
              <a:t>Poland</a:t>
            </a:r>
            <a:endParaRPr lang="de-DE" sz="2000" b="1" i="1" dirty="0" smtClean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University </a:t>
            </a:r>
            <a:r>
              <a:rPr lang="de-DE" sz="2000" i="1" dirty="0" err="1"/>
              <a:t>of</a:t>
            </a:r>
            <a:r>
              <a:rPr lang="de-DE" sz="2000" i="1" dirty="0"/>
              <a:t> Science </a:t>
            </a:r>
            <a:r>
              <a:rPr lang="de-DE" sz="2000" i="1" dirty="0" err="1"/>
              <a:t>and</a:t>
            </a:r>
            <a:r>
              <a:rPr lang="de-DE" sz="2000" i="1" dirty="0"/>
              <a:t> </a:t>
            </a:r>
            <a:r>
              <a:rPr lang="de-DE" sz="2000" i="1" dirty="0" smtClean="0"/>
              <a:t>Technology (AGH), </a:t>
            </a:r>
            <a:r>
              <a:rPr lang="de-DE" sz="2000" i="1" dirty="0" err="1" smtClean="0"/>
              <a:t>Krakow</a:t>
            </a:r>
            <a:endParaRPr lang="de-DE" sz="2000" i="1" dirty="0" smtClean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 smtClean="0"/>
              <a:t>Jagiellonian</a:t>
            </a:r>
            <a:r>
              <a:rPr lang="de-DE" sz="2000" i="1" dirty="0" smtClean="0"/>
              <a:t> </a:t>
            </a:r>
            <a:r>
              <a:rPr lang="de-DE" sz="2000" i="1" dirty="0"/>
              <a:t>University (JU</a:t>
            </a:r>
            <a:r>
              <a:rPr lang="de-DE" sz="2000" i="1" dirty="0" smtClean="0"/>
              <a:t>), </a:t>
            </a:r>
            <a:r>
              <a:rPr lang="de-DE" sz="2000" i="1" dirty="0" err="1" smtClean="0"/>
              <a:t>Krakow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 smtClean="0"/>
              <a:t>Warsaw</a:t>
            </a:r>
            <a:r>
              <a:rPr lang="de-DE" sz="2000" i="1" dirty="0" smtClean="0"/>
              <a:t> </a:t>
            </a:r>
            <a:r>
              <a:rPr lang="de-DE" sz="2000" i="1" dirty="0"/>
              <a:t>University </a:t>
            </a:r>
            <a:r>
              <a:rPr lang="de-DE" sz="2000" i="1" dirty="0" err="1"/>
              <a:t>of</a:t>
            </a:r>
            <a:r>
              <a:rPr lang="de-DE" sz="2000" i="1" dirty="0"/>
              <a:t> Technology (WUT</a:t>
            </a:r>
            <a:r>
              <a:rPr lang="de-DE" sz="2000" i="1" dirty="0" smtClean="0"/>
              <a:t>), </a:t>
            </a:r>
            <a:r>
              <a:rPr lang="de-DE" sz="2000" i="1" dirty="0" err="1" smtClean="0"/>
              <a:t>Warsaw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endParaRPr lang="en-US" sz="800" b="1" i="1" dirty="0"/>
          </a:p>
          <a:p>
            <a:pPr lvl="0">
              <a:lnSpc>
                <a:spcPct val="110000"/>
              </a:lnSpc>
            </a:pPr>
            <a:r>
              <a:rPr lang="de-DE" sz="2000" b="1" i="1" dirty="0" err="1" smtClean="0"/>
              <a:t>Russia</a:t>
            </a:r>
            <a:endParaRPr lang="de-DE" sz="2000" b="1" i="1" dirty="0" smtClean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Joint </a:t>
            </a:r>
            <a:r>
              <a:rPr lang="de-DE" sz="2000" i="1" dirty="0"/>
              <a:t>Institute </a:t>
            </a:r>
            <a:r>
              <a:rPr lang="de-DE" sz="2000" i="1" dirty="0" err="1"/>
              <a:t>for</a:t>
            </a:r>
            <a:r>
              <a:rPr lang="de-DE" sz="2000" i="1" dirty="0"/>
              <a:t> </a:t>
            </a:r>
            <a:r>
              <a:rPr lang="de-DE" sz="2000" i="1" dirty="0" err="1"/>
              <a:t>Nuclear</a:t>
            </a:r>
            <a:r>
              <a:rPr lang="de-DE" sz="2000" i="1" dirty="0"/>
              <a:t> Research (JINR</a:t>
            </a:r>
            <a:r>
              <a:rPr lang="de-DE" sz="2000" i="1" dirty="0" smtClean="0"/>
              <a:t>), </a:t>
            </a:r>
            <a:r>
              <a:rPr lang="de-DE" sz="2000" i="1" dirty="0" err="1" smtClean="0"/>
              <a:t>Dubna</a:t>
            </a:r>
            <a:endParaRPr lang="de-DE" sz="900" i="1" dirty="0"/>
          </a:p>
        </p:txBody>
      </p:sp>
      <p:sp>
        <p:nvSpPr>
          <p:cNvPr id="26" name="Rectangle 25"/>
          <p:cNvSpPr/>
          <p:nvPr/>
        </p:nvSpPr>
        <p:spPr>
          <a:xfrm>
            <a:off x="6553200" y="1676400"/>
            <a:ext cx="5257800" cy="2005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endParaRPr lang="de-DE" sz="800" i="1" dirty="0" smtClean="0"/>
          </a:p>
          <a:p>
            <a:pPr lvl="0">
              <a:lnSpc>
                <a:spcPct val="110000"/>
              </a:lnSpc>
            </a:pPr>
            <a:r>
              <a:rPr lang="de-DE" sz="2000" b="1" i="1" dirty="0" smtClean="0"/>
              <a:t>Ukraine</a:t>
            </a:r>
            <a:r>
              <a:rPr lang="de-DE" sz="2000" i="1" dirty="0" smtClean="0"/>
              <a:t> 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Institute </a:t>
            </a:r>
            <a:r>
              <a:rPr lang="de-DE" sz="2000" i="1" dirty="0" err="1"/>
              <a:t>for</a:t>
            </a:r>
            <a:r>
              <a:rPr lang="de-DE" sz="2000" i="1" dirty="0"/>
              <a:t> </a:t>
            </a:r>
            <a:r>
              <a:rPr lang="de-DE" sz="2000" i="1" dirty="0" err="1"/>
              <a:t>Nuclear</a:t>
            </a:r>
            <a:r>
              <a:rPr lang="de-DE" sz="2000" i="1" dirty="0"/>
              <a:t> Research (KINR</a:t>
            </a:r>
            <a:r>
              <a:rPr lang="de-DE" sz="2000" i="1" dirty="0" smtClean="0"/>
              <a:t>), </a:t>
            </a:r>
            <a:r>
              <a:rPr lang="de-DE" sz="2000" i="1" dirty="0" err="1" smtClean="0"/>
              <a:t>Kiev</a:t>
            </a:r>
            <a:endParaRPr lang="de-DE" sz="2000" i="1" dirty="0" smtClean="0"/>
          </a:p>
          <a:p>
            <a:pPr lvl="0">
              <a:lnSpc>
                <a:spcPct val="110000"/>
              </a:lnSpc>
            </a:pPr>
            <a:endParaRPr lang="de-DE" sz="500" b="1" i="1" dirty="0" smtClean="0"/>
          </a:p>
          <a:p>
            <a:pPr lvl="0">
              <a:lnSpc>
                <a:spcPct val="110000"/>
              </a:lnSpc>
            </a:pPr>
            <a:r>
              <a:rPr lang="de-DE" sz="2000" b="1" i="1" dirty="0" smtClean="0"/>
              <a:t>Japan 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i="1" dirty="0" smtClean="0"/>
              <a:t>High </a:t>
            </a:r>
            <a:r>
              <a:rPr lang="en-US" sz="2000" i="1" dirty="0"/>
              <a:t>Energy Accelerator Research Organization</a:t>
            </a:r>
            <a:r>
              <a:rPr lang="de-DE" sz="2000" i="1" dirty="0" smtClean="0"/>
              <a:t> (KEK), </a:t>
            </a:r>
            <a:r>
              <a:rPr lang="de-DE" sz="2000" i="1" dirty="0" err="1" smtClean="0"/>
              <a:t>Tsukuba</a:t>
            </a:r>
            <a:r>
              <a:rPr lang="de-DE" sz="2000" i="1" dirty="0" smtClean="0"/>
              <a:t>      (</a:t>
            </a:r>
            <a:r>
              <a:rPr lang="de-DE" sz="2000" i="1" dirty="0" err="1" smtClean="0"/>
              <a:t>associate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member</a:t>
            </a:r>
            <a:r>
              <a:rPr lang="de-DE" sz="2000" i="1" dirty="0" smtClean="0"/>
              <a:t>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4135513"/>
            <a:ext cx="3105658" cy="1565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u="sng" dirty="0" smtClean="0"/>
              <a:t>STS timeline: </a:t>
            </a:r>
          </a:p>
          <a:p>
            <a:pPr>
              <a:lnSpc>
                <a:spcPct val="110000"/>
              </a:lnSpc>
            </a:pPr>
            <a:endParaRPr lang="en-US" sz="7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Construction:    2019 – 2024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Installation: 	2025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First beams:	in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97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7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</a:t>
            </a:r>
            <a:r>
              <a:rPr lang="en-US" dirty="0" err="1" smtClean="0"/>
              <a:t>microcable</a:t>
            </a:r>
            <a:r>
              <a:rPr lang="en-US" dirty="0" smtClean="0"/>
              <a:t> stack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8229600" y="2133600"/>
            <a:ext cx="37338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cable stack:    </a:t>
            </a:r>
          </a:p>
          <a:p>
            <a:endParaRPr lang="en-US" sz="900" b="1" dirty="0"/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thickness  	</a:t>
            </a:r>
            <a:r>
              <a:rPr lang="en-US" sz="1600" dirty="0" smtClean="0">
                <a:sym typeface="Symbol" panose="05050102010706020507" pitchFamily="18" charset="2"/>
              </a:rPr>
              <a:t> </a:t>
            </a:r>
            <a:r>
              <a:rPr lang="en-US" sz="1600" dirty="0" smtClean="0"/>
              <a:t>800 µm, 0.23</a:t>
            </a:r>
            <a:r>
              <a:rPr lang="en-US" sz="1600" dirty="0"/>
              <a:t>% </a:t>
            </a:r>
            <a:r>
              <a:rPr lang="en-US" sz="1600" dirty="0" smtClean="0"/>
              <a:t>X</a:t>
            </a:r>
            <a:r>
              <a:rPr lang="en-US" sz="1600" baseline="-25000" dirty="0" smtClean="0"/>
              <a:t>0 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trace </a:t>
            </a:r>
            <a:r>
              <a:rPr lang="en-US" sz="1600" dirty="0">
                <a:sym typeface="Wingdings" panose="05000000000000000000" pitchFamily="2" charset="2"/>
              </a:rPr>
              <a:t>capacitance </a:t>
            </a:r>
            <a:r>
              <a:rPr lang="en-US" sz="1600" dirty="0" smtClean="0">
                <a:sym typeface="Wingdings" panose="05000000000000000000" pitchFamily="2" charset="2"/>
              </a:rPr>
              <a:t>	0.45 pF/cm 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trace </a:t>
            </a:r>
            <a:r>
              <a:rPr lang="en-US" sz="1600" dirty="0"/>
              <a:t>lengths </a:t>
            </a:r>
            <a:r>
              <a:rPr lang="en-US" sz="1600" dirty="0" smtClean="0"/>
              <a:t>	5 </a:t>
            </a:r>
            <a:r>
              <a:rPr lang="en-US" sz="1600" dirty="0"/>
              <a:t>- 55 </a:t>
            </a:r>
            <a:r>
              <a:rPr lang="en-US" sz="1600" dirty="0" smtClean="0"/>
              <a:t>cm</a:t>
            </a:r>
            <a:endParaRPr lang="en-US" sz="1600" dirty="0">
              <a:sym typeface="Wingdings" panose="05000000000000000000" pitchFamily="2" charset="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599" y="1828800"/>
            <a:ext cx="7467601" cy="4419600"/>
            <a:chOff x="457200" y="1524000"/>
            <a:chExt cx="7340707" cy="3928745"/>
          </a:xfrm>
        </p:grpSpPr>
        <p:pic>
          <p:nvPicPr>
            <p:cNvPr id="9" name="Grafik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5759450" cy="3928745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>
              <a:off x="6400800" y="17526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410131" y="35814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3353" y="2336844"/>
              <a:ext cx="1014554" cy="46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N-side read-out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3352" y="4174791"/>
              <a:ext cx="1014555" cy="46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P-side read-out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Read-out chain          Front-end electronics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9" y="1913815"/>
            <a:ext cx="5114441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17" y="1885240"/>
            <a:ext cx="6720187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+mn-lt"/>
              </a:rPr>
              <a:t>mSTS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powering scheme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10" y="1417638"/>
            <a:ext cx="8191500" cy="4819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15400" y="1778725"/>
            <a:ext cx="297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Floating </a:t>
            </a:r>
            <a:r>
              <a:rPr lang="en-US" dirty="0">
                <a:solidFill>
                  <a:srgbClr val="000000"/>
                </a:solidFill>
              </a:rPr>
              <a:t>LV supplies are referenced to the P- and N-side potentials.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sz="800" dirty="0">
              <a:solidFill>
                <a:srgbClr val="00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Microcable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shields are connected to the respective FEB grounds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800" dirty="0" smtClean="0">
                <a:solidFill>
                  <a:srgbClr val="000000"/>
                </a:solidFill>
              </a:rPr>
              <a:t> </a:t>
            </a:r>
            <a:endParaRPr lang="en-US" sz="800" dirty="0">
              <a:solidFill>
                <a:srgbClr val="00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HV </a:t>
            </a:r>
            <a:r>
              <a:rPr lang="en-US" dirty="0">
                <a:solidFill>
                  <a:srgbClr val="000000"/>
                </a:solidFill>
              </a:rPr>
              <a:t>common return is not connected to the </a:t>
            </a:r>
            <a:r>
              <a:rPr lang="en-US" dirty="0" err="1">
                <a:solidFill>
                  <a:srgbClr val="000000"/>
                </a:solidFill>
              </a:rPr>
              <a:t>mSTS</a:t>
            </a:r>
            <a:r>
              <a:rPr lang="en-US" dirty="0">
                <a:solidFill>
                  <a:srgbClr val="000000"/>
                </a:solidFill>
              </a:rPr>
              <a:t> enclosure.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sz="800" dirty="0">
              <a:solidFill>
                <a:srgbClr val="00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Enclosure </a:t>
            </a:r>
            <a:r>
              <a:rPr lang="en-US" dirty="0">
                <a:solidFill>
                  <a:srgbClr val="000000"/>
                </a:solidFill>
              </a:rPr>
              <a:t>is grounded at all times; electrically insulated </a:t>
            </a:r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>
                <a:solidFill>
                  <a:srgbClr val="000000"/>
                </a:solidFill>
              </a:rPr>
              <a:t>the mounting table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signal path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118"/>
            <a:ext cx="8191500" cy="47606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15400" y="1778725"/>
            <a:ext cx="2971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Return path capacitor must be placed close to the FEBs.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sz="800" dirty="0">
              <a:solidFill>
                <a:srgbClr val="00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Blocking resistors prevent signal “escape” into the filter and HV power supply. </a:t>
            </a:r>
          </a:p>
        </p:txBody>
      </p:sp>
    </p:spTree>
    <p:extLst>
      <p:ext uri="{BB962C8B-B14F-4D97-AF65-F5344CB8AC3E}">
        <p14:creationId xmlns:p14="http://schemas.microsoft.com/office/powerpoint/2010/main" val="41046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83F60B2C-D9C5-48F3-96B4-2019EB1D1ED2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417"/>
          <a:stretch/>
        </p:blipFill>
        <p:spPr bwMode="auto">
          <a:xfrm>
            <a:off x="282982" y="2012906"/>
            <a:ext cx="6764648" cy="425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Antiproton and Ion Research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9" name="Picture 8" descr="GSI_Logo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31" y="1417716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03200" y="1219200"/>
            <a:ext cx="558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new international</a:t>
            </a:r>
            <a:r>
              <a:rPr lang="en-US" dirty="0"/>
              <a:t> </a:t>
            </a:r>
            <a:r>
              <a:rPr lang="en-US" dirty="0" smtClean="0"/>
              <a:t>research</a:t>
            </a:r>
            <a:r>
              <a:rPr lang="en-US" dirty="0"/>
              <a:t> </a:t>
            </a:r>
            <a:r>
              <a:rPr lang="en-US" dirty="0" smtClean="0"/>
              <a:t>laboratory</a:t>
            </a:r>
            <a:r>
              <a:rPr lang="en-US" dirty="0"/>
              <a:t> </a:t>
            </a:r>
            <a:r>
              <a:rPr lang="en-US" dirty="0" smtClean="0"/>
              <a:t>to explore the</a:t>
            </a:r>
            <a:r>
              <a:rPr lang="en-US" dirty="0"/>
              <a:t> </a:t>
            </a:r>
            <a:r>
              <a:rPr lang="en-US" dirty="0" smtClean="0"/>
              <a:t>nature</a:t>
            </a:r>
            <a:r>
              <a:rPr lang="en-US" dirty="0"/>
              <a:t> </a:t>
            </a:r>
            <a:r>
              <a:rPr lang="en-US" dirty="0" smtClean="0"/>
              <a:t>and evolution of matter in the Universe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under construction, Darmstadt, Germany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663732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Helmholtz Center for Heavy Ion Research 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24618"/>
          <a:stretch/>
        </p:blipFill>
        <p:spPr bwMode="auto">
          <a:xfrm>
            <a:off x="8461247" y="2133600"/>
            <a:ext cx="2971801" cy="211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96200" y="5955268"/>
            <a:ext cx="422997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4425D"/>
                </a:solidFill>
              </a:rPr>
              <a:t>current completion date, first beams: 2025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87062"/>
            <a:ext cx="724660" cy="666687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543800" y="4572000"/>
            <a:ext cx="4648200" cy="118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22041"/>
            <a:r>
              <a:rPr lang="en-GB" sz="1846" b="1" dirty="0">
                <a:solidFill>
                  <a:srgbClr val="9F2936"/>
                </a:solidFill>
                <a:cs typeface="Tahoma" pitchFamily="34" charset="0"/>
              </a:rPr>
              <a:t>CBM </a:t>
            </a:r>
            <a:r>
              <a:rPr lang="en-GB" sz="1846" b="1" dirty="0" smtClean="0">
                <a:solidFill>
                  <a:srgbClr val="9F2936"/>
                </a:solidFill>
                <a:cs typeface="Tahoma" pitchFamily="34" charset="0"/>
              </a:rPr>
              <a:t>beams at SIS100: </a:t>
            </a:r>
            <a:endParaRPr lang="en-GB" sz="1662" b="1" dirty="0">
              <a:solidFill>
                <a:srgbClr val="14425D"/>
              </a:solidFill>
            </a:endParaRPr>
          </a:p>
          <a:p>
            <a:pPr marL="179388" indent="-179388" defTabSz="42204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ions:         10</a:t>
            </a:r>
            <a:r>
              <a:rPr lang="en-GB" sz="1600" baseline="30000" dirty="0" smtClean="0"/>
              <a:t>9</a:t>
            </a:r>
            <a:r>
              <a:rPr lang="en-GB" sz="1600" dirty="0" smtClean="0"/>
              <a:t>/s,   2-14 GeV/u,  </a:t>
            </a:r>
            <a:r>
              <a:rPr lang="de-DE" sz="1600" dirty="0" smtClean="0">
                <a:sym typeface="Symbol" pitchFamily="18" charset="2"/>
              </a:rPr>
              <a:t></a:t>
            </a:r>
            <a:r>
              <a:rPr lang="de-DE" sz="1600" dirty="0" err="1">
                <a:sym typeface="Symbol" pitchFamily="18" charset="2"/>
              </a:rPr>
              <a:t>s</a:t>
            </a:r>
            <a:r>
              <a:rPr lang="de-DE" sz="1600" baseline="-25000" dirty="0" err="1">
                <a:sym typeface="Symbol" pitchFamily="18" charset="2"/>
              </a:rPr>
              <a:t>NN</a:t>
            </a:r>
            <a:r>
              <a:rPr lang="de-DE" sz="1600" dirty="0">
                <a:sym typeface="Symbol" pitchFamily="18" charset="2"/>
              </a:rPr>
              <a:t>= 1.9 - 4.5 </a:t>
            </a:r>
            <a:r>
              <a:rPr lang="de-DE" sz="1600" dirty="0" err="1" smtClean="0">
                <a:sym typeface="Symbol" pitchFamily="18" charset="2"/>
              </a:rPr>
              <a:t>GeV</a:t>
            </a:r>
            <a:endParaRPr lang="en-GB" sz="1600" dirty="0"/>
          </a:p>
          <a:p>
            <a:pPr marL="179388" indent="-179388" defTabSz="42204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protons:  10</a:t>
            </a:r>
            <a:r>
              <a:rPr lang="en-GB" sz="1600" baseline="30000" dirty="0" smtClean="0"/>
              <a:t>11</a:t>
            </a:r>
            <a:r>
              <a:rPr lang="en-GB" sz="1600" dirty="0" smtClean="0"/>
              <a:t>/s </a:t>
            </a:r>
            <a:r>
              <a:rPr lang="en-GB" sz="1600" baseline="30000" dirty="0" smtClean="0"/>
              <a:t> </a:t>
            </a:r>
            <a:r>
              <a:rPr lang="en-GB" sz="1600" dirty="0" smtClean="0"/>
              <a:t>up </a:t>
            </a:r>
            <a:r>
              <a:rPr lang="en-GB" sz="1600" dirty="0"/>
              <a:t>to 29 </a:t>
            </a:r>
            <a:r>
              <a:rPr lang="en-GB" sz="1600" dirty="0" smtClean="0"/>
              <a:t>GeV</a:t>
            </a:r>
          </a:p>
          <a:p>
            <a:pPr marL="742950" lvl="1" indent="-285750" defTabSz="422041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GB" sz="1600" dirty="0" smtClean="0"/>
              <a:t>target:  typically 1% </a:t>
            </a:r>
            <a:r>
              <a:rPr lang="en-GB" sz="1600" dirty="0" smtClean="0">
                <a:sym typeface="Symbol" panose="05050102010706020507" pitchFamily="18" charset="2"/>
              </a:rPr>
              <a:t></a:t>
            </a:r>
            <a:r>
              <a:rPr lang="en-GB" sz="1600" baseline="-25000" dirty="0">
                <a:sym typeface="Symbol" panose="05050102010706020507" pitchFamily="18" charset="2"/>
              </a:rPr>
              <a:t>I</a:t>
            </a:r>
            <a:endParaRPr lang="en-GB" sz="1600" baseline="-25000" dirty="0"/>
          </a:p>
        </p:txBody>
      </p:sp>
      <p:cxnSp>
        <p:nvCxnSpPr>
          <p:cNvPr id="19" name="Gerade Verbindung mit Pfeil 19"/>
          <p:cNvCxnSpPr/>
          <p:nvPr/>
        </p:nvCxnSpPr>
        <p:spPr>
          <a:xfrm flipV="1">
            <a:off x="3068082" y="5867400"/>
            <a:ext cx="605336" cy="23960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098338" y="5999336"/>
            <a:ext cx="729081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8" kern="0" dirty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5390" y="3563103"/>
            <a:ext cx="2004859" cy="1041774"/>
          </a:xfrm>
          <a:prstGeom prst="rect">
            <a:avLst/>
          </a:prstGeom>
          <a:solidFill>
            <a:schemeClr val="bg1"/>
          </a:solidFill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CBM</a:t>
            </a:r>
          </a:p>
          <a:p>
            <a:pPr algn="ctr"/>
            <a:r>
              <a:rPr lang="en-US" sz="1108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(Compressed Baryonic Matter </a:t>
            </a:r>
          </a:p>
          <a:p>
            <a:pPr algn="ctr"/>
            <a:r>
              <a:rPr lang="en-US" sz="1108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experiment)</a:t>
            </a:r>
          </a:p>
        </p:txBody>
      </p:sp>
      <p:sp>
        <p:nvSpPr>
          <p:cNvPr id="24" name="TextBox 29"/>
          <p:cNvSpPr txBox="1"/>
          <p:nvPr/>
        </p:nvSpPr>
        <p:spPr>
          <a:xfrm>
            <a:off x="2057400" y="2673407"/>
            <a:ext cx="817315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8" b="1" kern="0" dirty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</a:p>
        </p:txBody>
      </p:sp>
      <p:sp>
        <p:nvSpPr>
          <p:cNvPr id="25" name="TextBox 27"/>
          <p:cNvSpPr txBox="1"/>
          <p:nvPr/>
        </p:nvSpPr>
        <p:spPr>
          <a:xfrm>
            <a:off x="2791416" y="2602174"/>
            <a:ext cx="665567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8" b="1" kern="0" dirty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</a:p>
        </p:txBody>
      </p:sp>
      <p:sp>
        <p:nvSpPr>
          <p:cNvPr id="26" name="TextBox 28"/>
          <p:cNvSpPr txBox="1"/>
          <p:nvPr/>
        </p:nvSpPr>
        <p:spPr>
          <a:xfrm>
            <a:off x="4691219" y="2602173"/>
            <a:ext cx="1099981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8" b="1" kern="0" dirty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108" kern="0" dirty="0">
                <a:solidFill>
                  <a:srgbClr val="9F2936"/>
                </a:solidFill>
                <a:latin typeface="Verdana"/>
                <a:cs typeface="Arial" charset="0"/>
              </a:rPr>
              <a:t>/</a:t>
            </a:r>
            <a:r>
              <a:rPr lang="en-GB" sz="1108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/>
                <a:cs typeface="Arial" charset="0"/>
              </a:rPr>
              <a:t>300</a:t>
            </a:r>
          </a:p>
        </p:txBody>
      </p:sp>
      <p:sp>
        <p:nvSpPr>
          <p:cNvPr id="27" name="Textfeld 21"/>
          <p:cNvSpPr txBox="1"/>
          <p:nvPr/>
        </p:nvSpPr>
        <p:spPr>
          <a:xfrm>
            <a:off x="5471256" y="5182231"/>
            <a:ext cx="1931747" cy="7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215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2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215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215" dirty="0" err="1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215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005390" y="3789978"/>
            <a:ext cx="404810" cy="104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697202" y="3267766"/>
            <a:ext cx="1653408" cy="664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3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Antiproton and Ion Research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3" y="1316813"/>
            <a:ext cx="7905349" cy="48548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417638"/>
            <a:ext cx="225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https://fair-center.eu/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Antiproton and Ion Research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3" y="1316813"/>
            <a:ext cx="7905349" cy="48548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1417638"/>
            <a:ext cx="225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https://fair-center.eu/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6" y="1925975"/>
            <a:ext cx="6675099" cy="44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Antiproton and Ion Research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3" y="1316813"/>
            <a:ext cx="7905349" cy="48548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1417638"/>
            <a:ext cx="225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https://fair-center.eu/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6" y="1925975"/>
            <a:ext cx="6675099" cy="4430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24000"/>
            <a:ext cx="7503387" cy="42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Baryonic Matter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422400" y="1417638"/>
            <a:ext cx="9350108" cy="4832194"/>
            <a:chOff x="333081" y="857053"/>
            <a:chExt cx="10284035" cy="531485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81" y="857053"/>
              <a:ext cx="10284035" cy="5314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85481" y="5581454"/>
              <a:ext cx="2447175" cy="41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hlinkClick r:id="rId3"/>
                </a:rPr>
                <a:t>CBM</a:t>
              </a:r>
              <a:r>
                <a:rPr lang="en-US" dirty="0" smtClean="0">
                  <a:solidFill>
                    <a:schemeClr val="bg1"/>
                  </a:solidFill>
                </a:rPr>
                <a:t> cave + building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44" y="1436743"/>
            <a:ext cx="896644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Forum on Tracking Detector Mechanics 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CBM-STS System Integration Issues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Compressed Baryonic Matter Experiment</a:t>
            </a:r>
            <a:endParaRPr lang="en-US" dirty="0"/>
          </a:p>
        </p:txBody>
      </p: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1295400" y="1286256"/>
            <a:ext cx="9525000" cy="5114544"/>
            <a:chOff x="0" y="1286256"/>
            <a:chExt cx="9525000" cy="5114544"/>
          </a:xfrm>
        </p:grpSpPr>
        <p:sp>
          <p:nvSpPr>
            <p:cNvPr id="70" name="object 9"/>
            <p:cNvSpPr txBox="1"/>
            <p:nvPr/>
          </p:nvSpPr>
          <p:spPr>
            <a:xfrm>
              <a:off x="0" y="3129353"/>
              <a:ext cx="778638" cy="297517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>
                <a:lnSpc>
                  <a:spcPct val="100600"/>
                </a:lnSpc>
                <a:spcBef>
                  <a:spcPts val="320"/>
                </a:spcBef>
              </a:pPr>
              <a:r>
                <a:rPr lang="en-US" sz="1650" b="1" spc="5" dirty="0">
                  <a:latin typeface="Arial"/>
                  <a:cs typeface="Arial"/>
                </a:rPr>
                <a:t>Beam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9" name="object 3"/>
            <p:cNvSpPr/>
            <p:nvPr/>
          </p:nvSpPr>
          <p:spPr>
            <a:xfrm>
              <a:off x="661289" y="1286256"/>
              <a:ext cx="5852160" cy="4920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687198" y="1312164"/>
              <a:ext cx="5750052" cy="4818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/>
          </p:nvSpPr>
          <p:spPr>
            <a:xfrm>
              <a:off x="633857" y="2112276"/>
              <a:ext cx="955548" cy="10043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660426" y="2138553"/>
              <a:ext cx="709930" cy="758825"/>
            </a:xfrm>
            <a:custGeom>
              <a:avLst/>
              <a:gdLst/>
              <a:ahLst/>
              <a:cxnLst/>
              <a:rect l="l" t="t" r="r" b="b"/>
              <a:pathLst>
                <a:path w="709930" h="758825">
                  <a:moveTo>
                    <a:pt x="588263" y="665238"/>
                  </a:moveTo>
                  <a:lnTo>
                    <a:pt x="569874" y="682370"/>
                  </a:lnTo>
                  <a:lnTo>
                    <a:pt x="709523" y="758443"/>
                  </a:lnTo>
                  <a:lnTo>
                    <a:pt x="675372" y="683640"/>
                  </a:lnTo>
                  <a:lnTo>
                    <a:pt x="605421" y="683640"/>
                  </a:lnTo>
                  <a:lnTo>
                    <a:pt x="588263" y="665238"/>
                  </a:lnTo>
                  <a:close/>
                </a:path>
                <a:path w="709930" h="758825">
                  <a:moveTo>
                    <a:pt x="625061" y="630954"/>
                  </a:moveTo>
                  <a:lnTo>
                    <a:pt x="588263" y="665238"/>
                  </a:lnTo>
                  <a:lnTo>
                    <a:pt x="605421" y="683640"/>
                  </a:lnTo>
                  <a:lnTo>
                    <a:pt x="642213" y="649351"/>
                  </a:lnTo>
                  <a:lnTo>
                    <a:pt x="625061" y="630954"/>
                  </a:lnTo>
                  <a:close/>
                </a:path>
                <a:path w="709930" h="758825">
                  <a:moveTo>
                    <a:pt x="643483" y="613790"/>
                  </a:moveTo>
                  <a:lnTo>
                    <a:pt x="625061" y="630954"/>
                  </a:lnTo>
                  <a:lnTo>
                    <a:pt x="642213" y="649351"/>
                  </a:lnTo>
                  <a:lnTo>
                    <a:pt x="605421" y="683640"/>
                  </a:lnTo>
                  <a:lnTo>
                    <a:pt x="675372" y="683640"/>
                  </a:lnTo>
                  <a:lnTo>
                    <a:pt x="643483" y="613790"/>
                  </a:lnTo>
                  <a:close/>
                </a:path>
                <a:path w="709930" h="758825">
                  <a:moveTo>
                    <a:pt x="36779" y="0"/>
                  </a:moveTo>
                  <a:lnTo>
                    <a:pt x="0" y="34289"/>
                  </a:lnTo>
                  <a:lnTo>
                    <a:pt x="588263" y="665238"/>
                  </a:lnTo>
                  <a:lnTo>
                    <a:pt x="625061" y="630954"/>
                  </a:lnTo>
                  <a:lnTo>
                    <a:pt x="367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/>
            <p:cNvSpPr/>
            <p:nvPr/>
          </p:nvSpPr>
          <p:spPr>
            <a:xfrm>
              <a:off x="187325" y="1525498"/>
              <a:ext cx="1031735" cy="7056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/>
            <p:cNvSpPr/>
            <p:nvPr/>
          </p:nvSpPr>
          <p:spPr>
            <a:xfrm>
              <a:off x="150749" y="1505711"/>
              <a:ext cx="1097292" cy="8001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/>
            <p:cNvSpPr txBox="1"/>
            <p:nvPr/>
          </p:nvSpPr>
          <p:spPr>
            <a:xfrm>
              <a:off x="213233" y="1551431"/>
              <a:ext cx="929640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>
                <a:lnSpc>
                  <a:spcPct val="100600"/>
                </a:lnSpc>
                <a:spcBef>
                  <a:spcPts val="320"/>
                </a:spcBef>
              </a:pPr>
              <a:r>
                <a:rPr sz="1650" b="1" spc="5" dirty="0">
                  <a:latin typeface="Arial"/>
                  <a:cs typeface="Arial"/>
                </a:rPr>
                <a:t>Dipole  </a:t>
              </a:r>
              <a:r>
                <a:rPr sz="1650" b="1" spc="10" dirty="0">
                  <a:latin typeface="Arial"/>
                  <a:cs typeface="Arial"/>
                </a:rPr>
                <a:t>Magnet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16" name="object 10"/>
            <p:cNvSpPr/>
            <p:nvPr/>
          </p:nvSpPr>
          <p:spPr>
            <a:xfrm>
              <a:off x="1700657" y="2532926"/>
              <a:ext cx="512102" cy="4373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/>
            <p:cNvSpPr/>
            <p:nvPr/>
          </p:nvSpPr>
          <p:spPr>
            <a:xfrm>
              <a:off x="1726947" y="2558541"/>
              <a:ext cx="267335" cy="192405"/>
            </a:xfrm>
            <a:custGeom>
              <a:avLst/>
              <a:gdLst/>
              <a:ahLst/>
              <a:cxnLst/>
              <a:rect l="l" t="t" r="r" b="b"/>
              <a:pathLst>
                <a:path w="267335" h="192405">
                  <a:moveTo>
                    <a:pt x="127815" y="128396"/>
                  </a:moveTo>
                  <a:lnTo>
                    <a:pt x="113664" y="149225"/>
                  </a:lnTo>
                  <a:lnTo>
                    <a:pt x="266826" y="192404"/>
                  </a:lnTo>
                  <a:lnTo>
                    <a:pt x="228653" y="142493"/>
                  </a:lnTo>
                  <a:lnTo>
                    <a:pt x="148589" y="142493"/>
                  </a:lnTo>
                  <a:lnTo>
                    <a:pt x="127815" y="128396"/>
                  </a:lnTo>
                  <a:close/>
                </a:path>
                <a:path w="267335" h="192405">
                  <a:moveTo>
                    <a:pt x="156066" y="86813"/>
                  </a:moveTo>
                  <a:lnTo>
                    <a:pt x="127815" y="128396"/>
                  </a:lnTo>
                  <a:lnTo>
                    <a:pt x="148589" y="142493"/>
                  </a:lnTo>
                  <a:lnTo>
                    <a:pt x="176910" y="100964"/>
                  </a:lnTo>
                  <a:lnTo>
                    <a:pt x="156066" y="86813"/>
                  </a:lnTo>
                  <a:close/>
                </a:path>
                <a:path w="267335" h="192405">
                  <a:moveTo>
                    <a:pt x="170179" y="66039"/>
                  </a:moveTo>
                  <a:lnTo>
                    <a:pt x="156066" y="86813"/>
                  </a:lnTo>
                  <a:lnTo>
                    <a:pt x="176910" y="100964"/>
                  </a:lnTo>
                  <a:lnTo>
                    <a:pt x="148589" y="142493"/>
                  </a:lnTo>
                  <a:lnTo>
                    <a:pt x="228653" y="142493"/>
                  </a:lnTo>
                  <a:lnTo>
                    <a:pt x="170179" y="66039"/>
                  </a:lnTo>
                  <a:close/>
                </a:path>
                <a:path w="267335" h="192405">
                  <a:moveTo>
                    <a:pt x="28193" y="0"/>
                  </a:moveTo>
                  <a:lnTo>
                    <a:pt x="0" y="41655"/>
                  </a:lnTo>
                  <a:lnTo>
                    <a:pt x="127815" y="128396"/>
                  </a:lnTo>
                  <a:lnTo>
                    <a:pt x="156066" y="86813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/>
            <p:cNvSpPr/>
            <p:nvPr/>
          </p:nvSpPr>
          <p:spPr>
            <a:xfrm>
              <a:off x="1280034" y="1522488"/>
              <a:ext cx="970800" cy="11323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/>
            <p:cNvSpPr/>
            <p:nvPr/>
          </p:nvSpPr>
          <p:spPr>
            <a:xfrm>
              <a:off x="1243458" y="1502664"/>
              <a:ext cx="990612" cy="10104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/>
            <p:cNvSpPr txBox="1"/>
            <p:nvPr/>
          </p:nvSpPr>
          <p:spPr>
            <a:xfrm>
              <a:off x="1305942" y="1548383"/>
              <a:ext cx="868680" cy="809708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2544" rIns="0" bIns="0" rtlCol="0">
              <a:spAutoFit/>
            </a:bodyPr>
            <a:lstStyle/>
            <a:p>
              <a:pPr marL="92075">
                <a:spcBef>
                  <a:spcPts val="334"/>
                </a:spcBef>
              </a:pPr>
              <a:r>
                <a:rPr sz="1650" b="1" spc="10" dirty="0">
                  <a:latin typeface="Arial"/>
                  <a:cs typeface="Arial"/>
                </a:rPr>
                <a:t>RICH</a:t>
              </a:r>
              <a:endParaRPr sz="1650" dirty="0">
                <a:latin typeface="Arial"/>
                <a:cs typeface="Arial"/>
              </a:endParaRPr>
            </a:p>
            <a:p>
              <a:pPr marL="92075" marR="9144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Ring  </a:t>
              </a:r>
              <a:r>
                <a:rPr sz="1100" dirty="0">
                  <a:latin typeface="Arial"/>
                  <a:cs typeface="Arial"/>
                </a:rPr>
                <a:t>Imaging  </a:t>
              </a:r>
              <a:r>
                <a:rPr sz="1100" spc="-10" dirty="0">
                  <a:latin typeface="Arial"/>
                  <a:cs typeface="Arial"/>
                </a:rPr>
                <a:t>C</a:t>
              </a:r>
              <a:r>
                <a:rPr sz="1100" dirty="0">
                  <a:latin typeface="Arial"/>
                  <a:cs typeface="Arial"/>
                </a:rPr>
                <a:t>h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re</a:t>
              </a:r>
              <a:r>
                <a:rPr sz="1100" spc="-5" dirty="0">
                  <a:latin typeface="Arial"/>
                  <a:cs typeface="Arial"/>
                </a:rPr>
                <a:t>n</a:t>
              </a:r>
              <a:r>
                <a:rPr sz="1100" spc="10" dirty="0">
                  <a:latin typeface="Arial"/>
                  <a:cs typeface="Arial"/>
                </a:rPr>
                <a:t>k</a:t>
              </a:r>
              <a:r>
                <a:rPr sz="1100" dirty="0">
                  <a:latin typeface="Arial"/>
                  <a:cs typeface="Arial"/>
                </a:rPr>
                <a:t>ov</a:t>
              </a:r>
            </a:p>
          </p:txBody>
        </p:sp>
        <p:sp>
          <p:nvSpPr>
            <p:cNvPr id="21" name="object 15"/>
            <p:cNvSpPr/>
            <p:nvPr/>
          </p:nvSpPr>
          <p:spPr>
            <a:xfrm>
              <a:off x="3226182" y="2362187"/>
              <a:ext cx="1382268" cy="742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/>
            <p:cNvSpPr/>
            <p:nvPr/>
          </p:nvSpPr>
          <p:spPr>
            <a:xfrm>
              <a:off x="3396108" y="2388488"/>
              <a:ext cx="1137285" cy="497205"/>
            </a:xfrm>
            <a:custGeom>
              <a:avLst/>
              <a:gdLst/>
              <a:ahLst/>
              <a:cxnLst/>
              <a:rect l="l" t="t" r="r" b="b"/>
              <a:pathLst>
                <a:path w="1137285" h="497205">
                  <a:moveTo>
                    <a:pt x="119633" y="392302"/>
                  </a:moveTo>
                  <a:lnTo>
                    <a:pt x="0" y="497204"/>
                  </a:lnTo>
                  <a:lnTo>
                    <a:pt x="158623" y="485013"/>
                  </a:lnTo>
                  <a:lnTo>
                    <a:pt x="152961" y="471550"/>
                  </a:lnTo>
                  <a:lnTo>
                    <a:pt x="125602" y="471550"/>
                  </a:lnTo>
                  <a:lnTo>
                    <a:pt x="106171" y="425195"/>
                  </a:lnTo>
                  <a:lnTo>
                    <a:pt x="129365" y="415444"/>
                  </a:lnTo>
                  <a:lnTo>
                    <a:pt x="119633" y="392302"/>
                  </a:lnTo>
                  <a:close/>
                </a:path>
                <a:path w="1137285" h="497205">
                  <a:moveTo>
                    <a:pt x="129365" y="415444"/>
                  </a:moveTo>
                  <a:lnTo>
                    <a:pt x="106171" y="425195"/>
                  </a:lnTo>
                  <a:lnTo>
                    <a:pt x="125602" y="471550"/>
                  </a:lnTo>
                  <a:lnTo>
                    <a:pt x="148852" y="461780"/>
                  </a:lnTo>
                  <a:lnTo>
                    <a:pt x="129365" y="415444"/>
                  </a:lnTo>
                  <a:close/>
                </a:path>
                <a:path w="1137285" h="497205">
                  <a:moveTo>
                    <a:pt x="148852" y="461780"/>
                  </a:moveTo>
                  <a:lnTo>
                    <a:pt x="125602" y="471550"/>
                  </a:lnTo>
                  <a:lnTo>
                    <a:pt x="152961" y="471550"/>
                  </a:lnTo>
                  <a:lnTo>
                    <a:pt x="148852" y="461780"/>
                  </a:lnTo>
                  <a:close/>
                </a:path>
                <a:path w="1137285" h="497205">
                  <a:moveTo>
                    <a:pt x="1117473" y="0"/>
                  </a:moveTo>
                  <a:lnTo>
                    <a:pt x="129365" y="415444"/>
                  </a:lnTo>
                  <a:lnTo>
                    <a:pt x="148852" y="461780"/>
                  </a:lnTo>
                  <a:lnTo>
                    <a:pt x="1137030" y="46481"/>
                  </a:lnTo>
                  <a:lnTo>
                    <a:pt x="11174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/>
            <p:cNvSpPr/>
            <p:nvPr/>
          </p:nvSpPr>
          <p:spPr>
            <a:xfrm>
              <a:off x="4085717" y="1525511"/>
              <a:ext cx="925080" cy="9616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/>
            <p:cNvSpPr/>
            <p:nvPr/>
          </p:nvSpPr>
          <p:spPr>
            <a:xfrm>
              <a:off x="4049141" y="1505711"/>
              <a:ext cx="946403" cy="10104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/>
            <p:cNvSpPr/>
            <p:nvPr/>
          </p:nvSpPr>
          <p:spPr>
            <a:xfrm>
              <a:off x="4111626" y="1551431"/>
              <a:ext cx="822960" cy="859790"/>
            </a:xfrm>
            <a:custGeom>
              <a:avLst/>
              <a:gdLst/>
              <a:ahLst/>
              <a:cxnLst/>
              <a:rect l="l" t="t" r="r" b="b"/>
              <a:pathLst>
                <a:path w="822960" h="859789">
                  <a:moveTo>
                    <a:pt x="0" y="859536"/>
                  </a:moveTo>
                  <a:lnTo>
                    <a:pt x="822960" y="859536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85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/>
            <p:cNvSpPr txBox="1"/>
            <p:nvPr/>
          </p:nvSpPr>
          <p:spPr>
            <a:xfrm>
              <a:off x="4111626" y="1578610"/>
              <a:ext cx="822960" cy="78867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90805">
                <a:spcBef>
                  <a:spcPts val="114"/>
                </a:spcBef>
              </a:pPr>
              <a:r>
                <a:rPr sz="1650" b="1" spc="10" dirty="0">
                  <a:latin typeface="Arial"/>
                  <a:cs typeface="Arial"/>
                </a:rPr>
                <a:t>TRD</a:t>
              </a:r>
              <a:endParaRPr sz="1650">
                <a:latin typeface="Arial"/>
                <a:cs typeface="Arial"/>
              </a:endParaRPr>
            </a:p>
            <a:p>
              <a:pPr marL="90805" marR="107950" algn="just">
                <a:lnSpc>
                  <a:spcPct val="101000"/>
                </a:lnSpc>
                <a:spcBef>
                  <a:spcPts val="10"/>
                </a:spcBef>
              </a:pPr>
              <a:r>
                <a:rPr sz="1100" spc="5" dirty="0">
                  <a:latin typeface="Arial"/>
                  <a:cs typeface="Arial"/>
                </a:rPr>
                <a:t>T</a:t>
              </a:r>
              <a:r>
                <a:rPr sz="1100" dirty="0">
                  <a:latin typeface="Arial"/>
                  <a:cs typeface="Arial"/>
                </a:rPr>
                <a:t>ra</a:t>
              </a:r>
              <a:r>
                <a:rPr sz="1100" spc="-5" dirty="0">
                  <a:latin typeface="Arial"/>
                  <a:cs typeface="Arial"/>
                </a:rPr>
                <a:t>n</a:t>
              </a:r>
              <a:r>
                <a:rPr sz="1100" dirty="0">
                  <a:latin typeface="Arial"/>
                  <a:cs typeface="Arial"/>
                </a:rPr>
                <a:t>s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dirty="0">
                  <a:latin typeface="Arial"/>
                  <a:cs typeface="Arial"/>
                </a:rPr>
                <a:t>t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dirty="0">
                  <a:latin typeface="Arial"/>
                  <a:cs typeface="Arial"/>
                </a:rPr>
                <a:t>on  </a:t>
              </a:r>
              <a:r>
                <a:rPr sz="1100" spc="-5" dirty="0">
                  <a:latin typeface="Arial"/>
                  <a:cs typeface="Arial"/>
                </a:rPr>
                <a:t>Radiation  </a:t>
              </a:r>
              <a:r>
                <a:rPr sz="1100" dirty="0">
                  <a:latin typeface="Arial"/>
                  <a:cs typeface="Arial"/>
                </a:rPr>
                <a:t>Detector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7" name="object 21"/>
            <p:cNvSpPr/>
            <p:nvPr/>
          </p:nvSpPr>
          <p:spPr>
            <a:xfrm>
              <a:off x="4213733" y="2357615"/>
              <a:ext cx="1539239" cy="624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/>
            <p:cNvSpPr/>
            <p:nvPr/>
          </p:nvSpPr>
          <p:spPr>
            <a:xfrm>
              <a:off x="4383659" y="2384425"/>
              <a:ext cx="1293495" cy="387985"/>
            </a:xfrm>
            <a:custGeom>
              <a:avLst/>
              <a:gdLst/>
              <a:ahLst/>
              <a:cxnLst/>
              <a:rect l="l" t="t" r="r" b="b"/>
              <a:pathLst>
                <a:path w="1293495" h="387985">
                  <a:moveTo>
                    <a:pt x="132079" y="290829"/>
                  </a:moveTo>
                  <a:lnTo>
                    <a:pt x="0" y="379475"/>
                  </a:lnTo>
                  <a:lnTo>
                    <a:pt x="158876" y="387857"/>
                  </a:lnTo>
                  <a:lnTo>
                    <a:pt x="154001" y="370204"/>
                  </a:lnTo>
                  <a:lnTo>
                    <a:pt x="127888" y="370204"/>
                  </a:lnTo>
                  <a:lnTo>
                    <a:pt x="114553" y="321817"/>
                  </a:lnTo>
                  <a:lnTo>
                    <a:pt x="138790" y="315126"/>
                  </a:lnTo>
                  <a:lnTo>
                    <a:pt x="132079" y="290829"/>
                  </a:lnTo>
                  <a:close/>
                </a:path>
                <a:path w="1293495" h="387985">
                  <a:moveTo>
                    <a:pt x="138790" y="315126"/>
                  </a:moveTo>
                  <a:lnTo>
                    <a:pt x="114553" y="321817"/>
                  </a:lnTo>
                  <a:lnTo>
                    <a:pt x="127888" y="370204"/>
                  </a:lnTo>
                  <a:lnTo>
                    <a:pt x="152152" y="363508"/>
                  </a:lnTo>
                  <a:lnTo>
                    <a:pt x="138790" y="315126"/>
                  </a:lnTo>
                  <a:close/>
                </a:path>
                <a:path w="1293495" h="387985">
                  <a:moveTo>
                    <a:pt x="152152" y="363508"/>
                  </a:moveTo>
                  <a:lnTo>
                    <a:pt x="127888" y="370204"/>
                  </a:lnTo>
                  <a:lnTo>
                    <a:pt x="154001" y="370204"/>
                  </a:lnTo>
                  <a:lnTo>
                    <a:pt x="152152" y="363508"/>
                  </a:lnTo>
                  <a:close/>
                </a:path>
                <a:path w="1293495" h="387985">
                  <a:moveTo>
                    <a:pt x="1280160" y="0"/>
                  </a:moveTo>
                  <a:lnTo>
                    <a:pt x="138790" y="315126"/>
                  </a:lnTo>
                  <a:lnTo>
                    <a:pt x="152152" y="363508"/>
                  </a:lnTo>
                  <a:lnTo>
                    <a:pt x="1293494" y="48513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/>
            <p:cNvSpPr/>
            <p:nvPr/>
          </p:nvSpPr>
          <p:spPr>
            <a:xfrm>
              <a:off x="5225670" y="1522463"/>
              <a:ext cx="940295" cy="96165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/>
            <p:cNvSpPr/>
            <p:nvPr/>
          </p:nvSpPr>
          <p:spPr>
            <a:xfrm>
              <a:off x="5189094" y="1502664"/>
              <a:ext cx="958583" cy="10104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/>
            <p:cNvSpPr txBox="1"/>
            <p:nvPr/>
          </p:nvSpPr>
          <p:spPr>
            <a:xfrm>
              <a:off x="5251577" y="1548383"/>
              <a:ext cx="838200" cy="809708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2544" rIns="0" bIns="0" rtlCol="0">
              <a:spAutoFit/>
            </a:bodyPr>
            <a:lstStyle/>
            <a:p>
              <a:pPr marL="91440">
                <a:spcBef>
                  <a:spcPts val="334"/>
                </a:spcBef>
              </a:pPr>
              <a:r>
                <a:rPr sz="1650" b="1" dirty="0">
                  <a:latin typeface="Arial"/>
                  <a:cs typeface="Arial"/>
                </a:rPr>
                <a:t>TOF</a:t>
              </a:r>
              <a:endParaRPr sz="1650">
                <a:latin typeface="Arial"/>
                <a:cs typeface="Arial"/>
              </a:endParaRPr>
            </a:p>
            <a:p>
              <a:pPr marL="91440" marR="9271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Resistive  Plate  </a:t>
              </a:r>
              <a:r>
                <a:rPr sz="1100" spc="-10" dirty="0">
                  <a:latin typeface="Arial"/>
                  <a:cs typeface="Arial"/>
                </a:rPr>
                <a:t>C</a:t>
              </a:r>
              <a:r>
                <a:rPr sz="1100" dirty="0">
                  <a:latin typeface="Arial"/>
                  <a:cs typeface="Arial"/>
                </a:rPr>
                <a:t>h</a:t>
              </a:r>
              <a:r>
                <a:rPr sz="1100" spc="-5" dirty="0">
                  <a:latin typeface="Arial"/>
                  <a:cs typeface="Arial"/>
                </a:rPr>
                <a:t>a</a:t>
              </a:r>
              <a:r>
                <a:rPr sz="1100" dirty="0">
                  <a:latin typeface="Arial"/>
                  <a:cs typeface="Arial"/>
                </a:rPr>
                <a:t>mb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rs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32" name="object 26"/>
            <p:cNvSpPr/>
            <p:nvPr/>
          </p:nvSpPr>
          <p:spPr>
            <a:xfrm>
              <a:off x="1241934" y="3320795"/>
              <a:ext cx="399275" cy="208178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/>
            <p:cNvSpPr/>
            <p:nvPr/>
          </p:nvSpPr>
          <p:spPr>
            <a:xfrm>
              <a:off x="1267905" y="3490722"/>
              <a:ext cx="193675" cy="1836420"/>
            </a:xfrm>
            <a:custGeom>
              <a:avLst/>
              <a:gdLst/>
              <a:ahLst/>
              <a:cxnLst/>
              <a:rect l="l" t="t" r="r" b="b"/>
              <a:pathLst>
                <a:path w="193675" h="1836420">
                  <a:moveTo>
                    <a:pt x="118320" y="148713"/>
                  </a:moveTo>
                  <a:lnTo>
                    <a:pt x="0" y="1832864"/>
                  </a:lnTo>
                  <a:lnTo>
                    <a:pt x="50228" y="1836420"/>
                  </a:lnTo>
                  <a:lnTo>
                    <a:pt x="168478" y="152269"/>
                  </a:lnTo>
                  <a:lnTo>
                    <a:pt x="118320" y="148713"/>
                  </a:lnTo>
                  <a:close/>
                </a:path>
                <a:path w="193675" h="1836420">
                  <a:moveTo>
                    <a:pt x="185804" y="123698"/>
                  </a:moveTo>
                  <a:lnTo>
                    <a:pt x="120078" y="123698"/>
                  </a:lnTo>
                  <a:lnTo>
                    <a:pt x="170243" y="127126"/>
                  </a:lnTo>
                  <a:lnTo>
                    <a:pt x="168478" y="152269"/>
                  </a:lnTo>
                  <a:lnTo>
                    <a:pt x="193611" y="154050"/>
                  </a:lnTo>
                  <a:lnTo>
                    <a:pt x="185804" y="123698"/>
                  </a:lnTo>
                  <a:close/>
                </a:path>
                <a:path w="193675" h="1836420">
                  <a:moveTo>
                    <a:pt x="120078" y="123698"/>
                  </a:moveTo>
                  <a:lnTo>
                    <a:pt x="118320" y="148713"/>
                  </a:lnTo>
                  <a:lnTo>
                    <a:pt x="168478" y="152269"/>
                  </a:lnTo>
                  <a:lnTo>
                    <a:pt x="170243" y="127126"/>
                  </a:lnTo>
                  <a:lnTo>
                    <a:pt x="120078" y="123698"/>
                  </a:lnTo>
                  <a:close/>
                </a:path>
                <a:path w="193675" h="1836420">
                  <a:moveTo>
                    <a:pt x="153987" y="0"/>
                  </a:moveTo>
                  <a:lnTo>
                    <a:pt x="93281" y="146938"/>
                  </a:lnTo>
                  <a:lnTo>
                    <a:pt x="118320" y="148713"/>
                  </a:lnTo>
                  <a:lnTo>
                    <a:pt x="120078" y="123698"/>
                  </a:lnTo>
                  <a:lnTo>
                    <a:pt x="185804" y="123698"/>
                  </a:lnTo>
                  <a:lnTo>
                    <a:pt x="1539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/>
            <p:cNvSpPr/>
            <p:nvPr/>
          </p:nvSpPr>
          <p:spPr>
            <a:xfrm>
              <a:off x="778638" y="5283708"/>
              <a:ext cx="824496" cy="96165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/>
            <p:cNvSpPr/>
            <p:nvPr/>
          </p:nvSpPr>
          <p:spPr>
            <a:xfrm>
              <a:off x="742062" y="5263896"/>
              <a:ext cx="844308" cy="10104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/>
            <p:cNvSpPr/>
            <p:nvPr/>
          </p:nvSpPr>
          <p:spPr>
            <a:xfrm>
              <a:off x="804545" y="5309615"/>
              <a:ext cx="722630" cy="859790"/>
            </a:xfrm>
            <a:custGeom>
              <a:avLst/>
              <a:gdLst/>
              <a:ahLst/>
              <a:cxnLst/>
              <a:rect l="l" t="t" r="r" b="b"/>
              <a:pathLst>
                <a:path w="722630" h="859789">
                  <a:moveTo>
                    <a:pt x="0" y="859535"/>
                  </a:moveTo>
                  <a:lnTo>
                    <a:pt x="722376" y="859535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/>
            <p:cNvSpPr txBox="1"/>
            <p:nvPr/>
          </p:nvSpPr>
          <p:spPr>
            <a:xfrm>
              <a:off x="804545" y="5337759"/>
              <a:ext cx="722630" cy="78867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91440">
                <a:spcBef>
                  <a:spcPts val="120"/>
                </a:spcBef>
              </a:pPr>
              <a:r>
                <a:rPr sz="1650" b="1" spc="15" dirty="0">
                  <a:latin typeface="Arial"/>
                  <a:cs typeface="Arial"/>
                </a:rPr>
                <a:t>MVD</a:t>
              </a:r>
              <a:endParaRPr sz="1650">
                <a:latin typeface="Arial"/>
                <a:cs typeface="Arial"/>
              </a:endParaRPr>
            </a:p>
            <a:p>
              <a:pPr marL="91440" marR="9271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Micro  </a:t>
              </a:r>
              <a:r>
                <a:rPr sz="1100" dirty="0">
                  <a:latin typeface="Arial"/>
                  <a:cs typeface="Arial"/>
                </a:rPr>
                <a:t>Vertex  </a:t>
              </a:r>
              <a:r>
                <a:rPr sz="1100" spc="-10" dirty="0">
                  <a:latin typeface="Arial"/>
                  <a:cs typeface="Arial"/>
                </a:rPr>
                <a:t>D</a:t>
              </a:r>
              <a:r>
                <a:rPr sz="1100" dirty="0">
                  <a:latin typeface="Arial"/>
                  <a:cs typeface="Arial"/>
                </a:rPr>
                <a:t>etec</a:t>
              </a:r>
              <a:r>
                <a:rPr sz="1100" spc="5" dirty="0">
                  <a:latin typeface="Arial"/>
                  <a:cs typeface="Arial"/>
                </a:rPr>
                <a:t>t</a:t>
              </a:r>
              <a:r>
                <a:rPr sz="1100" dirty="0">
                  <a:latin typeface="Arial"/>
                  <a:cs typeface="Arial"/>
                </a:rPr>
                <a:t>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38" name="object 32"/>
            <p:cNvSpPr/>
            <p:nvPr/>
          </p:nvSpPr>
          <p:spPr>
            <a:xfrm>
              <a:off x="1493394" y="3364991"/>
              <a:ext cx="847331" cy="20299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/>
            <p:cNvSpPr/>
            <p:nvPr/>
          </p:nvSpPr>
          <p:spPr>
            <a:xfrm>
              <a:off x="1662176" y="3534917"/>
              <a:ext cx="603250" cy="1784350"/>
            </a:xfrm>
            <a:custGeom>
              <a:avLst/>
              <a:gdLst/>
              <a:ahLst/>
              <a:cxnLst/>
              <a:rect l="l" t="t" r="r" b="b"/>
              <a:pathLst>
                <a:path w="603250" h="1784350">
                  <a:moveTo>
                    <a:pt x="71781" y="135648"/>
                  </a:moveTo>
                  <a:lnTo>
                    <a:pt x="23891" y="151230"/>
                  </a:lnTo>
                  <a:lnTo>
                    <a:pt x="555244" y="1783842"/>
                  </a:lnTo>
                  <a:lnTo>
                    <a:pt x="602996" y="1768220"/>
                  </a:lnTo>
                  <a:lnTo>
                    <a:pt x="71781" y="135648"/>
                  </a:lnTo>
                  <a:close/>
                </a:path>
                <a:path w="603250" h="1784350">
                  <a:moveTo>
                    <a:pt x="1143" y="0"/>
                  </a:moveTo>
                  <a:lnTo>
                    <a:pt x="0" y="159003"/>
                  </a:lnTo>
                  <a:lnTo>
                    <a:pt x="23891" y="151230"/>
                  </a:lnTo>
                  <a:lnTo>
                    <a:pt x="16129" y="127380"/>
                  </a:lnTo>
                  <a:lnTo>
                    <a:pt x="64008" y="111760"/>
                  </a:lnTo>
                  <a:lnTo>
                    <a:pt x="83714" y="111760"/>
                  </a:lnTo>
                  <a:lnTo>
                    <a:pt x="1143" y="0"/>
                  </a:lnTo>
                  <a:close/>
                </a:path>
                <a:path w="603250" h="1784350">
                  <a:moveTo>
                    <a:pt x="64008" y="111760"/>
                  </a:moveTo>
                  <a:lnTo>
                    <a:pt x="16129" y="127380"/>
                  </a:lnTo>
                  <a:lnTo>
                    <a:pt x="23891" y="151230"/>
                  </a:lnTo>
                  <a:lnTo>
                    <a:pt x="71781" y="135648"/>
                  </a:lnTo>
                  <a:lnTo>
                    <a:pt x="64008" y="111760"/>
                  </a:lnTo>
                  <a:close/>
                </a:path>
                <a:path w="603250" h="1784350">
                  <a:moveTo>
                    <a:pt x="83714" y="111760"/>
                  </a:moveTo>
                  <a:lnTo>
                    <a:pt x="64008" y="111760"/>
                  </a:lnTo>
                  <a:lnTo>
                    <a:pt x="71781" y="135648"/>
                  </a:lnTo>
                  <a:lnTo>
                    <a:pt x="95631" y="127888"/>
                  </a:lnTo>
                  <a:lnTo>
                    <a:pt x="83714" y="1117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/>
            <p:cNvSpPr/>
            <p:nvPr/>
          </p:nvSpPr>
          <p:spPr>
            <a:xfrm>
              <a:off x="1850010" y="5283708"/>
              <a:ext cx="830567" cy="96165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/>
            <p:cNvSpPr/>
            <p:nvPr/>
          </p:nvSpPr>
          <p:spPr>
            <a:xfrm>
              <a:off x="1813434" y="5263896"/>
              <a:ext cx="854963" cy="101041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/>
            <p:cNvSpPr txBox="1"/>
            <p:nvPr/>
          </p:nvSpPr>
          <p:spPr>
            <a:xfrm>
              <a:off x="1875917" y="5309615"/>
              <a:ext cx="728980" cy="8103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2075">
                <a:spcBef>
                  <a:spcPts val="340"/>
                </a:spcBef>
              </a:pPr>
              <a:r>
                <a:rPr sz="1650" b="1" spc="10" dirty="0">
                  <a:solidFill>
                    <a:srgbClr val="FF0000"/>
                  </a:solidFill>
                  <a:latin typeface="Arial"/>
                  <a:cs typeface="Arial"/>
                </a:rPr>
                <a:t>STS</a:t>
              </a:r>
              <a:endParaRPr sz="165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92075" marR="88900">
                <a:lnSpc>
                  <a:spcPct val="100899"/>
                </a:lnSpc>
                <a:spcBef>
                  <a:spcPts val="15"/>
                </a:spcBef>
              </a:pPr>
              <a:r>
                <a:rPr sz="1100" spc="-5" dirty="0">
                  <a:solidFill>
                    <a:srgbClr val="FF0000"/>
                  </a:solidFill>
                  <a:latin typeface="Arial"/>
                  <a:cs typeface="Arial"/>
                </a:rPr>
                <a:t>Silicon  </a:t>
              </a:r>
              <a:r>
                <a:rPr sz="1100" spc="5" dirty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sz="1100" dirty="0">
                  <a:solidFill>
                    <a:srgbClr val="FF0000"/>
                  </a:solidFill>
                  <a:latin typeface="Arial"/>
                  <a:cs typeface="Arial"/>
                </a:rPr>
                <a:t>rac</a:t>
              </a:r>
              <a:r>
                <a:rPr sz="1100" spc="5" dirty="0">
                  <a:solidFill>
                    <a:srgbClr val="FF0000"/>
                  </a:solidFill>
                  <a:latin typeface="Arial"/>
                  <a:cs typeface="Arial"/>
                </a:rPr>
                <a:t>k</a:t>
              </a:r>
              <a:r>
                <a:rPr sz="1100" spc="-10" dirty="0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sz="1100" dirty="0">
                  <a:solidFill>
                    <a:srgbClr val="FF0000"/>
                  </a:solidFill>
                  <a:latin typeface="Arial"/>
                  <a:cs typeface="Arial"/>
                </a:rPr>
                <a:t>ng  </a:t>
              </a:r>
              <a:r>
                <a:rPr sz="1100" spc="-5" dirty="0">
                  <a:solidFill>
                    <a:srgbClr val="FF0000"/>
                  </a:solidFill>
                  <a:latin typeface="Arial"/>
                  <a:cs typeface="Arial"/>
                </a:rPr>
                <a:t>System</a:t>
              </a:r>
              <a:endParaRPr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43" name="object 37"/>
            <p:cNvSpPr/>
            <p:nvPr/>
          </p:nvSpPr>
          <p:spPr>
            <a:xfrm>
              <a:off x="3180462" y="4530826"/>
              <a:ext cx="388620" cy="85956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8"/>
            <p:cNvSpPr/>
            <p:nvPr/>
          </p:nvSpPr>
          <p:spPr>
            <a:xfrm>
              <a:off x="3325369" y="4700777"/>
              <a:ext cx="151130" cy="614045"/>
            </a:xfrm>
            <a:custGeom>
              <a:avLst/>
              <a:gdLst/>
              <a:ahLst/>
              <a:cxnLst/>
              <a:rect l="l" t="t" r="r" b="b"/>
              <a:pathLst>
                <a:path w="151129" h="614045">
                  <a:moveTo>
                    <a:pt x="74459" y="144704"/>
                  </a:moveTo>
                  <a:lnTo>
                    <a:pt x="24805" y="152970"/>
                  </a:lnTo>
                  <a:lnTo>
                    <a:pt x="100964" y="613663"/>
                  </a:lnTo>
                  <a:lnTo>
                    <a:pt x="150621" y="605535"/>
                  </a:lnTo>
                  <a:lnTo>
                    <a:pt x="74459" y="144704"/>
                  </a:lnTo>
                  <a:close/>
                </a:path>
                <a:path w="151129" h="614045">
                  <a:moveTo>
                    <a:pt x="25018" y="0"/>
                  </a:moveTo>
                  <a:lnTo>
                    <a:pt x="0" y="157098"/>
                  </a:lnTo>
                  <a:lnTo>
                    <a:pt x="24805" y="152970"/>
                  </a:lnTo>
                  <a:lnTo>
                    <a:pt x="20700" y="128142"/>
                  </a:lnTo>
                  <a:lnTo>
                    <a:pt x="70357" y="119887"/>
                  </a:lnTo>
                  <a:lnTo>
                    <a:pt x="88266" y="119887"/>
                  </a:lnTo>
                  <a:lnTo>
                    <a:pt x="25018" y="0"/>
                  </a:lnTo>
                  <a:close/>
                </a:path>
                <a:path w="151129" h="614045">
                  <a:moveTo>
                    <a:pt x="70357" y="119887"/>
                  </a:moveTo>
                  <a:lnTo>
                    <a:pt x="20700" y="128142"/>
                  </a:lnTo>
                  <a:lnTo>
                    <a:pt x="24805" y="152970"/>
                  </a:lnTo>
                  <a:lnTo>
                    <a:pt x="74459" y="144704"/>
                  </a:lnTo>
                  <a:lnTo>
                    <a:pt x="70357" y="119887"/>
                  </a:lnTo>
                  <a:close/>
                </a:path>
                <a:path w="151129" h="614045">
                  <a:moveTo>
                    <a:pt x="88266" y="119887"/>
                  </a:moveTo>
                  <a:lnTo>
                    <a:pt x="70357" y="119887"/>
                  </a:lnTo>
                  <a:lnTo>
                    <a:pt x="74459" y="144704"/>
                  </a:lnTo>
                  <a:lnTo>
                    <a:pt x="99187" y="140588"/>
                  </a:lnTo>
                  <a:lnTo>
                    <a:pt x="88266" y="11988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9"/>
            <p:cNvSpPr/>
            <p:nvPr/>
          </p:nvSpPr>
          <p:spPr>
            <a:xfrm>
              <a:off x="2970150" y="5283708"/>
              <a:ext cx="1011923" cy="110488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0"/>
            <p:cNvSpPr/>
            <p:nvPr/>
          </p:nvSpPr>
          <p:spPr>
            <a:xfrm>
              <a:off x="2933573" y="5263896"/>
              <a:ext cx="1018044" cy="113690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1"/>
            <p:cNvSpPr txBox="1"/>
            <p:nvPr/>
          </p:nvSpPr>
          <p:spPr>
            <a:xfrm>
              <a:off x="2996057" y="5309615"/>
              <a:ext cx="909955" cy="95026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1440">
                <a:spcBef>
                  <a:spcPts val="340"/>
                </a:spcBef>
              </a:pPr>
              <a:r>
                <a:rPr sz="1650" b="1" spc="10" dirty="0">
                  <a:latin typeface="Arial"/>
                  <a:cs typeface="Arial"/>
                </a:rPr>
                <a:t>MUCH</a:t>
              </a:r>
              <a:endParaRPr sz="1650">
                <a:latin typeface="Arial"/>
                <a:cs typeface="Arial"/>
              </a:endParaRPr>
            </a:p>
            <a:p>
              <a:pPr marL="91440" marR="92075">
                <a:lnSpc>
                  <a:spcPct val="1010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Muon  </a:t>
              </a:r>
              <a:r>
                <a:rPr sz="1100" dirty="0">
                  <a:latin typeface="Arial"/>
                  <a:cs typeface="Arial"/>
                </a:rPr>
                <a:t>Detection  </a:t>
              </a:r>
              <a:r>
                <a:rPr sz="1100" spc="-5" dirty="0">
                  <a:latin typeface="Arial"/>
                  <a:cs typeface="Arial"/>
                </a:rPr>
                <a:t>System  </a:t>
              </a:r>
              <a:r>
                <a:rPr sz="900" spc="10" dirty="0">
                  <a:latin typeface="Arial"/>
                  <a:cs typeface="Arial"/>
                </a:rPr>
                <a:t>(parking</a:t>
              </a:r>
              <a:r>
                <a:rPr sz="900" spc="-70" dirty="0">
                  <a:latin typeface="Arial"/>
                  <a:cs typeface="Arial"/>
                </a:rPr>
                <a:t> </a:t>
              </a:r>
              <a:r>
                <a:rPr sz="900" spc="5" dirty="0">
                  <a:latin typeface="Arial"/>
                  <a:cs typeface="Arial"/>
                </a:rPr>
                <a:t>pos.)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8" name="object 42"/>
            <p:cNvSpPr/>
            <p:nvPr/>
          </p:nvSpPr>
          <p:spPr>
            <a:xfrm>
              <a:off x="4536821" y="4027932"/>
              <a:ext cx="473938" cy="136702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3"/>
            <p:cNvSpPr/>
            <p:nvPr/>
          </p:nvSpPr>
          <p:spPr>
            <a:xfrm>
              <a:off x="4563110" y="4197858"/>
              <a:ext cx="251460" cy="1121410"/>
            </a:xfrm>
            <a:custGeom>
              <a:avLst/>
              <a:gdLst/>
              <a:ahLst/>
              <a:cxnLst/>
              <a:rect l="l" t="t" r="r" b="b"/>
              <a:pathLst>
                <a:path w="251460" h="1121410">
                  <a:moveTo>
                    <a:pt x="176964" y="143851"/>
                  </a:moveTo>
                  <a:lnTo>
                    <a:pt x="0" y="1112139"/>
                  </a:lnTo>
                  <a:lnTo>
                    <a:pt x="49529" y="1121156"/>
                  </a:lnTo>
                  <a:lnTo>
                    <a:pt x="226480" y="152941"/>
                  </a:lnTo>
                  <a:lnTo>
                    <a:pt x="176964" y="143851"/>
                  </a:lnTo>
                  <a:close/>
                </a:path>
                <a:path w="251460" h="1121410">
                  <a:moveTo>
                    <a:pt x="245762" y="119125"/>
                  </a:moveTo>
                  <a:lnTo>
                    <a:pt x="181483" y="119125"/>
                  </a:lnTo>
                  <a:lnTo>
                    <a:pt x="231012" y="128143"/>
                  </a:lnTo>
                  <a:lnTo>
                    <a:pt x="226480" y="152941"/>
                  </a:lnTo>
                  <a:lnTo>
                    <a:pt x="251205" y="157480"/>
                  </a:lnTo>
                  <a:lnTo>
                    <a:pt x="245762" y="119125"/>
                  </a:lnTo>
                  <a:close/>
                </a:path>
                <a:path w="251460" h="1121410">
                  <a:moveTo>
                    <a:pt x="181483" y="119125"/>
                  </a:moveTo>
                  <a:lnTo>
                    <a:pt x="176964" y="143851"/>
                  </a:lnTo>
                  <a:lnTo>
                    <a:pt x="226480" y="152941"/>
                  </a:lnTo>
                  <a:lnTo>
                    <a:pt x="231012" y="128143"/>
                  </a:lnTo>
                  <a:lnTo>
                    <a:pt x="181483" y="119125"/>
                  </a:lnTo>
                  <a:close/>
                </a:path>
                <a:path w="251460" h="1121410">
                  <a:moveTo>
                    <a:pt x="228853" y="0"/>
                  </a:moveTo>
                  <a:lnTo>
                    <a:pt x="152273" y="139319"/>
                  </a:lnTo>
                  <a:lnTo>
                    <a:pt x="176964" y="143851"/>
                  </a:lnTo>
                  <a:lnTo>
                    <a:pt x="181483" y="119125"/>
                  </a:lnTo>
                  <a:lnTo>
                    <a:pt x="245762" y="119125"/>
                  </a:lnTo>
                  <a:lnTo>
                    <a:pt x="2288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4"/>
            <p:cNvSpPr/>
            <p:nvPr/>
          </p:nvSpPr>
          <p:spPr>
            <a:xfrm>
              <a:off x="4088765" y="5286756"/>
              <a:ext cx="1045476" cy="110488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5"/>
            <p:cNvSpPr/>
            <p:nvPr/>
          </p:nvSpPr>
          <p:spPr>
            <a:xfrm>
              <a:off x="4053714" y="5266944"/>
              <a:ext cx="1036332" cy="101041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/>
            <p:cNvSpPr txBox="1"/>
            <p:nvPr/>
          </p:nvSpPr>
          <p:spPr>
            <a:xfrm>
              <a:off x="4114673" y="5312664"/>
              <a:ext cx="943610" cy="8103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2710">
                <a:spcBef>
                  <a:spcPts val="340"/>
                </a:spcBef>
              </a:pPr>
              <a:r>
                <a:rPr sz="1650" b="1" spc="-5" dirty="0">
                  <a:latin typeface="Arial"/>
                  <a:cs typeface="Arial"/>
                </a:rPr>
                <a:t>ECAL</a:t>
              </a:r>
              <a:endParaRPr sz="1650">
                <a:latin typeface="Arial"/>
                <a:cs typeface="Arial"/>
              </a:endParaRPr>
            </a:p>
            <a:p>
              <a:pPr marL="92710" marR="118110">
                <a:lnSpc>
                  <a:spcPct val="100899"/>
                </a:lnSpc>
                <a:spcBef>
                  <a:spcPts val="10"/>
                </a:spcBef>
              </a:pPr>
              <a:r>
                <a:rPr sz="1100" dirty="0">
                  <a:latin typeface="Arial"/>
                  <a:cs typeface="Arial"/>
                </a:rPr>
                <a:t>Electro-  Magnetic  Ca</a:t>
              </a:r>
              <a:r>
                <a:rPr sz="1100" spc="-10" dirty="0">
                  <a:latin typeface="Arial"/>
                  <a:cs typeface="Arial"/>
                </a:rPr>
                <a:t>l</a:t>
              </a:r>
              <a:r>
                <a:rPr sz="1100" dirty="0">
                  <a:latin typeface="Arial"/>
                  <a:cs typeface="Arial"/>
                </a:rPr>
                <a:t>or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spc="5" dirty="0">
                  <a:latin typeface="Arial"/>
                  <a:cs typeface="Arial"/>
                </a:rPr>
                <a:t>m</a:t>
              </a:r>
              <a:r>
                <a:rPr sz="1100" dirty="0">
                  <a:latin typeface="Arial"/>
                  <a:cs typeface="Arial"/>
                </a:rPr>
                <a:t>eter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3" name="object 47"/>
            <p:cNvSpPr/>
            <p:nvPr/>
          </p:nvSpPr>
          <p:spPr>
            <a:xfrm>
              <a:off x="5391785" y="3288791"/>
              <a:ext cx="388620" cy="21015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/>
            <p:cNvSpPr/>
            <p:nvPr/>
          </p:nvSpPr>
          <p:spPr>
            <a:xfrm>
              <a:off x="5520056" y="3458717"/>
              <a:ext cx="172720" cy="1856739"/>
            </a:xfrm>
            <a:custGeom>
              <a:avLst/>
              <a:gdLst/>
              <a:ahLst/>
              <a:cxnLst/>
              <a:rect l="l" t="t" r="r" b="b"/>
              <a:pathLst>
                <a:path w="172720" h="1856739">
                  <a:moveTo>
                    <a:pt x="75344" y="149256"/>
                  </a:moveTo>
                  <a:lnTo>
                    <a:pt x="25176" y="152110"/>
                  </a:lnTo>
                  <a:lnTo>
                    <a:pt x="122046" y="1856613"/>
                  </a:lnTo>
                  <a:lnTo>
                    <a:pt x="172211" y="1853692"/>
                  </a:lnTo>
                  <a:lnTo>
                    <a:pt x="75344" y="149256"/>
                  </a:lnTo>
                  <a:close/>
                </a:path>
                <a:path w="172720" h="1856739">
                  <a:moveTo>
                    <a:pt x="41655" y="0"/>
                  </a:moveTo>
                  <a:lnTo>
                    <a:pt x="0" y="153542"/>
                  </a:lnTo>
                  <a:lnTo>
                    <a:pt x="25176" y="152110"/>
                  </a:lnTo>
                  <a:lnTo>
                    <a:pt x="23748" y="127000"/>
                  </a:lnTo>
                  <a:lnTo>
                    <a:pt x="73913" y="124078"/>
                  </a:lnTo>
                  <a:lnTo>
                    <a:pt x="91010" y="124078"/>
                  </a:lnTo>
                  <a:lnTo>
                    <a:pt x="41655" y="0"/>
                  </a:lnTo>
                  <a:close/>
                </a:path>
                <a:path w="172720" h="1856739">
                  <a:moveTo>
                    <a:pt x="73913" y="124078"/>
                  </a:moveTo>
                  <a:lnTo>
                    <a:pt x="23748" y="127000"/>
                  </a:lnTo>
                  <a:lnTo>
                    <a:pt x="25176" y="152110"/>
                  </a:lnTo>
                  <a:lnTo>
                    <a:pt x="75344" y="149256"/>
                  </a:lnTo>
                  <a:lnTo>
                    <a:pt x="73913" y="124078"/>
                  </a:lnTo>
                  <a:close/>
                </a:path>
                <a:path w="172720" h="1856739">
                  <a:moveTo>
                    <a:pt x="91010" y="124078"/>
                  </a:moveTo>
                  <a:lnTo>
                    <a:pt x="73913" y="124078"/>
                  </a:lnTo>
                  <a:lnTo>
                    <a:pt x="75344" y="149256"/>
                  </a:lnTo>
                  <a:lnTo>
                    <a:pt x="100456" y="147827"/>
                  </a:lnTo>
                  <a:lnTo>
                    <a:pt x="91010" y="12407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/>
            <p:cNvSpPr/>
            <p:nvPr/>
          </p:nvSpPr>
          <p:spPr>
            <a:xfrm>
              <a:off x="5225670" y="5286756"/>
              <a:ext cx="934224" cy="96165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/>
            <p:cNvSpPr/>
            <p:nvPr/>
          </p:nvSpPr>
          <p:spPr>
            <a:xfrm>
              <a:off x="5189094" y="5266944"/>
              <a:ext cx="954036" cy="101041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/>
            <p:cNvSpPr txBox="1"/>
            <p:nvPr/>
          </p:nvSpPr>
          <p:spPr>
            <a:xfrm>
              <a:off x="5251577" y="5312664"/>
              <a:ext cx="832485" cy="8103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1440">
                <a:spcBef>
                  <a:spcPts val="340"/>
                </a:spcBef>
              </a:pPr>
              <a:r>
                <a:rPr sz="1650" b="1" spc="10" dirty="0">
                  <a:latin typeface="Arial"/>
                  <a:cs typeface="Arial"/>
                </a:rPr>
                <a:t>PSD</a:t>
              </a:r>
              <a:endParaRPr sz="1650">
                <a:latin typeface="Arial"/>
                <a:cs typeface="Arial"/>
              </a:endParaRPr>
            </a:p>
            <a:p>
              <a:pPr marL="91440" marR="132715" algn="just">
                <a:lnSpc>
                  <a:spcPct val="100899"/>
                </a:lnSpc>
                <a:spcBef>
                  <a:spcPts val="10"/>
                </a:spcBef>
              </a:pPr>
              <a:r>
                <a:rPr sz="1100" dirty="0">
                  <a:latin typeface="Arial"/>
                  <a:cs typeface="Arial"/>
                </a:rPr>
                <a:t>Projectile  </a:t>
              </a:r>
              <a:r>
                <a:rPr sz="1100" spc="-5" dirty="0">
                  <a:latin typeface="Arial"/>
                  <a:cs typeface="Arial"/>
                </a:rPr>
                <a:t>S</a:t>
              </a:r>
              <a:r>
                <a:rPr sz="1100" dirty="0">
                  <a:latin typeface="Arial"/>
                  <a:cs typeface="Arial"/>
                </a:rPr>
                <a:t>p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ctator  Detector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8" name="object 52"/>
            <p:cNvSpPr txBox="1"/>
            <p:nvPr/>
          </p:nvSpPr>
          <p:spPr>
            <a:xfrm>
              <a:off x="7086600" y="2000504"/>
              <a:ext cx="2312670" cy="26866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298450" indent="-285750">
                <a:spcBef>
                  <a:spcPts val="114"/>
                </a:spcBef>
                <a:buClr>
                  <a:srgbClr val="0070C0"/>
                </a:buClr>
                <a:buSzPct val="200000"/>
                <a:buFont typeface="Wingdings" panose="05000000000000000000" pitchFamily="2" charset="2"/>
                <a:buChar char="§"/>
                <a:tabLst>
                  <a:tab pos="168275" algn="l"/>
                  <a:tab pos="298450" algn="l"/>
                </a:tabLst>
              </a:pPr>
              <a:r>
                <a:rPr sz="1650" dirty="0">
                  <a:latin typeface="Arial"/>
                  <a:cs typeface="Arial"/>
                </a:rPr>
                <a:t>Tracking</a:t>
              </a:r>
              <a:r>
                <a:rPr sz="1650" spc="-9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acceptance:</a:t>
              </a:r>
              <a:endParaRPr sz="1650" dirty="0">
                <a:latin typeface="Arial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bject 54"/>
                <p:cNvSpPr txBox="1"/>
                <p:nvPr/>
              </p:nvSpPr>
              <p:spPr>
                <a:xfrm>
                  <a:off x="7380091" y="2382266"/>
                  <a:ext cx="1858402" cy="262828"/>
                </a:xfrm>
                <a:prstGeom prst="rect">
                  <a:avLst/>
                </a:prstGeom>
              </p:spPr>
              <p:txBody>
                <a:bodyPr vert="horz" wrap="square" lIns="0" tIns="14604" rIns="0" bIns="0" rtlCol="0">
                  <a:spAutoFit/>
                </a:bodyPr>
                <a:lstStyle/>
                <a:p>
                  <a:pPr marL="12700">
                    <a:spcBef>
                      <a:spcPts val="114"/>
                    </a:spcBef>
                    <a:tabLst>
                      <a:tab pos="80327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b="0" i="0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2</m:t>
                        </m:r>
                        <m:r>
                          <a:rPr lang="en-US" sz="1650" b="0" i="0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en-US" sz="1650" b="0" i="0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5</m:t>
                        </m:r>
                        <m:r>
                          <a:rPr lang="ar-AE" sz="1650" i="1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°</m:t>
                        </m:r>
                        <m:r>
                          <a:rPr lang="en-US" sz="1650" b="0" i="0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&lt; </m:t>
                        </m:r>
                        <m:sSub>
                          <m:sSubPr>
                            <m:ctrlPr>
                              <a:rPr lang="en-US" sz="1650" b="0" i="1" spc="1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1650" b="0" i="1" spc="1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50" b="0" i="1" spc="1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𝑙𝑎𝑏</m:t>
                            </m:r>
                          </m:sub>
                        </m:sSub>
                        <m:r>
                          <a:rPr lang="en-US" sz="1650" b="0" i="1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&lt;</m:t>
                        </m:r>
                        <m:r>
                          <a:rPr lang="en-US" sz="1650" b="0" i="1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25</m:t>
                        </m:r>
                        <m:r>
                          <a:rPr lang="en-US" sz="1650" b="0" i="1" spc="1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°</m:t>
                        </m:r>
                      </m:oMath>
                    </m:oMathPara>
                  </a14:m>
                  <a:endParaRPr sz="1650" baseline="30303" dirty="0"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0" name="object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091" y="2382266"/>
                  <a:ext cx="1858402" cy="262828"/>
                </a:xfrm>
                <a:prstGeom prst="rect">
                  <a:avLst/>
                </a:prstGeom>
                <a:blipFill>
                  <a:blip r:embed="rId31"/>
                  <a:stretch>
                    <a:fillRect b="-18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object 55"/>
            <p:cNvSpPr txBox="1"/>
            <p:nvPr/>
          </p:nvSpPr>
          <p:spPr>
            <a:xfrm>
              <a:off x="7093585" y="3014217"/>
              <a:ext cx="2431415" cy="236154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06705" indent="-294005">
                <a:spcBef>
                  <a:spcPts val="114"/>
                </a:spcBef>
                <a:buClr>
                  <a:srgbClr val="0070C0"/>
                </a:buClr>
                <a:buSzPct val="200000"/>
                <a:buFont typeface="Wingdings" panose="05000000000000000000" pitchFamily="2" charset="2"/>
                <a:buChar char="§"/>
                <a:tabLst>
                  <a:tab pos="299085" algn="l"/>
                  <a:tab pos="299720" algn="l"/>
                </a:tabLst>
              </a:pPr>
              <a:r>
                <a:rPr sz="1650" spc="5" dirty="0">
                  <a:latin typeface="Arial"/>
                  <a:cs typeface="Arial"/>
                </a:rPr>
                <a:t>Free streaming</a:t>
              </a:r>
              <a:r>
                <a:rPr sz="1650" spc="-55" dirty="0">
                  <a:latin typeface="Arial"/>
                  <a:cs typeface="Arial"/>
                </a:rPr>
                <a:t> </a:t>
              </a:r>
              <a:r>
                <a:rPr sz="1650" spc="10" dirty="0">
                  <a:latin typeface="Arial"/>
                  <a:cs typeface="Arial"/>
                </a:rPr>
                <a:t>DAQ</a:t>
              </a:r>
              <a:endParaRPr sz="1650" dirty="0">
                <a:latin typeface="Arial"/>
                <a:cs typeface="Arial"/>
              </a:endParaRPr>
            </a:p>
            <a:p>
              <a:pPr>
                <a:spcBef>
                  <a:spcPts val="5"/>
                </a:spcBef>
                <a:buFont typeface="Arial"/>
                <a:buChar char="•"/>
              </a:pPr>
              <a:endParaRPr sz="1750" dirty="0">
                <a:latin typeface="Times New Roman"/>
                <a:cs typeface="Times New Roman"/>
              </a:endParaRPr>
            </a:p>
            <a:p>
              <a:pPr marL="306705"/>
              <a:r>
                <a:rPr sz="1650" dirty="0">
                  <a:latin typeface="Arial"/>
                  <a:cs typeface="Arial"/>
                </a:rPr>
                <a:t>R</a:t>
              </a:r>
              <a:r>
                <a:rPr sz="1650" baseline="-20202" dirty="0">
                  <a:latin typeface="Arial"/>
                  <a:cs typeface="Arial"/>
                </a:rPr>
                <a:t>int </a:t>
              </a:r>
              <a:r>
                <a:rPr sz="1650" spc="10" dirty="0">
                  <a:latin typeface="Arial"/>
                  <a:cs typeface="Arial"/>
                </a:rPr>
                <a:t>= </a:t>
              </a:r>
              <a:r>
                <a:rPr sz="1650" spc="5" dirty="0">
                  <a:latin typeface="Arial"/>
                  <a:cs typeface="Arial"/>
                </a:rPr>
                <a:t>10 </a:t>
              </a:r>
              <a:r>
                <a:rPr sz="1650" spc="10" dirty="0">
                  <a:latin typeface="Arial"/>
                  <a:cs typeface="Arial"/>
                </a:rPr>
                <a:t>MHz</a:t>
              </a:r>
              <a:r>
                <a:rPr sz="1650" spc="-22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(Au+Au)</a:t>
              </a:r>
              <a:endParaRPr sz="1650" dirty="0">
                <a:latin typeface="Arial"/>
                <a:cs typeface="Arial"/>
              </a:endParaRPr>
            </a:p>
            <a:p>
              <a:pPr>
                <a:spcBef>
                  <a:spcPts val="50"/>
                </a:spcBef>
              </a:pPr>
              <a:endParaRPr sz="1700" dirty="0">
                <a:latin typeface="Times New Roman"/>
                <a:cs typeface="Times New Roman"/>
              </a:endParaRPr>
            </a:p>
            <a:p>
              <a:pPr marL="306705"/>
              <a:r>
                <a:rPr sz="1650" dirty="0">
                  <a:latin typeface="Arial"/>
                  <a:cs typeface="Arial"/>
                </a:rPr>
                <a:t>with</a:t>
              </a:r>
            </a:p>
            <a:p>
              <a:pPr marL="306705">
                <a:spcBef>
                  <a:spcPts val="15"/>
                </a:spcBef>
              </a:pPr>
              <a:r>
                <a:rPr sz="1650" dirty="0">
                  <a:latin typeface="Arial"/>
                  <a:cs typeface="Arial"/>
                </a:rPr>
                <a:t>R</a:t>
              </a:r>
              <a:r>
                <a:rPr sz="1650" baseline="-20202" dirty="0">
                  <a:latin typeface="Arial"/>
                  <a:cs typeface="Arial"/>
                </a:rPr>
                <a:t>int </a:t>
              </a:r>
              <a:r>
                <a:rPr sz="1650" spc="5" dirty="0">
                  <a:latin typeface="Arial"/>
                  <a:cs typeface="Arial"/>
                </a:rPr>
                <a:t>(MVD) </a:t>
              </a:r>
              <a:r>
                <a:rPr sz="1650" spc="10" dirty="0">
                  <a:latin typeface="Arial"/>
                  <a:cs typeface="Arial"/>
                </a:rPr>
                <a:t>= </a:t>
              </a:r>
              <a:r>
                <a:rPr sz="1650" spc="5" dirty="0">
                  <a:latin typeface="Arial"/>
                  <a:cs typeface="Arial"/>
                </a:rPr>
                <a:t>0.1</a:t>
              </a:r>
              <a:r>
                <a:rPr sz="1650" spc="-204" dirty="0">
                  <a:latin typeface="Arial"/>
                  <a:cs typeface="Arial"/>
                </a:rPr>
                <a:t> </a:t>
              </a:r>
              <a:r>
                <a:rPr sz="1650" spc="10" dirty="0">
                  <a:latin typeface="Arial"/>
                  <a:cs typeface="Arial"/>
                </a:rPr>
                <a:t>MHz</a:t>
              </a:r>
              <a:endParaRPr sz="1650" dirty="0">
                <a:latin typeface="Arial"/>
                <a:cs typeface="Arial"/>
              </a:endParaRPr>
            </a:p>
            <a:p>
              <a:pPr>
                <a:spcBef>
                  <a:spcPts val="50"/>
                </a:spcBef>
              </a:pPr>
              <a:endParaRPr sz="1700" dirty="0">
                <a:latin typeface="Times New Roman"/>
                <a:cs typeface="Times New Roman"/>
              </a:endParaRPr>
            </a:p>
            <a:p>
              <a:pPr marL="306705" marR="655320" indent="-294005">
                <a:lnSpc>
                  <a:spcPct val="100600"/>
                </a:lnSpc>
                <a:buClr>
                  <a:srgbClr val="0070C0"/>
                </a:buClr>
                <a:buSzPct val="200000"/>
                <a:buFont typeface="Wingdings" panose="05000000000000000000" pitchFamily="2" charset="2"/>
                <a:buChar char="§"/>
                <a:tabLst>
                  <a:tab pos="299085" algn="l"/>
                  <a:tab pos="299720" algn="l"/>
                </a:tabLst>
              </a:pPr>
              <a:r>
                <a:rPr sz="1650" spc="5" dirty="0">
                  <a:latin typeface="Arial"/>
                  <a:cs typeface="Arial"/>
                </a:rPr>
                <a:t>Software</a:t>
              </a:r>
              <a:r>
                <a:rPr sz="1650" spc="-8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based  event</a:t>
              </a:r>
              <a:r>
                <a:rPr sz="1650" spc="-45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selection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62" name="object 9"/>
            <p:cNvSpPr txBox="1"/>
            <p:nvPr/>
          </p:nvSpPr>
          <p:spPr>
            <a:xfrm>
              <a:off x="181991" y="2578988"/>
              <a:ext cx="833400" cy="297517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 algn="ctr">
                <a:lnSpc>
                  <a:spcPct val="100600"/>
                </a:lnSpc>
                <a:spcBef>
                  <a:spcPts val="320"/>
                </a:spcBef>
              </a:pPr>
              <a:r>
                <a:rPr lang="en-US" sz="1650" b="1" spc="5" dirty="0">
                  <a:latin typeface="Arial"/>
                  <a:cs typeface="Arial"/>
                </a:rPr>
                <a:t>Target</a:t>
              </a:r>
              <a:endParaRPr sz="1650" dirty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633857" y="2885693"/>
              <a:ext cx="727775" cy="33007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703192" y="3270129"/>
              <a:ext cx="658440" cy="18663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39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Office PowerPoint</Application>
  <PresentationFormat>Widescreen</PresentationFormat>
  <Paragraphs>482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Symbol</vt:lpstr>
      <vt:lpstr>Arial</vt:lpstr>
      <vt:lpstr>Calibri</vt:lpstr>
      <vt:lpstr>Wingdings</vt:lpstr>
      <vt:lpstr>Verdana</vt:lpstr>
      <vt:lpstr>Arial Narrow</vt:lpstr>
      <vt:lpstr>Times New Roman</vt:lpstr>
      <vt:lpstr>Cambria Math</vt:lpstr>
      <vt:lpstr>Tahoma</vt:lpstr>
      <vt:lpstr>DejaVu Sans</vt:lpstr>
      <vt:lpstr>Larissa-Design</vt:lpstr>
      <vt:lpstr>1_Benutzerdefiniertes Design</vt:lpstr>
      <vt:lpstr>Acrobat Document</vt:lpstr>
      <vt:lpstr>System Integration Issues with the  Silicon Tracker of the CBM Experiment at FAIR</vt:lpstr>
      <vt:lpstr>Compressed Baryonic Matter</vt:lpstr>
      <vt:lpstr>Compressed Baryonic Matter</vt:lpstr>
      <vt:lpstr>Facility for Antiproton and Ion Research</vt:lpstr>
      <vt:lpstr>Facility for Antiproton and Ion Research </vt:lpstr>
      <vt:lpstr>Facility for Antiproton and Ion Research </vt:lpstr>
      <vt:lpstr>Facility for Antiproton and Ion Research </vt:lpstr>
      <vt:lpstr>Compressed Baryonic Matter Experiment</vt:lpstr>
      <vt:lpstr>Compressed Baryonic Matter Experiment</vt:lpstr>
      <vt:lpstr>mCBM test experiment</vt:lpstr>
      <vt:lpstr>mCBM test experiment</vt:lpstr>
      <vt:lpstr>Silicon Tracking System </vt:lpstr>
      <vt:lpstr>Silicon Tracking System</vt:lpstr>
      <vt:lpstr>Silicon Tracking System</vt:lpstr>
      <vt:lpstr>STS – composition </vt:lpstr>
      <vt:lpstr>System engineering </vt:lpstr>
      <vt:lpstr>System engineering</vt:lpstr>
      <vt:lpstr>System engineering</vt:lpstr>
      <vt:lpstr>System engineering</vt:lpstr>
      <vt:lpstr>Beam pipe</vt:lpstr>
      <vt:lpstr>Module assembly</vt:lpstr>
      <vt:lpstr>Module assembly</vt:lpstr>
      <vt:lpstr>Ladder assembly</vt:lpstr>
      <vt:lpstr>Ladder assembly</vt:lpstr>
      <vt:lpstr>Carbon fiber ladders</vt:lpstr>
      <vt:lpstr>Optical metrology </vt:lpstr>
      <vt:lpstr>Survey of carbon fiber ladders </vt:lpstr>
      <vt:lpstr>Central ladders</vt:lpstr>
      <vt:lpstr>mSTS demonstrator  </vt:lpstr>
      <vt:lpstr>Issues seen with modules </vt:lpstr>
      <vt:lpstr>Issues with STS system integration summarized  </vt:lpstr>
      <vt:lpstr>CBM-STS project teams </vt:lpstr>
      <vt:lpstr>Backup</vt:lpstr>
      <vt:lpstr>Module microcable stack </vt:lpstr>
      <vt:lpstr>Read-out chain          Front-end electronics  </vt:lpstr>
      <vt:lpstr>mSTS powering scheme </vt:lpstr>
      <vt:lpstr>Detector signal path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2686</cp:revision>
  <dcterms:modified xsi:type="dcterms:W3CDTF">2019-06-18T17:26:43Z</dcterms:modified>
</cp:coreProperties>
</file>