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92" r:id="rId3"/>
    <p:sldId id="260" r:id="rId4"/>
    <p:sldId id="262" r:id="rId5"/>
    <p:sldId id="265" r:id="rId6"/>
    <p:sldId id="291" r:id="rId7"/>
    <p:sldId id="293" r:id="rId8"/>
    <p:sldId id="266" r:id="rId9"/>
    <p:sldId id="268" r:id="rId10"/>
    <p:sldId id="267" r:id="rId11"/>
    <p:sldId id="269" r:id="rId12"/>
    <p:sldId id="271" r:id="rId13"/>
    <p:sldId id="294" r:id="rId14"/>
    <p:sldId id="289" r:id="rId15"/>
    <p:sldId id="295" r:id="rId16"/>
    <p:sldId id="298" r:id="rId17"/>
    <p:sldId id="310" r:id="rId18"/>
    <p:sldId id="309" r:id="rId19"/>
    <p:sldId id="330" r:id="rId20"/>
    <p:sldId id="290" r:id="rId21"/>
    <p:sldId id="325" r:id="rId22"/>
    <p:sldId id="328" r:id="rId23"/>
    <p:sldId id="329" r:id="rId24"/>
    <p:sldId id="331" r:id="rId25"/>
    <p:sldId id="332" r:id="rId26"/>
    <p:sldId id="302" r:id="rId27"/>
    <p:sldId id="303" r:id="rId28"/>
    <p:sldId id="306" r:id="rId29"/>
    <p:sldId id="311" r:id="rId30"/>
    <p:sldId id="304" r:id="rId31"/>
    <p:sldId id="305" r:id="rId32"/>
    <p:sldId id="308" r:id="rId33"/>
    <p:sldId id="312" r:id="rId34"/>
    <p:sldId id="314" r:id="rId35"/>
    <p:sldId id="279" r:id="rId36"/>
    <p:sldId id="280" r:id="rId37"/>
    <p:sldId id="261" r:id="rId38"/>
    <p:sldId id="263" r:id="rId39"/>
    <p:sldId id="283" r:id="rId40"/>
    <p:sldId id="287" r:id="rId41"/>
    <p:sldId id="288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2BF5E6EE-0EE4-4206-B268-13B1F335E22A}">
          <p14:sldIdLst>
            <p14:sldId id="256"/>
          </p14:sldIdLst>
        </p14:section>
        <p14:section name="Introduction to CBM-STS" id="{98A05325-A311-4ABF-BC84-99828BFEDD66}">
          <p14:sldIdLst>
            <p14:sldId id="292"/>
            <p14:sldId id="260"/>
            <p14:sldId id="262"/>
            <p14:sldId id="265"/>
            <p14:sldId id="291"/>
          </p14:sldIdLst>
        </p14:section>
        <p14:section name="Thermal Introduction to CBM-STS" id="{2B3F28A6-DCF4-4B52-9B9A-FCEA83406ADB}">
          <p14:sldIdLst>
            <p14:sldId id="293"/>
            <p14:sldId id="266"/>
            <p14:sldId id="268"/>
            <p14:sldId id="267"/>
            <p14:sldId id="269"/>
            <p14:sldId id="271"/>
          </p14:sldIdLst>
        </p14:section>
        <p14:section name="STS Cooling Demo - Computational Characterisation of STS-FEBs" id="{CFFE6EAC-4943-4874-9D39-38EE4BE58407}">
          <p14:sldIdLst>
            <p14:sldId id="294"/>
            <p14:sldId id="289"/>
            <p14:sldId id="295"/>
            <p14:sldId id="298"/>
            <p14:sldId id="310"/>
            <p14:sldId id="309"/>
            <p14:sldId id="330"/>
            <p14:sldId id="290"/>
            <p14:sldId id="325"/>
            <p14:sldId id="328"/>
            <p14:sldId id="329"/>
            <p14:sldId id="331"/>
            <p14:sldId id="332"/>
          </p14:sldIdLst>
        </p14:section>
        <p14:section name="Ideas and Ongoing R&amp;D for the Demo" id="{2BC3E80D-C88B-4A39-8602-B53B0C64D019}">
          <p14:sldIdLst>
            <p14:sldId id="302"/>
            <p14:sldId id="303"/>
            <p14:sldId id="306"/>
            <p14:sldId id="311"/>
            <p14:sldId id="304"/>
            <p14:sldId id="305"/>
            <p14:sldId id="308"/>
            <p14:sldId id="312"/>
            <p14:sldId id="314"/>
          </p14:sldIdLst>
        </p14:section>
        <p14:section name="Conclusion /  Outlook" id="{47245891-F3A2-4EF2-9BE3-9132ACAF5626}">
          <p14:sldIdLst>
            <p14:sldId id="279"/>
            <p14:sldId id="280"/>
          </p14:sldIdLst>
        </p14:section>
        <p14:section name="Backup" id="{00200500-CA18-4089-AA1D-3C151166998F}">
          <p14:sldIdLst>
            <p14:sldId id="261"/>
            <p14:sldId id="263"/>
            <p14:sldId id="283"/>
            <p14:sldId id="287"/>
            <p14:sldId id="288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1A47D-E810-49FF-80E0-F7E4A4E1C5BE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4408B-C1C4-4E34-B51F-2F4C15E5C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85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1999" cy="2719293"/>
          </a:xfrm>
          <a:prstGeom prst="rect">
            <a:avLst/>
          </a:prstGeom>
          <a:solidFill>
            <a:srgbClr val="0000FE"/>
          </a:solidFill>
        </p:spPr>
        <p:txBody>
          <a:bodyPr anchor="ctr"/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</a:t>
            </a:r>
            <a:r>
              <a:rPr lang="en-US" dirty="0" err="1" smtClean="0"/>
              <a:t>stylec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56468"/>
            <a:ext cx="9144000" cy="2167466"/>
          </a:xfrm>
        </p:spPr>
        <p:txBody>
          <a:bodyPr anchor="ctr"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0" name="Picture 4" descr="Logo Universität Tübin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9" y="5604953"/>
            <a:ext cx="2476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fair-center.eu/typo3temp/pics/707e6d2a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31" y="5415381"/>
            <a:ext cx="9525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gsi.de/fileadmin/oeffentlichkeitsarbeit/logos/FAIR_Logo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688352"/>
            <a:ext cx="963541" cy="80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www.gsi.de/fileadmin/oeffentlichkeitsarbeit/logos/GSI_Logo_rg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38" y="5836892"/>
            <a:ext cx="1480779" cy="49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1159" t="7974" r="38628" b="85622"/>
          <a:stretch/>
        </p:blipFill>
        <p:spPr>
          <a:xfrm>
            <a:off x="3187456" y="5789708"/>
            <a:ext cx="3936732" cy="7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01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72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2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624732" cy="765860"/>
          </a:xfrm>
          <a:prstGeom prst="rect">
            <a:avLst/>
          </a:prstGeom>
          <a:solidFill>
            <a:srgbClr val="0000FE"/>
          </a:solidFill>
        </p:spPr>
        <p:txBody>
          <a:bodyPr anchor="ctr">
            <a:normAutofit/>
          </a:bodyPr>
          <a:lstStyle>
            <a:lvl1pPr marL="177800" indent="0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732" y="0"/>
            <a:ext cx="567267" cy="76586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62467" y="914400"/>
            <a:ext cx="11692466" cy="547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18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302933"/>
            <a:ext cx="12192000" cy="2282513"/>
          </a:xfrm>
          <a:prstGeom prst="rect">
            <a:avLst/>
          </a:prstGeom>
          <a:solidFill>
            <a:srgbClr val="0000FE"/>
          </a:solidFill>
        </p:spPr>
        <p:txBody>
          <a:bodyPr anchor="ctr"/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846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17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02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33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63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61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19/06/2019 - FTDM 2019 (Cornell University)</a:t>
            </a:r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4333" y="6578600"/>
            <a:ext cx="5503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666" y="6578600"/>
            <a:ext cx="3344333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54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467" y="914400"/>
            <a:ext cx="11692466" cy="547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45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auda.de/en/individual-temperature-control-systems/industrial-heating-and-cooling-systems/process-cooling-systems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act-kaeltetechnik.de/en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ivacold.com/ww/en/integrated-plant-with-pumped-co2-system" TargetMode="Externa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2.png"/><Relationship Id="rId4" Type="http://schemas.openxmlformats.org/officeDocument/2006/relationships/image" Target="../media/image51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 smtClean="0"/>
              <a:t>D</a:t>
            </a:r>
            <a:r>
              <a:rPr lang="en-GB" sz="4000" dirty="0" smtClean="0"/>
              <a:t>EVELOPMENT</a:t>
            </a:r>
            <a:r>
              <a:rPr lang="en-GB" sz="5400" dirty="0" smtClean="0"/>
              <a:t> O</a:t>
            </a:r>
            <a:r>
              <a:rPr lang="en-GB" sz="4000" dirty="0" smtClean="0"/>
              <a:t>F</a:t>
            </a:r>
            <a:r>
              <a:rPr lang="en-GB" sz="5400" dirty="0" smtClean="0"/>
              <a:t> C</a:t>
            </a:r>
            <a:r>
              <a:rPr lang="en-GB" sz="4000" dirty="0" smtClean="0"/>
              <a:t>OOLING</a:t>
            </a:r>
            <a:r>
              <a:rPr lang="en-GB" sz="5400" dirty="0" smtClean="0"/>
              <a:t> D</a:t>
            </a:r>
            <a:r>
              <a:rPr lang="en-GB" sz="4000" dirty="0" smtClean="0"/>
              <a:t>EMONSTRATOR</a:t>
            </a:r>
            <a:r>
              <a:rPr lang="en-GB" sz="5400" dirty="0" smtClean="0"/>
              <a:t>        F</a:t>
            </a:r>
            <a:r>
              <a:rPr lang="en-GB" sz="4000" dirty="0" smtClean="0"/>
              <a:t>OR</a:t>
            </a:r>
            <a:r>
              <a:rPr lang="en-GB" sz="5400" dirty="0" smtClean="0"/>
              <a:t> T</a:t>
            </a:r>
            <a:r>
              <a:rPr lang="en-GB" sz="4000" dirty="0" smtClean="0"/>
              <a:t>HE</a:t>
            </a:r>
            <a:r>
              <a:rPr lang="en-GB" sz="5400" dirty="0" smtClean="0"/>
              <a:t> CBM S</a:t>
            </a:r>
            <a:r>
              <a:rPr lang="en-GB" sz="4000" dirty="0" smtClean="0"/>
              <a:t>ILICON</a:t>
            </a:r>
            <a:r>
              <a:rPr lang="en-GB" sz="5400" dirty="0" smtClean="0"/>
              <a:t> T</a:t>
            </a:r>
            <a:r>
              <a:rPr lang="en-GB" sz="4000" dirty="0" smtClean="0"/>
              <a:t>RACKING</a:t>
            </a:r>
            <a:r>
              <a:rPr lang="en-GB" sz="5400" dirty="0" smtClean="0"/>
              <a:t> S</a:t>
            </a:r>
            <a:r>
              <a:rPr lang="en-GB" sz="4000" dirty="0" smtClean="0"/>
              <a:t>YSTEM</a:t>
            </a:r>
            <a:r>
              <a:rPr lang="en-GB" sz="5400" dirty="0" smtClean="0"/>
              <a:t> (STS)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864" y="2787658"/>
            <a:ext cx="11340269" cy="3014936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</a:pPr>
            <a:r>
              <a:rPr lang="de-DE" sz="2000" u="sng" dirty="0"/>
              <a:t>K. Agarwal</a:t>
            </a:r>
            <a:r>
              <a:rPr lang="de-DE" sz="2000" baseline="30000" dirty="0"/>
              <a:t>1</a:t>
            </a:r>
            <a:r>
              <a:rPr lang="de-DE" sz="2000" dirty="0"/>
              <a:t>, </a:t>
            </a:r>
            <a:r>
              <a:rPr lang="de-DE" sz="2000" dirty="0" smtClean="0"/>
              <a:t>R.M. Kapell</a:t>
            </a:r>
            <a:r>
              <a:rPr lang="de-DE" sz="2000" baseline="30000" dirty="0" smtClean="0"/>
              <a:t>2</a:t>
            </a:r>
            <a:r>
              <a:rPr lang="de-DE" sz="2000" dirty="0" smtClean="0"/>
              <a:t>, M. Kis</a:t>
            </a:r>
            <a:r>
              <a:rPr lang="de-DE" sz="2000" baseline="30000" dirty="0"/>
              <a:t>2</a:t>
            </a:r>
            <a:r>
              <a:rPr lang="de-DE" sz="2000" dirty="0" smtClean="0"/>
              <a:t>, P. Koczon</a:t>
            </a:r>
            <a:r>
              <a:rPr lang="de-DE" sz="2000" baseline="30000" dirty="0" smtClean="0"/>
              <a:t>2</a:t>
            </a:r>
            <a:r>
              <a:rPr lang="de-DE" sz="2000" dirty="0" smtClean="0"/>
              <a:t>, P</a:t>
            </a:r>
            <a:r>
              <a:rPr lang="de-DE" sz="2000" dirty="0"/>
              <a:t>. Kuhl</a:t>
            </a:r>
            <a:r>
              <a:rPr lang="de-DE" sz="2000" baseline="30000" dirty="0"/>
              <a:t>2</a:t>
            </a:r>
            <a:r>
              <a:rPr lang="de-DE" sz="2000" dirty="0"/>
              <a:t>, </a:t>
            </a:r>
            <a:endParaRPr lang="de-DE" sz="2000" dirty="0" smtClean="0"/>
          </a:p>
          <a:p>
            <a:pPr>
              <a:spcBef>
                <a:spcPts val="700"/>
              </a:spcBef>
            </a:pPr>
            <a:r>
              <a:rPr lang="de-DE" sz="2000" dirty="0" smtClean="0"/>
              <a:t>U. Möller</a:t>
            </a:r>
            <a:r>
              <a:rPr lang="de-DE" sz="2000" baseline="30000" dirty="0" smtClean="0"/>
              <a:t>2</a:t>
            </a:r>
            <a:r>
              <a:rPr lang="de-DE" sz="2000" dirty="0" smtClean="0"/>
              <a:t>, H.R. Schmidt</a:t>
            </a:r>
            <a:r>
              <a:rPr lang="de-DE" sz="2000" baseline="30000" dirty="0" smtClean="0"/>
              <a:t>1,2</a:t>
            </a:r>
            <a:r>
              <a:rPr lang="de-DE" sz="2000" dirty="0" smtClean="0"/>
              <a:t>, J. Thaufelder</a:t>
            </a:r>
            <a:r>
              <a:rPr lang="de-DE" sz="2000" baseline="30000" dirty="0" smtClean="0"/>
              <a:t>2</a:t>
            </a:r>
            <a:r>
              <a:rPr lang="de-DE" sz="2000" dirty="0" smtClean="0"/>
              <a:t>, O. Vasylyev</a:t>
            </a:r>
            <a:r>
              <a:rPr lang="de-DE" sz="2000" baseline="30000" dirty="0" smtClean="0"/>
              <a:t>2</a:t>
            </a:r>
          </a:p>
          <a:p>
            <a:pPr>
              <a:spcBef>
                <a:spcPts val="700"/>
              </a:spcBef>
            </a:pPr>
            <a:r>
              <a:rPr lang="de-DE" sz="2000" u="sng" dirty="0" smtClean="0"/>
              <a:t>for the CBM Collaboration</a:t>
            </a:r>
          </a:p>
          <a:p>
            <a:pPr>
              <a:spcBef>
                <a:spcPts val="700"/>
              </a:spcBef>
            </a:pPr>
            <a:r>
              <a:rPr lang="de-DE" sz="2000" baseline="30000" dirty="0" smtClean="0"/>
              <a:t>1</a:t>
            </a:r>
            <a:r>
              <a:rPr lang="de-DE" sz="2000" dirty="0" smtClean="0"/>
              <a:t> </a:t>
            </a:r>
            <a:r>
              <a:rPr lang="de-DE" sz="2000" dirty="0"/>
              <a:t>Eberhard Karls Universität Tübingen – Tübingen (DE)</a:t>
            </a:r>
          </a:p>
          <a:p>
            <a:pPr>
              <a:spcBef>
                <a:spcPts val="700"/>
              </a:spcBef>
            </a:pPr>
            <a:r>
              <a:rPr lang="de-DE" sz="2000" baseline="30000" dirty="0"/>
              <a:t>2</a:t>
            </a:r>
            <a:r>
              <a:rPr lang="de-DE" sz="2000" dirty="0"/>
              <a:t> </a:t>
            </a:r>
            <a:r>
              <a:rPr lang="en-GB" sz="2000" dirty="0"/>
              <a:t>GSI Helmholtz Centre for Heavy Ion Research – Darmstadt (DE</a:t>
            </a:r>
            <a:r>
              <a:rPr lang="en-GB" sz="2000" dirty="0" smtClean="0"/>
              <a:t>)</a:t>
            </a:r>
          </a:p>
          <a:p>
            <a:pPr>
              <a:spcBef>
                <a:spcPts val="700"/>
              </a:spcBef>
            </a:pPr>
            <a:endParaRPr lang="de-DE" sz="2000" dirty="0"/>
          </a:p>
          <a:p>
            <a:pPr>
              <a:spcBef>
                <a:spcPts val="700"/>
              </a:spcBef>
            </a:pPr>
            <a:r>
              <a:rPr lang="de-DE" sz="2000" dirty="0" smtClean="0"/>
              <a:t>Forum on Tracking Detector Mechanics – Cornell University (Ithaca NY)</a:t>
            </a:r>
            <a:endParaRPr lang="de-DE" sz="2000" dirty="0"/>
          </a:p>
          <a:p>
            <a:pPr>
              <a:spcBef>
                <a:spcPts val="700"/>
              </a:spcBef>
            </a:pPr>
            <a:r>
              <a:rPr lang="de-DE" sz="2000" dirty="0" smtClean="0"/>
              <a:t>19/06/2019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527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(T</a:t>
            </a:r>
            <a:r>
              <a:rPr lang="de-DE" sz="2800" dirty="0">
                <a:solidFill>
                  <a:prstClr val="white"/>
                </a:solidFill>
              </a:rPr>
              <a:t>HERMAL</a:t>
            </a:r>
            <a:r>
              <a:rPr lang="de-DE" dirty="0">
                <a:solidFill>
                  <a:prstClr val="white"/>
                </a:solidFill>
              </a:rPr>
              <a:t>) </a:t>
            </a:r>
            <a:r>
              <a:rPr lang="de-DE" dirty="0" smtClean="0">
                <a:solidFill>
                  <a:prstClr val="white"/>
                </a:solidFill>
              </a:rPr>
              <a:t>I</a:t>
            </a:r>
            <a:r>
              <a:rPr lang="de-DE" sz="2800" dirty="0" smtClean="0">
                <a:solidFill>
                  <a:prstClr val="white"/>
                </a:solidFill>
              </a:rPr>
              <a:t>NTRODUCTION</a:t>
            </a: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>
                <a:solidFill>
                  <a:prstClr val="white"/>
                </a:solidFill>
              </a:rPr>
              <a:t>T</a:t>
            </a:r>
            <a:r>
              <a:rPr lang="de-DE" sz="2800" dirty="0">
                <a:solidFill>
                  <a:prstClr val="white"/>
                </a:solidFill>
              </a:rPr>
              <a:t>O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CBM-STS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9871" r="22197" b="13446"/>
          <a:stretch/>
        </p:blipFill>
        <p:spPr>
          <a:xfrm>
            <a:off x="6257656" y="799637"/>
            <a:ext cx="5367076" cy="5745186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865907" y="6035274"/>
            <a:ext cx="401652" cy="2956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857361" y="5744717"/>
            <a:ext cx="8546" cy="58615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511894" y="6101933"/>
            <a:ext cx="354013" cy="228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81132" y="57241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23079" y="541623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42679" y="5793765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x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4" name="Rectangle 35"/>
          <p:cNvSpPr/>
          <p:nvPr/>
        </p:nvSpPr>
        <p:spPr>
          <a:xfrm>
            <a:off x="7391927" y="3304326"/>
            <a:ext cx="1777749" cy="2149080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10646 w 666744"/>
              <a:gd name="connsiteY0" fmla="*/ 0 h 1960627"/>
              <a:gd name="connsiteX1" fmla="*/ 666744 w 666744"/>
              <a:gd name="connsiteY1" fmla="*/ 382005 h 1960627"/>
              <a:gd name="connsiteX2" fmla="*/ 661159 w 666744"/>
              <a:gd name="connsiteY2" fmla="*/ 1960627 h 1960627"/>
              <a:gd name="connsiteX3" fmla="*/ 0 w 666744"/>
              <a:gd name="connsiteY3" fmla="*/ 768050 h 1960627"/>
              <a:gd name="connsiteX4" fmla="*/ 10646 w 666744"/>
              <a:gd name="connsiteY4" fmla="*/ 0 h 1960627"/>
              <a:gd name="connsiteX0" fmla="*/ 10646 w 1294674"/>
              <a:gd name="connsiteY0" fmla="*/ 0 h 1470557"/>
              <a:gd name="connsiteX1" fmla="*/ 666744 w 1294674"/>
              <a:gd name="connsiteY1" fmla="*/ 382005 h 1470557"/>
              <a:gd name="connsiteX2" fmla="*/ 1294665 w 1294674"/>
              <a:gd name="connsiteY2" fmla="*/ 1470557 h 1470557"/>
              <a:gd name="connsiteX3" fmla="*/ 0 w 1294674"/>
              <a:gd name="connsiteY3" fmla="*/ 768050 h 1470557"/>
              <a:gd name="connsiteX4" fmla="*/ 10646 w 1294674"/>
              <a:gd name="connsiteY4" fmla="*/ 0 h 1470557"/>
              <a:gd name="connsiteX0" fmla="*/ 10646 w 1294980"/>
              <a:gd name="connsiteY0" fmla="*/ 0 h 1470557"/>
              <a:gd name="connsiteX1" fmla="*/ 1282321 w 1294980"/>
              <a:gd name="connsiteY1" fmla="*/ 722664 h 1470557"/>
              <a:gd name="connsiteX2" fmla="*/ 1294665 w 1294980"/>
              <a:gd name="connsiteY2" fmla="*/ 1470557 h 1470557"/>
              <a:gd name="connsiteX3" fmla="*/ 0 w 1294980"/>
              <a:gd name="connsiteY3" fmla="*/ 768050 h 1470557"/>
              <a:gd name="connsiteX4" fmla="*/ 10646 w 1294980"/>
              <a:gd name="connsiteY4" fmla="*/ 0 h 1470557"/>
              <a:gd name="connsiteX0" fmla="*/ 10646 w 1318180"/>
              <a:gd name="connsiteY0" fmla="*/ 0 h 1470557"/>
              <a:gd name="connsiteX1" fmla="*/ 1318180 w 1318180"/>
              <a:gd name="connsiteY1" fmla="*/ 722664 h 1470557"/>
              <a:gd name="connsiteX2" fmla="*/ 1294665 w 1318180"/>
              <a:gd name="connsiteY2" fmla="*/ 1470557 h 1470557"/>
              <a:gd name="connsiteX3" fmla="*/ 0 w 1318180"/>
              <a:gd name="connsiteY3" fmla="*/ 768050 h 1470557"/>
              <a:gd name="connsiteX4" fmla="*/ 10646 w 1318180"/>
              <a:gd name="connsiteY4" fmla="*/ 0 h 1470557"/>
              <a:gd name="connsiteX0" fmla="*/ 10646 w 1312203"/>
              <a:gd name="connsiteY0" fmla="*/ 0 h 1470557"/>
              <a:gd name="connsiteX1" fmla="*/ 1312203 w 1312203"/>
              <a:gd name="connsiteY1" fmla="*/ 722664 h 1470557"/>
              <a:gd name="connsiteX2" fmla="*/ 1294665 w 1312203"/>
              <a:gd name="connsiteY2" fmla="*/ 1470557 h 1470557"/>
              <a:gd name="connsiteX3" fmla="*/ 0 w 1312203"/>
              <a:gd name="connsiteY3" fmla="*/ 768050 h 1470557"/>
              <a:gd name="connsiteX4" fmla="*/ 10646 w 1312203"/>
              <a:gd name="connsiteY4" fmla="*/ 0 h 1470557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84091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1629"/>
              <a:gd name="connsiteY0" fmla="*/ 0 h 1434698"/>
              <a:gd name="connsiteX1" fmla="*/ 1301629 w 1301629"/>
              <a:gd name="connsiteY1" fmla="*/ 722664 h 1434698"/>
              <a:gd name="connsiteX2" fmla="*/ 1296044 w 1301629"/>
              <a:gd name="connsiteY2" fmla="*/ 1434698 h 1434698"/>
              <a:gd name="connsiteX3" fmla="*/ 13332 w 1301629"/>
              <a:gd name="connsiteY3" fmla="*/ 732191 h 1434698"/>
              <a:gd name="connsiteX4" fmla="*/ 72 w 1301629"/>
              <a:gd name="connsiteY4" fmla="*/ 0 h 1434698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90067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2815"/>
              <a:gd name="connsiteY0" fmla="*/ 0 h 1458604"/>
              <a:gd name="connsiteX1" fmla="*/ 1301629 w 1302815"/>
              <a:gd name="connsiteY1" fmla="*/ 722664 h 1458604"/>
              <a:gd name="connsiteX2" fmla="*/ 1302020 w 1302815"/>
              <a:gd name="connsiteY2" fmla="*/ 1458604 h 1458604"/>
              <a:gd name="connsiteX3" fmla="*/ 13332 w 1302815"/>
              <a:gd name="connsiteY3" fmla="*/ 732191 h 1458604"/>
              <a:gd name="connsiteX4" fmla="*/ 72 w 1302815"/>
              <a:gd name="connsiteY4" fmla="*/ 0 h 1458604"/>
              <a:gd name="connsiteX0" fmla="*/ 72 w 1301629"/>
              <a:gd name="connsiteY0" fmla="*/ 0 h 1470556"/>
              <a:gd name="connsiteX1" fmla="*/ 1301629 w 1301629"/>
              <a:gd name="connsiteY1" fmla="*/ 722664 h 1470556"/>
              <a:gd name="connsiteX2" fmla="*/ 1296043 w 1301629"/>
              <a:gd name="connsiteY2" fmla="*/ 1470556 h 1470556"/>
              <a:gd name="connsiteX3" fmla="*/ 13332 w 1301629"/>
              <a:gd name="connsiteY3" fmla="*/ 732191 h 1470556"/>
              <a:gd name="connsiteX4" fmla="*/ 72 w 1301629"/>
              <a:gd name="connsiteY4" fmla="*/ 0 h 1470556"/>
              <a:gd name="connsiteX0" fmla="*/ 112 w 1295693"/>
              <a:gd name="connsiteY0" fmla="*/ 0 h 1482509"/>
              <a:gd name="connsiteX1" fmla="*/ 1295693 w 1295693"/>
              <a:gd name="connsiteY1" fmla="*/ 734617 h 1482509"/>
              <a:gd name="connsiteX2" fmla="*/ 1290107 w 1295693"/>
              <a:gd name="connsiteY2" fmla="*/ 1482509 h 1482509"/>
              <a:gd name="connsiteX3" fmla="*/ 7396 w 1295693"/>
              <a:gd name="connsiteY3" fmla="*/ 744144 h 1482509"/>
              <a:gd name="connsiteX4" fmla="*/ 112 w 129569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738167 h 1482509"/>
              <a:gd name="connsiteX4" fmla="*/ 16622 w 131220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849262 h 1482509"/>
              <a:gd name="connsiteX4" fmla="*/ 16622 w 1312203"/>
              <a:gd name="connsiteY4" fmla="*/ 0 h 1482509"/>
              <a:gd name="connsiteX0" fmla="*/ 16622 w 1383608"/>
              <a:gd name="connsiteY0" fmla="*/ 0 h 1619241"/>
              <a:gd name="connsiteX1" fmla="*/ 1312203 w 1383608"/>
              <a:gd name="connsiteY1" fmla="*/ 734617 h 1619241"/>
              <a:gd name="connsiteX2" fmla="*/ 1383529 w 1383608"/>
              <a:gd name="connsiteY2" fmla="*/ 1619241 h 1619241"/>
              <a:gd name="connsiteX3" fmla="*/ 0 w 1383608"/>
              <a:gd name="connsiteY3" fmla="*/ 849262 h 1619241"/>
              <a:gd name="connsiteX4" fmla="*/ 16622 w 1383608"/>
              <a:gd name="connsiteY4" fmla="*/ 0 h 1619241"/>
              <a:gd name="connsiteX0" fmla="*/ 16622 w 1431844"/>
              <a:gd name="connsiteY0" fmla="*/ 0 h 1619241"/>
              <a:gd name="connsiteX1" fmla="*/ 1431844 w 1431844"/>
              <a:gd name="connsiteY1" fmla="*/ 811529 h 1619241"/>
              <a:gd name="connsiteX2" fmla="*/ 1383529 w 1431844"/>
              <a:gd name="connsiteY2" fmla="*/ 1619241 h 1619241"/>
              <a:gd name="connsiteX3" fmla="*/ 0 w 1431844"/>
              <a:gd name="connsiteY3" fmla="*/ 849262 h 1619241"/>
              <a:gd name="connsiteX4" fmla="*/ 16622 w 1431844"/>
              <a:gd name="connsiteY4" fmla="*/ 0 h 1619241"/>
              <a:gd name="connsiteX0" fmla="*/ 5 w 1637418"/>
              <a:gd name="connsiteY0" fmla="*/ 0 h 1730336"/>
              <a:gd name="connsiteX1" fmla="*/ 1637418 w 1637418"/>
              <a:gd name="connsiteY1" fmla="*/ 922624 h 1730336"/>
              <a:gd name="connsiteX2" fmla="*/ 1589103 w 1637418"/>
              <a:gd name="connsiteY2" fmla="*/ 1730336 h 1730336"/>
              <a:gd name="connsiteX3" fmla="*/ 205574 w 1637418"/>
              <a:gd name="connsiteY3" fmla="*/ 960357 h 1730336"/>
              <a:gd name="connsiteX4" fmla="*/ 5 w 1637418"/>
              <a:gd name="connsiteY4" fmla="*/ 0 h 1730336"/>
              <a:gd name="connsiteX0" fmla="*/ 59351 w 1696764"/>
              <a:gd name="connsiteY0" fmla="*/ 0 h 1730336"/>
              <a:gd name="connsiteX1" fmla="*/ 1696764 w 1696764"/>
              <a:gd name="connsiteY1" fmla="*/ 922624 h 1730336"/>
              <a:gd name="connsiteX2" fmla="*/ 1648449 w 1696764"/>
              <a:gd name="connsiteY2" fmla="*/ 1730336 h 1730336"/>
              <a:gd name="connsiteX3" fmla="*/ 0 w 1696764"/>
              <a:gd name="connsiteY3" fmla="*/ 806533 h 1730336"/>
              <a:gd name="connsiteX4" fmla="*/ 59351 w 1696764"/>
              <a:gd name="connsiteY4" fmla="*/ 0 h 1730336"/>
              <a:gd name="connsiteX0" fmla="*/ 8077 w 1645490"/>
              <a:gd name="connsiteY0" fmla="*/ 0 h 1730336"/>
              <a:gd name="connsiteX1" fmla="*/ 1645490 w 1645490"/>
              <a:gd name="connsiteY1" fmla="*/ 922624 h 1730336"/>
              <a:gd name="connsiteX2" fmla="*/ 1597175 w 1645490"/>
              <a:gd name="connsiteY2" fmla="*/ 1730336 h 1730336"/>
              <a:gd name="connsiteX3" fmla="*/ 0 w 1645490"/>
              <a:gd name="connsiteY3" fmla="*/ 840716 h 1730336"/>
              <a:gd name="connsiteX4" fmla="*/ 8077 w 1645490"/>
              <a:gd name="connsiteY4" fmla="*/ 0 h 1730336"/>
              <a:gd name="connsiteX0" fmla="*/ 8077 w 1645490"/>
              <a:gd name="connsiteY0" fmla="*/ 0 h 1755973"/>
              <a:gd name="connsiteX1" fmla="*/ 1645490 w 1645490"/>
              <a:gd name="connsiteY1" fmla="*/ 948261 h 1755973"/>
              <a:gd name="connsiteX2" fmla="*/ 1597175 w 1645490"/>
              <a:gd name="connsiteY2" fmla="*/ 1755973 h 1755973"/>
              <a:gd name="connsiteX3" fmla="*/ 0 w 1645490"/>
              <a:gd name="connsiteY3" fmla="*/ 866353 h 1755973"/>
              <a:gd name="connsiteX4" fmla="*/ 8077 w 1645490"/>
              <a:gd name="connsiteY4" fmla="*/ 0 h 1755973"/>
              <a:gd name="connsiteX0" fmla="*/ 8077 w 1649047"/>
              <a:gd name="connsiteY0" fmla="*/ 0 h 1781610"/>
              <a:gd name="connsiteX1" fmla="*/ 1645490 w 1649047"/>
              <a:gd name="connsiteY1" fmla="*/ 948261 h 1781610"/>
              <a:gd name="connsiteX2" fmla="*/ 1648450 w 1649047"/>
              <a:gd name="connsiteY2" fmla="*/ 1781610 h 1781610"/>
              <a:gd name="connsiteX3" fmla="*/ 0 w 1649047"/>
              <a:gd name="connsiteY3" fmla="*/ 866353 h 1781610"/>
              <a:gd name="connsiteX4" fmla="*/ 8077 w 1649047"/>
              <a:gd name="connsiteY4" fmla="*/ 0 h 1781610"/>
              <a:gd name="connsiteX0" fmla="*/ 170447 w 1811417"/>
              <a:gd name="connsiteY0" fmla="*/ 0 h 1781610"/>
              <a:gd name="connsiteX1" fmla="*/ 1807860 w 1811417"/>
              <a:gd name="connsiteY1" fmla="*/ 948261 h 1781610"/>
              <a:gd name="connsiteX2" fmla="*/ 1810820 w 1811417"/>
              <a:gd name="connsiteY2" fmla="*/ 1781610 h 1781610"/>
              <a:gd name="connsiteX3" fmla="*/ 0 w 1811417"/>
              <a:gd name="connsiteY3" fmla="*/ 815078 h 1781610"/>
              <a:gd name="connsiteX4" fmla="*/ 170447 w 1811417"/>
              <a:gd name="connsiteY4" fmla="*/ 0 h 1781610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900536 h 1867068"/>
              <a:gd name="connsiteX4" fmla="*/ 33714 w 1811417"/>
              <a:gd name="connsiteY4" fmla="*/ 0 h 1867068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1088544 h 1867068"/>
              <a:gd name="connsiteX4" fmla="*/ 33714 w 1811417"/>
              <a:gd name="connsiteY4" fmla="*/ 0 h 1867068"/>
              <a:gd name="connsiteX0" fmla="*/ 33714 w 1807860"/>
              <a:gd name="connsiteY0" fmla="*/ 0 h 2097805"/>
              <a:gd name="connsiteX1" fmla="*/ 1807860 w 1807860"/>
              <a:gd name="connsiteY1" fmla="*/ 1033719 h 2097805"/>
              <a:gd name="connsiteX2" fmla="*/ 1742453 w 1807860"/>
              <a:gd name="connsiteY2" fmla="*/ 2097805 h 2097805"/>
              <a:gd name="connsiteX3" fmla="*/ 0 w 1807860"/>
              <a:gd name="connsiteY3" fmla="*/ 1088544 h 2097805"/>
              <a:gd name="connsiteX4" fmla="*/ 33714 w 1807860"/>
              <a:gd name="connsiteY4" fmla="*/ 0 h 2097805"/>
              <a:gd name="connsiteX0" fmla="*/ 33714 w 1807860"/>
              <a:gd name="connsiteY0" fmla="*/ 0 h 2131988"/>
              <a:gd name="connsiteX1" fmla="*/ 1807860 w 1807860"/>
              <a:gd name="connsiteY1" fmla="*/ 1033719 h 2131988"/>
              <a:gd name="connsiteX2" fmla="*/ 1776636 w 1807860"/>
              <a:gd name="connsiteY2" fmla="*/ 2131988 h 2131988"/>
              <a:gd name="connsiteX3" fmla="*/ 0 w 1807860"/>
              <a:gd name="connsiteY3" fmla="*/ 1088544 h 2131988"/>
              <a:gd name="connsiteX4" fmla="*/ 33714 w 1807860"/>
              <a:gd name="connsiteY4" fmla="*/ 0 h 2131988"/>
              <a:gd name="connsiteX0" fmla="*/ 315 w 1808644"/>
              <a:gd name="connsiteY0" fmla="*/ 0 h 2149080"/>
              <a:gd name="connsiteX1" fmla="*/ 1808644 w 1808644"/>
              <a:gd name="connsiteY1" fmla="*/ 1050811 h 2149080"/>
              <a:gd name="connsiteX2" fmla="*/ 1777420 w 1808644"/>
              <a:gd name="connsiteY2" fmla="*/ 2149080 h 2149080"/>
              <a:gd name="connsiteX3" fmla="*/ 784 w 1808644"/>
              <a:gd name="connsiteY3" fmla="*/ 1105636 h 2149080"/>
              <a:gd name="connsiteX4" fmla="*/ 315 w 1808644"/>
              <a:gd name="connsiteY4" fmla="*/ 0 h 2149080"/>
              <a:gd name="connsiteX0" fmla="*/ 315 w 1777749"/>
              <a:gd name="connsiteY0" fmla="*/ 0 h 2149080"/>
              <a:gd name="connsiteX1" fmla="*/ 1765915 w 1777749"/>
              <a:gd name="connsiteY1" fmla="*/ 1033720 h 2149080"/>
              <a:gd name="connsiteX2" fmla="*/ 1777420 w 1777749"/>
              <a:gd name="connsiteY2" fmla="*/ 2149080 h 2149080"/>
              <a:gd name="connsiteX3" fmla="*/ 784 w 1777749"/>
              <a:gd name="connsiteY3" fmla="*/ 1105636 h 2149080"/>
              <a:gd name="connsiteX4" fmla="*/ 315 w 1777749"/>
              <a:gd name="connsiteY4" fmla="*/ 0 h 214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749" h="2149080">
                <a:moveTo>
                  <a:pt x="315" y="0"/>
                </a:moveTo>
                <a:lnTo>
                  <a:pt x="1765915" y="1033720"/>
                </a:lnTo>
                <a:cubicBezTo>
                  <a:pt x="1763012" y="1325654"/>
                  <a:pt x="1780323" y="1857146"/>
                  <a:pt x="1777420" y="2149080"/>
                </a:cubicBezTo>
                <a:lnTo>
                  <a:pt x="784" y="1105636"/>
                </a:lnTo>
                <a:cubicBezTo>
                  <a:pt x="2038" y="664798"/>
                  <a:pt x="-939" y="440838"/>
                  <a:pt x="315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5"/>
          <p:cNvSpPr/>
          <p:nvPr/>
        </p:nvSpPr>
        <p:spPr>
          <a:xfrm>
            <a:off x="6390390" y="2146586"/>
            <a:ext cx="1015892" cy="2866482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6532" h="2866482">
                <a:moveTo>
                  <a:pt x="61" y="0"/>
                </a:moveTo>
                <a:lnTo>
                  <a:pt x="976532" y="604196"/>
                </a:lnTo>
                <a:cubicBezTo>
                  <a:pt x="973629" y="896130"/>
                  <a:pt x="965636" y="2574548"/>
                  <a:pt x="962733" y="2866482"/>
                </a:cubicBezTo>
                <a:cubicBezTo>
                  <a:pt x="740355" y="2741882"/>
                  <a:pt x="238676" y="2403635"/>
                  <a:pt x="16298" y="2279035"/>
                </a:cubicBezTo>
                <a:cubicBezTo>
                  <a:pt x="17552" y="1838197"/>
                  <a:pt x="-1193" y="440838"/>
                  <a:pt x="61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9162891" y="3789021"/>
            <a:ext cx="754064" cy="2687020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  <a:gd name="connsiteX0" fmla="*/ 61 w 962757"/>
              <a:gd name="connsiteY0" fmla="*/ 0 h 2866482"/>
              <a:gd name="connsiteX1" fmla="*/ 713661 w 962757"/>
              <a:gd name="connsiteY1" fmla="*/ 424735 h 2866482"/>
              <a:gd name="connsiteX2" fmla="*/ 962733 w 962757"/>
              <a:gd name="connsiteY2" fmla="*/ 2866482 h 2866482"/>
              <a:gd name="connsiteX3" fmla="*/ 16298 w 962757"/>
              <a:gd name="connsiteY3" fmla="*/ 2279035 h 2866482"/>
              <a:gd name="connsiteX4" fmla="*/ 61 w 962757"/>
              <a:gd name="connsiteY4" fmla="*/ 0 h 2866482"/>
              <a:gd name="connsiteX0" fmla="*/ 61 w 724848"/>
              <a:gd name="connsiteY0" fmla="*/ 0 h 2687020"/>
              <a:gd name="connsiteX1" fmla="*/ 713661 w 724848"/>
              <a:gd name="connsiteY1" fmla="*/ 424735 h 2687020"/>
              <a:gd name="connsiteX2" fmla="*/ 724507 w 724848"/>
              <a:gd name="connsiteY2" fmla="*/ 2687020 h 2687020"/>
              <a:gd name="connsiteX3" fmla="*/ 16298 w 724848"/>
              <a:gd name="connsiteY3" fmla="*/ 2279035 h 2687020"/>
              <a:gd name="connsiteX4" fmla="*/ 61 w 724848"/>
              <a:gd name="connsiteY4" fmla="*/ 0 h 268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848" h="2687020">
                <a:moveTo>
                  <a:pt x="61" y="0"/>
                </a:moveTo>
                <a:lnTo>
                  <a:pt x="713661" y="424735"/>
                </a:lnTo>
                <a:cubicBezTo>
                  <a:pt x="710758" y="716669"/>
                  <a:pt x="727410" y="2395086"/>
                  <a:pt x="724507" y="2687020"/>
                </a:cubicBezTo>
                <a:cubicBezTo>
                  <a:pt x="502129" y="2562420"/>
                  <a:pt x="238676" y="2403635"/>
                  <a:pt x="16298" y="2279035"/>
                </a:cubicBezTo>
                <a:cubicBezTo>
                  <a:pt x="17552" y="1838197"/>
                  <a:pt x="-1193" y="440838"/>
                  <a:pt x="61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5"/>
          <p:cNvSpPr/>
          <p:nvPr/>
        </p:nvSpPr>
        <p:spPr>
          <a:xfrm>
            <a:off x="7406282" y="2758576"/>
            <a:ext cx="1784422" cy="1596131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84422"/>
              <a:gd name="connsiteY0" fmla="*/ 0 h 1570494"/>
              <a:gd name="connsiteX1" fmla="*/ 1784422 w 1784422"/>
              <a:gd name="connsiteY1" fmla="*/ 1018043 h 1570494"/>
              <a:gd name="connsiteX2" fmla="*/ 1757778 w 1784422"/>
              <a:gd name="connsiteY2" fmla="*/ 1570494 h 1570494"/>
              <a:gd name="connsiteX3" fmla="*/ 2726 w 1784422"/>
              <a:gd name="connsiteY3" fmla="*/ 568469 h 1570494"/>
              <a:gd name="connsiteX4" fmla="*/ 202 w 1784422"/>
              <a:gd name="connsiteY4" fmla="*/ 0 h 1570494"/>
              <a:gd name="connsiteX0" fmla="*/ 202 w 1800772"/>
              <a:gd name="connsiteY0" fmla="*/ 0 h 1570494"/>
              <a:gd name="connsiteX1" fmla="*/ 1784422 w 1800772"/>
              <a:gd name="connsiteY1" fmla="*/ 1018043 h 1570494"/>
              <a:gd name="connsiteX2" fmla="*/ 1800507 w 1800772"/>
              <a:gd name="connsiteY2" fmla="*/ 1570494 h 1570494"/>
              <a:gd name="connsiteX3" fmla="*/ 2726 w 1800772"/>
              <a:gd name="connsiteY3" fmla="*/ 568469 h 1570494"/>
              <a:gd name="connsiteX4" fmla="*/ 202 w 1800772"/>
              <a:gd name="connsiteY4" fmla="*/ 0 h 1570494"/>
              <a:gd name="connsiteX0" fmla="*/ 202 w 1784422"/>
              <a:gd name="connsiteY0" fmla="*/ 0 h 1596131"/>
              <a:gd name="connsiteX1" fmla="*/ 1784422 w 1784422"/>
              <a:gd name="connsiteY1" fmla="*/ 1018043 h 1596131"/>
              <a:gd name="connsiteX2" fmla="*/ 1783415 w 1784422"/>
              <a:gd name="connsiteY2" fmla="*/ 1596131 h 1596131"/>
              <a:gd name="connsiteX3" fmla="*/ 2726 w 1784422"/>
              <a:gd name="connsiteY3" fmla="*/ 568469 h 1596131"/>
              <a:gd name="connsiteX4" fmla="*/ 202 w 1784422"/>
              <a:gd name="connsiteY4" fmla="*/ 0 h 159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22" h="1596131">
                <a:moveTo>
                  <a:pt x="202" y="0"/>
                </a:moveTo>
                <a:lnTo>
                  <a:pt x="1784422" y="1018043"/>
                </a:lnTo>
                <a:cubicBezTo>
                  <a:pt x="1781519" y="1309977"/>
                  <a:pt x="1786318" y="1304197"/>
                  <a:pt x="1783415" y="1596131"/>
                </a:cubicBezTo>
                <a:lnTo>
                  <a:pt x="2726" y="568469"/>
                </a:lnTo>
                <a:cubicBezTo>
                  <a:pt x="3980" y="127631"/>
                  <a:pt x="-1052" y="440838"/>
                  <a:pt x="202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5"/>
          <p:cNvSpPr/>
          <p:nvPr/>
        </p:nvSpPr>
        <p:spPr>
          <a:xfrm>
            <a:off x="7372650" y="4401011"/>
            <a:ext cx="1815878" cy="1664498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92226"/>
              <a:gd name="connsiteY0" fmla="*/ 0 h 1664498"/>
              <a:gd name="connsiteX1" fmla="*/ 1775876 w 1792226"/>
              <a:gd name="connsiteY1" fmla="*/ 1052226 h 1664498"/>
              <a:gd name="connsiteX2" fmla="*/ 1791961 w 1792226"/>
              <a:gd name="connsiteY2" fmla="*/ 1664498 h 1664498"/>
              <a:gd name="connsiteX3" fmla="*/ 2726 w 1792226"/>
              <a:gd name="connsiteY3" fmla="*/ 568469 h 1664498"/>
              <a:gd name="connsiteX4" fmla="*/ 202 w 1792226"/>
              <a:gd name="connsiteY4" fmla="*/ 0 h 1664498"/>
              <a:gd name="connsiteX0" fmla="*/ 14567 w 1806591"/>
              <a:gd name="connsiteY0" fmla="*/ 0 h 1664498"/>
              <a:gd name="connsiteX1" fmla="*/ 1790241 w 1806591"/>
              <a:gd name="connsiteY1" fmla="*/ 1052226 h 1664498"/>
              <a:gd name="connsiteX2" fmla="*/ 1806326 w 1806591"/>
              <a:gd name="connsiteY2" fmla="*/ 1664498 h 1664498"/>
              <a:gd name="connsiteX3" fmla="*/ 0 w 1806591"/>
              <a:gd name="connsiteY3" fmla="*/ 602652 h 1664498"/>
              <a:gd name="connsiteX4" fmla="*/ 14567 w 1806591"/>
              <a:gd name="connsiteY4" fmla="*/ 0 h 1664498"/>
              <a:gd name="connsiteX0" fmla="*/ 14567 w 1815878"/>
              <a:gd name="connsiteY0" fmla="*/ 0 h 1664498"/>
              <a:gd name="connsiteX1" fmla="*/ 1815878 w 1815878"/>
              <a:gd name="connsiteY1" fmla="*/ 1069318 h 1664498"/>
              <a:gd name="connsiteX2" fmla="*/ 1806326 w 1815878"/>
              <a:gd name="connsiteY2" fmla="*/ 1664498 h 1664498"/>
              <a:gd name="connsiteX3" fmla="*/ 0 w 1815878"/>
              <a:gd name="connsiteY3" fmla="*/ 602652 h 1664498"/>
              <a:gd name="connsiteX4" fmla="*/ 14567 w 1815878"/>
              <a:gd name="connsiteY4" fmla="*/ 0 h 16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878" h="1664498">
                <a:moveTo>
                  <a:pt x="14567" y="0"/>
                </a:moveTo>
                <a:lnTo>
                  <a:pt x="1815878" y="1069318"/>
                </a:lnTo>
                <a:cubicBezTo>
                  <a:pt x="1812975" y="1361252"/>
                  <a:pt x="1809229" y="1372564"/>
                  <a:pt x="1806326" y="1664498"/>
                </a:cubicBezTo>
                <a:lnTo>
                  <a:pt x="0" y="602652"/>
                </a:lnTo>
                <a:cubicBezTo>
                  <a:pt x="1254" y="161814"/>
                  <a:pt x="13313" y="440838"/>
                  <a:pt x="14567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390390" y="840370"/>
            <a:ext cx="5182039" cy="3397290"/>
          </a:xfrm>
          <a:custGeom>
            <a:avLst/>
            <a:gdLst>
              <a:gd name="connsiteX0" fmla="*/ 0 w 5361501"/>
              <a:gd name="connsiteY0" fmla="*/ 0 h 3619481"/>
              <a:gd name="connsiteX1" fmla="*/ 5361501 w 5361501"/>
              <a:gd name="connsiteY1" fmla="*/ 0 h 3619481"/>
              <a:gd name="connsiteX2" fmla="*/ 5361501 w 5361501"/>
              <a:gd name="connsiteY2" fmla="*/ 3619481 h 3619481"/>
              <a:gd name="connsiteX3" fmla="*/ 0 w 5361501"/>
              <a:gd name="connsiteY3" fmla="*/ 3619481 h 3619481"/>
              <a:gd name="connsiteX4" fmla="*/ 0 w 5361501"/>
              <a:gd name="connsiteY4" fmla="*/ 0 h 3619481"/>
              <a:gd name="connsiteX0" fmla="*/ 0 w 5361501"/>
              <a:gd name="connsiteY0" fmla="*/ 0 h 3619481"/>
              <a:gd name="connsiteX1" fmla="*/ 5361501 w 5361501"/>
              <a:gd name="connsiteY1" fmla="*/ 0 h 3619481"/>
              <a:gd name="connsiteX2" fmla="*/ 5182039 w 5361501"/>
              <a:gd name="connsiteY2" fmla="*/ 2363249 h 3619481"/>
              <a:gd name="connsiteX3" fmla="*/ 0 w 5361501"/>
              <a:gd name="connsiteY3" fmla="*/ 3619481 h 3619481"/>
              <a:gd name="connsiteX4" fmla="*/ 0 w 5361501"/>
              <a:gd name="connsiteY4" fmla="*/ 0 h 3619481"/>
              <a:gd name="connsiteX0" fmla="*/ 0 w 5361501"/>
              <a:gd name="connsiteY0" fmla="*/ 0 h 3679301"/>
              <a:gd name="connsiteX1" fmla="*/ 5361501 w 5361501"/>
              <a:gd name="connsiteY1" fmla="*/ 0 h 3679301"/>
              <a:gd name="connsiteX2" fmla="*/ 5182039 w 5361501"/>
              <a:gd name="connsiteY2" fmla="*/ 2363249 h 3679301"/>
              <a:gd name="connsiteX3" fmla="*/ 3529413 w 5361501"/>
              <a:gd name="connsiteY3" fmla="*/ 3679301 h 3679301"/>
              <a:gd name="connsiteX4" fmla="*/ 0 w 5361501"/>
              <a:gd name="connsiteY4" fmla="*/ 0 h 3679301"/>
              <a:gd name="connsiteX0" fmla="*/ 0 w 5352955"/>
              <a:gd name="connsiteY0" fmla="*/ 1623701 h 3679301"/>
              <a:gd name="connsiteX1" fmla="*/ 5352955 w 5352955"/>
              <a:gd name="connsiteY1" fmla="*/ 0 h 3679301"/>
              <a:gd name="connsiteX2" fmla="*/ 5173493 w 5352955"/>
              <a:gd name="connsiteY2" fmla="*/ 2363249 h 3679301"/>
              <a:gd name="connsiteX3" fmla="*/ 3520867 w 5352955"/>
              <a:gd name="connsiteY3" fmla="*/ 3679301 h 3679301"/>
              <a:gd name="connsiteX4" fmla="*/ 0 w 5352955"/>
              <a:gd name="connsiteY4" fmla="*/ 1623701 h 3679301"/>
              <a:gd name="connsiteX0" fmla="*/ 0 w 5173493"/>
              <a:gd name="connsiteY0" fmla="*/ 1316052 h 3371652"/>
              <a:gd name="connsiteX1" fmla="*/ 1592806 w 5173493"/>
              <a:gd name="connsiteY1" fmla="*/ 0 h 3371652"/>
              <a:gd name="connsiteX2" fmla="*/ 5173493 w 5173493"/>
              <a:gd name="connsiteY2" fmla="*/ 2055600 h 3371652"/>
              <a:gd name="connsiteX3" fmla="*/ 3520867 w 5173493"/>
              <a:gd name="connsiteY3" fmla="*/ 3371652 h 3371652"/>
              <a:gd name="connsiteX4" fmla="*/ 0 w 5173493"/>
              <a:gd name="connsiteY4" fmla="*/ 1316052 h 3371652"/>
              <a:gd name="connsiteX0" fmla="*/ 0 w 5173493"/>
              <a:gd name="connsiteY0" fmla="*/ 1341690 h 3397290"/>
              <a:gd name="connsiteX1" fmla="*/ 1532985 w 5173493"/>
              <a:gd name="connsiteY1" fmla="*/ 0 h 3397290"/>
              <a:gd name="connsiteX2" fmla="*/ 5173493 w 5173493"/>
              <a:gd name="connsiteY2" fmla="*/ 2081238 h 3397290"/>
              <a:gd name="connsiteX3" fmla="*/ 3520867 w 5173493"/>
              <a:gd name="connsiteY3" fmla="*/ 3397290 h 3397290"/>
              <a:gd name="connsiteX4" fmla="*/ 0 w 5173493"/>
              <a:gd name="connsiteY4" fmla="*/ 1341690 h 3397290"/>
              <a:gd name="connsiteX0" fmla="*/ 0 w 5182039"/>
              <a:gd name="connsiteY0" fmla="*/ 1307507 h 3397290"/>
              <a:gd name="connsiteX1" fmla="*/ 1541531 w 5182039"/>
              <a:gd name="connsiteY1" fmla="*/ 0 h 3397290"/>
              <a:gd name="connsiteX2" fmla="*/ 5182039 w 5182039"/>
              <a:gd name="connsiteY2" fmla="*/ 2081238 h 3397290"/>
              <a:gd name="connsiteX3" fmla="*/ 3529413 w 5182039"/>
              <a:gd name="connsiteY3" fmla="*/ 3397290 h 3397290"/>
              <a:gd name="connsiteX4" fmla="*/ 0 w 5182039"/>
              <a:gd name="connsiteY4" fmla="*/ 1307507 h 339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2039" h="3397290">
                <a:moveTo>
                  <a:pt x="0" y="1307507"/>
                </a:moveTo>
                <a:lnTo>
                  <a:pt x="1541531" y="0"/>
                </a:lnTo>
                <a:lnTo>
                  <a:pt x="5182039" y="2081238"/>
                </a:lnTo>
                <a:lnTo>
                  <a:pt x="3529413" y="3397290"/>
                </a:lnTo>
                <a:lnTo>
                  <a:pt x="0" y="1307507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9901236" y="2943055"/>
            <a:ext cx="1657885" cy="3533732"/>
          </a:xfrm>
          <a:custGeom>
            <a:avLst/>
            <a:gdLst>
              <a:gd name="connsiteX0" fmla="*/ 0 w 2486827"/>
              <a:gd name="connsiteY0" fmla="*/ 0 h 2474053"/>
              <a:gd name="connsiteX1" fmla="*/ 2486827 w 2486827"/>
              <a:gd name="connsiteY1" fmla="*/ 0 h 2474053"/>
              <a:gd name="connsiteX2" fmla="*/ 2486827 w 2486827"/>
              <a:gd name="connsiteY2" fmla="*/ 2474053 h 2474053"/>
              <a:gd name="connsiteX3" fmla="*/ 0 w 2486827"/>
              <a:gd name="connsiteY3" fmla="*/ 2474053 h 2474053"/>
              <a:gd name="connsiteX4" fmla="*/ 0 w 2486827"/>
              <a:gd name="connsiteY4" fmla="*/ 0 h 2474053"/>
              <a:gd name="connsiteX0" fmla="*/ 0 w 2486827"/>
              <a:gd name="connsiteY0" fmla="*/ 1273324 h 3747377"/>
              <a:gd name="connsiteX1" fmla="*/ 1657885 w 2486827"/>
              <a:gd name="connsiteY1" fmla="*/ 0 h 3747377"/>
              <a:gd name="connsiteX2" fmla="*/ 2486827 w 2486827"/>
              <a:gd name="connsiteY2" fmla="*/ 3747377 h 3747377"/>
              <a:gd name="connsiteX3" fmla="*/ 0 w 2486827"/>
              <a:gd name="connsiteY3" fmla="*/ 3747377 h 3747377"/>
              <a:gd name="connsiteX4" fmla="*/ 0 w 2486827"/>
              <a:gd name="connsiteY4" fmla="*/ 1273324 h 3747377"/>
              <a:gd name="connsiteX0" fmla="*/ 0 w 1657885"/>
              <a:gd name="connsiteY0" fmla="*/ 1273324 h 3747377"/>
              <a:gd name="connsiteX1" fmla="*/ 1657885 w 1657885"/>
              <a:gd name="connsiteY1" fmla="*/ 0 h 3747377"/>
              <a:gd name="connsiteX2" fmla="*/ 1657885 w 1657885"/>
              <a:gd name="connsiteY2" fmla="*/ 3089351 h 3747377"/>
              <a:gd name="connsiteX3" fmla="*/ 0 w 1657885"/>
              <a:gd name="connsiteY3" fmla="*/ 3747377 h 3747377"/>
              <a:gd name="connsiteX4" fmla="*/ 0 w 1657885"/>
              <a:gd name="connsiteY4" fmla="*/ 1273324 h 3747377"/>
              <a:gd name="connsiteX0" fmla="*/ 0 w 1657885"/>
              <a:gd name="connsiteY0" fmla="*/ 1273324 h 3533732"/>
              <a:gd name="connsiteX1" fmla="*/ 1657885 w 1657885"/>
              <a:gd name="connsiteY1" fmla="*/ 0 h 3533732"/>
              <a:gd name="connsiteX2" fmla="*/ 1657885 w 1657885"/>
              <a:gd name="connsiteY2" fmla="*/ 3089351 h 3533732"/>
              <a:gd name="connsiteX3" fmla="*/ 17091 w 1657885"/>
              <a:gd name="connsiteY3" fmla="*/ 3533732 h 3533732"/>
              <a:gd name="connsiteX4" fmla="*/ 0 w 1657885"/>
              <a:gd name="connsiteY4" fmla="*/ 1273324 h 3533732"/>
              <a:gd name="connsiteX0" fmla="*/ 0 w 1657885"/>
              <a:gd name="connsiteY0" fmla="*/ 1273324 h 3533732"/>
              <a:gd name="connsiteX1" fmla="*/ 1657885 w 1657885"/>
              <a:gd name="connsiteY1" fmla="*/ 0 h 3533732"/>
              <a:gd name="connsiteX2" fmla="*/ 1649339 w 1657885"/>
              <a:gd name="connsiteY2" fmla="*/ 2815886 h 3533732"/>
              <a:gd name="connsiteX3" fmla="*/ 17091 w 1657885"/>
              <a:gd name="connsiteY3" fmla="*/ 3533732 h 3533732"/>
              <a:gd name="connsiteX4" fmla="*/ 0 w 1657885"/>
              <a:gd name="connsiteY4" fmla="*/ 1273324 h 3533732"/>
              <a:gd name="connsiteX0" fmla="*/ 0 w 1657885"/>
              <a:gd name="connsiteY0" fmla="*/ 1273324 h 3533732"/>
              <a:gd name="connsiteX1" fmla="*/ 1657885 w 1657885"/>
              <a:gd name="connsiteY1" fmla="*/ 0 h 3533732"/>
              <a:gd name="connsiteX2" fmla="*/ 1632247 w 1657885"/>
              <a:gd name="connsiteY2" fmla="*/ 2815886 h 3533732"/>
              <a:gd name="connsiteX3" fmla="*/ 17091 w 1657885"/>
              <a:gd name="connsiteY3" fmla="*/ 3533732 h 3533732"/>
              <a:gd name="connsiteX4" fmla="*/ 0 w 1657885"/>
              <a:gd name="connsiteY4" fmla="*/ 1273324 h 353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885" h="3533732">
                <a:moveTo>
                  <a:pt x="0" y="1273324"/>
                </a:moveTo>
                <a:lnTo>
                  <a:pt x="1657885" y="0"/>
                </a:lnTo>
                <a:cubicBezTo>
                  <a:pt x="1655036" y="938629"/>
                  <a:pt x="1635096" y="1877257"/>
                  <a:pt x="1632247" y="2815886"/>
                </a:cubicBezTo>
                <a:lnTo>
                  <a:pt x="17091" y="3533732"/>
                </a:lnTo>
                <a:lnTo>
                  <a:pt x="0" y="1273324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105294" y="2458524"/>
            <a:ext cx="1319011" cy="11648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5640" y="842697"/>
            <a:ext cx="5734228" cy="161582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Silicon Sensors:</a:t>
            </a:r>
          </a:p>
          <a:p>
            <a:endParaRPr lang="de-DE" sz="9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</a:rPr>
              <a:t>Expected power dissipation ∼ </a:t>
            </a:r>
            <a:r>
              <a:rPr lang="de-DE" dirty="0" smtClean="0">
                <a:solidFill>
                  <a:prstClr val="black"/>
                </a:solidFill>
              </a:rPr>
              <a:t>6 mW/cm² at -10°C at end-of-lifetime (fluence – </a:t>
            </a:r>
            <a:r>
              <a:rPr lang="en-GB" dirty="0" smtClean="0">
                <a:solidFill>
                  <a:prstClr val="black"/>
                </a:solidFill>
              </a:rPr>
              <a:t>10</a:t>
            </a:r>
            <a:r>
              <a:rPr lang="en-GB" baseline="30000" dirty="0" smtClean="0">
                <a:solidFill>
                  <a:prstClr val="black"/>
                </a:solidFill>
              </a:rPr>
              <a:t>14</a:t>
            </a:r>
            <a:r>
              <a:rPr lang="en-GB" dirty="0" smtClean="0">
                <a:solidFill>
                  <a:prstClr val="black"/>
                </a:solidFill>
              </a:rPr>
              <a:t> n</a:t>
            </a:r>
            <a:r>
              <a:rPr lang="en-GB" baseline="-25000" dirty="0" smtClean="0">
                <a:solidFill>
                  <a:prstClr val="black"/>
                </a:solidFill>
              </a:rPr>
              <a:t>eq</a:t>
            </a:r>
            <a:r>
              <a:rPr lang="en-GB" dirty="0" smtClean="0">
                <a:solidFill>
                  <a:prstClr val="black"/>
                </a:solidFill>
              </a:rPr>
              <a:t>(1 </a:t>
            </a:r>
            <a:r>
              <a:rPr lang="en-GB" dirty="0">
                <a:solidFill>
                  <a:prstClr val="black"/>
                </a:solidFill>
              </a:rPr>
              <a:t>MeV)/cm²) 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Target Temp. </a:t>
            </a:r>
            <a:r>
              <a:rPr lang="de-DE" dirty="0" smtClean="0">
                <a:ea typeface="Segoe UI Symbol" panose="020B0502040204020203" pitchFamily="34" charset="0"/>
              </a:rPr>
              <a:t>≤ -10°C, by m</a:t>
            </a:r>
            <a:r>
              <a:rPr lang="de-DE" dirty="0" smtClean="0"/>
              <a:t>in. additional % X</a:t>
            </a:r>
            <a:r>
              <a:rPr lang="de-DE" baseline="-25000" dirty="0" smtClean="0"/>
              <a:t>0</a:t>
            </a:r>
            <a:r>
              <a:rPr lang="de-DE" dirty="0" smtClean="0"/>
              <a:t> per layer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Forced convective gas cooling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384" y="2702167"/>
            <a:ext cx="5729654" cy="2385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Electronics and Power Cables:</a:t>
            </a:r>
          </a:p>
          <a:p>
            <a:endParaRPr lang="de-DE" sz="9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</a:rPr>
              <a:t>Expected power dissipation ∼ </a:t>
            </a:r>
            <a:r>
              <a:rPr lang="de-DE" dirty="0" smtClean="0">
                <a:solidFill>
                  <a:prstClr val="black"/>
                </a:solidFill>
              </a:rPr>
              <a:t>40kW in &lt; 3.5 m³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dirty="0" smtClean="0"/>
              <a:t>Target Temp. </a:t>
            </a:r>
            <a:r>
              <a:rPr lang="de-DE" dirty="0">
                <a:solidFill>
                  <a:prstClr val="black"/>
                </a:solidFill>
                <a:ea typeface="Segoe UI Symbol" panose="020B0502040204020203" pitchFamily="34" charset="0"/>
              </a:rPr>
              <a:t>≤ -</a:t>
            </a:r>
            <a:r>
              <a:rPr lang="de-DE" dirty="0" smtClean="0">
                <a:solidFill>
                  <a:prstClr val="black"/>
                </a:solidFill>
                <a:ea typeface="Segoe UI Symbol" panose="020B0502040204020203" pitchFamily="34" charset="0"/>
              </a:rPr>
              <a:t>10°C, to avoid any heat transfer to silicon sensors (only 10 – 50 cm away)</a:t>
            </a: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Monophase NOVEC 649 cooling is the first choice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de-DE" sz="1600" dirty="0" smtClean="0"/>
              <a:t>GWP = 1 </a:t>
            </a:r>
            <a:r>
              <a:rPr lang="de-DE" sz="1600" dirty="0">
                <a:solidFill>
                  <a:prstClr val="black"/>
                </a:solidFill>
              </a:rPr>
              <a:t>→ </a:t>
            </a:r>
            <a:r>
              <a:rPr lang="de-DE" sz="1600" dirty="0" smtClean="0">
                <a:solidFill>
                  <a:prstClr val="black"/>
                </a:solidFill>
              </a:rPr>
              <a:t>Easier to obtain &amp; longer operational lifetime</a:t>
            </a:r>
            <a:endParaRPr lang="de-DE" sz="1600" dirty="0">
              <a:solidFill>
                <a:prstClr val="black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de-DE" sz="1600" dirty="0" smtClean="0"/>
              <a:t>Radiation hard </a:t>
            </a:r>
            <a:r>
              <a:rPr lang="de-DE" sz="1600" dirty="0">
                <a:solidFill>
                  <a:prstClr val="black"/>
                </a:solidFill>
              </a:rPr>
              <a:t>→ </a:t>
            </a:r>
            <a:r>
              <a:rPr lang="de-DE" sz="1600" dirty="0" smtClean="0">
                <a:solidFill>
                  <a:prstClr val="black"/>
                </a:solidFill>
              </a:rPr>
              <a:t>Safe to use in STS environment</a:t>
            </a:r>
            <a:endParaRPr lang="de-DE" sz="16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Biphase CO</a:t>
            </a:r>
            <a:r>
              <a:rPr lang="de-DE" baseline="-25000" dirty="0" smtClean="0"/>
              <a:t>2</a:t>
            </a:r>
            <a:r>
              <a:rPr lang="de-DE" dirty="0" smtClean="0"/>
              <a:t> cooling as a backup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104782" y="4720685"/>
            <a:ext cx="1649783" cy="366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3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1" t="27734" r="28982" b="29845"/>
          <a:stretch/>
        </p:blipFill>
        <p:spPr>
          <a:xfrm>
            <a:off x="6485507" y="764931"/>
            <a:ext cx="5430647" cy="581366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(T</a:t>
            </a:r>
            <a:r>
              <a:rPr lang="de-DE" sz="2800" dirty="0">
                <a:solidFill>
                  <a:prstClr val="white"/>
                </a:solidFill>
              </a:rPr>
              <a:t>HERMAL</a:t>
            </a:r>
            <a:r>
              <a:rPr lang="de-DE" dirty="0">
                <a:solidFill>
                  <a:prstClr val="white"/>
                </a:solidFill>
              </a:rPr>
              <a:t>) </a:t>
            </a:r>
            <a:r>
              <a:rPr lang="de-DE" dirty="0" smtClean="0">
                <a:solidFill>
                  <a:prstClr val="white"/>
                </a:solidFill>
              </a:rPr>
              <a:t>I</a:t>
            </a:r>
            <a:r>
              <a:rPr lang="de-DE" sz="2800" dirty="0" smtClean="0">
                <a:solidFill>
                  <a:prstClr val="white"/>
                </a:solidFill>
              </a:rPr>
              <a:t>NTRODUCTION</a:t>
            </a: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>
                <a:solidFill>
                  <a:prstClr val="white"/>
                </a:solidFill>
              </a:rPr>
              <a:t>T</a:t>
            </a:r>
            <a:r>
              <a:rPr lang="de-DE" sz="2800" dirty="0">
                <a:solidFill>
                  <a:prstClr val="white"/>
                </a:solidFill>
              </a:rPr>
              <a:t>O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CBM-STS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11</a:t>
            </a:fld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865907" y="6035274"/>
            <a:ext cx="401652" cy="2956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857361" y="5744717"/>
            <a:ext cx="8546" cy="58615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511894" y="6101933"/>
            <a:ext cx="354013" cy="228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81132" y="57241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23079" y="541623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42679" y="5793765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x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5640" y="842697"/>
            <a:ext cx="5734228" cy="161582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Silicon Sensors:</a:t>
            </a:r>
          </a:p>
          <a:p>
            <a:endParaRPr lang="de-DE" sz="9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</a:rPr>
              <a:t>Expected power dissipation ∼ </a:t>
            </a:r>
            <a:r>
              <a:rPr lang="de-DE" dirty="0" smtClean="0">
                <a:solidFill>
                  <a:prstClr val="black"/>
                </a:solidFill>
              </a:rPr>
              <a:t>6 mW/cm² at -10°C at end-of-lifetime (fluence – </a:t>
            </a:r>
            <a:r>
              <a:rPr lang="en-GB" dirty="0" smtClean="0">
                <a:solidFill>
                  <a:prstClr val="black"/>
                </a:solidFill>
              </a:rPr>
              <a:t>10</a:t>
            </a:r>
            <a:r>
              <a:rPr lang="en-GB" baseline="30000" dirty="0" smtClean="0">
                <a:solidFill>
                  <a:prstClr val="black"/>
                </a:solidFill>
              </a:rPr>
              <a:t>14</a:t>
            </a:r>
            <a:r>
              <a:rPr lang="en-GB" dirty="0" smtClean="0">
                <a:solidFill>
                  <a:prstClr val="black"/>
                </a:solidFill>
              </a:rPr>
              <a:t> n</a:t>
            </a:r>
            <a:r>
              <a:rPr lang="en-GB" baseline="-25000" dirty="0" smtClean="0">
                <a:solidFill>
                  <a:prstClr val="black"/>
                </a:solidFill>
              </a:rPr>
              <a:t>eq</a:t>
            </a:r>
            <a:r>
              <a:rPr lang="en-GB" dirty="0" smtClean="0">
                <a:solidFill>
                  <a:prstClr val="black"/>
                </a:solidFill>
              </a:rPr>
              <a:t>(1 </a:t>
            </a:r>
            <a:r>
              <a:rPr lang="en-GB" dirty="0">
                <a:solidFill>
                  <a:prstClr val="black"/>
                </a:solidFill>
              </a:rPr>
              <a:t>MeV)/cm²) 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Target Temp. </a:t>
            </a:r>
            <a:r>
              <a:rPr lang="de-DE" dirty="0" smtClean="0">
                <a:ea typeface="Segoe UI Symbol" panose="020B0502040204020203" pitchFamily="34" charset="0"/>
              </a:rPr>
              <a:t>≤ -10°C, by m</a:t>
            </a:r>
            <a:r>
              <a:rPr lang="de-DE" dirty="0" smtClean="0"/>
              <a:t>in. additional % X</a:t>
            </a:r>
            <a:r>
              <a:rPr lang="de-DE" baseline="-25000" dirty="0" smtClean="0"/>
              <a:t>0</a:t>
            </a:r>
            <a:r>
              <a:rPr lang="de-DE" dirty="0" smtClean="0"/>
              <a:t> per layer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Forced convective gas cooling</a:t>
            </a:r>
          </a:p>
        </p:txBody>
      </p:sp>
      <p:sp>
        <p:nvSpPr>
          <p:cNvPr id="58" name="Rectangle 35"/>
          <p:cNvSpPr/>
          <p:nvPr/>
        </p:nvSpPr>
        <p:spPr>
          <a:xfrm>
            <a:off x="7783260" y="3187355"/>
            <a:ext cx="1508759" cy="1807249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10646 w 666744"/>
              <a:gd name="connsiteY0" fmla="*/ 0 h 1960627"/>
              <a:gd name="connsiteX1" fmla="*/ 666744 w 666744"/>
              <a:gd name="connsiteY1" fmla="*/ 382005 h 1960627"/>
              <a:gd name="connsiteX2" fmla="*/ 661159 w 666744"/>
              <a:gd name="connsiteY2" fmla="*/ 1960627 h 1960627"/>
              <a:gd name="connsiteX3" fmla="*/ 0 w 666744"/>
              <a:gd name="connsiteY3" fmla="*/ 768050 h 1960627"/>
              <a:gd name="connsiteX4" fmla="*/ 10646 w 666744"/>
              <a:gd name="connsiteY4" fmla="*/ 0 h 1960627"/>
              <a:gd name="connsiteX0" fmla="*/ 10646 w 1294674"/>
              <a:gd name="connsiteY0" fmla="*/ 0 h 1470557"/>
              <a:gd name="connsiteX1" fmla="*/ 666744 w 1294674"/>
              <a:gd name="connsiteY1" fmla="*/ 382005 h 1470557"/>
              <a:gd name="connsiteX2" fmla="*/ 1294665 w 1294674"/>
              <a:gd name="connsiteY2" fmla="*/ 1470557 h 1470557"/>
              <a:gd name="connsiteX3" fmla="*/ 0 w 1294674"/>
              <a:gd name="connsiteY3" fmla="*/ 768050 h 1470557"/>
              <a:gd name="connsiteX4" fmla="*/ 10646 w 1294674"/>
              <a:gd name="connsiteY4" fmla="*/ 0 h 1470557"/>
              <a:gd name="connsiteX0" fmla="*/ 10646 w 1294980"/>
              <a:gd name="connsiteY0" fmla="*/ 0 h 1470557"/>
              <a:gd name="connsiteX1" fmla="*/ 1282321 w 1294980"/>
              <a:gd name="connsiteY1" fmla="*/ 722664 h 1470557"/>
              <a:gd name="connsiteX2" fmla="*/ 1294665 w 1294980"/>
              <a:gd name="connsiteY2" fmla="*/ 1470557 h 1470557"/>
              <a:gd name="connsiteX3" fmla="*/ 0 w 1294980"/>
              <a:gd name="connsiteY3" fmla="*/ 768050 h 1470557"/>
              <a:gd name="connsiteX4" fmla="*/ 10646 w 1294980"/>
              <a:gd name="connsiteY4" fmla="*/ 0 h 1470557"/>
              <a:gd name="connsiteX0" fmla="*/ 10646 w 1318180"/>
              <a:gd name="connsiteY0" fmla="*/ 0 h 1470557"/>
              <a:gd name="connsiteX1" fmla="*/ 1318180 w 1318180"/>
              <a:gd name="connsiteY1" fmla="*/ 722664 h 1470557"/>
              <a:gd name="connsiteX2" fmla="*/ 1294665 w 1318180"/>
              <a:gd name="connsiteY2" fmla="*/ 1470557 h 1470557"/>
              <a:gd name="connsiteX3" fmla="*/ 0 w 1318180"/>
              <a:gd name="connsiteY3" fmla="*/ 768050 h 1470557"/>
              <a:gd name="connsiteX4" fmla="*/ 10646 w 1318180"/>
              <a:gd name="connsiteY4" fmla="*/ 0 h 1470557"/>
              <a:gd name="connsiteX0" fmla="*/ 10646 w 1312203"/>
              <a:gd name="connsiteY0" fmla="*/ 0 h 1470557"/>
              <a:gd name="connsiteX1" fmla="*/ 1312203 w 1312203"/>
              <a:gd name="connsiteY1" fmla="*/ 722664 h 1470557"/>
              <a:gd name="connsiteX2" fmla="*/ 1294665 w 1312203"/>
              <a:gd name="connsiteY2" fmla="*/ 1470557 h 1470557"/>
              <a:gd name="connsiteX3" fmla="*/ 0 w 1312203"/>
              <a:gd name="connsiteY3" fmla="*/ 768050 h 1470557"/>
              <a:gd name="connsiteX4" fmla="*/ 10646 w 1312203"/>
              <a:gd name="connsiteY4" fmla="*/ 0 h 1470557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84091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1629"/>
              <a:gd name="connsiteY0" fmla="*/ 0 h 1434698"/>
              <a:gd name="connsiteX1" fmla="*/ 1301629 w 1301629"/>
              <a:gd name="connsiteY1" fmla="*/ 722664 h 1434698"/>
              <a:gd name="connsiteX2" fmla="*/ 1296044 w 1301629"/>
              <a:gd name="connsiteY2" fmla="*/ 1434698 h 1434698"/>
              <a:gd name="connsiteX3" fmla="*/ 13332 w 1301629"/>
              <a:gd name="connsiteY3" fmla="*/ 732191 h 1434698"/>
              <a:gd name="connsiteX4" fmla="*/ 72 w 1301629"/>
              <a:gd name="connsiteY4" fmla="*/ 0 h 1434698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90067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2815"/>
              <a:gd name="connsiteY0" fmla="*/ 0 h 1458604"/>
              <a:gd name="connsiteX1" fmla="*/ 1301629 w 1302815"/>
              <a:gd name="connsiteY1" fmla="*/ 722664 h 1458604"/>
              <a:gd name="connsiteX2" fmla="*/ 1302020 w 1302815"/>
              <a:gd name="connsiteY2" fmla="*/ 1458604 h 1458604"/>
              <a:gd name="connsiteX3" fmla="*/ 13332 w 1302815"/>
              <a:gd name="connsiteY3" fmla="*/ 732191 h 1458604"/>
              <a:gd name="connsiteX4" fmla="*/ 72 w 1302815"/>
              <a:gd name="connsiteY4" fmla="*/ 0 h 1458604"/>
              <a:gd name="connsiteX0" fmla="*/ 72 w 1301629"/>
              <a:gd name="connsiteY0" fmla="*/ 0 h 1470556"/>
              <a:gd name="connsiteX1" fmla="*/ 1301629 w 1301629"/>
              <a:gd name="connsiteY1" fmla="*/ 722664 h 1470556"/>
              <a:gd name="connsiteX2" fmla="*/ 1296043 w 1301629"/>
              <a:gd name="connsiteY2" fmla="*/ 1470556 h 1470556"/>
              <a:gd name="connsiteX3" fmla="*/ 13332 w 1301629"/>
              <a:gd name="connsiteY3" fmla="*/ 732191 h 1470556"/>
              <a:gd name="connsiteX4" fmla="*/ 72 w 1301629"/>
              <a:gd name="connsiteY4" fmla="*/ 0 h 1470556"/>
              <a:gd name="connsiteX0" fmla="*/ 112 w 1295693"/>
              <a:gd name="connsiteY0" fmla="*/ 0 h 1482509"/>
              <a:gd name="connsiteX1" fmla="*/ 1295693 w 1295693"/>
              <a:gd name="connsiteY1" fmla="*/ 734617 h 1482509"/>
              <a:gd name="connsiteX2" fmla="*/ 1290107 w 1295693"/>
              <a:gd name="connsiteY2" fmla="*/ 1482509 h 1482509"/>
              <a:gd name="connsiteX3" fmla="*/ 7396 w 1295693"/>
              <a:gd name="connsiteY3" fmla="*/ 744144 h 1482509"/>
              <a:gd name="connsiteX4" fmla="*/ 112 w 129569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738167 h 1482509"/>
              <a:gd name="connsiteX4" fmla="*/ 16622 w 131220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849262 h 1482509"/>
              <a:gd name="connsiteX4" fmla="*/ 16622 w 1312203"/>
              <a:gd name="connsiteY4" fmla="*/ 0 h 1482509"/>
              <a:gd name="connsiteX0" fmla="*/ 16622 w 1383608"/>
              <a:gd name="connsiteY0" fmla="*/ 0 h 1619241"/>
              <a:gd name="connsiteX1" fmla="*/ 1312203 w 1383608"/>
              <a:gd name="connsiteY1" fmla="*/ 734617 h 1619241"/>
              <a:gd name="connsiteX2" fmla="*/ 1383529 w 1383608"/>
              <a:gd name="connsiteY2" fmla="*/ 1619241 h 1619241"/>
              <a:gd name="connsiteX3" fmla="*/ 0 w 1383608"/>
              <a:gd name="connsiteY3" fmla="*/ 849262 h 1619241"/>
              <a:gd name="connsiteX4" fmla="*/ 16622 w 1383608"/>
              <a:gd name="connsiteY4" fmla="*/ 0 h 1619241"/>
              <a:gd name="connsiteX0" fmla="*/ 16622 w 1431844"/>
              <a:gd name="connsiteY0" fmla="*/ 0 h 1619241"/>
              <a:gd name="connsiteX1" fmla="*/ 1431844 w 1431844"/>
              <a:gd name="connsiteY1" fmla="*/ 811529 h 1619241"/>
              <a:gd name="connsiteX2" fmla="*/ 1383529 w 1431844"/>
              <a:gd name="connsiteY2" fmla="*/ 1619241 h 1619241"/>
              <a:gd name="connsiteX3" fmla="*/ 0 w 1431844"/>
              <a:gd name="connsiteY3" fmla="*/ 849262 h 1619241"/>
              <a:gd name="connsiteX4" fmla="*/ 16622 w 1431844"/>
              <a:gd name="connsiteY4" fmla="*/ 0 h 1619241"/>
              <a:gd name="connsiteX0" fmla="*/ 5 w 1637418"/>
              <a:gd name="connsiteY0" fmla="*/ 0 h 1730336"/>
              <a:gd name="connsiteX1" fmla="*/ 1637418 w 1637418"/>
              <a:gd name="connsiteY1" fmla="*/ 922624 h 1730336"/>
              <a:gd name="connsiteX2" fmla="*/ 1589103 w 1637418"/>
              <a:gd name="connsiteY2" fmla="*/ 1730336 h 1730336"/>
              <a:gd name="connsiteX3" fmla="*/ 205574 w 1637418"/>
              <a:gd name="connsiteY3" fmla="*/ 960357 h 1730336"/>
              <a:gd name="connsiteX4" fmla="*/ 5 w 1637418"/>
              <a:gd name="connsiteY4" fmla="*/ 0 h 1730336"/>
              <a:gd name="connsiteX0" fmla="*/ 59351 w 1696764"/>
              <a:gd name="connsiteY0" fmla="*/ 0 h 1730336"/>
              <a:gd name="connsiteX1" fmla="*/ 1696764 w 1696764"/>
              <a:gd name="connsiteY1" fmla="*/ 922624 h 1730336"/>
              <a:gd name="connsiteX2" fmla="*/ 1648449 w 1696764"/>
              <a:gd name="connsiteY2" fmla="*/ 1730336 h 1730336"/>
              <a:gd name="connsiteX3" fmla="*/ 0 w 1696764"/>
              <a:gd name="connsiteY3" fmla="*/ 806533 h 1730336"/>
              <a:gd name="connsiteX4" fmla="*/ 59351 w 1696764"/>
              <a:gd name="connsiteY4" fmla="*/ 0 h 1730336"/>
              <a:gd name="connsiteX0" fmla="*/ 8077 w 1645490"/>
              <a:gd name="connsiteY0" fmla="*/ 0 h 1730336"/>
              <a:gd name="connsiteX1" fmla="*/ 1645490 w 1645490"/>
              <a:gd name="connsiteY1" fmla="*/ 922624 h 1730336"/>
              <a:gd name="connsiteX2" fmla="*/ 1597175 w 1645490"/>
              <a:gd name="connsiteY2" fmla="*/ 1730336 h 1730336"/>
              <a:gd name="connsiteX3" fmla="*/ 0 w 1645490"/>
              <a:gd name="connsiteY3" fmla="*/ 840716 h 1730336"/>
              <a:gd name="connsiteX4" fmla="*/ 8077 w 1645490"/>
              <a:gd name="connsiteY4" fmla="*/ 0 h 1730336"/>
              <a:gd name="connsiteX0" fmla="*/ 8077 w 1645490"/>
              <a:gd name="connsiteY0" fmla="*/ 0 h 1755973"/>
              <a:gd name="connsiteX1" fmla="*/ 1645490 w 1645490"/>
              <a:gd name="connsiteY1" fmla="*/ 948261 h 1755973"/>
              <a:gd name="connsiteX2" fmla="*/ 1597175 w 1645490"/>
              <a:gd name="connsiteY2" fmla="*/ 1755973 h 1755973"/>
              <a:gd name="connsiteX3" fmla="*/ 0 w 1645490"/>
              <a:gd name="connsiteY3" fmla="*/ 866353 h 1755973"/>
              <a:gd name="connsiteX4" fmla="*/ 8077 w 1645490"/>
              <a:gd name="connsiteY4" fmla="*/ 0 h 1755973"/>
              <a:gd name="connsiteX0" fmla="*/ 8077 w 1649047"/>
              <a:gd name="connsiteY0" fmla="*/ 0 h 1781610"/>
              <a:gd name="connsiteX1" fmla="*/ 1645490 w 1649047"/>
              <a:gd name="connsiteY1" fmla="*/ 948261 h 1781610"/>
              <a:gd name="connsiteX2" fmla="*/ 1648450 w 1649047"/>
              <a:gd name="connsiteY2" fmla="*/ 1781610 h 1781610"/>
              <a:gd name="connsiteX3" fmla="*/ 0 w 1649047"/>
              <a:gd name="connsiteY3" fmla="*/ 866353 h 1781610"/>
              <a:gd name="connsiteX4" fmla="*/ 8077 w 1649047"/>
              <a:gd name="connsiteY4" fmla="*/ 0 h 1781610"/>
              <a:gd name="connsiteX0" fmla="*/ 170447 w 1811417"/>
              <a:gd name="connsiteY0" fmla="*/ 0 h 1781610"/>
              <a:gd name="connsiteX1" fmla="*/ 1807860 w 1811417"/>
              <a:gd name="connsiteY1" fmla="*/ 948261 h 1781610"/>
              <a:gd name="connsiteX2" fmla="*/ 1810820 w 1811417"/>
              <a:gd name="connsiteY2" fmla="*/ 1781610 h 1781610"/>
              <a:gd name="connsiteX3" fmla="*/ 0 w 1811417"/>
              <a:gd name="connsiteY3" fmla="*/ 815078 h 1781610"/>
              <a:gd name="connsiteX4" fmla="*/ 170447 w 1811417"/>
              <a:gd name="connsiteY4" fmla="*/ 0 h 1781610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900536 h 1867068"/>
              <a:gd name="connsiteX4" fmla="*/ 33714 w 1811417"/>
              <a:gd name="connsiteY4" fmla="*/ 0 h 1867068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1088544 h 1867068"/>
              <a:gd name="connsiteX4" fmla="*/ 33714 w 1811417"/>
              <a:gd name="connsiteY4" fmla="*/ 0 h 1867068"/>
              <a:gd name="connsiteX0" fmla="*/ 33714 w 1807860"/>
              <a:gd name="connsiteY0" fmla="*/ 0 h 2097805"/>
              <a:gd name="connsiteX1" fmla="*/ 1807860 w 1807860"/>
              <a:gd name="connsiteY1" fmla="*/ 1033719 h 2097805"/>
              <a:gd name="connsiteX2" fmla="*/ 1742453 w 1807860"/>
              <a:gd name="connsiteY2" fmla="*/ 2097805 h 2097805"/>
              <a:gd name="connsiteX3" fmla="*/ 0 w 1807860"/>
              <a:gd name="connsiteY3" fmla="*/ 1088544 h 2097805"/>
              <a:gd name="connsiteX4" fmla="*/ 33714 w 1807860"/>
              <a:gd name="connsiteY4" fmla="*/ 0 h 2097805"/>
              <a:gd name="connsiteX0" fmla="*/ 33714 w 1807860"/>
              <a:gd name="connsiteY0" fmla="*/ 0 h 2131988"/>
              <a:gd name="connsiteX1" fmla="*/ 1807860 w 1807860"/>
              <a:gd name="connsiteY1" fmla="*/ 1033719 h 2131988"/>
              <a:gd name="connsiteX2" fmla="*/ 1776636 w 1807860"/>
              <a:gd name="connsiteY2" fmla="*/ 2131988 h 2131988"/>
              <a:gd name="connsiteX3" fmla="*/ 0 w 1807860"/>
              <a:gd name="connsiteY3" fmla="*/ 1088544 h 2131988"/>
              <a:gd name="connsiteX4" fmla="*/ 33714 w 1807860"/>
              <a:gd name="connsiteY4" fmla="*/ 0 h 2131988"/>
              <a:gd name="connsiteX0" fmla="*/ 315 w 1808644"/>
              <a:gd name="connsiteY0" fmla="*/ 0 h 2149080"/>
              <a:gd name="connsiteX1" fmla="*/ 1808644 w 1808644"/>
              <a:gd name="connsiteY1" fmla="*/ 1050811 h 2149080"/>
              <a:gd name="connsiteX2" fmla="*/ 1777420 w 1808644"/>
              <a:gd name="connsiteY2" fmla="*/ 2149080 h 2149080"/>
              <a:gd name="connsiteX3" fmla="*/ 784 w 1808644"/>
              <a:gd name="connsiteY3" fmla="*/ 1105636 h 2149080"/>
              <a:gd name="connsiteX4" fmla="*/ 315 w 1808644"/>
              <a:gd name="connsiteY4" fmla="*/ 0 h 2149080"/>
              <a:gd name="connsiteX0" fmla="*/ 315 w 1777749"/>
              <a:gd name="connsiteY0" fmla="*/ 0 h 2149080"/>
              <a:gd name="connsiteX1" fmla="*/ 1765915 w 1777749"/>
              <a:gd name="connsiteY1" fmla="*/ 1033720 h 2149080"/>
              <a:gd name="connsiteX2" fmla="*/ 1777420 w 1777749"/>
              <a:gd name="connsiteY2" fmla="*/ 2149080 h 2149080"/>
              <a:gd name="connsiteX3" fmla="*/ 784 w 1777749"/>
              <a:gd name="connsiteY3" fmla="*/ 1105636 h 2149080"/>
              <a:gd name="connsiteX4" fmla="*/ 315 w 1777749"/>
              <a:gd name="connsiteY4" fmla="*/ 0 h 2149080"/>
              <a:gd name="connsiteX0" fmla="*/ 96 w 1777530"/>
              <a:gd name="connsiteY0" fmla="*/ 0 h 2149080"/>
              <a:gd name="connsiteX1" fmla="*/ 1765696 w 1777530"/>
              <a:gd name="connsiteY1" fmla="*/ 1033720 h 2149080"/>
              <a:gd name="connsiteX2" fmla="*/ 1777201 w 1777530"/>
              <a:gd name="connsiteY2" fmla="*/ 2149080 h 2149080"/>
              <a:gd name="connsiteX3" fmla="*/ 9110 w 1777530"/>
              <a:gd name="connsiteY3" fmla="*/ 951812 h 2149080"/>
              <a:gd name="connsiteX4" fmla="*/ 96 w 1777530"/>
              <a:gd name="connsiteY4" fmla="*/ 0 h 2149080"/>
              <a:gd name="connsiteX0" fmla="*/ 96 w 1765696"/>
              <a:gd name="connsiteY0" fmla="*/ 0 h 1721790"/>
              <a:gd name="connsiteX1" fmla="*/ 1765696 w 1765696"/>
              <a:gd name="connsiteY1" fmla="*/ 1033720 h 1721790"/>
              <a:gd name="connsiteX2" fmla="*/ 1461006 w 1765696"/>
              <a:gd name="connsiteY2" fmla="*/ 1721790 h 1721790"/>
              <a:gd name="connsiteX3" fmla="*/ 9110 w 1765696"/>
              <a:gd name="connsiteY3" fmla="*/ 951812 h 1721790"/>
              <a:gd name="connsiteX4" fmla="*/ 96 w 1765696"/>
              <a:gd name="connsiteY4" fmla="*/ 0 h 1721790"/>
              <a:gd name="connsiteX0" fmla="*/ 96 w 1483685"/>
              <a:gd name="connsiteY0" fmla="*/ 0 h 1721790"/>
              <a:gd name="connsiteX1" fmla="*/ 1483685 w 1483685"/>
              <a:gd name="connsiteY1" fmla="*/ 871350 h 1721790"/>
              <a:gd name="connsiteX2" fmla="*/ 1461006 w 1483685"/>
              <a:gd name="connsiteY2" fmla="*/ 1721790 h 1721790"/>
              <a:gd name="connsiteX3" fmla="*/ 9110 w 1483685"/>
              <a:gd name="connsiteY3" fmla="*/ 951812 h 1721790"/>
              <a:gd name="connsiteX4" fmla="*/ 96 w 1483685"/>
              <a:gd name="connsiteY4" fmla="*/ 0 h 1721790"/>
              <a:gd name="connsiteX0" fmla="*/ 96 w 1483685"/>
              <a:gd name="connsiteY0" fmla="*/ 0 h 1738882"/>
              <a:gd name="connsiteX1" fmla="*/ 1483685 w 1483685"/>
              <a:gd name="connsiteY1" fmla="*/ 871350 h 1738882"/>
              <a:gd name="connsiteX2" fmla="*/ 1478098 w 1483685"/>
              <a:gd name="connsiteY2" fmla="*/ 1738882 h 1738882"/>
              <a:gd name="connsiteX3" fmla="*/ 9110 w 1483685"/>
              <a:gd name="connsiteY3" fmla="*/ 951812 h 1738882"/>
              <a:gd name="connsiteX4" fmla="*/ 96 w 1483685"/>
              <a:gd name="connsiteY4" fmla="*/ 0 h 1738882"/>
              <a:gd name="connsiteX0" fmla="*/ 96 w 1492231"/>
              <a:gd name="connsiteY0" fmla="*/ 0 h 1738882"/>
              <a:gd name="connsiteX1" fmla="*/ 1492231 w 1492231"/>
              <a:gd name="connsiteY1" fmla="*/ 871350 h 1738882"/>
              <a:gd name="connsiteX2" fmla="*/ 1478098 w 1492231"/>
              <a:gd name="connsiteY2" fmla="*/ 1738882 h 1738882"/>
              <a:gd name="connsiteX3" fmla="*/ 9110 w 1492231"/>
              <a:gd name="connsiteY3" fmla="*/ 951812 h 1738882"/>
              <a:gd name="connsiteX4" fmla="*/ 96 w 1492231"/>
              <a:gd name="connsiteY4" fmla="*/ 0 h 1738882"/>
              <a:gd name="connsiteX0" fmla="*/ 96 w 1492231"/>
              <a:gd name="connsiteY0" fmla="*/ 0 h 1738882"/>
              <a:gd name="connsiteX1" fmla="*/ 1492231 w 1492231"/>
              <a:gd name="connsiteY1" fmla="*/ 871350 h 1738882"/>
              <a:gd name="connsiteX2" fmla="*/ 1486644 w 1492231"/>
              <a:gd name="connsiteY2" fmla="*/ 1738882 h 1738882"/>
              <a:gd name="connsiteX3" fmla="*/ 9110 w 1492231"/>
              <a:gd name="connsiteY3" fmla="*/ 951812 h 1738882"/>
              <a:gd name="connsiteX4" fmla="*/ 96 w 1492231"/>
              <a:gd name="connsiteY4" fmla="*/ 0 h 1738882"/>
              <a:gd name="connsiteX0" fmla="*/ 96 w 1492231"/>
              <a:gd name="connsiteY0" fmla="*/ 0 h 1764520"/>
              <a:gd name="connsiteX1" fmla="*/ 1492231 w 1492231"/>
              <a:gd name="connsiteY1" fmla="*/ 871350 h 1764520"/>
              <a:gd name="connsiteX2" fmla="*/ 1478098 w 1492231"/>
              <a:gd name="connsiteY2" fmla="*/ 1764520 h 1764520"/>
              <a:gd name="connsiteX3" fmla="*/ 9110 w 1492231"/>
              <a:gd name="connsiteY3" fmla="*/ 951812 h 1764520"/>
              <a:gd name="connsiteX4" fmla="*/ 96 w 1492231"/>
              <a:gd name="connsiteY4" fmla="*/ 0 h 1764520"/>
              <a:gd name="connsiteX0" fmla="*/ 16624 w 1508759"/>
              <a:gd name="connsiteY0" fmla="*/ 0 h 1764520"/>
              <a:gd name="connsiteX1" fmla="*/ 1508759 w 1508759"/>
              <a:gd name="connsiteY1" fmla="*/ 871350 h 1764520"/>
              <a:gd name="connsiteX2" fmla="*/ 1494626 w 1508759"/>
              <a:gd name="connsiteY2" fmla="*/ 1764520 h 1764520"/>
              <a:gd name="connsiteX3" fmla="*/ 0 w 1508759"/>
              <a:gd name="connsiteY3" fmla="*/ 951812 h 1764520"/>
              <a:gd name="connsiteX4" fmla="*/ 16624 w 1508759"/>
              <a:gd name="connsiteY4" fmla="*/ 0 h 1764520"/>
              <a:gd name="connsiteX0" fmla="*/ 16624 w 1508759"/>
              <a:gd name="connsiteY0" fmla="*/ 0 h 1807249"/>
              <a:gd name="connsiteX1" fmla="*/ 1508759 w 1508759"/>
              <a:gd name="connsiteY1" fmla="*/ 871350 h 1807249"/>
              <a:gd name="connsiteX2" fmla="*/ 1468988 w 1508759"/>
              <a:gd name="connsiteY2" fmla="*/ 1807249 h 1807249"/>
              <a:gd name="connsiteX3" fmla="*/ 0 w 1508759"/>
              <a:gd name="connsiteY3" fmla="*/ 951812 h 1807249"/>
              <a:gd name="connsiteX4" fmla="*/ 16624 w 1508759"/>
              <a:gd name="connsiteY4" fmla="*/ 0 h 1807249"/>
              <a:gd name="connsiteX0" fmla="*/ 16624 w 1508759"/>
              <a:gd name="connsiteY0" fmla="*/ 0 h 1807249"/>
              <a:gd name="connsiteX1" fmla="*/ 1508759 w 1508759"/>
              <a:gd name="connsiteY1" fmla="*/ 871350 h 1807249"/>
              <a:gd name="connsiteX2" fmla="*/ 1494625 w 1508759"/>
              <a:gd name="connsiteY2" fmla="*/ 1807249 h 1807249"/>
              <a:gd name="connsiteX3" fmla="*/ 0 w 1508759"/>
              <a:gd name="connsiteY3" fmla="*/ 951812 h 1807249"/>
              <a:gd name="connsiteX4" fmla="*/ 16624 w 1508759"/>
              <a:gd name="connsiteY4" fmla="*/ 0 h 1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759" h="1807249">
                <a:moveTo>
                  <a:pt x="16624" y="0"/>
                </a:moveTo>
                <a:lnTo>
                  <a:pt x="1508759" y="871350"/>
                </a:lnTo>
                <a:cubicBezTo>
                  <a:pt x="1505856" y="1163284"/>
                  <a:pt x="1497528" y="1515315"/>
                  <a:pt x="1494625" y="1807249"/>
                </a:cubicBezTo>
                <a:lnTo>
                  <a:pt x="0" y="951812"/>
                </a:lnTo>
                <a:cubicBezTo>
                  <a:pt x="1254" y="510974"/>
                  <a:pt x="15370" y="440838"/>
                  <a:pt x="16624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 35"/>
          <p:cNvSpPr/>
          <p:nvPr/>
        </p:nvSpPr>
        <p:spPr>
          <a:xfrm>
            <a:off x="6991975" y="2264400"/>
            <a:ext cx="836767" cy="2456285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  <a:gd name="connsiteX0" fmla="*/ 197345 w 960234"/>
              <a:gd name="connsiteY0" fmla="*/ 0 h 2601562"/>
              <a:gd name="connsiteX1" fmla="*/ 960234 w 960234"/>
              <a:gd name="connsiteY1" fmla="*/ 339276 h 2601562"/>
              <a:gd name="connsiteX2" fmla="*/ 946435 w 960234"/>
              <a:gd name="connsiteY2" fmla="*/ 2601562 h 2601562"/>
              <a:gd name="connsiteX3" fmla="*/ 0 w 960234"/>
              <a:gd name="connsiteY3" fmla="*/ 2014115 h 2601562"/>
              <a:gd name="connsiteX4" fmla="*/ 197345 w 960234"/>
              <a:gd name="connsiteY4" fmla="*/ 0 h 2601562"/>
              <a:gd name="connsiteX0" fmla="*/ 104 w 762993"/>
              <a:gd name="connsiteY0" fmla="*/ 0 h 2601562"/>
              <a:gd name="connsiteX1" fmla="*/ 762993 w 762993"/>
              <a:gd name="connsiteY1" fmla="*/ 339276 h 2601562"/>
              <a:gd name="connsiteX2" fmla="*/ 749194 w 762993"/>
              <a:gd name="connsiteY2" fmla="*/ 2601562 h 2601562"/>
              <a:gd name="connsiteX3" fmla="*/ 8126 w 762993"/>
              <a:gd name="connsiteY3" fmla="*/ 1843199 h 2601562"/>
              <a:gd name="connsiteX4" fmla="*/ 104 w 762993"/>
              <a:gd name="connsiteY4" fmla="*/ 0 h 2601562"/>
              <a:gd name="connsiteX0" fmla="*/ 104 w 762993"/>
              <a:gd name="connsiteY0" fmla="*/ 0 h 2268276"/>
              <a:gd name="connsiteX1" fmla="*/ 762993 w 762993"/>
              <a:gd name="connsiteY1" fmla="*/ 339276 h 2268276"/>
              <a:gd name="connsiteX2" fmla="*/ 740979 w 762993"/>
              <a:gd name="connsiteY2" fmla="*/ 2268276 h 2268276"/>
              <a:gd name="connsiteX3" fmla="*/ 8126 w 762993"/>
              <a:gd name="connsiteY3" fmla="*/ 1843199 h 2268276"/>
              <a:gd name="connsiteX4" fmla="*/ 104 w 762993"/>
              <a:gd name="connsiteY4" fmla="*/ 0 h 2268276"/>
              <a:gd name="connsiteX0" fmla="*/ 104 w 762993"/>
              <a:gd name="connsiteY0" fmla="*/ 0 h 2268276"/>
              <a:gd name="connsiteX1" fmla="*/ 762993 w 762993"/>
              <a:gd name="connsiteY1" fmla="*/ 476009 h 2268276"/>
              <a:gd name="connsiteX2" fmla="*/ 740979 w 762993"/>
              <a:gd name="connsiteY2" fmla="*/ 2268276 h 2268276"/>
              <a:gd name="connsiteX3" fmla="*/ 8126 w 762993"/>
              <a:gd name="connsiteY3" fmla="*/ 1843199 h 2268276"/>
              <a:gd name="connsiteX4" fmla="*/ 104 w 762993"/>
              <a:gd name="connsiteY4" fmla="*/ 0 h 2268276"/>
              <a:gd name="connsiteX0" fmla="*/ 104 w 762993"/>
              <a:gd name="connsiteY0" fmla="*/ 0 h 2370826"/>
              <a:gd name="connsiteX1" fmla="*/ 762993 w 762993"/>
              <a:gd name="connsiteY1" fmla="*/ 476009 h 2370826"/>
              <a:gd name="connsiteX2" fmla="*/ 724549 w 762993"/>
              <a:gd name="connsiteY2" fmla="*/ 2370826 h 2370826"/>
              <a:gd name="connsiteX3" fmla="*/ 8126 w 762993"/>
              <a:gd name="connsiteY3" fmla="*/ 1843199 h 2370826"/>
              <a:gd name="connsiteX4" fmla="*/ 104 w 762993"/>
              <a:gd name="connsiteY4" fmla="*/ 0 h 2370826"/>
              <a:gd name="connsiteX0" fmla="*/ 104 w 762993"/>
              <a:gd name="connsiteY0" fmla="*/ 0 h 2370826"/>
              <a:gd name="connsiteX1" fmla="*/ 762993 w 762993"/>
              <a:gd name="connsiteY1" fmla="*/ 476009 h 2370826"/>
              <a:gd name="connsiteX2" fmla="*/ 724549 w 762993"/>
              <a:gd name="connsiteY2" fmla="*/ 2370826 h 2370826"/>
              <a:gd name="connsiteX3" fmla="*/ 8126 w 762993"/>
              <a:gd name="connsiteY3" fmla="*/ 2039753 h 2370826"/>
              <a:gd name="connsiteX4" fmla="*/ 104 w 762993"/>
              <a:gd name="connsiteY4" fmla="*/ 0 h 2370826"/>
              <a:gd name="connsiteX0" fmla="*/ 61 w 762950"/>
              <a:gd name="connsiteY0" fmla="*/ 0 h 2370826"/>
              <a:gd name="connsiteX1" fmla="*/ 762950 w 762950"/>
              <a:gd name="connsiteY1" fmla="*/ 476009 h 2370826"/>
              <a:gd name="connsiteX2" fmla="*/ 724506 w 762950"/>
              <a:gd name="connsiteY2" fmla="*/ 2370826 h 2370826"/>
              <a:gd name="connsiteX3" fmla="*/ 16298 w 762950"/>
              <a:gd name="connsiteY3" fmla="*/ 2005569 h 2370826"/>
              <a:gd name="connsiteX4" fmla="*/ 61 w 762950"/>
              <a:gd name="connsiteY4" fmla="*/ 0 h 2370826"/>
              <a:gd name="connsiteX0" fmla="*/ 23 w 762912"/>
              <a:gd name="connsiteY0" fmla="*/ 0 h 2370826"/>
              <a:gd name="connsiteX1" fmla="*/ 762912 w 762912"/>
              <a:gd name="connsiteY1" fmla="*/ 476009 h 2370826"/>
              <a:gd name="connsiteX2" fmla="*/ 724468 w 762912"/>
              <a:gd name="connsiteY2" fmla="*/ 2370826 h 2370826"/>
              <a:gd name="connsiteX3" fmla="*/ 49120 w 762912"/>
              <a:gd name="connsiteY3" fmla="*/ 1971386 h 2370826"/>
              <a:gd name="connsiteX4" fmla="*/ 23 w 762912"/>
              <a:gd name="connsiteY4" fmla="*/ 0 h 2370826"/>
              <a:gd name="connsiteX0" fmla="*/ 385 w 763274"/>
              <a:gd name="connsiteY0" fmla="*/ 0 h 2370826"/>
              <a:gd name="connsiteX1" fmla="*/ 763274 w 763274"/>
              <a:gd name="connsiteY1" fmla="*/ 476009 h 2370826"/>
              <a:gd name="connsiteX2" fmla="*/ 724830 w 763274"/>
              <a:gd name="connsiteY2" fmla="*/ 2370826 h 2370826"/>
              <a:gd name="connsiteX3" fmla="*/ 194 w 763274"/>
              <a:gd name="connsiteY3" fmla="*/ 1945748 h 2370826"/>
              <a:gd name="connsiteX4" fmla="*/ 385 w 763274"/>
              <a:gd name="connsiteY4" fmla="*/ 0 h 2370826"/>
              <a:gd name="connsiteX0" fmla="*/ 385 w 763274"/>
              <a:gd name="connsiteY0" fmla="*/ 0 h 2447739"/>
              <a:gd name="connsiteX1" fmla="*/ 763274 w 763274"/>
              <a:gd name="connsiteY1" fmla="*/ 476009 h 2447739"/>
              <a:gd name="connsiteX2" fmla="*/ 708401 w 763274"/>
              <a:gd name="connsiteY2" fmla="*/ 2447739 h 2447739"/>
              <a:gd name="connsiteX3" fmla="*/ 194 w 763274"/>
              <a:gd name="connsiteY3" fmla="*/ 1945748 h 2447739"/>
              <a:gd name="connsiteX4" fmla="*/ 385 w 763274"/>
              <a:gd name="connsiteY4" fmla="*/ 0 h 2447739"/>
              <a:gd name="connsiteX0" fmla="*/ 24835 w 787724"/>
              <a:gd name="connsiteY0" fmla="*/ 0 h 2447739"/>
              <a:gd name="connsiteX1" fmla="*/ 787724 w 787724"/>
              <a:gd name="connsiteY1" fmla="*/ 476009 h 2447739"/>
              <a:gd name="connsiteX2" fmla="*/ 732851 w 787724"/>
              <a:gd name="connsiteY2" fmla="*/ 2447739 h 2447739"/>
              <a:gd name="connsiteX3" fmla="*/ 0 w 787724"/>
              <a:gd name="connsiteY3" fmla="*/ 2031206 h 2447739"/>
              <a:gd name="connsiteX4" fmla="*/ 24835 w 787724"/>
              <a:gd name="connsiteY4" fmla="*/ 0 h 2447739"/>
              <a:gd name="connsiteX0" fmla="*/ 385 w 787918"/>
              <a:gd name="connsiteY0" fmla="*/ 0 h 2456285"/>
              <a:gd name="connsiteX1" fmla="*/ 787918 w 787918"/>
              <a:gd name="connsiteY1" fmla="*/ 484555 h 2456285"/>
              <a:gd name="connsiteX2" fmla="*/ 733045 w 787918"/>
              <a:gd name="connsiteY2" fmla="*/ 2456285 h 2456285"/>
              <a:gd name="connsiteX3" fmla="*/ 194 w 787918"/>
              <a:gd name="connsiteY3" fmla="*/ 2039752 h 2456285"/>
              <a:gd name="connsiteX4" fmla="*/ 385 w 787918"/>
              <a:gd name="connsiteY4" fmla="*/ 0 h 2456285"/>
              <a:gd name="connsiteX0" fmla="*/ 385 w 804348"/>
              <a:gd name="connsiteY0" fmla="*/ 0 h 2456285"/>
              <a:gd name="connsiteX1" fmla="*/ 804348 w 804348"/>
              <a:gd name="connsiteY1" fmla="*/ 476009 h 2456285"/>
              <a:gd name="connsiteX2" fmla="*/ 733045 w 804348"/>
              <a:gd name="connsiteY2" fmla="*/ 2456285 h 2456285"/>
              <a:gd name="connsiteX3" fmla="*/ 194 w 804348"/>
              <a:gd name="connsiteY3" fmla="*/ 2039752 h 2456285"/>
              <a:gd name="connsiteX4" fmla="*/ 385 w 804348"/>
              <a:gd name="connsiteY4" fmla="*/ 0 h 245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348" h="2456285">
                <a:moveTo>
                  <a:pt x="385" y="0"/>
                </a:moveTo>
                <a:lnTo>
                  <a:pt x="804348" y="476009"/>
                </a:lnTo>
                <a:cubicBezTo>
                  <a:pt x="801445" y="767943"/>
                  <a:pt x="735948" y="2164351"/>
                  <a:pt x="733045" y="2456285"/>
                </a:cubicBezTo>
                <a:lnTo>
                  <a:pt x="194" y="2039752"/>
                </a:lnTo>
                <a:cubicBezTo>
                  <a:pt x="1448" y="1598914"/>
                  <a:pt x="-869" y="440838"/>
                  <a:pt x="385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35"/>
          <p:cNvSpPr/>
          <p:nvPr/>
        </p:nvSpPr>
        <p:spPr>
          <a:xfrm>
            <a:off x="9252357" y="3599039"/>
            <a:ext cx="708380" cy="2370825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  <a:gd name="connsiteX0" fmla="*/ 61 w 962757"/>
              <a:gd name="connsiteY0" fmla="*/ 0 h 2866482"/>
              <a:gd name="connsiteX1" fmla="*/ 713661 w 962757"/>
              <a:gd name="connsiteY1" fmla="*/ 424735 h 2866482"/>
              <a:gd name="connsiteX2" fmla="*/ 962733 w 962757"/>
              <a:gd name="connsiteY2" fmla="*/ 2866482 h 2866482"/>
              <a:gd name="connsiteX3" fmla="*/ 16298 w 962757"/>
              <a:gd name="connsiteY3" fmla="*/ 2279035 h 2866482"/>
              <a:gd name="connsiteX4" fmla="*/ 61 w 962757"/>
              <a:gd name="connsiteY4" fmla="*/ 0 h 2866482"/>
              <a:gd name="connsiteX0" fmla="*/ 61 w 724848"/>
              <a:gd name="connsiteY0" fmla="*/ 0 h 2687020"/>
              <a:gd name="connsiteX1" fmla="*/ 713661 w 724848"/>
              <a:gd name="connsiteY1" fmla="*/ 424735 h 2687020"/>
              <a:gd name="connsiteX2" fmla="*/ 724507 w 724848"/>
              <a:gd name="connsiteY2" fmla="*/ 2687020 h 2687020"/>
              <a:gd name="connsiteX3" fmla="*/ 16298 w 724848"/>
              <a:gd name="connsiteY3" fmla="*/ 2279035 h 2687020"/>
              <a:gd name="connsiteX4" fmla="*/ 61 w 724848"/>
              <a:gd name="connsiteY4" fmla="*/ 0 h 2687020"/>
              <a:gd name="connsiteX0" fmla="*/ 385 w 725172"/>
              <a:gd name="connsiteY0" fmla="*/ 0 h 2687020"/>
              <a:gd name="connsiteX1" fmla="*/ 713985 w 725172"/>
              <a:gd name="connsiteY1" fmla="*/ 424735 h 2687020"/>
              <a:gd name="connsiteX2" fmla="*/ 724831 w 725172"/>
              <a:gd name="connsiteY2" fmla="*/ 2687020 h 2687020"/>
              <a:gd name="connsiteX3" fmla="*/ 192 w 725172"/>
              <a:gd name="connsiteY3" fmla="*/ 1885928 h 2687020"/>
              <a:gd name="connsiteX4" fmla="*/ 385 w 725172"/>
              <a:gd name="connsiteY4" fmla="*/ 0 h 2687020"/>
              <a:gd name="connsiteX0" fmla="*/ 385 w 713985"/>
              <a:gd name="connsiteY0" fmla="*/ 0 h 2234093"/>
              <a:gd name="connsiteX1" fmla="*/ 713985 w 713985"/>
              <a:gd name="connsiteY1" fmla="*/ 424735 h 2234093"/>
              <a:gd name="connsiteX2" fmla="*/ 568752 w 713985"/>
              <a:gd name="connsiteY2" fmla="*/ 2234093 h 2234093"/>
              <a:gd name="connsiteX3" fmla="*/ 192 w 713985"/>
              <a:gd name="connsiteY3" fmla="*/ 1885928 h 2234093"/>
              <a:gd name="connsiteX4" fmla="*/ 385 w 713985"/>
              <a:gd name="connsiteY4" fmla="*/ 0 h 2234093"/>
              <a:gd name="connsiteX0" fmla="*/ 385 w 590765"/>
              <a:gd name="connsiteY0" fmla="*/ 0 h 2234093"/>
              <a:gd name="connsiteX1" fmla="*/ 590765 w 590765"/>
              <a:gd name="connsiteY1" fmla="*/ 382006 h 2234093"/>
              <a:gd name="connsiteX2" fmla="*/ 568752 w 590765"/>
              <a:gd name="connsiteY2" fmla="*/ 2234093 h 2234093"/>
              <a:gd name="connsiteX3" fmla="*/ 192 w 590765"/>
              <a:gd name="connsiteY3" fmla="*/ 1885928 h 2234093"/>
              <a:gd name="connsiteX4" fmla="*/ 385 w 590765"/>
              <a:gd name="connsiteY4" fmla="*/ 0 h 2234093"/>
              <a:gd name="connsiteX0" fmla="*/ 385 w 590765"/>
              <a:gd name="connsiteY0" fmla="*/ 0 h 2276822"/>
              <a:gd name="connsiteX1" fmla="*/ 590765 w 590765"/>
              <a:gd name="connsiteY1" fmla="*/ 424735 h 2276822"/>
              <a:gd name="connsiteX2" fmla="*/ 568752 w 590765"/>
              <a:gd name="connsiteY2" fmla="*/ 2276822 h 2276822"/>
              <a:gd name="connsiteX3" fmla="*/ 192 w 590765"/>
              <a:gd name="connsiteY3" fmla="*/ 1928657 h 2276822"/>
              <a:gd name="connsiteX4" fmla="*/ 385 w 590765"/>
              <a:gd name="connsiteY4" fmla="*/ 0 h 2276822"/>
              <a:gd name="connsiteX0" fmla="*/ 385 w 582550"/>
              <a:gd name="connsiteY0" fmla="*/ 0 h 2276822"/>
              <a:gd name="connsiteX1" fmla="*/ 582550 w 582550"/>
              <a:gd name="connsiteY1" fmla="*/ 356369 h 2276822"/>
              <a:gd name="connsiteX2" fmla="*/ 568752 w 582550"/>
              <a:gd name="connsiteY2" fmla="*/ 2276822 h 2276822"/>
              <a:gd name="connsiteX3" fmla="*/ 192 w 582550"/>
              <a:gd name="connsiteY3" fmla="*/ 1928657 h 2276822"/>
              <a:gd name="connsiteX4" fmla="*/ 385 w 582550"/>
              <a:gd name="connsiteY4" fmla="*/ 0 h 2276822"/>
              <a:gd name="connsiteX0" fmla="*/ 385 w 648268"/>
              <a:gd name="connsiteY0" fmla="*/ 0 h 2276822"/>
              <a:gd name="connsiteX1" fmla="*/ 648268 w 648268"/>
              <a:gd name="connsiteY1" fmla="*/ 364915 h 2276822"/>
              <a:gd name="connsiteX2" fmla="*/ 568752 w 648268"/>
              <a:gd name="connsiteY2" fmla="*/ 2276822 h 2276822"/>
              <a:gd name="connsiteX3" fmla="*/ 192 w 648268"/>
              <a:gd name="connsiteY3" fmla="*/ 1928657 h 2276822"/>
              <a:gd name="connsiteX4" fmla="*/ 385 w 648268"/>
              <a:gd name="connsiteY4" fmla="*/ 0 h 2276822"/>
              <a:gd name="connsiteX0" fmla="*/ 385 w 648268"/>
              <a:gd name="connsiteY0" fmla="*/ 0 h 2387917"/>
              <a:gd name="connsiteX1" fmla="*/ 648268 w 648268"/>
              <a:gd name="connsiteY1" fmla="*/ 364915 h 2387917"/>
              <a:gd name="connsiteX2" fmla="*/ 626254 w 648268"/>
              <a:gd name="connsiteY2" fmla="*/ 2387917 h 2387917"/>
              <a:gd name="connsiteX3" fmla="*/ 192 w 648268"/>
              <a:gd name="connsiteY3" fmla="*/ 1928657 h 2387917"/>
              <a:gd name="connsiteX4" fmla="*/ 385 w 648268"/>
              <a:gd name="connsiteY4" fmla="*/ 0 h 2387917"/>
              <a:gd name="connsiteX0" fmla="*/ 61 w 647944"/>
              <a:gd name="connsiteY0" fmla="*/ 0 h 2387917"/>
              <a:gd name="connsiteX1" fmla="*/ 647944 w 647944"/>
              <a:gd name="connsiteY1" fmla="*/ 364915 h 2387917"/>
              <a:gd name="connsiteX2" fmla="*/ 625930 w 647944"/>
              <a:gd name="connsiteY2" fmla="*/ 2387917 h 2387917"/>
              <a:gd name="connsiteX3" fmla="*/ 16298 w 647944"/>
              <a:gd name="connsiteY3" fmla="*/ 2031206 h 2387917"/>
              <a:gd name="connsiteX4" fmla="*/ 61 w 647944"/>
              <a:gd name="connsiteY4" fmla="*/ 0 h 2387917"/>
              <a:gd name="connsiteX0" fmla="*/ 104 w 639773"/>
              <a:gd name="connsiteY0" fmla="*/ 0 h 2370825"/>
              <a:gd name="connsiteX1" fmla="*/ 639773 w 639773"/>
              <a:gd name="connsiteY1" fmla="*/ 347823 h 2370825"/>
              <a:gd name="connsiteX2" fmla="*/ 617759 w 639773"/>
              <a:gd name="connsiteY2" fmla="*/ 2370825 h 2370825"/>
              <a:gd name="connsiteX3" fmla="*/ 8127 w 639773"/>
              <a:gd name="connsiteY3" fmla="*/ 2014114 h 2370825"/>
              <a:gd name="connsiteX4" fmla="*/ 104 w 639773"/>
              <a:gd name="connsiteY4" fmla="*/ 0 h 2370825"/>
              <a:gd name="connsiteX0" fmla="*/ 16621 w 656290"/>
              <a:gd name="connsiteY0" fmla="*/ 0 h 2370825"/>
              <a:gd name="connsiteX1" fmla="*/ 656290 w 656290"/>
              <a:gd name="connsiteY1" fmla="*/ 347823 h 2370825"/>
              <a:gd name="connsiteX2" fmla="*/ 634276 w 656290"/>
              <a:gd name="connsiteY2" fmla="*/ 2370825 h 2370825"/>
              <a:gd name="connsiteX3" fmla="*/ 0 w 656290"/>
              <a:gd name="connsiteY3" fmla="*/ 2005568 h 2370825"/>
              <a:gd name="connsiteX4" fmla="*/ 16621 w 656290"/>
              <a:gd name="connsiteY4" fmla="*/ 0 h 2370825"/>
              <a:gd name="connsiteX0" fmla="*/ 16621 w 680934"/>
              <a:gd name="connsiteY0" fmla="*/ 0 h 2370825"/>
              <a:gd name="connsiteX1" fmla="*/ 680934 w 680934"/>
              <a:gd name="connsiteY1" fmla="*/ 373460 h 2370825"/>
              <a:gd name="connsiteX2" fmla="*/ 634276 w 680934"/>
              <a:gd name="connsiteY2" fmla="*/ 2370825 h 2370825"/>
              <a:gd name="connsiteX3" fmla="*/ 0 w 680934"/>
              <a:gd name="connsiteY3" fmla="*/ 2005568 h 2370825"/>
              <a:gd name="connsiteX4" fmla="*/ 16621 w 680934"/>
              <a:gd name="connsiteY4" fmla="*/ 0 h 237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934" h="2370825">
                <a:moveTo>
                  <a:pt x="16621" y="0"/>
                </a:moveTo>
                <a:lnTo>
                  <a:pt x="680934" y="373460"/>
                </a:lnTo>
                <a:cubicBezTo>
                  <a:pt x="678031" y="665394"/>
                  <a:pt x="637179" y="2078891"/>
                  <a:pt x="634276" y="2370825"/>
                </a:cubicBezTo>
                <a:cubicBezTo>
                  <a:pt x="411898" y="2246225"/>
                  <a:pt x="222378" y="2130168"/>
                  <a:pt x="0" y="2005568"/>
                </a:cubicBezTo>
                <a:cubicBezTo>
                  <a:pt x="1254" y="1564730"/>
                  <a:pt x="15367" y="440838"/>
                  <a:pt x="16621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Rectangle 35"/>
          <p:cNvSpPr/>
          <p:nvPr/>
        </p:nvSpPr>
        <p:spPr>
          <a:xfrm>
            <a:off x="7814375" y="2748204"/>
            <a:ext cx="1482593" cy="1305574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84422"/>
              <a:gd name="connsiteY0" fmla="*/ 0 h 1570494"/>
              <a:gd name="connsiteX1" fmla="*/ 1784422 w 1784422"/>
              <a:gd name="connsiteY1" fmla="*/ 1018043 h 1570494"/>
              <a:gd name="connsiteX2" fmla="*/ 1757778 w 1784422"/>
              <a:gd name="connsiteY2" fmla="*/ 1570494 h 1570494"/>
              <a:gd name="connsiteX3" fmla="*/ 2726 w 1784422"/>
              <a:gd name="connsiteY3" fmla="*/ 568469 h 1570494"/>
              <a:gd name="connsiteX4" fmla="*/ 202 w 1784422"/>
              <a:gd name="connsiteY4" fmla="*/ 0 h 1570494"/>
              <a:gd name="connsiteX0" fmla="*/ 202 w 1800772"/>
              <a:gd name="connsiteY0" fmla="*/ 0 h 1570494"/>
              <a:gd name="connsiteX1" fmla="*/ 1784422 w 1800772"/>
              <a:gd name="connsiteY1" fmla="*/ 1018043 h 1570494"/>
              <a:gd name="connsiteX2" fmla="*/ 1800507 w 1800772"/>
              <a:gd name="connsiteY2" fmla="*/ 1570494 h 1570494"/>
              <a:gd name="connsiteX3" fmla="*/ 2726 w 1800772"/>
              <a:gd name="connsiteY3" fmla="*/ 568469 h 1570494"/>
              <a:gd name="connsiteX4" fmla="*/ 202 w 1800772"/>
              <a:gd name="connsiteY4" fmla="*/ 0 h 1570494"/>
              <a:gd name="connsiteX0" fmla="*/ 202 w 1784422"/>
              <a:gd name="connsiteY0" fmla="*/ 0 h 1596131"/>
              <a:gd name="connsiteX1" fmla="*/ 1784422 w 1784422"/>
              <a:gd name="connsiteY1" fmla="*/ 1018043 h 1596131"/>
              <a:gd name="connsiteX2" fmla="*/ 1783415 w 1784422"/>
              <a:gd name="connsiteY2" fmla="*/ 1596131 h 1596131"/>
              <a:gd name="connsiteX3" fmla="*/ 2726 w 1784422"/>
              <a:gd name="connsiteY3" fmla="*/ 568469 h 1596131"/>
              <a:gd name="connsiteX4" fmla="*/ 202 w 1784422"/>
              <a:gd name="connsiteY4" fmla="*/ 0 h 1596131"/>
              <a:gd name="connsiteX0" fmla="*/ 6022 w 1781696"/>
              <a:gd name="connsiteY0" fmla="*/ 0 h 1467944"/>
              <a:gd name="connsiteX1" fmla="*/ 1781696 w 1781696"/>
              <a:gd name="connsiteY1" fmla="*/ 889856 h 1467944"/>
              <a:gd name="connsiteX2" fmla="*/ 1780689 w 1781696"/>
              <a:gd name="connsiteY2" fmla="*/ 1467944 h 1467944"/>
              <a:gd name="connsiteX3" fmla="*/ 0 w 1781696"/>
              <a:gd name="connsiteY3" fmla="*/ 440282 h 1467944"/>
              <a:gd name="connsiteX4" fmla="*/ 6022 w 1781696"/>
              <a:gd name="connsiteY4" fmla="*/ 0 h 1467944"/>
              <a:gd name="connsiteX0" fmla="*/ 6022 w 1781104"/>
              <a:gd name="connsiteY0" fmla="*/ 0 h 1467944"/>
              <a:gd name="connsiteX1" fmla="*/ 1773150 w 1781104"/>
              <a:gd name="connsiteY1" fmla="*/ 1018043 h 1467944"/>
              <a:gd name="connsiteX2" fmla="*/ 1780689 w 1781104"/>
              <a:gd name="connsiteY2" fmla="*/ 1467944 h 1467944"/>
              <a:gd name="connsiteX3" fmla="*/ 0 w 1781104"/>
              <a:gd name="connsiteY3" fmla="*/ 440282 h 1467944"/>
              <a:gd name="connsiteX4" fmla="*/ 6022 w 1781104"/>
              <a:gd name="connsiteY4" fmla="*/ 0 h 1467944"/>
              <a:gd name="connsiteX0" fmla="*/ 6022 w 1773150"/>
              <a:gd name="connsiteY0" fmla="*/ 0 h 1305574"/>
              <a:gd name="connsiteX1" fmla="*/ 1773150 w 1773150"/>
              <a:gd name="connsiteY1" fmla="*/ 1018043 h 1305574"/>
              <a:gd name="connsiteX2" fmla="*/ 1498678 w 1773150"/>
              <a:gd name="connsiteY2" fmla="*/ 1305574 h 1305574"/>
              <a:gd name="connsiteX3" fmla="*/ 0 w 1773150"/>
              <a:gd name="connsiteY3" fmla="*/ 440282 h 1305574"/>
              <a:gd name="connsiteX4" fmla="*/ 6022 w 1773150"/>
              <a:gd name="connsiteY4" fmla="*/ 0 h 1305574"/>
              <a:gd name="connsiteX0" fmla="*/ 6022 w 1498943"/>
              <a:gd name="connsiteY0" fmla="*/ 0 h 1305574"/>
              <a:gd name="connsiteX1" fmla="*/ 1482593 w 1498943"/>
              <a:gd name="connsiteY1" fmla="*/ 864218 h 1305574"/>
              <a:gd name="connsiteX2" fmla="*/ 1498678 w 1498943"/>
              <a:gd name="connsiteY2" fmla="*/ 1305574 h 1305574"/>
              <a:gd name="connsiteX3" fmla="*/ 0 w 1498943"/>
              <a:gd name="connsiteY3" fmla="*/ 440282 h 1305574"/>
              <a:gd name="connsiteX4" fmla="*/ 6022 w 1498943"/>
              <a:gd name="connsiteY4" fmla="*/ 0 h 1305574"/>
              <a:gd name="connsiteX0" fmla="*/ 6022 w 1482593"/>
              <a:gd name="connsiteY0" fmla="*/ 0 h 1305574"/>
              <a:gd name="connsiteX1" fmla="*/ 1482593 w 1482593"/>
              <a:gd name="connsiteY1" fmla="*/ 864218 h 1305574"/>
              <a:gd name="connsiteX2" fmla="*/ 1464495 w 1482593"/>
              <a:gd name="connsiteY2" fmla="*/ 1305574 h 1305574"/>
              <a:gd name="connsiteX3" fmla="*/ 0 w 1482593"/>
              <a:gd name="connsiteY3" fmla="*/ 440282 h 1305574"/>
              <a:gd name="connsiteX4" fmla="*/ 6022 w 1482593"/>
              <a:gd name="connsiteY4" fmla="*/ 0 h 130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593" h="1305574">
                <a:moveTo>
                  <a:pt x="6022" y="0"/>
                </a:moveTo>
                <a:lnTo>
                  <a:pt x="1482593" y="864218"/>
                </a:lnTo>
                <a:cubicBezTo>
                  <a:pt x="1479690" y="1156152"/>
                  <a:pt x="1467398" y="1013640"/>
                  <a:pt x="1464495" y="1305574"/>
                </a:cubicBezTo>
                <a:lnTo>
                  <a:pt x="0" y="440282"/>
                </a:lnTo>
                <a:cubicBezTo>
                  <a:pt x="1254" y="-556"/>
                  <a:pt x="4768" y="440838"/>
                  <a:pt x="6022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 35"/>
          <p:cNvSpPr/>
          <p:nvPr/>
        </p:nvSpPr>
        <p:spPr>
          <a:xfrm>
            <a:off x="7745152" y="4115585"/>
            <a:ext cx="1533867" cy="1476489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92226"/>
              <a:gd name="connsiteY0" fmla="*/ 0 h 1664498"/>
              <a:gd name="connsiteX1" fmla="*/ 1775876 w 1792226"/>
              <a:gd name="connsiteY1" fmla="*/ 1052226 h 1664498"/>
              <a:gd name="connsiteX2" fmla="*/ 1791961 w 1792226"/>
              <a:gd name="connsiteY2" fmla="*/ 1664498 h 1664498"/>
              <a:gd name="connsiteX3" fmla="*/ 2726 w 1792226"/>
              <a:gd name="connsiteY3" fmla="*/ 568469 h 1664498"/>
              <a:gd name="connsiteX4" fmla="*/ 202 w 1792226"/>
              <a:gd name="connsiteY4" fmla="*/ 0 h 1664498"/>
              <a:gd name="connsiteX0" fmla="*/ 14567 w 1806591"/>
              <a:gd name="connsiteY0" fmla="*/ 0 h 1664498"/>
              <a:gd name="connsiteX1" fmla="*/ 1790241 w 1806591"/>
              <a:gd name="connsiteY1" fmla="*/ 1052226 h 1664498"/>
              <a:gd name="connsiteX2" fmla="*/ 1806326 w 1806591"/>
              <a:gd name="connsiteY2" fmla="*/ 1664498 h 1664498"/>
              <a:gd name="connsiteX3" fmla="*/ 0 w 1806591"/>
              <a:gd name="connsiteY3" fmla="*/ 602652 h 1664498"/>
              <a:gd name="connsiteX4" fmla="*/ 14567 w 1806591"/>
              <a:gd name="connsiteY4" fmla="*/ 0 h 1664498"/>
              <a:gd name="connsiteX0" fmla="*/ 14567 w 1815878"/>
              <a:gd name="connsiteY0" fmla="*/ 0 h 1664498"/>
              <a:gd name="connsiteX1" fmla="*/ 1815878 w 1815878"/>
              <a:gd name="connsiteY1" fmla="*/ 1069318 h 1664498"/>
              <a:gd name="connsiteX2" fmla="*/ 1806326 w 1815878"/>
              <a:gd name="connsiteY2" fmla="*/ 1664498 h 1664498"/>
              <a:gd name="connsiteX3" fmla="*/ 0 w 1815878"/>
              <a:gd name="connsiteY3" fmla="*/ 602652 h 1664498"/>
              <a:gd name="connsiteX4" fmla="*/ 14567 w 1815878"/>
              <a:gd name="connsiteY4" fmla="*/ 0 h 1664498"/>
              <a:gd name="connsiteX0" fmla="*/ 14567 w 1806346"/>
              <a:gd name="connsiteY0" fmla="*/ 0 h 1664498"/>
              <a:gd name="connsiteX1" fmla="*/ 1508229 w 1806346"/>
              <a:gd name="connsiteY1" fmla="*/ 864219 h 1664498"/>
              <a:gd name="connsiteX2" fmla="*/ 1806326 w 1806346"/>
              <a:gd name="connsiteY2" fmla="*/ 1664498 h 1664498"/>
              <a:gd name="connsiteX3" fmla="*/ 0 w 1806346"/>
              <a:gd name="connsiteY3" fmla="*/ 602652 h 1664498"/>
              <a:gd name="connsiteX4" fmla="*/ 14567 w 1806346"/>
              <a:gd name="connsiteY4" fmla="*/ 0 h 1664498"/>
              <a:gd name="connsiteX0" fmla="*/ 14567 w 1508229"/>
              <a:gd name="connsiteY0" fmla="*/ 0 h 1254299"/>
              <a:gd name="connsiteX1" fmla="*/ 1508229 w 1508229"/>
              <a:gd name="connsiteY1" fmla="*/ 864219 h 1254299"/>
              <a:gd name="connsiteX2" fmla="*/ 1490131 w 1508229"/>
              <a:gd name="connsiteY2" fmla="*/ 1254299 h 1254299"/>
              <a:gd name="connsiteX3" fmla="*/ 0 w 1508229"/>
              <a:gd name="connsiteY3" fmla="*/ 602652 h 1254299"/>
              <a:gd name="connsiteX4" fmla="*/ 14567 w 1508229"/>
              <a:gd name="connsiteY4" fmla="*/ 0 h 1254299"/>
              <a:gd name="connsiteX0" fmla="*/ 6021 w 1499683"/>
              <a:gd name="connsiteY0" fmla="*/ 0 h 1254299"/>
              <a:gd name="connsiteX1" fmla="*/ 1499683 w 1499683"/>
              <a:gd name="connsiteY1" fmla="*/ 864219 h 1254299"/>
              <a:gd name="connsiteX2" fmla="*/ 1481585 w 1499683"/>
              <a:gd name="connsiteY2" fmla="*/ 1254299 h 1254299"/>
              <a:gd name="connsiteX3" fmla="*/ 0 w 1499683"/>
              <a:gd name="connsiteY3" fmla="*/ 423191 h 1254299"/>
              <a:gd name="connsiteX4" fmla="*/ 6021 w 1499683"/>
              <a:gd name="connsiteY4" fmla="*/ 0 h 1254299"/>
              <a:gd name="connsiteX0" fmla="*/ 6021 w 1516034"/>
              <a:gd name="connsiteY0" fmla="*/ 0 h 1262845"/>
              <a:gd name="connsiteX1" fmla="*/ 1499683 w 1516034"/>
              <a:gd name="connsiteY1" fmla="*/ 864219 h 1262845"/>
              <a:gd name="connsiteX2" fmla="*/ 1515769 w 1516034"/>
              <a:gd name="connsiteY2" fmla="*/ 1262845 h 1262845"/>
              <a:gd name="connsiteX3" fmla="*/ 0 w 1516034"/>
              <a:gd name="connsiteY3" fmla="*/ 423191 h 1262845"/>
              <a:gd name="connsiteX4" fmla="*/ 6021 w 1516034"/>
              <a:gd name="connsiteY4" fmla="*/ 0 h 1262845"/>
              <a:gd name="connsiteX0" fmla="*/ 6021 w 1507639"/>
              <a:gd name="connsiteY0" fmla="*/ 0 h 1262845"/>
              <a:gd name="connsiteX1" fmla="*/ 1499683 w 1507639"/>
              <a:gd name="connsiteY1" fmla="*/ 864219 h 1262845"/>
              <a:gd name="connsiteX2" fmla="*/ 1507224 w 1507639"/>
              <a:gd name="connsiteY2" fmla="*/ 1262845 h 1262845"/>
              <a:gd name="connsiteX3" fmla="*/ 0 w 1507639"/>
              <a:gd name="connsiteY3" fmla="*/ 423191 h 1262845"/>
              <a:gd name="connsiteX4" fmla="*/ 6021 w 1507639"/>
              <a:gd name="connsiteY4" fmla="*/ 0 h 1262845"/>
              <a:gd name="connsiteX0" fmla="*/ 31659 w 1533277"/>
              <a:gd name="connsiteY0" fmla="*/ 0 h 1262845"/>
              <a:gd name="connsiteX1" fmla="*/ 1525321 w 1533277"/>
              <a:gd name="connsiteY1" fmla="*/ 864219 h 1262845"/>
              <a:gd name="connsiteX2" fmla="*/ 1532862 w 1533277"/>
              <a:gd name="connsiteY2" fmla="*/ 1262845 h 1262845"/>
              <a:gd name="connsiteX3" fmla="*/ 0 w 1533277"/>
              <a:gd name="connsiteY3" fmla="*/ 508649 h 1262845"/>
              <a:gd name="connsiteX4" fmla="*/ 31659 w 1533277"/>
              <a:gd name="connsiteY4" fmla="*/ 0 h 1262845"/>
              <a:gd name="connsiteX0" fmla="*/ 31659 w 1525321"/>
              <a:gd name="connsiteY0" fmla="*/ 0 h 1356849"/>
              <a:gd name="connsiteX1" fmla="*/ 1525321 w 1525321"/>
              <a:gd name="connsiteY1" fmla="*/ 864219 h 1356849"/>
              <a:gd name="connsiteX2" fmla="*/ 1515770 w 1525321"/>
              <a:gd name="connsiteY2" fmla="*/ 1356849 h 1356849"/>
              <a:gd name="connsiteX3" fmla="*/ 0 w 1525321"/>
              <a:gd name="connsiteY3" fmla="*/ 508649 h 1356849"/>
              <a:gd name="connsiteX4" fmla="*/ 31659 w 1525321"/>
              <a:gd name="connsiteY4" fmla="*/ 0 h 1356849"/>
              <a:gd name="connsiteX0" fmla="*/ 31659 w 1525321"/>
              <a:gd name="connsiteY0" fmla="*/ 0 h 1382486"/>
              <a:gd name="connsiteX1" fmla="*/ 1525321 w 1525321"/>
              <a:gd name="connsiteY1" fmla="*/ 864219 h 1382486"/>
              <a:gd name="connsiteX2" fmla="*/ 1507224 w 1525321"/>
              <a:gd name="connsiteY2" fmla="*/ 1382486 h 1382486"/>
              <a:gd name="connsiteX3" fmla="*/ 0 w 1525321"/>
              <a:gd name="connsiteY3" fmla="*/ 508649 h 1382486"/>
              <a:gd name="connsiteX4" fmla="*/ 31659 w 1525321"/>
              <a:gd name="connsiteY4" fmla="*/ 0 h 1382486"/>
              <a:gd name="connsiteX0" fmla="*/ 31659 w 1525321"/>
              <a:gd name="connsiteY0" fmla="*/ 0 h 1467944"/>
              <a:gd name="connsiteX1" fmla="*/ 1525321 w 1525321"/>
              <a:gd name="connsiteY1" fmla="*/ 864219 h 1467944"/>
              <a:gd name="connsiteX2" fmla="*/ 1498679 w 1525321"/>
              <a:gd name="connsiteY2" fmla="*/ 1467944 h 1467944"/>
              <a:gd name="connsiteX3" fmla="*/ 0 w 1525321"/>
              <a:gd name="connsiteY3" fmla="*/ 508649 h 1467944"/>
              <a:gd name="connsiteX4" fmla="*/ 31659 w 1525321"/>
              <a:gd name="connsiteY4" fmla="*/ 0 h 1467944"/>
              <a:gd name="connsiteX0" fmla="*/ 40205 w 1533867"/>
              <a:gd name="connsiteY0" fmla="*/ 0 h 1467944"/>
              <a:gd name="connsiteX1" fmla="*/ 1533867 w 1533867"/>
              <a:gd name="connsiteY1" fmla="*/ 864219 h 1467944"/>
              <a:gd name="connsiteX2" fmla="*/ 1507225 w 1533867"/>
              <a:gd name="connsiteY2" fmla="*/ 1467944 h 1467944"/>
              <a:gd name="connsiteX3" fmla="*/ 0 w 1533867"/>
              <a:gd name="connsiteY3" fmla="*/ 611198 h 1467944"/>
              <a:gd name="connsiteX4" fmla="*/ 40205 w 1533867"/>
              <a:gd name="connsiteY4" fmla="*/ 0 h 1467944"/>
              <a:gd name="connsiteX0" fmla="*/ 14568 w 1533867"/>
              <a:gd name="connsiteY0" fmla="*/ 0 h 1476489"/>
              <a:gd name="connsiteX1" fmla="*/ 1533867 w 1533867"/>
              <a:gd name="connsiteY1" fmla="*/ 872764 h 1476489"/>
              <a:gd name="connsiteX2" fmla="*/ 1507225 w 1533867"/>
              <a:gd name="connsiteY2" fmla="*/ 1476489 h 1476489"/>
              <a:gd name="connsiteX3" fmla="*/ 0 w 1533867"/>
              <a:gd name="connsiteY3" fmla="*/ 619743 h 1476489"/>
              <a:gd name="connsiteX4" fmla="*/ 14568 w 1533867"/>
              <a:gd name="connsiteY4" fmla="*/ 0 h 14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867" h="1476489">
                <a:moveTo>
                  <a:pt x="14568" y="0"/>
                </a:moveTo>
                <a:lnTo>
                  <a:pt x="1533867" y="872764"/>
                </a:lnTo>
                <a:cubicBezTo>
                  <a:pt x="1530964" y="1164698"/>
                  <a:pt x="1510128" y="1184555"/>
                  <a:pt x="1507225" y="1476489"/>
                </a:cubicBezTo>
                <a:lnTo>
                  <a:pt x="0" y="619743"/>
                </a:lnTo>
                <a:cubicBezTo>
                  <a:pt x="1254" y="178905"/>
                  <a:pt x="13314" y="440838"/>
                  <a:pt x="14568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104782" y="2454110"/>
            <a:ext cx="1706868" cy="13333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900915" y="3392681"/>
            <a:ext cx="1259893" cy="2618657"/>
          </a:xfrm>
          <a:custGeom>
            <a:avLst/>
            <a:gdLst>
              <a:gd name="connsiteX0" fmla="*/ 0 w 1858098"/>
              <a:gd name="connsiteY0" fmla="*/ 0 h 1986269"/>
              <a:gd name="connsiteX1" fmla="*/ 1858098 w 1858098"/>
              <a:gd name="connsiteY1" fmla="*/ 0 h 1986269"/>
              <a:gd name="connsiteX2" fmla="*/ 1858098 w 1858098"/>
              <a:gd name="connsiteY2" fmla="*/ 1986269 h 1986269"/>
              <a:gd name="connsiteX3" fmla="*/ 0 w 1858098"/>
              <a:gd name="connsiteY3" fmla="*/ 1986269 h 1986269"/>
              <a:gd name="connsiteX4" fmla="*/ 0 w 1858098"/>
              <a:gd name="connsiteY4" fmla="*/ 0 h 1986269"/>
              <a:gd name="connsiteX0" fmla="*/ 0 w 1858098"/>
              <a:gd name="connsiteY0" fmla="*/ 487110 h 2473379"/>
              <a:gd name="connsiteX1" fmla="*/ 1302622 w 1858098"/>
              <a:gd name="connsiteY1" fmla="*/ 0 h 2473379"/>
              <a:gd name="connsiteX2" fmla="*/ 1858098 w 1858098"/>
              <a:gd name="connsiteY2" fmla="*/ 2473379 h 2473379"/>
              <a:gd name="connsiteX3" fmla="*/ 0 w 1858098"/>
              <a:gd name="connsiteY3" fmla="*/ 2473379 h 2473379"/>
              <a:gd name="connsiteX4" fmla="*/ 0 w 1858098"/>
              <a:gd name="connsiteY4" fmla="*/ 487110 h 2473379"/>
              <a:gd name="connsiteX0" fmla="*/ 51275 w 1858098"/>
              <a:gd name="connsiteY0" fmla="*/ 640934 h 2473379"/>
              <a:gd name="connsiteX1" fmla="*/ 1302622 w 1858098"/>
              <a:gd name="connsiteY1" fmla="*/ 0 h 2473379"/>
              <a:gd name="connsiteX2" fmla="*/ 1858098 w 1858098"/>
              <a:gd name="connsiteY2" fmla="*/ 2473379 h 2473379"/>
              <a:gd name="connsiteX3" fmla="*/ 0 w 1858098"/>
              <a:gd name="connsiteY3" fmla="*/ 2473379 h 2473379"/>
              <a:gd name="connsiteX4" fmla="*/ 51275 w 1858098"/>
              <a:gd name="connsiteY4" fmla="*/ 640934 h 2473379"/>
              <a:gd name="connsiteX0" fmla="*/ 51275 w 1302622"/>
              <a:gd name="connsiteY0" fmla="*/ 640934 h 2473379"/>
              <a:gd name="connsiteX1" fmla="*/ 1302622 w 1302622"/>
              <a:gd name="connsiteY1" fmla="*/ 0 h 2473379"/>
              <a:gd name="connsiteX2" fmla="*/ 1276984 w 1302622"/>
              <a:gd name="connsiteY2" fmla="*/ 1832444 h 2473379"/>
              <a:gd name="connsiteX3" fmla="*/ 0 w 1302622"/>
              <a:gd name="connsiteY3" fmla="*/ 2473379 h 2473379"/>
              <a:gd name="connsiteX4" fmla="*/ 51275 w 1302622"/>
              <a:gd name="connsiteY4" fmla="*/ 640934 h 2473379"/>
              <a:gd name="connsiteX0" fmla="*/ 51275 w 1294076"/>
              <a:gd name="connsiteY0" fmla="*/ 683663 h 2516108"/>
              <a:gd name="connsiteX1" fmla="*/ 1294076 w 1294076"/>
              <a:gd name="connsiteY1" fmla="*/ 0 h 2516108"/>
              <a:gd name="connsiteX2" fmla="*/ 1276984 w 1294076"/>
              <a:gd name="connsiteY2" fmla="*/ 1875173 h 2516108"/>
              <a:gd name="connsiteX3" fmla="*/ 0 w 1294076"/>
              <a:gd name="connsiteY3" fmla="*/ 2516108 h 2516108"/>
              <a:gd name="connsiteX4" fmla="*/ 51275 w 1294076"/>
              <a:gd name="connsiteY4" fmla="*/ 683663 h 2516108"/>
              <a:gd name="connsiteX0" fmla="*/ 59820 w 1294076"/>
              <a:gd name="connsiteY0" fmla="*/ 700755 h 2516108"/>
              <a:gd name="connsiteX1" fmla="*/ 1294076 w 1294076"/>
              <a:gd name="connsiteY1" fmla="*/ 0 h 2516108"/>
              <a:gd name="connsiteX2" fmla="*/ 1276984 w 1294076"/>
              <a:gd name="connsiteY2" fmla="*/ 1875173 h 2516108"/>
              <a:gd name="connsiteX3" fmla="*/ 0 w 1294076"/>
              <a:gd name="connsiteY3" fmla="*/ 2516108 h 2516108"/>
              <a:gd name="connsiteX4" fmla="*/ 59820 w 1294076"/>
              <a:gd name="connsiteY4" fmla="*/ 700755 h 2516108"/>
              <a:gd name="connsiteX0" fmla="*/ 25637 w 1259893"/>
              <a:gd name="connsiteY0" fmla="*/ 700755 h 2618657"/>
              <a:gd name="connsiteX1" fmla="*/ 1259893 w 1259893"/>
              <a:gd name="connsiteY1" fmla="*/ 0 h 2618657"/>
              <a:gd name="connsiteX2" fmla="*/ 1242801 w 1259893"/>
              <a:gd name="connsiteY2" fmla="*/ 1875173 h 2618657"/>
              <a:gd name="connsiteX3" fmla="*/ 0 w 1259893"/>
              <a:gd name="connsiteY3" fmla="*/ 2618657 h 2618657"/>
              <a:gd name="connsiteX4" fmla="*/ 25637 w 1259893"/>
              <a:gd name="connsiteY4" fmla="*/ 700755 h 2618657"/>
              <a:gd name="connsiteX0" fmla="*/ 25637 w 1259893"/>
              <a:gd name="connsiteY0" fmla="*/ 700755 h 2618657"/>
              <a:gd name="connsiteX1" fmla="*/ 1259893 w 1259893"/>
              <a:gd name="connsiteY1" fmla="*/ 0 h 2618657"/>
              <a:gd name="connsiteX2" fmla="*/ 1225710 w 1259893"/>
              <a:gd name="connsiteY2" fmla="*/ 1986268 h 2618657"/>
              <a:gd name="connsiteX3" fmla="*/ 0 w 1259893"/>
              <a:gd name="connsiteY3" fmla="*/ 2618657 h 2618657"/>
              <a:gd name="connsiteX4" fmla="*/ 25637 w 1259893"/>
              <a:gd name="connsiteY4" fmla="*/ 700755 h 2618657"/>
              <a:gd name="connsiteX0" fmla="*/ 34183 w 1259893"/>
              <a:gd name="connsiteY0" fmla="*/ 675118 h 2618657"/>
              <a:gd name="connsiteX1" fmla="*/ 1259893 w 1259893"/>
              <a:gd name="connsiteY1" fmla="*/ 0 h 2618657"/>
              <a:gd name="connsiteX2" fmla="*/ 1225710 w 1259893"/>
              <a:gd name="connsiteY2" fmla="*/ 1986268 h 2618657"/>
              <a:gd name="connsiteX3" fmla="*/ 0 w 1259893"/>
              <a:gd name="connsiteY3" fmla="*/ 2618657 h 2618657"/>
              <a:gd name="connsiteX4" fmla="*/ 34183 w 1259893"/>
              <a:gd name="connsiteY4" fmla="*/ 675118 h 261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893" h="2618657">
                <a:moveTo>
                  <a:pt x="34183" y="675118"/>
                </a:moveTo>
                <a:lnTo>
                  <a:pt x="1259893" y="0"/>
                </a:lnTo>
                <a:lnTo>
                  <a:pt x="1225710" y="1986268"/>
                </a:lnTo>
                <a:lnTo>
                  <a:pt x="0" y="2618657"/>
                </a:lnTo>
                <a:lnTo>
                  <a:pt x="34183" y="67511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976453" y="2128656"/>
            <a:ext cx="3297162" cy="1919316"/>
          </a:xfrm>
          <a:custGeom>
            <a:avLst/>
            <a:gdLst>
              <a:gd name="connsiteX0" fmla="*/ 0 w 3194612"/>
              <a:gd name="connsiteY0" fmla="*/ 0 h 1774037"/>
              <a:gd name="connsiteX1" fmla="*/ 3194612 w 3194612"/>
              <a:gd name="connsiteY1" fmla="*/ 0 h 1774037"/>
              <a:gd name="connsiteX2" fmla="*/ 3194612 w 3194612"/>
              <a:gd name="connsiteY2" fmla="*/ 1774037 h 1774037"/>
              <a:gd name="connsiteX3" fmla="*/ 0 w 3194612"/>
              <a:gd name="connsiteY3" fmla="*/ 1774037 h 1774037"/>
              <a:gd name="connsiteX4" fmla="*/ 0 w 3194612"/>
              <a:gd name="connsiteY4" fmla="*/ 0 h 1774037"/>
              <a:gd name="connsiteX0" fmla="*/ 0 w 3194612"/>
              <a:gd name="connsiteY0" fmla="*/ 0 h 3141364"/>
              <a:gd name="connsiteX1" fmla="*/ 3194612 w 3194612"/>
              <a:gd name="connsiteY1" fmla="*/ 0 h 3141364"/>
              <a:gd name="connsiteX2" fmla="*/ 3006605 w 3194612"/>
              <a:gd name="connsiteY2" fmla="*/ 3141364 h 3141364"/>
              <a:gd name="connsiteX3" fmla="*/ 0 w 3194612"/>
              <a:gd name="connsiteY3" fmla="*/ 1774037 h 3141364"/>
              <a:gd name="connsiteX4" fmla="*/ 0 w 3194612"/>
              <a:gd name="connsiteY4" fmla="*/ 0 h 3141364"/>
              <a:gd name="connsiteX0" fmla="*/ 0 w 3314253"/>
              <a:gd name="connsiteY0" fmla="*/ 0 h 3141364"/>
              <a:gd name="connsiteX1" fmla="*/ 3314253 w 3314253"/>
              <a:gd name="connsiteY1" fmla="*/ 2965390 h 3141364"/>
              <a:gd name="connsiteX2" fmla="*/ 3006605 w 3314253"/>
              <a:gd name="connsiteY2" fmla="*/ 3141364 h 3141364"/>
              <a:gd name="connsiteX3" fmla="*/ 0 w 3314253"/>
              <a:gd name="connsiteY3" fmla="*/ 1774037 h 3141364"/>
              <a:gd name="connsiteX4" fmla="*/ 0 w 3314253"/>
              <a:gd name="connsiteY4" fmla="*/ 0 h 3141364"/>
              <a:gd name="connsiteX0" fmla="*/ 273466 w 3314253"/>
              <a:gd name="connsiteY0" fmla="*/ 0 h 1953499"/>
              <a:gd name="connsiteX1" fmla="*/ 3314253 w 3314253"/>
              <a:gd name="connsiteY1" fmla="*/ 1777525 h 1953499"/>
              <a:gd name="connsiteX2" fmla="*/ 3006605 w 3314253"/>
              <a:gd name="connsiteY2" fmla="*/ 1953499 h 1953499"/>
              <a:gd name="connsiteX3" fmla="*/ 0 w 3314253"/>
              <a:gd name="connsiteY3" fmla="*/ 586172 h 1953499"/>
              <a:gd name="connsiteX4" fmla="*/ 273466 w 3314253"/>
              <a:gd name="connsiteY4" fmla="*/ 0 h 1953499"/>
              <a:gd name="connsiteX0" fmla="*/ 247828 w 3288615"/>
              <a:gd name="connsiteY0" fmla="*/ 0 h 1953499"/>
              <a:gd name="connsiteX1" fmla="*/ 3288615 w 3288615"/>
              <a:gd name="connsiteY1" fmla="*/ 1777525 h 1953499"/>
              <a:gd name="connsiteX2" fmla="*/ 2980967 w 3288615"/>
              <a:gd name="connsiteY2" fmla="*/ 1953499 h 1953499"/>
              <a:gd name="connsiteX3" fmla="*/ 0 w 3288615"/>
              <a:gd name="connsiteY3" fmla="*/ 124699 h 1953499"/>
              <a:gd name="connsiteX4" fmla="*/ 247828 w 3288615"/>
              <a:gd name="connsiteY4" fmla="*/ 0 h 1953499"/>
              <a:gd name="connsiteX0" fmla="*/ 247828 w 3254432"/>
              <a:gd name="connsiteY0" fmla="*/ 0 h 1953499"/>
              <a:gd name="connsiteX1" fmla="*/ 3254432 w 3254432"/>
              <a:gd name="connsiteY1" fmla="*/ 1734796 h 1953499"/>
              <a:gd name="connsiteX2" fmla="*/ 2980967 w 3254432"/>
              <a:gd name="connsiteY2" fmla="*/ 1953499 h 1953499"/>
              <a:gd name="connsiteX3" fmla="*/ 0 w 3254432"/>
              <a:gd name="connsiteY3" fmla="*/ 124699 h 1953499"/>
              <a:gd name="connsiteX4" fmla="*/ 247828 w 3254432"/>
              <a:gd name="connsiteY4" fmla="*/ 0 h 1953499"/>
              <a:gd name="connsiteX0" fmla="*/ 247828 w 3254432"/>
              <a:gd name="connsiteY0" fmla="*/ 0 h 1919316"/>
              <a:gd name="connsiteX1" fmla="*/ 3254432 w 3254432"/>
              <a:gd name="connsiteY1" fmla="*/ 1734796 h 1919316"/>
              <a:gd name="connsiteX2" fmla="*/ 2998059 w 3254432"/>
              <a:gd name="connsiteY2" fmla="*/ 1919316 h 1919316"/>
              <a:gd name="connsiteX3" fmla="*/ 0 w 3254432"/>
              <a:gd name="connsiteY3" fmla="*/ 124699 h 1919316"/>
              <a:gd name="connsiteX4" fmla="*/ 247828 w 3254432"/>
              <a:gd name="connsiteY4" fmla="*/ 0 h 1919316"/>
              <a:gd name="connsiteX0" fmla="*/ 264920 w 3271524"/>
              <a:gd name="connsiteY0" fmla="*/ 0 h 1919316"/>
              <a:gd name="connsiteX1" fmla="*/ 3271524 w 3271524"/>
              <a:gd name="connsiteY1" fmla="*/ 1734796 h 1919316"/>
              <a:gd name="connsiteX2" fmla="*/ 3015151 w 3271524"/>
              <a:gd name="connsiteY2" fmla="*/ 1919316 h 1919316"/>
              <a:gd name="connsiteX3" fmla="*/ 0 w 3271524"/>
              <a:gd name="connsiteY3" fmla="*/ 124699 h 1919316"/>
              <a:gd name="connsiteX4" fmla="*/ 264920 w 3271524"/>
              <a:gd name="connsiteY4" fmla="*/ 0 h 1919316"/>
              <a:gd name="connsiteX0" fmla="*/ 264920 w 3280070"/>
              <a:gd name="connsiteY0" fmla="*/ 0 h 1919316"/>
              <a:gd name="connsiteX1" fmla="*/ 3280070 w 3280070"/>
              <a:gd name="connsiteY1" fmla="*/ 1760433 h 1919316"/>
              <a:gd name="connsiteX2" fmla="*/ 3015151 w 3280070"/>
              <a:gd name="connsiteY2" fmla="*/ 1919316 h 1919316"/>
              <a:gd name="connsiteX3" fmla="*/ 0 w 3280070"/>
              <a:gd name="connsiteY3" fmla="*/ 124699 h 1919316"/>
              <a:gd name="connsiteX4" fmla="*/ 264920 w 3280070"/>
              <a:gd name="connsiteY4" fmla="*/ 0 h 1919316"/>
              <a:gd name="connsiteX0" fmla="*/ 264920 w 3297162"/>
              <a:gd name="connsiteY0" fmla="*/ 0 h 1919316"/>
              <a:gd name="connsiteX1" fmla="*/ 3297162 w 3297162"/>
              <a:gd name="connsiteY1" fmla="*/ 1760433 h 1919316"/>
              <a:gd name="connsiteX2" fmla="*/ 3015151 w 3297162"/>
              <a:gd name="connsiteY2" fmla="*/ 1919316 h 1919316"/>
              <a:gd name="connsiteX3" fmla="*/ 0 w 3297162"/>
              <a:gd name="connsiteY3" fmla="*/ 124699 h 1919316"/>
              <a:gd name="connsiteX4" fmla="*/ 264920 w 3297162"/>
              <a:gd name="connsiteY4" fmla="*/ 0 h 19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162" h="1919316">
                <a:moveTo>
                  <a:pt x="264920" y="0"/>
                </a:moveTo>
                <a:lnTo>
                  <a:pt x="3297162" y="1760433"/>
                </a:lnTo>
                <a:lnTo>
                  <a:pt x="3015151" y="1919316"/>
                </a:lnTo>
                <a:lnTo>
                  <a:pt x="0" y="124699"/>
                </a:lnTo>
                <a:lnTo>
                  <a:pt x="26492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/>
          <p:cNvSpPr txBox="1"/>
          <p:nvPr/>
        </p:nvSpPr>
        <p:spPr>
          <a:xfrm>
            <a:off x="375640" y="5351519"/>
            <a:ext cx="5734228" cy="1061829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Thermal Enclosure:</a:t>
            </a:r>
          </a:p>
          <a:p>
            <a:endParaRPr lang="de-DE" sz="9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prstClr val="black"/>
                </a:solidFill>
              </a:rPr>
              <a:t>CF sandwiched foam (</a:t>
            </a:r>
            <a:r>
              <a:rPr lang="en-GB" dirty="0" smtClean="0">
                <a:solidFill>
                  <a:prstClr val="black"/>
                </a:solidFill>
              </a:rPr>
              <a:t>∼ </a:t>
            </a:r>
            <a:r>
              <a:rPr lang="de-DE" dirty="0" smtClean="0">
                <a:solidFill>
                  <a:prstClr val="black"/>
                </a:solidFill>
              </a:rPr>
              <a:t>20 mm</a:t>
            </a:r>
            <a:r>
              <a:rPr lang="de-DE" dirty="0">
                <a:solidFill>
                  <a:prstClr val="black"/>
                </a:solidFill>
              </a:rPr>
              <a:t>) → </a:t>
            </a:r>
            <a:r>
              <a:rPr lang="de-DE" dirty="0" smtClean="0">
                <a:solidFill>
                  <a:prstClr val="black"/>
                </a:solidFill>
              </a:rPr>
              <a:t>Structural support</a:t>
            </a:r>
            <a:endParaRPr lang="de-DE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dirty="0" smtClean="0"/>
              <a:t>Thermal and moisture tight (RH &lt; 0.5% at 20°C)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6104782" y="5465317"/>
            <a:ext cx="2520252" cy="930478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5384" y="2702167"/>
            <a:ext cx="5729654" cy="2385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Electronics and Power Cables:</a:t>
            </a:r>
          </a:p>
          <a:p>
            <a:endParaRPr lang="de-DE" sz="9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</a:rPr>
              <a:t>Expected power dissipation ∼ </a:t>
            </a:r>
            <a:r>
              <a:rPr lang="de-DE" dirty="0" smtClean="0">
                <a:solidFill>
                  <a:prstClr val="black"/>
                </a:solidFill>
              </a:rPr>
              <a:t>40kW in &lt; 3.5 m³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dirty="0" smtClean="0"/>
              <a:t>Target Temp. </a:t>
            </a:r>
            <a:r>
              <a:rPr lang="de-DE" dirty="0">
                <a:solidFill>
                  <a:prstClr val="black"/>
                </a:solidFill>
                <a:ea typeface="Segoe UI Symbol" panose="020B0502040204020203" pitchFamily="34" charset="0"/>
              </a:rPr>
              <a:t>≤ -</a:t>
            </a:r>
            <a:r>
              <a:rPr lang="de-DE" dirty="0" smtClean="0">
                <a:solidFill>
                  <a:prstClr val="black"/>
                </a:solidFill>
                <a:ea typeface="Segoe UI Symbol" panose="020B0502040204020203" pitchFamily="34" charset="0"/>
              </a:rPr>
              <a:t>10°C, to avoid any heat transfer to silicon sensors (only 10 – 50 cm away)</a:t>
            </a: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Monophase NOVEC 649 cooling is the first choice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de-DE" sz="1600" dirty="0" smtClean="0"/>
              <a:t>GWP = 1 </a:t>
            </a:r>
            <a:r>
              <a:rPr lang="de-DE" sz="1600" dirty="0">
                <a:solidFill>
                  <a:prstClr val="black"/>
                </a:solidFill>
              </a:rPr>
              <a:t>→ </a:t>
            </a:r>
            <a:r>
              <a:rPr lang="de-DE" sz="1600" dirty="0" smtClean="0">
                <a:solidFill>
                  <a:prstClr val="black"/>
                </a:solidFill>
              </a:rPr>
              <a:t>Easier to obtain &amp; longer operational lifetime</a:t>
            </a:r>
            <a:endParaRPr lang="de-DE" sz="1600" dirty="0">
              <a:solidFill>
                <a:prstClr val="black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de-DE" sz="1600" dirty="0" smtClean="0"/>
              <a:t>Radiation hard </a:t>
            </a:r>
            <a:r>
              <a:rPr lang="de-DE" sz="1600" dirty="0">
                <a:solidFill>
                  <a:prstClr val="black"/>
                </a:solidFill>
              </a:rPr>
              <a:t>→ </a:t>
            </a:r>
            <a:r>
              <a:rPr lang="de-DE" sz="1600" dirty="0" smtClean="0">
                <a:solidFill>
                  <a:prstClr val="black"/>
                </a:solidFill>
              </a:rPr>
              <a:t>Safe to use in STS environment</a:t>
            </a:r>
            <a:endParaRPr lang="de-DE" sz="16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Biphase CO</a:t>
            </a:r>
            <a:r>
              <a:rPr lang="de-DE" baseline="-25000" dirty="0" smtClean="0"/>
              <a:t>2</a:t>
            </a:r>
            <a:r>
              <a:rPr lang="de-DE" dirty="0" smtClean="0"/>
              <a:t> cooling as a backup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104782" y="4720685"/>
            <a:ext cx="1649783" cy="366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4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1" t="27734" r="28982" b="29845"/>
          <a:stretch/>
        </p:blipFill>
        <p:spPr>
          <a:xfrm>
            <a:off x="6485507" y="764931"/>
            <a:ext cx="5430647" cy="581366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(T</a:t>
            </a:r>
            <a:r>
              <a:rPr lang="de-DE" sz="2800" dirty="0">
                <a:solidFill>
                  <a:prstClr val="white"/>
                </a:solidFill>
              </a:rPr>
              <a:t>HERMAL</a:t>
            </a:r>
            <a:r>
              <a:rPr lang="de-DE" dirty="0">
                <a:solidFill>
                  <a:prstClr val="white"/>
                </a:solidFill>
              </a:rPr>
              <a:t>) </a:t>
            </a:r>
            <a:r>
              <a:rPr lang="de-DE" dirty="0" smtClean="0">
                <a:solidFill>
                  <a:prstClr val="white"/>
                </a:solidFill>
              </a:rPr>
              <a:t>I</a:t>
            </a:r>
            <a:r>
              <a:rPr lang="de-DE" sz="2800" dirty="0" smtClean="0">
                <a:solidFill>
                  <a:prstClr val="white"/>
                </a:solidFill>
              </a:rPr>
              <a:t>NTRODUCTION</a:t>
            </a: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>
                <a:solidFill>
                  <a:prstClr val="white"/>
                </a:solidFill>
              </a:rPr>
              <a:t>T</a:t>
            </a:r>
            <a:r>
              <a:rPr lang="de-DE" sz="2800" dirty="0">
                <a:solidFill>
                  <a:prstClr val="white"/>
                </a:solidFill>
              </a:rPr>
              <a:t>O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CBM-STS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12</a:t>
            </a:fld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865907" y="6035274"/>
            <a:ext cx="401652" cy="2956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857361" y="5744717"/>
            <a:ext cx="8546" cy="58615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511894" y="6101933"/>
            <a:ext cx="354013" cy="228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81132" y="57241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23079" y="541623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42679" y="5793765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x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5640" y="842697"/>
            <a:ext cx="5734228" cy="161582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Silicon Sensors:</a:t>
            </a:r>
          </a:p>
          <a:p>
            <a:endParaRPr lang="de-DE" sz="9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</a:rPr>
              <a:t>Expected power dissipation ∼ </a:t>
            </a:r>
            <a:r>
              <a:rPr lang="de-DE" dirty="0" smtClean="0">
                <a:solidFill>
                  <a:prstClr val="black"/>
                </a:solidFill>
              </a:rPr>
              <a:t>6 mW/cm² at -10°C at end-of-lifetime (fluence – </a:t>
            </a:r>
            <a:r>
              <a:rPr lang="en-GB" dirty="0" smtClean="0">
                <a:solidFill>
                  <a:prstClr val="black"/>
                </a:solidFill>
              </a:rPr>
              <a:t>10</a:t>
            </a:r>
            <a:r>
              <a:rPr lang="en-GB" baseline="30000" dirty="0" smtClean="0">
                <a:solidFill>
                  <a:prstClr val="black"/>
                </a:solidFill>
              </a:rPr>
              <a:t>14</a:t>
            </a:r>
            <a:r>
              <a:rPr lang="en-GB" dirty="0" smtClean="0">
                <a:solidFill>
                  <a:prstClr val="black"/>
                </a:solidFill>
              </a:rPr>
              <a:t> n</a:t>
            </a:r>
            <a:r>
              <a:rPr lang="en-GB" baseline="-25000" dirty="0" smtClean="0">
                <a:solidFill>
                  <a:prstClr val="black"/>
                </a:solidFill>
              </a:rPr>
              <a:t>eq</a:t>
            </a:r>
            <a:r>
              <a:rPr lang="en-GB" dirty="0" smtClean="0">
                <a:solidFill>
                  <a:prstClr val="black"/>
                </a:solidFill>
              </a:rPr>
              <a:t>(1 </a:t>
            </a:r>
            <a:r>
              <a:rPr lang="en-GB" dirty="0">
                <a:solidFill>
                  <a:prstClr val="black"/>
                </a:solidFill>
              </a:rPr>
              <a:t>MeV)/cm²) 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Target Temp. </a:t>
            </a:r>
            <a:r>
              <a:rPr lang="de-DE" dirty="0" smtClean="0">
                <a:ea typeface="Segoe UI Symbol" panose="020B0502040204020203" pitchFamily="34" charset="0"/>
              </a:rPr>
              <a:t>≤ -10°C, by m</a:t>
            </a:r>
            <a:r>
              <a:rPr lang="de-DE" dirty="0" smtClean="0"/>
              <a:t>in. additional % X</a:t>
            </a:r>
            <a:r>
              <a:rPr lang="de-DE" baseline="-25000" dirty="0" smtClean="0"/>
              <a:t>0</a:t>
            </a:r>
            <a:r>
              <a:rPr lang="de-DE" dirty="0" smtClean="0"/>
              <a:t> per layer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Forced convective gas cooling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5384" y="2702167"/>
            <a:ext cx="5729654" cy="2385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Electronics and Power Cables:</a:t>
            </a:r>
          </a:p>
          <a:p>
            <a:endParaRPr lang="de-DE" sz="9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</a:rPr>
              <a:t>Expected power dissipation ∼ </a:t>
            </a:r>
            <a:r>
              <a:rPr lang="de-DE" dirty="0" smtClean="0">
                <a:solidFill>
                  <a:prstClr val="black"/>
                </a:solidFill>
              </a:rPr>
              <a:t>40kW in &lt; 3.5 m³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dirty="0" smtClean="0"/>
              <a:t>Target Temp. </a:t>
            </a:r>
            <a:r>
              <a:rPr lang="de-DE" dirty="0">
                <a:solidFill>
                  <a:prstClr val="black"/>
                </a:solidFill>
                <a:ea typeface="Segoe UI Symbol" panose="020B0502040204020203" pitchFamily="34" charset="0"/>
              </a:rPr>
              <a:t>≤ -</a:t>
            </a:r>
            <a:r>
              <a:rPr lang="de-DE" dirty="0" smtClean="0">
                <a:solidFill>
                  <a:prstClr val="black"/>
                </a:solidFill>
                <a:ea typeface="Segoe UI Symbol" panose="020B0502040204020203" pitchFamily="34" charset="0"/>
              </a:rPr>
              <a:t>10°C, to avoid any heat transfer to silicon sensors (only 10 – 50 cm away)</a:t>
            </a: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Monophase NOVEC 649 cooling is the first choice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de-DE" sz="1600" dirty="0" smtClean="0"/>
              <a:t>GWP = 1 </a:t>
            </a:r>
            <a:r>
              <a:rPr lang="de-DE" sz="1600" dirty="0">
                <a:solidFill>
                  <a:prstClr val="black"/>
                </a:solidFill>
              </a:rPr>
              <a:t>→ </a:t>
            </a:r>
            <a:r>
              <a:rPr lang="de-DE" sz="1600" dirty="0" smtClean="0">
                <a:solidFill>
                  <a:prstClr val="black"/>
                </a:solidFill>
              </a:rPr>
              <a:t>Easier to obtain &amp; longer operational lifetime</a:t>
            </a:r>
            <a:endParaRPr lang="de-DE" sz="1600" dirty="0">
              <a:solidFill>
                <a:prstClr val="black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de-DE" sz="1600" dirty="0" smtClean="0"/>
              <a:t>Radiation hard </a:t>
            </a:r>
            <a:r>
              <a:rPr lang="de-DE" sz="1600" dirty="0">
                <a:solidFill>
                  <a:prstClr val="black"/>
                </a:solidFill>
              </a:rPr>
              <a:t>→ </a:t>
            </a:r>
            <a:r>
              <a:rPr lang="de-DE" sz="1600" dirty="0" smtClean="0">
                <a:solidFill>
                  <a:prstClr val="black"/>
                </a:solidFill>
              </a:rPr>
              <a:t>Safe to use in STS environment</a:t>
            </a:r>
            <a:endParaRPr lang="de-DE" sz="16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Biphase CO</a:t>
            </a:r>
            <a:r>
              <a:rPr lang="de-DE" baseline="-25000" dirty="0" smtClean="0"/>
              <a:t>2</a:t>
            </a:r>
            <a:r>
              <a:rPr lang="de-DE" dirty="0" smtClean="0"/>
              <a:t> cooling as a backup</a:t>
            </a:r>
          </a:p>
        </p:txBody>
      </p:sp>
      <p:cxnSp>
        <p:nvCxnSpPr>
          <p:cNvPr id="48" name="Straight Arrow Connector 47"/>
          <p:cNvCxnSpPr>
            <a:endCxn id="59" idx="2"/>
          </p:cNvCxnSpPr>
          <p:nvPr/>
        </p:nvCxnSpPr>
        <p:spPr>
          <a:xfrm flipV="1">
            <a:off x="6104782" y="4720685"/>
            <a:ext cx="1649783" cy="366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35"/>
          <p:cNvSpPr/>
          <p:nvPr/>
        </p:nvSpPr>
        <p:spPr>
          <a:xfrm>
            <a:off x="7783260" y="3187355"/>
            <a:ext cx="1508759" cy="1807249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10646 w 666744"/>
              <a:gd name="connsiteY0" fmla="*/ 0 h 1960627"/>
              <a:gd name="connsiteX1" fmla="*/ 666744 w 666744"/>
              <a:gd name="connsiteY1" fmla="*/ 382005 h 1960627"/>
              <a:gd name="connsiteX2" fmla="*/ 661159 w 666744"/>
              <a:gd name="connsiteY2" fmla="*/ 1960627 h 1960627"/>
              <a:gd name="connsiteX3" fmla="*/ 0 w 666744"/>
              <a:gd name="connsiteY3" fmla="*/ 768050 h 1960627"/>
              <a:gd name="connsiteX4" fmla="*/ 10646 w 666744"/>
              <a:gd name="connsiteY4" fmla="*/ 0 h 1960627"/>
              <a:gd name="connsiteX0" fmla="*/ 10646 w 1294674"/>
              <a:gd name="connsiteY0" fmla="*/ 0 h 1470557"/>
              <a:gd name="connsiteX1" fmla="*/ 666744 w 1294674"/>
              <a:gd name="connsiteY1" fmla="*/ 382005 h 1470557"/>
              <a:gd name="connsiteX2" fmla="*/ 1294665 w 1294674"/>
              <a:gd name="connsiteY2" fmla="*/ 1470557 h 1470557"/>
              <a:gd name="connsiteX3" fmla="*/ 0 w 1294674"/>
              <a:gd name="connsiteY3" fmla="*/ 768050 h 1470557"/>
              <a:gd name="connsiteX4" fmla="*/ 10646 w 1294674"/>
              <a:gd name="connsiteY4" fmla="*/ 0 h 1470557"/>
              <a:gd name="connsiteX0" fmla="*/ 10646 w 1294980"/>
              <a:gd name="connsiteY0" fmla="*/ 0 h 1470557"/>
              <a:gd name="connsiteX1" fmla="*/ 1282321 w 1294980"/>
              <a:gd name="connsiteY1" fmla="*/ 722664 h 1470557"/>
              <a:gd name="connsiteX2" fmla="*/ 1294665 w 1294980"/>
              <a:gd name="connsiteY2" fmla="*/ 1470557 h 1470557"/>
              <a:gd name="connsiteX3" fmla="*/ 0 w 1294980"/>
              <a:gd name="connsiteY3" fmla="*/ 768050 h 1470557"/>
              <a:gd name="connsiteX4" fmla="*/ 10646 w 1294980"/>
              <a:gd name="connsiteY4" fmla="*/ 0 h 1470557"/>
              <a:gd name="connsiteX0" fmla="*/ 10646 w 1318180"/>
              <a:gd name="connsiteY0" fmla="*/ 0 h 1470557"/>
              <a:gd name="connsiteX1" fmla="*/ 1318180 w 1318180"/>
              <a:gd name="connsiteY1" fmla="*/ 722664 h 1470557"/>
              <a:gd name="connsiteX2" fmla="*/ 1294665 w 1318180"/>
              <a:gd name="connsiteY2" fmla="*/ 1470557 h 1470557"/>
              <a:gd name="connsiteX3" fmla="*/ 0 w 1318180"/>
              <a:gd name="connsiteY3" fmla="*/ 768050 h 1470557"/>
              <a:gd name="connsiteX4" fmla="*/ 10646 w 1318180"/>
              <a:gd name="connsiteY4" fmla="*/ 0 h 1470557"/>
              <a:gd name="connsiteX0" fmla="*/ 10646 w 1312203"/>
              <a:gd name="connsiteY0" fmla="*/ 0 h 1470557"/>
              <a:gd name="connsiteX1" fmla="*/ 1312203 w 1312203"/>
              <a:gd name="connsiteY1" fmla="*/ 722664 h 1470557"/>
              <a:gd name="connsiteX2" fmla="*/ 1294665 w 1312203"/>
              <a:gd name="connsiteY2" fmla="*/ 1470557 h 1470557"/>
              <a:gd name="connsiteX3" fmla="*/ 0 w 1312203"/>
              <a:gd name="connsiteY3" fmla="*/ 768050 h 1470557"/>
              <a:gd name="connsiteX4" fmla="*/ 10646 w 1312203"/>
              <a:gd name="connsiteY4" fmla="*/ 0 h 1470557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84091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1629"/>
              <a:gd name="connsiteY0" fmla="*/ 0 h 1434698"/>
              <a:gd name="connsiteX1" fmla="*/ 1301629 w 1301629"/>
              <a:gd name="connsiteY1" fmla="*/ 722664 h 1434698"/>
              <a:gd name="connsiteX2" fmla="*/ 1296044 w 1301629"/>
              <a:gd name="connsiteY2" fmla="*/ 1434698 h 1434698"/>
              <a:gd name="connsiteX3" fmla="*/ 13332 w 1301629"/>
              <a:gd name="connsiteY3" fmla="*/ 732191 h 1434698"/>
              <a:gd name="connsiteX4" fmla="*/ 72 w 1301629"/>
              <a:gd name="connsiteY4" fmla="*/ 0 h 1434698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90067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2815"/>
              <a:gd name="connsiteY0" fmla="*/ 0 h 1458604"/>
              <a:gd name="connsiteX1" fmla="*/ 1301629 w 1302815"/>
              <a:gd name="connsiteY1" fmla="*/ 722664 h 1458604"/>
              <a:gd name="connsiteX2" fmla="*/ 1302020 w 1302815"/>
              <a:gd name="connsiteY2" fmla="*/ 1458604 h 1458604"/>
              <a:gd name="connsiteX3" fmla="*/ 13332 w 1302815"/>
              <a:gd name="connsiteY3" fmla="*/ 732191 h 1458604"/>
              <a:gd name="connsiteX4" fmla="*/ 72 w 1302815"/>
              <a:gd name="connsiteY4" fmla="*/ 0 h 1458604"/>
              <a:gd name="connsiteX0" fmla="*/ 72 w 1301629"/>
              <a:gd name="connsiteY0" fmla="*/ 0 h 1470556"/>
              <a:gd name="connsiteX1" fmla="*/ 1301629 w 1301629"/>
              <a:gd name="connsiteY1" fmla="*/ 722664 h 1470556"/>
              <a:gd name="connsiteX2" fmla="*/ 1296043 w 1301629"/>
              <a:gd name="connsiteY2" fmla="*/ 1470556 h 1470556"/>
              <a:gd name="connsiteX3" fmla="*/ 13332 w 1301629"/>
              <a:gd name="connsiteY3" fmla="*/ 732191 h 1470556"/>
              <a:gd name="connsiteX4" fmla="*/ 72 w 1301629"/>
              <a:gd name="connsiteY4" fmla="*/ 0 h 1470556"/>
              <a:gd name="connsiteX0" fmla="*/ 112 w 1295693"/>
              <a:gd name="connsiteY0" fmla="*/ 0 h 1482509"/>
              <a:gd name="connsiteX1" fmla="*/ 1295693 w 1295693"/>
              <a:gd name="connsiteY1" fmla="*/ 734617 h 1482509"/>
              <a:gd name="connsiteX2" fmla="*/ 1290107 w 1295693"/>
              <a:gd name="connsiteY2" fmla="*/ 1482509 h 1482509"/>
              <a:gd name="connsiteX3" fmla="*/ 7396 w 1295693"/>
              <a:gd name="connsiteY3" fmla="*/ 744144 h 1482509"/>
              <a:gd name="connsiteX4" fmla="*/ 112 w 129569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738167 h 1482509"/>
              <a:gd name="connsiteX4" fmla="*/ 16622 w 131220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849262 h 1482509"/>
              <a:gd name="connsiteX4" fmla="*/ 16622 w 1312203"/>
              <a:gd name="connsiteY4" fmla="*/ 0 h 1482509"/>
              <a:gd name="connsiteX0" fmla="*/ 16622 w 1383608"/>
              <a:gd name="connsiteY0" fmla="*/ 0 h 1619241"/>
              <a:gd name="connsiteX1" fmla="*/ 1312203 w 1383608"/>
              <a:gd name="connsiteY1" fmla="*/ 734617 h 1619241"/>
              <a:gd name="connsiteX2" fmla="*/ 1383529 w 1383608"/>
              <a:gd name="connsiteY2" fmla="*/ 1619241 h 1619241"/>
              <a:gd name="connsiteX3" fmla="*/ 0 w 1383608"/>
              <a:gd name="connsiteY3" fmla="*/ 849262 h 1619241"/>
              <a:gd name="connsiteX4" fmla="*/ 16622 w 1383608"/>
              <a:gd name="connsiteY4" fmla="*/ 0 h 1619241"/>
              <a:gd name="connsiteX0" fmla="*/ 16622 w 1431844"/>
              <a:gd name="connsiteY0" fmla="*/ 0 h 1619241"/>
              <a:gd name="connsiteX1" fmla="*/ 1431844 w 1431844"/>
              <a:gd name="connsiteY1" fmla="*/ 811529 h 1619241"/>
              <a:gd name="connsiteX2" fmla="*/ 1383529 w 1431844"/>
              <a:gd name="connsiteY2" fmla="*/ 1619241 h 1619241"/>
              <a:gd name="connsiteX3" fmla="*/ 0 w 1431844"/>
              <a:gd name="connsiteY3" fmla="*/ 849262 h 1619241"/>
              <a:gd name="connsiteX4" fmla="*/ 16622 w 1431844"/>
              <a:gd name="connsiteY4" fmla="*/ 0 h 1619241"/>
              <a:gd name="connsiteX0" fmla="*/ 5 w 1637418"/>
              <a:gd name="connsiteY0" fmla="*/ 0 h 1730336"/>
              <a:gd name="connsiteX1" fmla="*/ 1637418 w 1637418"/>
              <a:gd name="connsiteY1" fmla="*/ 922624 h 1730336"/>
              <a:gd name="connsiteX2" fmla="*/ 1589103 w 1637418"/>
              <a:gd name="connsiteY2" fmla="*/ 1730336 h 1730336"/>
              <a:gd name="connsiteX3" fmla="*/ 205574 w 1637418"/>
              <a:gd name="connsiteY3" fmla="*/ 960357 h 1730336"/>
              <a:gd name="connsiteX4" fmla="*/ 5 w 1637418"/>
              <a:gd name="connsiteY4" fmla="*/ 0 h 1730336"/>
              <a:gd name="connsiteX0" fmla="*/ 59351 w 1696764"/>
              <a:gd name="connsiteY0" fmla="*/ 0 h 1730336"/>
              <a:gd name="connsiteX1" fmla="*/ 1696764 w 1696764"/>
              <a:gd name="connsiteY1" fmla="*/ 922624 h 1730336"/>
              <a:gd name="connsiteX2" fmla="*/ 1648449 w 1696764"/>
              <a:gd name="connsiteY2" fmla="*/ 1730336 h 1730336"/>
              <a:gd name="connsiteX3" fmla="*/ 0 w 1696764"/>
              <a:gd name="connsiteY3" fmla="*/ 806533 h 1730336"/>
              <a:gd name="connsiteX4" fmla="*/ 59351 w 1696764"/>
              <a:gd name="connsiteY4" fmla="*/ 0 h 1730336"/>
              <a:gd name="connsiteX0" fmla="*/ 8077 w 1645490"/>
              <a:gd name="connsiteY0" fmla="*/ 0 h 1730336"/>
              <a:gd name="connsiteX1" fmla="*/ 1645490 w 1645490"/>
              <a:gd name="connsiteY1" fmla="*/ 922624 h 1730336"/>
              <a:gd name="connsiteX2" fmla="*/ 1597175 w 1645490"/>
              <a:gd name="connsiteY2" fmla="*/ 1730336 h 1730336"/>
              <a:gd name="connsiteX3" fmla="*/ 0 w 1645490"/>
              <a:gd name="connsiteY3" fmla="*/ 840716 h 1730336"/>
              <a:gd name="connsiteX4" fmla="*/ 8077 w 1645490"/>
              <a:gd name="connsiteY4" fmla="*/ 0 h 1730336"/>
              <a:gd name="connsiteX0" fmla="*/ 8077 w 1645490"/>
              <a:gd name="connsiteY0" fmla="*/ 0 h 1755973"/>
              <a:gd name="connsiteX1" fmla="*/ 1645490 w 1645490"/>
              <a:gd name="connsiteY1" fmla="*/ 948261 h 1755973"/>
              <a:gd name="connsiteX2" fmla="*/ 1597175 w 1645490"/>
              <a:gd name="connsiteY2" fmla="*/ 1755973 h 1755973"/>
              <a:gd name="connsiteX3" fmla="*/ 0 w 1645490"/>
              <a:gd name="connsiteY3" fmla="*/ 866353 h 1755973"/>
              <a:gd name="connsiteX4" fmla="*/ 8077 w 1645490"/>
              <a:gd name="connsiteY4" fmla="*/ 0 h 1755973"/>
              <a:gd name="connsiteX0" fmla="*/ 8077 w 1649047"/>
              <a:gd name="connsiteY0" fmla="*/ 0 h 1781610"/>
              <a:gd name="connsiteX1" fmla="*/ 1645490 w 1649047"/>
              <a:gd name="connsiteY1" fmla="*/ 948261 h 1781610"/>
              <a:gd name="connsiteX2" fmla="*/ 1648450 w 1649047"/>
              <a:gd name="connsiteY2" fmla="*/ 1781610 h 1781610"/>
              <a:gd name="connsiteX3" fmla="*/ 0 w 1649047"/>
              <a:gd name="connsiteY3" fmla="*/ 866353 h 1781610"/>
              <a:gd name="connsiteX4" fmla="*/ 8077 w 1649047"/>
              <a:gd name="connsiteY4" fmla="*/ 0 h 1781610"/>
              <a:gd name="connsiteX0" fmla="*/ 170447 w 1811417"/>
              <a:gd name="connsiteY0" fmla="*/ 0 h 1781610"/>
              <a:gd name="connsiteX1" fmla="*/ 1807860 w 1811417"/>
              <a:gd name="connsiteY1" fmla="*/ 948261 h 1781610"/>
              <a:gd name="connsiteX2" fmla="*/ 1810820 w 1811417"/>
              <a:gd name="connsiteY2" fmla="*/ 1781610 h 1781610"/>
              <a:gd name="connsiteX3" fmla="*/ 0 w 1811417"/>
              <a:gd name="connsiteY3" fmla="*/ 815078 h 1781610"/>
              <a:gd name="connsiteX4" fmla="*/ 170447 w 1811417"/>
              <a:gd name="connsiteY4" fmla="*/ 0 h 1781610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900536 h 1867068"/>
              <a:gd name="connsiteX4" fmla="*/ 33714 w 1811417"/>
              <a:gd name="connsiteY4" fmla="*/ 0 h 1867068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1088544 h 1867068"/>
              <a:gd name="connsiteX4" fmla="*/ 33714 w 1811417"/>
              <a:gd name="connsiteY4" fmla="*/ 0 h 1867068"/>
              <a:gd name="connsiteX0" fmla="*/ 33714 w 1807860"/>
              <a:gd name="connsiteY0" fmla="*/ 0 h 2097805"/>
              <a:gd name="connsiteX1" fmla="*/ 1807860 w 1807860"/>
              <a:gd name="connsiteY1" fmla="*/ 1033719 h 2097805"/>
              <a:gd name="connsiteX2" fmla="*/ 1742453 w 1807860"/>
              <a:gd name="connsiteY2" fmla="*/ 2097805 h 2097805"/>
              <a:gd name="connsiteX3" fmla="*/ 0 w 1807860"/>
              <a:gd name="connsiteY3" fmla="*/ 1088544 h 2097805"/>
              <a:gd name="connsiteX4" fmla="*/ 33714 w 1807860"/>
              <a:gd name="connsiteY4" fmla="*/ 0 h 2097805"/>
              <a:gd name="connsiteX0" fmla="*/ 33714 w 1807860"/>
              <a:gd name="connsiteY0" fmla="*/ 0 h 2131988"/>
              <a:gd name="connsiteX1" fmla="*/ 1807860 w 1807860"/>
              <a:gd name="connsiteY1" fmla="*/ 1033719 h 2131988"/>
              <a:gd name="connsiteX2" fmla="*/ 1776636 w 1807860"/>
              <a:gd name="connsiteY2" fmla="*/ 2131988 h 2131988"/>
              <a:gd name="connsiteX3" fmla="*/ 0 w 1807860"/>
              <a:gd name="connsiteY3" fmla="*/ 1088544 h 2131988"/>
              <a:gd name="connsiteX4" fmla="*/ 33714 w 1807860"/>
              <a:gd name="connsiteY4" fmla="*/ 0 h 2131988"/>
              <a:gd name="connsiteX0" fmla="*/ 315 w 1808644"/>
              <a:gd name="connsiteY0" fmla="*/ 0 h 2149080"/>
              <a:gd name="connsiteX1" fmla="*/ 1808644 w 1808644"/>
              <a:gd name="connsiteY1" fmla="*/ 1050811 h 2149080"/>
              <a:gd name="connsiteX2" fmla="*/ 1777420 w 1808644"/>
              <a:gd name="connsiteY2" fmla="*/ 2149080 h 2149080"/>
              <a:gd name="connsiteX3" fmla="*/ 784 w 1808644"/>
              <a:gd name="connsiteY3" fmla="*/ 1105636 h 2149080"/>
              <a:gd name="connsiteX4" fmla="*/ 315 w 1808644"/>
              <a:gd name="connsiteY4" fmla="*/ 0 h 2149080"/>
              <a:gd name="connsiteX0" fmla="*/ 315 w 1777749"/>
              <a:gd name="connsiteY0" fmla="*/ 0 h 2149080"/>
              <a:gd name="connsiteX1" fmla="*/ 1765915 w 1777749"/>
              <a:gd name="connsiteY1" fmla="*/ 1033720 h 2149080"/>
              <a:gd name="connsiteX2" fmla="*/ 1777420 w 1777749"/>
              <a:gd name="connsiteY2" fmla="*/ 2149080 h 2149080"/>
              <a:gd name="connsiteX3" fmla="*/ 784 w 1777749"/>
              <a:gd name="connsiteY3" fmla="*/ 1105636 h 2149080"/>
              <a:gd name="connsiteX4" fmla="*/ 315 w 1777749"/>
              <a:gd name="connsiteY4" fmla="*/ 0 h 2149080"/>
              <a:gd name="connsiteX0" fmla="*/ 96 w 1777530"/>
              <a:gd name="connsiteY0" fmla="*/ 0 h 2149080"/>
              <a:gd name="connsiteX1" fmla="*/ 1765696 w 1777530"/>
              <a:gd name="connsiteY1" fmla="*/ 1033720 h 2149080"/>
              <a:gd name="connsiteX2" fmla="*/ 1777201 w 1777530"/>
              <a:gd name="connsiteY2" fmla="*/ 2149080 h 2149080"/>
              <a:gd name="connsiteX3" fmla="*/ 9110 w 1777530"/>
              <a:gd name="connsiteY3" fmla="*/ 951812 h 2149080"/>
              <a:gd name="connsiteX4" fmla="*/ 96 w 1777530"/>
              <a:gd name="connsiteY4" fmla="*/ 0 h 2149080"/>
              <a:gd name="connsiteX0" fmla="*/ 96 w 1765696"/>
              <a:gd name="connsiteY0" fmla="*/ 0 h 1721790"/>
              <a:gd name="connsiteX1" fmla="*/ 1765696 w 1765696"/>
              <a:gd name="connsiteY1" fmla="*/ 1033720 h 1721790"/>
              <a:gd name="connsiteX2" fmla="*/ 1461006 w 1765696"/>
              <a:gd name="connsiteY2" fmla="*/ 1721790 h 1721790"/>
              <a:gd name="connsiteX3" fmla="*/ 9110 w 1765696"/>
              <a:gd name="connsiteY3" fmla="*/ 951812 h 1721790"/>
              <a:gd name="connsiteX4" fmla="*/ 96 w 1765696"/>
              <a:gd name="connsiteY4" fmla="*/ 0 h 1721790"/>
              <a:gd name="connsiteX0" fmla="*/ 96 w 1483685"/>
              <a:gd name="connsiteY0" fmla="*/ 0 h 1721790"/>
              <a:gd name="connsiteX1" fmla="*/ 1483685 w 1483685"/>
              <a:gd name="connsiteY1" fmla="*/ 871350 h 1721790"/>
              <a:gd name="connsiteX2" fmla="*/ 1461006 w 1483685"/>
              <a:gd name="connsiteY2" fmla="*/ 1721790 h 1721790"/>
              <a:gd name="connsiteX3" fmla="*/ 9110 w 1483685"/>
              <a:gd name="connsiteY3" fmla="*/ 951812 h 1721790"/>
              <a:gd name="connsiteX4" fmla="*/ 96 w 1483685"/>
              <a:gd name="connsiteY4" fmla="*/ 0 h 1721790"/>
              <a:gd name="connsiteX0" fmla="*/ 96 w 1483685"/>
              <a:gd name="connsiteY0" fmla="*/ 0 h 1738882"/>
              <a:gd name="connsiteX1" fmla="*/ 1483685 w 1483685"/>
              <a:gd name="connsiteY1" fmla="*/ 871350 h 1738882"/>
              <a:gd name="connsiteX2" fmla="*/ 1478098 w 1483685"/>
              <a:gd name="connsiteY2" fmla="*/ 1738882 h 1738882"/>
              <a:gd name="connsiteX3" fmla="*/ 9110 w 1483685"/>
              <a:gd name="connsiteY3" fmla="*/ 951812 h 1738882"/>
              <a:gd name="connsiteX4" fmla="*/ 96 w 1483685"/>
              <a:gd name="connsiteY4" fmla="*/ 0 h 1738882"/>
              <a:gd name="connsiteX0" fmla="*/ 96 w 1492231"/>
              <a:gd name="connsiteY0" fmla="*/ 0 h 1738882"/>
              <a:gd name="connsiteX1" fmla="*/ 1492231 w 1492231"/>
              <a:gd name="connsiteY1" fmla="*/ 871350 h 1738882"/>
              <a:gd name="connsiteX2" fmla="*/ 1478098 w 1492231"/>
              <a:gd name="connsiteY2" fmla="*/ 1738882 h 1738882"/>
              <a:gd name="connsiteX3" fmla="*/ 9110 w 1492231"/>
              <a:gd name="connsiteY3" fmla="*/ 951812 h 1738882"/>
              <a:gd name="connsiteX4" fmla="*/ 96 w 1492231"/>
              <a:gd name="connsiteY4" fmla="*/ 0 h 1738882"/>
              <a:gd name="connsiteX0" fmla="*/ 96 w 1492231"/>
              <a:gd name="connsiteY0" fmla="*/ 0 h 1738882"/>
              <a:gd name="connsiteX1" fmla="*/ 1492231 w 1492231"/>
              <a:gd name="connsiteY1" fmla="*/ 871350 h 1738882"/>
              <a:gd name="connsiteX2" fmla="*/ 1486644 w 1492231"/>
              <a:gd name="connsiteY2" fmla="*/ 1738882 h 1738882"/>
              <a:gd name="connsiteX3" fmla="*/ 9110 w 1492231"/>
              <a:gd name="connsiteY3" fmla="*/ 951812 h 1738882"/>
              <a:gd name="connsiteX4" fmla="*/ 96 w 1492231"/>
              <a:gd name="connsiteY4" fmla="*/ 0 h 1738882"/>
              <a:gd name="connsiteX0" fmla="*/ 96 w 1492231"/>
              <a:gd name="connsiteY0" fmla="*/ 0 h 1764520"/>
              <a:gd name="connsiteX1" fmla="*/ 1492231 w 1492231"/>
              <a:gd name="connsiteY1" fmla="*/ 871350 h 1764520"/>
              <a:gd name="connsiteX2" fmla="*/ 1478098 w 1492231"/>
              <a:gd name="connsiteY2" fmla="*/ 1764520 h 1764520"/>
              <a:gd name="connsiteX3" fmla="*/ 9110 w 1492231"/>
              <a:gd name="connsiteY3" fmla="*/ 951812 h 1764520"/>
              <a:gd name="connsiteX4" fmla="*/ 96 w 1492231"/>
              <a:gd name="connsiteY4" fmla="*/ 0 h 1764520"/>
              <a:gd name="connsiteX0" fmla="*/ 16624 w 1508759"/>
              <a:gd name="connsiteY0" fmla="*/ 0 h 1764520"/>
              <a:gd name="connsiteX1" fmla="*/ 1508759 w 1508759"/>
              <a:gd name="connsiteY1" fmla="*/ 871350 h 1764520"/>
              <a:gd name="connsiteX2" fmla="*/ 1494626 w 1508759"/>
              <a:gd name="connsiteY2" fmla="*/ 1764520 h 1764520"/>
              <a:gd name="connsiteX3" fmla="*/ 0 w 1508759"/>
              <a:gd name="connsiteY3" fmla="*/ 951812 h 1764520"/>
              <a:gd name="connsiteX4" fmla="*/ 16624 w 1508759"/>
              <a:gd name="connsiteY4" fmla="*/ 0 h 1764520"/>
              <a:gd name="connsiteX0" fmla="*/ 16624 w 1508759"/>
              <a:gd name="connsiteY0" fmla="*/ 0 h 1807249"/>
              <a:gd name="connsiteX1" fmla="*/ 1508759 w 1508759"/>
              <a:gd name="connsiteY1" fmla="*/ 871350 h 1807249"/>
              <a:gd name="connsiteX2" fmla="*/ 1468988 w 1508759"/>
              <a:gd name="connsiteY2" fmla="*/ 1807249 h 1807249"/>
              <a:gd name="connsiteX3" fmla="*/ 0 w 1508759"/>
              <a:gd name="connsiteY3" fmla="*/ 951812 h 1807249"/>
              <a:gd name="connsiteX4" fmla="*/ 16624 w 1508759"/>
              <a:gd name="connsiteY4" fmla="*/ 0 h 1807249"/>
              <a:gd name="connsiteX0" fmla="*/ 16624 w 1508759"/>
              <a:gd name="connsiteY0" fmla="*/ 0 h 1807249"/>
              <a:gd name="connsiteX1" fmla="*/ 1508759 w 1508759"/>
              <a:gd name="connsiteY1" fmla="*/ 871350 h 1807249"/>
              <a:gd name="connsiteX2" fmla="*/ 1494625 w 1508759"/>
              <a:gd name="connsiteY2" fmla="*/ 1807249 h 1807249"/>
              <a:gd name="connsiteX3" fmla="*/ 0 w 1508759"/>
              <a:gd name="connsiteY3" fmla="*/ 951812 h 1807249"/>
              <a:gd name="connsiteX4" fmla="*/ 16624 w 1508759"/>
              <a:gd name="connsiteY4" fmla="*/ 0 h 1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759" h="1807249">
                <a:moveTo>
                  <a:pt x="16624" y="0"/>
                </a:moveTo>
                <a:lnTo>
                  <a:pt x="1508759" y="871350"/>
                </a:lnTo>
                <a:cubicBezTo>
                  <a:pt x="1505856" y="1163284"/>
                  <a:pt x="1497528" y="1515315"/>
                  <a:pt x="1494625" y="1807249"/>
                </a:cubicBezTo>
                <a:lnTo>
                  <a:pt x="0" y="951812"/>
                </a:lnTo>
                <a:cubicBezTo>
                  <a:pt x="1254" y="510974"/>
                  <a:pt x="15370" y="440838"/>
                  <a:pt x="16624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 35"/>
          <p:cNvSpPr/>
          <p:nvPr/>
        </p:nvSpPr>
        <p:spPr>
          <a:xfrm>
            <a:off x="6991975" y="2264400"/>
            <a:ext cx="836767" cy="2456285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  <a:gd name="connsiteX0" fmla="*/ 197345 w 960234"/>
              <a:gd name="connsiteY0" fmla="*/ 0 h 2601562"/>
              <a:gd name="connsiteX1" fmla="*/ 960234 w 960234"/>
              <a:gd name="connsiteY1" fmla="*/ 339276 h 2601562"/>
              <a:gd name="connsiteX2" fmla="*/ 946435 w 960234"/>
              <a:gd name="connsiteY2" fmla="*/ 2601562 h 2601562"/>
              <a:gd name="connsiteX3" fmla="*/ 0 w 960234"/>
              <a:gd name="connsiteY3" fmla="*/ 2014115 h 2601562"/>
              <a:gd name="connsiteX4" fmla="*/ 197345 w 960234"/>
              <a:gd name="connsiteY4" fmla="*/ 0 h 2601562"/>
              <a:gd name="connsiteX0" fmla="*/ 104 w 762993"/>
              <a:gd name="connsiteY0" fmla="*/ 0 h 2601562"/>
              <a:gd name="connsiteX1" fmla="*/ 762993 w 762993"/>
              <a:gd name="connsiteY1" fmla="*/ 339276 h 2601562"/>
              <a:gd name="connsiteX2" fmla="*/ 749194 w 762993"/>
              <a:gd name="connsiteY2" fmla="*/ 2601562 h 2601562"/>
              <a:gd name="connsiteX3" fmla="*/ 8126 w 762993"/>
              <a:gd name="connsiteY3" fmla="*/ 1843199 h 2601562"/>
              <a:gd name="connsiteX4" fmla="*/ 104 w 762993"/>
              <a:gd name="connsiteY4" fmla="*/ 0 h 2601562"/>
              <a:gd name="connsiteX0" fmla="*/ 104 w 762993"/>
              <a:gd name="connsiteY0" fmla="*/ 0 h 2268276"/>
              <a:gd name="connsiteX1" fmla="*/ 762993 w 762993"/>
              <a:gd name="connsiteY1" fmla="*/ 339276 h 2268276"/>
              <a:gd name="connsiteX2" fmla="*/ 740979 w 762993"/>
              <a:gd name="connsiteY2" fmla="*/ 2268276 h 2268276"/>
              <a:gd name="connsiteX3" fmla="*/ 8126 w 762993"/>
              <a:gd name="connsiteY3" fmla="*/ 1843199 h 2268276"/>
              <a:gd name="connsiteX4" fmla="*/ 104 w 762993"/>
              <a:gd name="connsiteY4" fmla="*/ 0 h 2268276"/>
              <a:gd name="connsiteX0" fmla="*/ 104 w 762993"/>
              <a:gd name="connsiteY0" fmla="*/ 0 h 2268276"/>
              <a:gd name="connsiteX1" fmla="*/ 762993 w 762993"/>
              <a:gd name="connsiteY1" fmla="*/ 476009 h 2268276"/>
              <a:gd name="connsiteX2" fmla="*/ 740979 w 762993"/>
              <a:gd name="connsiteY2" fmla="*/ 2268276 h 2268276"/>
              <a:gd name="connsiteX3" fmla="*/ 8126 w 762993"/>
              <a:gd name="connsiteY3" fmla="*/ 1843199 h 2268276"/>
              <a:gd name="connsiteX4" fmla="*/ 104 w 762993"/>
              <a:gd name="connsiteY4" fmla="*/ 0 h 2268276"/>
              <a:gd name="connsiteX0" fmla="*/ 104 w 762993"/>
              <a:gd name="connsiteY0" fmla="*/ 0 h 2370826"/>
              <a:gd name="connsiteX1" fmla="*/ 762993 w 762993"/>
              <a:gd name="connsiteY1" fmla="*/ 476009 h 2370826"/>
              <a:gd name="connsiteX2" fmla="*/ 724549 w 762993"/>
              <a:gd name="connsiteY2" fmla="*/ 2370826 h 2370826"/>
              <a:gd name="connsiteX3" fmla="*/ 8126 w 762993"/>
              <a:gd name="connsiteY3" fmla="*/ 1843199 h 2370826"/>
              <a:gd name="connsiteX4" fmla="*/ 104 w 762993"/>
              <a:gd name="connsiteY4" fmla="*/ 0 h 2370826"/>
              <a:gd name="connsiteX0" fmla="*/ 104 w 762993"/>
              <a:gd name="connsiteY0" fmla="*/ 0 h 2370826"/>
              <a:gd name="connsiteX1" fmla="*/ 762993 w 762993"/>
              <a:gd name="connsiteY1" fmla="*/ 476009 h 2370826"/>
              <a:gd name="connsiteX2" fmla="*/ 724549 w 762993"/>
              <a:gd name="connsiteY2" fmla="*/ 2370826 h 2370826"/>
              <a:gd name="connsiteX3" fmla="*/ 8126 w 762993"/>
              <a:gd name="connsiteY3" fmla="*/ 2039753 h 2370826"/>
              <a:gd name="connsiteX4" fmla="*/ 104 w 762993"/>
              <a:gd name="connsiteY4" fmla="*/ 0 h 2370826"/>
              <a:gd name="connsiteX0" fmla="*/ 61 w 762950"/>
              <a:gd name="connsiteY0" fmla="*/ 0 h 2370826"/>
              <a:gd name="connsiteX1" fmla="*/ 762950 w 762950"/>
              <a:gd name="connsiteY1" fmla="*/ 476009 h 2370826"/>
              <a:gd name="connsiteX2" fmla="*/ 724506 w 762950"/>
              <a:gd name="connsiteY2" fmla="*/ 2370826 h 2370826"/>
              <a:gd name="connsiteX3" fmla="*/ 16298 w 762950"/>
              <a:gd name="connsiteY3" fmla="*/ 2005569 h 2370826"/>
              <a:gd name="connsiteX4" fmla="*/ 61 w 762950"/>
              <a:gd name="connsiteY4" fmla="*/ 0 h 2370826"/>
              <a:gd name="connsiteX0" fmla="*/ 23 w 762912"/>
              <a:gd name="connsiteY0" fmla="*/ 0 h 2370826"/>
              <a:gd name="connsiteX1" fmla="*/ 762912 w 762912"/>
              <a:gd name="connsiteY1" fmla="*/ 476009 h 2370826"/>
              <a:gd name="connsiteX2" fmla="*/ 724468 w 762912"/>
              <a:gd name="connsiteY2" fmla="*/ 2370826 h 2370826"/>
              <a:gd name="connsiteX3" fmla="*/ 49120 w 762912"/>
              <a:gd name="connsiteY3" fmla="*/ 1971386 h 2370826"/>
              <a:gd name="connsiteX4" fmla="*/ 23 w 762912"/>
              <a:gd name="connsiteY4" fmla="*/ 0 h 2370826"/>
              <a:gd name="connsiteX0" fmla="*/ 385 w 763274"/>
              <a:gd name="connsiteY0" fmla="*/ 0 h 2370826"/>
              <a:gd name="connsiteX1" fmla="*/ 763274 w 763274"/>
              <a:gd name="connsiteY1" fmla="*/ 476009 h 2370826"/>
              <a:gd name="connsiteX2" fmla="*/ 724830 w 763274"/>
              <a:gd name="connsiteY2" fmla="*/ 2370826 h 2370826"/>
              <a:gd name="connsiteX3" fmla="*/ 194 w 763274"/>
              <a:gd name="connsiteY3" fmla="*/ 1945748 h 2370826"/>
              <a:gd name="connsiteX4" fmla="*/ 385 w 763274"/>
              <a:gd name="connsiteY4" fmla="*/ 0 h 2370826"/>
              <a:gd name="connsiteX0" fmla="*/ 385 w 763274"/>
              <a:gd name="connsiteY0" fmla="*/ 0 h 2447739"/>
              <a:gd name="connsiteX1" fmla="*/ 763274 w 763274"/>
              <a:gd name="connsiteY1" fmla="*/ 476009 h 2447739"/>
              <a:gd name="connsiteX2" fmla="*/ 708401 w 763274"/>
              <a:gd name="connsiteY2" fmla="*/ 2447739 h 2447739"/>
              <a:gd name="connsiteX3" fmla="*/ 194 w 763274"/>
              <a:gd name="connsiteY3" fmla="*/ 1945748 h 2447739"/>
              <a:gd name="connsiteX4" fmla="*/ 385 w 763274"/>
              <a:gd name="connsiteY4" fmla="*/ 0 h 2447739"/>
              <a:gd name="connsiteX0" fmla="*/ 24835 w 787724"/>
              <a:gd name="connsiteY0" fmla="*/ 0 h 2447739"/>
              <a:gd name="connsiteX1" fmla="*/ 787724 w 787724"/>
              <a:gd name="connsiteY1" fmla="*/ 476009 h 2447739"/>
              <a:gd name="connsiteX2" fmla="*/ 732851 w 787724"/>
              <a:gd name="connsiteY2" fmla="*/ 2447739 h 2447739"/>
              <a:gd name="connsiteX3" fmla="*/ 0 w 787724"/>
              <a:gd name="connsiteY3" fmla="*/ 2031206 h 2447739"/>
              <a:gd name="connsiteX4" fmla="*/ 24835 w 787724"/>
              <a:gd name="connsiteY4" fmla="*/ 0 h 2447739"/>
              <a:gd name="connsiteX0" fmla="*/ 385 w 787918"/>
              <a:gd name="connsiteY0" fmla="*/ 0 h 2456285"/>
              <a:gd name="connsiteX1" fmla="*/ 787918 w 787918"/>
              <a:gd name="connsiteY1" fmla="*/ 484555 h 2456285"/>
              <a:gd name="connsiteX2" fmla="*/ 733045 w 787918"/>
              <a:gd name="connsiteY2" fmla="*/ 2456285 h 2456285"/>
              <a:gd name="connsiteX3" fmla="*/ 194 w 787918"/>
              <a:gd name="connsiteY3" fmla="*/ 2039752 h 2456285"/>
              <a:gd name="connsiteX4" fmla="*/ 385 w 787918"/>
              <a:gd name="connsiteY4" fmla="*/ 0 h 2456285"/>
              <a:gd name="connsiteX0" fmla="*/ 385 w 804348"/>
              <a:gd name="connsiteY0" fmla="*/ 0 h 2456285"/>
              <a:gd name="connsiteX1" fmla="*/ 804348 w 804348"/>
              <a:gd name="connsiteY1" fmla="*/ 476009 h 2456285"/>
              <a:gd name="connsiteX2" fmla="*/ 733045 w 804348"/>
              <a:gd name="connsiteY2" fmla="*/ 2456285 h 2456285"/>
              <a:gd name="connsiteX3" fmla="*/ 194 w 804348"/>
              <a:gd name="connsiteY3" fmla="*/ 2039752 h 2456285"/>
              <a:gd name="connsiteX4" fmla="*/ 385 w 804348"/>
              <a:gd name="connsiteY4" fmla="*/ 0 h 245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348" h="2456285">
                <a:moveTo>
                  <a:pt x="385" y="0"/>
                </a:moveTo>
                <a:lnTo>
                  <a:pt x="804348" y="476009"/>
                </a:lnTo>
                <a:cubicBezTo>
                  <a:pt x="801445" y="767943"/>
                  <a:pt x="735948" y="2164351"/>
                  <a:pt x="733045" y="2456285"/>
                </a:cubicBezTo>
                <a:lnTo>
                  <a:pt x="194" y="2039752"/>
                </a:lnTo>
                <a:cubicBezTo>
                  <a:pt x="1448" y="1598914"/>
                  <a:pt x="-869" y="440838"/>
                  <a:pt x="385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35"/>
          <p:cNvSpPr/>
          <p:nvPr/>
        </p:nvSpPr>
        <p:spPr>
          <a:xfrm>
            <a:off x="9252357" y="3599039"/>
            <a:ext cx="708380" cy="2370825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  <a:gd name="connsiteX0" fmla="*/ 61 w 962757"/>
              <a:gd name="connsiteY0" fmla="*/ 0 h 2866482"/>
              <a:gd name="connsiteX1" fmla="*/ 713661 w 962757"/>
              <a:gd name="connsiteY1" fmla="*/ 424735 h 2866482"/>
              <a:gd name="connsiteX2" fmla="*/ 962733 w 962757"/>
              <a:gd name="connsiteY2" fmla="*/ 2866482 h 2866482"/>
              <a:gd name="connsiteX3" fmla="*/ 16298 w 962757"/>
              <a:gd name="connsiteY3" fmla="*/ 2279035 h 2866482"/>
              <a:gd name="connsiteX4" fmla="*/ 61 w 962757"/>
              <a:gd name="connsiteY4" fmla="*/ 0 h 2866482"/>
              <a:gd name="connsiteX0" fmla="*/ 61 w 724848"/>
              <a:gd name="connsiteY0" fmla="*/ 0 h 2687020"/>
              <a:gd name="connsiteX1" fmla="*/ 713661 w 724848"/>
              <a:gd name="connsiteY1" fmla="*/ 424735 h 2687020"/>
              <a:gd name="connsiteX2" fmla="*/ 724507 w 724848"/>
              <a:gd name="connsiteY2" fmla="*/ 2687020 h 2687020"/>
              <a:gd name="connsiteX3" fmla="*/ 16298 w 724848"/>
              <a:gd name="connsiteY3" fmla="*/ 2279035 h 2687020"/>
              <a:gd name="connsiteX4" fmla="*/ 61 w 724848"/>
              <a:gd name="connsiteY4" fmla="*/ 0 h 2687020"/>
              <a:gd name="connsiteX0" fmla="*/ 385 w 725172"/>
              <a:gd name="connsiteY0" fmla="*/ 0 h 2687020"/>
              <a:gd name="connsiteX1" fmla="*/ 713985 w 725172"/>
              <a:gd name="connsiteY1" fmla="*/ 424735 h 2687020"/>
              <a:gd name="connsiteX2" fmla="*/ 724831 w 725172"/>
              <a:gd name="connsiteY2" fmla="*/ 2687020 h 2687020"/>
              <a:gd name="connsiteX3" fmla="*/ 192 w 725172"/>
              <a:gd name="connsiteY3" fmla="*/ 1885928 h 2687020"/>
              <a:gd name="connsiteX4" fmla="*/ 385 w 725172"/>
              <a:gd name="connsiteY4" fmla="*/ 0 h 2687020"/>
              <a:gd name="connsiteX0" fmla="*/ 385 w 713985"/>
              <a:gd name="connsiteY0" fmla="*/ 0 h 2234093"/>
              <a:gd name="connsiteX1" fmla="*/ 713985 w 713985"/>
              <a:gd name="connsiteY1" fmla="*/ 424735 h 2234093"/>
              <a:gd name="connsiteX2" fmla="*/ 568752 w 713985"/>
              <a:gd name="connsiteY2" fmla="*/ 2234093 h 2234093"/>
              <a:gd name="connsiteX3" fmla="*/ 192 w 713985"/>
              <a:gd name="connsiteY3" fmla="*/ 1885928 h 2234093"/>
              <a:gd name="connsiteX4" fmla="*/ 385 w 713985"/>
              <a:gd name="connsiteY4" fmla="*/ 0 h 2234093"/>
              <a:gd name="connsiteX0" fmla="*/ 385 w 590765"/>
              <a:gd name="connsiteY0" fmla="*/ 0 h 2234093"/>
              <a:gd name="connsiteX1" fmla="*/ 590765 w 590765"/>
              <a:gd name="connsiteY1" fmla="*/ 382006 h 2234093"/>
              <a:gd name="connsiteX2" fmla="*/ 568752 w 590765"/>
              <a:gd name="connsiteY2" fmla="*/ 2234093 h 2234093"/>
              <a:gd name="connsiteX3" fmla="*/ 192 w 590765"/>
              <a:gd name="connsiteY3" fmla="*/ 1885928 h 2234093"/>
              <a:gd name="connsiteX4" fmla="*/ 385 w 590765"/>
              <a:gd name="connsiteY4" fmla="*/ 0 h 2234093"/>
              <a:gd name="connsiteX0" fmla="*/ 385 w 590765"/>
              <a:gd name="connsiteY0" fmla="*/ 0 h 2276822"/>
              <a:gd name="connsiteX1" fmla="*/ 590765 w 590765"/>
              <a:gd name="connsiteY1" fmla="*/ 424735 h 2276822"/>
              <a:gd name="connsiteX2" fmla="*/ 568752 w 590765"/>
              <a:gd name="connsiteY2" fmla="*/ 2276822 h 2276822"/>
              <a:gd name="connsiteX3" fmla="*/ 192 w 590765"/>
              <a:gd name="connsiteY3" fmla="*/ 1928657 h 2276822"/>
              <a:gd name="connsiteX4" fmla="*/ 385 w 590765"/>
              <a:gd name="connsiteY4" fmla="*/ 0 h 2276822"/>
              <a:gd name="connsiteX0" fmla="*/ 385 w 582550"/>
              <a:gd name="connsiteY0" fmla="*/ 0 h 2276822"/>
              <a:gd name="connsiteX1" fmla="*/ 582550 w 582550"/>
              <a:gd name="connsiteY1" fmla="*/ 356369 h 2276822"/>
              <a:gd name="connsiteX2" fmla="*/ 568752 w 582550"/>
              <a:gd name="connsiteY2" fmla="*/ 2276822 h 2276822"/>
              <a:gd name="connsiteX3" fmla="*/ 192 w 582550"/>
              <a:gd name="connsiteY3" fmla="*/ 1928657 h 2276822"/>
              <a:gd name="connsiteX4" fmla="*/ 385 w 582550"/>
              <a:gd name="connsiteY4" fmla="*/ 0 h 2276822"/>
              <a:gd name="connsiteX0" fmla="*/ 385 w 648268"/>
              <a:gd name="connsiteY0" fmla="*/ 0 h 2276822"/>
              <a:gd name="connsiteX1" fmla="*/ 648268 w 648268"/>
              <a:gd name="connsiteY1" fmla="*/ 364915 h 2276822"/>
              <a:gd name="connsiteX2" fmla="*/ 568752 w 648268"/>
              <a:gd name="connsiteY2" fmla="*/ 2276822 h 2276822"/>
              <a:gd name="connsiteX3" fmla="*/ 192 w 648268"/>
              <a:gd name="connsiteY3" fmla="*/ 1928657 h 2276822"/>
              <a:gd name="connsiteX4" fmla="*/ 385 w 648268"/>
              <a:gd name="connsiteY4" fmla="*/ 0 h 2276822"/>
              <a:gd name="connsiteX0" fmla="*/ 385 w 648268"/>
              <a:gd name="connsiteY0" fmla="*/ 0 h 2387917"/>
              <a:gd name="connsiteX1" fmla="*/ 648268 w 648268"/>
              <a:gd name="connsiteY1" fmla="*/ 364915 h 2387917"/>
              <a:gd name="connsiteX2" fmla="*/ 626254 w 648268"/>
              <a:gd name="connsiteY2" fmla="*/ 2387917 h 2387917"/>
              <a:gd name="connsiteX3" fmla="*/ 192 w 648268"/>
              <a:gd name="connsiteY3" fmla="*/ 1928657 h 2387917"/>
              <a:gd name="connsiteX4" fmla="*/ 385 w 648268"/>
              <a:gd name="connsiteY4" fmla="*/ 0 h 2387917"/>
              <a:gd name="connsiteX0" fmla="*/ 61 w 647944"/>
              <a:gd name="connsiteY0" fmla="*/ 0 h 2387917"/>
              <a:gd name="connsiteX1" fmla="*/ 647944 w 647944"/>
              <a:gd name="connsiteY1" fmla="*/ 364915 h 2387917"/>
              <a:gd name="connsiteX2" fmla="*/ 625930 w 647944"/>
              <a:gd name="connsiteY2" fmla="*/ 2387917 h 2387917"/>
              <a:gd name="connsiteX3" fmla="*/ 16298 w 647944"/>
              <a:gd name="connsiteY3" fmla="*/ 2031206 h 2387917"/>
              <a:gd name="connsiteX4" fmla="*/ 61 w 647944"/>
              <a:gd name="connsiteY4" fmla="*/ 0 h 2387917"/>
              <a:gd name="connsiteX0" fmla="*/ 104 w 639773"/>
              <a:gd name="connsiteY0" fmla="*/ 0 h 2370825"/>
              <a:gd name="connsiteX1" fmla="*/ 639773 w 639773"/>
              <a:gd name="connsiteY1" fmla="*/ 347823 h 2370825"/>
              <a:gd name="connsiteX2" fmla="*/ 617759 w 639773"/>
              <a:gd name="connsiteY2" fmla="*/ 2370825 h 2370825"/>
              <a:gd name="connsiteX3" fmla="*/ 8127 w 639773"/>
              <a:gd name="connsiteY3" fmla="*/ 2014114 h 2370825"/>
              <a:gd name="connsiteX4" fmla="*/ 104 w 639773"/>
              <a:gd name="connsiteY4" fmla="*/ 0 h 2370825"/>
              <a:gd name="connsiteX0" fmla="*/ 16621 w 656290"/>
              <a:gd name="connsiteY0" fmla="*/ 0 h 2370825"/>
              <a:gd name="connsiteX1" fmla="*/ 656290 w 656290"/>
              <a:gd name="connsiteY1" fmla="*/ 347823 h 2370825"/>
              <a:gd name="connsiteX2" fmla="*/ 634276 w 656290"/>
              <a:gd name="connsiteY2" fmla="*/ 2370825 h 2370825"/>
              <a:gd name="connsiteX3" fmla="*/ 0 w 656290"/>
              <a:gd name="connsiteY3" fmla="*/ 2005568 h 2370825"/>
              <a:gd name="connsiteX4" fmla="*/ 16621 w 656290"/>
              <a:gd name="connsiteY4" fmla="*/ 0 h 2370825"/>
              <a:gd name="connsiteX0" fmla="*/ 16621 w 680934"/>
              <a:gd name="connsiteY0" fmla="*/ 0 h 2370825"/>
              <a:gd name="connsiteX1" fmla="*/ 680934 w 680934"/>
              <a:gd name="connsiteY1" fmla="*/ 373460 h 2370825"/>
              <a:gd name="connsiteX2" fmla="*/ 634276 w 680934"/>
              <a:gd name="connsiteY2" fmla="*/ 2370825 h 2370825"/>
              <a:gd name="connsiteX3" fmla="*/ 0 w 680934"/>
              <a:gd name="connsiteY3" fmla="*/ 2005568 h 2370825"/>
              <a:gd name="connsiteX4" fmla="*/ 16621 w 680934"/>
              <a:gd name="connsiteY4" fmla="*/ 0 h 237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934" h="2370825">
                <a:moveTo>
                  <a:pt x="16621" y="0"/>
                </a:moveTo>
                <a:lnTo>
                  <a:pt x="680934" y="373460"/>
                </a:lnTo>
                <a:cubicBezTo>
                  <a:pt x="678031" y="665394"/>
                  <a:pt x="637179" y="2078891"/>
                  <a:pt x="634276" y="2370825"/>
                </a:cubicBezTo>
                <a:cubicBezTo>
                  <a:pt x="411898" y="2246225"/>
                  <a:pt x="222378" y="2130168"/>
                  <a:pt x="0" y="2005568"/>
                </a:cubicBezTo>
                <a:cubicBezTo>
                  <a:pt x="1254" y="1564730"/>
                  <a:pt x="15367" y="440838"/>
                  <a:pt x="16621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Rectangle 35"/>
          <p:cNvSpPr/>
          <p:nvPr/>
        </p:nvSpPr>
        <p:spPr>
          <a:xfrm>
            <a:off x="7814375" y="2748204"/>
            <a:ext cx="1482593" cy="1305574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84422"/>
              <a:gd name="connsiteY0" fmla="*/ 0 h 1570494"/>
              <a:gd name="connsiteX1" fmla="*/ 1784422 w 1784422"/>
              <a:gd name="connsiteY1" fmla="*/ 1018043 h 1570494"/>
              <a:gd name="connsiteX2" fmla="*/ 1757778 w 1784422"/>
              <a:gd name="connsiteY2" fmla="*/ 1570494 h 1570494"/>
              <a:gd name="connsiteX3" fmla="*/ 2726 w 1784422"/>
              <a:gd name="connsiteY3" fmla="*/ 568469 h 1570494"/>
              <a:gd name="connsiteX4" fmla="*/ 202 w 1784422"/>
              <a:gd name="connsiteY4" fmla="*/ 0 h 1570494"/>
              <a:gd name="connsiteX0" fmla="*/ 202 w 1800772"/>
              <a:gd name="connsiteY0" fmla="*/ 0 h 1570494"/>
              <a:gd name="connsiteX1" fmla="*/ 1784422 w 1800772"/>
              <a:gd name="connsiteY1" fmla="*/ 1018043 h 1570494"/>
              <a:gd name="connsiteX2" fmla="*/ 1800507 w 1800772"/>
              <a:gd name="connsiteY2" fmla="*/ 1570494 h 1570494"/>
              <a:gd name="connsiteX3" fmla="*/ 2726 w 1800772"/>
              <a:gd name="connsiteY3" fmla="*/ 568469 h 1570494"/>
              <a:gd name="connsiteX4" fmla="*/ 202 w 1800772"/>
              <a:gd name="connsiteY4" fmla="*/ 0 h 1570494"/>
              <a:gd name="connsiteX0" fmla="*/ 202 w 1784422"/>
              <a:gd name="connsiteY0" fmla="*/ 0 h 1596131"/>
              <a:gd name="connsiteX1" fmla="*/ 1784422 w 1784422"/>
              <a:gd name="connsiteY1" fmla="*/ 1018043 h 1596131"/>
              <a:gd name="connsiteX2" fmla="*/ 1783415 w 1784422"/>
              <a:gd name="connsiteY2" fmla="*/ 1596131 h 1596131"/>
              <a:gd name="connsiteX3" fmla="*/ 2726 w 1784422"/>
              <a:gd name="connsiteY3" fmla="*/ 568469 h 1596131"/>
              <a:gd name="connsiteX4" fmla="*/ 202 w 1784422"/>
              <a:gd name="connsiteY4" fmla="*/ 0 h 1596131"/>
              <a:gd name="connsiteX0" fmla="*/ 6022 w 1781696"/>
              <a:gd name="connsiteY0" fmla="*/ 0 h 1467944"/>
              <a:gd name="connsiteX1" fmla="*/ 1781696 w 1781696"/>
              <a:gd name="connsiteY1" fmla="*/ 889856 h 1467944"/>
              <a:gd name="connsiteX2" fmla="*/ 1780689 w 1781696"/>
              <a:gd name="connsiteY2" fmla="*/ 1467944 h 1467944"/>
              <a:gd name="connsiteX3" fmla="*/ 0 w 1781696"/>
              <a:gd name="connsiteY3" fmla="*/ 440282 h 1467944"/>
              <a:gd name="connsiteX4" fmla="*/ 6022 w 1781696"/>
              <a:gd name="connsiteY4" fmla="*/ 0 h 1467944"/>
              <a:gd name="connsiteX0" fmla="*/ 6022 w 1781104"/>
              <a:gd name="connsiteY0" fmla="*/ 0 h 1467944"/>
              <a:gd name="connsiteX1" fmla="*/ 1773150 w 1781104"/>
              <a:gd name="connsiteY1" fmla="*/ 1018043 h 1467944"/>
              <a:gd name="connsiteX2" fmla="*/ 1780689 w 1781104"/>
              <a:gd name="connsiteY2" fmla="*/ 1467944 h 1467944"/>
              <a:gd name="connsiteX3" fmla="*/ 0 w 1781104"/>
              <a:gd name="connsiteY3" fmla="*/ 440282 h 1467944"/>
              <a:gd name="connsiteX4" fmla="*/ 6022 w 1781104"/>
              <a:gd name="connsiteY4" fmla="*/ 0 h 1467944"/>
              <a:gd name="connsiteX0" fmla="*/ 6022 w 1773150"/>
              <a:gd name="connsiteY0" fmla="*/ 0 h 1305574"/>
              <a:gd name="connsiteX1" fmla="*/ 1773150 w 1773150"/>
              <a:gd name="connsiteY1" fmla="*/ 1018043 h 1305574"/>
              <a:gd name="connsiteX2" fmla="*/ 1498678 w 1773150"/>
              <a:gd name="connsiteY2" fmla="*/ 1305574 h 1305574"/>
              <a:gd name="connsiteX3" fmla="*/ 0 w 1773150"/>
              <a:gd name="connsiteY3" fmla="*/ 440282 h 1305574"/>
              <a:gd name="connsiteX4" fmla="*/ 6022 w 1773150"/>
              <a:gd name="connsiteY4" fmla="*/ 0 h 1305574"/>
              <a:gd name="connsiteX0" fmla="*/ 6022 w 1498943"/>
              <a:gd name="connsiteY0" fmla="*/ 0 h 1305574"/>
              <a:gd name="connsiteX1" fmla="*/ 1482593 w 1498943"/>
              <a:gd name="connsiteY1" fmla="*/ 864218 h 1305574"/>
              <a:gd name="connsiteX2" fmla="*/ 1498678 w 1498943"/>
              <a:gd name="connsiteY2" fmla="*/ 1305574 h 1305574"/>
              <a:gd name="connsiteX3" fmla="*/ 0 w 1498943"/>
              <a:gd name="connsiteY3" fmla="*/ 440282 h 1305574"/>
              <a:gd name="connsiteX4" fmla="*/ 6022 w 1498943"/>
              <a:gd name="connsiteY4" fmla="*/ 0 h 1305574"/>
              <a:gd name="connsiteX0" fmla="*/ 6022 w 1482593"/>
              <a:gd name="connsiteY0" fmla="*/ 0 h 1305574"/>
              <a:gd name="connsiteX1" fmla="*/ 1482593 w 1482593"/>
              <a:gd name="connsiteY1" fmla="*/ 864218 h 1305574"/>
              <a:gd name="connsiteX2" fmla="*/ 1464495 w 1482593"/>
              <a:gd name="connsiteY2" fmla="*/ 1305574 h 1305574"/>
              <a:gd name="connsiteX3" fmla="*/ 0 w 1482593"/>
              <a:gd name="connsiteY3" fmla="*/ 440282 h 1305574"/>
              <a:gd name="connsiteX4" fmla="*/ 6022 w 1482593"/>
              <a:gd name="connsiteY4" fmla="*/ 0 h 130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593" h="1305574">
                <a:moveTo>
                  <a:pt x="6022" y="0"/>
                </a:moveTo>
                <a:lnTo>
                  <a:pt x="1482593" y="864218"/>
                </a:lnTo>
                <a:cubicBezTo>
                  <a:pt x="1479690" y="1156152"/>
                  <a:pt x="1467398" y="1013640"/>
                  <a:pt x="1464495" y="1305574"/>
                </a:cubicBezTo>
                <a:lnTo>
                  <a:pt x="0" y="440282"/>
                </a:lnTo>
                <a:cubicBezTo>
                  <a:pt x="1254" y="-556"/>
                  <a:pt x="4768" y="440838"/>
                  <a:pt x="6022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 35"/>
          <p:cNvSpPr/>
          <p:nvPr/>
        </p:nvSpPr>
        <p:spPr>
          <a:xfrm>
            <a:off x="7745152" y="4115585"/>
            <a:ext cx="1533867" cy="1476489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92226"/>
              <a:gd name="connsiteY0" fmla="*/ 0 h 1664498"/>
              <a:gd name="connsiteX1" fmla="*/ 1775876 w 1792226"/>
              <a:gd name="connsiteY1" fmla="*/ 1052226 h 1664498"/>
              <a:gd name="connsiteX2" fmla="*/ 1791961 w 1792226"/>
              <a:gd name="connsiteY2" fmla="*/ 1664498 h 1664498"/>
              <a:gd name="connsiteX3" fmla="*/ 2726 w 1792226"/>
              <a:gd name="connsiteY3" fmla="*/ 568469 h 1664498"/>
              <a:gd name="connsiteX4" fmla="*/ 202 w 1792226"/>
              <a:gd name="connsiteY4" fmla="*/ 0 h 1664498"/>
              <a:gd name="connsiteX0" fmla="*/ 14567 w 1806591"/>
              <a:gd name="connsiteY0" fmla="*/ 0 h 1664498"/>
              <a:gd name="connsiteX1" fmla="*/ 1790241 w 1806591"/>
              <a:gd name="connsiteY1" fmla="*/ 1052226 h 1664498"/>
              <a:gd name="connsiteX2" fmla="*/ 1806326 w 1806591"/>
              <a:gd name="connsiteY2" fmla="*/ 1664498 h 1664498"/>
              <a:gd name="connsiteX3" fmla="*/ 0 w 1806591"/>
              <a:gd name="connsiteY3" fmla="*/ 602652 h 1664498"/>
              <a:gd name="connsiteX4" fmla="*/ 14567 w 1806591"/>
              <a:gd name="connsiteY4" fmla="*/ 0 h 1664498"/>
              <a:gd name="connsiteX0" fmla="*/ 14567 w 1815878"/>
              <a:gd name="connsiteY0" fmla="*/ 0 h 1664498"/>
              <a:gd name="connsiteX1" fmla="*/ 1815878 w 1815878"/>
              <a:gd name="connsiteY1" fmla="*/ 1069318 h 1664498"/>
              <a:gd name="connsiteX2" fmla="*/ 1806326 w 1815878"/>
              <a:gd name="connsiteY2" fmla="*/ 1664498 h 1664498"/>
              <a:gd name="connsiteX3" fmla="*/ 0 w 1815878"/>
              <a:gd name="connsiteY3" fmla="*/ 602652 h 1664498"/>
              <a:gd name="connsiteX4" fmla="*/ 14567 w 1815878"/>
              <a:gd name="connsiteY4" fmla="*/ 0 h 1664498"/>
              <a:gd name="connsiteX0" fmla="*/ 14567 w 1806346"/>
              <a:gd name="connsiteY0" fmla="*/ 0 h 1664498"/>
              <a:gd name="connsiteX1" fmla="*/ 1508229 w 1806346"/>
              <a:gd name="connsiteY1" fmla="*/ 864219 h 1664498"/>
              <a:gd name="connsiteX2" fmla="*/ 1806326 w 1806346"/>
              <a:gd name="connsiteY2" fmla="*/ 1664498 h 1664498"/>
              <a:gd name="connsiteX3" fmla="*/ 0 w 1806346"/>
              <a:gd name="connsiteY3" fmla="*/ 602652 h 1664498"/>
              <a:gd name="connsiteX4" fmla="*/ 14567 w 1806346"/>
              <a:gd name="connsiteY4" fmla="*/ 0 h 1664498"/>
              <a:gd name="connsiteX0" fmla="*/ 14567 w 1508229"/>
              <a:gd name="connsiteY0" fmla="*/ 0 h 1254299"/>
              <a:gd name="connsiteX1" fmla="*/ 1508229 w 1508229"/>
              <a:gd name="connsiteY1" fmla="*/ 864219 h 1254299"/>
              <a:gd name="connsiteX2" fmla="*/ 1490131 w 1508229"/>
              <a:gd name="connsiteY2" fmla="*/ 1254299 h 1254299"/>
              <a:gd name="connsiteX3" fmla="*/ 0 w 1508229"/>
              <a:gd name="connsiteY3" fmla="*/ 602652 h 1254299"/>
              <a:gd name="connsiteX4" fmla="*/ 14567 w 1508229"/>
              <a:gd name="connsiteY4" fmla="*/ 0 h 1254299"/>
              <a:gd name="connsiteX0" fmla="*/ 6021 w 1499683"/>
              <a:gd name="connsiteY0" fmla="*/ 0 h 1254299"/>
              <a:gd name="connsiteX1" fmla="*/ 1499683 w 1499683"/>
              <a:gd name="connsiteY1" fmla="*/ 864219 h 1254299"/>
              <a:gd name="connsiteX2" fmla="*/ 1481585 w 1499683"/>
              <a:gd name="connsiteY2" fmla="*/ 1254299 h 1254299"/>
              <a:gd name="connsiteX3" fmla="*/ 0 w 1499683"/>
              <a:gd name="connsiteY3" fmla="*/ 423191 h 1254299"/>
              <a:gd name="connsiteX4" fmla="*/ 6021 w 1499683"/>
              <a:gd name="connsiteY4" fmla="*/ 0 h 1254299"/>
              <a:gd name="connsiteX0" fmla="*/ 6021 w 1516034"/>
              <a:gd name="connsiteY0" fmla="*/ 0 h 1262845"/>
              <a:gd name="connsiteX1" fmla="*/ 1499683 w 1516034"/>
              <a:gd name="connsiteY1" fmla="*/ 864219 h 1262845"/>
              <a:gd name="connsiteX2" fmla="*/ 1515769 w 1516034"/>
              <a:gd name="connsiteY2" fmla="*/ 1262845 h 1262845"/>
              <a:gd name="connsiteX3" fmla="*/ 0 w 1516034"/>
              <a:gd name="connsiteY3" fmla="*/ 423191 h 1262845"/>
              <a:gd name="connsiteX4" fmla="*/ 6021 w 1516034"/>
              <a:gd name="connsiteY4" fmla="*/ 0 h 1262845"/>
              <a:gd name="connsiteX0" fmla="*/ 6021 w 1507639"/>
              <a:gd name="connsiteY0" fmla="*/ 0 h 1262845"/>
              <a:gd name="connsiteX1" fmla="*/ 1499683 w 1507639"/>
              <a:gd name="connsiteY1" fmla="*/ 864219 h 1262845"/>
              <a:gd name="connsiteX2" fmla="*/ 1507224 w 1507639"/>
              <a:gd name="connsiteY2" fmla="*/ 1262845 h 1262845"/>
              <a:gd name="connsiteX3" fmla="*/ 0 w 1507639"/>
              <a:gd name="connsiteY3" fmla="*/ 423191 h 1262845"/>
              <a:gd name="connsiteX4" fmla="*/ 6021 w 1507639"/>
              <a:gd name="connsiteY4" fmla="*/ 0 h 1262845"/>
              <a:gd name="connsiteX0" fmla="*/ 31659 w 1533277"/>
              <a:gd name="connsiteY0" fmla="*/ 0 h 1262845"/>
              <a:gd name="connsiteX1" fmla="*/ 1525321 w 1533277"/>
              <a:gd name="connsiteY1" fmla="*/ 864219 h 1262845"/>
              <a:gd name="connsiteX2" fmla="*/ 1532862 w 1533277"/>
              <a:gd name="connsiteY2" fmla="*/ 1262845 h 1262845"/>
              <a:gd name="connsiteX3" fmla="*/ 0 w 1533277"/>
              <a:gd name="connsiteY3" fmla="*/ 508649 h 1262845"/>
              <a:gd name="connsiteX4" fmla="*/ 31659 w 1533277"/>
              <a:gd name="connsiteY4" fmla="*/ 0 h 1262845"/>
              <a:gd name="connsiteX0" fmla="*/ 31659 w 1525321"/>
              <a:gd name="connsiteY0" fmla="*/ 0 h 1356849"/>
              <a:gd name="connsiteX1" fmla="*/ 1525321 w 1525321"/>
              <a:gd name="connsiteY1" fmla="*/ 864219 h 1356849"/>
              <a:gd name="connsiteX2" fmla="*/ 1515770 w 1525321"/>
              <a:gd name="connsiteY2" fmla="*/ 1356849 h 1356849"/>
              <a:gd name="connsiteX3" fmla="*/ 0 w 1525321"/>
              <a:gd name="connsiteY3" fmla="*/ 508649 h 1356849"/>
              <a:gd name="connsiteX4" fmla="*/ 31659 w 1525321"/>
              <a:gd name="connsiteY4" fmla="*/ 0 h 1356849"/>
              <a:gd name="connsiteX0" fmla="*/ 31659 w 1525321"/>
              <a:gd name="connsiteY0" fmla="*/ 0 h 1382486"/>
              <a:gd name="connsiteX1" fmla="*/ 1525321 w 1525321"/>
              <a:gd name="connsiteY1" fmla="*/ 864219 h 1382486"/>
              <a:gd name="connsiteX2" fmla="*/ 1507224 w 1525321"/>
              <a:gd name="connsiteY2" fmla="*/ 1382486 h 1382486"/>
              <a:gd name="connsiteX3" fmla="*/ 0 w 1525321"/>
              <a:gd name="connsiteY3" fmla="*/ 508649 h 1382486"/>
              <a:gd name="connsiteX4" fmla="*/ 31659 w 1525321"/>
              <a:gd name="connsiteY4" fmla="*/ 0 h 1382486"/>
              <a:gd name="connsiteX0" fmla="*/ 31659 w 1525321"/>
              <a:gd name="connsiteY0" fmla="*/ 0 h 1467944"/>
              <a:gd name="connsiteX1" fmla="*/ 1525321 w 1525321"/>
              <a:gd name="connsiteY1" fmla="*/ 864219 h 1467944"/>
              <a:gd name="connsiteX2" fmla="*/ 1498679 w 1525321"/>
              <a:gd name="connsiteY2" fmla="*/ 1467944 h 1467944"/>
              <a:gd name="connsiteX3" fmla="*/ 0 w 1525321"/>
              <a:gd name="connsiteY3" fmla="*/ 508649 h 1467944"/>
              <a:gd name="connsiteX4" fmla="*/ 31659 w 1525321"/>
              <a:gd name="connsiteY4" fmla="*/ 0 h 1467944"/>
              <a:gd name="connsiteX0" fmla="*/ 40205 w 1533867"/>
              <a:gd name="connsiteY0" fmla="*/ 0 h 1467944"/>
              <a:gd name="connsiteX1" fmla="*/ 1533867 w 1533867"/>
              <a:gd name="connsiteY1" fmla="*/ 864219 h 1467944"/>
              <a:gd name="connsiteX2" fmla="*/ 1507225 w 1533867"/>
              <a:gd name="connsiteY2" fmla="*/ 1467944 h 1467944"/>
              <a:gd name="connsiteX3" fmla="*/ 0 w 1533867"/>
              <a:gd name="connsiteY3" fmla="*/ 611198 h 1467944"/>
              <a:gd name="connsiteX4" fmla="*/ 40205 w 1533867"/>
              <a:gd name="connsiteY4" fmla="*/ 0 h 1467944"/>
              <a:gd name="connsiteX0" fmla="*/ 14568 w 1533867"/>
              <a:gd name="connsiteY0" fmla="*/ 0 h 1476489"/>
              <a:gd name="connsiteX1" fmla="*/ 1533867 w 1533867"/>
              <a:gd name="connsiteY1" fmla="*/ 872764 h 1476489"/>
              <a:gd name="connsiteX2" fmla="*/ 1507225 w 1533867"/>
              <a:gd name="connsiteY2" fmla="*/ 1476489 h 1476489"/>
              <a:gd name="connsiteX3" fmla="*/ 0 w 1533867"/>
              <a:gd name="connsiteY3" fmla="*/ 619743 h 1476489"/>
              <a:gd name="connsiteX4" fmla="*/ 14568 w 1533867"/>
              <a:gd name="connsiteY4" fmla="*/ 0 h 14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867" h="1476489">
                <a:moveTo>
                  <a:pt x="14568" y="0"/>
                </a:moveTo>
                <a:lnTo>
                  <a:pt x="1533867" y="872764"/>
                </a:lnTo>
                <a:cubicBezTo>
                  <a:pt x="1530964" y="1164698"/>
                  <a:pt x="1510128" y="1184555"/>
                  <a:pt x="1507225" y="1476489"/>
                </a:cubicBezTo>
                <a:lnTo>
                  <a:pt x="0" y="619743"/>
                </a:lnTo>
                <a:cubicBezTo>
                  <a:pt x="1254" y="178905"/>
                  <a:pt x="13314" y="440838"/>
                  <a:pt x="14568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104782" y="2454110"/>
            <a:ext cx="1706868" cy="13333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900915" y="3392681"/>
            <a:ext cx="1259893" cy="2618657"/>
          </a:xfrm>
          <a:custGeom>
            <a:avLst/>
            <a:gdLst>
              <a:gd name="connsiteX0" fmla="*/ 0 w 1858098"/>
              <a:gd name="connsiteY0" fmla="*/ 0 h 1986269"/>
              <a:gd name="connsiteX1" fmla="*/ 1858098 w 1858098"/>
              <a:gd name="connsiteY1" fmla="*/ 0 h 1986269"/>
              <a:gd name="connsiteX2" fmla="*/ 1858098 w 1858098"/>
              <a:gd name="connsiteY2" fmla="*/ 1986269 h 1986269"/>
              <a:gd name="connsiteX3" fmla="*/ 0 w 1858098"/>
              <a:gd name="connsiteY3" fmla="*/ 1986269 h 1986269"/>
              <a:gd name="connsiteX4" fmla="*/ 0 w 1858098"/>
              <a:gd name="connsiteY4" fmla="*/ 0 h 1986269"/>
              <a:gd name="connsiteX0" fmla="*/ 0 w 1858098"/>
              <a:gd name="connsiteY0" fmla="*/ 487110 h 2473379"/>
              <a:gd name="connsiteX1" fmla="*/ 1302622 w 1858098"/>
              <a:gd name="connsiteY1" fmla="*/ 0 h 2473379"/>
              <a:gd name="connsiteX2" fmla="*/ 1858098 w 1858098"/>
              <a:gd name="connsiteY2" fmla="*/ 2473379 h 2473379"/>
              <a:gd name="connsiteX3" fmla="*/ 0 w 1858098"/>
              <a:gd name="connsiteY3" fmla="*/ 2473379 h 2473379"/>
              <a:gd name="connsiteX4" fmla="*/ 0 w 1858098"/>
              <a:gd name="connsiteY4" fmla="*/ 487110 h 2473379"/>
              <a:gd name="connsiteX0" fmla="*/ 51275 w 1858098"/>
              <a:gd name="connsiteY0" fmla="*/ 640934 h 2473379"/>
              <a:gd name="connsiteX1" fmla="*/ 1302622 w 1858098"/>
              <a:gd name="connsiteY1" fmla="*/ 0 h 2473379"/>
              <a:gd name="connsiteX2" fmla="*/ 1858098 w 1858098"/>
              <a:gd name="connsiteY2" fmla="*/ 2473379 h 2473379"/>
              <a:gd name="connsiteX3" fmla="*/ 0 w 1858098"/>
              <a:gd name="connsiteY3" fmla="*/ 2473379 h 2473379"/>
              <a:gd name="connsiteX4" fmla="*/ 51275 w 1858098"/>
              <a:gd name="connsiteY4" fmla="*/ 640934 h 2473379"/>
              <a:gd name="connsiteX0" fmla="*/ 51275 w 1302622"/>
              <a:gd name="connsiteY0" fmla="*/ 640934 h 2473379"/>
              <a:gd name="connsiteX1" fmla="*/ 1302622 w 1302622"/>
              <a:gd name="connsiteY1" fmla="*/ 0 h 2473379"/>
              <a:gd name="connsiteX2" fmla="*/ 1276984 w 1302622"/>
              <a:gd name="connsiteY2" fmla="*/ 1832444 h 2473379"/>
              <a:gd name="connsiteX3" fmla="*/ 0 w 1302622"/>
              <a:gd name="connsiteY3" fmla="*/ 2473379 h 2473379"/>
              <a:gd name="connsiteX4" fmla="*/ 51275 w 1302622"/>
              <a:gd name="connsiteY4" fmla="*/ 640934 h 2473379"/>
              <a:gd name="connsiteX0" fmla="*/ 51275 w 1294076"/>
              <a:gd name="connsiteY0" fmla="*/ 683663 h 2516108"/>
              <a:gd name="connsiteX1" fmla="*/ 1294076 w 1294076"/>
              <a:gd name="connsiteY1" fmla="*/ 0 h 2516108"/>
              <a:gd name="connsiteX2" fmla="*/ 1276984 w 1294076"/>
              <a:gd name="connsiteY2" fmla="*/ 1875173 h 2516108"/>
              <a:gd name="connsiteX3" fmla="*/ 0 w 1294076"/>
              <a:gd name="connsiteY3" fmla="*/ 2516108 h 2516108"/>
              <a:gd name="connsiteX4" fmla="*/ 51275 w 1294076"/>
              <a:gd name="connsiteY4" fmla="*/ 683663 h 2516108"/>
              <a:gd name="connsiteX0" fmla="*/ 59820 w 1294076"/>
              <a:gd name="connsiteY0" fmla="*/ 700755 h 2516108"/>
              <a:gd name="connsiteX1" fmla="*/ 1294076 w 1294076"/>
              <a:gd name="connsiteY1" fmla="*/ 0 h 2516108"/>
              <a:gd name="connsiteX2" fmla="*/ 1276984 w 1294076"/>
              <a:gd name="connsiteY2" fmla="*/ 1875173 h 2516108"/>
              <a:gd name="connsiteX3" fmla="*/ 0 w 1294076"/>
              <a:gd name="connsiteY3" fmla="*/ 2516108 h 2516108"/>
              <a:gd name="connsiteX4" fmla="*/ 59820 w 1294076"/>
              <a:gd name="connsiteY4" fmla="*/ 700755 h 2516108"/>
              <a:gd name="connsiteX0" fmla="*/ 25637 w 1259893"/>
              <a:gd name="connsiteY0" fmla="*/ 700755 h 2618657"/>
              <a:gd name="connsiteX1" fmla="*/ 1259893 w 1259893"/>
              <a:gd name="connsiteY1" fmla="*/ 0 h 2618657"/>
              <a:gd name="connsiteX2" fmla="*/ 1242801 w 1259893"/>
              <a:gd name="connsiteY2" fmla="*/ 1875173 h 2618657"/>
              <a:gd name="connsiteX3" fmla="*/ 0 w 1259893"/>
              <a:gd name="connsiteY3" fmla="*/ 2618657 h 2618657"/>
              <a:gd name="connsiteX4" fmla="*/ 25637 w 1259893"/>
              <a:gd name="connsiteY4" fmla="*/ 700755 h 2618657"/>
              <a:gd name="connsiteX0" fmla="*/ 25637 w 1259893"/>
              <a:gd name="connsiteY0" fmla="*/ 700755 h 2618657"/>
              <a:gd name="connsiteX1" fmla="*/ 1259893 w 1259893"/>
              <a:gd name="connsiteY1" fmla="*/ 0 h 2618657"/>
              <a:gd name="connsiteX2" fmla="*/ 1225710 w 1259893"/>
              <a:gd name="connsiteY2" fmla="*/ 1986268 h 2618657"/>
              <a:gd name="connsiteX3" fmla="*/ 0 w 1259893"/>
              <a:gd name="connsiteY3" fmla="*/ 2618657 h 2618657"/>
              <a:gd name="connsiteX4" fmla="*/ 25637 w 1259893"/>
              <a:gd name="connsiteY4" fmla="*/ 700755 h 2618657"/>
              <a:gd name="connsiteX0" fmla="*/ 34183 w 1259893"/>
              <a:gd name="connsiteY0" fmla="*/ 675118 h 2618657"/>
              <a:gd name="connsiteX1" fmla="*/ 1259893 w 1259893"/>
              <a:gd name="connsiteY1" fmla="*/ 0 h 2618657"/>
              <a:gd name="connsiteX2" fmla="*/ 1225710 w 1259893"/>
              <a:gd name="connsiteY2" fmla="*/ 1986268 h 2618657"/>
              <a:gd name="connsiteX3" fmla="*/ 0 w 1259893"/>
              <a:gd name="connsiteY3" fmla="*/ 2618657 h 2618657"/>
              <a:gd name="connsiteX4" fmla="*/ 34183 w 1259893"/>
              <a:gd name="connsiteY4" fmla="*/ 675118 h 261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893" h="2618657">
                <a:moveTo>
                  <a:pt x="34183" y="675118"/>
                </a:moveTo>
                <a:lnTo>
                  <a:pt x="1259893" y="0"/>
                </a:lnTo>
                <a:lnTo>
                  <a:pt x="1225710" y="1986268"/>
                </a:lnTo>
                <a:lnTo>
                  <a:pt x="0" y="2618657"/>
                </a:lnTo>
                <a:lnTo>
                  <a:pt x="34183" y="67511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976453" y="2128656"/>
            <a:ext cx="3297162" cy="1919316"/>
          </a:xfrm>
          <a:custGeom>
            <a:avLst/>
            <a:gdLst>
              <a:gd name="connsiteX0" fmla="*/ 0 w 3194612"/>
              <a:gd name="connsiteY0" fmla="*/ 0 h 1774037"/>
              <a:gd name="connsiteX1" fmla="*/ 3194612 w 3194612"/>
              <a:gd name="connsiteY1" fmla="*/ 0 h 1774037"/>
              <a:gd name="connsiteX2" fmla="*/ 3194612 w 3194612"/>
              <a:gd name="connsiteY2" fmla="*/ 1774037 h 1774037"/>
              <a:gd name="connsiteX3" fmla="*/ 0 w 3194612"/>
              <a:gd name="connsiteY3" fmla="*/ 1774037 h 1774037"/>
              <a:gd name="connsiteX4" fmla="*/ 0 w 3194612"/>
              <a:gd name="connsiteY4" fmla="*/ 0 h 1774037"/>
              <a:gd name="connsiteX0" fmla="*/ 0 w 3194612"/>
              <a:gd name="connsiteY0" fmla="*/ 0 h 3141364"/>
              <a:gd name="connsiteX1" fmla="*/ 3194612 w 3194612"/>
              <a:gd name="connsiteY1" fmla="*/ 0 h 3141364"/>
              <a:gd name="connsiteX2" fmla="*/ 3006605 w 3194612"/>
              <a:gd name="connsiteY2" fmla="*/ 3141364 h 3141364"/>
              <a:gd name="connsiteX3" fmla="*/ 0 w 3194612"/>
              <a:gd name="connsiteY3" fmla="*/ 1774037 h 3141364"/>
              <a:gd name="connsiteX4" fmla="*/ 0 w 3194612"/>
              <a:gd name="connsiteY4" fmla="*/ 0 h 3141364"/>
              <a:gd name="connsiteX0" fmla="*/ 0 w 3314253"/>
              <a:gd name="connsiteY0" fmla="*/ 0 h 3141364"/>
              <a:gd name="connsiteX1" fmla="*/ 3314253 w 3314253"/>
              <a:gd name="connsiteY1" fmla="*/ 2965390 h 3141364"/>
              <a:gd name="connsiteX2" fmla="*/ 3006605 w 3314253"/>
              <a:gd name="connsiteY2" fmla="*/ 3141364 h 3141364"/>
              <a:gd name="connsiteX3" fmla="*/ 0 w 3314253"/>
              <a:gd name="connsiteY3" fmla="*/ 1774037 h 3141364"/>
              <a:gd name="connsiteX4" fmla="*/ 0 w 3314253"/>
              <a:gd name="connsiteY4" fmla="*/ 0 h 3141364"/>
              <a:gd name="connsiteX0" fmla="*/ 273466 w 3314253"/>
              <a:gd name="connsiteY0" fmla="*/ 0 h 1953499"/>
              <a:gd name="connsiteX1" fmla="*/ 3314253 w 3314253"/>
              <a:gd name="connsiteY1" fmla="*/ 1777525 h 1953499"/>
              <a:gd name="connsiteX2" fmla="*/ 3006605 w 3314253"/>
              <a:gd name="connsiteY2" fmla="*/ 1953499 h 1953499"/>
              <a:gd name="connsiteX3" fmla="*/ 0 w 3314253"/>
              <a:gd name="connsiteY3" fmla="*/ 586172 h 1953499"/>
              <a:gd name="connsiteX4" fmla="*/ 273466 w 3314253"/>
              <a:gd name="connsiteY4" fmla="*/ 0 h 1953499"/>
              <a:gd name="connsiteX0" fmla="*/ 247828 w 3288615"/>
              <a:gd name="connsiteY0" fmla="*/ 0 h 1953499"/>
              <a:gd name="connsiteX1" fmla="*/ 3288615 w 3288615"/>
              <a:gd name="connsiteY1" fmla="*/ 1777525 h 1953499"/>
              <a:gd name="connsiteX2" fmla="*/ 2980967 w 3288615"/>
              <a:gd name="connsiteY2" fmla="*/ 1953499 h 1953499"/>
              <a:gd name="connsiteX3" fmla="*/ 0 w 3288615"/>
              <a:gd name="connsiteY3" fmla="*/ 124699 h 1953499"/>
              <a:gd name="connsiteX4" fmla="*/ 247828 w 3288615"/>
              <a:gd name="connsiteY4" fmla="*/ 0 h 1953499"/>
              <a:gd name="connsiteX0" fmla="*/ 247828 w 3254432"/>
              <a:gd name="connsiteY0" fmla="*/ 0 h 1953499"/>
              <a:gd name="connsiteX1" fmla="*/ 3254432 w 3254432"/>
              <a:gd name="connsiteY1" fmla="*/ 1734796 h 1953499"/>
              <a:gd name="connsiteX2" fmla="*/ 2980967 w 3254432"/>
              <a:gd name="connsiteY2" fmla="*/ 1953499 h 1953499"/>
              <a:gd name="connsiteX3" fmla="*/ 0 w 3254432"/>
              <a:gd name="connsiteY3" fmla="*/ 124699 h 1953499"/>
              <a:gd name="connsiteX4" fmla="*/ 247828 w 3254432"/>
              <a:gd name="connsiteY4" fmla="*/ 0 h 1953499"/>
              <a:gd name="connsiteX0" fmla="*/ 247828 w 3254432"/>
              <a:gd name="connsiteY0" fmla="*/ 0 h 1919316"/>
              <a:gd name="connsiteX1" fmla="*/ 3254432 w 3254432"/>
              <a:gd name="connsiteY1" fmla="*/ 1734796 h 1919316"/>
              <a:gd name="connsiteX2" fmla="*/ 2998059 w 3254432"/>
              <a:gd name="connsiteY2" fmla="*/ 1919316 h 1919316"/>
              <a:gd name="connsiteX3" fmla="*/ 0 w 3254432"/>
              <a:gd name="connsiteY3" fmla="*/ 124699 h 1919316"/>
              <a:gd name="connsiteX4" fmla="*/ 247828 w 3254432"/>
              <a:gd name="connsiteY4" fmla="*/ 0 h 1919316"/>
              <a:gd name="connsiteX0" fmla="*/ 264920 w 3271524"/>
              <a:gd name="connsiteY0" fmla="*/ 0 h 1919316"/>
              <a:gd name="connsiteX1" fmla="*/ 3271524 w 3271524"/>
              <a:gd name="connsiteY1" fmla="*/ 1734796 h 1919316"/>
              <a:gd name="connsiteX2" fmla="*/ 3015151 w 3271524"/>
              <a:gd name="connsiteY2" fmla="*/ 1919316 h 1919316"/>
              <a:gd name="connsiteX3" fmla="*/ 0 w 3271524"/>
              <a:gd name="connsiteY3" fmla="*/ 124699 h 1919316"/>
              <a:gd name="connsiteX4" fmla="*/ 264920 w 3271524"/>
              <a:gd name="connsiteY4" fmla="*/ 0 h 1919316"/>
              <a:gd name="connsiteX0" fmla="*/ 264920 w 3280070"/>
              <a:gd name="connsiteY0" fmla="*/ 0 h 1919316"/>
              <a:gd name="connsiteX1" fmla="*/ 3280070 w 3280070"/>
              <a:gd name="connsiteY1" fmla="*/ 1760433 h 1919316"/>
              <a:gd name="connsiteX2" fmla="*/ 3015151 w 3280070"/>
              <a:gd name="connsiteY2" fmla="*/ 1919316 h 1919316"/>
              <a:gd name="connsiteX3" fmla="*/ 0 w 3280070"/>
              <a:gd name="connsiteY3" fmla="*/ 124699 h 1919316"/>
              <a:gd name="connsiteX4" fmla="*/ 264920 w 3280070"/>
              <a:gd name="connsiteY4" fmla="*/ 0 h 1919316"/>
              <a:gd name="connsiteX0" fmla="*/ 264920 w 3297162"/>
              <a:gd name="connsiteY0" fmla="*/ 0 h 1919316"/>
              <a:gd name="connsiteX1" fmla="*/ 3297162 w 3297162"/>
              <a:gd name="connsiteY1" fmla="*/ 1760433 h 1919316"/>
              <a:gd name="connsiteX2" fmla="*/ 3015151 w 3297162"/>
              <a:gd name="connsiteY2" fmla="*/ 1919316 h 1919316"/>
              <a:gd name="connsiteX3" fmla="*/ 0 w 3297162"/>
              <a:gd name="connsiteY3" fmla="*/ 124699 h 1919316"/>
              <a:gd name="connsiteX4" fmla="*/ 264920 w 3297162"/>
              <a:gd name="connsiteY4" fmla="*/ 0 h 19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162" h="1919316">
                <a:moveTo>
                  <a:pt x="264920" y="0"/>
                </a:moveTo>
                <a:lnTo>
                  <a:pt x="3297162" y="1760433"/>
                </a:lnTo>
                <a:lnTo>
                  <a:pt x="3015151" y="1919316"/>
                </a:lnTo>
                <a:lnTo>
                  <a:pt x="0" y="124699"/>
                </a:lnTo>
                <a:lnTo>
                  <a:pt x="26492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/>
          <p:cNvSpPr txBox="1"/>
          <p:nvPr/>
        </p:nvSpPr>
        <p:spPr>
          <a:xfrm>
            <a:off x="375640" y="5351519"/>
            <a:ext cx="5734228" cy="1061829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Thermal Enclosure:</a:t>
            </a:r>
          </a:p>
          <a:p>
            <a:endParaRPr lang="de-DE" sz="9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prstClr val="black"/>
                </a:solidFill>
              </a:rPr>
              <a:t>CF sandwiched foam (</a:t>
            </a:r>
            <a:r>
              <a:rPr lang="en-GB" dirty="0" smtClean="0">
                <a:solidFill>
                  <a:prstClr val="black"/>
                </a:solidFill>
              </a:rPr>
              <a:t>∼ </a:t>
            </a:r>
            <a:r>
              <a:rPr lang="de-DE" dirty="0" smtClean="0">
                <a:solidFill>
                  <a:prstClr val="black"/>
                </a:solidFill>
              </a:rPr>
              <a:t>20 mm</a:t>
            </a:r>
            <a:r>
              <a:rPr lang="de-DE" dirty="0">
                <a:solidFill>
                  <a:prstClr val="black"/>
                </a:solidFill>
              </a:rPr>
              <a:t>) → </a:t>
            </a:r>
            <a:r>
              <a:rPr lang="de-DE" dirty="0" smtClean="0">
                <a:solidFill>
                  <a:prstClr val="black"/>
                </a:solidFill>
              </a:rPr>
              <a:t>Structural support</a:t>
            </a:r>
            <a:endParaRPr lang="de-DE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dirty="0" smtClean="0"/>
              <a:t>Thermal and moisture tight (RH &lt; 0.5% at 20°C)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6104782" y="5465317"/>
            <a:ext cx="2520252" cy="930478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74500" y="879659"/>
            <a:ext cx="558943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u="sng" dirty="0">
                <a:solidFill>
                  <a:srgbClr val="002060"/>
                </a:solidFill>
              </a:rPr>
              <a:t>COOLING </a:t>
            </a:r>
            <a:r>
              <a:rPr lang="de-DE" sz="2000" b="1" u="sng" dirty="0" smtClean="0">
                <a:solidFill>
                  <a:srgbClr val="002060"/>
                </a:solidFill>
              </a:rPr>
              <a:t>DEMONSTRATOR</a:t>
            </a:r>
            <a:endParaRPr lang="de-DE" sz="2000" b="1" dirty="0" smtClean="0">
              <a:solidFill>
                <a:srgbClr val="002060"/>
              </a:solidFill>
            </a:endParaRPr>
          </a:p>
          <a:p>
            <a:pPr algn="ctr"/>
            <a:r>
              <a:rPr lang="de-DE" sz="2000" b="1" dirty="0" smtClean="0">
                <a:solidFill>
                  <a:srgbClr val="002060"/>
                </a:solidFill>
              </a:rPr>
              <a:t>Experimental verification of all cooling concepts in a ‘realisitc’ setup with up to 3 half-layers (stations)</a:t>
            </a:r>
          </a:p>
        </p:txBody>
      </p:sp>
    </p:spTree>
    <p:extLst>
      <p:ext uri="{BB962C8B-B14F-4D97-AF65-F5344CB8AC3E}">
        <p14:creationId xmlns:p14="http://schemas.microsoft.com/office/powerpoint/2010/main" val="116633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 smtClean="0"/>
              <a:t>C</a:t>
            </a:r>
            <a:r>
              <a:rPr lang="de-DE" sz="4000" dirty="0" smtClean="0"/>
              <a:t>OMPUTATIONAL</a:t>
            </a:r>
            <a:r>
              <a:rPr lang="de-DE" sz="5400" dirty="0" smtClean="0"/>
              <a:t> C</a:t>
            </a:r>
            <a:r>
              <a:rPr lang="de-DE" sz="4000" dirty="0" smtClean="0"/>
              <a:t>HARACTERISATION</a:t>
            </a:r>
            <a:r>
              <a:rPr lang="de-DE" sz="5400" dirty="0" smtClean="0"/>
              <a:t> O</a:t>
            </a:r>
            <a:r>
              <a:rPr lang="de-DE" sz="4000" dirty="0" smtClean="0"/>
              <a:t>F</a:t>
            </a:r>
            <a:r>
              <a:rPr lang="de-DE" sz="5400" dirty="0" smtClean="0"/>
              <a:t>          F</a:t>
            </a:r>
            <a:r>
              <a:rPr lang="de-DE" sz="4000" dirty="0" smtClean="0"/>
              <a:t>RONT</a:t>
            </a:r>
            <a:r>
              <a:rPr lang="de-DE" sz="5400" dirty="0" smtClean="0"/>
              <a:t>-E</a:t>
            </a:r>
            <a:r>
              <a:rPr lang="de-DE" sz="4000" dirty="0" smtClean="0"/>
              <a:t>ND</a:t>
            </a:r>
            <a:r>
              <a:rPr lang="de-DE" sz="5400" dirty="0" smtClean="0"/>
              <a:t> E</a:t>
            </a:r>
            <a:r>
              <a:rPr lang="de-DE" sz="4000" dirty="0" smtClean="0"/>
              <a:t>LECTRONICS</a:t>
            </a:r>
            <a:r>
              <a:rPr lang="de-DE" sz="5400" dirty="0" smtClean="0"/>
              <a:t> B</a:t>
            </a:r>
            <a:r>
              <a:rPr lang="de-DE" sz="4000" dirty="0" smtClean="0"/>
              <a:t>OARD</a:t>
            </a:r>
            <a:r>
              <a:rPr lang="de-DE" sz="5400" dirty="0" smtClean="0"/>
              <a:t> (FEB) C</a:t>
            </a:r>
            <a:r>
              <a:rPr lang="de-DE" sz="4000" dirty="0" smtClean="0"/>
              <a:t>OOLING</a:t>
            </a:r>
            <a:endParaRPr lang="en-GB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863" cy="279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4862" y="6578600"/>
            <a:ext cx="5502275" cy="2794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7138" y="6578600"/>
            <a:ext cx="3344862" cy="279400"/>
          </a:xfrm>
          <a:prstGeom prst="rect">
            <a:avLst/>
          </a:prstGeom>
        </p:spPr>
        <p:txBody>
          <a:bodyPr/>
          <a:lstStyle/>
          <a:p>
            <a:fld id="{2A4535BA-AEF2-4785-BF1B-EDE950106C20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82266" y="4981858"/>
            <a:ext cx="10827465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de-DE" sz="2400" b="1" u="sng" dirty="0" smtClean="0">
                <a:solidFill>
                  <a:srgbClr val="002060"/>
                </a:solidFill>
              </a:rPr>
              <a:t>Aim:</a:t>
            </a:r>
            <a:r>
              <a:rPr lang="de-DE" sz="2400" b="1" dirty="0" smtClean="0">
                <a:solidFill>
                  <a:srgbClr val="002060"/>
                </a:solidFill>
              </a:rPr>
              <a:t> To know the expected temp. profile on STS-FEB setup to optimise operational parameters (eg. cooling line dimensions, mass flow, pressure drop etc), by simulating the complex behaviour of the coolants (NOVEC 649 and biphase CO</a:t>
            </a:r>
            <a:r>
              <a:rPr lang="de-DE" sz="2400" b="1" baseline="-25000" dirty="0" smtClean="0">
                <a:solidFill>
                  <a:srgbClr val="002060"/>
                </a:solidFill>
              </a:rPr>
              <a:t>2</a:t>
            </a:r>
            <a:r>
              <a:rPr lang="de-DE" sz="2400" b="1" dirty="0" smtClean="0">
                <a:solidFill>
                  <a:srgbClr val="002060"/>
                </a:solidFill>
              </a:rPr>
              <a:t>)</a:t>
            </a:r>
            <a:endParaRPr lang="de-DE" sz="2400" b="1" baseline="-25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8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</a:t>
            </a:r>
            <a:r>
              <a:rPr lang="de-DE" sz="2800" dirty="0" smtClean="0"/>
              <a:t>RONT</a:t>
            </a:r>
            <a:r>
              <a:rPr lang="de-DE" dirty="0" smtClean="0"/>
              <a:t>-E</a:t>
            </a:r>
            <a:r>
              <a:rPr lang="de-DE" sz="2800" dirty="0" smtClean="0"/>
              <a:t>ND</a:t>
            </a:r>
            <a:r>
              <a:rPr lang="de-DE" dirty="0" smtClean="0"/>
              <a:t> E</a:t>
            </a:r>
            <a:r>
              <a:rPr lang="de-DE" sz="2800" dirty="0" smtClean="0"/>
              <a:t>LECTRONICS</a:t>
            </a:r>
            <a:r>
              <a:rPr lang="de-DE" dirty="0" smtClean="0"/>
              <a:t> B</a:t>
            </a:r>
            <a:r>
              <a:rPr lang="de-DE" sz="2800" dirty="0" smtClean="0"/>
              <a:t>OARD</a:t>
            </a:r>
            <a:r>
              <a:rPr lang="de-DE" dirty="0" smtClean="0"/>
              <a:t> (FEB) C</a:t>
            </a:r>
            <a:r>
              <a:rPr lang="de-DE" sz="2800" dirty="0" smtClean="0"/>
              <a:t>OOLING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r="19848" b="26171"/>
          <a:stretch/>
        </p:blipFill>
        <p:spPr>
          <a:xfrm>
            <a:off x="5070597" y="841800"/>
            <a:ext cx="6409071" cy="5648879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6" idx="3"/>
          </p:cNvCxnSpPr>
          <p:nvPr/>
        </p:nvCxnSpPr>
        <p:spPr>
          <a:xfrm>
            <a:off x="3776235" y="3881108"/>
            <a:ext cx="1616213" cy="336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</p:cNvCxnSpPr>
          <p:nvPr/>
        </p:nvCxnSpPr>
        <p:spPr>
          <a:xfrm>
            <a:off x="3142314" y="5166271"/>
            <a:ext cx="3091551" cy="978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8" idx="3"/>
          </p:cNvCxnSpPr>
          <p:nvPr/>
        </p:nvCxnSpPr>
        <p:spPr>
          <a:xfrm>
            <a:off x="5383851" y="1329943"/>
            <a:ext cx="2264635" cy="153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9995" y="4812328"/>
            <a:ext cx="2652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Silicon Sensors mounted on CF Ladders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89995" y="3527165"/>
            <a:ext cx="328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Front-End Electronics Boxes (FEB Boxes) holding the FEBs</a:t>
            </a:r>
            <a:endParaRPr lang="en-GB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66500" y="2070375"/>
            <a:ext cx="4449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Cooling Plates (press-fitted tube channels) with Monophase NOVEC 649 or Biphase CO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coolant</a:t>
            </a:r>
            <a:endParaRPr lang="en-GB" sz="2000" dirty="0"/>
          </a:p>
        </p:txBody>
      </p:sp>
      <p:cxnSp>
        <p:nvCxnSpPr>
          <p:cNvPr id="28" name="Straight Arrow Connector 27"/>
          <p:cNvCxnSpPr>
            <a:stCxn id="16" idx="3"/>
          </p:cNvCxnSpPr>
          <p:nvPr/>
        </p:nvCxnSpPr>
        <p:spPr>
          <a:xfrm>
            <a:off x="3776235" y="3881108"/>
            <a:ext cx="2658748" cy="931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6" idx="3"/>
          </p:cNvCxnSpPr>
          <p:nvPr/>
        </p:nvCxnSpPr>
        <p:spPr>
          <a:xfrm>
            <a:off x="3142314" y="5166271"/>
            <a:ext cx="2096258" cy="4298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64873" y="976000"/>
            <a:ext cx="5118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C-Frame (support structure) to hold the cooling plates and sensors mounted on ladders</a:t>
            </a:r>
            <a:endParaRPr lang="en-GB" sz="2000" dirty="0"/>
          </a:p>
        </p:txBody>
      </p:sp>
      <p:cxnSp>
        <p:nvCxnSpPr>
          <p:cNvPr id="39" name="Straight Arrow Connector 38"/>
          <p:cNvCxnSpPr>
            <a:stCxn id="19" idx="3"/>
          </p:cNvCxnSpPr>
          <p:nvPr/>
        </p:nvCxnSpPr>
        <p:spPr>
          <a:xfrm>
            <a:off x="4716008" y="2578207"/>
            <a:ext cx="2224804" cy="5133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4202" y="5819625"/>
            <a:ext cx="4889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i="1" dirty="0" smtClean="0">
                <a:solidFill>
                  <a:srgbClr val="FF0000"/>
                </a:solidFill>
              </a:rPr>
              <a:t>Figure: </a:t>
            </a:r>
            <a:r>
              <a:rPr lang="en-GB" i="1" dirty="0" smtClean="0">
                <a:solidFill>
                  <a:srgbClr val="FF0000"/>
                </a:solidFill>
              </a:rPr>
              <a:t>Each </a:t>
            </a:r>
            <a:r>
              <a:rPr lang="en-GB" i="1" dirty="0">
                <a:solidFill>
                  <a:srgbClr val="FF0000"/>
                </a:solidFill>
              </a:rPr>
              <a:t>FEB </a:t>
            </a:r>
            <a:r>
              <a:rPr lang="en-GB" i="1" dirty="0" smtClean="0">
                <a:solidFill>
                  <a:srgbClr val="FF0000"/>
                </a:solidFill>
              </a:rPr>
              <a:t>Box housing FEE </a:t>
            </a:r>
            <a:r>
              <a:rPr lang="en-GB" i="1" dirty="0">
                <a:solidFill>
                  <a:srgbClr val="FF0000"/>
                </a:solidFill>
              </a:rPr>
              <a:t>derives it cooling from a cooling plate attached on the C-Frame</a:t>
            </a:r>
          </a:p>
        </p:txBody>
      </p:sp>
    </p:spTree>
    <p:extLst>
      <p:ext uri="{BB962C8B-B14F-4D97-AF65-F5344CB8AC3E}">
        <p14:creationId xmlns:p14="http://schemas.microsoft.com/office/powerpoint/2010/main" val="27729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</a:t>
            </a:r>
            <a:r>
              <a:rPr lang="de-DE" sz="2800" dirty="0" smtClean="0"/>
              <a:t>HOICE</a:t>
            </a:r>
            <a:r>
              <a:rPr lang="de-DE" dirty="0" smtClean="0"/>
              <a:t> O</a:t>
            </a:r>
            <a:r>
              <a:rPr lang="de-DE" sz="2800" dirty="0" smtClean="0"/>
              <a:t>F</a:t>
            </a:r>
            <a:r>
              <a:rPr lang="de-DE" dirty="0" smtClean="0"/>
              <a:t> C</a:t>
            </a:r>
            <a:r>
              <a:rPr lang="de-DE" sz="2800" dirty="0" smtClean="0"/>
              <a:t>OOLANT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212417" y="983381"/>
            <a:ext cx="5717512" cy="46474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rgbClr val="0070C0"/>
                </a:solidFill>
                <a:latin typeface="+mj-lt"/>
              </a:rPr>
              <a:t>Biphase CO</a:t>
            </a:r>
            <a:r>
              <a:rPr lang="de-DE" sz="2400" b="1" u="sng" baseline="-25000" dirty="0" smtClean="0">
                <a:solidFill>
                  <a:srgbClr val="0070C0"/>
                </a:solidFill>
                <a:latin typeface="+mj-lt"/>
              </a:rPr>
              <a:t>2</a:t>
            </a:r>
            <a:r>
              <a:rPr lang="de-DE" sz="2400" b="1" u="sng" dirty="0" smtClean="0">
                <a:solidFill>
                  <a:srgbClr val="0070C0"/>
                </a:solidFill>
                <a:latin typeface="+mj-lt"/>
              </a:rPr>
              <a:t> (2PACL cycle)</a:t>
            </a:r>
          </a:p>
          <a:p>
            <a:pPr marL="538163" lvl="1" indent="-342900">
              <a:buFont typeface="Segoe UI Symbol" panose="020B0502040204020203" pitchFamily="34" charset="0"/>
              <a:buChar char="✔"/>
            </a:pPr>
            <a:r>
              <a:rPr lang="de-DE" sz="2400" b="1" dirty="0" smtClean="0">
                <a:latin typeface="+mj-lt"/>
              </a:rPr>
              <a:t>Great performance </a:t>
            </a:r>
          </a:p>
          <a:p>
            <a:pPr marL="896938" lvl="2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+mj-lt"/>
              </a:rPr>
              <a:t>less mass flow</a:t>
            </a:r>
          </a:p>
          <a:p>
            <a:pPr marL="896938" lvl="2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+mj-lt"/>
              </a:rPr>
              <a:t>low pressure drop</a:t>
            </a:r>
          </a:p>
          <a:p>
            <a:pPr marL="896938" lvl="2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+mj-lt"/>
              </a:rPr>
              <a:t>smaller tubes</a:t>
            </a:r>
          </a:p>
          <a:p>
            <a:pPr marL="896938" lvl="2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+mj-lt"/>
              </a:rPr>
              <a:t>uniform temperature</a:t>
            </a:r>
          </a:p>
          <a:p>
            <a:pPr marL="538163" lvl="1" indent="-342900">
              <a:buFont typeface="Segoe UI Symbol" panose="020B0502040204020203" pitchFamily="34" charset="0"/>
              <a:buChar char="✔"/>
            </a:pPr>
            <a:r>
              <a:rPr lang="de-DE" sz="2400" dirty="0"/>
              <a:t>In-use at ATLAS-IBL, CMS-Pixel, </a:t>
            </a:r>
            <a:r>
              <a:rPr lang="de-DE" sz="2400" dirty="0" smtClean="0"/>
              <a:t>LHCb-VELO</a:t>
            </a:r>
            <a:endParaRPr lang="de-DE" sz="2400" b="1" dirty="0" smtClean="0">
              <a:solidFill>
                <a:srgbClr val="FF0000"/>
              </a:solidFill>
              <a:latin typeface="+mj-lt"/>
            </a:endParaRPr>
          </a:p>
          <a:p>
            <a:pPr marL="538163" lvl="1" indent="-342900">
              <a:buFont typeface="Segoe UI Symbol" panose="020B0502040204020203" pitchFamily="34" charset="0"/>
              <a:buChar char="✘"/>
            </a:pPr>
            <a:r>
              <a:rPr lang="de-DE" sz="2400" b="1" dirty="0" smtClean="0">
                <a:solidFill>
                  <a:srgbClr val="FF0000"/>
                </a:solidFill>
                <a:latin typeface="+mj-lt"/>
              </a:rPr>
              <a:t>Potentially difficult for commercial manufacturing</a:t>
            </a:r>
          </a:p>
          <a:p>
            <a:pPr marL="538163" lvl="1" indent="-342900">
              <a:buFont typeface="Segoe UI Symbol" panose="020B0502040204020203" pitchFamily="34" charset="0"/>
              <a:buChar char="✘"/>
            </a:pPr>
            <a:r>
              <a:rPr lang="de-DE" sz="2400" b="1" dirty="0" smtClean="0">
                <a:solidFill>
                  <a:srgbClr val="FF0000"/>
                </a:solidFill>
                <a:latin typeface="+mj-lt"/>
              </a:rPr>
              <a:t>Vapor compression systems (with oil), though commercial, could possibly be an issue even at STS radiation (???)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0180" y="983381"/>
            <a:ext cx="5717513" cy="317009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u="sng" dirty="0" smtClean="0">
                <a:solidFill>
                  <a:srgbClr val="0070C0"/>
                </a:solidFill>
              </a:rPr>
              <a:t>Monophase NOVEC</a:t>
            </a:r>
            <a:endParaRPr lang="de-DE" sz="2400" dirty="0" smtClean="0">
              <a:solidFill>
                <a:srgbClr val="FF0000"/>
              </a:solidFill>
            </a:endParaRPr>
          </a:p>
          <a:p>
            <a:pPr marL="538163" lvl="1" indent="-342900">
              <a:buFont typeface="Segoe UI Symbol" panose="020B0502040204020203" pitchFamily="34" charset="0"/>
              <a:buChar char="✘"/>
            </a:pPr>
            <a:r>
              <a:rPr lang="de-DE" sz="2400" dirty="0" smtClean="0">
                <a:solidFill>
                  <a:srgbClr val="FF0000"/>
                </a:solidFill>
              </a:rPr>
              <a:t>Relatively lower performance</a:t>
            </a:r>
          </a:p>
          <a:p>
            <a:pPr marL="896938" lvl="2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higher </a:t>
            </a:r>
            <a:r>
              <a:rPr lang="de-DE" sz="2000" dirty="0">
                <a:solidFill>
                  <a:srgbClr val="FF0000"/>
                </a:solidFill>
              </a:rPr>
              <a:t>mass </a:t>
            </a:r>
            <a:r>
              <a:rPr lang="de-DE" sz="2000" dirty="0" smtClean="0">
                <a:solidFill>
                  <a:srgbClr val="FF0000"/>
                </a:solidFill>
              </a:rPr>
              <a:t>flow</a:t>
            </a:r>
          </a:p>
          <a:p>
            <a:pPr marL="896938" lvl="2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higher </a:t>
            </a:r>
            <a:r>
              <a:rPr lang="de-DE" sz="2000" dirty="0">
                <a:solidFill>
                  <a:srgbClr val="FF0000"/>
                </a:solidFill>
              </a:rPr>
              <a:t>pressure </a:t>
            </a:r>
            <a:r>
              <a:rPr lang="de-DE" sz="2000" dirty="0" smtClean="0">
                <a:solidFill>
                  <a:srgbClr val="FF0000"/>
                </a:solidFill>
              </a:rPr>
              <a:t>drop</a:t>
            </a:r>
          </a:p>
          <a:p>
            <a:pPr marL="896938" lvl="2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larger tubes</a:t>
            </a:r>
          </a:p>
          <a:p>
            <a:pPr marL="896938" lvl="2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non-uniform temperature</a:t>
            </a:r>
          </a:p>
          <a:p>
            <a:pPr marL="538163" lvl="1" indent="-342900">
              <a:buFont typeface="Segoe UI Symbol" panose="020B0502040204020203" pitchFamily="34" charset="0"/>
              <a:buChar char="✔"/>
            </a:pPr>
            <a:r>
              <a:rPr lang="de-DE" sz="2400" dirty="0"/>
              <a:t>To-be-used at </a:t>
            </a:r>
            <a:r>
              <a:rPr lang="de-DE" sz="2400" dirty="0" smtClean="0"/>
              <a:t>LHCb-SciFi</a:t>
            </a:r>
          </a:p>
          <a:p>
            <a:pPr marL="538163" lvl="1" indent="-342900">
              <a:buFont typeface="Segoe UI Symbol" panose="020B0502040204020203" pitchFamily="34" charset="0"/>
              <a:buChar char="✔"/>
            </a:pPr>
            <a:r>
              <a:rPr lang="de-DE" sz="2400" dirty="0" smtClean="0"/>
              <a:t>Easier commercial manufacturing (LAUDA-type chillers)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50864" y="4270276"/>
            <a:ext cx="3396143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lvl="1" algn="ctr" defTabSz="914400">
              <a:tabLst>
                <a:tab pos="96838" algn="l"/>
              </a:tabLst>
            </a:pPr>
            <a:r>
              <a:rPr lang="de-DE" sz="2400" b="1" dirty="0" smtClean="0">
                <a:solidFill>
                  <a:srgbClr val="002060"/>
                </a:solidFill>
              </a:rPr>
              <a:t>FIRST </a:t>
            </a:r>
            <a:r>
              <a:rPr lang="de-DE" sz="2400" b="1" dirty="0">
                <a:solidFill>
                  <a:srgbClr val="002060"/>
                </a:solidFill>
              </a:rPr>
              <a:t>CHOICE COOLANT FOR </a:t>
            </a:r>
            <a:r>
              <a:rPr lang="de-DE" sz="2400" b="1" dirty="0" smtClean="0">
                <a:solidFill>
                  <a:srgbClr val="002060"/>
                </a:solidFill>
              </a:rPr>
              <a:t>STS-FEB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37535" y="5689205"/>
            <a:ext cx="2467275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03200" lvl="1" algn="ctr" defTabSz="914400"/>
            <a:r>
              <a:rPr lang="de-DE" sz="2400" b="1" dirty="0">
                <a:solidFill>
                  <a:srgbClr val="002060"/>
                </a:solidFill>
              </a:rPr>
              <a:t>BACKUP </a:t>
            </a:r>
            <a:r>
              <a:rPr lang="de-DE" sz="2400" b="1" dirty="0" smtClean="0">
                <a:solidFill>
                  <a:srgbClr val="002060"/>
                </a:solidFill>
              </a:rPr>
              <a:t>CHOICE FOR STS-FEB</a:t>
            </a:r>
            <a:endParaRPr lang="de-D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8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194049" y="940036"/>
            <a:ext cx="11980700" cy="5118931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SolidWorks Flow Simulation Module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Definition of any new fluid (in this case NOVEC) possible by importing necessary fluid properties from datasheet/REFPROP</a:t>
            </a: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Electronics chips (silicon) defined as volumetric heat sources</a:t>
            </a:r>
            <a:r>
              <a:rPr lang="de-DE" sz="1800" dirty="0" smtClean="0">
                <a:latin typeface="+mn-lt"/>
              </a:rPr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Further possibility to include thermal interfaces (as thermal resistances), convection and radiation to make more precise calculations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Simulation Goal: Max. FEB Temp. &lt; -10°C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</a:t>
            </a:r>
            <a:r>
              <a:rPr lang="de-DE" sz="2800" dirty="0" smtClean="0"/>
              <a:t>ONOPHASE</a:t>
            </a:r>
            <a:r>
              <a:rPr lang="de-DE" dirty="0" smtClean="0"/>
              <a:t> N</a:t>
            </a:r>
            <a:r>
              <a:rPr lang="de-DE" sz="2800" dirty="0" smtClean="0"/>
              <a:t>OVEC</a:t>
            </a:r>
            <a:r>
              <a:rPr lang="de-DE" dirty="0" smtClean="0"/>
              <a:t> 649 – C</a:t>
            </a:r>
            <a:r>
              <a:rPr lang="de-DE" sz="2800" dirty="0" smtClean="0"/>
              <a:t>OMPUTATIONAL</a:t>
            </a:r>
            <a:r>
              <a:rPr lang="de-DE" dirty="0" smtClean="0"/>
              <a:t> F</a:t>
            </a:r>
            <a:r>
              <a:rPr lang="de-DE" sz="2800" dirty="0" smtClean="0"/>
              <a:t>LUID</a:t>
            </a:r>
            <a:r>
              <a:rPr lang="de-DE" dirty="0" smtClean="0"/>
              <a:t> D</a:t>
            </a:r>
            <a:r>
              <a:rPr lang="de-DE" sz="2800" dirty="0" smtClean="0"/>
              <a:t>YNAMICS</a:t>
            </a:r>
            <a:r>
              <a:rPr lang="de-DE" dirty="0" smtClean="0"/>
              <a:t> (CFD) 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194049" y="940036"/>
            <a:ext cx="11980700" cy="5118931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SolidWorks Flow Simulation Module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Definition of any new fluid (in this case NOVEC) possible by importing necessary fluid properties from datasheet/REFPROP</a:t>
            </a: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Electronics chips (silicon) defined as volumetric heat sources</a:t>
            </a:r>
            <a:r>
              <a:rPr lang="de-DE" sz="1800" dirty="0" smtClean="0">
                <a:latin typeface="+mn-lt"/>
              </a:rPr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Further possibility to include thermal interfaces (as thermal resistances), convection and radiation to make more precise calculations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Simulation Goal: Max. FEB Temp. &lt; -10°C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</a:t>
            </a:r>
            <a:r>
              <a:rPr lang="de-DE" sz="2800" dirty="0" smtClean="0"/>
              <a:t>ONOPHASE</a:t>
            </a:r>
            <a:r>
              <a:rPr lang="de-DE" dirty="0" smtClean="0"/>
              <a:t> N</a:t>
            </a:r>
            <a:r>
              <a:rPr lang="de-DE" sz="2800" dirty="0" smtClean="0"/>
              <a:t>OVEC</a:t>
            </a:r>
            <a:r>
              <a:rPr lang="de-DE" dirty="0" smtClean="0"/>
              <a:t> 649 – C</a:t>
            </a:r>
            <a:r>
              <a:rPr lang="de-DE" sz="2800" dirty="0" smtClean="0"/>
              <a:t>OMPUTATIONAL</a:t>
            </a:r>
            <a:r>
              <a:rPr lang="de-DE" dirty="0" smtClean="0"/>
              <a:t> F</a:t>
            </a:r>
            <a:r>
              <a:rPr lang="de-DE" sz="2800" dirty="0" smtClean="0"/>
              <a:t>LUID</a:t>
            </a:r>
            <a:r>
              <a:rPr lang="de-DE" dirty="0" smtClean="0"/>
              <a:t> D</a:t>
            </a:r>
            <a:r>
              <a:rPr lang="de-DE" sz="2800" dirty="0" smtClean="0"/>
              <a:t>YNAMICS</a:t>
            </a:r>
            <a:r>
              <a:rPr lang="de-DE" dirty="0" smtClean="0"/>
              <a:t> (CFD) 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3215" y="2302995"/>
            <a:ext cx="5061923" cy="4275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4499" y="2128820"/>
            <a:ext cx="1130250" cy="28427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4049" y="3200940"/>
            <a:ext cx="6167122" cy="2031326"/>
            <a:chOff x="421685" y="4201816"/>
            <a:chExt cx="6167122" cy="2031326"/>
          </a:xfrm>
        </p:grpSpPr>
        <p:sp>
          <p:nvSpPr>
            <p:cNvPr id="14" name="TextBox 13"/>
            <p:cNvSpPr txBox="1"/>
            <p:nvPr/>
          </p:nvSpPr>
          <p:spPr>
            <a:xfrm>
              <a:off x="421685" y="4601926"/>
              <a:ext cx="6167122" cy="1631216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tabLst>
                  <a:tab pos="2238375" algn="l"/>
                </a:tabLst>
              </a:pPr>
              <a:r>
                <a:rPr lang="de-DE" sz="2000" dirty="0" smtClean="0"/>
                <a:t>Coolant Temp. = -40°C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Heat Load = 1080 W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ID = 5.4 mm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de-DE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de-DE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</a:t>
              </a:r>
              <a:r>
                <a:rPr lang="de-DE" sz="2000" dirty="0"/>
                <a:t>Length = 2.7 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Mass Flow = 150 g/s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Pressure Drop = 1.25 </a:t>
              </a:r>
              <a:r>
                <a:rPr lang="de-DE" sz="2000" dirty="0" smtClean="0"/>
                <a:t>bar</a:t>
              </a:r>
              <a:endParaRPr lang="de-DE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1685" y="4201816"/>
              <a:ext cx="6167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i="1" u="sng" dirty="0" smtClean="0"/>
                <a:t>Example Case with min. temp. and max. load </a:t>
              </a:r>
              <a:endParaRPr lang="en-GB" sz="2000" b="1" i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0324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194049" y="940036"/>
            <a:ext cx="11980700" cy="5118931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SolidWorks Flow Simulation Module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Definition of any new fluid (in this case NOVEC) possible by importing necessary fluid properties from datasheet/REFPROP</a:t>
            </a: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Electronics chips (silicon) defined as volumetric heat sources</a:t>
            </a:r>
            <a:r>
              <a:rPr lang="de-DE" sz="1800" dirty="0" smtClean="0">
                <a:latin typeface="+mn-lt"/>
              </a:rPr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Further possibility to include thermal interfaces (as thermal resistances), convection and radiation to make more precise calculations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Simulation Goal: Max. FEB Temp. &lt; -10°C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</a:t>
            </a:r>
            <a:r>
              <a:rPr lang="de-DE" sz="2800" dirty="0" smtClean="0"/>
              <a:t>ONOPHASE</a:t>
            </a:r>
            <a:r>
              <a:rPr lang="de-DE" dirty="0" smtClean="0"/>
              <a:t> N</a:t>
            </a:r>
            <a:r>
              <a:rPr lang="de-DE" sz="2800" dirty="0" smtClean="0"/>
              <a:t>OVEC</a:t>
            </a:r>
            <a:r>
              <a:rPr lang="de-DE" dirty="0" smtClean="0"/>
              <a:t> 649 – C</a:t>
            </a:r>
            <a:r>
              <a:rPr lang="de-DE" sz="2800" dirty="0" smtClean="0"/>
              <a:t>OMPUTATIONAL</a:t>
            </a:r>
            <a:r>
              <a:rPr lang="de-DE" dirty="0" smtClean="0"/>
              <a:t> F</a:t>
            </a:r>
            <a:r>
              <a:rPr lang="de-DE" sz="2800" dirty="0" smtClean="0"/>
              <a:t>LUID</a:t>
            </a:r>
            <a:r>
              <a:rPr lang="de-DE" dirty="0" smtClean="0"/>
              <a:t> D</a:t>
            </a:r>
            <a:r>
              <a:rPr lang="de-DE" sz="2800" dirty="0" smtClean="0"/>
              <a:t>YNAMICS</a:t>
            </a:r>
            <a:r>
              <a:rPr lang="de-DE" dirty="0" smtClean="0"/>
              <a:t> (CFD) 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3215" y="2302995"/>
            <a:ext cx="5061923" cy="4275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4499" y="2128820"/>
            <a:ext cx="1130250" cy="28427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4049" y="3200940"/>
            <a:ext cx="6167122" cy="2031326"/>
            <a:chOff x="421685" y="4201816"/>
            <a:chExt cx="6167122" cy="2031326"/>
          </a:xfrm>
        </p:grpSpPr>
        <p:sp>
          <p:nvSpPr>
            <p:cNvPr id="14" name="TextBox 13"/>
            <p:cNvSpPr txBox="1"/>
            <p:nvPr/>
          </p:nvSpPr>
          <p:spPr>
            <a:xfrm>
              <a:off x="421685" y="4601926"/>
              <a:ext cx="6167122" cy="1631216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tabLst>
                  <a:tab pos="2238375" algn="l"/>
                </a:tabLst>
              </a:pPr>
              <a:r>
                <a:rPr lang="de-DE" sz="2000" dirty="0" smtClean="0"/>
                <a:t>Coolant Temp. = -40°C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Heat Load = 1080 W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ID = 5.4 mm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de-DE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de-DE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</a:t>
              </a:r>
              <a:r>
                <a:rPr lang="de-DE" sz="2000" dirty="0"/>
                <a:t>Length = 2.7 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Mass Flow = 150 g/s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Pressure Drop = 1.25 </a:t>
              </a:r>
              <a:r>
                <a:rPr lang="de-DE" sz="2000" dirty="0" smtClean="0"/>
                <a:t>bar</a:t>
              </a:r>
              <a:endParaRPr lang="de-DE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1685" y="4201816"/>
              <a:ext cx="6167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i="1" u="sng" dirty="0" smtClean="0"/>
                <a:t>Example Case with min. temp. and max. load </a:t>
              </a:r>
              <a:endParaRPr lang="en-GB" sz="2000" b="1" i="1" u="sng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049" y="4794627"/>
            <a:ext cx="7437345" cy="16312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42900" lvl="1" indent="-342900" defTabSz="914400">
              <a:buFont typeface="Wingdings" panose="05000000000000000000" pitchFamily="2" charset="2"/>
              <a:buChar char="§"/>
              <a:tabLst>
                <a:tab pos="96838" algn="l"/>
              </a:tabLst>
            </a:pPr>
            <a:r>
              <a:rPr lang="de-DE" sz="2000" b="1" dirty="0" smtClean="0">
                <a:solidFill>
                  <a:srgbClr val="002060"/>
                </a:solidFill>
              </a:rPr>
              <a:t>Fair amount of flexibility is available</a:t>
            </a:r>
          </a:p>
          <a:p>
            <a:pPr marL="342900" lvl="1" indent="-342900" defTabSz="914400">
              <a:buFont typeface="Wingdings" panose="05000000000000000000" pitchFamily="2" charset="2"/>
              <a:buChar char="§"/>
              <a:tabLst>
                <a:tab pos="96838" algn="l"/>
              </a:tabLst>
            </a:pPr>
            <a:r>
              <a:rPr lang="de-DE" sz="2000" b="1" dirty="0" smtClean="0">
                <a:solidFill>
                  <a:srgbClr val="002060"/>
                </a:solidFill>
              </a:rPr>
              <a:t>Tests to check feasibility ongoing</a:t>
            </a:r>
          </a:p>
          <a:p>
            <a:pPr marL="342900" lvl="1" indent="-342900" defTabSz="914400">
              <a:buFont typeface="Wingdings" panose="05000000000000000000" pitchFamily="2" charset="2"/>
              <a:buChar char="§"/>
              <a:tabLst>
                <a:tab pos="96838" algn="l"/>
              </a:tabLst>
            </a:pPr>
            <a:r>
              <a:rPr lang="de-DE" sz="2000" b="1" dirty="0" smtClean="0">
                <a:solidFill>
                  <a:srgbClr val="002060"/>
                </a:solidFill>
              </a:rPr>
              <a:t>Commercial manufacturing (via Lauda or Huber etc. is foreseen)</a:t>
            </a:r>
          </a:p>
          <a:p>
            <a:pPr marL="342900" lvl="1" indent="-342900" defTabSz="914400">
              <a:buFont typeface="Wingdings" panose="05000000000000000000" pitchFamily="2" charset="2"/>
              <a:buChar char="§"/>
              <a:tabLst>
                <a:tab pos="96838" algn="l"/>
              </a:tabLst>
            </a:pPr>
            <a:r>
              <a:rPr lang="de-DE" sz="2000" b="1" dirty="0" smtClean="0">
                <a:solidFill>
                  <a:srgbClr val="002060"/>
                </a:solidFill>
              </a:rPr>
              <a:t>Experiences of LHCb-SciFi and their recommendations are crucial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smtClean="0">
                <a:solidFill>
                  <a:srgbClr val="002060"/>
                </a:solidFill>
              </a:rPr>
              <a:t>(special thanks to O. Crespo-Lopez and M. Doubek – CERN EN-CV)</a:t>
            </a:r>
          </a:p>
        </p:txBody>
      </p:sp>
    </p:spTree>
    <p:extLst>
      <p:ext uri="{BB962C8B-B14F-4D97-AF65-F5344CB8AC3E}">
        <p14:creationId xmlns:p14="http://schemas.microsoft.com/office/powerpoint/2010/main" val="20272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M</a:t>
            </a:r>
            <a:r>
              <a:rPr lang="de-DE" sz="2800" dirty="0">
                <a:solidFill>
                  <a:prstClr val="white"/>
                </a:solidFill>
              </a:rPr>
              <a:t>ONOPHASE</a:t>
            </a:r>
            <a:r>
              <a:rPr lang="de-DE" dirty="0">
                <a:solidFill>
                  <a:prstClr val="white"/>
                </a:solidFill>
              </a:rPr>
              <a:t> N</a:t>
            </a:r>
            <a:r>
              <a:rPr lang="de-DE" sz="2800" dirty="0">
                <a:solidFill>
                  <a:prstClr val="white"/>
                </a:solidFill>
              </a:rPr>
              <a:t>OVEC</a:t>
            </a:r>
            <a:r>
              <a:rPr lang="de-DE" dirty="0">
                <a:solidFill>
                  <a:prstClr val="white"/>
                </a:solidFill>
              </a:rPr>
              <a:t> 649 – </a:t>
            </a:r>
            <a:r>
              <a:rPr lang="de-DE" dirty="0" smtClean="0">
                <a:solidFill>
                  <a:prstClr val="white"/>
                </a:solidFill>
              </a:rPr>
              <a:t>C</a:t>
            </a:r>
            <a:r>
              <a:rPr lang="de-DE" sz="2800" dirty="0" smtClean="0">
                <a:solidFill>
                  <a:prstClr val="white"/>
                </a:solidFill>
              </a:rPr>
              <a:t>OMMERCIAL</a:t>
            </a:r>
            <a:r>
              <a:rPr lang="de-DE" dirty="0" smtClean="0">
                <a:solidFill>
                  <a:prstClr val="white"/>
                </a:solidFill>
              </a:rPr>
              <a:t> M</a:t>
            </a:r>
            <a:r>
              <a:rPr lang="de-DE" sz="2800" dirty="0" smtClean="0">
                <a:solidFill>
                  <a:prstClr val="white"/>
                </a:solidFill>
              </a:rPr>
              <a:t>ANUFACTURING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25" t="19273" r="38880" b="13350"/>
          <a:stretch/>
        </p:blipFill>
        <p:spPr>
          <a:xfrm>
            <a:off x="749482" y="1118753"/>
            <a:ext cx="5791200" cy="3983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2529" t="22745" r="3240" b="16428"/>
          <a:stretch/>
        </p:blipFill>
        <p:spPr>
          <a:xfrm>
            <a:off x="7823512" y="862724"/>
            <a:ext cx="3521978" cy="49730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5932641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i="1" dirty="0" smtClean="0">
                <a:solidFill>
                  <a:srgbClr val="FF0000"/>
                </a:solidFill>
              </a:rPr>
              <a:t>Figures: Process Cooling Units – LAUDA (P&amp;ID and unit sample)</a:t>
            </a:r>
          </a:p>
          <a:p>
            <a:pPr algn="ctr" defTabSz="914400"/>
            <a:r>
              <a:rPr lang="en-GB" sz="1600" dirty="0" smtClean="0">
                <a:hlinkClick r:id="rId4"/>
              </a:rPr>
              <a:t>www.lauda.de/en/individual-temperature-control-systems/industrial-heating-and-cooling-systems/process-cooling-systems.html</a:t>
            </a:r>
            <a:endParaRPr lang="en-GB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0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 smtClean="0"/>
              <a:t>I</a:t>
            </a:r>
            <a:r>
              <a:rPr lang="de-DE" sz="4000" dirty="0" smtClean="0"/>
              <a:t>NTRODUCTION</a:t>
            </a:r>
            <a:r>
              <a:rPr lang="de-DE" sz="5400" dirty="0" smtClean="0"/>
              <a:t> T</a:t>
            </a:r>
            <a:r>
              <a:rPr lang="de-DE" sz="4000" dirty="0" smtClean="0"/>
              <a:t>O</a:t>
            </a:r>
            <a:r>
              <a:rPr lang="de-DE" sz="5400" dirty="0" smtClean="0"/>
              <a:t> CBM-STS</a:t>
            </a:r>
            <a:endParaRPr lang="en-GB" sz="5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863" cy="279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4862" y="6578600"/>
            <a:ext cx="5502275" cy="2794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7138" y="6578600"/>
            <a:ext cx="3344862" cy="279400"/>
          </a:xfrm>
          <a:prstGeom prst="rect">
            <a:avLst/>
          </a:prstGeom>
        </p:spPr>
        <p:txBody>
          <a:bodyPr/>
          <a:lstStyle/>
          <a:p>
            <a:fld id="{2A4535BA-AEF2-4785-BF1B-EDE950106C2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2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</a:t>
            </a:r>
            <a:r>
              <a:rPr lang="de-DE" sz="2800" dirty="0" smtClean="0"/>
              <a:t>IPHASE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r>
              <a:rPr lang="de-DE" dirty="0" smtClean="0"/>
              <a:t> – S</a:t>
            </a:r>
            <a:r>
              <a:rPr lang="de-DE" sz="2800" dirty="0" smtClean="0"/>
              <a:t>EMI</a:t>
            </a:r>
            <a:r>
              <a:rPr lang="de-DE" dirty="0" smtClean="0"/>
              <a:t>-E</a:t>
            </a:r>
            <a:r>
              <a:rPr lang="de-DE" sz="2800" dirty="0" smtClean="0"/>
              <a:t>MPERICAL</a:t>
            </a:r>
            <a:r>
              <a:rPr lang="de-DE" dirty="0" smtClean="0"/>
              <a:t> B</a:t>
            </a:r>
            <a:r>
              <a:rPr lang="de-DE" sz="2800" dirty="0" smtClean="0"/>
              <a:t>OILING</a:t>
            </a:r>
            <a:r>
              <a:rPr lang="de-DE" dirty="0" smtClean="0"/>
              <a:t> M</a:t>
            </a:r>
            <a:r>
              <a:rPr lang="de-DE" sz="2800" dirty="0" smtClean="0"/>
              <a:t>ODEL</a:t>
            </a:r>
            <a:r>
              <a:rPr lang="de-DE" dirty="0" smtClean="0"/>
              <a:t> + T</a:t>
            </a:r>
            <a:r>
              <a:rPr lang="de-DE" sz="2800" dirty="0" smtClean="0"/>
              <a:t>HERMAL</a:t>
            </a:r>
            <a:r>
              <a:rPr lang="de-DE" dirty="0" smtClean="0"/>
              <a:t> FEA 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5" name="Content Placeholder 5"/>
          <p:cNvSpPr>
            <a:spLocks noGrp="1"/>
          </p:cNvSpPr>
          <p:nvPr>
            <p:ph idx="1"/>
          </p:nvPr>
        </p:nvSpPr>
        <p:spPr>
          <a:xfrm>
            <a:off x="194049" y="940036"/>
            <a:ext cx="11997950" cy="5118931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Calculations in MATLAB with a Semi-Emperical Flow Boiling Model done based on Thome et al (EPFL)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Useful estimates of Heat Transfer Coefficient (HTC), Pressure Drop and Dry-Out onset</a:t>
            </a: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Direct determination of cooling line dimensions and mass flow required in 2PACL and Vap. Comp. cycle!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Inspired from the work done by B. Verlat, Z. Zhang for CoBRA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Importing the HTC and fluid temp. in SolidWorks Thermal FEA allows to obtain temp. profile of the FEB setup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Further possibility to include thermal interfaces (as thermal resistances), convection and radiation to make more precise calculations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Simulation Goal: Max. FEB Temp. &lt; -10°C</a:t>
            </a:r>
          </a:p>
        </p:txBody>
      </p:sp>
    </p:spTree>
    <p:extLst>
      <p:ext uri="{BB962C8B-B14F-4D97-AF65-F5344CB8AC3E}">
        <p14:creationId xmlns:p14="http://schemas.microsoft.com/office/powerpoint/2010/main" val="306887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</a:t>
            </a:r>
            <a:r>
              <a:rPr lang="de-DE" sz="2800" dirty="0" smtClean="0"/>
              <a:t>IPHASE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r>
              <a:rPr lang="de-DE" dirty="0" smtClean="0"/>
              <a:t> – S</a:t>
            </a:r>
            <a:r>
              <a:rPr lang="de-DE" sz="2800" dirty="0" smtClean="0"/>
              <a:t>EMI</a:t>
            </a:r>
            <a:r>
              <a:rPr lang="de-DE" dirty="0" smtClean="0"/>
              <a:t>-E</a:t>
            </a:r>
            <a:r>
              <a:rPr lang="de-DE" sz="2800" dirty="0" smtClean="0"/>
              <a:t>MPERICAL</a:t>
            </a:r>
            <a:r>
              <a:rPr lang="de-DE" dirty="0" smtClean="0"/>
              <a:t> B</a:t>
            </a:r>
            <a:r>
              <a:rPr lang="de-DE" sz="2800" dirty="0" smtClean="0"/>
              <a:t>OILING</a:t>
            </a:r>
            <a:r>
              <a:rPr lang="de-DE" dirty="0" smtClean="0"/>
              <a:t> M</a:t>
            </a:r>
            <a:r>
              <a:rPr lang="de-DE" sz="2800" dirty="0" smtClean="0"/>
              <a:t>ODEL</a:t>
            </a:r>
            <a:r>
              <a:rPr lang="de-DE" dirty="0" smtClean="0"/>
              <a:t> + T</a:t>
            </a:r>
            <a:r>
              <a:rPr lang="de-DE" sz="2800" dirty="0" smtClean="0"/>
              <a:t>HERMAL</a:t>
            </a:r>
            <a:r>
              <a:rPr lang="de-DE" dirty="0" smtClean="0"/>
              <a:t> FEA 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5" name="Content Placeholder 5"/>
          <p:cNvSpPr>
            <a:spLocks noGrp="1"/>
          </p:cNvSpPr>
          <p:nvPr>
            <p:ph idx="1"/>
          </p:nvPr>
        </p:nvSpPr>
        <p:spPr>
          <a:xfrm>
            <a:off x="194049" y="940036"/>
            <a:ext cx="11997950" cy="5118931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Calculations in MATLAB with a Semi-Emperical Flow Boiling Model done based on Thome et al (EPFL)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Useful estimates of Heat Transfer Coefficient (HTC), Pressure Drop and Dry-Out onset</a:t>
            </a: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Direct determination of cooling line dimensions and mass flow required in 2PACL and Vap. Comp. cycle!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Inspired from the work done by B. Verlat, Z. Zhang for CoBRA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Importing the HTC and fluid temp. in SolidWorks Thermal FEA allows to obtain temp. profile of the FEB setup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Further possibility to include thermal interfaces (as thermal resistances), convection and radiation to make more precise calculations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Simulation Goal: Max. FEB Temp. &lt; -10°C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83" y="3259390"/>
            <a:ext cx="4318547" cy="32422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4225" y="3775146"/>
            <a:ext cx="6480216" cy="2031326"/>
            <a:chOff x="421685" y="4201816"/>
            <a:chExt cx="6480216" cy="2031326"/>
          </a:xfrm>
        </p:grpSpPr>
        <p:sp>
          <p:nvSpPr>
            <p:cNvPr id="9" name="TextBox 8"/>
            <p:cNvSpPr txBox="1"/>
            <p:nvPr/>
          </p:nvSpPr>
          <p:spPr>
            <a:xfrm>
              <a:off x="421685" y="4601926"/>
              <a:ext cx="6480216" cy="1631216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tabLst>
                  <a:tab pos="2238375" algn="l"/>
                </a:tabLst>
              </a:pPr>
              <a:r>
                <a:rPr lang="de-DE" sz="2000" dirty="0" smtClean="0"/>
                <a:t>Coolant Temp. = -30°C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Subcooled coolant = 10°C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Heat Load = 594 W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ID = 3.6 mm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de-DE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</a:t>
              </a:r>
              <a:r>
                <a:rPr lang="de-DE" sz="2000" dirty="0"/>
                <a:t>Length = </a:t>
              </a:r>
              <a:r>
                <a:rPr lang="de-DE" sz="2000" dirty="0" smtClean="0"/>
                <a:t>2 </a:t>
              </a:r>
              <a:r>
                <a:rPr lang="de-DE" sz="2000" dirty="0"/>
                <a:t>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Mass Flow = </a:t>
              </a:r>
              <a:r>
                <a:rPr lang="de-DE" sz="2000" dirty="0" smtClean="0"/>
                <a:t>10 </a:t>
              </a:r>
              <a:r>
                <a:rPr lang="de-DE" sz="2000" dirty="0"/>
                <a:t>g/s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Pressure Drop = </a:t>
              </a:r>
              <a:r>
                <a:rPr lang="de-DE" sz="2000" dirty="0" smtClean="0"/>
                <a:t>0.67 bar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Dryout margin = 8%</a:t>
              </a:r>
              <a:endParaRPr lang="de-DE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1685" y="4201816"/>
              <a:ext cx="6167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i="1" u="sng" dirty="0" smtClean="0"/>
                <a:t>Example Case (Vapor Compression Cycle)</a:t>
              </a:r>
              <a:endParaRPr lang="en-GB" sz="2000" b="1" i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28040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/>
          <p:cNvSpPr>
            <a:spLocks noGrp="1"/>
          </p:cNvSpPr>
          <p:nvPr>
            <p:ph idx="1"/>
          </p:nvPr>
        </p:nvSpPr>
        <p:spPr>
          <a:xfrm>
            <a:off x="194049" y="940036"/>
            <a:ext cx="11997950" cy="5118931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Calculations in MATLAB with a Semi-Emperical Flow Boiling Model done based on Thome et al (EPFL)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Useful estimates of Heat Transfer Coefficient (HTC), Pressure Drop and Dry-Out onset</a:t>
            </a: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Direct determination of cooling line dimensions and mass flow required in 2PACL and Vap. Comp. cycle!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Inspired from the work done by B. Verlat, Z. Zhang for CoBRA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Importing the HTC and fluid temp. in SolidWorks Thermal FEA allows to obtain temp. profile of the FEB setup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Further possibility to include thermal interfaces (as thermal resistances), convection and radiation to make more precise calculations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Simulation Goal: Max. FEB Temp. &lt; -10°C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8831" t="26879" r="21614" b="27344"/>
          <a:stretch/>
        </p:blipFill>
        <p:spPr>
          <a:xfrm>
            <a:off x="7404838" y="3395220"/>
            <a:ext cx="3663044" cy="3191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</a:t>
            </a:r>
            <a:r>
              <a:rPr lang="de-DE" sz="2800" dirty="0" smtClean="0"/>
              <a:t>IPHASE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r>
              <a:rPr lang="de-DE" dirty="0" smtClean="0"/>
              <a:t> – S</a:t>
            </a:r>
            <a:r>
              <a:rPr lang="de-DE" sz="2800" dirty="0" smtClean="0"/>
              <a:t>EMI</a:t>
            </a:r>
            <a:r>
              <a:rPr lang="de-DE" dirty="0" smtClean="0"/>
              <a:t>-E</a:t>
            </a:r>
            <a:r>
              <a:rPr lang="de-DE" sz="2800" dirty="0" smtClean="0"/>
              <a:t>MPERICAL</a:t>
            </a:r>
            <a:r>
              <a:rPr lang="de-DE" dirty="0" smtClean="0"/>
              <a:t> B</a:t>
            </a:r>
            <a:r>
              <a:rPr lang="de-DE" sz="2800" dirty="0" smtClean="0"/>
              <a:t>OILING</a:t>
            </a:r>
            <a:r>
              <a:rPr lang="de-DE" dirty="0" smtClean="0"/>
              <a:t> M</a:t>
            </a:r>
            <a:r>
              <a:rPr lang="de-DE" sz="2800" dirty="0" smtClean="0"/>
              <a:t>ODEL</a:t>
            </a:r>
            <a:r>
              <a:rPr lang="de-DE" dirty="0" smtClean="0"/>
              <a:t> + T</a:t>
            </a:r>
            <a:r>
              <a:rPr lang="de-DE" sz="2800" dirty="0" smtClean="0"/>
              <a:t>HERMAL</a:t>
            </a:r>
            <a:r>
              <a:rPr lang="de-DE" dirty="0" smtClean="0"/>
              <a:t> FEA 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22</a:t>
            </a:fld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04225" y="3775146"/>
            <a:ext cx="6480216" cy="2031326"/>
            <a:chOff x="421685" y="4201816"/>
            <a:chExt cx="6480216" cy="2031326"/>
          </a:xfrm>
        </p:grpSpPr>
        <p:sp>
          <p:nvSpPr>
            <p:cNvPr id="9" name="TextBox 8"/>
            <p:cNvSpPr txBox="1"/>
            <p:nvPr/>
          </p:nvSpPr>
          <p:spPr>
            <a:xfrm>
              <a:off x="421685" y="4601926"/>
              <a:ext cx="6480216" cy="1631216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tabLst>
                  <a:tab pos="2238375" algn="l"/>
                </a:tabLst>
              </a:pPr>
              <a:r>
                <a:rPr lang="de-DE" sz="2000" dirty="0" smtClean="0"/>
                <a:t>Coolant Temp. = -30°C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Subcooled coolant = 10°C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Heat Load = 594 W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ID = 3.6 mm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de-DE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</a:t>
              </a:r>
              <a:r>
                <a:rPr lang="de-DE" sz="2000" dirty="0"/>
                <a:t>Length = </a:t>
              </a:r>
              <a:r>
                <a:rPr lang="de-DE" sz="2000" dirty="0" smtClean="0"/>
                <a:t>2 </a:t>
              </a:r>
              <a:r>
                <a:rPr lang="de-DE" sz="2000" dirty="0"/>
                <a:t>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Mass Flow = </a:t>
              </a:r>
              <a:r>
                <a:rPr lang="de-DE" sz="2000" dirty="0" smtClean="0"/>
                <a:t>10 </a:t>
              </a:r>
              <a:r>
                <a:rPr lang="de-DE" sz="2000" dirty="0"/>
                <a:t>g/s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Pressure Drop = </a:t>
              </a:r>
              <a:r>
                <a:rPr lang="de-DE" sz="2000" dirty="0" smtClean="0"/>
                <a:t>0.67 bar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Dryout margin = 8%</a:t>
              </a:r>
              <a:endParaRPr lang="de-DE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1685" y="4201816"/>
              <a:ext cx="6167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i="1" u="sng" dirty="0" smtClean="0"/>
                <a:t>Example Case (Vapor Compression Cycle)</a:t>
              </a:r>
              <a:endParaRPr lang="en-GB" sz="2000" b="1" i="1" u="sng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4061" t="29380" r="7790" b="13495"/>
          <a:stretch/>
        </p:blipFill>
        <p:spPr>
          <a:xfrm>
            <a:off x="11067882" y="2717563"/>
            <a:ext cx="981186" cy="38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4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/>
          <p:cNvSpPr>
            <a:spLocks noGrp="1"/>
          </p:cNvSpPr>
          <p:nvPr>
            <p:ph idx="1"/>
          </p:nvPr>
        </p:nvSpPr>
        <p:spPr>
          <a:xfrm>
            <a:off x="194049" y="940036"/>
            <a:ext cx="11997950" cy="5118931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Calculations in MATLAB with a Semi-Emperical Flow Boiling Model done based on Thome et al (EPFL)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Useful estimates of Heat Transfer Coefficient (HTC), Pressure Drop and Dry-Out onset</a:t>
            </a: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Direct determination of cooling line dimensions and mass flow required in 2PACL and Vap. Comp. cycle!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Inspired from the work done by B. Verlat, Z. Zhang for CoBRA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Importing the HTC and fluid temp. in SolidWorks Thermal FEA allows to obtain temp. profile of the FEB setup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Further possibility to include thermal interfaces (as thermal resistances), convection and radiation to make more precise calculations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Simulation Goal: Max. FEB Temp. &lt; -10°C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8831" t="26879" r="21614" b="27344"/>
          <a:stretch/>
        </p:blipFill>
        <p:spPr>
          <a:xfrm>
            <a:off x="7404838" y="3395220"/>
            <a:ext cx="3663044" cy="3191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</a:t>
            </a:r>
            <a:r>
              <a:rPr lang="de-DE" sz="2800" dirty="0" smtClean="0"/>
              <a:t>IPHASE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r>
              <a:rPr lang="de-DE" dirty="0" smtClean="0"/>
              <a:t> – S</a:t>
            </a:r>
            <a:r>
              <a:rPr lang="de-DE" sz="2800" dirty="0" smtClean="0"/>
              <a:t>EMI</a:t>
            </a:r>
            <a:r>
              <a:rPr lang="de-DE" dirty="0" smtClean="0"/>
              <a:t>-E</a:t>
            </a:r>
            <a:r>
              <a:rPr lang="de-DE" sz="2800" dirty="0" smtClean="0"/>
              <a:t>MPERICAL</a:t>
            </a:r>
            <a:r>
              <a:rPr lang="de-DE" dirty="0" smtClean="0"/>
              <a:t> B</a:t>
            </a:r>
            <a:r>
              <a:rPr lang="de-DE" sz="2800" dirty="0" smtClean="0"/>
              <a:t>OILING</a:t>
            </a:r>
            <a:r>
              <a:rPr lang="de-DE" dirty="0" smtClean="0"/>
              <a:t> M</a:t>
            </a:r>
            <a:r>
              <a:rPr lang="de-DE" sz="2800" dirty="0" smtClean="0"/>
              <a:t>ODEL</a:t>
            </a:r>
            <a:r>
              <a:rPr lang="de-DE" dirty="0" smtClean="0"/>
              <a:t> + T</a:t>
            </a:r>
            <a:r>
              <a:rPr lang="de-DE" sz="2800" dirty="0" smtClean="0"/>
              <a:t>HERMAL</a:t>
            </a:r>
            <a:r>
              <a:rPr lang="de-DE" dirty="0" smtClean="0"/>
              <a:t> FEA 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23</a:t>
            </a:fld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04225" y="3775146"/>
            <a:ext cx="6480216" cy="2031326"/>
            <a:chOff x="421685" y="4201816"/>
            <a:chExt cx="6480216" cy="2031326"/>
          </a:xfrm>
        </p:grpSpPr>
        <p:sp>
          <p:nvSpPr>
            <p:cNvPr id="9" name="TextBox 8"/>
            <p:cNvSpPr txBox="1"/>
            <p:nvPr/>
          </p:nvSpPr>
          <p:spPr>
            <a:xfrm>
              <a:off x="421685" y="4601926"/>
              <a:ext cx="6480216" cy="1631216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tabLst>
                  <a:tab pos="2238375" algn="l"/>
                </a:tabLst>
              </a:pPr>
              <a:r>
                <a:rPr lang="de-DE" sz="2000" dirty="0" smtClean="0"/>
                <a:t>Coolant Temp. = -30°C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Subcooled coolant = 10°C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Heat Load = 594 W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ID = 3.6 mm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de-DE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Tube </a:t>
              </a:r>
              <a:r>
                <a:rPr lang="de-DE" sz="2000" dirty="0"/>
                <a:t>Length = </a:t>
              </a:r>
              <a:r>
                <a:rPr lang="de-DE" sz="2000" dirty="0" smtClean="0"/>
                <a:t>2 </a:t>
              </a:r>
              <a:r>
                <a:rPr lang="de-DE" sz="2000" dirty="0"/>
                <a:t>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Mass Flow = </a:t>
              </a:r>
              <a:r>
                <a:rPr lang="de-DE" sz="2000" dirty="0" smtClean="0"/>
                <a:t>10 </a:t>
              </a:r>
              <a:r>
                <a:rPr lang="de-DE" sz="2000" dirty="0"/>
                <a:t>g/s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Pressure Drop = </a:t>
              </a:r>
              <a:r>
                <a:rPr lang="de-DE" sz="2000" dirty="0" smtClean="0"/>
                <a:t>0.67 bar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Dryout margin = 8%</a:t>
              </a:r>
              <a:endParaRPr lang="de-DE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1685" y="4201816"/>
              <a:ext cx="6167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i="1" u="sng" dirty="0" smtClean="0"/>
                <a:t>Example Case (Vapor Compression Cycle)</a:t>
              </a:r>
              <a:endParaRPr lang="en-GB" sz="2000" b="1" i="1" u="sng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4225" y="5486025"/>
            <a:ext cx="8975588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42900" lvl="1" indent="-342900" defTabSz="914400">
              <a:buFont typeface="Wingdings" panose="05000000000000000000" pitchFamily="2" charset="2"/>
              <a:buChar char="§"/>
              <a:tabLst>
                <a:tab pos="96838" algn="l"/>
              </a:tabLst>
            </a:pPr>
            <a:r>
              <a:rPr lang="de-DE" sz="2000" b="1" dirty="0" smtClean="0">
                <a:solidFill>
                  <a:srgbClr val="002060"/>
                </a:solidFill>
              </a:rPr>
              <a:t>Commercial manufacturing for a 2PACL-type 40kW system is potentially difficult</a:t>
            </a:r>
          </a:p>
          <a:p>
            <a:pPr marL="342900" lvl="1" indent="-342900" defTabSz="914400">
              <a:buFont typeface="Wingdings" panose="05000000000000000000" pitchFamily="2" charset="2"/>
              <a:buChar char="§"/>
              <a:tabLst>
                <a:tab pos="96838" algn="l"/>
              </a:tabLst>
            </a:pPr>
            <a:r>
              <a:rPr lang="de-DE" sz="2000" b="1" dirty="0" smtClean="0">
                <a:solidFill>
                  <a:srgbClr val="002060"/>
                </a:solidFill>
              </a:rPr>
              <a:t>Vapor compression cycle is the backup option (no use of capillaries in relatively less severe STS radiation environment)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4061" t="29380" r="7790" b="13495"/>
          <a:stretch/>
        </p:blipFill>
        <p:spPr>
          <a:xfrm>
            <a:off x="11067882" y="2717563"/>
            <a:ext cx="981186" cy="38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6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B</a:t>
            </a:r>
            <a:r>
              <a:rPr lang="de-DE" sz="2800" dirty="0">
                <a:solidFill>
                  <a:prstClr val="white"/>
                </a:solidFill>
              </a:rPr>
              <a:t>IPHASE</a:t>
            </a:r>
            <a:r>
              <a:rPr lang="de-DE" dirty="0">
                <a:solidFill>
                  <a:prstClr val="white"/>
                </a:solidFill>
              </a:rPr>
              <a:t> CO</a:t>
            </a:r>
            <a:r>
              <a:rPr lang="de-DE" baseline="-25000" dirty="0">
                <a:solidFill>
                  <a:prstClr val="white"/>
                </a:solidFill>
              </a:rPr>
              <a:t>2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(V</a:t>
            </a:r>
            <a:r>
              <a:rPr lang="de-DE" sz="2800" dirty="0" smtClean="0">
                <a:solidFill>
                  <a:prstClr val="white"/>
                </a:solidFill>
              </a:rPr>
              <a:t>APOR</a:t>
            </a:r>
            <a:r>
              <a:rPr lang="de-DE" dirty="0" smtClean="0">
                <a:solidFill>
                  <a:prstClr val="white"/>
                </a:solidFill>
              </a:rPr>
              <a:t> C</a:t>
            </a:r>
            <a:r>
              <a:rPr lang="de-DE" sz="2800" dirty="0" smtClean="0">
                <a:solidFill>
                  <a:prstClr val="white"/>
                </a:solidFill>
              </a:rPr>
              <a:t>OMPRESSION</a:t>
            </a:r>
            <a:r>
              <a:rPr lang="de-DE" dirty="0" smtClean="0">
                <a:solidFill>
                  <a:prstClr val="white"/>
                </a:solidFill>
              </a:rPr>
              <a:t>) – </a:t>
            </a:r>
            <a:r>
              <a:rPr lang="de-DE" dirty="0">
                <a:solidFill>
                  <a:prstClr val="white"/>
                </a:solidFill>
              </a:rPr>
              <a:t>C</a:t>
            </a:r>
            <a:r>
              <a:rPr lang="de-DE" sz="2800" dirty="0">
                <a:solidFill>
                  <a:prstClr val="white"/>
                </a:solidFill>
              </a:rPr>
              <a:t>OMMERCIAL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M</a:t>
            </a:r>
            <a:r>
              <a:rPr lang="de-DE" sz="2800" dirty="0" smtClean="0">
                <a:solidFill>
                  <a:prstClr val="white"/>
                </a:solidFill>
              </a:rPr>
              <a:t>ANUFACTURING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902" t="17591" r="16911" b="34085"/>
          <a:stretch/>
        </p:blipFill>
        <p:spPr>
          <a:xfrm>
            <a:off x="111011" y="833162"/>
            <a:ext cx="12080989" cy="51161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5722454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hlinkClick r:id="rId3"/>
              </a:rPr>
              <a:t>www.compact-kaeltetechnik.de/en</a:t>
            </a:r>
            <a:r>
              <a:rPr lang="en-GB" sz="1600" dirty="0">
                <a:hlinkClick r:id="rId3"/>
              </a:rPr>
              <a:t>/</a:t>
            </a:r>
            <a:endParaRPr lang="en-GB" sz="1600" i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259" t="32938" r="11985" b="31057"/>
          <a:stretch/>
        </p:blipFill>
        <p:spPr>
          <a:xfrm>
            <a:off x="4675038" y="833162"/>
            <a:ext cx="2841922" cy="9125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78678" y="6066752"/>
            <a:ext cx="3834639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FF00"/>
                </a:solidFill>
              </a:rPr>
              <a:t>a</a:t>
            </a:r>
            <a:r>
              <a:rPr lang="de-DE" sz="2000" b="1" dirty="0" smtClean="0">
                <a:solidFill>
                  <a:srgbClr val="FFFF00"/>
                </a:solidFill>
              </a:rPr>
              <a:t>nd many many options available!</a:t>
            </a:r>
            <a:endParaRPr lang="en-GB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07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B</a:t>
            </a:r>
            <a:r>
              <a:rPr lang="de-DE" sz="2800" dirty="0">
                <a:solidFill>
                  <a:prstClr val="white"/>
                </a:solidFill>
              </a:rPr>
              <a:t>IPHASE</a:t>
            </a:r>
            <a:r>
              <a:rPr lang="de-DE" dirty="0">
                <a:solidFill>
                  <a:prstClr val="white"/>
                </a:solidFill>
              </a:rPr>
              <a:t> CO</a:t>
            </a:r>
            <a:r>
              <a:rPr lang="de-DE" baseline="-25000" dirty="0">
                <a:solidFill>
                  <a:prstClr val="white"/>
                </a:solidFill>
              </a:rPr>
              <a:t>2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(2PACL) – </a:t>
            </a:r>
            <a:r>
              <a:rPr lang="de-DE" dirty="0">
                <a:solidFill>
                  <a:prstClr val="white"/>
                </a:solidFill>
              </a:rPr>
              <a:t>C</a:t>
            </a:r>
            <a:r>
              <a:rPr lang="de-DE" sz="2800" dirty="0">
                <a:solidFill>
                  <a:prstClr val="white"/>
                </a:solidFill>
              </a:rPr>
              <a:t>OMMERCIAL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M</a:t>
            </a:r>
            <a:r>
              <a:rPr lang="de-DE" sz="2800" dirty="0" smtClean="0">
                <a:solidFill>
                  <a:prstClr val="white"/>
                </a:solidFill>
              </a:rPr>
              <a:t>ANUFACTURING</a:t>
            </a:r>
            <a:r>
              <a:rPr lang="de-DE" dirty="0" smtClean="0">
                <a:solidFill>
                  <a:prstClr val="white"/>
                </a:solidFill>
              </a:rPr>
              <a:t> (?)</a:t>
            </a:r>
            <a:r>
              <a:rPr lang="de-DE" sz="2800" dirty="0" smtClean="0">
                <a:solidFill>
                  <a:prstClr val="white"/>
                </a:solidFill>
              </a:rPr>
              <a:t>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515" t="15468" r="28629" b="63833"/>
          <a:stretch/>
        </p:blipFill>
        <p:spPr>
          <a:xfrm>
            <a:off x="3235656" y="765861"/>
            <a:ext cx="5720686" cy="1671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8" y="1033282"/>
            <a:ext cx="2333333" cy="533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663" t="26216" r="20270" b="28008"/>
          <a:stretch/>
        </p:blipFill>
        <p:spPr>
          <a:xfrm>
            <a:off x="2347415" y="2479887"/>
            <a:ext cx="7751929" cy="34375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6172745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hlinkClick r:id="rId5"/>
              </a:rPr>
              <a:t>www.rivacold.com/ww/en/integrated-plant-with-pumped-co2-system</a:t>
            </a:r>
            <a:endParaRPr lang="en-GB" sz="16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4197" y="4819827"/>
            <a:ext cx="151836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FF00"/>
                </a:solidFill>
              </a:rPr>
              <a:t>800 kW !!!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24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-1" y="2302933"/>
            <a:ext cx="12192000" cy="2282513"/>
          </a:xfrm>
        </p:spPr>
        <p:txBody>
          <a:bodyPr/>
          <a:lstStyle/>
          <a:p>
            <a:r>
              <a:rPr lang="de-DE" sz="5400" dirty="0" smtClean="0"/>
              <a:t>O</a:t>
            </a:r>
            <a:r>
              <a:rPr lang="de-DE" sz="4000" dirty="0" smtClean="0"/>
              <a:t>THER</a:t>
            </a:r>
            <a:r>
              <a:rPr lang="de-DE" sz="5400" dirty="0" smtClean="0"/>
              <a:t> I</a:t>
            </a:r>
            <a:r>
              <a:rPr lang="de-DE" sz="4000" dirty="0" smtClean="0"/>
              <a:t>DEAS</a:t>
            </a:r>
            <a:r>
              <a:rPr lang="de-DE" sz="5400" dirty="0" smtClean="0"/>
              <a:t> A</a:t>
            </a:r>
            <a:r>
              <a:rPr lang="de-DE" sz="4000" dirty="0" smtClean="0"/>
              <a:t>ND</a:t>
            </a:r>
            <a:r>
              <a:rPr lang="de-DE" sz="5400" dirty="0" smtClean="0"/>
              <a:t> O</a:t>
            </a:r>
            <a:r>
              <a:rPr lang="de-DE" sz="4000" dirty="0" smtClean="0"/>
              <a:t>NGOING</a:t>
            </a:r>
            <a:r>
              <a:rPr lang="de-DE" sz="5400" dirty="0" smtClean="0"/>
              <a:t> R&amp;D F</a:t>
            </a:r>
            <a:r>
              <a:rPr lang="de-DE" sz="4000" dirty="0" smtClean="0"/>
              <a:t>OR</a:t>
            </a:r>
            <a:br>
              <a:rPr lang="de-DE" sz="4000" dirty="0" smtClean="0"/>
            </a:br>
            <a:r>
              <a:rPr lang="de-DE" sz="5400" dirty="0" smtClean="0"/>
              <a:t>T</a:t>
            </a:r>
            <a:r>
              <a:rPr lang="de-DE" sz="4000" dirty="0" smtClean="0"/>
              <a:t>HE</a:t>
            </a:r>
            <a:r>
              <a:rPr lang="de-DE" sz="5400" dirty="0" smtClean="0"/>
              <a:t> STS T</a:t>
            </a:r>
            <a:r>
              <a:rPr lang="de-DE" sz="4000" dirty="0" smtClean="0"/>
              <a:t>HERMAL</a:t>
            </a:r>
            <a:r>
              <a:rPr lang="de-DE" sz="5400" dirty="0" smtClean="0"/>
              <a:t> D</a:t>
            </a:r>
            <a:r>
              <a:rPr lang="de-DE" sz="4000" dirty="0" smtClean="0"/>
              <a:t>EMONSTRAOR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273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STS-FEB C</a:t>
            </a:r>
            <a:r>
              <a:rPr lang="de-DE" sz="2800" dirty="0" smtClean="0"/>
              <a:t>OOLING</a:t>
            </a:r>
            <a:r>
              <a:rPr lang="de-DE" dirty="0" smtClean="0"/>
              <a:t> D</a:t>
            </a:r>
            <a:r>
              <a:rPr lang="de-DE" sz="2800" dirty="0" smtClean="0"/>
              <a:t>ISTRIBUTION</a:t>
            </a:r>
            <a:r>
              <a:rPr lang="de-DE" dirty="0" smtClean="0"/>
              <a:t> S</a:t>
            </a:r>
            <a:r>
              <a:rPr lang="de-DE" sz="2800" dirty="0" smtClean="0"/>
              <a:t>YSTEM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5" name="Content Placeholder 5"/>
          <p:cNvSpPr>
            <a:spLocks noGrp="1"/>
          </p:cNvSpPr>
          <p:nvPr>
            <p:ph idx="1"/>
          </p:nvPr>
        </p:nvSpPr>
        <p:spPr>
          <a:xfrm>
            <a:off x="194047" y="940037"/>
            <a:ext cx="6936803" cy="1974080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Distance b/w the distribution system and STS is approx. 30 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Higher tube diameters for individual transfer lines (total up to 72) could reduce the pressure drop, but means larger feedthroughs </a:t>
            </a:r>
            <a:r>
              <a:rPr lang="de-DE" sz="2000" dirty="0" smtClean="0">
                <a:latin typeface="+mn-lt"/>
                <a:sym typeface="Wingdings" panose="05000000000000000000" pitchFamily="2" charset="2"/>
              </a:rPr>
              <a:t></a:t>
            </a:r>
            <a:endParaRPr lang="de-DE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81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STS-FEB C</a:t>
            </a:r>
            <a:r>
              <a:rPr lang="de-DE" sz="2800" dirty="0" smtClean="0"/>
              <a:t>OOLING</a:t>
            </a:r>
            <a:r>
              <a:rPr lang="de-DE" dirty="0" smtClean="0"/>
              <a:t> D</a:t>
            </a:r>
            <a:r>
              <a:rPr lang="de-DE" sz="2800" dirty="0" smtClean="0"/>
              <a:t>ISTRIBUTION</a:t>
            </a:r>
            <a:r>
              <a:rPr lang="de-DE" dirty="0" smtClean="0"/>
              <a:t> S</a:t>
            </a:r>
            <a:r>
              <a:rPr lang="de-DE" sz="2800" dirty="0" smtClean="0"/>
              <a:t>YSTEM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5" name="Content Placeholder 5"/>
          <p:cNvSpPr>
            <a:spLocks noGrp="1"/>
          </p:cNvSpPr>
          <p:nvPr>
            <p:ph idx="1"/>
          </p:nvPr>
        </p:nvSpPr>
        <p:spPr>
          <a:xfrm>
            <a:off x="194047" y="940037"/>
            <a:ext cx="6936803" cy="1974080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Distance b/w the distribution system and STS is approx. 30 mts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Higher tube diameters for individual transfer lines (total up to 72) could reduce the pressure drop, but means larger feedthroughs, especially for NOVEC </a:t>
            </a:r>
            <a:r>
              <a:rPr lang="de-DE" sz="2000" dirty="0" smtClean="0">
                <a:latin typeface="+mn-lt"/>
                <a:sym typeface="Wingdings" panose="05000000000000000000" pitchFamily="2" charset="2"/>
              </a:rPr>
              <a:t></a:t>
            </a:r>
            <a:endParaRPr lang="de-DE" sz="1800" dirty="0" smtClean="0">
              <a:latin typeface="+mn-lt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323746" y="775361"/>
            <a:ext cx="4557512" cy="3654984"/>
            <a:chOff x="54356" y="2772780"/>
            <a:chExt cx="4145220" cy="3722024"/>
          </a:xfrm>
        </p:grpSpPr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8" t="6885" r="29707" b="4856"/>
            <a:stretch/>
          </p:blipFill>
          <p:spPr bwMode="auto">
            <a:xfrm>
              <a:off x="367106" y="2772780"/>
              <a:ext cx="3832470" cy="3722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4" name="Gerade Verbindung mit Pfeil 22"/>
            <p:cNvCxnSpPr>
              <a:stCxn id="68" idx="2"/>
            </p:cNvCxnSpPr>
            <p:nvPr/>
          </p:nvCxnSpPr>
          <p:spPr bwMode="auto">
            <a:xfrm flipH="1">
              <a:off x="803305" y="3265393"/>
              <a:ext cx="263514" cy="73522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mit Pfeil 23"/>
            <p:cNvCxnSpPr>
              <a:stCxn id="68" idx="2"/>
            </p:cNvCxnSpPr>
            <p:nvPr/>
          </p:nvCxnSpPr>
          <p:spPr bwMode="auto">
            <a:xfrm flipV="1">
              <a:off x="1066819" y="3146396"/>
              <a:ext cx="2035304" cy="11899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mit Pfeil 26"/>
            <p:cNvCxnSpPr>
              <a:stCxn id="68" idx="2"/>
            </p:cNvCxnSpPr>
            <p:nvPr/>
          </p:nvCxnSpPr>
          <p:spPr bwMode="auto">
            <a:xfrm flipH="1">
              <a:off x="998239" y="3265393"/>
              <a:ext cx="68580" cy="259259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mit Pfeil 29"/>
            <p:cNvCxnSpPr>
              <a:stCxn id="68" idx="2"/>
            </p:cNvCxnSpPr>
            <p:nvPr/>
          </p:nvCxnSpPr>
          <p:spPr bwMode="auto">
            <a:xfrm>
              <a:off x="1066819" y="3265393"/>
              <a:ext cx="2208362" cy="169971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Rechteck 21"/>
            <p:cNvSpPr/>
            <p:nvPr/>
          </p:nvSpPr>
          <p:spPr>
            <a:xfrm>
              <a:off x="54356" y="2896061"/>
              <a:ext cx="20249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Cooling manifolds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813851" y="4354373"/>
            <a:ext cx="5429959" cy="2137212"/>
            <a:chOff x="6841216" y="4155263"/>
            <a:chExt cx="5429959" cy="21372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6" t="20889" r="19657" b="35000"/>
            <a:stretch/>
          </p:blipFill>
          <p:spPr bwMode="auto">
            <a:xfrm>
              <a:off x="7018939" y="4622465"/>
              <a:ext cx="5078364" cy="1670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Rechteck 36"/>
            <p:cNvSpPr/>
            <p:nvPr/>
          </p:nvSpPr>
          <p:spPr>
            <a:xfrm>
              <a:off x="8241106" y="4155263"/>
              <a:ext cx="14507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Out manifold</a:t>
              </a:r>
              <a:endParaRPr lang="de-DE" b="1" dirty="0"/>
            </a:p>
          </p:txBody>
        </p:sp>
        <p:sp>
          <p:nvSpPr>
            <p:cNvPr id="78" name="Rechteck 38"/>
            <p:cNvSpPr/>
            <p:nvPr/>
          </p:nvSpPr>
          <p:spPr>
            <a:xfrm>
              <a:off x="9701699" y="4173300"/>
              <a:ext cx="12760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In manifold</a:t>
              </a:r>
              <a:endParaRPr lang="de-DE" b="1" dirty="0"/>
            </a:p>
          </p:txBody>
        </p:sp>
        <p:cxnSp>
          <p:nvCxnSpPr>
            <p:cNvPr id="79" name="Gerade Verbindung mit Pfeil 39"/>
            <p:cNvCxnSpPr>
              <a:stCxn id="77" idx="2"/>
            </p:cNvCxnSpPr>
            <p:nvPr/>
          </p:nvCxnSpPr>
          <p:spPr bwMode="auto">
            <a:xfrm flipH="1">
              <a:off x="8543222" y="4524595"/>
              <a:ext cx="423275" cy="67655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mit Pfeil 40"/>
            <p:cNvCxnSpPr>
              <a:stCxn id="78" idx="2"/>
            </p:cNvCxnSpPr>
            <p:nvPr/>
          </p:nvCxnSpPr>
          <p:spPr bwMode="auto">
            <a:xfrm flipH="1">
              <a:off x="9894336" y="4542632"/>
              <a:ext cx="445391" cy="98805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" name="Rechteck 46"/>
            <p:cNvSpPr/>
            <p:nvPr/>
          </p:nvSpPr>
          <p:spPr>
            <a:xfrm>
              <a:off x="6841216" y="4159263"/>
              <a:ext cx="1336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Front flange</a:t>
              </a:r>
              <a:endParaRPr lang="de-DE" b="1" dirty="0"/>
            </a:p>
          </p:txBody>
        </p:sp>
        <p:cxnSp>
          <p:nvCxnSpPr>
            <p:cNvPr id="82" name="Gerade Verbindung mit Pfeil 47"/>
            <p:cNvCxnSpPr>
              <a:stCxn id="81" idx="2"/>
            </p:cNvCxnSpPr>
            <p:nvPr/>
          </p:nvCxnSpPr>
          <p:spPr bwMode="auto">
            <a:xfrm flipH="1">
              <a:off x="7226364" y="4528595"/>
              <a:ext cx="282952" cy="46216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mit Pfeil 50"/>
            <p:cNvCxnSpPr>
              <a:stCxn id="81" idx="2"/>
            </p:cNvCxnSpPr>
            <p:nvPr/>
          </p:nvCxnSpPr>
          <p:spPr bwMode="auto">
            <a:xfrm>
              <a:off x="7509316" y="4528595"/>
              <a:ext cx="320356" cy="21726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Rechteck 53"/>
            <p:cNvSpPr/>
            <p:nvPr/>
          </p:nvSpPr>
          <p:spPr>
            <a:xfrm>
              <a:off x="10972614" y="4177459"/>
              <a:ext cx="1298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Rear holder</a:t>
              </a:r>
              <a:endParaRPr lang="de-DE" b="1" dirty="0"/>
            </a:p>
          </p:txBody>
        </p:sp>
        <p:cxnSp>
          <p:nvCxnSpPr>
            <p:cNvPr id="85" name="Gerade Verbindung mit Pfeil 55"/>
            <p:cNvCxnSpPr>
              <a:stCxn id="84" idx="2"/>
            </p:cNvCxnSpPr>
            <p:nvPr/>
          </p:nvCxnSpPr>
          <p:spPr bwMode="auto">
            <a:xfrm>
              <a:off x="11621895" y="4546791"/>
              <a:ext cx="267599" cy="162427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6" name="Content Placeholder 5"/>
          <p:cNvSpPr txBox="1">
            <a:spLocks/>
          </p:cNvSpPr>
          <p:nvPr/>
        </p:nvSpPr>
        <p:spPr>
          <a:xfrm>
            <a:off x="190396" y="2786999"/>
            <a:ext cx="6844320" cy="313474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000" dirty="0" err="1">
                <a:latin typeface="+mn-lt"/>
              </a:rPr>
              <a:t>LHCb</a:t>
            </a:r>
            <a:r>
              <a:rPr lang="en-GB" sz="2000" dirty="0">
                <a:latin typeface="+mn-lt"/>
              </a:rPr>
              <a:t>-VELO like distribution scheme is a promising way to bypass these issues! </a:t>
            </a: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i="1" u="sng" dirty="0" smtClean="0">
                <a:latin typeface="+mn-lt"/>
              </a:rPr>
              <a:t>Issue:</a:t>
            </a:r>
            <a:r>
              <a:rPr lang="de-DE" sz="2000" dirty="0" smtClean="0">
                <a:latin typeface="+mn-lt"/>
              </a:rPr>
              <a:t> Unequal flow distribution, no control on individual lines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i="1" u="sng" dirty="0" smtClean="0">
                <a:latin typeface="+mn-lt"/>
              </a:rPr>
              <a:t>Solution:</a:t>
            </a:r>
            <a:r>
              <a:rPr lang="de-DE" sz="2000" dirty="0" smtClean="0">
                <a:latin typeface="+mn-lt"/>
              </a:rPr>
              <a:t> Inducing additional pressure drops by using flow restrictors in individual lines for flow balancing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600" i="1" dirty="0" smtClean="0">
                <a:latin typeface="+mn-lt"/>
              </a:rPr>
              <a:t>Ref</a:t>
            </a:r>
            <a:r>
              <a:rPr lang="de-DE" sz="1600" i="1" dirty="0">
                <a:latin typeface="+mn-lt"/>
              </a:rPr>
              <a:t>: Wiktor </a:t>
            </a:r>
            <a:r>
              <a:rPr lang="de-DE" sz="1600" i="1" dirty="0" smtClean="0">
                <a:latin typeface="+mn-lt"/>
              </a:rPr>
              <a:t>Byczynski, FTDM 2017 &amp; 2018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Given that pressure drops could be upto 10 bars for securing 90% flow balance, suitable pumps have to be used</a:t>
            </a: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12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STS-FEB C</a:t>
            </a:r>
            <a:r>
              <a:rPr lang="de-DE" sz="2800" dirty="0" smtClean="0"/>
              <a:t>OOLING</a:t>
            </a:r>
            <a:r>
              <a:rPr lang="de-DE" dirty="0" smtClean="0"/>
              <a:t> D</a:t>
            </a:r>
            <a:r>
              <a:rPr lang="de-DE" sz="2800" dirty="0" smtClean="0"/>
              <a:t>ISTRIBUTION</a:t>
            </a:r>
            <a:r>
              <a:rPr lang="de-DE" dirty="0" smtClean="0"/>
              <a:t> S</a:t>
            </a:r>
            <a:r>
              <a:rPr lang="de-DE" sz="2800" dirty="0" smtClean="0"/>
              <a:t>YSTEM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29</a:t>
            </a:fld>
            <a:endParaRPr lang="en-GB" dirty="0"/>
          </a:p>
        </p:txBody>
      </p:sp>
      <p:grpSp>
        <p:nvGrpSpPr>
          <p:cNvPr id="93" name="Group 92"/>
          <p:cNvGrpSpPr/>
          <p:nvPr/>
        </p:nvGrpSpPr>
        <p:grpSpPr>
          <a:xfrm>
            <a:off x="7323746" y="775361"/>
            <a:ext cx="4557512" cy="3654984"/>
            <a:chOff x="54356" y="2772780"/>
            <a:chExt cx="4145220" cy="3722024"/>
          </a:xfrm>
        </p:grpSpPr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8" t="6885" r="29707" b="4856"/>
            <a:stretch/>
          </p:blipFill>
          <p:spPr bwMode="auto">
            <a:xfrm>
              <a:off x="367106" y="2772780"/>
              <a:ext cx="3832470" cy="3722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4" name="Gerade Verbindung mit Pfeil 22"/>
            <p:cNvCxnSpPr>
              <a:stCxn id="68" idx="2"/>
            </p:cNvCxnSpPr>
            <p:nvPr/>
          </p:nvCxnSpPr>
          <p:spPr bwMode="auto">
            <a:xfrm flipH="1">
              <a:off x="803305" y="3265393"/>
              <a:ext cx="263514" cy="73522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mit Pfeil 23"/>
            <p:cNvCxnSpPr>
              <a:stCxn id="68" idx="2"/>
            </p:cNvCxnSpPr>
            <p:nvPr/>
          </p:nvCxnSpPr>
          <p:spPr bwMode="auto">
            <a:xfrm flipV="1">
              <a:off x="1066819" y="3146396"/>
              <a:ext cx="2035304" cy="11899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mit Pfeil 26"/>
            <p:cNvCxnSpPr>
              <a:stCxn id="68" idx="2"/>
            </p:cNvCxnSpPr>
            <p:nvPr/>
          </p:nvCxnSpPr>
          <p:spPr bwMode="auto">
            <a:xfrm flipH="1">
              <a:off x="998239" y="3265393"/>
              <a:ext cx="68580" cy="259259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mit Pfeil 29"/>
            <p:cNvCxnSpPr>
              <a:stCxn id="68" idx="2"/>
            </p:cNvCxnSpPr>
            <p:nvPr/>
          </p:nvCxnSpPr>
          <p:spPr bwMode="auto">
            <a:xfrm>
              <a:off x="1066819" y="3265393"/>
              <a:ext cx="2208362" cy="169971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Rechteck 21"/>
            <p:cNvSpPr/>
            <p:nvPr/>
          </p:nvSpPr>
          <p:spPr>
            <a:xfrm>
              <a:off x="54356" y="2896061"/>
              <a:ext cx="20249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Cooling manifolds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813851" y="4354373"/>
            <a:ext cx="5429959" cy="2137212"/>
            <a:chOff x="6841216" y="4155263"/>
            <a:chExt cx="5429959" cy="21372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6" t="20889" r="19657" b="35000"/>
            <a:stretch/>
          </p:blipFill>
          <p:spPr bwMode="auto">
            <a:xfrm>
              <a:off x="7018939" y="4622465"/>
              <a:ext cx="5078364" cy="1670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Rechteck 36"/>
            <p:cNvSpPr/>
            <p:nvPr/>
          </p:nvSpPr>
          <p:spPr>
            <a:xfrm>
              <a:off x="8241106" y="4155263"/>
              <a:ext cx="14507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Out manifold</a:t>
              </a:r>
              <a:endParaRPr lang="de-DE" b="1" dirty="0"/>
            </a:p>
          </p:txBody>
        </p:sp>
        <p:sp>
          <p:nvSpPr>
            <p:cNvPr id="78" name="Rechteck 38"/>
            <p:cNvSpPr/>
            <p:nvPr/>
          </p:nvSpPr>
          <p:spPr>
            <a:xfrm>
              <a:off x="9701699" y="4173300"/>
              <a:ext cx="12760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In manifold</a:t>
              </a:r>
              <a:endParaRPr lang="de-DE" b="1" dirty="0"/>
            </a:p>
          </p:txBody>
        </p:sp>
        <p:cxnSp>
          <p:nvCxnSpPr>
            <p:cNvPr id="79" name="Gerade Verbindung mit Pfeil 39"/>
            <p:cNvCxnSpPr>
              <a:stCxn id="77" idx="2"/>
            </p:cNvCxnSpPr>
            <p:nvPr/>
          </p:nvCxnSpPr>
          <p:spPr bwMode="auto">
            <a:xfrm flipH="1">
              <a:off x="8543222" y="4524595"/>
              <a:ext cx="423275" cy="67655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mit Pfeil 40"/>
            <p:cNvCxnSpPr>
              <a:stCxn id="78" idx="2"/>
            </p:cNvCxnSpPr>
            <p:nvPr/>
          </p:nvCxnSpPr>
          <p:spPr bwMode="auto">
            <a:xfrm flipH="1">
              <a:off x="9894336" y="4542632"/>
              <a:ext cx="445391" cy="98805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" name="Rechteck 46"/>
            <p:cNvSpPr/>
            <p:nvPr/>
          </p:nvSpPr>
          <p:spPr>
            <a:xfrm>
              <a:off x="6841216" y="4159263"/>
              <a:ext cx="1336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Front flange</a:t>
              </a:r>
              <a:endParaRPr lang="de-DE" b="1" dirty="0"/>
            </a:p>
          </p:txBody>
        </p:sp>
        <p:cxnSp>
          <p:nvCxnSpPr>
            <p:cNvPr id="82" name="Gerade Verbindung mit Pfeil 47"/>
            <p:cNvCxnSpPr>
              <a:stCxn id="81" idx="2"/>
            </p:cNvCxnSpPr>
            <p:nvPr/>
          </p:nvCxnSpPr>
          <p:spPr bwMode="auto">
            <a:xfrm flipH="1">
              <a:off x="7226364" y="4528595"/>
              <a:ext cx="282952" cy="46216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mit Pfeil 50"/>
            <p:cNvCxnSpPr>
              <a:stCxn id="81" idx="2"/>
            </p:cNvCxnSpPr>
            <p:nvPr/>
          </p:nvCxnSpPr>
          <p:spPr bwMode="auto">
            <a:xfrm>
              <a:off x="7509316" y="4528595"/>
              <a:ext cx="320356" cy="21726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Rechteck 53"/>
            <p:cNvSpPr/>
            <p:nvPr/>
          </p:nvSpPr>
          <p:spPr>
            <a:xfrm>
              <a:off x="10972614" y="4177459"/>
              <a:ext cx="1298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Rear holder</a:t>
              </a:r>
              <a:endParaRPr lang="de-DE" b="1" dirty="0"/>
            </a:p>
          </p:txBody>
        </p:sp>
        <p:cxnSp>
          <p:nvCxnSpPr>
            <p:cNvPr id="85" name="Gerade Verbindung mit Pfeil 55"/>
            <p:cNvCxnSpPr>
              <a:stCxn id="84" idx="2"/>
            </p:cNvCxnSpPr>
            <p:nvPr/>
          </p:nvCxnSpPr>
          <p:spPr bwMode="auto">
            <a:xfrm>
              <a:off x="11621895" y="4546791"/>
              <a:ext cx="267599" cy="162427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6" name="Content Placeholder 5"/>
          <p:cNvSpPr txBox="1">
            <a:spLocks/>
          </p:cNvSpPr>
          <p:nvPr/>
        </p:nvSpPr>
        <p:spPr>
          <a:xfrm>
            <a:off x="190396" y="2786999"/>
            <a:ext cx="6844320" cy="313474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000" dirty="0" err="1">
                <a:latin typeface="+mn-lt"/>
              </a:rPr>
              <a:t>LHCb</a:t>
            </a:r>
            <a:r>
              <a:rPr lang="en-GB" sz="2000" dirty="0">
                <a:latin typeface="+mn-lt"/>
              </a:rPr>
              <a:t>-VELO like distribution scheme is a promising way to bypass these issues! </a:t>
            </a:r>
            <a:endParaRPr lang="de-DE" sz="2000" dirty="0" smtClean="0"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i="1" u="sng" dirty="0" smtClean="0">
                <a:latin typeface="+mn-lt"/>
              </a:rPr>
              <a:t>Issue:</a:t>
            </a:r>
            <a:r>
              <a:rPr lang="de-DE" sz="2000" dirty="0" smtClean="0">
                <a:latin typeface="+mn-lt"/>
              </a:rPr>
              <a:t> Unequal flow distribution, no control on individual lines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i="1" u="sng" dirty="0" smtClean="0">
                <a:latin typeface="+mn-lt"/>
              </a:rPr>
              <a:t>Solution:</a:t>
            </a:r>
            <a:r>
              <a:rPr lang="de-DE" sz="2000" dirty="0" smtClean="0">
                <a:latin typeface="+mn-lt"/>
              </a:rPr>
              <a:t> Inducing additional pressure drops by using flow restrictors in individual lines for flow balancing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600" i="1" dirty="0" smtClean="0">
                <a:latin typeface="+mn-lt"/>
              </a:rPr>
              <a:t>Ref</a:t>
            </a:r>
            <a:r>
              <a:rPr lang="de-DE" sz="1600" i="1" dirty="0">
                <a:latin typeface="+mn-lt"/>
              </a:rPr>
              <a:t>: Wiktor </a:t>
            </a:r>
            <a:r>
              <a:rPr lang="de-DE" sz="1600" i="1" dirty="0" smtClean="0">
                <a:latin typeface="+mn-lt"/>
              </a:rPr>
              <a:t>Byczynski, FTDM 2017 &amp; 2018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Given that pressure drops could be upto 10 bars for securing 90% flow balance, suitable pumps have to be used</a:t>
            </a:r>
            <a:endParaRPr lang="de-DE" sz="2000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8435" y="5740100"/>
            <a:ext cx="58051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lvl="1" algn="ctr" defTabSz="914400">
              <a:tabLst>
                <a:tab pos="96838" algn="l"/>
              </a:tabLst>
            </a:pPr>
            <a:r>
              <a:rPr lang="de-DE" sz="2000" b="1" dirty="0" smtClean="0">
                <a:solidFill>
                  <a:srgbClr val="002060"/>
                </a:solidFill>
              </a:rPr>
              <a:t>Flow balancing tests with orifices (2.5 – 3 mm ID) have to be verified experimentally!</a:t>
            </a: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194047" y="940037"/>
            <a:ext cx="6936803" cy="197408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smtClean="0">
                <a:latin typeface="+mn-lt"/>
              </a:rPr>
              <a:t>Distance b/w the distribution system and STS is approx. 30 mts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smtClean="0">
                <a:latin typeface="+mn-lt"/>
              </a:rPr>
              <a:t>Higher tube diameters for individual transfer lines (total up to 72) could reduce the pressure drop, but means larger feedthroughs, especially for NOVEC </a:t>
            </a:r>
            <a:r>
              <a:rPr lang="de-DE" sz="2000" smtClean="0">
                <a:latin typeface="+mn-lt"/>
                <a:sym typeface="Wingdings" panose="05000000000000000000" pitchFamily="2" charset="2"/>
              </a:rPr>
              <a:t></a:t>
            </a:r>
            <a:endParaRPr lang="de-DE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56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</a:t>
            </a:r>
            <a:r>
              <a:rPr lang="de-DE" sz="2800" dirty="0">
                <a:solidFill>
                  <a:prstClr val="white"/>
                </a:solidFill>
              </a:rPr>
              <a:t>NTRODUCTION</a:t>
            </a:r>
            <a:r>
              <a:rPr lang="de-DE" dirty="0">
                <a:solidFill>
                  <a:prstClr val="white"/>
                </a:solidFill>
              </a:rPr>
              <a:t> T</a:t>
            </a:r>
            <a:r>
              <a:rPr lang="de-DE" sz="2800" dirty="0">
                <a:solidFill>
                  <a:prstClr val="white"/>
                </a:solidFill>
              </a:rPr>
              <a:t>O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CBM-STS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6862274" y="914314"/>
            <a:ext cx="51018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u="sng" dirty="0" smtClean="0"/>
              <a:t>STS Features: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0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prstClr val="black"/>
                </a:solidFill>
              </a:rPr>
              <a:t>8 layers → 896 silicon microstrip sensors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smtClean="0"/>
              <a:t>Track Reconstruction, </a:t>
            </a:r>
            <a:r>
              <a:rPr lang="el-GR" sz="2000" dirty="0" smtClean="0"/>
              <a:t>ε</a:t>
            </a:r>
            <a:r>
              <a:rPr lang="de-DE" sz="2000" dirty="0" smtClean="0"/>
              <a:t> ≥ 98%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smtClean="0"/>
              <a:t>Momentum Resolution, </a:t>
            </a:r>
            <a:r>
              <a:rPr lang="el-GR" sz="2000" dirty="0" smtClean="0"/>
              <a:t>Δ</a:t>
            </a:r>
            <a:r>
              <a:rPr lang="de-DE" sz="2000" dirty="0" smtClean="0"/>
              <a:t>p/p ≈ 1.5%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24" y="1218378"/>
            <a:ext cx="6748857" cy="4907705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1230594" y="6352340"/>
            <a:ext cx="5187298" cy="1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51998" y="5952231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50"/>
                </a:solidFill>
              </a:rPr>
              <a:t>100 cm</a:t>
            </a:r>
            <a:endParaRPr lang="en-GB" sz="2000" b="1" dirty="0">
              <a:solidFill>
                <a:srgbClr val="00B05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230594" y="6204247"/>
            <a:ext cx="0" cy="29910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25013" y="6202788"/>
            <a:ext cx="0" cy="29910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793085" y="5802917"/>
            <a:ext cx="524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</a:rPr>
              <a:t>Figure: Side-view of STS sensors with artistic illustration of a multi-strange hyperon (</a:t>
            </a:r>
            <a:r>
              <a:rPr lang="el-GR" i="1" dirty="0" smtClean="0">
                <a:solidFill>
                  <a:srgbClr val="FF0000"/>
                </a:solidFill>
                <a:ea typeface="Segoe UI Symbol" panose="020B0502040204020203" pitchFamily="34" charset="0"/>
              </a:rPr>
              <a:t>Ξ</a:t>
            </a:r>
            <a:r>
              <a:rPr lang="de-DE" i="1" baseline="30000" dirty="0" smtClean="0">
                <a:solidFill>
                  <a:srgbClr val="FF0000"/>
                </a:solidFill>
                <a:ea typeface="Segoe UI Symbol" panose="020B0502040204020203" pitchFamily="34" charset="0"/>
              </a:rPr>
              <a:t>-</a:t>
            </a:r>
            <a:r>
              <a:rPr lang="de-DE" i="1" dirty="0" smtClean="0">
                <a:solidFill>
                  <a:srgbClr val="FF0000"/>
                </a:solidFill>
              </a:rPr>
              <a:t>) decay in STS 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07649" y="6126083"/>
            <a:ext cx="564022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9103" y="5870961"/>
            <a:ext cx="435835" cy="25512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07649" y="5614587"/>
            <a:ext cx="0" cy="51149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27715" y="587818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4712" y="557208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x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9481" y="530423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y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</a:t>
            </a:r>
            <a:r>
              <a:rPr lang="de-DE" sz="2800" dirty="0" smtClean="0"/>
              <a:t>ILICON</a:t>
            </a:r>
            <a:r>
              <a:rPr lang="de-DE" dirty="0" smtClean="0"/>
              <a:t> S</a:t>
            </a:r>
            <a:r>
              <a:rPr lang="de-DE" sz="2800" dirty="0" smtClean="0"/>
              <a:t>ENSOR</a:t>
            </a:r>
            <a:r>
              <a:rPr lang="de-DE" dirty="0" smtClean="0"/>
              <a:t> C</a:t>
            </a:r>
            <a:r>
              <a:rPr lang="de-DE" sz="2800" dirty="0" smtClean="0"/>
              <a:t>OOLING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0460"/>
            <a:ext cx="3344333" cy="279400"/>
          </a:xfrm>
        </p:spPr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4333" y="6580460"/>
            <a:ext cx="5503333" cy="279400"/>
          </a:xfrm>
        </p:spPr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7666" y="6580460"/>
            <a:ext cx="3344333" cy="279400"/>
          </a:xfrm>
        </p:spPr>
        <p:txBody>
          <a:bodyPr/>
          <a:lstStyle/>
          <a:p>
            <a:fld id="{2A4535BA-AEF2-4785-BF1B-EDE950106C20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166306" y="1075383"/>
            <a:ext cx="298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i="1" dirty="0" smtClean="0">
                <a:solidFill>
                  <a:srgbClr val="FF0000"/>
                </a:solidFill>
                <a:latin typeface="+mj-lt"/>
              </a:rPr>
              <a:t>Figure (left): Sensor cooling concept of STS (Top-view)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1207" r="1843" b="12758"/>
          <a:stretch/>
        </p:blipFill>
        <p:spPr bwMode="auto">
          <a:xfrm>
            <a:off x="364213" y="920897"/>
            <a:ext cx="8626609" cy="29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 Verbindung mit Pfeil 37"/>
          <p:cNvCxnSpPr>
            <a:stCxn id="22" idx="2"/>
          </p:cNvCxnSpPr>
          <p:nvPr/>
        </p:nvCxnSpPr>
        <p:spPr bwMode="auto">
          <a:xfrm flipH="1">
            <a:off x="2926852" y="1381903"/>
            <a:ext cx="126716" cy="38077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41"/>
          <p:cNvSpPr/>
          <p:nvPr/>
        </p:nvSpPr>
        <p:spPr>
          <a:xfrm>
            <a:off x="2411034" y="1012571"/>
            <a:ext cx="128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 - Frames</a:t>
            </a:r>
            <a:endParaRPr lang="de-DE" b="1" dirty="0"/>
          </a:p>
        </p:txBody>
      </p:sp>
      <p:sp>
        <p:nvSpPr>
          <p:cNvPr id="23" name="Rechteck 42"/>
          <p:cNvSpPr/>
          <p:nvPr/>
        </p:nvSpPr>
        <p:spPr>
          <a:xfrm>
            <a:off x="4049132" y="1012571"/>
            <a:ext cx="3151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Ladders with hidden FEB Boxes</a:t>
            </a:r>
            <a:endParaRPr lang="de-DE" b="1" dirty="0"/>
          </a:p>
        </p:txBody>
      </p:sp>
      <p:cxnSp>
        <p:nvCxnSpPr>
          <p:cNvPr id="25" name="Gerade Verbindung mit Pfeil 44"/>
          <p:cNvCxnSpPr>
            <a:stCxn id="23" idx="2"/>
          </p:cNvCxnSpPr>
          <p:nvPr/>
        </p:nvCxnSpPr>
        <p:spPr bwMode="auto">
          <a:xfrm>
            <a:off x="5625119" y="1381903"/>
            <a:ext cx="1087036" cy="6404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hteck 47"/>
          <p:cNvSpPr/>
          <p:nvPr/>
        </p:nvSpPr>
        <p:spPr>
          <a:xfrm>
            <a:off x="378930" y="910801"/>
            <a:ext cx="1761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Visible sensor surface</a:t>
            </a:r>
            <a:endParaRPr lang="de-DE" b="1" dirty="0"/>
          </a:p>
        </p:txBody>
      </p:sp>
      <p:sp>
        <p:nvSpPr>
          <p:cNvPr id="27" name="Rechteck 49"/>
          <p:cNvSpPr/>
          <p:nvPr/>
        </p:nvSpPr>
        <p:spPr>
          <a:xfrm>
            <a:off x="1367988" y="3264718"/>
            <a:ext cx="1553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Visible sensor surface</a:t>
            </a:r>
            <a:endParaRPr lang="de-DE" b="1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1692068" y="1773464"/>
            <a:ext cx="914027" cy="604876"/>
            <a:chOff x="2700650" y="7061643"/>
            <a:chExt cx="914027" cy="604876"/>
          </a:xfrm>
        </p:grpSpPr>
        <p:sp>
          <p:nvSpPr>
            <p:cNvPr id="34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cxnSp>
        <p:nvCxnSpPr>
          <p:cNvPr id="73" name="Gerade Verbindung mit Pfeil 53"/>
          <p:cNvCxnSpPr>
            <a:stCxn id="27" idx="0"/>
          </p:cNvCxnSpPr>
          <p:nvPr/>
        </p:nvCxnSpPr>
        <p:spPr bwMode="auto">
          <a:xfrm flipV="1">
            <a:off x="2144916" y="2321014"/>
            <a:ext cx="621470" cy="9437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rade Verbindung mit Pfeil 50"/>
          <p:cNvCxnSpPr>
            <a:stCxn id="27" idx="0"/>
          </p:cNvCxnSpPr>
          <p:nvPr/>
        </p:nvCxnSpPr>
        <p:spPr bwMode="auto">
          <a:xfrm flipH="1" flipV="1">
            <a:off x="1392078" y="2321014"/>
            <a:ext cx="752838" cy="9437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Gerade Verbindung mit Pfeil 56"/>
          <p:cNvCxnSpPr>
            <a:stCxn id="26" idx="2"/>
          </p:cNvCxnSpPr>
          <p:nvPr/>
        </p:nvCxnSpPr>
        <p:spPr bwMode="auto">
          <a:xfrm>
            <a:off x="1259816" y="1557132"/>
            <a:ext cx="514517" cy="89028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Gerade Verbindung mit Pfeil 40"/>
          <p:cNvCxnSpPr>
            <a:stCxn id="22" idx="2"/>
          </p:cNvCxnSpPr>
          <p:nvPr/>
        </p:nvCxnSpPr>
        <p:spPr bwMode="auto">
          <a:xfrm>
            <a:off x="3053568" y="1381903"/>
            <a:ext cx="774259" cy="18686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/>
          <p:cNvCxnSpPr/>
          <p:nvPr/>
        </p:nvCxnSpPr>
        <p:spPr>
          <a:xfrm>
            <a:off x="154130" y="3560776"/>
            <a:ext cx="440935" cy="1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flipH="1" flipV="1">
            <a:off x="145584" y="2865464"/>
            <a:ext cx="8546" cy="695313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18602" y="2557574"/>
            <a:ext cx="32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dirty="0" smtClean="0">
                <a:solidFill>
                  <a:srgbClr val="00B050"/>
                </a:solidFill>
                <a:latin typeface="+mj-lt"/>
              </a:rPr>
              <a:t>z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034" y="3348172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dirty="0" smtClean="0">
                <a:solidFill>
                  <a:srgbClr val="00B050"/>
                </a:solidFill>
                <a:latin typeface="+mj-lt"/>
              </a:rPr>
              <a:t>x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3519624" y="1778779"/>
            <a:ext cx="914027" cy="604876"/>
            <a:chOff x="2700650" y="7061643"/>
            <a:chExt cx="914027" cy="604876"/>
          </a:xfrm>
        </p:grpSpPr>
        <p:sp>
          <p:nvSpPr>
            <p:cNvPr id="14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326507" y="1768049"/>
            <a:ext cx="914027" cy="604876"/>
            <a:chOff x="2700650" y="7061643"/>
            <a:chExt cx="914027" cy="604876"/>
          </a:xfrm>
        </p:grpSpPr>
        <p:sp>
          <p:nvSpPr>
            <p:cNvPr id="151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2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3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4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7082261" y="1754333"/>
            <a:ext cx="914027" cy="604876"/>
            <a:chOff x="2700650" y="7061643"/>
            <a:chExt cx="914027" cy="604876"/>
          </a:xfrm>
        </p:grpSpPr>
        <p:sp>
          <p:nvSpPr>
            <p:cNvPr id="15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cxnSp>
        <p:nvCxnSpPr>
          <p:cNvPr id="24" name="Gerade Verbindung mit Pfeil 43"/>
          <p:cNvCxnSpPr>
            <a:stCxn id="23" idx="2"/>
          </p:cNvCxnSpPr>
          <p:nvPr/>
        </p:nvCxnSpPr>
        <p:spPr bwMode="auto">
          <a:xfrm>
            <a:off x="5625119" y="1381903"/>
            <a:ext cx="2914284" cy="6404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0" name="Group 159"/>
          <p:cNvGrpSpPr/>
          <p:nvPr/>
        </p:nvGrpSpPr>
        <p:grpSpPr>
          <a:xfrm rot="10800000">
            <a:off x="826403" y="2645665"/>
            <a:ext cx="914027" cy="604876"/>
            <a:chOff x="2700650" y="7061643"/>
            <a:chExt cx="914027" cy="604876"/>
          </a:xfrm>
        </p:grpSpPr>
        <p:sp>
          <p:nvSpPr>
            <p:cNvPr id="161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2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3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4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 rot="10800000">
            <a:off x="2629865" y="2649713"/>
            <a:ext cx="914027" cy="604876"/>
            <a:chOff x="2700650" y="7061643"/>
            <a:chExt cx="914027" cy="604876"/>
          </a:xfrm>
        </p:grpSpPr>
        <p:sp>
          <p:nvSpPr>
            <p:cNvPr id="16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 rot="10800000">
            <a:off x="4486117" y="2653621"/>
            <a:ext cx="914027" cy="604876"/>
            <a:chOff x="2700650" y="7061643"/>
            <a:chExt cx="914027" cy="604876"/>
          </a:xfrm>
        </p:grpSpPr>
        <p:sp>
          <p:nvSpPr>
            <p:cNvPr id="172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3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4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5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 rot="10800000">
            <a:off x="6205516" y="2653621"/>
            <a:ext cx="914027" cy="604876"/>
            <a:chOff x="2700650" y="7061643"/>
            <a:chExt cx="914027" cy="604876"/>
          </a:xfrm>
        </p:grpSpPr>
        <p:sp>
          <p:nvSpPr>
            <p:cNvPr id="177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8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9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0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 rot="10800000">
            <a:off x="8115030" y="2677568"/>
            <a:ext cx="914027" cy="604876"/>
            <a:chOff x="2700650" y="7061643"/>
            <a:chExt cx="914027" cy="604876"/>
          </a:xfrm>
        </p:grpSpPr>
        <p:sp>
          <p:nvSpPr>
            <p:cNvPr id="182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3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4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5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6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</a:t>
            </a:r>
            <a:r>
              <a:rPr lang="de-DE" sz="2800" dirty="0" smtClean="0"/>
              <a:t>ILICON</a:t>
            </a:r>
            <a:r>
              <a:rPr lang="de-DE" dirty="0" smtClean="0"/>
              <a:t> S</a:t>
            </a:r>
            <a:r>
              <a:rPr lang="de-DE" sz="2800" dirty="0" smtClean="0"/>
              <a:t>ENSOR</a:t>
            </a:r>
            <a:r>
              <a:rPr lang="de-DE" dirty="0" smtClean="0"/>
              <a:t> C</a:t>
            </a:r>
            <a:r>
              <a:rPr lang="de-DE" sz="2800" dirty="0" smtClean="0"/>
              <a:t>OOLING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0460"/>
            <a:ext cx="3344333" cy="279400"/>
          </a:xfrm>
        </p:spPr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4333" y="6580460"/>
            <a:ext cx="5503333" cy="279400"/>
          </a:xfrm>
        </p:spPr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7666" y="6580460"/>
            <a:ext cx="3344333" cy="279400"/>
          </a:xfrm>
        </p:spPr>
        <p:txBody>
          <a:bodyPr/>
          <a:lstStyle/>
          <a:p>
            <a:fld id="{2A4535BA-AEF2-4785-BF1B-EDE950106C20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166306" y="1075383"/>
            <a:ext cx="298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i="1" dirty="0" smtClean="0">
                <a:solidFill>
                  <a:srgbClr val="FF0000"/>
                </a:solidFill>
                <a:latin typeface="+mj-lt"/>
              </a:rPr>
              <a:t>Figure (left): Sensor cooling concept of STS (Top-view)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1207" r="1843" b="12758"/>
          <a:stretch/>
        </p:blipFill>
        <p:spPr bwMode="auto">
          <a:xfrm>
            <a:off x="364213" y="920897"/>
            <a:ext cx="8626609" cy="29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 Verbindung mit Pfeil 37"/>
          <p:cNvCxnSpPr>
            <a:stCxn id="22" idx="2"/>
          </p:cNvCxnSpPr>
          <p:nvPr/>
        </p:nvCxnSpPr>
        <p:spPr bwMode="auto">
          <a:xfrm flipH="1">
            <a:off x="2926852" y="1381903"/>
            <a:ext cx="126716" cy="38077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41"/>
          <p:cNvSpPr/>
          <p:nvPr/>
        </p:nvSpPr>
        <p:spPr>
          <a:xfrm>
            <a:off x="2411034" y="1012571"/>
            <a:ext cx="128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 - Frames</a:t>
            </a:r>
            <a:endParaRPr lang="de-DE" b="1" dirty="0"/>
          </a:p>
        </p:txBody>
      </p:sp>
      <p:sp>
        <p:nvSpPr>
          <p:cNvPr id="23" name="Rechteck 42"/>
          <p:cNvSpPr/>
          <p:nvPr/>
        </p:nvSpPr>
        <p:spPr>
          <a:xfrm>
            <a:off x="4049132" y="1012571"/>
            <a:ext cx="3151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Ladders with hidden FEB Boxes</a:t>
            </a:r>
            <a:endParaRPr lang="de-DE" b="1" dirty="0"/>
          </a:p>
        </p:txBody>
      </p:sp>
      <p:cxnSp>
        <p:nvCxnSpPr>
          <p:cNvPr id="25" name="Gerade Verbindung mit Pfeil 44"/>
          <p:cNvCxnSpPr>
            <a:stCxn id="23" idx="2"/>
          </p:cNvCxnSpPr>
          <p:nvPr/>
        </p:nvCxnSpPr>
        <p:spPr bwMode="auto">
          <a:xfrm>
            <a:off x="5625119" y="1381903"/>
            <a:ext cx="1087036" cy="6404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hteck 47"/>
          <p:cNvSpPr/>
          <p:nvPr/>
        </p:nvSpPr>
        <p:spPr>
          <a:xfrm>
            <a:off x="378930" y="910801"/>
            <a:ext cx="1761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Visible sensor surface</a:t>
            </a:r>
            <a:endParaRPr lang="de-DE" b="1" dirty="0"/>
          </a:p>
        </p:txBody>
      </p:sp>
      <p:sp>
        <p:nvSpPr>
          <p:cNvPr id="27" name="Rechteck 49"/>
          <p:cNvSpPr/>
          <p:nvPr/>
        </p:nvSpPr>
        <p:spPr>
          <a:xfrm>
            <a:off x="1367988" y="3264718"/>
            <a:ext cx="1553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Visible sensor surface</a:t>
            </a:r>
            <a:endParaRPr lang="de-DE" b="1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1692068" y="1773464"/>
            <a:ext cx="914027" cy="604876"/>
            <a:chOff x="2700650" y="7061643"/>
            <a:chExt cx="914027" cy="604876"/>
          </a:xfrm>
        </p:grpSpPr>
        <p:sp>
          <p:nvSpPr>
            <p:cNvPr id="34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cxnSp>
        <p:nvCxnSpPr>
          <p:cNvPr id="73" name="Gerade Verbindung mit Pfeil 53"/>
          <p:cNvCxnSpPr>
            <a:stCxn id="27" idx="0"/>
          </p:cNvCxnSpPr>
          <p:nvPr/>
        </p:nvCxnSpPr>
        <p:spPr bwMode="auto">
          <a:xfrm flipV="1">
            <a:off x="2144916" y="2321014"/>
            <a:ext cx="621470" cy="9437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rade Verbindung mit Pfeil 50"/>
          <p:cNvCxnSpPr>
            <a:stCxn id="27" idx="0"/>
          </p:cNvCxnSpPr>
          <p:nvPr/>
        </p:nvCxnSpPr>
        <p:spPr bwMode="auto">
          <a:xfrm flipH="1" flipV="1">
            <a:off x="1392078" y="2321014"/>
            <a:ext cx="752838" cy="9437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Gerade Verbindung mit Pfeil 56"/>
          <p:cNvCxnSpPr>
            <a:stCxn id="26" idx="2"/>
          </p:cNvCxnSpPr>
          <p:nvPr/>
        </p:nvCxnSpPr>
        <p:spPr bwMode="auto">
          <a:xfrm>
            <a:off x="1259816" y="1557132"/>
            <a:ext cx="514517" cy="89028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Gerade Verbindung mit Pfeil 40"/>
          <p:cNvCxnSpPr>
            <a:stCxn id="22" idx="2"/>
          </p:cNvCxnSpPr>
          <p:nvPr/>
        </p:nvCxnSpPr>
        <p:spPr bwMode="auto">
          <a:xfrm>
            <a:off x="3053568" y="1381903"/>
            <a:ext cx="774259" cy="18686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/>
          <p:cNvCxnSpPr/>
          <p:nvPr/>
        </p:nvCxnSpPr>
        <p:spPr>
          <a:xfrm>
            <a:off x="154130" y="3560776"/>
            <a:ext cx="440935" cy="1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flipH="1" flipV="1">
            <a:off x="145584" y="2865464"/>
            <a:ext cx="8546" cy="695313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18602" y="2557574"/>
            <a:ext cx="32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dirty="0" smtClean="0">
                <a:solidFill>
                  <a:srgbClr val="00B050"/>
                </a:solidFill>
                <a:latin typeface="+mj-lt"/>
              </a:rPr>
              <a:t>z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034" y="3348172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dirty="0" smtClean="0">
                <a:solidFill>
                  <a:srgbClr val="00B050"/>
                </a:solidFill>
                <a:latin typeface="+mj-lt"/>
              </a:rPr>
              <a:t>x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27227" r="8612" b="5118"/>
          <a:stretch/>
        </p:blipFill>
        <p:spPr bwMode="auto">
          <a:xfrm>
            <a:off x="7445762" y="4253243"/>
            <a:ext cx="4276956" cy="22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feld 121"/>
          <p:cNvSpPr txBox="1"/>
          <p:nvPr/>
        </p:nvSpPr>
        <p:spPr>
          <a:xfrm>
            <a:off x="11234692" y="5743891"/>
            <a:ext cx="90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Nozzles</a:t>
            </a:r>
          </a:p>
        </p:txBody>
      </p:sp>
      <p:cxnSp>
        <p:nvCxnSpPr>
          <p:cNvPr id="83" name="Gerade Verbindung mit Pfeil 122"/>
          <p:cNvCxnSpPr>
            <a:stCxn id="82" idx="1"/>
          </p:cNvCxnSpPr>
          <p:nvPr/>
        </p:nvCxnSpPr>
        <p:spPr bwMode="auto">
          <a:xfrm flipH="1" flipV="1">
            <a:off x="8979742" y="5598951"/>
            <a:ext cx="2254950" cy="32960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Gerade Verbindung mit Pfeil 123"/>
          <p:cNvCxnSpPr>
            <a:stCxn id="82" idx="1"/>
          </p:cNvCxnSpPr>
          <p:nvPr/>
        </p:nvCxnSpPr>
        <p:spPr bwMode="auto">
          <a:xfrm flipH="1" flipV="1">
            <a:off x="10063920" y="5248575"/>
            <a:ext cx="1170772" cy="67998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TextBox 84"/>
          <p:cNvSpPr txBox="1"/>
          <p:nvPr/>
        </p:nvSpPr>
        <p:spPr>
          <a:xfrm>
            <a:off x="9166306" y="3225109"/>
            <a:ext cx="3006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i="1" dirty="0" smtClean="0">
                <a:solidFill>
                  <a:srgbClr val="FF0000"/>
                </a:solidFill>
                <a:latin typeface="+mj-lt"/>
              </a:rPr>
              <a:t>Figure (bottom): Flat air-nozzles mounted on top of ladders for cooling the sensors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3519624" y="1778779"/>
            <a:ext cx="914027" cy="604876"/>
            <a:chOff x="2700650" y="7061643"/>
            <a:chExt cx="914027" cy="604876"/>
          </a:xfrm>
        </p:grpSpPr>
        <p:sp>
          <p:nvSpPr>
            <p:cNvPr id="14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326507" y="1768049"/>
            <a:ext cx="914027" cy="604876"/>
            <a:chOff x="2700650" y="7061643"/>
            <a:chExt cx="914027" cy="604876"/>
          </a:xfrm>
        </p:grpSpPr>
        <p:sp>
          <p:nvSpPr>
            <p:cNvPr id="151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2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3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4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7082261" y="1754333"/>
            <a:ext cx="914027" cy="604876"/>
            <a:chOff x="2700650" y="7061643"/>
            <a:chExt cx="914027" cy="604876"/>
          </a:xfrm>
        </p:grpSpPr>
        <p:sp>
          <p:nvSpPr>
            <p:cNvPr id="15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cxnSp>
        <p:nvCxnSpPr>
          <p:cNvPr id="24" name="Gerade Verbindung mit Pfeil 43"/>
          <p:cNvCxnSpPr>
            <a:stCxn id="23" idx="2"/>
          </p:cNvCxnSpPr>
          <p:nvPr/>
        </p:nvCxnSpPr>
        <p:spPr bwMode="auto">
          <a:xfrm>
            <a:off x="5625119" y="1381903"/>
            <a:ext cx="2914284" cy="6404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0" name="Group 159"/>
          <p:cNvGrpSpPr/>
          <p:nvPr/>
        </p:nvGrpSpPr>
        <p:grpSpPr>
          <a:xfrm rot="10800000">
            <a:off x="826403" y="2645665"/>
            <a:ext cx="914027" cy="604876"/>
            <a:chOff x="2700650" y="7061643"/>
            <a:chExt cx="914027" cy="604876"/>
          </a:xfrm>
        </p:grpSpPr>
        <p:sp>
          <p:nvSpPr>
            <p:cNvPr id="161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2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3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4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 rot="10800000">
            <a:off x="2629865" y="2649713"/>
            <a:ext cx="914027" cy="604876"/>
            <a:chOff x="2700650" y="7061643"/>
            <a:chExt cx="914027" cy="604876"/>
          </a:xfrm>
        </p:grpSpPr>
        <p:sp>
          <p:nvSpPr>
            <p:cNvPr id="16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 rot="10800000">
            <a:off x="4486117" y="2653621"/>
            <a:ext cx="914027" cy="604876"/>
            <a:chOff x="2700650" y="7061643"/>
            <a:chExt cx="914027" cy="604876"/>
          </a:xfrm>
        </p:grpSpPr>
        <p:sp>
          <p:nvSpPr>
            <p:cNvPr id="172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3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4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5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 rot="10800000">
            <a:off x="6205516" y="2653621"/>
            <a:ext cx="914027" cy="604876"/>
            <a:chOff x="2700650" y="7061643"/>
            <a:chExt cx="914027" cy="604876"/>
          </a:xfrm>
        </p:grpSpPr>
        <p:sp>
          <p:nvSpPr>
            <p:cNvPr id="177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8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9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0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 rot="10800000">
            <a:off x="8115030" y="2677568"/>
            <a:ext cx="914027" cy="604876"/>
            <a:chOff x="2700650" y="7061643"/>
            <a:chExt cx="914027" cy="604876"/>
          </a:xfrm>
        </p:grpSpPr>
        <p:sp>
          <p:nvSpPr>
            <p:cNvPr id="182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3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4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5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75833" y="4331232"/>
            <a:ext cx="698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</a:rPr>
              <a:t>Nozzles </a:t>
            </a:r>
            <a:r>
              <a:rPr lang="en-GB" sz="2000" dirty="0" smtClean="0">
                <a:solidFill>
                  <a:prstClr val="black"/>
                </a:solidFill>
              </a:rPr>
              <a:t>(as </a:t>
            </a:r>
            <a:r>
              <a:rPr lang="en-GB" sz="2000" dirty="0">
                <a:solidFill>
                  <a:prstClr val="black"/>
                </a:solidFill>
              </a:rPr>
              <a:t>an </a:t>
            </a:r>
            <a:r>
              <a:rPr lang="en-GB" sz="2000" dirty="0" smtClean="0">
                <a:solidFill>
                  <a:prstClr val="black"/>
                </a:solidFill>
              </a:rPr>
              <a:t>working example) to blow cold air directly on exposed sensor surface</a:t>
            </a:r>
            <a:endParaRPr lang="en-GB" sz="20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</a:rPr>
              <a:t>Space is </a:t>
            </a:r>
            <a:r>
              <a:rPr lang="en-GB" sz="2000" dirty="0" smtClean="0">
                <a:solidFill>
                  <a:prstClr val="black"/>
                </a:solidFill>
              </a:rPr>
              <a:t>available for mounting outside acceptance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prstClr val="black"/>
                </a:solidFill>
              </a:rPr>
              <a:t>Low velocity flow targeted (&lt; 1 m/s)</a:t>
            </a:r>
            <a:endParaRPr lang="en-GB" sz="20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prstClr val="black"/>
                </a:solidFill>
              </a:rPr>
              <a:t>Other possibility is to use perforated CF-tubes in parallel to the sensors (Belle 2 - PXD)</a:t>
            </a:r>
            <a:endParaRPr lang="en-GB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</a:t>
            </a:r>
            <a:r>
              <a:rPr lang="de-DE" sz="2800" dirty="0" smtClean="0"/>
              <a:t>ILICON</a:t>
            </a:r>
            <a:r>
              <a:rPr lang="de-DE" dirty="0" smtClean="0"/>
              <a:t> S</a:t>
            </a:r>
            <a:r>
              <a:rPr lang="de-DE" sz="2800" dirty="0" smtClean="0"/>
              <a:t>ENSOR</a:t>
            </a:r>
            <a:r>
              <a:rPr lang="de-DE" dirty="0" smtClean="0"/>
              <a:t> C</a:t>
            </a:r>
            <a:r>
              <a:rPr lang="de-DE" sz="2800" dirty="0" smtClean="0"/>
              <a:t>OOLING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0460"/>
            <a:ext cx="3344333" cy="279400"/>
          </a:xfrm>
        </p:spPr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4333" y="6580460"/>
            <a:ext cx="5503333" cy="279400"/>
          </a:xfrm>
        </p:spPr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7666" y="6580460"/>
            <a:ext cx="3344333" cy="279400"/>
          </a:xfrm>
        </p:spPr>
        <p:txBody>
          <a:bodyPr/>
          <a:lstStyle/>
          <a:p>
            <a:fld id="{2A4535BA-AEF2-4785-BF1B-EDE950106C20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166306" y="1075383"/>
            <a:ext cx="298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i="1" dirty="0" smtClean="0">
                <a:solidFill>
                  <a:srgbClr val="FF0000"/>
                </a:solidFill>
                <a:latin typeface="+mj-lt"/>
              </a:rPr>
              <a:t>Figure (left): Sensor cooling concept of STS (Top-view)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1207" r="1843" b="12758"/>
          <a:stretch/>
        </p:blipFill>
        <p:spPr bwMode="auto">
          <a:xfrm>
            <a:off x="364213" y="920897"/>
            <a:ext cx="8626609" cy="29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 Verbindung mit Pfeil 37"/>
          <p:cNvCxnSpPr>
            <a:stCxn id="22" idx="2"/>
          </p:cNvCxnSpPr>
          <p:nvPr/>
        </p:nvCxnSpPr>
        <p:spPr bwMode="auto">
          <a:xfrm flipH="1">
            <a:off x="2926852" y="1381903"/>
            <a:ext cx="126716" cy="38077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41"/>
          <p:cNvSpPr/>
          <p:nvPr/>
        </p:nvSpPr>
        <p:spPr>
          <a:xfrm>
            <a:off x="2411034" y="1012571"/>
            <a:ext cx="128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 - Frames</a:t>
            </a:r>
            <a:endParaRPr lang="de-DE" b="1" dirty="0"/>
          </a:p>
        </p:txBody>
      </p:sp>
      <p:sp>
        <p:nvSpPr>
          <p:cNvPr id="23" name="Rechteck 42"/>
          <p:cNvSpPr/>
          <p:nvPr/>
        </p:nvSpPr>
        <p:spPr>
          <a:xfrm>
            <a:off x="4049132" y="1012571"/>
            <a:ext cx="3151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Ladders with hidden FEB Boxes</a:t>
            </a:r>
            <a:endParaRPr lang="de-DE" b="1" dirty="0"/>
          </a:p>
        </p:txBody>
      </p:sp>
      <p:cxnSp>
        <p:nvCxnSpPr>
          <p:cNvPr id="25" name="Gerade Verbindung mit Pfeil 44"/>
          <p:cNvCxnSpPr>
            <a:stCxn id="23" idx="2"/>
          </p:cNvCxnSpPr>
          <p:nvPr/>
        </p:nvCxnSpPr>
        <p:spPr bwMode="auto">
          <a:xfrm>
            <a:off x="5625119" y="1381903"/>
            <a:ext cx="1087036" cy="6404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hteck 47"/>
          <p:cNvSpPr/>
          <p:nvPr/>
        </p:nvSpPr>
        <p:spPr>
          <a:xfrm>
            <a:off x="378930" y="910801"/>
            <a:ext cx="1761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Visible sensor surface</a:t>
            </a:r>
            <a:endParaRPr lang="de-DE" b="1" dirty="0"/>
          </a:p>
        </p:txBody>
      </p:sp>
      <p:sp>
        <p:nvSpPr>
          <p:cNvPr id="27" name="Rechteck 49"/>
          <p:cNvSpPr/>
          <p:nvPr/>
        </p:nvSpPr>
        <p:spPr>
          <a:xfrm>
            <a:off x="1367988" y="3264718"/>
            <a:ext cx="1553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Visible sensor surface</a:t>
            </a:r>
            <a:endParaRPr lang="de-DE" b="1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1692068" y="1773464"/>
            <a:ext cx="914027" cy="604876"/>
            <a:chOff x="2700650" y="7061643"/>
            <a:chExt cx="914027" cy="604876"/>
          </a:xfrm>
        </p:grpSpPr>
        <p:sp>
          <p:nvSpPr>
            <p:cNvPr id="34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cxnSp>
        <p:nvCxnSpPr>
          <p:cNvPr id="73" name="Gerade Verbindung mit Pfeil 53"/>
          <p:cNvCxnSpPr>
            <a:stCxn id="27" idx="0"/>
          </p:cNvCxnSpPr>
          <p:nvPr/>
        </p:nvCxnSpPr>
        <p:spPr bwMode="auto">
          <a:xfrm flipV="1">
            <a:off x="2144916" y="2321014"/>
            <a:ext cx="621470" cy="9437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rade Verbindung mit Pfeil 50"/>
          <p:cNvCxnSpPr>
            <a:stCxn id="27" idx="0"/>
          </p:cNvCxnSpPr>
          <p:nvPr/>
        </p:nvCxnSpPr>
        <p:spPr bwMode="auto">
          <a:xfrm flipH="1" flipV="1">
            <a:off x="1392078" y="2321014"/>
            <a:ext cx="752838" cy="9437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Gerade Verbindung mit Pfeil 56"/>
          <p:cNvCxnSpPr>
            <a:stCxn id="26" idx="2"/>
          </p:cNvCxnSpPr>
          <p:nvPr/>
        </p:nvCxnSpPr>
        <p:spPr bwMode="auto">
          <a:xfrm>
            <a:off x="1259816" y="1557132"/>
            <a:ext cx="514517" cy="89028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Gerade Verbindung mit Pfeil 40"/>
          <p:cNvCxnSpPr>
            <a:stCxn id="22" idx="2"/>
          </p:cNvCxnSpPr>
          <p:nvPr/>
        </p:nvCxnSpPr>
        <p:spPr bwMode="auto">
          <a:xfrm>
            <a:off x="3053568" y="1381903"/>
            <a:ext cx="774259" cy="18686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/>
          <p:cNvCxnSpPr/>
          <p:nvPr/>
        </p:nvCxnSpPr>
        <p:spPr>
          <a:xfrm>
            <a:off x="154130" y="3560776"/>
            <a:ext cx="440935" cy="1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flipH="1" flipV="1">
            <a:off x="145584" y="2865464"/>
            <a:ext cx="8546" cy="695313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18602" y="2557574"/>
            <a:ext cx="32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dirty="0" smtClean="0">
                <a:solidFill>
                  <a:srgbClr val="00B050"/>
                </a:solidFill>
                <a:latin typeface="+mj-lt"/>
              </a:rPr>
              <a:t>z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034" y="3348172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dirty="0" smtClean="0">
                <a:solidFill>
                  <a:srgbClr val="00B050"/>
                </a:solidFill>
                <a:latin typeface="+mj-lt"/>
              </a:rPr>
              <a:t>x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3519624" y="1778779"/>
            <a:ext cx="914027" cy="604876"/>
            <a:chOff x="2700650" y="7061643"/>
            <a:chExt cx="914027" cy="604876"/>
          </a:xfrm>
        </p:grpSpPr>
        <p:sp>
          <p:nvSpPr>
            <p:cNvPr id="14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326507" y="1768049"/>
            <a:ext cx="914027" cy="604876"/>
            <a:chOff x="2700650" y="7061643"/>
            <a:chExt cx="914027" cy="604876"/>
          </a:xfrm>
        </p:grpSpPr>
        <p:sp>
          <p:nvSpPr>
            <p:cNvPr id="151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2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3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4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7082261" y="1754333"/>
            <a:ext cx="914027" cy="604876"/>
            <a:chOff x="2700650" y="7061643"/>
            <a:chExt cx="914027" cy="604876"/>
          </a:xfrm>
        </p:grpSpPr>
        <p:sp>
          <p:nvSpPr>
            <p:cNvPr id="15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cxnSp>
        <p:nvCxnSpPr>
          <p:cNvPr id="24" name="Gerade Verbindung mit Pfeil 43"/>
          <p:cNvCxnSpPr>
            <a:stCxn id="23" idx="2"/>
          </p:cNvCxnSpPr>
          <p:nvPr/>
        </p:nvCxnSpPr>
        <p:spPr bwMode="auto">
          <a:xfrm>
            <a:off x="5625119" y="1381903"/>
            <a:ext cx="2914284" cy="6404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0" name="Group 159"/>
          <p:cNvGrpSpPr/>
          <p:nvPr/>
        </p:nvGrpSpPr>
        <p:grpSpPr>
          <a:xfrm rot="10800000">
            <a:off x="826403" y="2645665"/>
            <a:ext cx="914027" cy="604876"/>
            <a:chOff x="2700650" y="7061643"/>
            <a:chExt cx="914027" cy="604876"/>
          </a:xfrm>
        </p:grpSpPr>
        <p:sp>
          <p:nvSpPr>
            <p:cNvPr id="161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2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3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4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 rot="10800000">
            <a:off x="2629865" y="2649713"/>
            <a:ext cx="914027" cy="604876"/>
            <a:chOff x="2700650" y="7061643"/>
            <a:chExt cx="914027" cy="604876"/>
          </a:xfrm>
        </p:grpSpPr>
        <p:sp>
          <p:nvSpPr>
            <p:cNvPr id="16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 rot="10800000">
            <a:off x="4486117" y="2653621"/>
            <a:ext cx="914027" cy="604876"/>
            <a:chOff x="2700650" y="7061643"/>
            <a:chExt cx="914027" cy="604876"/>
          </a:xfrm>
        </p:grpSpPr>
        <p:sp>
          <p:nvSpPr>
            <p:cNvPr id="172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3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4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5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 rot="10800000">
            <a:off x="6205516" y="2653621"/>
            <a:ext cx="914027" cy="604876"/>
            <a:chOff x="2700650" y="7061643"/>
            <a:chExt cx="914027" cy="604876"/>
          </a:xfrm>
        </p:grpSpPr>
        <p:sp>
          <p:nvSpPr>
            <p:cNvPr id="177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8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9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0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 rot="10800000">
            <a:off x="8115030" y="2677568"/>
            <a:ext cx="914027" cy="604876"/>
            <a:chOff x="2700650" y="7061643"/>
            <a:chExt cx="914027" cy="604876"/>
          </a:xfrm>
        </p:grpSpPr>
        <p:sp>
          <p:nvSpPr>
            <p:cNvPr id="182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3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4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5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r="11952" b="29318"/>
          <a:stretch/>
        </p:blipFill>
        <p:spPr>
          <a:xfrm>
            <a:off x="9166306" y="2557574"/>
            <a:ext cx="2905570" cy="3951212"/>
          </a:xfrm>
          <a:prstGeom prst="rect">
            <a:avLst/>
          </a:prstGeom>
        </p:spPr>
      </p:pic>
      <p:sp>
        <p:nvSpPr>
          <p:cNvPr id="88" name="Textfeld 121"/>
          <p:cNvSpPr txBox="1"/>
          <p:nvPr/>
        </p:nvSpPr>
        <p:spPr>
          <a:xfrm>
            <a:off x="7627893" y="4258599"/>
            <a:ext cx="90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Nozzles</a:t>
            </a:r>
          </a:p>
        </p:txBody>
      </p:sp>
      <p:cxnSp>
        <p:nvCxnSpPr>
          <p:cNvPr id="89" name="Gerade Verbindung mit Pfeil 122"/>
          <p:cNvCxnSpPr>
            <a:stCxn id="88" idx="3"/>
          </p:cNvCxnSpPr>
          <p:nvPr/>
        </p:nvCxnSpPr>
        <p:spPr bwMode="auto">
          <a:xfrm flipV="1">
            <a:off x="8530441" y="4266500"/>
            <a:ext cx="1023757" cy="17676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Gerade Verbindung mit Pfeil 123"/>
          <p:cNvCxnSpPr>
            <a:stCxn id="91" idx="3"/>
          </p:cNvCxnSpPr>
          <p:nvPr/>
        </p:nvCxnSpPr>
        <p:spPr bwMode="auto">
          <a:xfrm flipV="1">
            <a:off x="8847666" y="4908292"/>
            <a:ext cx="954360" cy="15503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1" name="Textfeld 121"/>
          <p:cNvSpPr txBox="1"/>
          <p:nvPr/>
        </p:nvSpPr>
        <p:spPr>
          <a:xfrm>
            <a:off x="7119543" y="4740161"/>
            <a:ext cx="172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Exposed ‘sensor’ surface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75833" y="4331232"/>
            <a:ext cx="698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</a:rPr>
              <a:t>Nozzles </a:t>
            </a:r>
            <a:r>
              <a:rPr lang="en-GB" sz="2000" dirty="0" smtClean="0">
                <a:solidFill>
                  <a:prstClr val="black"/>
                </a:solidFill>
              </a:rPr>
              <a:t>(as </a:t>
            </a:r>
            <a:r>
              <a:rPr lang="en-GB" sz="2000" dirty="0">
                <a:solidFill>
                  <a:prstClr val="black"/>
                </a:solidFill>
              </a:rPr>
              <a:t>an </a:t>
            </a:r>
            <a:r>
              <a:rPr lang="en-GB" sz="2000" dirty="0" smtClean="0">
                <a:solidFill>
                  <a:prstClr val="black"/>
                </a:solidFill>
              </a:rPr>
              <a:t>working example) to blow cold air directly on exposed sensor surface</a:t>
            </a:r>
            <a:endParaRPr lang="en-GB" sz="20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</a:rPr>
              <a:t>Space is </a:t>
            </a:r>
            <a:r>
              <a:rPr lang="en-GB" sz="2000" dirty="0" smtClean="0">
                <a:solidFill>
                  <a:prstClr val="black"/>
                </a:solidFill>
              </a:rPr>
              <a:t>available for mounting outside acceptance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prstClr val="black"/>
                </a:solidFill>
              </a:rPr>
              <a:t>Low velocity flow targeted (&lt; 1 m/s)</a:t>
            </a:r>
            <a:endParaRPr lang="en-GB" sz="20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prstClr val="black"/>
                </a:solidFill>
              </a:rPr>
              <a:t>Other possibility is to use perforated CF-tubes in parallel to the sensors (Belle 2 - PXD)</a:t>
            </a:r>
            <a:endParaRPr lang="en-GB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5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</a:t>
            </a:r>
            <a:r>
              <a:rPr lang="de-DE" sz="2800" dirty="0" smtClean="0"/>
              <a:t>ILICON</a:t>
            </a:r>
            <a:r>
              <a:rPr lang="de-DE" dirty="0" smtClean="0"/>
              <a:t> S</a:t>
            </a:r>
            <a:r>
              <a:rPr lang="de-DE" sz="2800" dirty="0" smtClean="0"/>
              <a:t>ENSOR</a:t>
            </a:r>
            <a:r>
              <a:rPr lang="de-DE" dirty="0" smtClean="0"/>
              <a:t> C</a:t>
            </a:r>
            <a:r>
              <a:rPr lang="de-DE" sz="2800" dirty="0" smtClean="0"/>
              <a:t>OOLING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0460"/>
            <a:ext cx="3344333" cy="279400"/>
          </a:xfrm>
        </p:spPr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4333" y="6580460"/>
            <a:ext cx="5503333" cy="279400"/>
          </a:xfrm>
        </p:spPr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7666" y="6580460"/>
            <a:ext cx="3344333" cy="279400"/>
          </a:xfrm>
        </p:spPr>
        <p:txBody>
          <a:bodyPr/>
          <a:lstStyle/>
          <a:p>
            <a:fld id="{2A4535BA-AEF2-4785-BF1B-EDE950106C20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166306" y="1075383"/>
            <a:ext cx="298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i="1" dirty="0" smtClean="0">
                <a:solidFill>
                  <a:srgbClr val="FF0000"/>
                </a:solidFill>
                <a:latin typeface="+mj-lt"/>
              </a:rPr>
              <a:t>Figure (left): Sensor cooling concept of STS (Top-view)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1207" r="1843" b="12758"/>
          <a:stretch/>
        </p:blipFill>
        <p:spPr bwMode="auto">
          <a:xfrm>
            <a:off x="364213" y="920897"/>
            <a:ext cx="8626609" cy="29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 Verbindung mit Pfeil 37"/>
          <p:cNvCxnSpPr>
            <a:stCxn id="22" idx="2"/>
          </p:cNvCxnSpPr>
          <p:nvPr/>
        </p:nvCxnSpPr>
        <p:spPr bwMode="auto">
          <a:xfrm flipH="1">
            <a:off x="2926852" y="1381903"/>
            <a:ext cx="126716" cy="38077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41"/>
          <p:cNvSpPr/>
          <p:nvPr/>
        </p:nvSpPr>
        <p:spPr>
          <a:xfrm>
            <a:off x="2411034" y="1012571"/>
            <a:ext cx="128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 - Frames</a:t>
            </a:r>
            <a:endParaRPr lang="de-DE" b="1" dirty="0"/>
          </a:p>
        </p:txBody>
      </p:sp>
      <p:sp>
        <p:nvSpPr>
          <p:cNvPr id="23" name="Rechteck 42"/>
          <p:cNvSpPr/>
          <p:nvPr/>
        </p:nvSpPr>
        <p:spPr>
          <a:xfrm>
            <a:off x="4049132" y="1012571"/>
            <a:ext cx="3151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Ladders with hidden FEB Boxes</a:t>
            </a:r>
            <a:endParaRPr lang="de-DE" b="1" dirty="0"/>
          </a:p>
        </p:txBody>
      </p:sp>
      <p:cxnSp>
        <p:nvCxnSpPr>
          <p:cNvPr id="25" name="Gerade Verbindung mit Pfeil 44"/>
          <p:cNvCxnSpPr>
            <a:stCxn id="23" idx="2"/>
          </p:cNvCxnSpPr>
          <p:nvPr/>
        </p:nvCxnSpPr>
        <p:spPr bwMode="auto">
          <a:xfrm>
            <a:off x="5625119" y="1381903"/>
            <a:ext cx="1087036" cy="6404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hteck 47"/>
          <p:cNvSpPr/>
          <p:nvPr/>
        </p:nvSpPr>
        <p:spPr>
          <a:xfrm>
            <a:off x="378930" y="910801"/>
            <a:ext cx="1761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Visible sensor surface</a:t>
            </a:r>
            <a:endParaRPr lang="de-DE" b="1" dirty="0"/>
          </a:p>
        </p:txBody>
      </p:sp>
      <p:sp>
        <p:nvSpPr>
          <p:cNvPr id="27" name="Rechteck 49"/>
          <p:cNvSpPr/>
          <p:nvPr/>
        </p:nvSpPr>
        <p:spPr>
          <a:xfrm>
            <a:off x="1367988" y="3264718"/>
            <a:ext cx="1553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Visible sensor surface</a:t>
            </a:r>
            <a:endParaRPr lang="de-DE" b="1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1692068" y="1773464"/>
            <a:ext cx="914027" cy="604876"/>
            <a:chOff x="2700650" y="7061643"/>
            <a:chExt cx="914027" cy="604876"/>
          </a:xfrm>
        </p:grpSpPr>
        <p:sp>
          <p:nvSpPr>
            <p:cNvPr id="34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cxnSp>
        <p:nvCxnSpPr>
          <p:cNvPr id="73" name="Gerade Verbindung mit Pfeil 53"/>
          <p:cNvCxnSpPr>
            <a:stCxn id="27" idx="0"/>
          </p:cNvCxnSpPr>
          <p:nvPr/>
        </p:nvCxnSpPr>
        <p:spPr bwMode="auto">
          <a:xfrm flipV="1">
            <a:off x="2144916" y="2321014"/>
            <a:ext cx="621470" cy="9437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rade Verbindung mit Pfeil 50"/>
          <p:cNvCxnSpPr>
            <a:stCxn id="27" idx="0"/>
          </p:cNvCxnSpPr>
          <p:nvPr/>
        </p:nvCxnSpPr>
        <p:spPr bwMode="auto">
          <a:xfrm flipH="1" flipV="1">
            <a:off x="1392078" y="2321014"/>
            <a:ext cx="752838" cy="9437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Gerade Verbindung mit Pfeil 56"/>
          <p:cNvCxnSpPr>
            <a:stCxn id="26" idx="2"/>
          </p:cNvCxnSpPr>
          <p:nvPr/>
        </p:nvCxnSpPr>
        <p:spPr bwMode="auto">
          <a:xfrm>
            <a:off x="1259816" y="1557132"/>
            <a:ext cx="514517" cy="89028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Gerade Verbindung mit Pfeil 40"/>
          <p:cNvCxnSpPr>
            <a:stCxn id="22" idx="2"/>
          </p:cNvCxnSpPr>
          <p:nvPr/>
        </p:nvCxnSpPr>
        <p:spPr bwMode="auto">
          <a:xfrm>
            <a:off x="3053568" y="1381903"/>
            <a:ext cx="774259" cy="18686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/>
          <p:cNvCxnSpPr/>
          <p:nvPr/>
        </p:nvCxnSpPr>
        <p:spPr>
          <a:xfrm>
            <a:off x="154130" y="3560776"/>
            <a:ext cx="440935" cy="1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flipH="1" flipV="1">
            <a:off x="145584" y="2865464"/>
            <a:ext cx="8546" cy="695313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18602" y="2557574"/>
            <a:ext cx="32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dirty="0" smtClean="0">
                <a:solidFill>
                  <a:srgbClr val="00B050"/>
                </a:solidFill>
                <a:latin typeface="+mj-lt"/>
              </a:rPr>
              <a:t>z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034" y="3348172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dirty="0" smtClean="0">
                <a:solidFill>
                  <a:srgbClr val="00B050"/>
                </a:solidFill>
                <a:latin typeface="+mj-lt"/>
              </a:rPr>
              <a:t>x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5833" y="4331232"/>
            <a:ext cx="698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</a:rPr>
              <a:t>Nozzles </a:t>
            </a:r>
            <a:r>
              <a:rPr lang="en-GB" sz="2000" dirty="0" smtClean="0">
                <a:solidFill>
                  <a:prstClr val="black"/>
                </a:solidFill>
              </a:rPr>
              <a:t>(as </a:t>
            </a:r>
            <a:r>
              <a:rPr lang="en-GB" sz="2000" dirty="0">
                <a:solidFill>
                  <a:prstClr val="black"/>
                </a:solidFill>
              </a:rPr>
              <a:t>an </a:t>
            </a:r>
            <a:r>
              <a:rPr lang="en-GB" sz="2000" dirty="0" smtClean="0">
                <a:solidFill>
                  <a:prstClr val="black"/>
                </a:solidFill>
              </a:rPr>
              <a:t>working example) to blow cold air directly on exposed sensor surface</a:t>
            </a:r>
            <a:endParaRPr lang="en-GB" sz="20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</a:rPr>
              <a:t>Space is </a:t>
            </a:r>
            <a:r>
              <a:rPr lang="en-GB" sz="2000" dirty="0" smtClean="0">
                <a:solidFill>
                  <a:prstClr val="black"/>
                </a:solidFill>
              </a:rPr>
              <a:t>available for mounting outside acceptance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prstClr val="black"/>
                </a:solidFill>
              </a:rPr>
              <a:t>Low velocity flow targeted (&lt; 1 m/s)</a:t>
            </a:r>
            <a:endParaRPr lang="en-GB" sz="20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prstClr val="black"/>
                </a:solidFill>
              </a:rPr>
              <a:t>Other possibility is to use perforated CF-tubes in parallel to the sensors (Belle 2 - PXD)</a:t>
            </a:r>
            <a:endParaRPr lang="en-GB" sz="2000" dirty="0" smtClean="0">
              <a:solidFill>
                <a:prstClr val="black"/>
              </a:solidFill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3519624" y="1778779"/>
            <a:ext cx="914027" cy="604876"/>
            <a:chOff x="2700650" y="7061643"/>
            <a:chExt cx="914027" cy="604876"/>
          </a:xfrm>
        </p:grpSpPr>
        <p:sp>
          <p:nvSpPr>
            <p:cNvPr id="14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326507" y="1768049"/>
            <a:ext cx="914027" cy="604876"/>
            <a:chOff x="2700650" y="7061643"/>
            <a:chExt cx="914027" cy="604876"/>
          </a:xfrm>
        </p:grpSpPr>
        <p:sp>
          <p:nvSpPr>
            <p:cNvPr id="151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2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3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4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7082261" y="1754333"/>
            <a:ext cx="914027" cy="604876"/>
            <a:chOff x="2700650" y="7061643"/>
            <a:chExt cx="914027" cy="604876"/>
          </a:xfrm>
        </p:grpSpPr>
        <p:sp>
          <p:nvSpPr>
            <p:cNvPr id="15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cxnSp>
        <p:nvCxnSpPr>
          <p:cNvPr id="24" name="Gerade Verbindung mit Pfeil 43"/>
          <p:cNvCxnSpPr>
            <a:stCxn id="23" idx="2"/>
          </p:cNvCxnSpPr>
          <p:nvPr/>
        </p:nvCxnSpPr>
        <p:spPr bwMode="auto">
          <a:xfrm>
            <a:off x="5625119" y="1381903"/>
            <a:ext cx="2914284" cy="6404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0" name="Group 159"/>
          <p:cNvGrpSpPr/>
          <p:nvPr/>
        </p:nvGrpSpPr>
        <p:grpSpPr>
          <a:xfrm rot="10800000">
            <a:off x="826403" y="2645665"/>
            <a:ext cx="914027" cy="604876"/>
            <a:chOff x="2700650" y="7061643"/>
            <a:chExt cx="914027" cy="604876"/>
          </a:xfrm>
        </p:grpSpPr>
        <p:sp>
          <p:nvSpPr>
            <p:cNvPr id="161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2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3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4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 rot="10800000">
            <a:off x="2629865" y="2649713"/>
            <a:ext cx="914027" cy="604876"/>
            <a:chOff x="2700650" y="7061643"/>
            <a:chExt cx="914027" cy="604876"/>
          </a:xfrm>
        </p:grpSpPr>
        <p:sp>
          <p:nvSpPr>
            <p:cNvPr id="166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7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8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9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 rot="10800000">
            <a:off x="4486117" y="2653621"/>
            <a:ext cx="914027" cy="604876"/>
            <a:chOff x="2700650" y="7061643"/>
            <a:chExt cx="914027" cy="604876"/>
          </a:xfrm>
        </p:grpSpPr>
        <p:sp>
          <p:nvSpPr>
            <p:cNvPr id="172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3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4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5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 rot="10800000">
            <a:off x="6205516" y="2653621"/>
            <a:ext cx="914027" cy="604876"/>
            <a:chOff x="2700650" y="7061643"/>
            <a:chExt cx="914027" cy="604876"/>
          </a:xfrm>
        </p:grpSpPr>
        <p:sp>
          <p:nvSpPr>
            <p:cNvPr id="177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8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9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0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 rot="10800000">
            <a:off x="8115030" y="2677568"/>
            <a:ext cx="914027" cy="604876"/>
            <a:chOff x="2700650" y="7061643"/>
            <a:chExt cx="914027" cy="604876"/>
          </a:xfrm>
        </p:grpSpPr>
        <p:sp>
          <p:nvSpPr>
            <p:cNvPr id="182" name="Pfeil nach oben 67"/>
            <p:cNvSpPr/>
            <p:nvPr/>
          </p:nvSpPr>
          <p:spPr bwMode="auto">
            <a:xfrm rot="10800000">
              <a:off x="2726722" y="7431447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3" name="Pfeil nach oben 68"/>
            <p:cNvSpPr/>
            <p:nvPr/>
          </p:nvSpPr>
          <p:spPr bwMode="auto">
            <a:xfrm rot="10800000">
              <a:off x="3041458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4" name="Pfeil nach oben 69"/>
            <p:cNvSpPr/>
            <p:nvPr/>
          </p:nvSpPr>
          <p:spPr bwMode="auto">
            <a:xfrm rot="10800000">
              <a:off x="3352683" y="7427539"/>
              <a:ext cx="204824" cy="235072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5" name="Rechteck 71"/>
            <p:cNvSpPr/>
            <p:nvPr/>
          </p:nvSpPr>
          <p:spPr bwMode="auto">
            <a:xfrm rot="10800000">
              <a:off x="2700650" y="7061643"/>
              <a:ext cx="914027" cy="36589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100" b="1" dirty="0" smtClean="0">
                  <a:latin typeface="+mj-lt"/>
                </a:rPr>
                <a:t>Element</a:t>
              </a:r>
              <a:endPara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r="11952" b="29318"/>
          <a:stretch/>
        </p:blipFill>
        <p:spPr>
          <a:xfrm>
            <a:off x="9166306" y="2557574"/>
            <a:ext cx="2905570" cy="3951212"/>
          </a:xfrm>
          <a:prstGeom prst="rect">
            <a:avLst/>
          </a:prstGeom>
        </p:spPr>
      </p:pic>
      <p:sp>
        <p:nvSpPr>
          <p:cNvPr id="88" name="Textfeld 121"/>
          <p:cNvSpPr txBox="1"/>
          <p:nvPr/>
        </p:nvSpPr>
        <p:spPr>
          <a:xfrm>
            <a:off x="7602468" y="4019864"/>
            <a:ext cx="90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Nozzles</a:t>
            </a:r>
          </a:p>
        </p:txBody>
      </p:sp>
      <p:cxnSp>
        <p:nvCxnSpPr>
          <p:cNvPr id="89" name="Gerade Verbindung mit Pfeil 122"/>
          <p:cNvCxnSpPr>
            <a:stCxn id="88" idx="3"/>
          </p:cNvCxnSpPr>
          <p:nvPr/>
        </p:nvCxnSpPr>
        <p:spPr bwMode="auto">
          <a:xfrm>
            <a:off x="8505016" y="4204530"/>
            <a:ext cx="1040636" cy="645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Gerade Verbindung mit Pfeil 123"/>
          <p:cNvCxnSpPr>
            <a:stCxn id="91" idx="3"/>
          </p:cNvCxnSpPr>
          <p:nvPr/>
        </p:nvCxnSpPr>
        <p:spPr bwMode="auto">
          <a:xfrm flipV="1">
            <a:off x="8938868" y="4771911"/>
            <a:ext cx="871704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1" name="Textfeld 121"/>
          <p:cNvSpPr txBox="1"/>
          <p:nvPr/>
        </p:nvSpPr>
        <p:spPr>
          <a:xfrm>
            <a:off x="7210745" y="4448746"/>
            <a:ext cx="172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Exposed ‘sensor’ surface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029284" y="5511700"/>
            <a:ext cx="5032736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42900" lvl="1" indent="-342900" defTabSz="914400">
              <a:buFont typeface="Wingdings" panose="05000000000000000000" pitchFamily="2" charset="2"/>
              <a:buChar char="§"/>
              <a:tabLst>
                <a:tab pos="96838" algn="l"/>
              </a:tabLst>
            </a:pPr>
            <a:r>
              <a:rPr lang="de-DE" sz="2000" b="1" dirty="0" smtClean="0">
                <a:solidFill>
                  <a:srgbClr val="002060"/>
                </a:solidFill>
              </a:rPr>
              <a:t>Temp. and flow profile measurements along the ladder are underway</a:t>
            </a:r>
          </a:p>
          <a:p>
            <a:pPr marL="342900" lvl="1" indent="-342900" defTabSz="914400">
              <a:buFont typeface="Wingdings" panose="05000000000000000000" pitchFamily="2" charset="2"/>
              <a:buChar char="§"/>
              <a:tabLst>
                <a:tab pos="96838" algn="l"/>
              </a:tabLst>
            </a:pPr>
            <a:r>
              <a:rPr lang="de-DE" sz="2000" b="1" dirty="0" smtClean="0">
                <a:solidFill>
                  <a:srgbClr val="002060"/>
                </a:solidFill>
              </a:rPr>
              <a:t>Vibrations? T/RH sensors in radiation? Etc?</a:t>
            </a:r>
          </a:p>
        </p:txBody>
      </p:sp>
    </p:spTree>
    <p:extLst>
      <p:ext uri="{BB962C8B-B14F-4D97-AF65-F5344CB8AC3E}">
        <p14:creationId xmlns:p14="http://schemas.microsoft.com/office/powerpoint/2010/main" val="6596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</a:t>
            </a:r>
            <a:r>
              <a:rPr lang="en-GB" sz="2800" dirty="0" smtClean="0"/>
              <a:t>ISCELLANEOUS</a:t>
            </a:r>
            <a:r>
              <a:rPr lang="en-GB" dirty="0" smtClean="0"/>
              <a:t> A</a:t>
            </a:r>
            <a:r>
              <a:rPr lang="en-GB" sz="2800" dirty="0" smtClean="0"/>
              <a:t>CTIVITIES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34</a:t>
            </a:fld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784651" y="853183"/>
            <a:ext cx="4526698" cy="2952600"/>
            <a:chOff x="-278469" y="951226"/>
            <a:chExt cx="4526698" cy="2952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8" t="11822" r="13177" b="9190"/>
            <a:stretch/>
          </p:blipFill>
          <p:spPr>
            <a:xfrm>
              <a:off x="341832" y="951226"/>
              <a:ext cx="3286098" cy="261674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-278469" y="2888163"/>
              <a:ext cx="4526698" cy="101566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marL="0" lvl="1" algn="ctr" defTabSz="914400">
                <a:tabLst>
                  <a:tab pos="96838" algn="l"/>
                </a:tabLst>
              </a:pPr>
              <a:r>
                <a:rPr lang="de-DE" sz="2000" b="1" u="sng" dirty="0" smtClean="0">
                  <a:solidFill>
                    <a:srgbClr val="002060"/>
                  </a:solidFill>
                </a:rPr>
                <a:t>Dummy Silicon Sensor</a:t>
              </a:r>
            </a:p>
            <a:p>
              <a:pPr marL="0" lvl="1" algn="ctr" defTabSz="914400">
                <a:tabLst>
                  <a:tab pos="96838" algn="l"/>
                </a:tabLst>
              </a:pPr>
              <a:r>
                <a:rPr lang="de-DE" sz="2000" b="1" dirty="0" smtClean="0">
                  <a:solidFill>
                    <a:srgbClr val="002060"/>
                  </a:solidFill>
                </a:rPr>
                <a:t>Inconel layer deposited on silicon wafer</a:t>
              </a:r>
            </a:p>
            <a:p>
              <a:pPr marL="0" lvl="1" algn="ctr" defTabSz="914400">
                <a:tabLst>
                  <a:tab pos="96838" algn="l"/>
                </a:tabLst>
              </a:pPr>
              <a:r>
                <a:rPr lang="de-DE" sz="2000" b="1" i="1" dirty="0" smtClean="0">
                  <a:solidFill>
                    <a:srgbClr val="002060"/>
                  </a:solidFill>
                </a:rPr>
                <a:t>(Ref: E. Petit, FTDM 2017)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4651" y="4081803"/>
            <a:ext cx="4526698" cy="2398218"/>
            <a:chOff x="162371" y="3949890"/>
            <a:chExt cx="4526698" cy="23982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371" y="3949890"/>
              <a:ext cx="4526698" cy="169033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62371" y="5640222"/>
              <a:ext cx="4526698" cy="707886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marL="0" lvl="1" algn="ctr" defTabSz="914400">
                <a:tabLst>
                  <a:tab pos="96838" algn="l"/>
                </a:tabLst>
              </a:pPr>
              <a:r>
                <a:rPr lang="de-DE" sz="2000" b="1" u="sng" dirty="0" smtClean="0">
                  <a:solidFill>
                    <a:srgbClr val="002060"/>
                  </a:solidFill>
                </a:rPr>
                <a:t>Dummy Front-End Electronics Board</a:t>
              </a:r>
            </a:p>
            <a:p>
              <a:pPr marL="0" lvl="1" algn="ctr" defTabSz="914400">
                <a:tabLst>
                  <a:tab pos="96838" algn="l"/>
                </a:tabLst>
              </a:pPr>
              <a:r>
                <a:rPr lang="de-DE" sz="2000" b="1" dirty="0" smtClean="0">
                  <a:solidFill>
                    <a:srgbClr val="002060"/>
                  </a:solidFill>
                </a:rPr>
                <a:t>Copper meander mimicing silicon chips</a:t>
              </a:r>
            </a:p>
          </p:txBody>
        </p:sp>
      </p:grpSp>
      <p:cxnSp>
        <p:nvCxnSpPr>
          <p:cNvPr id="21" name="Straight Connector 20"/>
          <p:cNvCxnSpPr>
            <a:endCxn id="4" idx="0"/>
          </p:cNvCxnSpPr>
          <p:nvPr/>
        </p:nvCxnSpPr>
        <p:spPr>
          <a:xfrm>
            <a:off x="6095999" y="765861"/>
            <a:ext cx="1" cy="5812739"/>
          </a:xfrm>
          <a:prstGeom prst="line">
            <a:avLst/>
          </a:prstGeom>
          <a:ln w="38100">
            <a:solidFill>
              <a:srgbClr val="0000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6585917" y="853183"/>
            <a:ext cx="5270100" cy="5693730"/>
            <a:chOff x="6577371" y="892330"/>
            <a:chExt cx="5270100" cy="569373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2716" y="892330"/>
              <a:ext cx="3539410" cy="196986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577371" y="2862195"/>
              <a:ext cx="5270100" cy="132343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marL="0" lvl="1" algn="ctr" defTabSz="914400">
                <a:tabLst>
                  <a:tab pos="96838" algn="l"/>
                </a:tabLst>
              </a:pPr>
              <a:r>
                <a:rPr lang="de-DE" sz="2000" b="1" u="sng" dirty="0" smtClean="0">
                  <a:solidFill>
                    <a:srgbClr val="002060"/>
                  </a:solidFill>
                </a:rPr>
                <a:t>Feedthroughs</a:t>
              </a:r>
            </a:p>
            <a:p>
              <a:pPr marL="0" lvl="1" algn="ctr" defTabSz="914400">
                <a:tabLst>
                  <a:tab pos="96838" algn="l"/>
                </a:tabLst>
              </a:pPr>
              <a:r>
                <a:rPr lang="de-DE" sz="2000" b="1" dirty="0" smtClean="0">
                  <a:solidFill>
                    <a:srgbClr val="002060"/>
                  </a:solidFill>
                </a:rPr>
                <a:t>Service cables bundled and moulded in silicone</a:t>
              </a:r>
            </a:p>
            <a:p>
              <a:pPr marL="0" lvl="1" algn="ctr" defTabSz="914400">
                <a:tabLst>
                  <a:tab pos="96838" algn="l"/>
                </a:tabLst>
              </a:pPr>
              <a:r>
                <a:rPr lang="de-DE" sz="2000" b="1" dirty="0" smtClean="0">
                  <a:solidFill>
                    <a:srgbClr val="002060"/>
                  </a:solidFill>
                </a:rPr>
                <a:t>Further insertion and sealing </a:t>
              </a:r>
            </a:p>
            <a:p>
              <a:pPr marL="0" lvl="1" algn="ctr" defTabSz="914400">
                <a:tabLst>
                  <a:tab pos="96838" algn="l"/>
                </a:tabLst>
              </a:pPr>
              <a:r>
                <a:rPr lang="de-DE" sz="2000" b="1" i="1" dirty="0" smtClean="0">
                  <a:solidFill>
                    <a:srgbClr val="002060"/>
                  </a:solidFill>
                </a:rPr>
                <a:t>(Ref: P. </a:t>
              </a:r>
              <a:r>
                <a:rPr lang="de-DE" sz="2000" b="1" i="1" dirty="0">
                  <a:solidFill>
                    <a:srgbClr val="002060"/>
                  </a:solidFill>
                </a:rPr>
                <a:t>P</a:t>
              </a:r>
              <a:r>
                <a:rPr lang="de-DE" sz="2000" b="1" i="1" dirty="0" smtClean="0">
                  <a:solidFill>
                    <a:srgbClr val="002060"/>
                  </a:solidFill>
                </a:rPr>
                <a:t>etagna, Eng. Forum 2008)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36444" t="34577" r="23930" b="22437"/>
            <a:stretch/>
          </p:blipFill>
          <p:spPr>
            <a:xfrm>
              <a:off x="7248119" y="4185634"/>
              <a:ext cx="3934032" cy="2400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27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</a:t>
            </a:r>
            <a:r>
              <a:rPr lang="de-DE" sz="2800" dirty="0" smtClean="0"/>
              <a:t>ONCLUSIONS</a:t>
            </a:r>
            <a:r>
              <a:rPr lang="de-DE" dirty="0" smtClean="0"/>
              <a:t> &amp; O</a:t>
            </a:r>
            <a:r>
              <a:rPr lang="de-DE" sz="2800" dirty="0" smtClean="0"/>
              <a:t>UTLOOK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765861"/>
            <a:ext cx="12191998" cy="5812739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Silicon Sensor Cooling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Power dissipation of 6 mW/cm² at -10°C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  <a:sym typeface="Wingdings" panose="05000000000000000000" pitchFamily="2" charset="2"/>
              </a:rPr>
              <a:t>Forced gas convection via nozzles or perforated CF tube</a:t>
            </a:r>
            <a:endParaRPr lang="de-DE" sz="1800" dirty="0" smtClean="0">
              <a:latin typeface="+mn-lt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  <a:sym typeface="Wingdings" panose="05000000000000000000" pitchFamily="2" charset="2"/>
              </a:rPr>
              <a:t>To be tested with heat-producing dummy sensors ...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  <a:sym typeface="Wingdings" panose="05000000000000000000" pitchFamily="2" charset="2"/>
              </a:rPr>
              <a:t>Vibrations to be studied!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  <a:sym typeface="Wingdings" panose="05000000000000000000" pitchFamily="2" charset="2"/>
              </a:rPr>
              <a:t>T/Rh measurements – FOS sensors?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+mn-lt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  <a:sym typeface="Wingdings" panose="05000000000000000000" pitchFamily="2" charset="2"/>
              </a:rPr>
              <a:t>Front-End Electronics Cooling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Power dissipation of 40 kW in &lt; 3.5 m³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Monophase NOVEC 649 cooling (biphase CO</a:t>
            </a:r>
            <a:r>
              <a:rPr lang="de-DE" sz="1800" baseline="-25000" dirty="0" smtClean="0">
                <a:latin typeface="+mn-lt"/>
              </a:rPr>
              <a:t>2</a:t>
            </a:r>
            <a:r>
              <a:rPr lang="de-DE" sz="1800" dirty="0" smtClean="0">
                <a:latin typeface="+mn-lt"/>
              </a:rPr>
              <a:t> is backup)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Aluminium cooling plates based on copper press-fitted tube channels technology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Compuational characterisation done to understand the setup better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Manifold based distribution system (VELO type)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Dummy electronics boards in design phase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To be tested experimentally ...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+mn-lt"/>
              </a:rPr>
              <a:t>Thermal enclosure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20 mm CF-foam sandwich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Feedthroughs still an open issue!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+mn-lt"/>
              </a:rPr>
              <a:t>Potential for cabling testing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3" t="2862" r="26753" b="6998"/>
          <a:stretch/>
        </p:blipFill>
        <p:spPr>
          <a:xfrm>
            <a:off x="6936287" y="2109917"/>
            <a:ext cx="3301128" cy="4468683"/>
          </a:xfrm>
          <a:prstGeom prst="rect">
            <a:avLst/>
          </a:prstGeom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9"/>
          <a:stretch/>
        </p:blipFill>
        <p:spPr bwMode="auto">
          <a:xfrm>
            <a:off x="10237415" y="2597922"/>
            <a:ext cx="1387317" cy="58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58071" y="5872505"/>
            <a:ext cx="571958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2060"/>
                </a:solidFill>
              </a:rPr>
              <a:t>Cooling Demonstrator to potentially answer most of the questions in a ‘realisitc’ setup with up to 3 half-stations</a:t>
            </a:r>
          </a:p>
        </p:txBody>
      </p:sp>
    </p:spTree>
    <p:extLst>
      <p:ext uri="{BB962C8B-B14F-4D97-AF65-F5344CB8AC3E}">
        <p14:creationId xmlns:p14="http://schemas.microsoft.com/office/powerpoint/2010/main" val="9980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" y="1905713"/>
            <a:ext cx="12192000" cy="29653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5400" dirty="0" smtClean="0"/>
              <a:t>T</a:t>
            </a:r>
            <a:r>
              <a:rPr lang="de-DE" sz="4400" dirty="0" smtClean="0"/>
              <a:t>HANKS</a:t>
            </a:r>
            <a:r>
              <a:rPr lang="de-DE" sz="5400" dirty="0" smtClean="0"/>
              <a:t> A L</a:t>
            </a:r>
            <a:r>
              <a:rPr lang="de-DE" sz="4400" dirty="0" smtClean="0"/>
              <a:t>OT</a:t>
            </a:r>
            <a:r>
              <a:rPr lang="de-DE" sz="5400" dirty="0" smtClean="0"/>
              <a:t> F</a:t>
            </a:r>
            <a:r>
              <a:rPr lang="de-DE" sz="4400" dirty="0" smtClean="0"/>
              <a:t>OR</a:t>
            </a:r>
            <a:r>
              <a:rPr lang="de-DE" sz="5400" dirty="0" smtClean="0"/>
              <a:t> Y</a:t>
            </a:r>
            <a:r>
              <a:rPr lang="de-DE" sz="4400" dirty="0" smtClean="0"/>
              <a:t>OUR</a:t>
            </a:r>
            <a:r>
              <a:rPr lang="de-DE" sz="5400" dirty="0" smtClean="0"/>
              <a:t> A</a:t>
            </a:r>
            <a:r>
              <a:rPr lang="de-DE" sz="4400" dirty="0" smtClean="0"/>
              <a:t>TTENTION</a:t>
            </a:r>
            <a:r>
              <a:rPr lang="de-DE" sz="5400" dirty="0" smtClean="0"/>
              <a:t> </a:t>
            </a:r>
            <a:r>
              <a:rPr lang="de-DE" sz="5400" dirty="0" smtClean="0">
                <a:sym typeface="Wingdings" panose="05000000000000000000" pitchFamily="2" charset="2"/>
              </a:rPr>
              <a:t></a:t>
            </a:r>
            <a:br>
              <a:rPr lang="de-DE" sz="5400" dirty="0" smtClean="0">
                <a:sym typeface="Wingdings" panose="05000000000000000000" pitchFamily="2" charset="2"/>
              </a:rPr>
            </a:br>
            <a:r>
              <a:rPr lang="de-DE" sz="5400" dirty="0" smtClean="0">
                <a:sym typeface="Wingdings" panose="05000000000000000000" pitchFamily="2" charset="2"/>
              </a:rPr>
              <a:t>Q</a:t>
            </a:r>
            <a:r>
              <a:rPr lang="de-DE" sz="4400" dirty="0" smtClean="0">
                <a:sym typeface="Wingdings" panose="05000000000000000000" pitchFamily="2" charset="2"/>
              </a:rPr>
              <a:t>UESTIONS</a:t>
            </a:r>
            <a:r>
              <a:rPr lang="de-DE" sz="5400" dirty="0" smtClean="0">
                <a:sym typeface="Wingdings" panose="05000000000000000000" pitchFamily="2" charset="2"/>
              </a:rPr>
              <a:t> ? S</a:t>
            </a:r>
            <a:r>
              <a:rPr lang="de-DE" sz="4400" dirty="0" smtClean="0">
                <a:sym typeface="Wingdings" panose="05000000000000000000" pitchFamily="2" charset="2"/>
              </a:rPr>
              <a:t>UGGESTIONS</a:t>
            </a:r>
            <a:r>
              <a:rPr lang="de-DE" sz="5400" dirty="0" smtClean="0">
                <a:sym typeface="Wingdings" panose="05000000000000000000" pitchFamily="2" charset="2"/>
              </a:rPr>
              <a:t> ?</a:t>
            </a:r>
            <a:endParaRPr lang="en-GB" sz="5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1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2" t="554" r="31098" b="7202"/>
          <a:stretch/>
        </p:blipFill>
        <p:spPr>
          <a:xfrm>
            <a:off x="726392" y="1136290"/>
            <a:ext cx="5546221" cy="4905126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-230735" y="3443574"/>
            <a:ext cx="957128" cy="2905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 rot="19855610">
            <a:off x="-2678465" y="2705715"/>
            <a:ext cx="13842184" cy="13720990"/>
          </a:xfrm>
          <a:prstGeom prst="arc">
            <a:avLst>
              <a:gd name="adj1" fmla="val 16200000"/>
              <a:gd name="adj2" fmla="val 1792304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>
            <a:stCxn id="12" idx="2"/>
          </p:cNvCxnSpPr>
          <p:nvPr/>
        </p:nvCxnSpPr>
        <p:spPr>
          <a:xfrm>
            <a:off x="4199939" y="2691999"/>
            <a:ext cx="542977" cy="31612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 rot="20096952">
            <a:off x="2186865" y="2280248"/>
            <a:ext cx="7513080" cy="7679222"/>
          </a:xfrm>
          <a:prstGeom prst="arc">
            <a:avLst>
              <a:gd name="adj1" fmla="val 16079576"/>
              <a:gd name="adj2" fmla="val 178192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c 15"/>
          <p:cNvSpPr/>
          <p:nvPr/>
        </p:nvSpPr>
        <p:spPr>
          <a:xfrm rot="20096952">
            <a:off x="3848173" y="2871256"/>
            <a:ext cx="3171557" cy="3088454"/>
          </a:xfrm>
          <a:prstGeom prst="arc">
            <a:avLst>
              <a:gd name="adj1" fmla="val 16200000"/>
              <a:gd name="adj2" fmla="val 1911806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0001983">
            <a:off x="4774267" y="1697593"/>
            <a:ext cx="2136630" cy="2145811"/>
          </a:xfrm>
          <a:prstGeom prst="arc">
            <a:avLst>
              <a:gd name="adj1" fmla="val 16307341"/>
              <a:gd name="adj2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-350819" y="3008120"/>
            <a:ext cx="1053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7030A0"/>
                </a:solidFill>
                <a:latin typeface="+mj-lt"/>
              </a:rPr>
              <a:t>BEAM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0058" y="3743332"/>
            <a:ext cx="129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7030A0"/>
                </a:solidFill>
                <a:latin typeface="+mj-lt"/>
              </a:rPr>
              <a:t>TARGET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5213" y="266969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Ξ</a:t>
            </a:r>
            <a:r>
              <a:rPr lang="de-DE" sz="2800" baseline="300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-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42481" y="282921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Λ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81623" y="3734131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3171" y="192048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π</a:t>
            </a:r>
            <a:r>
              <a:rPr lang="de-DE" sz="2800" baseline="300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-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2247" y="23890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π</a:t>
            </a:r>
            <a:r>
              <a:rPr lang="de-DE" sz="2800" baseline="300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-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9902" y="914314"/>
            <a:ext cx="526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+mj-lt"/>
              </a:rPr>
              <a:t>STS Features: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6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t="41810" r="80197" b="49720"/>
          <a:stretch/>
        </p:blipFill>
        <p:spPr>
          <a:xfrm>
            <a:off x="723331" y="3330054"/>
            <a:ext cx="327547" cy="4503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8" t="11102" r="32613" b="8010"/>
          <a:stretch/>
        </p:blipFill>
        <p:spPr>
          <a:xfrm>
            <a:off x="2205943" y="674077"/>
            <a:ext cx="4324172" cy="5829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>
            <a:off x="-230735" y="3443574"/>
            <a:ext cx="957128" cy="2905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cxnSp>
        <p:nvCxnSpPr>
          <p:cNvPr id="14" name="Straight Connector 13"/>
          <p:cNvCxnSpPr>
            <a:stCxn id="12" idx="2"/>
          </p:cNvCxnSpPr>
          <p:nvPr/>
        </p:nvCxnSpPr>
        <p:spPr>
          <a:xfrm>
            <a:off x="4199939" y="2691999"/>
            <a:ext cx="542977" cy="31612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 rot="20096952">
            <a:off x="2186865" y="2280248"/>
            <a:ext cx="7513080" cy="7679222"/>
          </a:xfrm>
          <a:prstGeom prst="arc">
            <a:avLst>
              <a:gd name="adj1" fmla="val 16079576"/>
              <a:gd name="adj2" fmla="val 178192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c 15"/>
          <p:cNvSpPr/>
          <p:nvPr/>
        </p:nvSpPr>
        <p:spPr>
          <a:xfrm rot="20096952">
            <a:off x="3848173" y="2871256"/>
            <a:ext cx="3171557" cy="3088454"/>
          </a:xfrm>
          <a:prstGeom prst="arc">
            <a:avLst>
              <a:gd name="adj1" fmla="val 16200000"/>
              <a:gd name="adj2" fmla="val 1911806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0001983">
            <a:off x="4774267" y="1697593"/>
            <a:ext cx="2136630" cy="2145811"/>
          </a:xfrm>
          <a:prstGeom prst="arc">
            <a:avLst>
              <a:gd name="adj1" fmla="val 16307341"/>
              <a:gd name="adj2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-350819" y="3008120"/>
            <a:ext cx="1053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7030A0"/>
                </a:solidFill>
                <a:latin typeface="+mj-lt"/>
              </a:rPr>
              <a:t>BEAM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0058" y="3743332"/>
            <a:ext cx="129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7030A0"/>
                </a:solidFill>
                <a:latin typeface="+mj-lt"/>
              </a:rPr>
              <a:t>TARGET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5213" y="266969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Ξ</a:t>
            </a:r>
            <a:r>
              <a:rPr lang="de-DE" sz="2800" baseline="300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-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42481" y="282921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Λ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81623" y="3734131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3171" y="192048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π</a:t>
            </a:r>
            <a:r>
              <a:rPr lang="de-DE" sz="2800" baseline="300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-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2247" y="23890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π</a:t>
            </a:r>
            <a:r>
              <a:rPr lang="de-DE" sz="2800" baseline="300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-</a:t>
            </a:r>
            <a:endParaRPr lang="en-GB" sz="2800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Arc 11"/>
          <p:cNvSpPr/>
          <p:nvPr/>
        </p:nvSpPr>
        <p:spPr>
          <a:xfrm rot="19855610">
            <a:off x="-2678465" y="2705715"/>
            <a:ext cx="13842184" cy="13720990"/>
          </a:xfrm>
          <a:prstGeom prst="arc">
            <a:avLst>
              <a:gd name="adj1" fmla="val 16200000"/>
              <a:gd name="adj2" fmla="val 1792304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6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</a:t>
            </a:r>
            <a:r>
              <a:rPr lang="de-DE" sz="2800" dirty="0" smtClean="0"/>
              <a:t>HERMAL</a:t>
            </a:r>
            <a:r>
              <a:rPr lang="de-DE" dirty="0" smtClean="0"/>
              <a:t> S</a:t>
            </a:r>
            <a:r>
              <a:rPr lang="de-DE" sz="2800" dirty="0" smtClean="0"/>
              <a:t>IMULATIONS</a:t>
            </a:r>
            <a:r>
              <a:rPr lang="de-DE" dirty="0" smtClean="0"/>
              <a:t> O</a:t>
            </a:r>
            <a:r>
              <a:rPr lang="de-DE" sz="2800" dirty="0" smtClean="0"/>
              <a:t>F</a:t>
            </a:r>
            <a:r>
              <a:rPr lang="de-DE" dirty="0" smtClean="0"/>
              <a:t> FEE – B</a:t>
            </a:r>
            <a:r>
              <a:rPr lang="de-DE" sz="2800" dirty="0" smtClean="0"/>
              <a:t>IPHASE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90181" y="983381"/>
            <a:ext cx="4965484" cy="267765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70C0"/>
                </a:solidFill>
                <a:latin typeface="+mj-lt"/>
              </a:rPr>
              <a:t>Semi-emperical boiling flow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+mj-lt"/>
              </a:rPr>
              <a:t>Heat Transfer Coefficient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+mj-lt"/>
              </a:rPr>
              <a:t>Pressure Drop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+mj-lt"/>
              </a:rPr>
              <a:t>Dry-out onset</a:t>
            </a:r>
          </a:p>
          <a:p>
            <a:r>
              <a:rPr lang="de-DE" sz="2400" dirty="0" smtClean="0">
                <a:latin typeface="+mj-lt"/>
              </a:rPr>
              <a:t>		↓</a:t>
            </a:r>
            <a:endParaRPr lang="de-DE" sz="24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de-DE" sz="2400" dirty="0" smtClean="0">
                <a:solidFill>
                  <a:srgbClr val="FF0000"/>
                </a:solidFill>
                <a:latin typeface="+mj-lt"/>
              </a:rPr>
              <a:t>Cooling line dimensioning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de-DE" sz="2400" dirty="0" smtClean="0">
                <a:solidFill>
                  <a:srgbClr val="FF0000"/>
                </a:solidFill>
                <a:latin typeface="+mj-lt"/>
              </a:rPr>
              <a:t>Mass flow estimation</a:t>
            </a:r>
            <a:r>
              <a:rPr lang="de-DE" sz="2400" dirty="0" smtClean="0">
                <a:latin typeface="+mj-lt"/>
              </a:rPr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7"/>
          <a:stretch/>
        </p:blipFill>
        <p:spPr>
          <a:xfrm>
            <a:off x="5563749" y="983381"/>
            <a:ext cx="6440260" cy="17256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15066" y="2829577"/>
            <a:ext cx="628894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+mj-lt"/>
              </a:rPr>
              <a:t>1. Set boundary conditions</a:t>
            </a:r>
          </a:p>
          <a:p>
            <a:r>
              <a:rPr lang="de-DE" sz="2000" dirty="0" smtClean="0">
                <a:latin typeface="+mj-lt"/>
              </a:rPr>
              <a:t>(power dissipated, tube dimensions, initial fluid conditions)</a:t>
            </a:r>
            <a:endParaRPr lang="en-GB" sz="2000" dirty="0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5" r="91985" b="58462"/>
          <a:stretch/>
        </p:blipFill>
        <p:spPr>
          <a:xfrm>
            <a:off x="1097598" y="3847401"/>
            <a:ext cx="615298" cy="786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t="20865" r="88645" b="58462"/>
          <a:stretch/>
        </p:blipFill>
        <p:spPr>
          <a:xfrm>
            <a:off x="1935088" y="3847401"/>
            <a:ext cx="230736" cy="7862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20865" r="85120" b="58462"/>
          <a:stretch/>
        </p:blipFill>
        <p:spPr>
          <a:xfrm>
            <a:off x="2388016" y="3847400"/>
            <a:ext cx="230738" cy="7862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t="20865" r="79778" b="58462"/>
          <a:stretch/>
        </p:blipFill>
        <p:spPr>
          <a:xfrm>
            <a:off x="2840944" y="3847400"/>
            <a:ext cx="273457" cy="7862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7" t="20865" r="28753" b="58462"/>
          <a:stretch/>
        </p:blipFill>
        <p:spPr>
          <a:xfrm>
            <a:off x="10423492" y="3847400"/>
            <a:ext cx="196554" cy="7862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3" t="20865" r="13947" b="58462"/>
          <a:stretch/>
        </p:blipFill>
        <p:spPr>
          <a:xfrm>
            <a:off x="10850774" y="3847399"/>
            <a:ext cx="196554" cy="7862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3" t="20865" r="32427" b="58462"/>
          <a:stretch/>
        </p:blipFill>
        <p:spPr>
          <a:xfrm>
            <a:off x="10013299" y="3847398"/>
            <a:ext cx="196553" cy="78621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01754" y="3907219"/>
            <a:ext cx="6397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....................................................................</a:t>
            </a:r>
            <a:endParaRPr lang="en-GB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4605493" y="4085722"/>
            <a:ext cx="3916713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2</a:t>
            </a:r>
            <a:r>
              <a:rPr lang="de-DE" sz="2000" dirty="0" smtClean="0">
                <a:latin typeface="+mj-lt"/>
              </a:rPr>
              <a:t>. Break it down into small elements</a:t>
            </a:r>
            <a:endParaRPr lang="en-GB" sz="2000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4070" y="5026162"/>
            <a:ext cx="324660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3</a:t>
            </a:r>
            <a:r>
              <a:rPr lang="de-DE" sz="2000" dirty="0" smtClean="0">
                <a:latin typeface="+mj-lt"/>
              </a:rPr>
              <a:t>. Calculate thermodynamical properties for 1st element</a:t>
            </a:r>
            <a:endParaRPr lang="en-GB" sz="2000" dirty="0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20865" r="91985" b="58462"/>
          <a:stretch/>
        </p:blipFill>
        <p:spPr>
          <a:xfrm>
            <a:off x="4584056" y="4862787"/>
            <a:ext cx="158287" cy="78621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319056" y="5071080"/>
            <a:ext cx="1154291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latin typeface="+mj-lt"/>
              </a:rPr>
              <a:t>P</a:t>
            </a:r>
            <a:r>
              <a:rPr lang="de-DE" sz="2000" baseline="-25000" dirty="0" smtClean="0">
                <a:latin typeface="+mj-lt"/>
              </a:rPr>
              <a:t>i+1 </a:t>
            </a:r>
            <a:r>
              <a:rPr lang="de-DE" sz="2000" dirty="0" smtClean="0">
                <a:latin typeface="+mj-lt"/>
              </a:rPr>
              <a:t>, HTC</a:t>
            </a:r>
            <a:r>
              <a:rPr lang="de-DE" sz="2000" baseline="-25000" dirty="0" smtClean="0">
                <a:latin typeface="+mj-lt"/>
              </a:rPr>
              <a:t>i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189592" y="5225884"/>
            <a:ext cx="341832" cy="11541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Arrow 35"/>
          <p:cNvSpPr/>
          <p:nvPr/>
        </p:nvSpPr>
        <p:spPr>
          <a:xfrm>
            <a:off x="4817333" y="5223571"/>
            <a:ext cx="341832" cy="1154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3343574" y="6095341"/>
            <a:ext cx="2754665" cy="40011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latin typeface="+mj-lt"/>
              </a:rPr>
              <a:t>Emperical Model </a:t>
            </a:r>
            <a:r>
              <a:rPr lang="el-GR" sz="2000" dirty="0" smtClean="0">
                <a:latin typeface="+mj-lt"/>
              </a:rPr>
              <a:t>Δ</a:t>
            </a:r>
            <a:r>
              <a:rPr lang="de-DE" sz="2000" dirty="0" smtClean="0">
                <a:latin typeface="+mj-lt"/>
              </a:rPr>
              <a:t>P, HTC</a:t>
            </a:r>
            <a:endParaRPr lang="de-DE" sz="2000" baseline="-25000" dirty="0" smtClean="0">
              <a:latin typeface="+mj-lt"/>
            </a:endParaRPr>
          </a:p>
        </p:txBody>
      </p:sp>
      <p:sp>
        <p:nvSpPr>
          <p:cNvPr id="38" name="Right Arrow 37"/>
          <p:cNvSpPr/>
          <p:nvPr/>
        </p:nvSpPr>
        <p:spPr>
          <a:xfrm rot="16200000">
            <a:off x="4492283" y="5792330"/>
            <a:ext cx="341832" cy="11541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6696726" y="5071080"/>
            <a:ext cx="553357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latin typeface="+mj-lt"/>
              </a:rPr>
              <a:t>H</a:t>
            </a:r>
            <a:r>
              <a:rPr lang="de-DE" sz="2000" baseline="-25000" dirty="0" smtClean="0">
                <a:latin typeface="+mj-lt"/>
              </a:rPr>
              <a:t>i+1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815364"/>
              </p:ext>
            </p:extLst>
          </p:nvPr>
        </p:nvGraphicFramePr>
        <p:xfrm>
          <a:off x="6327761" y="6091137"/>
          <a:ext cx="16192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1" name="Equation" r:id="rId5" imgW="1143000" imgH="241200" progId="Equation.3">
                  <p:embed/>
                </p:oleObj>
              </mc:Choice>
              <mc:Fallback>
                <p:oleObj name="Equation" r:id="rId5" imgW="1143000" imgH="241200" progId="Equation.3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27761" y="6091137"/>
                        <a:ext cx="1619250" cy="392113"/>
                      </a:xfrm>
                      <a:prstGeom prst="rect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ight Arrow 40"/>
          <p:cNvSpPr/>
          <p:nvPr/>
        </p:nvSpPr>
        <p:spPr>
          <a:xfrm rot="16200000">
            <a:off x="6802488" y="5723786"/>
            <a:ext cx="341832" cy="11541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7473462" y="5071080"/>
            <a:ext cx="2239940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de-DE" sz="2000" dirty="0" smtClean="0">
                <a:solidFill>
                  <a:prstClr val="black"/>
                </a:solidFill>
                <a:latin typeface="Calibri Light" panose="020F0302020204030204"/>
              </a:rPr>
              <a:t>T</a:t>
            </a:r>
            <a:r>
              <a:rPr lang="de-DE" sz="2000" baseline="-25000" dirty="0" smtClean="0">
                <a:solidFill>
                  <a:prstClr val="black"/>
                </a:solidFill>
                <a:latin typeface="Calibri Light" panose="020F0302020204030204"/>
              </a:rPr>
              <a:t>i+1 </a:t>
            </a:r>
            <a:r>
              <a:rPr lang="de-DE" sz="2000" dirty="0" smtClean="0">
                <a:solidFill>
                  <a:prstClr val="black"/>
                </a:solidFill>
                <a:latin typeface="Calibri Light" panose="020F0302020204030204"/>
              </a:rPr>
              <a:t>, x</a:t>
            </a:r>
            <a:r>
              <a:rPr lang="de-DE" sz="2000" baseline="-25000" dirty="0" smtClean="0">
                <a:latin typeface="+mj-lt"/>
              </a:rPr>
              <a:t>i+1 </a:t>
            </a:r>
            <a:r>
              <a:rPr lang="de-DE" sz="2000" dirty="0" smtClean="0">
                <a:latin typeface="+mj-lt"/>
              </a:rPr>
              <a:t>= f(</a:t>
            </a:r>
            <a:r>
              <a:rPr lang="de-DE" sz="2000" dirty="0">
                <a:solidFill>
                  <a:prstClr val="black"/>
                </a:solidFill>
                <a:latin typeface="Calibri Light" panose="020F0302020204030204"/>
              </a:rPr>
              <a:t>T</a:t>
            </a:r>
            <a:r>
              <a:rPr lang="de-DE" sz="2000" baseline="-25000" dirty="0">
                <a:solidFill>
                  <a:prstClr val="black"/>
                </a:solidFill>
                <a:latin typeface="Calibri Light" panose="020F0302020204030204"/>
              </a:rPr>
              <a:t>i+1 </a:t>
            </a:r>
            <a:r>
              <a:rPr lang="de-DE" sz="2000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de-DE" sz="2000" dirty="0" smtClean="0">
                <a:solidFill>
                  <a:prstClr val="black"/>
                </a:solidFill>
                <a:latin typeface="Calibri Light" panose="020F0302020204030204"/>
              </a:rPr>
              <a:t>x</a:t>
            </a:r>
            <a:r>
              <a:rPr lang="de-DE" sz="2000" baseline="-25000" dirty="0" smtClean="0">
                <a:solidFill>
                  <a:prstClr val="black"/>
                </a:solidFill>
                <a:latin typeface="Calibri Light" panose="020F0302020204030204"/>
              </a:rPr>
              <a:t>i+1</a:t>
            </a:r>
            <a:r>
              <a:rPr lang="de-DE" sz="2000" dirty="0" smtClean="0">
                <a:latin typeface="+mj-lt"/>
              </a:rPr>
              <a:t>)</a:t>
            </a:r>
            <a:endParaRPr lang="de-DE" sz="2000" baseline="-25000" dirty="0" smtClean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770263" y="5449925"/>
            <a:ext cx="2318776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+mj-lt"/>
              </a:rPr>
              <a:t>4. Repeat till the end</a:t>
            </a:r>
            <a:endParaRPr lang="en-GB" sz="20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250116" y="4947970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................</a:t>
            </a:r>
            <a:endParaRPr lang="en-GB" sz="2800" dirty="0"/>
          </a:p>
        </p:txBody>
      </p:sp>
      <p:sp>
        <p:nvSpPr>
          <p:cNvPr id="45" name="Right Arrow 44"/>
          <p:cNvSpPr/>
          <p:nvPr/>
        </p:nvSpPr>
        <p:spPr>
          <a:xfrm>
            <a:off x="9868281" y="5255893"/>
            <a:ext cx="341832" cy="11541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ight Arrow 45"/>
          <p:cNvSpPr/>
          <p:nvPr/>
        </p:nvSpPr>
        <p:spPr>
          <a:xfrm rot="5400000">
            <a:off x="3949390" y="5579011"/>
            <a:ext cx="739676" cy="14421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3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</a:t>
            </a:r>
            <a:r>
              <a:rPr lang="de-DE" sz="2800" dirty="0">
                <a:solidFill>
                  <a:prstClr val="white"/>
                </a:solidFill>
              </a:rPr>
              <a:t>NTRODUCTION</a:t>
            </a:r>
            <a:r>
              <a:rPr lang="de-DE" dirty="0">
                <a:solidFill>
                  <a:prstClr val="white"/>
                </a:solidFill>
              </a:rPr>
              <a:t> T</a:t>
            </a:r>
            <a:r>
              <a:rPr lang="de-DE" sz="2800" dirty="0">
                <a:solidFill>
                  <a:prstClr val="white"/>
                </a:solidFill>
              </a:rPr>
              <a:t>O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CBM-STS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17"/>
          <a:stretch/>
        </p:blipFill>
        <p:spPr>
          <a:xfrm>
            <a:off x="-132724" y="1218378"/>
            <a:ext cx="2320447" cy="4907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24" y="765861"/>
            <a:ext cx="7004911" cy="58282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62274" y="914314"/>
            <a:ext cx="51872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u="sng" dirty="0" smtClean="0"/>
              <a:t>STS Features: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0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prstClr val="black"/>
                </a:solidFill>
              </a:rPr>
              <a:t>8 layers → 896 silicon microstrip sensors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smtClean="0"/>
              <a:t>Track Reconstruction, </a:t>
            </a:r>
            <a:r>
              <a:rPr lang="el-GR" sz="2000" dirty="0" smtClean="0"/>
              <a:t>ε</a:t>
            </a:r>
            <a:r>
              <a:rPr lang="de-DE" sz="2000" dirty="0" smtClean="0"/>
              <a:t> ≥ 98%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smtClean="0"/>
              <a:t>Momentum Resolution, </a:t>
            </a:r>
            <a:r>
              <a:rPr lang="el-GR" sz="2000" dirty="0" smtClean="0"/>
              <a:t>Δ</a:t>
            </a:r>
            <a:r>
              <a:rPr lang="de-DE" sz="2000" dirty="0" smtClean="0"/>
              <a:t>p/p ≈ 1.5%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smtClean="0"/>
              <a:t>Material Budget </a:t>
            </a:r>
            <a:r>
              <a:rPr lang="en-GB" dirty="0" smtClean="0"/>
              <a:t>∼</a:t>
            </a:r>
            <a:r>
              <a:rPr lang="en-GB" sz="2000" dirty="0" smtClean="0"/>
              <a:t> 1.5 % X</a:t>
            </a:r>
            <a:r>
              <a:rPr lang="en-GB" sz="2000" baseline="-25000" dirty="0" smtClean="0"/>
              <a:t>0</a:t>
            </a:r>
            <a:r>
              <a:rPr lang="en-GB" sz="2000" dirty="0" smtClean="0"/>
              <a:t> per layer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smtClean="0"/>
              <a:t>FEE and other detector infrastructure is placed outside detector acceptance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smtClean="0"/>
              <a:t>Sensors connected to the FEE via microcables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230594" y="6352340"/>
            <a:ext cx="5187298" cy="1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51998" y="5952231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50"/>
                </a:solidFill>
              </a:rPr>
              <a:t>100 cm</a:t>
            </a:r>
            <a:endParaRPr lang="en-GB" sz="2000" b="1" dirty="0">
              <a:solidFill>
                <a:srgbClr val="00B05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230594" y="6204247"/>
            <a:ext cx="0" cy="29910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25013" y="6202788"/>
            <a:ext cx="0" cy="29910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93085" y="5802917"/>
            <a:ext cx="539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</a:rPr>
              <a:t>Figure: Side-view of STS sensors on ladders with artistic illustration of a multi-strange hyperon (</a:t>
            </a:r>
            <a:r>
              <a:rPr lang="el-GR" i="1" dirty="0" smtClean="0">
                <a:solidFill>
                  <a:srgbClr val="FF0000"/>
                </a:solidFill>
                <a:ea typeface="Segoe UI Symbol" panose="020B0502040204020203" pitchFamily="34" charset="0"/>
              </a:rPr>
              <a:t>Ξ</a:t>
            </a:r>
            <a:r>
              <a:rPr lang="de-DE" i="1" baseline="30000" dirty="0" smtClean="0">
                <a:solidFill>
                  <a:srgbClr val="FF0000"/>
                </a:solidFill>
                <a:ea typeface="Segoe UI Symbol" panose="020B0502040204020203" pitchFamily="34" charset="0"/>
              </a:rPr>
              <a:t>-</a:t>
            </a:r>
            <a:r>
              <a:rPr lang="de-DE" i="1" dirty="0" smtClean="0">
                <a:solidFill>
                  <a:srgbClr val="FF0000"/>
                </a:solidFill>
              </a:rPr>
              <a:t>) decay in STS 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07649" y="6126083"/>
            <a:ext cx="564022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99103" y="5870961"/>
            <a:ext cx="435835" cy="25512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07649" y="5614587"/>
            <a:ext cx="0" cy="51149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7715" y="587818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4712" y="557208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x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9481" y="530423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y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STS C</a:t>
            </a:r>
            <a:r>
              <a:rPr lang="de-DE" sz="2800" dirty="0" smtClean="0"/>
              <a:t>OOLING</a:t>
            </a:r>
            <a:r>
              <a:rPr lang="de-DE" dirty="0" smtClean="0"/>
              <a:t> D</a:t>
            </a:r>
            <a:r>
              <a:rPr lang="de-DE" sz="2800" dirty="0" smtClean="0"/>
              <a:t>EMONSTRATOR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3" t="2862" r="26753" b="6998"/>
          <a:stretch/>
        </p:blipFill>
        <p:spPr>
          <a:xfrm>
            <a:off x="7236782" y="765861"/>
            <a:ext cx="4294015" cy="5812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4" t="6086" r="18131" b="6156"/>
          <a:stretch/>
        </p:blipFill>
        <p:spPr>
          <a:xfrm>
            <a:off x="866053" y="1179320"/>
            <a:ext cx="4956560" cy="4432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533" y="5898492"/>
            <a:ext cx="59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latin typeface="+mj-lt"/>
              </a:rPr>
              <a:t>Figure: CAD Front-view (Left) and Isometric-view (Right) of the upcoming STS Cooling Demonstrator (still in progress)</a:t>
            </a:r>
            <a:endParaRPr lang="en-GB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36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</a:t>
            </a:r>
            <a:r>
              <a:rPr lang="de-DE" sz="2800" dirty="0" smtClean="0"/>
              <a:t>LECTRONICS</a:t>
            </a:r>
            <a:r>
              <a:rPr lang="de-DE" dirty="0" smtClean="0"/>
              <a:t> C</a:t>
            </a:r>
            <a:r>
              <a:rPr lang="de-DE" sz="2800" dirty="0" smtClean="0"/>
              <a:t>OOLING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r="12240" b="14064"/>
          <a:stretch/>
        </p:blipFill>
        <p:spPr>
          <a:xfrm>
            <a:off x="6370697" y="1557072"/>
            <a:ext cx="5621508" cy="4880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3844" r="20655"/>
          <a:stretch/>
        </p:blipFill>
        <p:spPr>
          <a:xfrm>
            <a:off x="422976" y="1620063"/>
            <a:ext cx="4742915" cy="39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646" y="849186"/>
            <a:ext cx="4801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+mj-lt"/>
              </a:rPr>
              <a:t>1. Pair of Front-end Electronics Boards (FEBs)</a:t>
            </a:r>
          </a:p>
          <a:p>
            <a:r>
              <a:rPr lang="de-DE" sz="2000" dirty="0" smtClean="0">
                <a:latin typeface="+mj-lt"/>
              </a:rPr>
              <a:t>[Readout for 1 silicon sensor]</a:t>
            </a:r>
            <a:endParaRPr lang="en-GB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4833" y="5711891"/>
            <a:ext cx="4896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+mj-lt"/>
              </a:rPr>
              <a:t>2. Series of FEBs assembled together: FEB Box</a:t>
            </a:r>
          </a:p>
          <a:p>
            <a:r>
              <a:rPr lang="de-DE" sz="2000" dirty="0" smtClean="0">
                <a:latin typeface="+mj-lt"/>
              </a:rPr>
              <a:t>[Readout for 5 sensors = ½ ladder]</a:t>
            </a:r>
            <a:endParaRPr lang="en-GB" sz="2000" dirty="0"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301262" y="1567072"/>
            <a:ext cx="307730" cy="976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857501" y="4896314"/>
            <a:ext cx="254976" cy="8547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77060" y="912177"/>
            <a:ext cx="568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3</a:t>
            </a:r>
            <a:r>
              <a:rPr lang="de-DE" sz="2000" dirty="0" smtClean="0">
                <a:latin typeface="+mj-lt"/>
              </a:rPr>
              <a:t>. Each </a:t>
            </a:r>
            <a:r>
              <a:rPr lang="de-DE" sz="2000" u="sng" dirty="0" smtClean="0">
                <a:latin typeface="+mj-lt"/>
              </a:rPr>
              <a:t>FEB Box</a:t>
            </a:r>
            <a:r>
              <a:rPr lang="de-DE" sz="2000" dirty="0" smtClean="0">
                <a:latin typeface="+mj-lt"/>
              </a:rPr>
              <a:t> derives it cooling from a </a:t>
            </a:r>
            <a:r>
              <a:rPr lang="de-DE" sz="2000" u="sng" dirty="0" smtClean="0">
                <a:latin typeface="+mj-lt"/>
              </a:rPr>
              <a:t>cooling plate</a:t>
            </a:r>
          </a:p>
          <a:p>
            <a:r>
              <a:rPr lang="de-DE" sz="2000" dirty="0" smtClean="0">
                <a:latin typeface="+mj-lt"/>
              </a:rPr>
              <a:t>attached on the </a:t>
            </a:r>
            <a:r>
              <a:rPr lang="de-DE" sz="2000" u="sng" dirty="0" smtClean="0">
                <a:latin typeface="+mj-lt"/>
              </a:rPr>
              <a:t>C-Frame</a:t>
            </a:r>
          </a:p>
        </p:txBody>
      </p:sp>
      <p:cxnSp>
        <p:nvCxnSpPr>
          <p:cNvPr id="27" name="Straight Connector 26"/>
          <p:cNvCxnSpPr>
            <a:stCxn id="4" idx="0"/>
          </p:cNvCxnSpPr>
          <p:nvPr/>
        </p:nvCxnSpPr>
        <p:spPr>
          <a:xfrm flipH="1" flipV="1">
            <a:off x="6095999" y="765861"/>
            <a:ext cx="1" cy="5812739"/>
          </a:xfrm>
          <a:prstGeom prst="line">
            <a:avLst/>
          </a:prstGeom>
          <a:ln w="38100">
            <a:solidFill>
              <a:srgbClr val="0000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790475" y="1251259"/>
            <a:ext cx="681358" cy="20634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9652898" y="1266120"/>
            <a:ext cx="1012172" cy="20485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8515284" y="1557072"/>
            <a:ext cx="361650" cy="7259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8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I. FEE C</a:t>
            </a:r>
            <a:r>
              <a:rPr lang="de-DE" sz="2800" dirty="0">
                <a:solidFill>
                  <a:prstClr val="white"/>
                </a:solidFill>
              </a:rPr>
              <a:t>OOLING </a:t>
            </a:r>
            <a:r>
              <a:rPr lang="de-DE" dirty="0">
                <a:solidFill>
                  <a:prstClr val="white"/>
                </a:solidFill>
              </a:rPr>
              <a:t>–</a:t>
            </a:r>
            <a:r>
              <a:rPr lang="de-DE" sz="2800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S</a:t>
            </a:r>
            <a:r>
              <a:rPr lang="de-DE" sz="2800" dirty="0" smtClean="0">
                <a:solidFill>
                  <a:prstClr val="white"/>
                </a:solidFill>
              </a:rPr>
              <a:t>OLIDWORKS</a:t>
            </a:r>
            <a:r>
              <a:rPr lang="de-DE" dirty="0" smtClean="0">
                <a:solidFill>
                  <a:prstClr val="white"/>
                </a:solidFill>
              </a:rPr>
              <a:t> CFD S</a:t>
            </a:r>
            <a:r>
              <a:rPr lang="de-DE" sz="2800" dirty="0" smtClean="0">
                <a:solidFill>
                  <a:prstClr val="white"/>
                </a:solidFill>
              </a:rPr>
              <a:t>IMULATION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15/02/2019 - STS Integration Meeting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Feasibility Analysis of NOVEC Cooling for 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632" t="22125" r="22983" b="18928"/>
          <a:stretch/>
        </p:blipFill>
        <p:spPr>
          <a:xfrm>
            <a:off x="6283474" y="1035777"/>
            <a:ext cx="5341258" cy="4496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666" t="40082" r="43086" b="41475"/>
          <a:stretch/>
        </p:blipFill>
        <p:spPr>
          <a:xfrm>
            <a:off x="6605515" y="4883460"/>
            <a:ext cx="2906973" cy="1489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28" t="19786" r="78508" b="59005"/>
          <a:stretch/>
        </p:blipFill>
        <p:spPr>
          <a:xfrm>
            <a:off x="11033646" y="765861"/>
            <a:ext cx="1182172" cy="2679585"/>
          </a:xfrm>
          <a:prstGeom prst="rect">
            <a:avLst/>
          </a:prstGeom>
        </p:spPr>
      </p:pic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262467" y="914402"/>
            <a:ext cx="4608636" cy="163224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000" dirty="0" smtClean="0"/>
              <a:t>Total Power Dissipated = 1080 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 smtClean="0"/>
              <a:t>NOVEC temp. = - 40°C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Mass Flow = 150 g/s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Pressure Drop = 1.25 bar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Max. Temp. = -13.40°C</a:t>
            </a:r>
            <a:endParaRPr lang="de-DE" sz="20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62467" y="2733551"/>
            <a:ext cx="5762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prstClr val="black"/>
                </a:solidFill>
                <a:latin typeface="Calibri Light" panose="020F0302020204030204"/>
              </a:rPr>
              <a:t>In principle, temp. control could be done by lowering the temp. or my increasing the mass flow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262467" y="3620968"/>
          <a:ext cx="6263622" cy="125730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101086">
                  <a:extLst>
                    <a:ext uri="{9D8B030D-6E8A-4147-A177-3AD203B41FA5}">
                      <a16:colId xmlns:a16="http://schemas.microsoft.com/office/drawing/2014/main" val="2191651456"/>
                    </a:ext>
                  </a:extLst>
                </a:gridCol>
                <a:gridCol w="839899">
                  <a:extLst>
                    <a:ext uri="{9D8B030D-6E8A-4147-A177-3AD203B41FA5}">
                      <a16:colId xmlns:a16="http://schemas.microsoft.com/office/drawing/2014/main" val="2812415176"/>
                    </a:ext>
                  </a:extLst>
                </a:gridCol>
                <a:gridCol w="778939">
                  <a:extLst>
                    <a:ext uri="{9D8B030D-6E8A-4147-A177-3AD203B41FA5}">
                      <a16:colId xmlns:a16="http://schemas.microsoft.com/office/drawing/2014/main" val="601296961"/>
                    </a:ext>
                  </a:extLst>
                </a:gridCol>
                <a:gridCol w="778939">
                  <a:extLst>
                    <a:ext uri="{9D8B030D-6E8A-4147-A177-3AD203B41FA5}">
                      <a16:colId xmlns:a16="http://schemas.microsoft.com/office/drawing/2014/main" val="2570696210"/>
                    </a:ext>
                  </a:extLst>
                </a:gridCol>
                <a:gridCol w="764759">
                  <a:extLst>
                    <a:ext uri="{9D8B030D-6E8A-4147-A177-3AD203B41FA5}">
                      <a16:colId xmlns:a16="http://schemas.microsoft.com/office/drawing/2014/main" val="357663031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 smtClean="0">
                          <a:effectLst/>
                        </a:rPr>
                        <a:t>Input Temperature [°</a:t>
                      </a:r>
                      <a:r>
                        <a:rPr lang="en-GB" sz="2000" u="none" strike="noStrike" dirty="0">
                          <a:effectLst/>
                        </a:rPr>
                        <a:t>C]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-40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-40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-45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-45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4754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Mass </a:t>
                      </a:r>
                      <a:r>
                        <a:rPr lang="en-GB" sz="2000" u="none" strike="noStrike" dirty="0" smtClean="0">
                          <a:effectLst/>
                        </a:rPr>
                        <a:t>Flow Rate [g/s</a:t>
                      </a:r>
                      <a:r>
                        <a:rPr lang="en-GB" sz="2000" u="none" strike="noStrike" dirty="0">
                          <a:effectLst/>
                        </a:rPr>
                        <a:t>]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150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200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150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200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11842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 smtClean="0">
                          <a:effectLst/>
                        </a:rPr>
                        <a:t>Maximum Temperature [°C]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r>
                        <a:rPr lang="en-GB" sz="2000" u="none" strike="noStrike" dirty="0" smtClean="0">
                          <a:effectLst/>
                        </a:rPr>
                        <a:t>-13.40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-</a:t>
                      </a:r>
                      <a:r>
                        <a:rPr lang="en-GB" sz="2000" u="none" strike="noStrike" dirty="0" smtClean="0">
                          <a:effectLst/>
                        </a:rPr>
                        <a:t>16.80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-</a:t>
                      </a:r>
                      <a:r>
                        <a:rPr lang="en-GB" sz="2000" u="none" strike="noStrike" dirty="0" smtClean="0">
                          <a:effectLst/>
                        </a:rPr>
                        <a:t>17.66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-</a:t>
                      </a:r>
                      <a:r>
                        <a:rPr lang="en-GB" sz="2000" u="none" strike="noStrike" dirty="0" smtClean="0">
                          <a:effectLst/>
                        </a:rPr>
                        <a:t>21.20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56167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 smtClean="0">
                          <a:effectLst/>
                        </a:rPr>
                        <a:t>Pressure Drop [bar]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r>
                        <a:rPr lang="en-GB" sz="2000" u="none" strike="noStrike" dirty="0" smtClean="0">
                          <a:effectLst/>
                        </a:rPr>
                        <a:t>1.25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2.09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1.27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2.13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0900005"/>
                  </a:ext>
                </a:extLst>
              </a:tr>
            </a:tbl>
          </a:graphicData>
        </a:graphic>
      </p:graphicFrame>
      <p:sp>
        <p:nvSpPr>
          <p:cNvPr id="19" name="Content Placeholder 5"/>
          <p:cNvSpPr txBox="1">
            <a:spLocks/>
          </p:cNvSpPr>
          <p:nvPr/>
        </p:nvSpPr>
        <p:spPr>
          <a:xfrm>
            <a:off x="262467" y="5080214"/>
            <a:ext cx="4608636" cy="1632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000" dirty="0" smtClean="0"/>
              <a:t>Assumptions: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No Thermal Interface Material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No Radiation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No Convection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No Cable Heat</a:t>
            </a:r>
            <a:endParaRPr lang="de-DE" sz="2000" dirty="0" smtClean="0"/>
          </a:p>
        </p:txBody>
      </p:sp>
      <p:sp>
        <p:nvSpPr>
          <p:cNvPr id="20" name="Oval 19"/>
          <p:cNvSpPr/>
          <p:nvPr/>
        </p:nvSpPr>
        <p:spPr>
          <a:xfrm>
            <a:off x="5802594" y="3566785"/>
            <a:ext cx="888763" cy="13812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4270886" y="5023524"/>
            <a:ext cx="242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+mj-lt"/>
              </a:rPr>
              <a:t>Practical Limit</a:t>
            </a:r>
          </a:p>
          <a:p>
            <a:r>
              <a:rPr lang="de-DE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de-DE" b="1" dirty="0" smtClean="0">
                <a:solidFill>
                  <a:srgbClr val="FF0000"/>
                </a:solidFill>
                <a:latin typeface="+mj-lt"/>
              </a:rPr>
              <a:t>Specially for Mass Flow)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692388" y="4878269"/>
            <a:ext cx="343852" cy="2566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00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II. D</a:t>
            </a:r>
            <a:r>
              <a:rPr lang="de-DE" sz="2800" dirty="0">
                <a:solidFill>
                  <a:prstClr val="white"/>
                </a:solidFill>
              </a:rPr>
              <a:t>ISTRIBUTION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S</a:t>
            </a:r>
            <a:r>
              <a:rPr lang="de-DE" sz="2800" dirty="0" smtClean="0">
                <a:solidFill>
                  <a:prstClr val="white"/>
                </a:solidFill>
              </a:rPr>
              <a:t>YSTEM </a:t>
            </a:r>
            <a:r>
              <a:rPr lang="de-DE" dirty="0" smtClean="0">
                <a:solidFill>
                  <a:prstClr val="white"/>
                </a:solidFill>
              </a:rPr>
              <a:t>– E</a:t>
            </a:r>
            <a:r>
              <a:rPr lang="de-DE" sz="2800" dirty="0" smtClean="0">
                <a:solidFill>
                  <a:prstClr val="white"/>
                </a:solidFill>
              </a:rPr>
              <a:t>NSURING </a:t>
            </a:r>
            <a:r>
              <a:rPr lang="de-DE" dirty="0" smtClean="0">
                <a:solidFill>
                  <a:prstClr val="white"/>
                </a:solidFill>
              </a:rPr>
              <a:t>B</a:t>
            </a:r>
            <a:r>
              <a:rPr lang="de-DE" sz="2800" dirty="0" smtClean="0">
                <a:solidFill>
                  <a:prstClr val="white"/>
                </a:solidFill>
              </a:rPr>
              <a:t>ALANCED </a:t>
            </a:r>
            <a:r>
              <a:rPr lang="de-DE" dirty="0" smtClean="0">
                <a:solidFill>
                  <a:prstClr val="white"/>
                </a:solidFill>
              </a:rPr>
              <a:t>F</a:t>
            </a:r>
            <a:r>
              <a:rPr lang="de-DE" sz="2800" dirty="0" smtClean="0">
                <a:solidFill>
                  <a:prstClr val="white"/>
                </a:solidFill>
              </a:rPr>
              <a:t>LOW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15/02/2019 - STS Integration Meeting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Feasibility Analysis of NOVEC Cooling for 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296650" y="2781734"/>
            <a:ext cx="7001458" cy="36959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000" dirty="0" smtClean="0"/>
              <a:t>Fluid preferentially takes the easy path, i.e., the shorter path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>
                <a:sym typeface="Wingdings" panose="05000000000000000000" pitchFamily="2" charset="2"/>
              </a:rPr>
              <a:t>Flow (short path) &gt; Flow (long path)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>
                <a:sym typeface="Wingdings" panose="05000000000000000000" pitchFamily="2" charset="2"/>
              </a:rPr>
              <a:t>Head loss (short path) = Head loss (long path)</a:t>
            </a:r>
            <a:endParaRPr lang="de-DE" sz="1600" dirty="0" smtClean="0"/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 smtClean="0"/>
              <a:t>Adding additional presure drop in the system could balance the flow in multiple branches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 smtClean="0"/>
              <a:t>Idea currently used in LHCb VELO with calibrated gaskets/orifices and other commercial hydraulic plants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73181" y="2298686"/>
            <a:ext cx="1538243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11424" y="2298686"/>
            <a:ext cx="470018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811424" y="1144767"/>
            <a:ext cx="15668" cy="114371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811423" y="1144767"/>
            <a:ext cx="470018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8508723" y="1144767"/>
            <a:ext cx="11473" cy="115391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520196" y="2305807"/>
            <a:ext cx="153824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99484" y="1919147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  <a:latin typeface="+mj-lt"/>
              </a:rPr>
              <a:t>INLET</a:t>
            </a:r>
            <a:endParaRPr lang="en-GB" sz="20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9281" y="1905697"/>
            <a:ext cx="1437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92D050"/>
                </a:solidFill>
                <a:latin typeface="+mj-lt"/>
              </a:rPr>
              <a:t>SHORT PATH</a:t>
            </a:r>
            <a:endParaRPr lang="en-GB" sz="20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42889" y="765861"/>
            <a:ext cx="1332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92D050"/>
                </a:solidFill>
                <a:latin typeface="+mj-lt"/>
              </a:rPr>
              <a:t>LONG PATH</a:t>
            </a:r>
            <a:endParaRPr lang="en-GB" sz="20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15969" y="1888369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smtClean="0">
                <a:solidFill>
                  <a:srgbClr val="FF0000"/>
                </a:solidFill>
                <a:latin typeface="+mj-lt"/>
              </a:rPr>
              <a:t>OUTLET</a:t>
            </a:r>
            <a:endParaRPr lang="en-GB" sz="20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597552" y="3941252"/>
          <a:ext cx="4889500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" name="Equation" r:id="rId3" imgW="3009600" imgH="507960" progId="Equation.3">
                  <p:embed/>
                </p:oleObj>
              </mc:Choice>
              <mc:Fallback>
                <p:oleObj name="Equation" r:id="rId3" imgW="3009600" imgH="50796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7552" y="3941252"/>
                        <a:ext cx="4889500" cy="817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7599010" y="3452604"/>
          <a:ext cx="177482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name="Equation" r:id="rId5" imgW="1091880" imgH="545760" progId="Equation.3">
                  <p:embed/>
                </p:oleObj>
              </mc:Choice>
              <mc:Fallback>
                <p:oleObj name="Equation" r:id="rId5" imgW="1091880" imgH="54576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99010" y="3452604"/>
                        <a:ext cx="1774825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7599010" y="4428916"/>
          <a:ext cx="266065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Equation" r:id="rId7" imgW="1638000" imgH="545760" progId="Equation.3">
                  <p:embed/>
                </p:oleObj>
              </mc:Choice>
              <mc:Fallback>
                <p:oleObj name="Equation" r:id="rId7" imgW="1638000" imgH="545760" progId="Equation.3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99010" y="4428916"/>
                        <a:ext cx="266065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9373835" y="3496894"/>
          <a:ext cx="1196975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7" name="Equation" r:id="rId9" imgW="736560" imgH="444240" progId="Equation.3">
                  <p:embed/>
                </p:oleObj>
              </mc:Choice>
              <mc:Fallback>
                <p:oleObj name="Equation" r:id="rId9" imgW="736560" imgH="44424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73835" y="3496894"/>
                        <a:ext cx="1196975" cy="7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10259660" y="4438717"/>
          <a:ext cx="1774825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8" name="Equation" r:id="rId11" imgW="1091880" imgH="444240" progId="Equation.3">
                  <p:embed/>
                </p:oleObj>
              </mc:Choice>
              <mc:Fallback>
                <p:oleObj name="Equation" r:id="rId11" imgW="1091880" imgH="444240" progId="Equation.3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259660" y="4438717"/>
                        <a:ext cx="1774825" cy="7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10239023" y="5178216"/>
          <a:ext cx="1816100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Equation" r:id="rId13" imgW="1117440" imgH="444240" progId="Equation.3">
                  <p:embed/>
                </p:oleObj>
              </mc:Choice>
              <mc:Fallback>
                <p:oleObj name="Equation" r:id="rId13" imgW="1117440" imgH="444240" progId="Equation.3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239023" y="5178216"/>
                        <a:ext cx="1816100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/>
          <p:cNvCxnSpPr/>
          <p:nvPr/>
        </p:nvCxnSpPr>
        <p:spPr>
          <a:xfrm>
            <a:off x="4176994" y="2109232"/>
            <a:ext cx="0" cy="378907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76994" y="955313"/>
            <a:ext cx="0" cy="378907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41979" y="1367783"/>
            <a:ext cx="1530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FLOW</a:t>
            </a:r>
          </a:p>
          <a:p>
            <a:r>
              <a:rPr lang="de-DE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RESTRICTORS</a:t>
            </a:r>
            <a:endParaRPr lang="en-GB" sz="20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5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II. D</a:t>
            </a:r>
            <a:r>
              <a:rPr lang="de-DE" sz="2800" dirty="0">
                <a:solidFill>
                  <a:prstClr val="white"/>
                </a:solidFill>
              </a:rPr>
              <a:t>ISTRIBUTION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S</a:t>
            </a:r>
            <a:r>
              <a:rPr lang="de-DE" sz="2800" dirty="0" smtClean="0">
                <a:solidFill>
                  <a:prstClr val="white"/>
                </a:solidFill>
              </a:rPr>
              <a:t>YSTEM </a:t>
            </a:r>
            <a:r>
              <a:rPr lang="de-DE" dirty="0" smtClean="0">
                <a:solidFill>
                  <a:prstClr val="white"/>
                </a:solidFill>
              </a:rPr>
              <a:t>– E</a:t>
            </a:r>
            <a:r>
              <a:rPr lang="de-DE" sz="2800" dirty="0" smtClean="0">
                <a:solidFill>
                  <a:prstClr val="white"/>
                </a:solidFill>
              </a:rPr>
              <a:t>NSURING </a:t>
            </a:r>
            <a:r>
              <a:rPr lang="de-DE" dirty="0" smtClean="0">
                <a:solidFill>
                  <a:prstClr val="white"/>
                </a:solidFill>
              </a:rPr>
              <a:t>B</a:t>
            </a:r>
            <a:r>
              <a:rPr lang="de-DE" sz="2800" dirty="0" smtClean="0">
                <a:solidFill>
                  <a:prstClr val="white"/>
                </a:solidFill>
              </a:rPr>
              <a:t>ALANCED </a:t>
            </a:r>
            <a:r>
              <a:rPr lang="de-DE" dirty="0" smtClean="0">
                <a:solidFill>
                  <a:prstClr val="white"/>
                </a:solidFill>
              </a:rPr>
              <a:t>F</a:t>
            </a:r>
            <a:r>
              <a:rPr lang="de-DE" sz="2800" dirty="0" smtClean="0">
                <a:solidFill>
                  <a:prstClr val="white"/>
                </a:solidFill>
              </a:rPr>
              <a:t>LOW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15/02/2019 - STS Integration Meeting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Feasibility Analysis of NOVEC Cooling for 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262464" y="914401"/>
            <a:ext cx="11855471" cy="202535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000" dirty="0" smtClean="0"/>
              <a:t>Balanced flow could be achieved at an expense of high pressure drop via inlet orifice in the system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 smtClean="0"/>
              <a:t>Approx. 10 bar pressure drop in the manifold could be set as a limit (but highly dependent on cooling plant capabilities) </a:t>
            </a:r>
            <a:r>
              <a:rPr lang="de-DE" sz="2000" dirty="0" smtClean="0">
                <a:sym typeface="Wingdings" panose="05000000000000000000" pitchFamily="2" charset="2"/>
              </a:rPr>
              <a:t> Determines orifice diameter</a:t>
            </a:r>
            <a:endParaRPr lang="de-DE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 smtClean="0"/>
              <a:t>Target is to achieve &gt; 90% flow balance in all branches for the operational mass flow = 150 – 200 g/s (from CFD)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566419" y="2508439"/>
          <a:ext cx="5386388" cy="379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3" imgW="3314520" imgH="2361960" progId="Equation.3">
                  <p:embed/>
                </p:oleObj>
              </mc:Choice>
              <mc:Fallback>
                <p:oleObj name="Equation" r:id="rId3" imgW="3314520" imgH="236196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419" y="2508439"/>
                        <a:ext cx="5386388" cy="3792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256762" y="3897107"/>
          <a:ext cx="5212833" cy="252603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311533">
                  <a:extLst>
                    <a:ext uri="{9D8B030D-6E8A-4147-A177-3AD203B41FA5}">
                      <a16:colId xmlns:a16="http://schemas.microsoft.com/office/drawing/2014/main" val="2191651456"/>
                    </a:ext>
                  </a:extLst>
                </a:gridCol>
                <a:gridCol w="1891748">
                  <a:extLst>
                    <a:ext uri="{9D8B030D-6E8A-4147-A177-3AD203B41FA5}">
                      <a16:colId xmlns:a16="http://schemas.microsoft.com/office/drawing/2014/main" val="2812415176"/>
                    </a:ext>
                  </a:extLst>
                </a:gridCol>
                <a:gridCol w="2009552">
                  <a:extLst>
                    <a:ext uri="{9D8B030D-6E8A-4147-A177-3AD203B41FA5}">
                      <a16:colId xmlns:a16="http://schemas.microsoft.com/office/drawing/2014/main" val="601296961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 smtClean="0">
                          <a:effectLst/>
                          <a:latin typeface="+mj-lt"/>
                        </a:rPr>
                        <a:t>Pressure Drop [bar] across</a:t>
                      </a:r>
                      <a:r>
                        <a:rPr lang="en-GB" sz="2400" b="0" u="none" strike="noStrike" baseline="0" dirty="0" smtClean="0">
                          <a:effectLst/>
                          <a:latin typeface="+mj-lt"/>
                        </a:rPr>
                        <a:t> a sharp-edged </a:t>
                      </a:r>
                    </a:p>
                    <a:p>
                      <a:pPr algn="ctr" fontAlgn="b"/>
                      <a:r>
                        <a:rPr lang="en-GB" sz="2400" b="0" u="none" strike="noStrike" baseline="0" dirty="0" smtClean="0">
                          <a:effectLst/>
                          <a:latin typeface="+mj-lt"/>
                        </a:rPr>
                        <a:t>orifice for </a:t>
                      </a:r>
                      <a:r>
                        <a:rPr lang="en-GB" sz="2400" b="0" u="none" strike="noStrike" baseline="0" dirty="0" err="1" smtClean="0">
                          <a:effectLst/>
                          <a:latin typeface="+mj-lt"/>
                        </a:rPr>
                        <a:t>Novec</a:t>
                      </a:r>
                      <a:r>
                        <a:rPr lang="en-GB" sz="2400" b="0" u="none" strike="noStrike" baseline="0" dirty="0" smtClean="0">
                          <a:effectLst/>
                          <a:latin typeface="+mj-lt"/>
                        </a:rPr>
                        <a:t> 649 (D</a:t>
                      </a:r>
                      <a:r>
                        <a:rPr lang="en-GB" sz="2400" b="0" u="none" strike="noStrike" baseline="-25000" dirty="0" smtClean="0">
                          <a:effectLst/>
                          <a:latin typeface="+mj-lt"/>
                        </a:rPr>
                        <a:t>1</a:t>
                      </a:r>
                      <a:r>
                        <a:rPr lang="en-GB" sz="2400" b="0" u="none" strike="noStrike" baseline="0" dirty="0" smtClean="0">
                          <a:effectLst/>
                          <a:latin typeface="+mj-lt"/>
                        </a:rPr>
                        <a:t> = 6 mm)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4754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 g/s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 g/s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1011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 mm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15.52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27.53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43136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 mm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5.72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10.14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854934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 smtClean="0">
                          <a:effectLst/>
                          <a:latin typeface="+mj-lt"/>
                        </a:rPr>
                        <a:t>3.0 mm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2.4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4.26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184205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Ref: www.pressure-drop.mobi/0902.html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13045008"/>
                  </a:ext>
                </a:extLst>
              </a:tr>
            </a:tbl>
          </a:graphicData>
        </a:graphic>
      </p:graphicFrame>
      <p:pic>
        <p:nvPicPr>
          <p:cNvPr id="5130" name="Picture 10" descr="Orifice Plate Dimensio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5213" r="3215" b="14487"/>
          <a:stretch/>
        </p:blipFill>
        <p:spPr bwMode="auto">
          <a:xfrm>
            <a:off x="6819470" y="2299576"/>
            <a:ext cx="3915938" cy="147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II. D</a:t>
            </a:r>
            <a:r>
              <a:rPr lang="de-DE" sz="2800" dirty="0">
                <a:solidFill>
                  <a:prstClr val="white"/>
                </a:solidFill>
              </a:rPr>
              <a:t>ISTRIBUTION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S</a:t>
            </a:r>
            <a:r>
              <a:rPr lang="de-DE" sz="2800" dirty="0" smtClean="0">
                <a:solidFill>
                  <a:prstClr val="white"/>
                </a:solidFill>
              </a:rPr>
              <a:t>YSTEM </a:t>
            </a:r>
            <a:r>
              <a:rPr lang="de-DE" dirty="0" smtClean="0">
                <a:solidFill>
                  <a:prstClr val="white"/>
                </a:solidFill>
              </a:rPr>
              <a:t>– E</a:t>
            </a:r>
            <a:r>
              <a:rPr lang="de-DE" sz="2800" dirty="0" smtClean="0">
                <a:solidFill>
                  <a:prstClr val="white"/>
                </a:solidFill>
              </a:rPr>
              <a:t>NSURING </a:t>
            </a:r>
            <a:r>
              <a:rPr lang="de-DE" dirty="0" smtClean="0">
                <a:solidFill>
                  <a:prstClr val="white"/>
                </a:solidFill>
              </a:rPr>
              <a:t>B</a:t>
            </a:r>
            <a:r>
              <a:rPr lang="de-DE" sz="2800" dirty="0" smtClean="0">
                <a:solidFill>
                  <a:prstClr val="white"/>
                </a:solidFill>
              </a:rPr>
              <a:t>ALANCED </a:t>
            </a:r>
            <a:r>
              <a:rPr lang="de-DE" dirty="0" smtClean="0">
                <a:solidFill>
                  <a:prstClr val="white"/>
                </a:solidFill>
              </a:rPr>
              <a:t>F</a:t>
            </a:r>
            <a:r>
              <a:rPr lang="de-DE" sz="2800" dirty="0" smtClean="0">
                <a:solidFill>
                  <a:prstClr val="white"/>
                </a:solidFill>
              </a:rPr>
              <a:t>LOW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15/02/2019 - STS Integration Meeting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Feasibility Analysis of NOVEC Cooling for 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45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2040" t="23565" r="18781" b="23632"/>
          <a:stretch/>
        </p:blipFill>
        <p:spPr>
          <a:xfrm>
            <a:off x="7939043" y="3616036"/>
            <a:ext cx="3911124" cy="2965005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025557" y="923171"/>
          <a:ext cx="10140883" cy="253555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51415">
                  <a:extLst>
                    <a:ext uri="{9D8B030D-6E8A-4147-A177-3AD203B41FA5}">
                      <a16:colId xmlns:a16="http://schemas.microsoft.com/office/drawing/2014/main" val="2191651456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val="2812415176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val="4255018092"/>
                    </a:ext>
                  </a:extLst>
                </a:gridCol>
                <a:gridCol w="1954659">
                  <a:extLst>
                    <a:ext uri="{9D8B030D-6E8A-4147-A177-3AD203B41FA5}">
                      <a16:colId xmlns:a16="http://schemas.microsoft.com/office/drawing/2014/main" val="601296961"/>
                    </a:ext>
                  </a:extLst>
                </a:gridCol>
                <a:gridCol w="1954659">
                  <a:extLst>
                    <a:ext uri="{9D8B030D-6E8A-4147-A177-3AD203B41FA5}">
                      <a16:colId xmlns:a16="http://schemas.microsoft.com/office/drawing/2014/main" val="748453141"/>
                    </a:ext>
                  </a:extLst>
                </a:gridCol>
              </a:tblGrid>
              <a:tr h="1905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 smtClean="0">
                          <a:effectLst/>
                          <a:latin typeface="+mj-lt"/>
                        </a:rPr>
                        <a:t>SolidWorks CFD results with different</a:t>
                      </a:r>
                      <a:r>
                        <a:rPr lang="en-GB" sz="2400" b="0" u="none" strike="noStrike" baseline="0" dirty="0" smtClean="0">
                          <a:effectLst/>
                          <a:latin typeface="+mj-lt"/>
                        </a:rPr>
                        <a:t> flow rates and orifice diameters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754291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 g/s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 g/s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0119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Flow Balance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Pressure Drop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Flow Balance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Pressure Drop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9690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 mm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92.76 %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19.02 bar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93.57 %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33.76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43136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 mm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90.12 %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6.73 bar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90.23 %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11.87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854934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 smtClean="0">
                          <a:effectLst/>
                          <a:latin typeface="+mj-lt"/>
                        </a:rPr>
                        <a:t>3.0 mm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88.85 %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3.62 bar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89.15 %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6.33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184205"/>
                  </a:ext>
                </a:extLst>
              </a:tr>
              <a:tr h="190500">
                <a:tc gridSpan="5">
                  <a:txBody>
                    <a:bodyPr/>
                    <a:lstStyle/>
                    <a:p>
                      <a:pPr algn="l" fontAlgn="b"/>
                      <a:r>
                        <a:rPr lang="de-DE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Note: Flow Balance is defined as the ratio</a:t>
                      </a:r>
                      <a:r>
                        <a:rPr lang="de-DE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of min. and max. flow in the all lines 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39839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02772" y="4142003"/>
            <a:ext cx="614241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2060"/>
                </a:solidFill>
                <a:latin typeface="+mj-lt"/>
              </a:rPr>
              <a:t>Orifice diameter of 2.5 mm or 3 mm could be good trade-off between flow balance and pressure drop</a:t>
            </a:r>
            <a:endParaRPr lang="en-GB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</a:t>
            </a:r>
            <a:r>
              <a:rPr lang="de-DE" sz="2800" dirty="0" smtClean="0"/>
              <a:t>LOBAL</a:t>
            </a:r>
            <a:r>
              <a:rPr lang="de-DE" dirty="0" smtClean="0"/>
              <a:t> V</a:t>
            </a:r>
            <a:r>
              <a:rPr lang="de-DE" sz="2800" dirty="0" smtClean="0"/>
              <a:t>IEW</a:t>
            </a:r>
            <a:r>
              <a:rPr lang="de-DE" dirty="0" smtClean="0"/>
              <a:t> O</a:t>
            </a:r>
            <a:r>
              <a:rPr lang="de-DE" sz="2800" dirty="0" smtClean="0"/>
              <a:t>F</a:t>
            </a:r>
            <a:r>
              <a:rPr lang="de-DE" dirty="0" smtClean="0"/>
              <a:t> STS FEE C</a:t>
            </a:r>
            <a:r>
              <a:rPr lang="de-DE" sz="2800" dirty="0" smtClean="0"/>
              <a:t>OOLING</a:t>
            </a:r>
            <a:r>
              <a:rPr lang="de-DE" dirty="0" smtClean="0"/>
              <a:t> P</a:t>
            </a:r>
            <a:r>
              <a:rPr lang="de-DE" sz="2800" dirty="0" smtClean="0"/>
              <a:t>LANT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15/02/2019 - STS Integration Meeting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Feasibility Analysis of NOVEC Cooling for 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27" name="Freeform 26"/>
          <p:cNvSpPr/>
          <p:nvPr/>
        </p:nvSpPr>
        <p:spPr>
          <a:xfrm>
            <a:off x="6128081" y="1754074"/>
            <a:ext cx="2942855" cy="6698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69876"/>
                </a:lnTo>
                <a:lnTo>
                  <a:pt x="2942855" y="669876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tint val="99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>
            <a:off x="7735096" y="5155830"/>
            <a:ext cx="483667" cy="50902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09022"/>
                </a:lnTo>
                <a:lnTo>
                  <a:pt x="483667" y="509022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reeform 28"/>
          <p:cNvSpPr/>
          <p:nvPr/>
        </p:nvSpPr>
        <p:spPr>
          <a:xfrm>
            <a:off x="6866173" y="5155830"/>
            <a:ext cx="868922" cy="50902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68922" y="0"/>
                </a:moveTo>
                <a:lnTo>
                  <a:pt x="868922" y="509022"/>
                </a:lnTo>
                <a:lnTo>
                  <a:pt x="0" y="509022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reeform 29"/>
          <p:cNvSpPr/>
          <p:nvPr/>
        </p:nvSpPr>
        <p:spPr>
          <a:xfrm>
            <a:off x="5459839" y="3870674"/>
            <a:ext cx="1473043" cy="9442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44280"/>
                </a:lnTo>
                <a:lnTo>
                  <a:pt x="1473043" y="94428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Freeform 30"/>
          <p:cNvSpPr/>
          <p:nvPr/>
        </p:nvSpPr>
        <p:spPr>
          <a:xfrm>
            <a:off x="4884332" y="3870674"/>
            <a:ext cx="575506" cy="92358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75506" y="0"/>
                </a:moveTo>
                <a:lnTo>
                  <a:pt x="575506" y="923582"/>
                </a:lnTo>
                <a:lnTo>
                  <a:pt x="0" y="923582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>
            <a:off x="3270005" y="2754174"/>
            <a:ext cx="838098" cy="7756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75624"/>
                </a:lnTo>
                <a:lnTo>
                  <a:pt x="838098" y="775624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tint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Freeform 32"/>
          <p:cNvSpPr/>
          <p:nvPr/>
        </p:nvSpPr>
        <p:spPr>
          <a:xfrm>
            <a:off x="2992266" y="2754174"/>
            <a:ext cx="277739" cy="77403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77739" y="0"/>
                </a:moveTo>
                <a:lnTo>
                  <a:pt x="277739" y="774039"/>
                </a:lnTo>
                <a:lnTo>
                  <a:pt x="0" y="774039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tint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 33"/>
          <p:cNvSpPr/>
          <p:nvPr/>
        </p:nvSpPr>
        <p:spPr>
          <a:xfrm>
            <a:off x="4089307" y="1754074"/>
            <a:ext cx="2038774" cy="6592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38774" y="0"/>
                </a:moveTo>
                <a:lnTo>
                  <a:pt x="2038774" y="659224"/>
                </a:lnTo>
                <a:lnTo>
                  <a:pt x="0" y="659224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tint val="99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Freeform 34"/>
          <p:cNvSpPr/>
          <p:nvPr/>
        </p:nvSpPr>
        <p:spPr>
          <a:xfrm>
            <a:off x="5571858" y="1072324"/>
            <a:ext cx="1055453" cy="720000"/>
          </a:xfrm>
          <a:custGeom>
            <a:avLst/>
            <a:gdLst>
              <a:gd name="connsiteX0" fmla="*/ 0 w 998461"/>
              <a:gd name="connsiteY0" fmla="*/ 0 h 681750"/>
              <a:gd name="connsiteX1" fmla="*/ 998461 w 998461"/>
              <a:gd name="connsiteY1" fmla="*/ 0 h 681750"/>
              <a:gd name="connsiteX2" fmla="*/ 998461 w 998461"/>
              <a:gd name="connsiteY2" fmla="*/ 681750 h 681750"/>
              <a:gd name="connsiteX3" fmla="*/ 0 w 998461"/>
              <a:gd name="connsiteY3" fmla="*/ 681750 h 681750"/>
              <a:gd name="connsiteX4" fmla="*/ 0 w 998461"/>
              <a:gd name="connsiteY4" fmla="*/ 0 h 6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461" h="681750">
                <a:moveTo>
                  <a:pt x="0" y="0"/>
                </a:moveTo>
                <a:lnTo>
                  <a:pt x="998461" y="0"/>
                </a:lnTo>
                <a:lnTo>
                  <a:pt x="998461" y="681750"/>
                </a:lnTo>
                <a:lnTo>
                  <a:pt x="0" y="68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0" kern="1200" dirty="0" smtClean="0">
                <a:latin typeface="+mj-lt"/>
              </a:rPr>
              <a:t>Coolant</a:t>
            </a:r>
            <a:endParaRPr lang="en-US" sz="2200" b="0" kern="1200" dirty="0">
              <a:latin typeface="+mj-lt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2450704" y="2072424"/>
            <a:ext cx="1638602" cy="720000"/>
          </a:xfrm>
          <a:custGeom>
            <a:avLst/>
            <a:gdLst>
              <a:gd name="connsiteX0" fmla="*/ 0 w 1638602"/>
              <a:gd name="connsiteY0" fmla="*/ 0 h 681750"/>
              <a:gd name="connsiteX1" fmla="*/ 1638602 w 1638602"/>
              <a:gd name="connsiteY1" fmla="*/ 0 h 681750"/>
              <a:gd name="connsiteX2" fmla="*/ 1638602 w 1638602"/>
              <a:gd name="connsiteY2" fmla="*/ 681750 h 681750"/>
              <a:gd name="connsiteX3" fmla="*/ 0 w 1638602"/>
              <a:gd name="connsiteY3" fmla="*/ 681750 h 681750"/>
              <a:gd name="connsiteX4" fmla="*/ 0 w 1638602"/>
              <a:gd name="connsiteY4" fmla="*/ 0 h 6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602" h="681750">
                <a:moveTo>
                  <a:pt x="0" y="0"/>
                </a:moveTo>
                <a:lnTo>
                  <a:pt x="1638602" y="0"/>
                </a:lnTo>
                <a:lnTo>
                  <a:pt x="1638602" y="681750"/>
                </a:lnTo>
                <a:lnTo>
                  <a:pt x="0" y="68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0" kern="1200" dirty="0" smtClean="0">
                <a:latin typeface="+mj-lt"/>
              </a:rPr>
              <a:t>Bi-phase CO</a:t>
            </a:r>
            <a:r>
              <a:rPr lang="en-US" sz="2200" b="0" kern="1200" baseline="-25000" dirty="0" smtClean="0">
                <a:latin typeface="+mj-lt"/>
              </a:rPr>
              <a:t>2</a:t>
            </a:r>
            <a:endParaRPr lang="en-US" sz="2200" b="0" kern="1200" baseline="-25000" dirty="0">
              <a:latin typeface="+mj-lt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256374" y="3187337"/>
            <a:ext cx="2735891" cy="720000"/>
          </a:xfrm>
          <a:custGeom>
            <a:avLst/>
            <a:gdLst>
              <a:gd name="connsiteX0" fmla="*/ 0 w 2624388"/>
              <a:gd name="connsiteY0" fmla="*/ 0 h 681751"/>
              <a:gd name="connsiteX1" fmla="*/ 2624388 w 2624388"/>
              <a:gd name="connsiteY1" fmla="*/ 0 h 681751"/>
              <a:gd name="connsiteX2" fmla="*/ 2624388 w 2624388"/>
              <a:gd name="connsiteY2" fmla="*/ 681751 h 681751"/>
              <a:gd name="connsiteX3" fmla="*/ 0 w 2624388"/>
              <a:gd name="connsiteY3" fmla="*/ 681751 h 681751"/>
              <a:gd name="connsiteX4" fmla="*/ 0 w 2624388"/>
              <a:gd name="connsiteY4" fmla="*/ 0 h 68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388" h="681751">
                <a:moveTo>
                  <a:pt x="0" y="0"/>
                </a:moveTo>
                <a:lnTo>
                  <a:pt x="2624388" y="0"/>
                </a:lnTo>
                <a:lnTo>
                  <a:pt x="2624388" y="681751"/>
                </a:lnTo>
                <a:lnTo>
                  <a:pt x="0" y="6817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0" kern="1200" baseline="0" dirty="0" smtClean="0">
                <a:latin typeface="+mj-lt"/>
              </a:rPr>
              <a:t>Pumped Liquid System (e.g. TRACI-XL)</a:t>
            </a:r>
            <a:endParaRPr lang="en-US" sz="2200" b="0" kern="1200" baseline="0" dirty="0">
              <a:latin typeface="+mj-lt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108104" y="3188922"/>
            <a:ext cx="2824778" cy="720000"/>
          </a:xfrm>
          <a:custGeom>
            <a:avLst/>
            <a:gdLst>
              <a:gd name="connsiteX0" fmla="*/ 0 w 2703470"/>
              <a:gd name="connsiteY0" fmla="*/ 0 h 681751"/>
              <a:gd name="connsiteX1" fmla="*/ 2703470 w 2703470"/>
              <a:gd name="connsiteY1" fmla="*/ 0 h 681751"/>
              <a:gd name="connsiteX2" fmla="*/ 2703470 w 2703470"/>
              <a:gd name="connsiteY2" fmla="*/ 681751 h 681751"/>
              <a:gd name="connsiteX3" fmla="*/ 0 w 2703470"/>
              <a:gd name="connsiteY3" fmla="*/ 681751 h 681751"/>
              <a:gd name="connsiteX4" fmla="*/ 0 w 2703470"/>
              <a:gd name="connsiteY4" fmla="*/ 0 h 68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3470" h="681751">
                <a:moveTo>
                  <a:pt x="0" y="0"/>
                </a:moveTo>
                <a:lnTo>
                  <a:pt x="2703470" y="0"/>
                </a:lnTo>
                <a:lnTo>
                  <a:pt x="2703470" y="681751"/>
                </a:lnTo>
                <a:lnTo>
                  <a:pt x="0" y="6817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0" kern="1200" baseline="0" dirty="0" smtClean="0">
                <a:latin typeface="+mj-lt"/>
              </a:rPr>
              <a:t>Vapor Compression System (e.g. Fridge)</a:t>
            </a:r>
            <a:endParaRPr lang="en-US" sz="2200" b="0" kern="1200" baseline="0" dirty="0">
              <a:latin typeface="+mj-lt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270006" y="4453381"/>
            <a:ext cx="1614326" cy="720000"/>
          </a:xfrm>
          <a:custGeom>
            <a:avLst/>
            <a:gdLst>
              <a:gd name="connsiteX0" fmla="*/ 0 w 1507915"/>
              <a:gd name="connsiteY0" fmla="*/ 0 h 681750"/>
              <a:gd name="connsiteX1" fmla="*/ 1507915 w 1507915"/>
              <a:gd name="connsiteY1" fmla="*/ 0 h 681750"/>
              <a:gd name="connsiteX2" fmla="*/ 1507915 w 1507915"/>
              <a:gd name="connsiteY2" fmla="*/ 681750 h 681750"/>
              <a:gd name="connsiteX3" fmla="*/ 0 w 1507915"/>
              <a:gd name="connsiteY3" fmla="*/ 681750 h 681750"/>
              <a:gd name="connsiteX4" fmla="*/ 0 w 1507915"/>
              <a:gd name="connsiteY4" fmla="*/ 0 h 6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915" h="681750">
                <a:moveTo>
                  <a:pt x="0" y="0"/>
                </a:moveTo>
                <a:lnTo>
                  <a:pt x="1507915" y="0"/>
                </a:lnTo>
                <a:lnTo>
                  <a:pt x="1507915" y="681750"/>
                </a:lnTo>
                <a:lnTo>
                  <a:pt x="0" y="68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0" kern="1200" baseline="0" dirty="0" smtClean="0">
                <a:latin typeface="+mj-lt"/>
              </a:rPr>
              <a:t>Oil-free compressors</a:t>
            </a:r>
            <a:endParaRPr lang="en-US" sz="2200" b="0" kern="1200" baseline="0" dirty="0">
              <a:latin typeface="+mj-lt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6932883" y="4474079"/>
            <a:ext cx="1604425" cy="720000"/>
          </a:xfrm>
          <a:custGeom>
            <a:avLst/>
            <a:gdLst>
              <a:gd name="connsiteX0" fmla="*/ 0 w 1604425"/>
              <a:gd name="connsiteY0" fmla="*/ 0 h 681750"/>
              <a:gd name="connsiteX1" fmla="*/ 1604425 w 1604425"/>
              <a:gd name="connsiteY1" fmla="*/ 0 h 681750"/>
              <a:gd name="connsiteX2" fmla="*/ 1604425 w 1604425"/>
              <a:gd name="connsiteY2" fmla="*/ 681750 h 681750"/>
              <a:gd name="connsiteX3" fmla="*/ 0 w 1604425"/>
              <a:gd name="connsiteY3" fmla="*/ 681750 h 681750"/>
              <a:gd name="connsiteX4" fmla="*/ 0 w 1604425"/>
              <a:gd name="connsiteY4" fmla="*/ 0 h 6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425" h="681750">
                <a:moveTo>
                  <a:pt x="0" y="0"/>
                </a:moveTo>
                <a:lnTo>
                  <a:pt x="1604425" y="0"/>
                </a:lnTo>
                <a:lnTo>
                  <a:pt x="1604425" y="681750"/>
                </a:lnTo>
                <a:lnTo>
                  <a:pt x="0" y="68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0" kern="1200" baseline="0" smtClean="0">
                <a:latin typeface="+mj-lt"/>
              </a:rPr>
              <a:t>Oil compressors</a:t>
            </a:r>
            <a:endParaRPr lang="en-US" sz="2200" b="0" kern="1200" baseline="0" dirty="0">
              <a:latin typeface="+mj-lt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247260" y="5323977"/>
            <a:ext cx="2618912" cy="720000"/>
          </a:xfrm>
          <a:custGeom>
            <a:avLst/>
            <a:gdLst>
              <a:gd name="connsiteX0" fmla="*/ 0 w 2503038"/>
              <a:gd name="connsiteY0" fmla="*/ 0 h 681750"/>
              <a:gd name="connsiteX1" fmla="*/ 2503038 w 2503038"/>
              <a:gd name="connsiteY1" fmla="*/ 0 h 681750"/>
              <a:gd name="connsiteX2" fmla="*/ 2503038 w 2503038"/>
              <a:gd name="connsiteY2" fmla="*/ 681750 h 681750"/>
              <a:gd name="connsiteX3" fmla="*/ 0 w 2503038"/>
              <a:gd name="connsiteY3" fmla="*/ 681750 h 681750"/>
              <a:gd name="connsiteX4" fmla="*/ 0 w 2503038"/>
              <a:gd name="connsiteY4" fmla="*/ 0 h 6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038" h="681750">
                <a:moveTo>
                  <a:pt x="0" y="0"/>
                </a:moveTo>
                <a:lnTo>
                  <a:pt x="2503038" y="0"/>
                </a:lnTo>
                <a:lnTo>
                  <a:pt x="2503038" y="681750"/>
                </a:lnTo>
                <a:lnTo>
                  <a:pt x="0" y="68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0" kern="1200" baseline="0" dirty="0" smtClean="0">
                <a:latin typeface="+mj-lt"/>
              </a:rPr>
              <a:t>Testing rad. hardness of oils (POE)</a:t>
            </a:r>
            <a:endParaRPr lang="en-US" sz="2200" b="0" kern="1200" baseline="0" dirty="0">
              <a:latin typeface="+mj-lt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8218763" y="5323977"/>
            <a:ext cx="2307127" cy="720000"/>
          </a:xfrm>
          <a:custGeom>
            <a:avLst/>
            <a:gdLst>
              <a:gd name="connsiteX0" fmla="*/ 0 w 2307127"/>
              <a:gd name="connsiteY0" fmla="*/ 0 h 681750"/>
              <a:gd name="connsiteX1" fmla="*/ 2307127 w 2307127"/>
              <a:gd name="connsiteY1" fmla="*/ 0 h 681750"/>
              <a:gd name="connsiteX2" fmla="*/ 2307127 w 2307127"/>
              <a:gd name="connsiteY2" fmla="*/ 681750 h 681750"/>
              <a:gd name="connsiteX3" fmla="*/ 0 w 2307127"/>
              <a:gd name="connsiteY3" fmla="*/ 681750 h 681750"/>
              <a:gd name="connsiteX4" fmla="*/ 0 w 2307127"/>
              <a:gd name="connsiteY4" fmla="*/ 0 h 6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127" h="681750">
                <a:moveTo>
                  <a:pt x="0" y="0"/>
                </a:moveTo>
                <a:lnTo>
                  <a:pt x="2307127" y="0"/>
                </a:lnTo>
                <a:lnTo>
                  <a:pt x="2307127" y="681750"/>
                </a:lnTo>
                <a:lnTo>
                  <a:pt x="0" y="68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0" kern="1200" baseline="0" smtClean="0">
                <a:latin typeface="+mj-lt"/>
              </a:rPr>
              <a:t>Using rad. hard oil (Krytox)</a:t>
            </a:r>
            <a:endParaRPr lang="en-US" sz="2200" b="0" kern="1200" baseline="0" dirty="0">
              <a:latin typeface="+mj-lt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9070937" y="2083076"/>
            <a:ext cx="2038773" cy="720000"/>
          </a:xfrm>
          <a:custGeom>
            <a:avLst/>
            <a:gdLst>
              <a:gd name="connsiteX0" fmla="*/ 0 w 2625611"/>
              <a:gd name="connsiteY0" fmla="*/ 0 h 681750"/>
              <a:gd name="connsiteX1" fmla="*/ 2625611 w 2625611"/>
              <a:gd name="connsiteY1" fmla="*/ 0 h 681750"/>
              <a:gd name="connsiteX2" fmla="*/ 2625611 w 2625611"/>
              <a:gd name="connsiteY2" fmla="*/ 681750 h 681750"/>
              <a:gd name="connsiteX3" fmla="*/ 0 w 2625611"/>
              <a:gd name="connsiteY3" fmla="*/ 681750 h 681750"/>
              <a:gd name="connsiteX4" fmla="*/ 0 w 2625611"/>
              <a:gd name="connsiteY4" fmla="*/ 0 h 6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611" h="681750">
                <a:moveTo>
                  <a:pt x="0" y="0"/>
                </a:moveTo>
                <a:lnTo>
                  <a:pt x="2625611" y="0"/>
                </a:lnTo>
                <a:lnTo>
                  <a:pt x="2625611" y="681750"/>
                </a:lnTo>
                <a:lnTo>
                  <a:pt x="0" y="68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0" kern="1200" dirty="0" smtClean="0">
                <a:latin typeface="+mj-lt"/>
              </a:rPr>
              <a:t>Mono-phase NOVEC 649</a:t>
            </a:r>
            <a:endParaRPr lang="en-US" sz="2200" b="0" kern="1200" baseline="-250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87989" y="1119867"/>
            <a:ext cx="2794474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  <a:latin typeface="+mj-lt"/>
              </a:rPr>
              <a:t>Performance </a:t>
            </a:r>
            <a:r>
              <a:rPr lang="de-DE" sz="2400" dirty="0" smtClean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r>
              <a:rPr lang="de-DE" sz="2400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de-DE" sz="2400" dirty="0" smtClean="0">
                <a:solidFill>
                  <a:srgbClr val="FF0000"/>
                </a:solidFill>
                <a:latin typeface="+mj-lt"/>
              </a:rPr>
              <a:t>Implementation </a:t>
            </a:r>
            <a:r>
              <a:rPr lang="de-DE" sz="24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✘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66085" y="1124619"/>
            <a:ext cx="2794474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0000"/>
                </a:solidFill>
                <a:latin typeface="+mj-lt"/>
              </a:rPr>
              <a:t>Performance </a:t>
            </a:r>
            <a:r>
              <a:rPr lang="de-DE" sz="24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✘</a:t>
            </a:r>
            <a:endParaRPr lang="de-DE" sz="2400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de-DE" sz="2400" dirty="0" smtClean="0">
                <a:solidFill>
                  <a:srgbClr val="002060"/>
                </a:solidFill>
                <a:latin typeface="+mj-lt"/>
              </a:rPr>
              <a:t>Implementation </a:t>
            </a:r>
            <a:r>
              <a:rPr lang="de-DE" sz="2400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endParaRPr lang="en-GB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16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</a:t>
            </a:r>
            <a:r>
              <a:rPr lang="de-DE" sz="2800" dirty="0" smtClean="0"/>
              <a:t>OPICS</a:t>
            </a:r>
            <a:r>
              <a:rPr lang="de-DE" dirty="0" smtClean="0"/>
              <a:t> C</a:t>
            </a:r>
            <a:r>
              <a:rPr lang="de-DE" sz="2800" dirty="0" smtClean="0"/>
              <a:t>OVERED</a:t>
            </a:r>
            <a:r>
              <a:rPr lang="de-DE" dirty="0" smtClean="0"/>
              <a:t> I</a:t>
            </a:r>
            <a:r>
              <a:rPr lang="de-DE" sz="2800" dirty="0" smtClean="0"/>
              <a:t>N</a:t>
            </a:r>
            <a:r>
              <a:rPr lang="de-DE" dirty="0" smtClean="0"/>
              <a:t> T</a:t>
            </a:r>
            <a:r>
              <a:rPr lang="de-DE" sz="2800" dirty="0" smtClean="0"/>
              <a:t>HIS</a:t>
            </a:r>
            <a:r>
              <a:rPr lang="de-DE" dirty="0" smtClean="0"/>
              <a:t> T</a:t>
            </a:r>
            <a:r>
              <a:rPr lang="de-DE" sz="2800" dirty="0" smtClean="0"/>
              <a:t>ALK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15/02/2019 - STS Integration Meeting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Feasibility Analysis of NOVEC Cooling for 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194" t="13547" r="17632" b="17837"/>
          <a:stretch/>
        </p:blipFill>
        <p:spPr>
          <a:xfrm>
            <a:off x="958444" y="797768"/>
            <a:ext cx="9707843" cy="57489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2166" y="940357"/>
            <a:ext cx="2121021" cy="523220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FF00"/>
                </a:solidFill>
                <a:latin typeface="+mj-lt"/>
              </a:rPr>
              <a:t>Cooling Plant</a:t>
            </a:r>
            <a:endParaRPr lang="en-GB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Sun 8"/>
          <p:cNvSpPr/>
          <p:nvPr/>
        </p:nvSpPr>
        <p:spPr>
          <a:xfrm>
            <a:off x="1193601" y="923360"/>
            <a:ext cx="478565" cy="495657"/>
          </a:xfrm>
          <a:prstGeom prst="su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824140" y="4357251"/>
            <a:ext cx="2121021" cy="954107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FF00"/>
                </a:solidFill>
                <a:latin typeface="+mj-lt"/>
              </a:rPr>
              <a:t>Distribution System</a:t>
            </a:r>
            <a:endParaRPr lang="en-GB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Sun 10"/>
          <p:cNvSpPr/>
          <p:nvPr/>
        </p:nvSpPr>
        <p:spPr>
          <a:xfrm>
            <a:off x="4345575" y="4459895"/>
            <a:ext cx="478565" cy="495657"/>
          </a:xfrm>
          <a:prstGeom prst="su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9857614" y="2962737"/>
            <a:ext cx="730626" cy="523220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FF00"/>
                </a:solidFill>
                <a:latin typeface="+mj-lt"/>
              </a:rPr>
              <a:t>FEE</a:t>
            </a:r>
            <a:endParaRPr lang="en-GB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Sun 12"/>
          <p:cNvSpPr/>
          <p:nvPr/>
        </p:nvSpPr>
        <p:spPr>
          <a:xfrm>
            <a:off x="9379048" y="2945740"/>
            <a:ext cx="478565" cy="495657"/>
          </a:xfrm>
          <a:prstGeom prst="su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2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5" y="1002500"/>
            <a:ext cx="4004595" cy="5339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0"/>
          <a:stretch/>
        </p:blipFill>
        <p:spPr>
          <a:xfrm>
            <a:off x="5606041" y="1268261"/>
            <a:ext cx="5288165" cy="46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49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7" b="30093"/>
          <a:stretch/>
        </p:blipFill>
        <p:spPr>
          <a:xfrm>
            <a:off x="1523998" y="871991"/>
            <a:ext cx="9144000" cy="2409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6" b="27353"/>
          <a:stretch/>
        </p:blipFill>
        <p:spPr>
          <a:xfrm>
            <a:off x="2348577" y="3417275"/>
            <a:ext cx="7494841" cy="30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3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</a:t>
            </a:r>
            <a:r>
              <a:rPr lang="de-DE" sz="2800" dirty="0">
                <a:solidFill>
                  <a:prstClr val="white"/>
                </a:solidFill>
              </a:rPr>
              <a:t>NTRODUCTION</a:t>
            </a:r>
            <a:r>
              <a:rPr lang="de-DE" dirty="0">
                <a:solidFill>
                  <a:prstClr val="white"/>
                </a:solidFill>
              </a:rPr>
              <a:t> T</a:t>
            </a:r>
            <a:r>
              <a:rPr lang="de-DE" sz="2800" dirty="0">
                <a:solidFill>
                  <a:prstClr val="white"/>
                </a:solidFill>
              </a:rPr>
              <a:t>O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CBM-STS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9871" r="22197" b="13446"/>
          <a:stretch/>
        </p:blipFill>
        <p:spPr>
          <a:xfrm>
            <a:off x="6257656" y="799637"/>
            <a:ext cx="5367076" cy="5745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11694" r="26612" b="17792"/>
          <a:stretch/>
        </p:blipFill>
        <p:spPr>
          <a:xfrm>
            <a:off x="1361709" y="1613736"/>
            <a:ext cx="3150470" cy="3809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533" y="5898492"/>
            <a:ext cx="797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</a:rPr>
              <a:t>Figure: Isometric-view of STS; Left – Sensors on ladders; </a:t>
            </a:r>
          </a:p>
          <a:p>
            <a:r>
              <a:rPr lang="de-DE" i="1" dirty="0" smtClean="0">
                <a:solidFill>
                  <a:srgbClr val="FF0000"/>
                </a:solidFill>
              </a:rPr>
              <a:t>Right – Sensors with relevant infrastructure located at acceptance periphary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35988" y="5241947"/>
            <a:ext cx="401652" cy="2956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27442" y="4951390"/>
            <a:ext cx="8546" cy="58615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81975" y="5308606"/>
            <a:ext cx="354013" cy="228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51213" y="4930796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3160" y="462291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819" y="499224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x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7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</a:t>
            </a:r>
            <a:r>
              <a:rPr lang="de-DE" sz="2800" dirty="0">
                <a:solidFill>
                  <a:prstClr val="white"/>
                </a:solidFill>
              </a:rPr>
              <a:t>NTRODUCTION</a:t>
            </a:r>
            <a:r>
              <a:rPr lang="de-DE" dirty="0">
                <a:solidFill>
                  <a:prstClr val="white"/>
                </a:solidFill>
              </a:rPr>
              <a:t> T</a:t>
            </a:r>
            <a:r>
              <a:rPr lang="de-DE" sz="2800" dirty="0">
                <a:solidFill>
                  <a:prstClr val="white"/>
                </a:solidFill>
              </a:rPr>
              <a:t>O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CBM-STS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9871" r="22197" b="13446"/>
          <a:stretch/>
        </p:blipFill>
        <p:spPr>
          <a:xfrm>
            <a:off x="6257656" y="799637"/>
            <a:ext cx="5367076" cy="5745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11694" r="26612" b="17792"/>
          <a:stretch/>
        </p:blipFill>
        <p:spPr>
          <a:xfrm>
            <a:off x="1361709" y="1613736"/>
            <a:ext cx="3150470" cy="3809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533" y="5898492"/>
            <a:ext cx="797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</a:rPr>
              <a:t>Figure: Isometric-view of STS; Left – Sensors on ladders; </a:t>
            </a:r>
          </a:p>
          <a:p>
            <a:r>
              <a:rPr lang="de-DE" i="1" dirty="0" smtClean="0">
                <a:solidFill>
                  <a:srgbClr val="FF0000"/>
                </a:solidFill>
              </a:rPr>
              <a:t>Right – Sensors with relevant infrastructure located at acceptance periphary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35988" y="5241947"/>
            <a:ext cx="401652" cy="2956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27442" y="4951390"/>
            <a:ext cx="8546" cy="58615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81975" y="5308606"/>
            <a:ext cx="354013" cy="228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51213" y="4930796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3160" y="462291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819" y="499224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x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533" y="852889"/>
            <a:ext cx="3876767" cy="101566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000" b="1" i="1" u="sng" dirty="0" smtClean="0">
                <a:solidFill>
                  <a:srgbClr val="002060"/>
                </a:solidFill>
              </a:rPr>
              <a:t>More info on CBM-STS Integration:</a:t>
            </a:r>
          </a:p>
          <a:p>
            <a:r>
              <a:rPr lang="de-DE" sz="2000" b="1" i="1" dirty="0" smtClean="0">
                <a:solidFill>
                  <a:srgbClr val="002060"/>
                </a:solidFill>
              </a:rPr>
              <a:t>Johann Heuser, </a:t>
            </a:r>
            <a:r>
              <a:rPr lang="en-GB" sz="2000" b="1" i="1" dirty="0" smtClean="0">
                <a:solidFill>
                  <a:srgbClr val="002060"/>
                </a:solidFill>
              </a:rPr>
              <a:t>FTDM </a:t>
            </a:r>
            <a:r>
              <a:rPr lang="de-DE" sz="2000" b="1" i="1" dirty="0" smtClean="0">
                <a:solidFill>
                  <a:srgbClr val="002060"/>
                </a:solidFill>
              </a:rPr>
              <a:t>2019</a:t>
            </a:r>
            <a:endParaRPr lang="de-DE" sz="2000" b="1" i="1" dirty="0">
              <a:solidFill>
                <a:srgbClr val="002060"/>
              </a:solidFill>
            </a:endParaRPr>
          </a:p>
          <a:p>
            <a:r>
              <a:rPr lang="de-DE" sz="2000" b="1" i="1" dirty="0" smtClean="0">
                <a:solidFill>
                  <a:srgbClr val="002060"/>
                </a:solidFill>
              </a:rPr>
              <a:t>Oleg Vasylyev, FTDM 2017 </a:t>
            </a:r>
            <a:endParaRPr lang="en-GB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 smtClean="0"/>
              <a:t>T</a:t>
            </a:r>
            <a:r>
              <a:rPr lang="de-DE" sz="4000" dirty="0" smtClean="0"/>
              <a:t>HERMAL</a:t>
            </a:r>
            <a:r>
              <a:rPr lang="de-DE" sz="5400" dirty="0" smtClean="0"/>
              <a:t> I</a:t>
            </a:r>
            <a:r>
              <a:rPr lang="de-DE" sz="4000" dirty="0" smtClean="0"/>
              <a:t>NTRODUCTION</a:t>
            </a:r>
            <a:r>
              <a:rPr lang="de-DE" sz="5400" dirty="0" smtClean="0"/>
              <a:t> T</a:t>
            </a:r>
            <a:r>
              <a:rPr lang="de-DE" sz="4000" dirty="0" smtClean="0"/>
              <a:t>O</a:t>
            </a:r>
            <a:r>
              <a:rPr lang="de-DE" sz="5400" dirty="0" smtClean="0"/>
              <a:t> CBM-STS</a:t>
            </a:r>
            <a:endParaRPr lang="en-GB" sz="5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3344863" cy="279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4862" y="6578600"/>
            <a:ext cx="5502275" cy="2794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7138" y="6578600"/>
            <a:ext cx="3344862" cy="279400"/>
          </a:xfrm>
          <a:prstGeom prst="rect">
            <a:avLst/>
          </a:prstGeom>
        </p:spPr>
        <p:txBody>
          <a:bodyPr/>
          <a:lstStyle/>
          <a:p>
            <a:fld id="{2A4535BA-AEF2-4785-BF1B-EDE950106C2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21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(T</a:t>
            </a:r>
            <a:r>
              <a:rPr lang="de-DE" sz="2800" dirty="0">
                <a:solidFill>
                  <a:prstClr val="white"/>
                </a:solidFill>
              </a:rPr>
              <a:t>HERMAL</a:t>
            </a:r>
            <a:r>
              <a:rPr lang="de-DE" dirty="0">
                <a:solidFill>
                  <a:prstClr val="white"/>
                </a:solidFill>
              </a:rPr>
              <a:t>) </a:t>
            </a:r>
            <a:r>
              <a:rPr lang="de-DE" dirty="0" smtClean="0">
                <a:solidFill>
                  <a:prstClr val="white"/>
                </a:solidFill>
              </a:rPr>
              <a:t>I</a:t>
            </a:r>
            <a:r>
              <a:rPr lang="de-DE" sz="2800" dirty="0" smtClean="0">
                <a:solidFill>
                  <a:prstClr val="white"/>
                </a:solidFill>
              </a:rPr>
              <a:t>NTRODUCTION</a:t>
            </a: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>
                <a:solidFill>
                  <a:prstClr val="white"/>
                </a:solidFill>
              </a:rPr>
              <a:t>T</a:t>
            </a:r>
            <a:r>
              <a:rPr lang="de-DE" sz="2800" dirty="0">
                <a:solidFill>
                  <a:prstClr val="white"/>
                </a:solidFill>
              </a:rPr>
              <a:t>O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CBM-STS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9871" r="22197" b="13446"/>
          <a:stretch/>
        </p:blipFill>
        <p:spPr>
          <a:xfrm>
            <a:off x="6257656" y="799637"/>
            <a:ext cx="5367076" cy="5745186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865907" y="6035274"/>
            <a:ext cx="401652" cy="2956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857361" y="5744717"/>
            <a:ext cx="8546" cy="58615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511894" y="6101933"/>
            <a:ext cx="354013" cy="228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81132" y="57241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23079" y="541623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42679" y="5793765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x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9533" y="5898492"/>
            <a:ext cx="625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</a:rPr>
              <a:t>Figure: Isometric-view of STS; Sensors with relevant infrastructure (i.e., FEE, cabling and cooling) located at acceptance periphary</a:t>
            </a:r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7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(T</a:t>
            </a:r>
            <a:r>
              <a:rPr lang="de-DE" sz="2800" dirty="0">
                <a:solidFill>
                  <a:prstClr val="white"/>
                </a:solidFill>
              </a:rPr>
              <a:t>HERMAL</a:t>
            </a:r>
            <a:r>
              <a:rPr lang="de-DE" dirty="0">
                <a:solidFill>
                  <a:prstClr val="white"/>
                </a:solidFill>
              </a:rPr>
              <a:t>) </a:t>
            </a:r>
            <a:r>
              <a:rPr lang="de-DE" dirty="0" smtClean="0">
                <a:solidFill>
                  <a:prstClr val="white"/>
                </a:solidFill>
              </a:rPr>
              <a:t>I</a:t>
            </a:r>
            <a:r>
              <a:rPr lang="de-DE" sz="2800" dirty="0" smtClean="0">
                <a:solidFill>
                  <a:prstClr val="white"/>
                </a:solidFill>
              </a:rPr>
              <a:t>NTRODUCTION</a:t>
            </a: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>
                <a:solidFill>
                  <a:prstClr val="white"/>
                </a:solidFill>
              </a:rPr>
              <a:t>T</a:t>
            </a:r>
            <a:r>
              <a:rPr lang="de-DE" sz="2800" dirty="0">
                <a:solidFill>
                  <a:prstClr val="white"/>
                </a:solidFill>
              </a:rPr>
              <a:t>O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smtClean="0">
                <a:solidFill>
                  <a:prstClr val="white"/>
                </a:solidFill>
              </a:rPr>
              <a:t>CBM-STS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19/06/2019 - FTDM 2019 (Cornell University)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K. Agarwal - Development of Cooling Demonstrator for CBM-STS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9871" r="22197" b="13446"/>
          <a:stretch/>
        </p:blipFill>
        <p:spPr>
          <a:xfrm>
            <a:off x="6257656" y="799637"/>
            <a:ext cx="5367076" cy="5745186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865907" y="6035274"/>
            <a:ext cx="401652" cy="2956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857361" y="5744717"/>
            <a:ext cx="8546" cy="58615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511894" y="6101933"/>
            <a:ext cx="354013" cy="228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81132" y="57241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23079" y="541623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42679" y="5793765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x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4" name="Rectangle 35"/>
          <p:cNvSpPr/>
          <p:nvPr/>
        </p:nvSpPr>
        <p:spPr>
          <a:xfrm>
            <a:off x="7391927" y="3304326"/>
            <a:ext cx="1777749" cy="2149080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10646 w 666744"/>
              <a:gd name="connsiteY0" fmla="*/ 0 h 1960627"/>
              <a:gd name="connsiteX1" fmla="*/ 666744 w 666744"/>
              <a:gd name="connsiteY1" fmla="*/ 382005 h 1960627"/>
              <a:gd name="connsiteX2" fmla="*/ 661159 w 666744"/>
              <a:gd name="connsiteY2" fmla="*/ 1960627 h 1960627"/>
              <a:gd name="connsiteX3" fmla="*/ 0 w 666744"/>
              <a:gd name="connsiteY3" fmla="*/ 768050 h 1960627"/>
              <a:gd name="connsiteX4" fmla="*/ 10646 w 666744"/>
              <a:gd name="connsiteY4" fmla="*/ 0 h 1960627"/>
              <a:gd name="connsiteX0" fmla="*/ 10646 w 1294674"/>
              <a:gd name="connsiteY0" fmla="*/ 0 h 1470557"/>
              <a:gd name="connsiteX1" fmla="*/ 666744 w 1294674"/>
              <a:gd name="connsiteY1" fmla="*/ 382005 h 1470557"/>
              <a:gd name="connsiteX2" fmla="*/ 1294665 w 1294674"/>
              <a:gd name="connsiteY2" fmla="*/ 1470557 h 1470557"/>
              <a:gd name="connsiteX3" fmla="*/ 0 w 1294674"/>
              <a:gd name="connsiteY3" fmla="*/ 768050 h 1470557"/>
              <a:gd name="connsiteX4" fmla="*/ 10646 w 1294674"/>
              <a:gd name="connsiteY4" fmla="*/ 0 h 1470557"/>
              <a:gd name="connsiteX0" fmla="*/ 10646 w 1294980"/>
              <a:gd name="connsiteY0" fmla="*/ 0 h 1470557"/>
              <a:gd name="connsiteX1" fmla="*/ 1282321 w 1294980"/>
              <a:gd name="connsiteY1" fmla="*/ 722664 h 1470557"/>
              <a:gd name="connsiteX2" fmla="*/ 1294665 w 1294980"/>
              <a:gd name="connsiteY2" fmla="*/ 1470557 h 1470557"/>
              <a:gd name="connsiteX3" fmla="*/ 0 w 1294980"/>
              <a:gd name="connsiteY3" fmla="*/ 768050 h 1470557"/>
              <a:gd name="connsiteX4" fmla="*/ 10646 w 1294980"/>
              <a:gd name="connsiteY4" fmla="*/ 0 h 1470557"/>
              <a:gd name="connsiteX0" fmla="*/ 10646 w 1318180"/>
              <a:gd name="connsiteY0" fmla="*/ 0 h 1470557"/>
              <a:gd name="connsiteX1" fmla="*/ 1318180 w 1318180"/>
              <a:gd name="connsiteY1" fmla="*/ 722664 h 1470557"/>
              <a:gd name="connsiteX2" fmla="*/ 1294665 w 1318180"/>
              <a:gd name="connsiteY2" fmla="*/ 1470557 h 1470557"/>
              <a:gd name="connsiteX3" fmla="*/ 0 w 1318180"/>
              <a:gd name="connsiteY3" fmla="*/ 768050 h 1470557"/>
              <a:gd name="connsiteX4" fmla="*/ 10646 w 1318180"/>
              <a:gd name="connsiteY4" fmla="*/ 0 h 1470557"/>
              <a:gd name="connsiteX0" fmla="*/ 10646 w 1312203"/>
              <a:gd name="connsiteY0" fmla="*/ 0 h 1470557"/>
              <a:gd name="connsiteX1" fmla="*/ 1312203 w 1312203"/>
              <a:gd name="connsiteY1" fmla="*/ 722664 h 1470557"/>
              <a:gd name="connsiteX2" fmla="*/ 1294665 w 1312203"/>
              <a:gd name="connsiteY2" fmla="*/ 1470557 h 1470557"/>
              <a:gd name="connsiteX3" fmla="*/ 0 w 1312203"/>
              <a:gd name="connsiteY3" fmla="*/ 768050 h 1470557"/>
              <a:gd name="connsiteX4" fmla="*/ 10646 w 1312203"/>
              <a:gd name="connsiteY4" fmla="*/ 0 h 1470557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84091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1629"/>
              <a:gd name="connsiteY0" fmla="*/ 0 h 1434698"/>
              <a:gd name="connsiteX1" fmla="*/ 1301629 w 1301629"/>
              <a:gd name="connsiteY1" fmla="*/ 722664 h 1434698"/>
              <a:gd name="connsiteX2" fmla="*/ 1296044 w 1301629"/>
              <a:gd name="connsiteY2" fmla="*/ 1434698 h 1434698"/>
              <a:gd name="connsiteX3" fmla="*/ 13332 w 1301629"/>
              <a:gd name="connsiteY3" fmla="*/ 732191 h 1434698"/>
              <a:gd name="connsiteX4" fmla="*/ 72 w 1301629"/>
              <a:gd name="connsiteY4" fmla="*/ 0 h 1434698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90067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2815"/>
              <a:gd name="connsiteY0" fmla="*/ 0 h 1458604"/>
              <a:gd name="connsiteX1" fmla="*/ 1301629 w 1302815"/>
              <a:gd name="connsiteY1" fmla="*/ 722664 h 1458604"/>
              <a:gd name="connsiteX2" fmla="*/ 1302020 w 1302815"/>
              <a:gd name="connsiteY2" fmla="*/ 1458604 h 1458604"/>
              <a:gd name="connsiteX3" fmla="*/ 13332 w 1302815"/>
              <a:gd name="connsiteY3" fmla="*/ 732191 h 1458604"/>
              <a:gd name="connsiteX4" fmla="*/ 72 w 1302815"/>
              <a:gd name="connsiteY4" fmla="*/ 0 h 1458604"/>
              <a:gd name="connsiteX0" fmla="*/ 72 w 1301629"/>
              <a:gd name="connsiteY0" fmla="*/ 0 h 1470556"/>
              <a:gd name="connsiteX1" fmla="*/ 1301629 w 1301629"/>
              <a:gd name="connsiteY1" fmla="*/ 722664 h 1470556"/>
              <a:gd name="connsiteX2" fmla="*/ 1296043 w 1301629"/>
              <a:gd name="connsiteY2" fmla="*/ 1470556 h 1470556"/>
              <a:gd name="connsiteX3" fmla="*/ 13332 w 1301629"/>
              <a:gd name="connsiteY3" fmla="*/ 732191 h 1470556"/>
              <a:gd name="connsiteX4" fmla="*/ 72 w 1301629"/>
              <a:gd name="connsiteY4" fmla="*/ 0 h 1470556"/>
              <a:gd name="connsiteX0" fmla="*/ 112 w 1295693"/>
              <a:gd name="connsiteY0" fmla="*/ 0 h 1482509"/>
              <a:gd name="connsiteX1" fmla="*/ 1295693 w 1295693"/>
              <a:gd name="connsiteY1" fmla="*/ 734617 h 1482509"/>
              <a:gd name="connsiteX2" fmla="*/ 1290107 w 1295693"/>
              <a:gd name="connsiteY2" fmla="*/ 1482509 h 1482509"/>
              <a:gd name="connsiteX3" fmla="*/ 7396 w 1295693"/>
              <a:gd name="connsiteY3" fmla="*/ 744144 h 1482509"/>
              <a:gd name="connsiteX4" fmla="*/ 112 w 129569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738167 h 1482509"/>
              <a:gd name="connsiteX4" fmla="*/ 16622 w 131220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849262 h 1482509"/>
              <a:gd name="connsiteX4" fmla="*/ 16622 w 1312203"/>
              <a:gd name="connsiteY4" fmla="*/ 0 h 1482509"/>
              <a:gd name="connsiteX0" fmla="*/ 16622 w 1383608"/>
              <a:gd name="connsiteY0" fmla="*/ 0 h 1619241"/>
              <a:gd name="connsiteX1" fmla="*/ 1312203 w 1383608"/>
              <a:gd name="connsiteY1" fmla="*/ 734617 h 1619241"/>
              <a:gd name="connsiteX2" fmla="*/ 1383529 w 1383608"/>
              <a:gd name="connsiteY2" fmla="*/ 1619241 h 1619241"/>
              <a:gd name="connsiteX3" fmla="*/ 0 w 1383608"/>
              <a:gd name="connsiteY3" fmla="*/ 849262 h 1619241"/>
              <a:gd name="connsiteX4" fmla="*/ 16622 w 1383608"/>
              <a:gd name="connsiteY4" fmla="*/ 0 h 1619241"/>
              <a:gd name="connsiteX0" fmla="*/ 16622 w 1431844"/>
              <a:gd name="connsiteY0" fmla="*/ 0 h 1619241"/>
              <a:gd name="connsiteX1" fmla="*/ 1431844 w 1431844"/>
              <a:gd name="connsiteY1" fmla="*/ 811529 h 1619241"/>
              <a:gd name="connsiteX2" fmla="*/ 1383529 w 1431844"/>
              <a:gd name="connsiteY2" fmla="*/ 1619241 h 1619241"/>
              <a:gd name="connsiteX3" fmla="*/ 0 w 1431844"/>
              <a:gd name="connsiteY3" fmla="*/ 849262 h 1619241"/>
              <a:gd name="connsiteX4" fmla="*/ 16622 w 1431844"/>
              <a:gd name="connsiteY4" fmla="*/ 0 h 1619241"/>
              <a:gd name="connsiteX0" fmla="*/ 5 w 1637418"/>
              <a:gd name="connsiteY0" fmla="*/ 0 h 1730336"/>
              <a:gd name="connsiteX1" fmla="*/ 1637418 w 1637418"/>
              <a:gd name="connsiteY1" fmla="*/ 922624 h 1730336"/>
              <a:gd name="connsiteX2" fmla="*/ 1589103 w 1637418"/>
              <a:gd name="connsiteY2" fmla="*/ 1730336 h 1730336"/>
              <a:gd name="connsiteX3" fmla="*/ 205574 w 1637418"/>
              <a:gd name="connsiteY3" fmla="*/ 960357 h 1730336"/>
              <a:gd name="connsiteX4" fmla="*/ 5 w 1637418"/>
              <a:gd name="connsiteY4" fmla="*/ 0 h 1730336"/>
              <a:gd name="connsiteX0" fmla="*/ 59351 w 1696764"/>
              <a:gd name="connsiteY0" fmla="*/ 0 h 1730336"/>
              <a:gd name="connsiteX1" fmla="*/ 1696764 w 1696764"/>
              <a:gd name="connsiteY1" fmla="*/ 922624 h 1730336"/>
              <a:gd name="connsiteX2" fmla="*/ 1648449 w 1696764"/>
              <a:gd name="connsiteY2" fmla="*/ 1730336 h 1730336"/>
              <a:gd name="connsiteX3" fmla="*/ 0 w 1696764"/>
              <a:gd name="connsiteY3" fmla="*/ 806533 h 1730336"/>
              <a:gd name="connsiteX4" fmla="*/ 59351 w 1696764"/>
              <a:gd name="connsiteY4" fmla="*/ 0 h 1730336"/>
              <a:gd name="connsiteX0" fmla="*/ 8077 w 1645490"/>
              <a:gd name="connsiteY0" fmla="*/ 0 h 1730336"/>
              <a:gd name="connsiteX1" fmla="*/ 1645490 w 1645490"/>
              <a:gd name="connsiteY1" fmla="*/ 922624 h 1730336"/>
              <a:gd name="connsiteX2" fmla="*/ 1597175 w 1645490"/>
              <a:gd name="connsiteY2" fmla="*/ 1730336 h 1730336"/>
              <a:gd name="connsiteX3" fmla="*/ 0 w 1645490"/>
              <a:gd name="connsiteY3" fmla="*/ 840716 h 1730336"/>
              <a:gd name="connsiteX4" fmla="*/ 8077 w 1645490"/>
              <a:gd name="connsiteY4" fmla="*/ 0 h 1730336"/>
              <a:gd name="connsiteX0" fmla="*/ 8077 w 1645490"/>
              <a:gd name="connsiteY0" fmla="*/ 0 h 1755973"/>
              <a:gd name="connsiteX1" fmla="*/ 1645490 w 1645490"/>
              <a:gd name="connsiteY1" fmla="*/ 948261 h 1755973"/>
              <a:gd name="connsiteX2" fmla="*/ 1597175 w 1645490"/>
              <a:gd name="connsiteY2" fmla="*/ 1755973 h 1755973"/>
              <a:gd name="connsiteX3" fmla="*/ 0 w 1645490"/>
              <a:gd name="connsiteY3" fmla="*/ 866353 h 1755973"/>
              <a:gd name="connsiteX4" fmla="*/ 8077 w 1645490"/>
              <a:gd name="connsiteY4" fmla="*/ 0 h 1755973"/>
              <a:gd name="connsiteX0" fmla="*/ 8077 w 1649047"/>
              <a:gd name="connsiteY0" fmla="*/ 0 h 1781610"/>
              <a:gd name="connsiteX1" fmla="*/ 1645490 w 1649047"/>
              <a:gd name="connsiteY1" fmla="*/ 948261 h 1781610"/>
              <a:gd name="connsiteX2" fmla="*/ 1648450 w 1649047"/>
              <a:gd name="connsiteY2" fmla="*/ 1781610 h 1781610"/>
              <a:gd name="connsiteX3" fmla="*/ 0 w 1649047"/>
              <a:gd name="connsiteY3" fmla="*/ 866353 h 1781610"/>
              <a:gd name="connsiteX4" fmla="*/ 8077 w 1649047"/>
              <a:gd name="connsiteY4" fmla="*/ 0 h 1781610"/>
              <a:gd name="connsiteX0" fmla="*/ 170447 w 1811417"/>
              <a:gd name="connsiteY0" fmla="*/ 0 h 1781610"/>
              <a:gd name="connsiteX1" fmla="*/ 1807860 w 1811417"/>
              <a:gd name="connsiteY1" fmla="*/ 948261 h 1781610"/>
              <a:gd name="connsiteX2" fmla="*/ 1810820 w 1811417"/>
              <a:gd name="connsiteY2" fmla="*/ 1781610 h 1781610"/>
              <a:gd name="connsiteX3" fmla="*/ 0 w 1811417"/>
              <a:gd name="connsiteY3" fmla="*/ 815078 h 1781610"/>
              <a:gd name="connsiteX4" fmla="*/ 170447 w 1811417"/>
              <a:gd name="connsiteY4" fmla="*/ 0 h 1781610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900536 h 1867068"/>
              <a:gd name="connsiteX4" fmla="*/ 33714 w 1811417"/>
              <a:gd name="connsiteY4" fmla="*/ 0 h 1867068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1088544 h 1867068"/>
              <a:gd name="connsiteX4" fmla="*/ 33714 w 1811417"/>
              <a:gd name="connsiteY4" fmla="*/ 0 h 1867068"/>
              <a:gd name="connsiteX0" fmla="*/ 33714 w 1807860"/>
              <a:gd name="connsiteY0" fmla="*/ 0 h 2097805"/>
              <a:gd name="connsiteX1" fmla="*/ 1807860 w 1807860"/>
              <a:gd name="connsiteY1" fmla="*/ 1033719 h 2097805"/>
              <a:gd name="connsiteX2" fmla="*/ 1742453 w 1807860"/>
              <a:gd name="connsiteY2" fmla="*/ 2097805 h 2097805"/>
              <a:gd name="connsiteX3" fmla="*/ 0 w 1807860"/>
              <a:gd name="connsiteY3" fmla="*/ 1088544 h 2097805"/>
              <a:gd name="connsiteX4" fmla="*/ 33714 w 1807860"/>
              <a:gd name="connsiteY4" fmla="*/ 0 h 2097805"/>
              <a:gd name="connsiteX0" fmla="*/ 33714 w 1807860"/>
              <a:gd name="connsiteY0" fmla="*/ 0 h 2131988"/>
              <a:gd name="connsiteX1" fmla="*/ 1807860 w 1807860"/>
              <a:gd name="connsiteY1" fmla="*/ 1033719 h 2131988"/>
              <a:gd name="connsiteX2" fmla="*/ 1776636 w 1807860"/>
              <a:gd name="connsiteY2" fmla="*/ 2131988 h 2131988"/>
              <a:gd name="connsiteX3" fmla="*/ 0 w 1807860"/>
              <a:gd name="connsiteY3" fmla="*/ 1088544 h 2131988"/>
              <a:gd name="connsiteX4" fmla="*/ 33714 w 1807860"/>
              <a:gd name="connsiteY4" fmla="*/ 0 h 2131988"/>
              <a:gd name="connsiteX0" fmla="*/ 315 w 1808644"/>
              <a:gd name="connsiteY0" fmla="*/ 0 h 2149080"/>
              <a:gd name="connsiteX1" fmla="*/ 1808644 w 1808644"/>
              <a:gd name="connsiteY1" fmla="*/ 1050811 h 2149080"/>
              <a:gd name="connsiteX2" fmla="*/ 1777420 w 1808644"/>
              <a:gd name="connsiteY2" fmla="*/ 2149080 h 2149080"/>
              <a:gd name="connsiteX3" fmla="*/ 784 w 1808644"/>
              <a:gd name="connsiteY3" fmla="*/ 1105636 h 2149080"/>
              <a:gd name="connsiteX4" fmla="*/ 315 w 1808644"/>
              <a:gd name="connsiteY4" fmla="*/ 0 h 2149080"/>
              <a:gd name="connsiteX0" fmla="*/ 315 w 1777749"/>
              <a:gd name="connsiteY0" fmla="*/ 0 h 2149080"/>
              <a:gd name="connsiteX1" fmla="*/ 1765915 w 1777749"/>
              <a:gd name="connsiteY1" fmla="*/ 1033720 h 2149080"/>
              <a:gd name="connsiteX2" fmla="*/ 1777420 w 1777749"/>
              <a:gd name="connsiteY2" fmla="*/ 2149080 h 2149080"/>
              <a:gd name="connsiteX3" fmla="*/ 784 w 1777749"/>
              <a:gd name="connsiteY3" fmla="*/ 1105636 h 2149080"/>
              <a:gd name="connsiteX4" fmla="*/ 315 w 1777749"/>
              <a:gd name="connsiteY4" fmla="*/ 0 h 214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749" h="2149080">
                <a:moveTo>
                  <a:pt x="315" y="0"/>
                </a:moveTo>
                <a:lnTo>
                  <a:pt x="1765915" y="1033720"/>
                </a:lnTo>
                <a:cubicBezTo>
                  <a:pt x="1763012" y="1325654"/>
                  <a:pt x="1780323" y="1857146"/>
                  <a:pt x="1777420" y="2149080"/>
                </a:cubicBezTo>
                <a:lnTo>
                  <a:pt x="784" y="1105636"/>
                </a:lnTo>
                <a:cubicBezTo>
                  <a:pt x="2038" y="664798"/>
                  <a:pt x="-939" y="440838"/>
                  <a:pt x="315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109868" y="2458524"/>
            <a:ext cx="1314437" cy="11648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5640" y="842697"/>
            <a:ext cx="5734228" cy="161582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Silicon Sensors:</a:t>
            </a:r>
          </a:p>
          <a:p>
            <a:endParaRPr lang="de-DE" sz="9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</a:rPr>
              <a:t>Expected power dissipation ∼ </a:t>
            </a:r>
            <a:r>
              <a:rPr lang="de-DE" dirty="0" smtClean="0">
                <a:solidFill>
                  <a:prstClr val="black"/>
                </a:solidFill>
              </a:rPr>
              <a:t>6 mW/cm² at -10°C at end-of-lifetime (fluence – </a:t>
            </a:r>
            <a:r>
              <a:rPr lang="en-GB" dirty="0" smtClean="0">
                <a:solidFill>
                  <a:prstClr val="black"/>
                </a:solidFill>
              </a:rPr>
              <a:t>10</a:t>
            </a:r>
            <a:r>
              <a:rPr lang="en-GB" baseline="30000" dirty="0" smtClean="0">
                <a:solidFill>
                  <a:prstClr val="black"/>
                </a:solidFill>
              </a:rPr>
              <a:t>14</a:t>
            </a:r>
            <a:r>
              <a:rPr lang="en-GB" dirty="0" smtClean="0">
                <a:solidFill>
                  <a:prstClr val="black"/>
                </a:solidFill>
              </a:rPr>
              <a:t> n</a:t>
            </a:r>
            <a:r>
              <a:rPr lang="en-GB" baseline="-25000" dirty="0" smtClean="0">
                <a:solidFill>
                  <a:prstClr val="black"/>
                </a:solidFill>
              </a:rPr>
              <a:t>eq</a:t>
            </a:r>
            <a:r>
              <a:rPr lang="en-GB" dirty="0" smtClean="0">
                <a:solidFill>
                  <a:prstClr val="black"/>
                </a:solidFill>
              </a:rPr>
              <a:t>(1 </a:t>
            </a:r>
            <a:r>
              <a:rPr lang="en-GB" dirty="0">
                <a:solidFill>
                  <a:prstClr val="black"/>
                </a:solidFill>
              </a:rPr>
              <a:t>MeV)/cm²) 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Target Temp. </a:t>
            </a:r>
            <a:r>
              <a:rPr lang="de-DE" dirty="0" smtClean="0">
                <a:ea typeface="Segoe UI Symbol" panose="020B0502040204020203" pitchFamily="34" charset="0"/>
              </a:rPr>
              <a:t>≤ -10°C, by m</a:t>
            </a:r>
            <a:r>
              <a:rPr lang="de-DE" dirty="0" smtClean="0"/>
              <a:t>in. additional % X</a:t>
            </a:r>
            <a:r>
              <a:rPr lang="de-DE" baseline="-25000" dirty="0" smtClean="0"/>
              <a:t>0</a:t>
            </a:r>
            <a:r>
              <a:rPr lang="de-DE" dirty="0" smtClean="0"/>
              <a:t> per layer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 smtClean="0"/>
              <a:t>Forced convective gas cooling</a:t>
            </a:r>
          </a:p>
        </p:txBody>
      </p:sp>
    </p:spTree>
    <p:extLst>
      <p:ext uri="{BB962C8B-B14F-4D97-AF65-F5344CB8AC3E}">
        <p14:creationId xmlns:p14="http://schemas.microsoft.com/office/powerpoint/2010/main" val="12509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BM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M1" id="{0370DCD2-EBD3-494A-BD7E-EA375E20BD91}" vid="{0D288C52-D7C0-46E1-8AE7-B08D0D8013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CBM1</Template>
  <TotalTime>9488</TotalTime>
  <Words>4572</Words>
  <Application>Microsoft Office PowerPoint</Application>
  <PresentationFormat>Widescreen</PresentationFormat>
  <Paragraphs>793</Paragraphs>
  <Slides>49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Segoe UI Symbol</vt:lpstr>
      <vt:lpstr>Wingdings</vt:lpstr>
      <vt:lpstr>CBM1</vt:lpstr>
      <vt:lpstr>Equation</vt:lpstr>
      <vt:lpstr>DEVELOPMENT OF COOLING DEMONSTRATOR        FOR THE CBM SILICON TRACKING SYSTEM (STS)</vt:lpstr>
      <vt:lpstr>INTRODUCTION TO CBM-STS</vt:lpstr>
      <vt:lpstr>INTRODUCTION TO CBM-STS</vt:lpstr>
      <vt:lpstr>INTRODUCTION TO CBM-STS</vt:lpstr>
      <vt:lpstr>INTRODUCTION TO CBM-STS</vt:lpstr>
      <vt:lpstr>INTRODUCTION TO CBM-STS</vt:lpstr>
      <vt:lpstr>THERMAL INTRODUCTION TO CBM-STS</vt:lpstr>
      <vt:lpstr>(THERMAL) INTRODUCTION TO CBM-STS</vt:lpstr>
      <vt:lpstr>(THERMAL) INTRODUCTION TO CBM-STS</vt:lpstr>
      <vt:lpstr>(THERMAL) INTRODUCTION TO CBM-STS</vt:lpstr>
      <vt:lpstr>(THERMAL) INTRODUCTION TO CBM-STS</vt:lpstr>
      <vt:lpstr>(THERMAL) INTRODUCTION TO CBM-STS</vt:lpstr>
      <vt:lpstr>COMPUTATIONAL CHARACTERISATION OF          FRONT-END ELECTRONICS BOARD (FEB) COOLING</vt:lpstr>
      <vt:lpstr>FRONT-END ELECTRONICS BOARD (FEB) COOLING</vt:lpstr>
      <vt:lpstr>CHOICE OF COOLANT</vt:lpstr>
      <vt:lpstr>MONOPHASE NOVEC 649 – COMPUTATIONAL FLUID DYNAMICS (CFD) </vt:lpstr>
      <vt:lpstr>MONOPHASE NOVEC 649 – COMPUTATIONAL FLUID DYNAMICS (CFD) </vt:lpstr>
      <vt:lpstr>MONOPHASE NOVEC 649 – COMPUTATIONAL FLUID DYNAMICS (CFD) </vt:lpstr>
      <vt:lpstr>MONOPHASE NOVEC 649 – COMMERCIAL MANUFACTURING</vt:lpstr>
      <vt:lpstr>BIPHASE CO2 – SEMI-EMPERICAL BOILING MODEL + THERMAL FEA </vt:lpstr>
      <vt:lpstr>BIPHASE CO2 – SEMI-EMPERICAL BOILING MODEL + THERMAL FEA </vt:lpstr>
      <vt:lpstr>BIPHASE CO2 – SEMI-EMPERICAL BOILING MODEL + THERMAL FEA </vt:lpstr>
      <vt:lpstr>BIPHASE CO2 – SEMI-EMPERICAL BOILING MODEL + THERMAL FEA </vt:lpstr>
      <vt:lpstr>BIPHASE CO2 (VAPOR COMPRESSION) – COMMERCIAL MANUFACTURING </vt:lpstr>
      <vt:lpstr>BIPHASE CO2 (2PACL) – COMMERCIAL MANUFACTURING (?) </vt:lpstr>
      <vt:lpstr>OTHER IDEAS AND ONGOING R&amp;D FOR THE STS THERMAL DEMONSTRAOR</vt:lpstr>
      <vt:lpstr>STS-FEB COOLING DISTRIBUTION SYSTEM</vt:lpstr>
      <vt:lpstr>STS-FEB COOLING DISTRIBUTION SYSTEM</vt:lpstr>
      <vt:lpstr>STS-FEB COOLING DISTRIBUTION SYSTEM</vt:lpstr>
      <vt:lpstr>SILICON SENSOR COOLING</vt:lpstr>
      <vt:lpstr>SILICON SENSOR COOLING</vt:lpstr>
      <vt:lpstr>SILICON SENSOR COOLING</vt:lpstr>
      <vt:lpstr>SILICON SENSOR COOLING</vt:lpstr>
      <vt:lpstr>MISCELLANEOUS ACTIVITIES</vt:lpstr>
      <vt:lpstr>CONCLUSIONS &amp; OUTLOOK</vt:lpstr>
      <vt:lpstr>THANKS A LOT FOR YOUR ATTENTION  QUESTIONS ? SUGGESTIONS ?</vt:lpstr>
      <vt:lpstr>PowerPoint Presentation</vt:lpstr>
      <vt:lpstr>PowerPoint Presentation</vt:lpstr>
      <vt:lpstr>THERMAL SIMULATIONS OF FEE – BIPHASE CO2</vt:lpstr>
      <vt:lpstr>STS COOLING DEMONSTRATOR</vt:lpstr>
      <vt:lpstr>ELECTRONICS COOLING</vt:lpstr>
      <vt:lpstr>I. FEE COOLING – SOLIDWORKS CFD SIMULATION</vt:lpstr>
      <vt:lpstr>II. DISTRIBUTION SYSTEM – ENSURING BALANCED FLOW</vt:lpstr>
      <vt:lpstr>II. DISTRIBUTION SYSTEM – ENSURING BALANCED FLOW</vt:lpstr>
      <vt:lpstr>II. DISTRIBUTION SYSTEM – ENSURING BALANCED FLOW</vt:lpstr>
      <vt:lpstr>GLOBAL VIEW OF STS FEE COOLING PLANT</vt:lpstr>
      <vt:lpstr>TOPICS COVERED IN THIS TALK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Kshitij Agarwal</dc:creator>
  <cp:lastModifiedBy>Kshitij Agarwal</cp:lastModifiedBy>
  <cp:revision>263</cp:revision>
  <dcterms:created xsi:type="dcterms:W3CDTF">2019-03-11T13:50:28Z</dcterms:created>
  <dcterms:modified xsi:type="dcterms:W3CDTF">2019-06-19T13:40:04Z</dcterms:modified>
</cp:coreProperties>
</file>