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64" r:id="rId5"/>
    <p:sldId id="265" r:id="rId6"/>
    <p:sldId id="266" r:id="rId7"/>
    <p:sldId id="271" r:id="rId8"/>
    <p:sldId id="276" r:id="rId9"/>
    <p:sldId id="277" r:id="rId10"/>
    <p:sldId id="278" r:id="rId11"/>
    <p:sldId id="259" r:id="rId12"/>
    <p:sldId id="295" r:id="rId13"/>
    <p:sldId id="296" r:id="rId14"/>
    <p:sldId id="297" r:id="rId15"/>
    <p:sldId id="260" r:id="rId16"/>
    <p:sldId id="292" r:id="rId17"/>
    <p:sldId id="293" r:id="rId18"/>
    <p:sldId id="294" r:id="rId19"/>
    <p:sldId id="261" r:id="rId20"/>
    <p:sldId id="284" r:id="rId21"/>
    <p:sldId id="285" r:id="rId22"/>
    <p:sldId id="286" r:id="rId23"/>
    <p:sldId id="287" r:id="rId24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5AAE"/>
    <a:srgbClr val="0066FF"/>
    <a:srgbClr val="0099FF"/>
    <a:srgbClr val="00FFFF"/>
    <a:srgbClr val="CC99FF"/>
    <a:srgbClr val="00CC99"/>
    <a:srgbClr val="FFFF99"/>
    <a:srgbClr val="6666FF"/>
    <a:srgbClr val="FFC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637" autoAdjust="0"/>
  </p:normalViewPr>
  <p:slideViewPr>
    <p:cSldViewPr snapToGrid="0" snapToObjects="1">
      <p:cViewPr varScale="1">
        <p:scale>
          <a:sx n="103" d="100"/>
          <a:sy n="103" d="100"/>
        </p:scale>
        <p:origin x="744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375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8A480-3686-4A45-B348-778E52A86B5D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1F81B-0188-F944-95C5-D896A11FC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40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269DBC-45F2-4EDB-9869-A7A7AAB252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2112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269DBC-45F2-4EDB-9869-A7A7AAB252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036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269DBC-45F2-4EDB-9869-A7A7AAB252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970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269DBC-45F2-4EDB-9869-A7A7AAB252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5638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CH" dirty="0" smtClean="0"/>
              <a:t>Click to </a:t>
            </a:r>
            <a:r>
              <a:rPr kumimoji="0" lang="fr-CH" dirty="0" err="1" smtClean="0"/>
              <a:t>edit</a:t>
            </a:r>
            <a:r>
              <a:rPr kumimoji="0" lang="fr-CH" dirty="0" smtClean="0"/>
              <a:t> Master </a:t>
            </a:r>
            <a:r>
              <a:rPr kumimoji="0" lang="fr-CH" dirty="0" err="1" smtClean="0"/>
              <a:t>title</a:t>
            </a:r>
            <a:r>
              <a:rPr kumimoji="0" lang="fr-CH" dirty="0" smtClean="0"/>
              <a:t> style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GB" noProof="0" dirty="0" smtClean="0"/>
              <a:t>Click to edit Master text styles</a:t>
            </a:r>
          </a:p>
          <a:p>
            <a:pPr lvl="1" eaLnBrk="1" latinLnBrk="0" hangingPunct="1"/>
            <a:r>
              <a:rPr lang="en-GB" noProof="0" dirty="0" smtClean="0"/>
              <a:t>Second level</a:t>
            </a:r>
          </a:p>
          <a:p>
            <a:pPr lvl="2" eaLnBrk="1" latinLnBrk="0" hangingPunct="1"/>
            <a:r>
              <a:rPr lang="en-GB" noProof="0" dirty="0" smtClean="0"/>
              <a:t>Third level</a:t>
            </a:r>
          </a:p>
          <a:p>
            <a:pPr lvl="3" eaLnBrk="1" latinLnBrk="0" hangingPunct="1"/>
            <a:r>
              <a:rPr lang="en-GB" noProof="0" dirty="0" smtClean="0"/>
              <a:t>Fourth level</a:t>
            </a:r>
          </a:p>
          <a:p>
            <a:pPr lvl="4" eaLnBrk="1" latinLnBrk="0" hangingPunct="1"/>
            <a:r>
              <a:rPr lang="en-GB" noProof="0" dirty="0" smtClean="0"/>
              <a:t>Fifth level</a:t>
            </a:r>
            <a:endParaRPr kumimoji="0" lang="en-GB" noProof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CH" dirty="0" smtClean="0"/>
              <a:t>Click to </a:t>
            </a:r>
            <a:r>
              <a:rPr kumimoji="0" lang="fr-CH" dirty="0" err="1" smtClean="0"/>
              <a:t>edit</a:t>
            </a:r>
            <a:r>
              <a:rPr kumimoji="0" lang="fr-CH" dirty="0" smtClean="0"/>
              <a:t> Master </a:t>
            </a:r>
            <a:r>
              <a:rPr kumimoji="0" lang="fr-CH" dirty="0" err="1" smtClean="0"/>
              <a:t>title</a:t>
            </a:r>
            <a:r>
              <a:rPr kumimoji="0" lang="fr-CH" dirty="0" smtClean="0"/>
              <a:t> style</a:t>
            </a:r>
            <a:endParaRPr kumimoji="0"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496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800" y="2515818"/>
            <a:ext cx="8265984" cy="1826363"/>
          </a:xfrm>
        </p:spPr>
        <p:txBody>
          <a:bodyPr tIns="0" bIns="0" anchor="t"/>
          <a:lstStyle>
            <a:lvl1pPr algn="l">
              <a:buNone/>
              <a:defRPr kumimoji="0" lang="en-US" sz="4600" b="1" kern="1200" cap="none" spc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31800" y="1329869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B4C7-1D51-41C8-B5FF-DB37262C7ED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998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2"/>
          <p:cNvSpPr txBox="1">
            <a:spLocks/>
          </p:cNvSpPr>
          <p:nvPr userDrawn="1"/>
        </p:nvSpPr>
        <p:spPr>
          <a:xfrm>
            <a:off x="5192146" y="6360596"/>
            <a:ext cx="28801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Sept’2016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7/2/2019</a:t>
            </a:fld>
            <a:endParaRPr lang="en-US" dirty="0"/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104154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128792"/>
            <a:ext cx="8226854" cy="486423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GB" noProof="0" dirty="0" err="1" smtClean="0"/>
              <a:t>Cliquez</a:t>
            </a:r>
            <a:r>
              <a:rPr kumimoji="0" lang="en-GB" noProof="0" dirty="0" smtClean="0"/>
              <a:t> pour modifier les styles du </a:t>
            </a:r>
            <a:r>
              <a:rPr kumimoji="0" lang="en-GB" noProof="0" dirty="0" err="1" smtClean="0"/>
              <a:t>texte</a:t>
            </a:r>
            <a:r>
              <a:rPr kumimoji="0" lang="en-GB" noProof="0" dirty="0" smtClean="0"/>
              <a:t> du masque</a:t>
            </a:r>
          </a:p>
          <a:p>
            <a:pPr lvl="1" eaLnBrk="1" latinLnBrk="0" hangingPunct="1"/>
            <a:r>
              <a:rPr kumimoji="0" lang="en-GB" noProof="0" dirty="0" err="1" smtClean="0"/>
              <a:t>Deuxième</a:t>
            </a:r>
            <a:r>
              <a:rPr kumimoji="0" lang="en-GB" noProof="0" dirty="0" smtClean="0"/>
              <a:t> </a:t>
            </a:r>
            <a:r>
              <a:rPr kumimoji="0" lang="en-GB" noProof="0" dirty="0" err="1" smtClean="0"/>
              <a:t>niveau</a:t>
            </a:r>
            <a:endParaRPr kumimoji="0" lang="en-GB" noProof="0" dirty="0" smtClean="0"/>
          </a:p>
          <a:p>
            <a:pPr lvl="2" eaLnBrk="1" latinLnBrk="0" hangingPunct="1"/>
            <a:r>
              <a:rPr kumimoji="0" lang="en-GB" noProof="0" dirty="0" err="1" smtClean="0"/>
              <a:t>Troisième</a:t>
            </a:r>
            <a:r>
              <a:rPr kumimoji="0" lang="en-GB" noProof="0" dirty="0" smtClean="0"/>
              <a:t> </a:t>
            </a:r>
            <a:r>
              <a:rPr kumimoji="0" lang="en-GB" noProof="0" dirty="0" err="1" smtClean="0"/>
              <a:t>niveau</a:t>
            </a:r>
            <a:endParaRPr kumimoji="0" lang="en-GB" noProof="0" dirty="0" smtClean="0"/>
          </a:p>
          <a:p>
            <a:pPr lvl="3" eaLnBrk="1" latinLnBrk="0" hangingPunct="1"/>
            <a:r>
              <a:rPr kumimoji="0" lang="en-GB" noProof="0" dirty="0" err="1" smtClean="0"/>
              <a:t>Quatrième</a:t>
            </a:r>
            <a:r>
              <a:rPr kumimoji="0" lang="en-GB" noProof="0" dirty="0" smtClean="0"/>
              <a:t> </a:t>
            </a:r>
            <a:r>
              <a:rPr kumimoji="0" lang="en-GB" noProof="0" dirty="0" err="1" smtClean="0"/>
              <a:t>niveau</a:t>
            </a:r>
            <a:endParaRPr kumimoji="0" lang="en-GB" noProof="0" dirty="0" smtClean="0"/>
          </a:p>
          <a:p>
            <a:pPr lvl="4" eaLnBrk="1" latinLnBrk="0" hangingPunct="1"/>
            <a:r>
              <a:rPr kumimoji="0" lang="en-GB" noProof="0" dirty="0" err="1" smtClean="0"/>
              <a:t>Cinquième</a:t>
            </a:r>
            <a:r>
              <a:rPr kumimoji="0" lang="en-GB" noProof="0" dirty="0" smtClean="0"/>
              <a:t> </a:t>
            </a:r>
            <a:r>
              <a:rPr kumimoji="0" lang="en-GB" noProof="0" dirty="0" err="1" smtClean="0"/>
              <a:t>niveau</a:t>
            </a:r>
            <a:endParaRPr kumimoji="0" lang="en-GB" noProof="0" dirty="0"/>
          </a:p>
        </p:txBody>
      </p:sp>
      <p:pic>
        <p:nvPicPr>
          <p:cNvPr id="5" name="Image 4" descr="bande-01.ep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2"/>
          <p:cNvSpPr txBox="1">
            <a:spLocks/>
          </p:cNvSpPr>
          <p:nvPr userDrawn="1"/>
        </p:nvSpPr>
        <p:spPr>
          <a:xfrm>
            <a:off x="716169" y="6362005"/>
            <a:ext cx="2146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i="1" dirty="0" smtClean="0"/>
              <a:t>CERN-FAIR</a:t>
            </a:r>
            <a:r>
              <a:rPr lang="en-GB" i="1" baseline="0" dirty="0" smtClean="0"/>
              <a:t> Steering Committee</a:t>
            </a:r>
            <a:endParaRPr lang="en-US" i="1" dirty="0"/>
          </a:p>
        </p:txBody>
      </p:sp>
      <p:sp>
        <p:nvSpPr>
          <p:cNvPr id="13" name="Footer Placeholder 2"/>
          <p:cNvSpPr txBox="1">
            <a:spLocks/>
          </p:cNvSpPr>
          <p:nvPr userDrawn="1"/>
        </p:nvSpPr>
        <p:spPr>
          <a:xfrm>
            <a:off x="2965224" y="6357387"/>
            <a:ext cx="2146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1" dirty="0" smtClean="0"/>
              <a:t>July’19</a:t>
            </a:r>
            <a:endParaRPr lang="en-US" i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78" r:id="rId3"/>
    <p:sldLayoutId id="2147483662" r:id="rId4"/>
    <p:sldLayoutId id="2147483682" r:id="rId5"/>
    <p:sldLayoutId id="2147483663" r:id="rId6"/>
    <p:sldLayoutId id="2147483667" r:id="rId7"/>
    <p:sldLayoutId id="2147483681" r:id="rId8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accent1"/>
        </a:buClr>
        <a:buSzPct val="80000"/>
        <a:buFont typeface="Arial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accent1"/>
        </a:buClr>
        <a:buSzPct val="90000"/>
        <a:buFont typeface="Arial"/>
        <a:buChar char="•"/>
        <a:defRPr kumimoji="0" sz="24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•"/>
        <a:defRPr kumimoji="0" sz="20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accent3"/>
        </a:buClr>
        <a:buSzPct val="90000"/>
        <a:buFont typeface="Arial"/>
        <a:buChar char="•"/>
        <a:defRPr kumimoji="0" sz="18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•"/>
        <a:defRPr kumimoji="0" sz="18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CERN-FAIR</a:t>
            </a:r>
            <a:br>
              <a:rPr lang="en-GB" dirty="0" smtClean="0"/>
            </a:br>
            <a:r>
              <a:rPr lang="en-GB" dirty="0" smtClean="0"/>
              <a:t>Steering Committee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José Miguel Jimenez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85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Status report on the S-FRS Magnet test bench</a:t>
            </a:r>
            <a:br>
              <a:rPr lang="en-GB" dirty="0" smtClean="0"/>
            </a:br>
            <a:r>
              <a:rPr lang="en-GB" sz="2400" i="1" dirty="0" smtClean="0">
                <a:solidFill>
                  <a:schemeClr val="accent6">
                    <a:lumMod val="50000"/>
                  </a:schemeClr>
                </a:solidFill>
              </a:rPr>
              <a:t>Points </a:t>
            </a:r>
            <a:r>
              <a:rPr lang="en-GB" sz="2400" i="1" dirty="0">
                <a:solidFill>
                  <a:schemeClr val="accent6">
                    <a:lumMod val="50000"/>
                  </a:schemeClr>
                </a:solidFill>
              </a:rPr>
              <a:t>that need attention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ts val="1800"/>
              </a:spcBef>
            </a:pPr>
            <a:r>
              <a:rPr lang="en-GB" dirty="0" smtClean="0"/>
              <a:t>Instrument panel and electrical cabinet </a:t>
            </a:r>
            <a:r>
              <a:rPr lang="en-GB" dirty="0" smtClean="0"/>
              <a:t>(GSI</a:t>
            </a:r>
            <a:r>
              <a:rPr lang="en-GB" dirty="0" smtClean="0"/>
              <a:t>)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People that made the decisions and design left... 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Nobody came so far to help with critical software </a:t>
            </a:r>
            <a:r>
              <a:rPr lang="en-GB" dirty="0" smtClean="0"/>
              <a:t>problems. This </a:t>
            </a:r>
            <a:r>
              <a:rPr lang="en-GB" dirty="0" smtClean="0"/>
              <a:t>week for the review people will </a:t>
            </a:r>
            <a:r>
              <a:rPr lang="en-GB" dirty="0" smtClean="0"/>
              <a:t>come.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►"/>
            </a:pPr>
            <a:r>
              <a:rPr lang="en-GB" dirty="0" smtClean="0">
                <a:solidFill>
                  <a:srgbClr val="FF0000"/>
                </a:solidFill>
              </a:rPr>
              <a:t>Without </a:t>
            </a:r>
            <a:r>
              <a:rPr lang="en-GB" dirty="0" smtClean="0">
                <a:solidFill>
                  <a:srgbClr val="FF0000"/>
                </a:solidFill>
              </a:rPr>
              <a:t>an operational software, the magnet cannot be cooled down.</a:t>
            </a:r>
            <a:endParaRPr lang="en-GB" dirty="0" smtClean="0"/>
          </a:p>
          <a:p>
            <a:pPr>
              <a:spcBef>
                <a:spcPts val="1800"/>
              </a:spcBef>
            </a:pPr>
            <a:r>
              <a:rPr lang="en-GB" dirty="0" smtClean="0"/>
              <a:t>CERN committed </a:t>
            </a:r>
            <a:r>
              <a:rPr lang="en-GB" dirty="0" smtClean="0"/>
              <a:t>to do things in a cost efficient way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No people hired, no additional FSU.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But at some point CERN may have to </a:t>
            </a:r>
            <a:r>
              <a:rPr lang="en-GB" dirty="0" smtClean="0"/>
              <a:t>do so in </a:t>
            </a:r>
            <a:r>
              <a:rPr lang="en-GB" dirty="0" smtClean="0"/>
              <a:t>anticipation of the series </a:t>
            </a:r>
            <a:r>
              <a:rPr lang="en-GB" dirty="0" smtClean="0"/>
              <a:t>testing.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►"/>
            </a:pPr>
            <a:r>
              <a:rPr lang="en-GB" dirty="0" smtClean="0"/>
              <a:t>Visibility on schedule delivery become crucial.</a:t>
            </a:r>
            <a:endParaRPr lang="en-GB" dirty="0" smtClean="0"/>
          </a:p>
          <a:p>
            <a:pPr>
              <a:spcBef>
                <a:spcPts val="1800"/>
              </a:spcBef>
            </a:pPr>
            <a:r>
              <a:rPr lang="en-GB" dirty="0" smtClean="0"/>
              <a:t>Magnet transport from CERN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Who will do the wrapping – transport responsibility of ASG</a:t>
            </a:r>
            <a:r>
              <a:rPr lang="en-GB" dirty="0" smtClean="0"/>
              <a:t>...?</a:t>
            </a:r>
            <a:endParaRPr lang="en-GB" dirty="0" smtClean="0"/>
          </a:p>
          <a:p>
            <a:pPr lvl="1">
              <a:spcBef>
                <a:spcPts val="1200"/>
              </a:spcBef>
            </a:pPr>
            <a:r>
              <a:rPr lang="en-GB" dirty="0" smtClean="0"/>
              <a:t>Work permits for contractors that are </a:t>
            </a:r>
            <a:r>
              <a:rPr lang="fr-CH" dirty="0" smtClean="0"/>
              <a:t>not </a:t>
            </a:r>
            <a:r>
              <a:rPr lang="fr-CH" dirty="0" err="1" smtClean="0"/>
              <a:t>CERN’s</a:t>
            </a:r>
            <a:r>
              <a:rPr lang="fr-CH" dirty="0" smtClean="0"/>
              <a:t> </a:t>
            </a:r>
            <a:r>
              <a:rPr lang="fr-CH" dirty="0" err="1" smtClean="0"/>
              <a:t>ones</a:t>
            </a:r>
            <a:r>
              <a:rPr lang="fr-CH" dirty="0" smtClean="0"/>
              <a:t>…?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/>
          <a:lstStyle/>
          <a:p>
            <a:pPr algn="r"/>
            <a:fld id="{17918391-D411-FE40-AAD7-861AE5233E0E}" type="slidenum">
              <a:rPr lang="en-US" sz="1000" smtClean="0">
                <a:solidFill>
                  <a:schemeClr val="bg1">
                    <a:lumMod val="75000"/>
                  </a:schemeClr>
                </a:solidFill>
              </a:rPr>
              <a:pPr algn="r"/>
              <a:t>10</a:t>
            </a:fld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26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 of existing (formal) </a:t>
            </a:r>
            <a:r>
              <a:rPr lang="en-GB" dirty="0" smtClean="0"/>
              <a:t>collaborations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 smtClean="0"/>
              <a:t>Beam </a:t>
            </a:r>
            <a:r>
              <a:rPr lang="en-GB" dirty="0"/>
              <a:t>Physics</a:t>
            </a:r>
          </a:p>
          <a:p>
            <a:pPr lvl="1">
              <a:spcBef>
                <a:spcPts val="1200"/>
              </a:spcBef>
            </a:pPr>
            <a:r>
              <a:rPr lang="en-GB" b="1" dirty="0" smtClean="0">
                <a:solidFill>
                  <a:srgbClr val="00B050"/>
                </a:solidFill>
              </a:rPr>
              <a:t>Simulations </a:t>
            </a:r>
            <a:r>
              <a:rPr lang="en-GB" b="1" dirty="0">
                <a:solidFill>
                  <a:srgbClr val="00B050"/>
                </a:solidFill>
              </a:rPr>
              <a:t>of intense beam </a:t>
            </a:r>
            <a:r>
              <a:rPr lang="en-GB" dirty="0">
                <a:solidFill>
                  <a:srgbClr val="00B050"/>
                </a:solidFill>
              </a:rPr>
              <a:t>and machine optimization (synchrotrons</a:t>
            </a:r>
            <a:r>
              <a:rPr lang="en-GB" dirty="0" smtClean="0">
                <a:solidFill>
                  <a:srgbClr val="00B050"/>
                </a:solidFill>
              </a:rPr>
              <a:t>). </a:t>
            </a:r>
            <a:r>
              <a:rPr lang="en-GB" b="1" dirty="0" smtClean="0">
                <a:solidFill>
                  <a:srgbClr val="00B050"/>
                </a:solidFill>
              </a:rPr>
              <a:t>On-going</a:t>
            </a:r>
            <a:r>
              <a:rPr lang="en-GB" dirty="0" smtClean="0">
                <a:solidFill>
                  <a:srgbClr val="00B050"/>
                </a:solidFill>
              </a:rPr>
              <a:t>.</a:t>
            </a:r>
            <a:endParaRPr lang="en-GB" dirty="0">
              <a:solidFill>
                <a:srgbClr val="00B050"/>
              </a:solidFill>
            </a:endParaRPr>
          </a:p>
          <a:p>
            <a:pPr lvl="1">
              <a:spcBef>
                <a:spcPts val="1200"/>
              </a:spcBef>
            </a:pPr>
            <a:r>
              <a:rPr lang="en-GB" b="1" dirty="0" smtClean="0">
                <a:solidFill>
                  <a:srgbClr val="00B050"/>
                </a:solidFill>
              </a:rPr>
              <a:t>Space </a:t>
            </a:r>
            <a:r>
              <a:rPr lang="en-GB" b="1" dirty="0">
                <a:solidFill>
                  <a:srgbClr val="00B050"/>
                </a:solidFill>
              </a:rPr>
              <a:t>charge and collective effects </a:t>
            </a:r>
            <a:r>
              <a:rPr lang="en-GB" dirty="0">
                <a:solidFill>
                  <a:srgbClr val="00B050"/>
                </a:solidFill>
              </a:rPr>
              <a:t>studies (</a:t>
            </a:r>
            <a:r>
              <a:rPr lang="en-GB" dirty="0" err="1">
                <a:solidFill>
                  <a:srgbClr val="00B050"/>
                </a:solidFill>
              </a:rPr>
              <a:t>linacs</a:t>
            </a:r>
            <a:r>
              <a:rPr lang="en-GB" dirty="0">
                <a:solidFill>
                  <a:srgbClr val="00B050"/>
                </a:solidFill>
              </a:rPr>
              <a:t>/synchrotrons) – </a:t>
            </a:r>
            <a:r>
              <a:rPr lang="en-GB" dirty="0" smtClean="0">
                <a:solidFill>
                  <a:srgbClr val="00B050"/>
                </a:solidFill>
              </a:rPr>
              <a:t>workshops</a:t>
            </a:r>
            <a:r>
              <a:rPr lang="en-GB" dirty="0" smtClean="0">
                <a:solidFill>
                  <a:srgbClr val="00B050"/>
                </a:solidFill>
              </a:rPr>
              <a:t>. </a:t>
            </a:r>
            <a:r>
              <a:rPr lang="en-GB" b="1" dirty="0" smtClean="0">
                <a:solidFill>
                  <a:srgbClr val="00B050"/>
                </a:solidFill>
              </a:rPr>
              <a:t>On-going</a:t>
            </a:r>
            <a:r>
              <a:rPr lang="en-GB" dirty="0" smtClean="0">
                <a:solidFill>
                  <a:srgbClr val="00B050"/>
                </a:solidFill>
              </a:rPr>
              <a:t>.</a:t>
            </a:r>
            <a:endParaRPr lang="en-GB" dirty="0">
              <a:solidFill>
                <a:srgbClr val="00B050"/>
              </a:solidFill>
            </a:endParaRPr>
          </a:p>
          <a:p>
            <a:pPr lvl="1">
              <a:spcBef>
                <a:spcPts val="1200"/>
              </a:spcBef>
            </a:pPr>
            <a:r>
              <a:rPr lang="en-GB" dirty="0" smtClean="0">
                <a:solidFill>
                  <a:srgbClr val="FFC000"/>
                </a:solidFill>
              </a:rPr>
              <a:t>FCC-</a:t>
            </a:r>
            <a:r>
              <a:rPr lang="en-GB" dirty="0" err="1" smtClean="0">
                <a:solidFill>
                  <a:srgbClr val="FFC000"/>
                </a:solidFill>
              </a:rPr>
              <a:t>hh</a:t>
            </a:r>
            <a:r>
              <a:rPr lang="en-GB" dirty="0" smtClean="0">
                <a:solidFill>
                  <a:srgbClr val="FFC000"/>
                </a:solidFill>
              </a:rPr>
              <a:t> </a:t>
            </a:r>
            <a:r>
              <a:rPr lang="en-GB" b="1" dirty="0">
                <a:solidFill>
                  <a:srgbClr val="FFC000"/>
                </a:solidFill>
              </a:rPr>
              <a:t>beam stability, collective effects </a:t>
            </a:r>
            <a:r>
              <a:rPr lang="en-GB" dirty="0">
                <a:solidFill>
                  <a:srgbClr val="FFC000"/>
                </a:solidFill>
              </a:rPr>
              <a:t>– In the framework of </a:t>
            </a:r>
            <a:r>
              <a:rPr lang="en-GB" dirty="0" err="1" smtClean="0">
                <a:solidFill>
                  <a:srgbClr val="FFC000"/>
                </a:solidFill>
              </a:rPr>
              <a:t>EuroCirCol</a:t>
            </a:r>
            <a:r>
              <a:rPr lang="en-GB" dirty="0" smtClean="0">
                <a:solidFill>
                  <a:srgbClr val="FFC000"/>
                </a:solidFill>
              </a:rPr>
              <a:t>. </a:t>
            </a:r>
            <a:r>
              <a:rPr lang="en-GB" b="1" dirty="0" smtClean="0">
                <a:solidFill>
                  <a:srgbClr val="FFC000"/>
                </a:solidFill>
              </a:rPr>
              <a:t>Financin</a:t>
            </a:r>
            <a:r>
              <a:rPr lang="en-GB" dirty="0" smtClean="0">
                <a:solidFill>
                  <a:srgbClr val="FFC000"/>
                </a:solidFill>
              </a:rPr>
              <a:t>g?</a:t>
            </a:r>
            <a:endParaRPr lang="en-GB" dirty="0">
              <a:solidFill>
                <a:srgbClr val="FFC000"/>
              </a:solidFill>
            </a:endParaRPr>
          </a:p>
          <a:p>
            <a:pPr lvl="1">
              <a:spcBef>
                <a:spcPts val="1200"/>
              </a:spcBef>
            </a:pPr>
            <a:r>
              <a:rPr lang="en-GB" dirty="0" smtClean="0">
                <a:solidFill>
                  <a:srgbClr val="00B050"/>
                </a:solidFill>
              </a:rPr>
              <a:t>Advanced </a:t>
            </a:r>
            <a:r>
              <a:rPr lang="en-GB" b="1" dirty="0">
                <a:solidFill>
                  <a:srgbClr val="00B050"/>
                </a:solidFill>
              </a:rPr>
              <a:t>Landau Damping </a:t>
            </a:r>
            <a:r>
              <a:rPr lang="en-GB" dirty="0">
                <a:solidFill>
                  <a:srgbClr val="00B050"/>
                </a:solidFill>
              </a:rPr>
              <a:t>– joint PhD </a:t>
            </a:r>
            <a:r>
              <a:rPr lang="en-GB" dirty="0" smtClean="0">
                <a:solidFill>
                  <a:srgbClr val="00B050"/>
                </a:solidFill>
              </a:rPr>
              <a:t>student</a:t>
            </a:r>
            <a:r>
              <a:rPr lang="en-GB" dirty="0" smtClean="0">
                <a:solidFill>
                  <a:srgbClr val="00B050"/>
                </a:solidFill>
              </a:rPr>
              <a:t>. </a:t>
            </a:r>
            <a:r>
              <a:rPr lang="en-GB" b="1" dirty="0" smtClean="0">
                <a:solidFill>
                  <a:srgbClr val="00B050"/>
                </a:solidFill>
              </a:rPr>
              <a:t>Agreed</a:t>
            </a:r>
            <a:r>
              <a:rPr lang="en-GB" dirty="0" smtClean="0">
                <a:solidFill>
                  <a:srgbClr val="00B050"/>
                </a:solidFill>
              </a:rPr>
              <a:t>.</a:t>
            </a:r>
            <a:endParaRPr lang="en-GB" dirty="0">
              <a:solidFill>
                <a:srgbClr val="00B050"/>
              </a:solidFill>
            </a:endParaRPr>
          </a:p>
          <a:p>
            <a:pPr>
              <a:spcBef>
                <a:spcPts val="1800"/>
              </a:spcBef>
            </a:pPr>
            <a:r>
              <a:rPr lang="en-GB" dirty="0" smtClean="0"/>
              <a:t>Beam Instrumentation</a:t>
            </a:r>
            <a:endParaRPr lang="en-GB" dirty="0"/>
          </a:p>
          <a:p>
            <a:pPr lvl="1">
              <a:spcBef>
                <a:spcPts val="1200"/>
              </a:spcBef>
            </a:pPr>
            <a:r>
              <a:rPr lang="en-GB" dirty="0" smtClean="0">
                <a:solidFill>
                  <a:srgbClr val="00B050"/>
                </a:solidFill>
              </a:rPr>
              <a:t>Production of 180 </a:t>
            </a:r>
            <a:r>
              <a:rPr lang="en-GB" b="1" dirty="0">
                <a:solidFill>
                  <a:srgbClr val="00B050"/>
                </a:solidFill>
              </a:rPr>
              <a:t>ionisation chambers </a:t>
            </a:r>
            <a:r>
              <a:rPr lang="en-GB" dirty="0">
                <a:solidFill>
                  <a:srgbClr val="00B050"/>
                </a:solidFill>
              </a:rPr>
              <a:t>for </a:t>
            </a:r>
            <a:r>
              <a:rPr lang="en-GB" dirty="0" smtClean="0">
                <a:solidFill>
                  <a:srgbClr val="00B050"/>
                </a:solidFill>
              </a:rPr>
              <a:t>FAIR BLM</a:t>
            </a:r>
            <a:r>
              <a:rPr lang="en-GB" dirty="0" smtClean="0">
                <a:solidFill>
                  <a:srgbClr val="00B050"/>
                </a:solidFill>
              </a:rPr>
              <a:t>. </a:t>
            </a:r>
            <a:r>
              <a:rPr lang="en-GB" b="1" dirty="0" smtClean="0">
                <a:solidFill>
                  <a:srgbClr val="00B050"/>
                </a:solidFill>
              </a:rPr>
              <a:t>Completed</a:t>
            </a:r>
            <a:r>
              <a:rPr lang="en-GB" dirty="0" smtClean="0">
                <a:solidFill>
                  <a:srgbClr val="00B050"/>
                </a:solidFill>
              </a:rPr>
              <a:t>.</a:t>
            </a:r>
            <a:endParaRPr lang="en-GB" dirty="0">
              <a:solidFill>
                <a:srgbClr val="00B050"/>
              </a:solidFill>
            </a:endParaRPr>
          </a:p>
          <a:p>
            <a:pPr lvl="1">
              <a:spcBef>
                <a:spcPts val="1200"/>
              </a:spcBef>
            </a:pPr>
            <a:r>
              <a:rPr lang="en-GB" dirty="0" smtClean="0">
                <a:solidFill>
                  <a:srgbClr val="00B050"/>
                </a:solidFill>
              </a:rPr>
              <a:t>Development </a:t>
            </a:r>
            <a:r>
              <a:rPr lang="en-GB" dirty="0">
                <a:solidFill>
                  <a:srgbClr val="00B050"/>
                </a:solidFill>
              </a:rPr>
              <a:t>of a </a:t>
            </a:r>
            <a:r>
              <a:rPr lang="en-GB" b="1" dirty="0">
                <a:solidFill>
                  <a:srgbClr val="00B050"/>
                </a:solidFill>
              </a:rPr>
              <a:t>cryogenic current comparator </a:t>
            </a:r>
            <a:r>
              <a:rPr lang="en-GB" dirty="0">
                <a:solidFill>
                  <a:srgbClr val="00B050"/>
                </a:solidFill>
              </a:rPr>
              <a:t>for high precision beam current measurements</a:t>
            </a:r>
            <a:r>
              <a:rPr lang="en-GB" dirty="0" smtClean="0">
                <a:solidFill>
                  <a:srgbClr val="00B050"/>
                </a:solidFill>
              </a:rPr>
              <a:t>. </a:t>
            </a:r>
            <a:r>
              <a:rPr lang="en-GB" b="1" dirty="0" smtClean="0">
                <a:solidFill>
                  <a:srgbClr val="00B050"/>
                </a:solidFill>
              </a:rPr>
              <a:t>Completed</a:t>
            </a:r>
            <a:r>
              <a:rPr lang="en-GB" dirty="0" smtClean="0">
                <a:solidFill>
                  <a:srgbClr val="00B050"/>
                </a:solidFill>
              </a:rPr>
              <a:t>.</a:t>
            </a:r>
            <a:endParaRPr lang="en-GB" dirty="0">
              <a:solidFill>
                <a:srgbClr val="00B050"/>
              </a:solidFill>
            </a:endParaRPr>
          </a:p>
          <a:p>
            <a:pPr lvl="1">
              <a:spcBef>
                <a:spcPts val="1200"/>
              </a:spcBef>
            </a:pPr>
            <a:r>
              <a:rPr lang="en-GB" dirty="0" smtClean="0">
                <a:solidFill>
                  <a:srgbClr val="00B050"/>
                </a:solidFill>
              </a:rPr>
              <a:t>Delivery </a:t>
            </a:r>
            <a:r>
              <a:rPr lang="en-GB" dirty="0">
                <a:solidFill>
                  <a:srgbClr val="00B050"/>
                </a:solidFill>
              </a:rPr>
              <a:t>of a </a:t>
            </a:r>
            <a:r>
              <a:rPr lang="en-GB" b="1" dirty="0">
                <a:solidFill>
                  <a:srgbClr val="00B050"/>
                </a:solidFill>
              </a:rPr>
              <a:t>Luminescence Profile Monitor prototype </a:t>
            </a:r>
            <a:r>
              <a:rPr lang="en-GB" dirty="0" smtClean="0">
                <a:solidFill>
                  <a:srgbClr val="00B050"/>
                </a:solidFill>
              </a:rPr>
              <a:t>with </a:t>
            </a:r>
            <a:r>
              <a:rPr lang="en-GB" dirty="0">
                <a:solidFill>
                  <a:srgbClr val="00B050"/>
                </a:solidFill>
              </a:rPr>
              <a:t>a Gas Jet Target as part of Work-package 13 </a:t>
            </a:r>
            <a:r>
              <a:rPr lang="en-GB" dirty="0" smtClean="0">
                <a:solidFill>
                  <a:srgbClr val="00B050"/>
                </a:solidFill>
              </a:rPr>
              <a:t>of HL-LHC Project</a:t>
            </a:r>
            <a:r>
              <a:rPr lang="en-GB" dirty="0" smtClean="0">
                <a:solidFill>
                  <a:srgbClr val="00B050"/>
                </a:solidFill>
              </a:rPr>
              <a:t>. </a:t>
            </a:r>
            <a:r>
              <a:rPr lang="en-GB" b="1" dirty="0" smtClean="0">
                <a:solidFill>
                  <a:srgbClr val="00B050"/>
                </a:solidFill>
              </a:rPr>
              <a:t>Completed</a:t>
            </a:r>
            <a:r>
              <a:rPr lang="en-GB" dirty="0" smtClean="0">
                <a:solidFill>
                  <a:srgbClr val="00B050"/>
                </a:solidFill>
              </a:rPr>
              <a:t>.</a:t>
            </a:r>
            <a:endParaRPr lang="en-GB" dirty="0">
              <a:solidFill>
                <a:srgbClr val="00B050"/>
              </a:solidFill>
            </a:endParaRPr>
          </a:p>
          <a:p>
            <a:pPr lvl="1">
              <a:spcBef>
                <a:spcPts val="1200"/>
              </a:spcBef>
            </a:pPr>
            <a:r>
              <a:rPr lang="en-GB" b="1" dirty="0" smtClean="0">
                <a:solidFill>
                  <a:srgbClr val="00B050"/>
                </a:solidFill>
              </a:rPr>
              <a:t>ARIES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>
                <a:solidFill>
                  <a:srgbClr val="00B050"/>
                </a:solidFill>
              </a:rPr>
              <a:t>collaborations </a:t>
            </a:r>
            <a:r>
              <a:rPr lang="en-GB" dirty="0">
                <a:solidFill>
                  <a:srgbClr val="00B050"/>
                </a:solidFill>
              </a:rPr>
              <a:t>(WP8 Advanced accelerator diagnostics and WP16 Intense RF modulated e-beams</a:t>
            </a:r>
            <a:r>
              <a:rPr lang="en-GB" dirty="0" smtClean="0">
                <a:solidFill>
                  <a:srgbClr val="00B050"/>
                </a:solidFill>
              </a:rPr>
              <a:t>). </a:t>
            </a:r>
            <a:r>
              <a:rPr lang="en-GB" b="1" dirty="0" smtClean="0">
                <a:solidFill>
                  <a:srgbClr val="00B050"/>
                </a:solidFill>
              </a:rPr>
              <a:t>On-going</a:t>
            </a:r>
            <a:r>
              <a:rPr lang="en-GB" dirty="0" smtClean="0">
                <a:solidFill>
                  <a:srgbClr val="00B050"/>
                </a:solidFill>
              </a:rPr>
              <a:t>.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10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 of existing (formal) </a:t>
            </a:r>
            <a:r>
              <a:rPr lang="en-GB" dirty="0" smtClean="0"/>
              <a:t>collaborations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28792"/>
            <a:ext cx="8372475" cy="4864235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Control’s </a:t>
            </a:r>
            <a:r>
              <a:rPr lang="en-GB" dirty="0" smtClean="0"/>
              <a:t>systems. </a:t>
            </a:r>
            <a:r>
              <a:rPr lang="en-GB" dirty="0" smtClean="0">
                <a:solidFill>
                  <a:srgbClr val="FFC000"/>
                </a:solidFill>
              </a:rPr>
              <a:t>On-going without new frame contract.</a:t>
            </a:r>
            <a:endParaRPr lang="en-GB" dirty="0">
              <a:solidFill>
                <a:srgbClr val="FFC000"/>
              </a:solidFill>
            </a:endParaRPr>
          </a:p>
          <a:p>
            <a:pPr lvl="1">
              <a:spcBef>
                <a:spcPts val="1200"/>
              </a:spcBef>
            </a:pPr>
            <a:r>
              <a:rPr lang="en-GB" b="1" dirty="0" smtClean="0"/>
              <a:t>LHC </a:t>
            </a:r>
            <a:r>
              <a:rPr lang="en-GB" b="1" dirty="0"/>
              <a:t>software </a:t>
            </a:r>
            <a:r>
              <a:rPr lang="en-GB" b="1" dirty="0" smtClean="0"/>
              <a:t>Architecture</a:t>
            </a:r>
            <a:r>
              <a:rPr lang="en-GB" dirty="0" smtClean="0"/>
              <a:t>.</a:t>
            </a:r>
            <a:endParaRPr lang="en-GB" dirty="0"/>
          </a:p>
          <a:p>
            <a:pPr lvl="1">
              <a:spcBef>
                <a:spcPts val="1200"/>
              </a:spcBef>
            </a:pPr>
            <a:r>
              <a:rPr lang="en-GB" b="1" dirty="0" smtClean="0"/>
              <a:t>FESA</a:t>
            </a:r>
            <a:r>
              <a:rPr lang="en-GB" dirty="0" smtClean="0"/>
              <a:t> </a:t>
            </a:r>
            <a:r>
              <a:rPr lang="en-GB" dirty="0"/>
              <a:t>(Front-end Software Architecture</a:t>
            </a:r>
            <a:r>
              <a:rPr lang="en-GB" dirty="0" smtClean="0"/>
              <a:t>).</a:t>
            </a:r>
            <a:endParaRPr lang="en-GB" dirty="0"/>
          </a:p>
          <a:p>
            <a:pPr lvl="1">
              <a:spcBef>
                <a:spcPts val="1200"/>
              </a:spcBef>
            </a:pPr>
            <a:r>
              <a:rPr lang="en-GB" b="1" dirty="0" smtClean="0"/>
              <a:t>Timing</a:t>
            </a:r>
            <a:r>
              <a:rPr lang="en-GB" dirty="0" smtClean="0"/>
              <a:t> system.</a:t>
            </a:r>
            <a:endParaRPr lang="en-GB" dirty="0"/>
          </a:p>
          <a:p>
            <a:pPr lvl="1">
              <a:spcBef>
                <a:spcPts val="1200"/>
              </a:spcBef>
            </a:pPr>
            <a:r>
              <a:rPr lang="en-GB" b="1" dirty="0" smtClean="0"/>
              <a:t>CMW</a:t>
            </a:r>
            <a:r>
              <a:rPr lang="en-GB" dirty="0" smtClean="0"/>
              <a:t> </a:t>
            </a:r>
            <a:r>
              <a:rPr lang="en-GB" dirty="0"/>
              <a:t>(controls </a:t>
            </a:r>
            <a:r>
              <a:rPr lang="en-GB" dirty="0" err="1"/>
              <a:t>middlewhare</a:t>
            </a:r>
            <a:r>
              <a:rPr lang="en-GB" dirty="0"/>
              <a:t>)/RBAC Role based access </a:t>
            </a:r>
            <a:r>
              <a:rPr lang="en-GB" dirty="0" smtClean="0"/>
              <a:t>control.</a:t>
            </a:r>
            <a:endParaRPr lang="en-GB" dirty="0"/>
          </a:p>
          <a:p>
            <a:pPr lvl="1">
              <a:spcBef>
                <a:spcPts val="1200"/>
              </a:spcBef>
            </a:pPr>
            <a:r>
              <a:rPr lang="en-GB" b="1" dirty="0" smtClean="0"/>
              <a:t>SILECS</a:t>
            </a:r>
            <a:r>
              <a:rPr lang="en-GB" dirty="0" smtClean="0"/>
              <a:t> </a:t>
            </a:r>
            <a:r>
              <a:rPr lang="en-GB" dirty="0"/>
              <a:t>(Software infrastructure for low level equipment controllers</a:t>
            </a:r>
            <a:r>
              <a:rPr lang="en-GB" dirty="0" smtClean="0"/>
              <a:t>).</a:t>
            </a:r>
            <a:endParaRPr lang="en-GB" dirty="0"/>
          </a:p>
          <a:p>
            <a:pPr lvl="1">
              <a:spcBef>
                <a:spcPts val="1200"/>
              </a:spcBef>
            </a:pPr>
            <a:r>
              <a:rPr lang="en-GB" b="1" dirty="0" smtClean="0"/>
              <a:t>FESA</a:t>
            </a:r>
            <a:r>
              <a:rPr lang="en-GB" dirty="0" smtClean="0"/>
              <a:t> </a:t>
            </a:r>
            <a:r>
              <a:rPr lang="en-GB" dirty="0"/>
              <a:t>classes for </a:t>
            </a:r>
            <a:r>
              <a:rPr lang="en-GB" dirty="0" err="1"/>
              <a:t>PicoScope</a:t>
            </a:r>
            <a:r>
              <a:rPr lang="en-GB" dirty="0"/>
              <a:t> digitisers.  </a:t>
            </a:r>
          </a:p>
          <a:p>
            <a:pPr>
              <a:spcBef>
                <a:spcPts val="1800"/>
              </a:spcBef>
            </a:pPr>
            <a:r>
              <a:rPr lang="en-GB" dirty="0" smtClean="0"/>
              <a:t>Industrial </a:t>
            </a:r>
            <a:r>
              <a:rPr lang="en-GB" dirty="0" smtClean="0"/>
              <a:t>Controls. </a:t>
            </a:r>
            <a:r>
              <a:rPr lang="en-GB" dirty="0" smtClean="0">
                <a:solidFill>
                  <a:srgbClr val="FFC000"/>
                </a:solidFill>
              </a:rPr>
              <a:t>On-going </a:t>
            </a:r>
            <a:r>
              <a:rPr lang="en-GB" dirty="0">
                <a:solidFill>
                  <a:srgbClr val="FFC000"/>
                </a:solidFill>
              </a:rPr>
              <a:t>without </a:t>
            </a:r>
            <a:r>
              <a:rPr lang="en-GB" dirty="0" smtClean="0">
                <a:solidFill>
                  <a:srgbClr val="FFC000"/>
                </a:solidFill>
              </a:rPr>
              <a:t>frame </a:t>
            </a:r>
            <a:r>
              <a:rPr lang="en-GB" dirty="0">
                <a:solidFill>
                  <a:srgbClr val="FFC000"/>
                </a:solidFill>
              </a:rPr>
              <a:t>contract.</a:t>
            </a:r>
          </a:p>
          <a:p>
            <a:pPr lvl="1">
              <a:spcBef>
                <a:spcPts val="600"/>
              </a:spcBef>
            </a:pPr>
            <a:r>
              <a:rPr lang="en-GB" dirty="0" smtClean="0"/>
              <a:t>GSI </a:t>
            </a:r>
            <a:r>
              <a:rPr lang="en-GB" dirty="0"/>
              <a:t>is using the CERN Industrial Control Frameworks, thus </a:t>
            </a:r>
            <a:r>
              <a:rPr lang="en-GB" b="1" dirty="0"/>
              <a:t>JCOP and UNICOS</a:t>
            </a:r>
            <a:r>
              <a:rPr lang="en-GB" dirty="0"/>
              <a:t>, for their cryogenics and vacuum controls.  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Develop </a:t>
            </a:r>
            <a:r>
              <a:rPr lang="en-GB" dirty="0"/>
              <a:t>a </a:t>
            </a:r>
            <a:r>
              <a:rPr lang="en-GB" b="1" dirty="0"/>
              <a:t>PLC based interlock system </a:t>
            </a:r>
            <a:r>
              <a:rPr lang="en-GB" dirty="0"/>
              <a:t>for the Super-FRS magnet test bench.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20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 of existing (formal) </a:t>
            </a:r>
            <a:r>
              <a:rPr lang="en-GB" dirty="0" smtClean="0"/>
              <a:t>collaborations (3)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28792"/>
            <a:ext cx="8372475" cy="4864235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800"/>
              </a:spcBef>
            </a:pPr>
            <a:r>
              <a:rPr lang="en-GB" dirty="0" smtClean="0"/>
              <a:t>Absorbers</a:t>
            </a:r>
            <a:r>
              <a:rPr lang="en-GB" dirty="0"/>
              <a:t>, collimators and beam dumps</a:t>
            </a:r>
          </a:p>
          <a:p>
            <a:pPr lvl="1"/>
            <a:r>
              <a:rPr lang="en-GB" dirty="0"/>
              <a:t>Proposal made for </a:t>
            </a:r>
            <a:r>
              <a:rPr lang="en-GB" b="1" dirty="0"/>
              <a:t>absorbers and beam dumps</a:t>
            </a:r>
            <a:r>
              <a:rPr lang="en-GB" dirty="0"/>
              <a:t>. Contacts, proposal </a:t>
            </a:r>
            <a:r>
              <a:rPr lang="en-GB" b="1" dirty="0">
                <a:solidFill>
                  <a:srgbClr val="FFC000"/>
                </a:solidFill>
              </a:rPr>
              <a:t>but no follow-up</a:t>
            </a:r>
            <a:r>
              <a:rPr lang="en-GB" dirty="0"/>
              <a:t>.</a:t>
            </a:r>
          </a:p>
          <a:p>
            <a:pPr>
              <a:spcBef>
                <a:spcPts val="1800"/>
              </a:spcBef>
            </a:pPr>
            <a:r>
              <a:rPr lang="en-GB" dirty="0"/>
              <a:t>Mechanical engineering of collimators</a:t>
            </a:r>
          </a:p>
          <a:p>
            <a:pPr lvl="1"/>
            <a:r>
              <a:rPr lang="en-GB" dirty="0" smtClean="0"/>
              <a:t>ARIES</a:t>
            </a:r>
            <a:r>
              <a:rPr lang="en-GB" dirty="0"/>
              <a:t>, collaborating with GSI for WP17 (</a:t>
            </a:r>
            <a:r>
              <a:rPr lang="en-GB" b="1" dirty="0"/>
              <a:t>Materials for Collimators </a:t>
            </a:r>
            <a:r>
              <a:rPr lang="en-GB" dirty="0"/>
              <a:t>and Thermal management applications). CERN carried out irradiation experiment at UNILAC M-branch. </a:t>
            </a:r>
            <a:r>
              <a:rPr lang="en-GB" b="1" dirty="0" smtClean="0">
                <a:solidFill>
                  <a:srgbClr val="00B050"/>
                </a:solidFill>
              </a:rPr>
              <a:t>On-going</a:t>
            </a:r>
            <a:r>
              <a:rPr lang="en-GB" dirty="0" smtClean="0"/>
              <a:t>.</a:t>
            </a:r>
            <a:endParaRPr lang="en-GB" dirty="0"/>
          </a:p>
          <a:p>
            <a:pPr>
              <a:spcBef>
                <a:spcPts val="1800"/>
              </a:spcBef>
            </a:pPr>
            <a:r>
              <a:rPr lang="en-GB" dirty="0" smtClean="0"/>
              <a:t>Injection </a:t>
            </a:r>
            <a:r>
              <a:rPr lang="en-GB" dirty="0"/>
              <a:t>and extraction systems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Design </a:t>
            </a:r>
            <a:r>
              <a:rPr lang="en-GB" dirty="0"/>
              <a:t>of the </a:t>
            </a:r>
            <a:r>
              <a:rPr lang="en-GB" b="1" dirty="0"/>
              <a:t>pulsed generator for </a:t>
            </a:r>
            <a:r>
              <a:rPr lang="en-GB" dirty="0"/>
              <a:t>the AD magnetic </a:t>
            </a:r>
            <a:r>
              <a:rPr lang="en-GB" b="1" dirty="0"/>
              <a:t>horn</a:t>
            </a:r>
            <a:r>
              <a:rPr lang="en-GB" dirty="0"/>
              <a:t> similar installation will be built for FAIR</a:t>
            </a:r>
            <a:r>
              <a:rPr lang="en-GB" dirty="0" smtClean="0"/>
              <a:t>. </a:t>
            </a:r>
            <a:r>
              <a:rPr lang="en-GB" b="1" dirty="0" smtClean="0">
                <a:solidFill>
                  <a:srgbClr val="00B050"/>
                </a:solidFill>
              </a:rPr>
              <a:t>On-going</a:t>
            </a:r>
            <a:r>
              <a:rPr lang="en-GB" dirty="0" smtClean="0"/>
              <a:t>.</a:t>
            </a:r>
            <a:endParaRPr lang="en-GB" dirty="0"/>
          </a:p>
          <a:p>
            <a:pPr lvl="1">
              <a:spcBef>
                <a:spcPts val="1200"/>
              </a:spcBef>
            </a:pPr>
            <a:r>
              <a:rPr lang="en-GB" dirty="0" smtClean="0"/>
              <a:t>Work </a:t>
            </a:r>
            <a:r>
              <a:rPr lang="en-GB" dirty="0"/>
              <a:t>on </a:t>
            </a:r>
            <a:r>
              <a:rPr lang="en-GB" b="1" dirty="0" err="1"/>
              <a:t>CosTheta</a:t>
            </a:r>
            <a:r>
              <a:rPr lang="en-GB" b="1" dirty="0"/>
              <a:t> superconducting septum</a:t>
            </a:r>
            <a:r>
              <a:rPr lang="en-GB" dirty="0"/>
              <a:t>: Overall the effort was limited to exchange of information and visit by CERN DOCT (now graduated) to GSI for some weeks</a:t>
            </a:r>
            <a:r>
              <a:rPr lang="en-GB" dirty="0" smtClean="0"/>
              <a:t>. </a:t>
            </a:r>
            <a:r>
              <a:rPr lang="en-GB" b="1" dirty="0" smtClean="0">
                <a:solidFill>
                  <a:srgbClr val="FFC000"/>
                </a:solidFill>
              </a:rPr>
              <a:t>Financing?</a:t>
            </a:r>
            <a:endParaRPr lang="en-GB" b="1" dirty="0">
              <a:solidFill>
                <a:srgbClr val="FFC000"/>
              </a:solidFill>
            </a:endParaRPr>
          </a:p>
          <a:p>
            <a:pPr lvl="1">
              <a:spcBef>
                <a:spcPts val="1200"/>
              </a:spcBef>
            </a:pPr>
            <a:r>
              <a:rPr lang="en-GB" dirty="0" smtClean="0"/>
              <a:t>ARIES</a:t>
            </a:r>
            <a:r>
              <a:rPr lang="en-GB" dirty="0"/>
              <a:t>, </a:t>
            </a:r>
            <a:r>
              <a:rPr lang="en-GB" b="1" dirty="0"/>
              <a:t>Slow Extraction spill </a:t>
            </a:r>
            <a:r>
              <a:rPr lang="en-GB" dirty="0"/>
              <a:t>improvement</a:t>
            </a:r>
            <a:r>
              <a:rPr lang="en-GB" dirty="0" smtClean="0"/>
              <a:t>. </a:t>
            </a:r>
            <a:r>
              <a:rPr lang="en-GB" b="1" dirty="0" smtClean="0">
                <a:solidFill>
                  <a:srgbClr val="00B050"/>
                </a:solidFill>
              </a:rPr>
              <a:t>Agreed</a:t>
            </a:r>
            <a:r>
              <a:rPr lang="en-GB" dirty="0" smtClean="0"/>
              <a:t>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28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 of existing (formal) </a:t>
            </a:r>
            <a:r>
              <a:rPr lang="en-GB" dirty="0" smtClean="0"/>
              <a:t>collaborations (4)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28792"/>
            <a:ext cx="8372475" cy="4864235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RF feedback systems</a:t>
            </a:r>
          </a:p>
          <a:p>
            <a:pPr lvl="1"/>
            <a:r>
              <a:rPr lang="en-GB" b="1" dirty="0"/>
              <a:t>Broadband transverse feedback </a:t>
            </a:r>
            <a:r>
              <a:rPr lang="en-GB" dirty="0"/>
              <a:t>systems (synchrotrons). Contacts </a:t>
            </a:r>
            <a:r>
              <a:rPr lang="en-GB" b="1" dirty="0">
                <a:solidFill>
                  <a:srgbClr val="FFC000"/>
                </a:solidFill>
              </a:rPr>
              <a:t>but no follow-up</a:t>
            </a:r>
            <a:r>
              <a:rPr lang="en-GB" dirty="0"/>
              <a:t>.</a:t>
            </a:r>
          </a:p>
          <a:p>
            <a:pPr>
              <a:spcBef>
                <a:spcPts val="1800"/>
              </a:spcBef>
            </a:pPr>
            <a:r>
              <a:rPr lang="en-GB" dirty="0" smtClean="0"/>
              <a:t>Machine </a:t>
            </a:r>
            <a:r>
              <a:rPr lang="en-GB" dirty="0" smtClean="0"/>
              <a:t>protection. </a:t>
            </a:r>
            <a:r>
              <a:rPr lang="en-GB" dirty="0" smtClean="0">
                <a:solidFill>
                  <a:srgbClr val="FFC000"/>
                </a:solidFill>
              </a:rPr>
              <a:t>On-going </a:t>
            </a:r>
            <a:r>
              <a:rPr lang="en-GB" dirty="0">
                <a:solidFill>
                  <a:srgbClr val="FFC000"/>
                </a:solidFill>
              </a:rPr>
              <a:t>without frame contract.</a:t>
            </a:r>
          </a:p>
          <a:p>
            <a:pPr lvl="1">
              <a:spcBef>
                <a:spcPts val="1200"/>
              </a:spcBef>
            </a:pPr>
            <a:r>
              <a:rPr lang="en-GB" dirty="0" smtClean="0"/>
              <a:t>Simulation </a:t>
            </a:r>
            <a:r>
              <a:rPr lang="en-GB" dirty="0"/>
              <a:t>of </a:t>
            </a:r>
            <a:r>
              <a:rPr lang="en-GB" b="1" dirty="0"/>
              <a:t>Transient Effects </a:t>
            </a:r>
            <a:r>
              <a:rPr lang="en-GB" dirty="0"/>
              <a:t>in the SIS100 Superconducting  Magnet and </a:t>
            </a:r>
            <a:r>
              <a:rPr lang="en-GB" dirty="0" err="1"/>
              <a:t>Busbar</a:t>
            </a:r>
            <a:r>
              <a:rPr lang="en-GB" dirty="0"/>
              <a:t> </a:t>
            </a:r>
            <a:r>
              <a:rPr lang="en-GB" dirty="0" smtClean="0"/>
              <a:t>Systems.</a:t>
            </a:r>
            <a:endParaRPr lang="en-GB" dirty="0"/>
          </a:p>
          <a:p>
            <a:pPr lvl="1">
              <a:spcBef>
                <a:spcPts val="1200"/>
              </a:spcBef>
            </a:pPr>
            <a:r>
              <a:rPr lang="en-GB" dirty="0"/>
              <a:t>Developing a prototype system for the GSI-FAIR </a:t>
            </a:r>
            <a:r>
              <a:rPr lang="en-GB" b="1" dirty="0"/>
              <a:t>Personal Safety </a:t>
            </a:r>
            <a:r>
              <a:rPr lang="en-GB" b="1" dirty="0" smtClean="0"/>
              <a:t>System.</a:t>
            </a:r>
            <a:endParaRPr lang="en-GB" b="1" dirty="0"/>
          </a:p>
          <a:p>
            <a:pPr lvl="1">
              <a:spcBef>
                <a:spcPts val="1200"/>
              </a:spcBef>
            </a:pPr>
            <a:r>
              <a:rPr lang="en-GB" b="1" dirty="0"/>
              <a:t>Quench detection </a:t>
            </a:r>
            <a:r>
              <a:rPr lang="en-GB" dirty="0"/>
              <a:t>systems (</a:t>
            </a:r>
            <a:r>
              <a:rPr lang="en-GB" dirty="0" err="1"/>
              <a:t>uQDS</a:t>
            </a:r>
            <a:r>
              <a:rPr lang="en-GB" dirty="0"/>
              <a:t>) for </a:t>
            </a:r>
            <a:r>
              <a:rPr lang="en-GB" dirty="0" smtClean="0"/>
              <a:t>FAIR.</a:t>
            </a:r>
            <a:endParaRPr lang="en-GB" dirty="0"/>
          </a:p>
          <a:p>
            <a:pPr>
              <a:spcBef>
                <a:spcPts val="1800"/>
              </a:spcBef>
            </a:pPr>
            <a:r>
              <a:rPr lang="en-GB" dirty="0" smtClean="0"/>
              <a:t>Vacuum </a:t>
            </a:r>
            <a:r>
              <a:rPr lang="en-GB" dirty="0" smtClean="0"/>
              <a:t>systems. </a:t>
            </a:r>
            <a:r>
              <a:rPr lang="en-GB" dirty="0" smtClean="0">
                <a:solidFill>
                  <a:srgbClr val="FFC000"/>
                </a:solidFill>
              </a:rPr>
              <a:t>Contacts but no follow-up</a:t>
            </a:r>
            <a:r>
              <a:rPr lang="en-GB" dirty="0" smtClean="0"/>
              <a:t>.</a:t>
            </a:r>
            <a:endParaRPr lang="en-GB" dirty="0"/>
          </a:p>
          <a:p>
            <a:pPr lvl="1">
              <a:spcBef>
                <a:spcPts val="1200"/>
              </a:spcBef>
            </a:pPr>
            <a:r>
              <a:rPr lang="en-GB" b="1" dirty="0"/>
              <a:t>Insulation vacuum</a:t>
            </a:r>
            <a:r>
              <a:rPr lang="en-GB" dirty="0"/>
              <a:t> system </a:t>
            </a:r>
            <a:r>
              <a:rPr lang="en-GB" b="1" dirty="0"/>
              <a:t>and</a:t>
            </a:r>
            <a:r>
              <a:rPr lang="en-GB" dirty="0"/>
              <a:t> its </a:t>
            </a:r>
            <a:r>
              <a:rPr lang="en-GB" b="1" dirty="0"/>
              <a:t>control</a:t>
            </a:r>
            <a:r>
              <a:rPr lang="en-GB" dirty="0"/>
              <a:t>.</a:t>
            </a:r>
          </a:p>
          <a:p>
            <a:pPr lvl="1">
              <a:spcBef>
                <a:spcPts val="1200"/>
              </a:spcBef>
            </a:pPr>
            <a:r>
              <a:rPr lang="en-GB" b="1" dirty="0"/>
              <a:t>Adapting CERN standards of controls </a:t>
            </a:r>
            <a:r>
              <a:rPr lang="en-GB" dirty="0"/>
              <a:t>for GSI and future </a:t>
            </a:r>
            <a:r>
              <a:rPr lang="en-GB" dirty="0" smtClean="0"/>
              <a:t>FAIR.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90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CERN-GSI </a:t>
            </a:r>
            <a:r>
              <a:rPr lang="en-GB" dirty="0" err="1" smtClean="0"/>
              <a:t>superFRS</a:t>
            </a:r>
            <a:r>
              <a:rPr lang="en-GB" dirty="0" smtClean="0"/>
              <a:t> kick-off meeting</a:t>
            </a:r>
            <a:br>
              <a:rPr lang="en-GB" dirty="0" smtClean="0"/>
            </a:b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</a:rPr>
              <a:t>Wednesday 3</a:t>
            </a:r>
            <a:r>
              <a:rPr lang="en-GB" sz="2400" baseline="30000" dirty="0" smtClean="0">
                <a:solidFill>
                  <a:schemeClr val="accent6">
                    <a:lumMod val="50000"/>
                  </a:schemeClr>
                </a:solidFill>
              </a:rPr>
              <a:t>rd</a:t>
            </a: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</a:rPr>
              <a:t> July – Morning session</a:t>
            </a:r>
            <a:endParaRPr lang="en-GB" sz="20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36908" t="29459" r="24238" b="21096"/>
          <a:stretch/>
        </p:blipFill>
        <p:spPr>
          <a:xfrm>
            <a:off x="1827427" y="1736841"/>
            <a:ext cx="5486400" cy="39272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16200000">
            <a:off x="6074791" y="3002832"/>
            <a:ext cx="57419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" indent="0">
              <a:buNone/>
            </a:pPr>
            <a:r>
              <a:rPr lang="en-GB" sz="1400" dirty="0" smtClean="0"/>
              <a:t>https</a:t>
            </a:r>
            <a:r>
              <a:rPr lang="en-GB" sz="1400" dirty="0"/>
              <a:t>://indico.cern.ch/event/828084/timetable/#20190703.detailed</a:t>
            </a:r>
          </a:p>
        </p:txBody>
      </p:sp>
    </p:spTree>
    <p:extLst>
      <p:ext uri="{BB962C8B-B14F-4D97-AF65-F5344CB8AC3E}">
        <p14:creationId xmlns:p14="http://schemas.microsoft.com/office/powerpoint/2010/main" val="153185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CERN-GSI </a:t>
            </a:r>
            <a:r>
              <a:rPr lang="en-GB" dirty="0" err="1" smtClean="0"/>
              <a:t>superFRS</a:t>
            </a:r>
            <a:r>
              <a:rPr lang="en-GB" dirty="0" smtClean="0"/>
              <a:t> kick-off meeting</a:t>
            </a:r>
            <a:br>
              <a:rPr lang="en-GB" dirty="0" smtClean="0"/>
            </a:b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Wednesday 3</a:t>
            </a:r>
            <a:r>
              <a:rPr lang="en-GB" sz="2400" baseline="30000" dirty="0">
                <a:solidFill>
                  <a:schemeClr val="accent6">
                    <a:lumMod val="50000"/>
                  </a:schemeClr>
                </a:solidFill>
              </a:rPr>
              <a:t>rd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 July – </a:t>
            </a: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</a:rPr>
              <a:t>Afternoon 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session</a:t>
            </a:r>
            <a:endParaRPr lang="en-GB" sz="24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6200000">
            <a:off x="6074791" y="3002832"/>
            <a:ext cx="57419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" indent="0">
              <a:buNone/>
            </a:pPr>
            <a:r>
              <a:rPr lang="en-GB" sz="1400" dirty="0" smtClean="0"/>
              <a:t>https</a:t>
            </a:r>
            <a:r>
              <a:rPr lang="en-GB" sz="1400" dirty="0"/>
              <a:t>://indico.cern.ch/event/828084/timetable/#20190703.detailed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7292" t="14142" r="24687" b="26809"/>
          <a:stretch/>
        </p:blipFill>
        <p:spPr>
          <a:xfrm>
            <a:off x="1827427" y="1044598"/>
            <a:ext cx="5486400" cy="479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16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CERN-GSI </a:t>
            </a:r>
            <a:r>
              <a:rPr lang="en-GB" dirty="0" err="1" smtClean="0"/>
              <a:t>superFRS</a:t>
            </a:r>
            <a:r>
              <a:rPr lang="en-GB" dirty="0" smtClean="0"/>
              <a:t> kick-off meeting</a:t>
            </a:r>
            <a:br>
              <a:rPr lang="en-GB" dirty="0" smtClean="0"/>
            </a:b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Thursday </a:t>
            </a: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en-GB" sz="2400" baseline="30000" dirty="0" smtClean="0">
                <a:solidFill>
                  <a:schemeClr val="accent6">
                    <a:lumMod val="50000"/>
                  </a:schemeClr>
                </a:solidFill>
              </a:rPr>
              <a:t>th</a:t>
            </a: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</a:rPr>
              <a:t> July - Morning session</a:t>
            </a:r>
            <a:endParaRPr lang="en-GB" sz="24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6927" t="18086" r="24635" b="25349"/>
          <a:stretch/>
        </p:blipFill>
        <p:spPr>
          <a:xfrm>
            <a:off x="1827427" y="1301772"/>
            <a:ext cx="5486400" cy="45414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6200000">
            <a:off x="6074791" y="3002832"/>
            <a:ext cx="57419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" indent="0">
              <a:buNone/>
            </a:pPr>
            <a:r>
              <a:rPr lang="en-GB" sz="1400" dirty="0" smtClean="0"/>
              <a:t>https</a:t>
            </a:r>
            <a:r>
              <a:rPr lang="en-GB" sz="1400" dirty="0"/>
              <a:t>://indico.cern.ch/event/828084/timetable/#20190703.detailed</a:t>
            </a:r>
          </a:p>
        </p:txBody>
      </p:sp>
    </p:spTree>
    <p:extLst>
      <p:ext uri="{BB962C8B-B14F-4D97-AF65-F5344CB8AC3E}">
        <p14:creationId xmlns:p14="http://schemas.microsoft.com/office/powerpoint/2010/main" val="396136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CERN-GSI </a:t>
            </a:r>
            <a:r>
              <a:rPr lang="en-GB" dirty="0" err="1" smtClean="0"/>
              <a:t>superFRS</a:t>
            </a:r>
            <a:r>
              <a:rPr lang="en-GB" dirty="0" smtClean="0"/>
              <a:t> kick-off meeting</a:t>
            </a:r>
            <a:br>
              <a:rPr lang="en-GB" dirty="0" smtClean="0"/>
            </a:b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</a:rPr>
              <a:t>Thursday 4</a:t>
            </a:r>
            <a:r>
              <a:rPr lang="en-GB" sz="2400" baseline="30000" dirty="0" smtClean="0">
                <a:solidFill>
                  <a:schemeClr val="accent6">
                    <a:lumMod val="50000"/>
                  </a:schemeClr>
                </a:solidFill>
              </a:rPr>
              <a:t>th</a:t>
            </a: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</a:rPr>
              <a:t> July - Afternoon session</a:t>
            </a:r>
            <a:endParaRPr lang="en-GB" sz="20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6875" t="17655" r="23542" b="18043"/>
          <a:stretch/>
        </p:blipFill>
        <p:spPr>
          <a:xfrm>
            <a:off x="1827427" y="1044597"/>
            <a:ext cx="5486400" cy="50133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6200000">
            <a:off x="6074791" y="3002832"/>
            <a:ext cx="57419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" indent="0">
              <a:buNone/>
            </a:pPr>
            <a:r>
              <a:rPr lang="en-GB" sz="1400" dirty="0" smtClean="0"/>
              <a:t>https</a:t>
            </a:r>
            <a:r>
              <a:rPr lang="en-GB" sz="1400" dirty="0"/>
              <a:t>://indico.cern.ch/event/828084/timetable/#20190703.detailed</a:t>
            </a:r>
          </a:p>
        </p:txBody>
      </p:sp>
    </p:spTree>
    <p:extLst>
      <p:ext uri="{BB962C8B-B14F-4D97-AF65-F5344CB8AC3E}">
        <p14:creationId xmlns:p14="http://schemas.microsoft.com/office/powerpoint/2010/main" val="391343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145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Outline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Status report on the S-FRS Magnet test bench</a:t>
            </a:r>
          </a:p>
          <a:p>
            <a:endParaRPr lang="en-GB" dirty="0" smtClean="0"/>
          </a:p>
          <a:p>
            <a:r>
              <a:rPr lang="en-GB" dirty="0" smtClean="0"/>
              <a:t>Review of existing (formal) collaborations</a:t>
            </a:r>
          </a:p>
          <a:p>
            <a:endParaRPr lang="en-GB" dirty="0" smtClean="0"/>
          </a:p>
          <a:p>
            <a:r>
              <a:rPr lang="en-GB" dirty="0" smtClean="0"/>
              <a:t>CERN-GSI Workshop, Geneva – July 2019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80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Status report on the S-FRS Magnet test bench</a:t>
            </a:r>
            <a:br>
              <a:rPr lang="en-GB" dirty="0"/>
            </a:br>
            <a:r>
              <a:rPr lang="en-GB" sz="2400" i="1" dirty="0">
                <a:solidFill>
                  <a:schemeClr val="accent6">
                    <a:lumMod val="50000"/>
                  </a:schemeClr>
                </a:solidFill>
              </a:rPr>
              <a:t>Test organization – @ Preparation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5" name="Content Placeholder 4"/>
          <p:cNvSpPr>
            <a:spLocks noGrp="1"/>
          </p:cNvSpPr>
          <p:nvPr>
            <p:ph sz="half" idx="4294967295"/>
          </p:nvPr>
        </p:nvSpPr>
        <p:spPr>
          <a:xfrm>
            <a:off x="253819" y="1655178"/>
            <a:ext cx="2448684" cy="49857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GB" sz="1500" dirty="0" smtClean="0"/>
              <a:t>Transport </a:t>
            </a:r>
            <a:endParaRPr lang="en-GB" sz="1500" dirty="0"/>
          </a:p>
          <a:p>
            <a:pPr marL="342900" indent="-342900">
              <a:buFont typeface="+mj-lt"/>
              <a:buAutoNum type="arabicParenR"/>
            </a:pPr>
            <a:r>
              <a:rPr lang="en-GB" sz="1500" dirty="0" smtClean="0"/>
              <a:t>Unpacking </a:t>
            </a:r>
            <a:endParaRPr lang="en-GB" sz="1500" dirty="0"/>
          </a:p>
          <a:p>
            <a:pPr marL="342900" indent="-342900">
              <a:buFont typeface="+mj-lt"/>
              <a:buAutoNum type="arabicParenR"/>
            </a:pPr>
            <a:r>
              <a:rPr lang="en-GB" sz="1500" dirty="0" smtClean="0"/>
              <a:t>Commissioning racks and electrical tests</a:t>
            </a:r>
          </a:p>
          <a:p>
            <a:pPr marL="342900" indent="-342900">
              <a:buFont typeface="+mj-lt"/>
              <a:buAutoNum type="arabicParenR"/>
            </a:pPr>
            <a:r>
              <a:rPr lang="en-GB" sz="1500" dirty="0" smtClean="0"/>
              <a:t>Temporary </a:t>
            </a:r>
            <a:r>
              <a:rPr lang="en-GB" sz="1500" dirty="0"/>
              <a:t>support </a:t>
            </a:r>
            <a:endParaRPr lang="en-GB" sz="1500" dirty="0" smtClean="0"/>
          </a:p>
          <a:p>
            <a:pPr marL="342900" indent="-342900">
              <a:buFont typeface="+mj-lt"/>
              <a:buAutoNum type="arabicParenR"/>
            </a:pPr>
            <a:r>
              <a:rPr lang="en-GB" sz="1500" dirty="0" smtClean="0"/>
              <a:t>Feet </a:t>
            </a:r>
            <a:r>
              <a:rPr lang="en-GB" sz="1500" dirty="0"/>
              <a:t>mounting 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half" idx="4294967295"/>
          </p:nvPr>
        </p:nvSpPr>
        <p:spPr>
          <a:xfrm>
            <a:off x="2545455" y="1662120"/>
            <a:ext cx="2259481" cy="37393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1500" dirty="0"/>
              <a:t>EN-HE-HH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500" dirty="0">
                <a:solidFill>
                  <a:srgbClr val="00B050"/>
                </a:solidFill>
              </a:rPr>
              <a:t>FSU </a:t>
            </a:r>
            <a:endParaRPr lang="en-GB" sz="1500" dirty="0">
              <a:solidFill>
                <a:srgbClr val="00B050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500" dirty="0" smtClean="0"/>
              <a:t>TE-MSC-TF</a:t>
            </a:r>
            <a:br>
              <a:rPr lang="en-US" sz="1500" dirty="0" smtClean="0"/>
            </a:br>
            <a:endParaRPr lang="en-GB" sz="1500" dirty="0"/>
          </a:p>
          <a:p>
            <a:pPr marL="342900" indent="-342900">
              <a:buFont typeface="+mj-lt"/>
              <a:buAutoNum type="arabicParenR"/>
            </a:pPr>
            <a:r>
              <a:rPr lang="en-US" sz="1500" dirty="0" smtClean="0"/>
              <a:t>EN-HE-HH</a:t>
            </a:r>
            <a:endParaRPr lang="en-US" sz="1500" dirty="0">
              <a:solidFill>
                <a:srgbClr val="00B050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500" dirty="0" smtClean="0"/>
              <a:t>EN-HE-HH +</a:t>
            </a:r>
            <a:br>
              <a:rPr lang="en-US" sz="1500" dirty="0" smtClean="0"/>
            </a:br>
            <a:r>
              <a:rPr lang="en-US" sz="1500" dirty="0" smtClean="0">
                <a:solidFill>
                  <a:srgbClr val="00B050"/>
                </a:solidFill>
              </a:rPr>
              <a:t>FSU</a:t>
            </a:r>
            <a:endParaRPr lang="en-US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n-US" sz="1500" dirty="0"/>
          </a:p>
        </p:txBody>
      </p:sp>
      <p:sp>
        <p:nvSpPr>
          <p:cNvPr id="17" name="Content Placeholder 6"/>
          <p:cNvSpPr>
            <a:spLocks noGrp="1"/>
          </p:cNvSpPr>
          <p:nvPr>
            <p:ph sz="half" idx="4294967295"/>
          </p:nvPr>
        </p:nvSpPr>
        <p:spPr>
          <a:xfrm>
            <a:off x="4886177" y="1650691"/>
            <a:ext cx="2282964" cy="37393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1500" dirty="0">
                <a:solidFill>
                  <a:schemeClr val="tx1"/>
                </a:solidFill>
              </a:rPr>
              <a:t>EN-HE-HH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500" dirty="0" smtClean="0">
                <a:solidFill>
                  <a:schemeClr val="accent6">
                    <a:lumMod val="75000"/>
                  </a:schemeClr>
                </a:solidFill>
              </a:rPr>
              <a:t>GSI team</a:t>
            </a:r>
            <a:endParaRPr lang="en-GB" sz="15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500" dirty="0" smtClean="0">
                <a:solidFill>
                  <a:schemeClr val="accent6">
                    <a:lumMod val="75000"/>
                  </a:schemeClr>
                </a:solidFill>
              </a:rPr>
              <a:t>GSI team</a:t>
            </a:r>
            <a:br>
              <a:rPr lang="en-US" sz="15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n-US" sz="15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500" dirty="0" smtClean="0">
                <a:solidFill>
                  <a:schemeClr val="bg1"/>
                </a:solidFill>
              </a:rPr>
              <a:t>ggg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500" dirty="0" smtClean="0">
                <a:solidFill>
                  <a:schemeClr val="accent6">
                    <a:lumMod val="75000"/>
                  </a:schemeClr>
                </a:solidFill>
              </a:rPr>
              <a:t>GSI team</a:t>
            </a:r>
            <a:endParaRPr lang="en-US" sz="15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sz="15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Content Placeholder 7"/>
          <p:cNvSpPr>
            <a:spLocks noGrp="1"/>
          </p:cNvSpPr>
          <p:nvPr>
            <p:ph sz="half" idx="4294967295"/>
          </p:nvPr>
        </p:nvSpPr>
        <p:spPr>
          <a:xfrm>
            <a:off x="2703358" y="1193361"/>
            <a:ext cx="2245668" cy="461815"/>
          </a:xfrm>
          <a:prstGeom prst="rect">
            <a:avLst/>
          </a:prstGeom>
        </p:spPr>
        <p:txBody>
          <a:bodyPr/>
          <a:lstStyle/>
          <a:p>
            <a:pPr marL="36576" indent="0">
              <a:buNone/>
            </a:pPr>
            <a:r>
              <a:rPr lang="en-US" sz="1800" b="1" dirty="0" smtClean="0"/>
              <a:t>CERN resources</a:t>
            </a:r>
            <a:endParaRPr lang="en-GB" sz="1800" b="1" dirty="0"/>
          </a:p>
        </p:txBody>
      </p:sp>
      <p:sp>
        <p:nvSpPr>
          <p:cNvPr id="19" name="Content Placeholder 8"/>
          <p:cNvSpPr>
            <a:spLocks noGrp="1"/>
          </p:cNvSpPr>
          <p:nvPr>
            <p:ph sz="half" idx="4294967295"/>
          </p:nvPr>
        </p:nvSpPr>
        <p:spPr>
          <a:xfrm>
            <a:off x="4935947" y="1205318"/>
            <a:ext cx="2244173" cy="34636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6576" indent="0">
              <a:buNone/>
            </a:pPr>
            <a:r>
              <a:rPr lang="en-US" sz="1800" b="1" dirty="0" smtClean="0"/>
              <a:t>GSI resources</a:t>
            </a:r>
            <a:endParaRPr lang="en-GB" sz="1800" b="1" dirty="0"/>
          </a:p>
        </p:txBody>
      </p:sp>
      <p:sp>
        <p:nvSpPr>
          <p:cNvPr id="20" name="Content Placeholder 9"/>
          <p:cNvSpPr>
            <a:spLocks noGrp="1"/>
          </p:cNvSpPr>
          <p:nvPr>
            <p:ph sz="half" idx="4294967295"/>
          </p:nvPr>
        </p:nvSpPr>
        <p:spPr>
          <a:xfrm>
            <a:off x="252085" y="1193361"/>
            <a:ext cx="2436605" cy="461815"/>
          </a:xfrm>
          <a:prstGeom prst="rect">
            <a:avLst/>
          </a:prstGeom>
        </p:spPr>
        <p:txBody>
          <a:bodyPr/>
          <a:lstStyle/>
          <a:p>
            <a:pPr marL="36576" indent="0">
              <a:buNone/>
            </a:pPr>
            <a:r>
              <a:rPr lang="en-US" sz="1800" b="1" dirty="0" err="1" smtClean="0">
                <a:solidFill>
                  <a:srgbClr val="FF0000"/>
                </a:solidFill>
              </a:rPr>
              <a:t>FoS</a:t>
            </a:r>
            <a:r>
              <a:rPr lang="en-US" sz="1800" b="1" dirty="0" smtClean="0">
                <a:solidFill>
                  <a:srgbClr val="FF0000"/>
                </a:solidFill>
              </a:rPr>
              <a:t> Activities</a:t>
            </a:r>
            <a:endParaRPr lang="en-GB" sz="1800" b="1" dirty="0">
              <a:solidFill>
                <a:srgbClr val="FF0000"/>
              </a:solidFill>
            </a:endParaRPr>
          </a:p>
        </p:txBody>
      </p:sp>
      <p:sp>
        <p:nvSpPr>
          <p:cNvPr id="21" name="Content Placeholder 12"/>
          <p:cNvSpPr>
            <a:spLocks noGrp="1"/>
          </p:cNvSpPr>
          <p:nvPr>
            <p:ph sz="half" idx="4294967295"/>
          </p:nvPr>
        </p:nvSpPr>
        <p:spPr>
          <a:xfrm>
            <a:off x="7131845" y="1639260"/>
            <a:ext cx="1774998" cy="373933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sz="1500" dirty="0" smtClean="0"/>
          </a:p>
          <a:p>
            <a:pPr marL="0" indent="0">
              <a:buNone/>
            </a:pPr>
            <a:r>
              <a:rPr lang="en-US" sz="1500" dirty="0" smtClean="0"/>
              <a:t>Debugging system</a:t>
            </a:r>
          </a:p>
          <a:p>
            <a:pPr marL="0" indent="0">
              <a:buNone/>
            </a:pPr>
            <a:r>
              <a:rPr lang="en-US" sz="1500" dirty="0" smtClean="0"/>
              <a:t>Cherry picker</a:t>
            </a:r>
          </a:p>
          <a:p>
            <a:pPr marL="0" indent="0">
              <a:buNone/>
            </a:pPr>
            <a:r>
              <a:rPr lang="en-US" sz="1500" dirty="0" smtClean="0"/>
              <a:t>Safety trainings </a:t>
            </a:r>
            <a:endParaRPr lang="en-US" sz="1500" dirty="0"/>
          </a:p>
          <a:p>
            <a:pPr marL="0" indent="0">
              <a:buNone/>
            </a:pP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smtClean="0"/>
              <a:t>Non conformity</a:t>
            </a:r>
            <a:endParaRPr lang="en-GB" sz="1500" dirty="0"/>
          </a:p>
        </p:txBody>
      </p:sp>
      <p:sp>
        <p:nvSpPr>
          <p:cNvPr id="22" name="Content Placeholder 13"/>
          <p:cNvSpPr>
            <a:spLocks noGrp="1"/>
          </p:cNvSpPr>
          <p:nvPr>
            <p:ph sz="half" idx="4294967295"/>
          </p:nvPr>
        </p:nvSpPr>
        <p:spPr>
          <a:xfrm>
            <a:off x="7242728" y="1186152"/>
            <a:ext cx="1790306" cy="33945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6576" indent="0">
              <a:buNone/>
            </a:pPr>
            <a:r>
              <a:rPr lang="en-US" sz="1800" b="1" dirty="0" smtClean="0"/>
              <a:t>Issues</a:t>
            </a:r>
            <a:endParaRPr lang="en-GB" sz="1800" b="1" dirty="0"/>
          </a:p>
        </p:txBody>
      </p:sp>
      <p:sp>
        <p:nvSpPr>
          <p:cNvPr id="23" name="Rectangle 22"/>
          <p:cNvSpPr/>
          <p:nvPr/>
        </p:nvSpPr>
        <p:spPr>
          <a:xfrm>
            <a:off x="2627614" y="4231026"/>
            <a:ext cx="292814" cy="2388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/>
          </a:p>
        </p:txBody>
      </p:sp>
      <p:sp>
        <p:nvSpPr>
          <p:cNvPr id="24" name="Rectangle 23"/>
          <p:cNvSpPr/>
          <p:nvPr/>
        </p:nvSpPr>
        <p:spPr>
          <a:xfrm>
            <a:off x="4673926" y="2910542"/>
            <a:ext cx="311441" cy="285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/>
          </a:p>
        </p:txBody>
      </p:sp>
      <p:sp>
        <p:nvSpPr>
          <p:cNvPr id="25" name="Rectangle 24"/>
          <p:cNvSpPr/>
          <p:nvPr/>
        </p:nvSpPr>
        <p:spPr>
          <a:xfrm>
            <a:off x="4957504" y="3103602"/>
            <a:ext cx="361450" cy="3161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107904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Status report on the S-FRS Magnet test bench</a:t>
            </a:r>
            <a:br>
              <a:rPr lang="en-GB" dirty="0"/>
            </a:b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</a:rPr>
              <a:t>Test organization – on Test bench/ Warm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253819" y="1655178"/>
            <a:ext cx="2448684" cy="49857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1500" dirty="0"/>
              <a:t>Transport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500" dirty="0"/>
              <a:t>Feet Alignment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500" dirty="0"/>
              <a:t>Installation safety valve 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5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Jumper alignment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500" dirty="0"/>
              <a:t>Welding jumper 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500" b="1" dirty="0">
                <a:solidFill>
                  <a:schemeClr val="bg1">
                    <a:lumMod val="50000"/>
                  </a:schemeClr>
                </a:solidFill>
              </a:rPr>
              <a:t>Insulation vacuum pumping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500" dirty="0"/>
              <a:t>Cold mass survey 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500" dirty="0"/>
              <a:t>Removal transport rods 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500" b="1" dirty="0">
                <a:solidFill>
                  <a:schemeClr val="bg1">
                    <a:lumMod val="50000"/>
                  </a:schemeClr>
                </a:solidFill>
              </a:rPr>
              <a:t>Leak test (Jumper, IV</a:t>
            </a:r>
            <a:r>
              <a:rPr lang="en-US" sz="1500" b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500" b="1" dirty="0" err="1" smtClean="0">
                <a:solidFill>
                  <a:schemeClr val="bg1">
                    <a:lumMod val="50000"/>
                  </a:schemeClr>
                </a:solidFill>
              </a:rPr>
              <a:t>LHe</a:t>
            </a:r>
            <a:r>
              <a:rPr lang="en-US" sz="15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500" b="1" dirty="0">
                <a:solidFill>
                  <a:schemeClr val="bg1">
                    <a:lumMod val="50000"/>
                  </a:schemeClr>
                </a:solidFill>
              </a:rPr>
              <a:t>vessel + IP)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500" dirty="0"/>
              <a:t>Purging 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500" dirty="0"/>
              <a:t>Electrical </a:t>
            </a:r>
            <a:r>
              <a:rPr lang="en-US" sz="1500" dirty="0" smtClean="0"/>
              <a:t>tests</a:t>
            </a:r>
            <a:endParaRPr lang="en-GB" sz="15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2689545" y="1655178"/>
            <a:ext cx="2259481" cy="405982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1500" dirty="0"/>
              <a:t>EN-HE-HH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500" dirty="0">
                <a:solidFill>
                  <a:srgbClr val="00B050"/>
                </a:solidFill>
              </a:rPr>
              <a:t>FSU </a:t>
            </a:r>
            <a:endParaRPr lang="en-GB" sz="1500" dirty="0">
              <a:solidFill>
                <a:srgbClr val="00B050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500" dirty="0"/>
              <a:t>TE-CRG-ME + </a:t>
            </a:r>
            <a:r>
              <a:rPr lang="en-US" sz="1500" dirty="0" smtClean="0">
                <a:solidFill>
                  <a:srgbClr val="00B050"/>
                </a:solidFill>
              </a:rPr>
              <a:t>FSU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EN-MME-FW</a:t>
            </a:r>
            <a:endParaRPr lang="en-US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500" dirty="0"/>
              <a:t>EN-MME-FW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500" dirty="0">
                <a:solidFill>
                  <a:srgbClr val="00B0F0"/>
                </a:solidFill>
              </a:rPr>
              <a:t>Contractor </a:t>
            </a:r>
            <a:r>
              <a:rPr lang="en-US" sz="1500" dirty="0" smtClean="0">
                <a:solidFill>
                  <a:srgbClr val="00B0F0"/>
                </a:solidFill>
              </a:rPr>
              <a:t>TE VSC </a:t>
            </a:r>
            <a:r>
              <a:rPr lang="en-US" sz="1500" dirty="0" smtClean="0">
                <a:solidFill>
                  <a:schemeClr val="bg1"/>
                </a:solidFill>
              </a:rPr>
              <a:t>TE-</a:t>
            </a:r>
          </a:p>
          <a:p>
            <a:pPr marL="457200" lvl="1" indent="-342900">
              <a:buFont typeface="+mj-lt"/>
              <a:buAutoNum type="arabicParenR"/>
            </a:pPr>
            <a:endParaRPr lang="en-US" sz="1500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500" dirty="0" smtClean="0">
                <a:solidFill>
                  <a:schemeClr val="bg1"/>
                </a:solidFill>
              </a:rPr>
              <a:t> </a:t>
            </a:r>
            <a:r>
              <a:rPr lang="en-US" sz="1500" dirty="0" err="1" smtClean="0">
                <a:solidFill>
                  <a:schemeClr val="bg1"/>
                </a:solidFill>
              </a:rPr>
              <a:t>sveyMSM</a:t>
            </a:r>
            <a:r>
              <a:rPr lang="en-US" sz="1500" dirty="0" smtClean="0">
                <a:solidFill>
                  <a:schemeClr val="bg1"/>
                </a:solidFill>
              </a:rPr>
              <a:t>)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500" dirty="0" smtClean="0">
                <a:solidFill>
                  <a:srgbClr val="00B050"/>
                </a:solidFill>
              </a:rPr>
              <a:t>FSU</a:t>
            </a:r>
            <a:endParaRPr lang="en-GB" sz="1500" dirty="0">
              <a:solidFill>
                <a:srgbClr val="00B050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500" dirty="0" smtClean="0">
                <a:solidFill>
                  <a:srgbClr val="00B0F0"/>
                </a:solidFill>
              </a:rPr>
              <a:t>Contractor TE-VSC </a:t>
            </a:r>
            <a:r>
              <a:rPr lang="en-US" sz="1500" dirty="0" err="1" smtClean="0">
                <a:solidFill>
                  <a:schemeClr val="bg1"/>
                </a:solidFill>
              </a:rPr>
              <a:t>sda</a:t>
            </a:r>
            <a:endParaRPr lang="en-US" sz="15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500" dirty="0"/>
              <a:t>TE-CRG-ML 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500" dirty="0" smtClean="0"/>
              <a:t>TE-MSC-TF</a:t>
            </a:r>
            <a:endParaRPr lang="en-GB" sz="15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4907588" y="1664435"/>
            <a:ext cx="2282964" cy="49857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1500" dirty="0">
                <a:solidFill>
                  <a:schemeClr val="bg1"/>
                </a:solidFill>
              </a:rPr>
              <a:t>EN-HE-HH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500" dirty="0" smtClean="0">
                <a:solidFill>
                  <a:schemeClr val="accent6">
                    <a:lumMod val="75000"/>
                  </a:schemeClr>
                </a:solidFill>
              </a:rPr>
              <a:t>GSI team</a:t>
            </a:r>
            <a:endParaRPr lang="en-GB" sz="15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500" dirty="0">
                <a:solidFill>
                  <a:schemeClr val="bg1"/>
                </a:solidFill>
              </a:rPr>
              <a:t>TE-CRG-ME + FSU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GSI </a:t>
            </a:r>
            <a:r>
              <a:rPr lang="en-US" sz="15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Cryo</a:t>
            </a:r>
            <a:endParaRPr lang="en-US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500" dirty="0">
                <a:solidFill>
                  <a:schemeClr val="bg1"/>
                </a:solidFill>
              </a:rPr>
              <a:t>EN-MME-FW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</a:rPr>
              <a:t>GSI </a:t>
            </a:r>
            <a:r>
              <a:rPr lang="en-US" sz="1500" dirty="0" smtClean="0">
                <a:solidFill>
                  <a:schemeClr val="accent6">
                    <a:lumMod val="75000"/>
                  </a:schemeClr>
                </a:solidFill>
              </a:rPr>
              <a:t>team</a:t>
            </a:r>
            <a:r>
              <a:rPr lang="en-US" sz="15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sz="1500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en-US" sz="1500" dirty="0">
              <a:solidFill>
                <a:schemeClr val="accent4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500" dirty="0" smtClean="0">
                <a:solidFill>
                  <a:schemeClr val="tx1"/>
                </a:solidFill>
              </a:rPr>
              <a:t>GSI survey</a:t>
            </a:r>
            <a:r>
              <a:rPr lang="en-US" sz="1500" dirty="0" smtClean="0">
                <a:solidFill>
                  <a:schemeClr val="bg1"/>
                </a:solidFill>
              </a:rPr>
              <a:t>MSC-</a:t>
            </a:r>
            <a:endParaRPr lang="en-US" sz="15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</a:rPr>
              <a:t>GSI team</a:t>
            </a:r>
            <a:endParaRPr lang="en-GB" sz="15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500" dirty="0" smtClean="0">
                <a:solidFill>
                  <a:schemeClr val="bg1"/>
                </a:solidFill>
              </a:rPr>
              <a:t>Contractor TE-VSC </a:t>
            </a:r>
            <a:r>
              <a:rPr lang="en-US" sz="1500" dirty="0" err="1" smtClean="0">
                <a:solidFill>
                  <a:schemeClr val="bg1"/>
                </a:solidFill>
              </a:rPr>
              <a:t>sda</a:t>
            </a:r>
            <a:endParaRPr lang="en-US" sz="15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</a:rPr>
              <a:t>GSI team 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</a:rPr>
              <a:t>GSI team</a:t>
            </a:r>
            <a:endParaRPr lang="en-GB" sz="15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4294967295"/>
          </p:nvPr>
        </p:nvSpPr>
        <p:spPr>
          <a:xfrm>
            <a:off x="2703358" y="1193361"/>
            <a:ext cx="2245668" cy="46181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pPr marL="36576" indent="0">
              <a:buNone/>
            </a:pPr>
            <a:r>
              <a:rPr lang="en-US" sz="1800" b="1" dirty="0" smtClean="0"/>
              <a:t>CERN resources</a:t>
            </a:r>
            <a:endParaRPr lang="en-GB" sz="1800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4294967295"/>
          </p:nvPr>
        </p:nvSpPr>
        <p:spPr>
          <a:xfrm>
            <a:off x="4975594" y="1193361"/>
            <a:ext cx="2244173" cy="461815"/>
          </a:xfrm>
          <a:prstGeom prst="rect">
            <a:avLst/>
          </a:prstGeom>
        </p:spPr>
        <p:txBody>
          <a:bodyPr/>
          <a:lstStyle/>
          <a:p>
            <a:pPr marL="36576" indent="0">
              <a:buNone/>
            </a:pPr>
            <a:r>
              <a:rPr lang="en-US" sz="1800" b="1" dirty="0" smtClean="0"/>
              <a:t>GSI resources</a:t>
            </a:r>
            <a:endParaRPr lang="en-GB" sz="1800" b="1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4294967295"/>
          </p:nvPr>
        </p:nvSpPr>
        <p:spPr>
          <a:xfrm>
            <a:off x="252085" y="1193361"/>
            <a:ext cx="2436605" cy="461815"/>
          </a:xfrm>
          <a:prstGeom prst="rect">
            <a:avLst/>
          </a:prstGeom>
        </p:spPr>
        <p:txBody>
          <a:bodyPr/>
          <a:lstStyle/>
          <a:p>
            <a:pPr marL="36576" indent="0">
              <a:buNone/>
            </a:pPr>
            <a:r>
              <a:rPr lang="en-US" sz="1800" b="1" dirty="0" err="1" smtClean="0">
                <a:solidFill>
                  <a:srgbClr val="FF0000"/>
                </a:solidFill>
              </a:rPr>
              <a:t>FoS</a:t>
            </a:r>
            <a:r>
              <a:rPr lang="en-US" sz="1800" b="1" dirty="0" smtClean="0">
                <a:solidFill>
                  <a:srgbClr val="FF0000"/>
                </a:solidFill>
              </a:rPr>
              <a:t> activities</a:t>
            </a:r>
            <a:endParaRPr lang="en-GB" sz="1800" b="1" dirty="0">
              <a:solidFill>
                <a:srgbClr val="FF0000"/>
              </a:solidFill>
            </a:endParaRPr>
          </a:p>
        </p:txBody>
      </p:sp>
      <p:sp>
        <p:nvSpPr>
          <p:cNvPr id="11" name="Content Placeholder 12"/>
          <p:cNvSpPr>
            <a:spLocks noGrp="1"/>
          </p:cNvSpPr>
          <p:nvPr>
            <p:ph sz="half" idx="4294967295"/>
          </p:nvPr>
        </p:nvSpPr>
        <p:spPr>
          <a:xfrm>
            <a:off x="7251237" y="1655176"/>
            <a:ext cx="1774998" cy="498577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sz="1500" dirty="0" smtClean="0"/>
          </a:p>
          <a:p>
            <a:pPr marL="0" indent="0">
              <a:buNone/>
            </a:pPr>
            <a:r>
              <a:rPr lang="en-US" sz="1500" dirty="0" smtClean="0"/>
              <a:t>Non conformity</a:t>
            </a:r>
          </a:p>
          <a:p>
            <a:pPr marL="0" indent="0">
              <a:buNone/>
            </a:pPr>
            <a:r>
              <a:rPr lang="en-US" sz="1500" dirty="0" smtClean="0"/>
              <a:t>Non conformity</a:t>
            </a:r>
          </a:p>
          <a:p>
            <a:pPr marL="0" indent="0">
              <a:buNone/>
            </a:pPr>
            <a:r>
              <a:rPr lang="en-US" sz="1500" dirty="0" smtClean="0"/>
              <a:t>From remote</a:t>
            </a:r>
            <a:endParaRPr lang="en-US" sz="1500" dirty="0"/>
          </a:p>
          <a:p>
            <a:pPr marL="0" indent="0">
              <a:buNone/>
            </a:pPr>
            <a:r>
              <a:rPr lang="en-US" sz="1500" dirty="0" smtClean="0"/>
              <a:t>Non conformity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endParaRPr lang="en-US" sz="1500" dirty="0" smtClean="0"/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dirty="0" smtClean="0"/>
              <a:t>Missing info?</a:t>
            </a:r>
          </a:p>
          <a:p>
            <a:pPr marL="0" indent="0">
              <a:buNone/>
            </a:pPr>
            <a:r>
              <a:rPr lang="en-US" sz="1500" dirty="0" smtClean="0"/>
              <a:t>Not optimized  </a:t>
            </a:r>
            <a:endParaRPr lang="en-GB" sz="1500" dirty="0"/>
          </a:p>
        </p:txBody>
      </p:sp>
      <p:sp>
        <p:nvSpPr>
          <p:cNvPr id="12" name="Content Placeholder 13"/>
          <p:cNvSpPr>
            <a:spLocks noGrp="1"/>
          </p:cNvSpPr>
          <p:nvPr>
            <p:ph sz="half" idx="4294967295"/>
          </p:nvPr>
        </p:nvSpPr>
        <p:spPr>
          <a:xfrm>
            <a:off x="7235929" y="1202571"/>
            <a:ext cx="1790306" cy="452605"/>
          </a:xfrm>
          <a:prstGeom prst="rect">
            <a:avLst/>
          </a:prstGeom>
        </p:spPr>
        <p:txBody>
          <a:bodyPr/>
          <a:lstStyle/>
          <a:p>
            <a:pPr marL="36576" indent="0">
              <a:buNone/>
            </a:pPr>
            <a:r>
              <a:rPr lang="en-US" sz="1800" b="1" dirty="0" smtClean="0"/>
              <a:t>Issues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11238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Status report on the S-FRS Magnet test bench</a:t>
            </a:r>
            <a:br>
              <a:rPr lang="en-GB" dirty="0"/>
            </a:b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</a:rPr>
              <a:t>Test organization – on Test bench/ Warm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253819" y="1655178"/>
            <a:ext cx="2448684" cy="49857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1500" dirty="0"/>
              <a:t>Removal </a:t>
            </a:r>
            <a:r>
              <a:rPr lang="en-US" sz="1500" dirty="0" smtClean="0"/>
              <a:t>platforms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500" dirty="0" smtClean="0"/>
              <a:t>Spacers/marks position</a:t>
            </a:r>
            <a:endParaRPr lang="en-US" sz="1500" dirty="0"/>
          </a:p>
          <a:p>
            <a:pPr marL="342900" indent="-342900">
              <a:buFont typeface="+mj-lt"/>
              <a:buAutoNum type="arabicParenR"/>
            </a:pPr>
            <a:r>
              <a:rPr lang="en-US" sz="1500" dirty="0"/>
              <a:t>Install </a:t>
            </a:r>
            <a:r>
              <a:rPr lang="en-US" sz="1500" dirty="0" smtClean="0"/>
              <a:t>brackets</a:t>
            </a:r>
            <a:endParaRPr lang="en-US" sz="1500" dirty="0"/>
          </a:p>
          <a:p>
            <a:pPr marL="342900" indent="-342900">
              <a:buFont typeface="+mj-lt"/>
              <a:buAutoNum type="arabicParenR"/>
            </a:pPr>
            <a:r>
              <a:rPr lang="en-US" sz="1500" dirty="0"/>
              <a:t>Piping for current </a:t>
            </a:r>
            <a:r>
              <a:rPr lang="en-US" sz="1500" dirty="0" smtClean="0"/>
              <a:t>leads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500" dirty="0" smtClean="0"/>
              <a:t>Cabling </a:t>
            </a:r>
            <a:r>
              <a:rPr lang="en-US" sz="1500" dirty="0"/>
              <a:t>IP and EC </a:t>
            </a:r>
            <a:endParaRPr lang="en-US" sz="1500" dirty="0" smtClean="0"/>
          </a:p>
          <a:p>
            <a:pPr marL="342900" indent="-342900">
              <a:buFont typeface="+mj-lt"/>
              <a:buAutoNum type="arabicParenR"/>
            </a:pPr>
            <a:r>
              <a:rPr lang="en-US" sz="1500" dirty="0" smtClean="0"/>
              <a:t>HSE inspection</a:t>
            </a:r>
            <a:br>
              <a:rPr lang="en-US" sz="1500" dirty="0" smtClean="0"/>
            </a:br>
            <a:endParaRPr lang="en-US" sz="1500" dirty="0" smtClean="0"/>
          </a:p>
          <a:p>
            <a:pPr marL="342900" indent="-342900">
              <a:buFont typeface="+mj-lt"/>
              <a:buAutoNum type="arabicParenR"/>
            </a:pPr>
            <a:r>
              <a:rPr lang="en-US" sz="1500" dirty="0" smtClean="0"/>
              <a:t>QDS </a:t>
            </a:r>
            <a:r>
              <a:rPr lang="en-US" sz="1500" dirty="0"/>
              <a:t>cables </a:t>
            </a:r>
            <a:r>
              <a:rPr lang="en-US" sz="1500" dirty="0" smtClean="0"/>
              <a:t>integrity</a:t>
            </a:r>
            <a:endParaRPr lang="en-US" sz="1500" dirty="0"/>
          </a:p>
          <a:p>
            <a:pPr marL="342900" indent="-342900">
              <a:buFont typeface="+mj-lt"/>
              <a:buAutoNum type="arabicParenR"/>
            </a:pP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Commissioning</a:t>
            </a:r>
            <a:r>
              <a:rPr lang="en-US" sz="1500" dirty="0"/>
              <a:t> </a:t>
            </a:r>
            <a:r>
              <a:rPr lang="en-US" sz="1500" dirty="0" smtClean="0"/>
              <a:t>facility</a:t>
            </a:r>
            <a:br>
              <a:rPr lang="en-US" sz="1500" dirty="0" smtClean="0"/>
            </a:br>
            <a:endParaRPr lang="en-US" sz="1500" dirty="0" smtClean="0"/>
          </a:p>
          <a:p>
            <a:pPr marL="342900" indent="-342900">
              <a:buFont typeface="+mj-lt"/>
              <a:buAutoNum type="arabicParenR"/>
            </a:pPr>
            <a:r>
              <a:rPr lang="en-US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Commissioning</a:t>
            </a:r>
            <a:r>
              <a:rPr lang="en-US" sz="1500" dirty="0" smtClean="0"/>
              <a:t> EC and IP  </a:t>
            </a:r>
            <a:endParaRPr lang="en-US" sz="15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2689545" y="1655178"/>
            <a:ext cx="2259481" cy="389789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1500" dirty="0" smtClean="0"/>
              <a:t>EN-HE-HH + </a:t>
            </a:r>
            <a:r>
              <a:rPr lang="en-US" sz="1500" dirty="0" smtClean="0">
                <a:solidFill>
                  <a:srgbClr val="00B050"/>
                </a:solidFill>
              </a:rPr>
              <a:t>FSU</a:t>
            </a:r>
            <a:endParaRPr lang="en-US" sz="1500" dirty="0">
              <a:solidFill>
                <a:srgbClr val="00B050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500" dirty="0" smtClean="0">
                <a:solidFill>
                  <a:schemeClr val="tx1"/>
                </a:solidFill>
              </a:rPr>
              <a:t>EN-SMM-ASG </a:t>
            </a:r>
            <a:r>
              <a:rPr lang="en-US" sz="1500" dirty="0" smtClean="0">
                <a:solidFill>
                  <a:schemeClr val="bg1"/>
                </a:solidFill>
              </a:rPr>
              <a:t>dsakdjsajd</a:t>
            </a:r>
            <a:endParaRPr lang="en-GB" sz="15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500" dirty="0" smtClean="0"/>
              <a:t>EN-ACE-COS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500" dirty="0" smtClean="0">
                <a:solidFill>
                  <a:srgbClr val="00B0F0"/>
                </a:solidFill>
              </a:rPr>
              <a:t>External Contractor</a:t>
            </a:r>
            <a:endParaRPr lang="en-US" sz="1500" dirty="0">
              <a:solidFill>
                <a:srgbClr val="00B0F0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500" dirty="0" smtClean="0">
                <a:solidFill>
                  <a:schemeClr val="bg1"/>
                </a:solidFill>
              </a:rPr>
              <a:t>NN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500" dirty="0">
                <a:solidFill>
                  <a:schemeClr val="tx1"/>
                </a:solidFill>
              </a:rPr>
              <a:t>HSE-OHS-IB</a:t>
            </a:r>
            <a:br>
              <a:rPr lang="en-US" sz="1500" dirty="0">
                <a:solidFill>
                  <a:schemeClr val="tx1"/>
                </a:solidFill>
              </a:rPr>
            </a:br>
            <a:r>
              <a:rPr lang="en-US" sz="1500" dirty="0">
                <a:solidFill>
                  <a:schemeClr val="tx1"/>
                </a:solidFill>
              </a:rPr>
              <a:t>TE-MSC-MM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500" dirty="0" smtClean="0"/>
              <a:t>TE-MPE-EP</a:t>
            </a:r>
            <a:endParaRPr lang="en-US" sz="1500" dirty="0"/>
          </a:p>
          <a:p>
            <a:pPr marL="342900" indent="-342900">
              <a:buFont typeface="+mj-lt"/>
              <a:buAutoNum type="arabicParenR"/>
            </a:pPr>
            <a:r>
              <a:rPr lang="en-US" sz="1500" dirty="0" smtClean="0">
                <a:solidFill>
                  <a:schemeClr val="tx1"/>
                </a:solidFill>
              </a:rPr>
              <a:t>TE-MPE- MS/MSC-TF/EPC-MPC</a:t>
            </a:r>
            <a:endParaRPr lang="en-US" sz="1500" dirty="0" smtClean="0">
              <a:solidFill>
                <a:srgbClr val="00B0F0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500" dirty="0" smtClean="0">
                <a:solidFill>
                  <a:schemeClr val="bg1"/>
                </a:solidFill>
              </a:rPr>
              <a:t>xxxx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4936802" y="1655178"/>
            <a:ext cx="2282964" cy="49857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1500" dirty="0">
                <a:solidFill>
                  <a:schemeClr val="bg1"/>
                </a:solidFill>
              </a:rPr>
              <a:t>EN-HE-HH + FSU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500" dirty="0">
                <a:solidFill>
                  <a:schemeClr val="bg1"/>
                </a:solidFill>
              </a:rPr>
              <a:t>EN-SMM-ASG dsakdjsajd</a:t>
            </a:r>
            <a:endParaRPr lang="en-GB" sz="15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500" dirty="0">
                <a:solidFill>
                  <a:schemeClr val="bg1"/>
                </a:solidFill>
              </a:rPr>
              <a:t>EN-ACE-COS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500" dirty="0">
                <a:solidFill>
                  <a:schemeClr val="bg1"/>
                </a:solidFill>
              </a:rPr>
              <a:t>External </a:t>
            </a:r>
            <a:r>
              <a:rPr lang="en-US" sz="1500" dirty="0" smtClean="0">
                <a:solidFill>
                  <a:schemeClr val="bg1"/>
                </a:solidFill>
              </a:rPr>
              <a:t>Contractor</a:t>
            </a:r>
            <a:endParaRPr lang="en-US" sz="15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</a:rPr>
              <a:t>GSI Team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500" dirty="0">
                <a:solidFill>
                  <a:schemeClr val="bg1"/>
                </a:solidFill>
              </a:rPr>
              <a:t>HSE-OHS-IB</a:t>
            </a:r>
            <a:br>
              <a:rPr lang="en-US" sz="1500" dirty="0">
                <a:solidFill>
                  <a:schemeClr val="bg1"/>
                </a:solidFill>
              </a:rPr>
            </a:br>
            <a:r>
              <a:rPr lang="en-US" sz="1500" dirty="0">
                <a:solidFill>
                  <a:schemeClr val="bg1"/>
                </a:solidFill>
              </a:rPr>
              <a:t>TE-MSC-MM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500" dirty="0">
                <a:solidFill>
                  <a:schemeClr val="bg1"/>
                </a:solidFill>
              </a:rPr>
              <a:t>TE-MPE-EP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500" dirty="0">
                <a:solidFill>
                  <a:schemeClr val="bg1"/>
                </a:solidFill>
              </a:rPr>
              <a:t>TE-MPE- MS/MSC-TF/EPC-MPC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500" dirty="0" smtClean="0">
                <a:solidFill>
                  <a:schemeClr val="accent6">
                    <a:lumMod val="75000"/>
                  </a:schemeClr>
                </a:solidFill>
              </a:rPr>
              <a:t>GSI team </a:t>
            </a:r>
            <a:r>
              <a:rPr lang="en-US" sz="1500" dirty="0" smtClean="0">
                <a:solidFill>
                  <a:schemeClr val="tx1"/>
                </a:solidFill>
              </a:rPr>
              <a:t>+ GSI control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4294967295"/>
          </p:nvPr>
        </p:nvSpPr>
        <p:spPr>
          <a:xfrm>
            <a:off x="2703358" y="1193361"/>
            <a:ext cx="2245668" cy="46181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pPr marL="36576" indent="0">
              <a:buNone/>
            </a:pPr>
            <a:r>
              <a:rPr lang="en-US" sz="1800" b="1" dirty="0" smtClean="0"/>
              <a:t>CERN resources</a:t>
            </a:r>
            <a:endParaRPr lang="en-GB" sz="1800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4294967295"/>
          </p:nvPr>
        </p:nvSpPr>
        <p:spPr>
          <a:xfrm>
            <a:off x="4975594" y="1193361"/>
            <a:ext cx="2244173" cy="461815"/>
          </a:xfrm>
          <a:prstGeom prst="rect">
            <a:avLst/>
          </a:prstGeom>
        </p:spPr>
        <p:txBody>
          <a:bodyPr/>
          <a:lstStyle/>
          <a:p>
            <a:pPr marL="36576" indent="0">
              <a:buNone/>
            </a:pPr>
            <a:r>
              <a:rPr lang="en-US" sz="1800" b="1" dirty="0" smtClean="0"/>
              <a:t>GSI resources</a:t>
            </a:r>
            <a:endParaRPr lang="en-GB" sz="1800" b="1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4294967295"/>
          </p:nvPr>
        </p:nvSpPr>
        <p:spPr>
          <a:xfrm>
            <a:off x="252085" y="1193361"/>
            <a:ext cx="2436605" cy="461815"/>
          </a:xfrm>
          <a:prstGeom prst="rect">
            <a:avLst/>
          </a:prstGeom>
        </p:spPr>
        <p:txBody>
          <a:bodyPr/>
          <a:lstStyle/>
          <a:p>
            <a:pPr marL="36576" indent="0"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Bench activities</a:t>
            </a:r>
            <a:endParaRPr lang="en-GB" sz="1800" b="1" dirty="0">
              <a:solidFill>
                <a:srgbClr val="FF0000"/>
              </a:solidFill>
            </a:endParaRPr>
          </a:p>
        </p:txBody>
      </p:sp>
      <p:sp>
        <p:nvSpPr>
          <p:cNvPr id="11" name="Content Placeholder 12"/>
          <p:cNvSpPr>
            <a:spLocks noGrp="1"/>
          </p:cNvSpPr>
          <p:nvPr>
            <p:ph sz="half" idx="4294967295"/>
          </p:nvPr>
        </p:nvSpPr>
        <p:spPr>
          <a:xfrm>
            <a:off x="7251237" y="1655176"/>
            <a:ext cx="1774998" cy="498577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sz="1500" dirty="0" smtClean="0"/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dirty="0" smtClean="0"/>
              <a:t>Not stable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endParaRPr lang="en-US" sz="1500" dirty="0" smtClean="0"/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endParaRPr lang="en-US" sz="1500" dirty="0" smtClean="0"/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endParaRPr lang="en-US" sz="1500" dirty="0" smtClean="0"/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endParaRPr lang="en-US" sz="1500" dirty="0"/>
          </a:p>
        </p:txBody>
      </p:sp>
      <p:sp>
        <p:nvSpPr>
          <p:cNvPr id="12" name="Content Placeholder 13"/>
          <p:cNvSpPr>
            <a:spLocks noGrp="1"/>
          </p:cNvSpPr>
          <p:nvPr>
            <p:ph sz="half" idx="4294967295"/>
          </p:nvPr>
        </p:nvSpPr>
        <p:spPr>
          <a:xfrm>
            <a:off x="7235929" y="1202571"/>
            <a:ext cx="1790306" cy="452605"/>
          </a:xfrm>
          <a:prstGeom prst="rect">
            <a:avLst/>
          </a:prstGeom>
        </p:spPr>
        <p:txBody>
          <a:bodyPr/>
          <a:lstStyle/>
          <a:p>
            <a:pPr marL="36576" indent="0">
              <a:buNone/>
            </a:pPr>
            <a:r>
              <a:rPr lang="en-US" sz="1800" b="1" dirty="0" smtClean="0"/>
              <a:t>Issues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202330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Status report on the S-FRS Magnet test bench</a:t>
            </a:r>
            <a:br>
              <a:rPr lang="en-GB" dirty="0"/>
            </a:b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</a:rPr>
              <a:t>Test organization – on Test bench/ </a:t>
            </a:r>
            <a:r>
              <a:rPr lang="en-US" sz="2400" i="1" dirty="0" smtClean="0">
                <a:solidFill>
                  <a:schemeClr val="accent6">
                    <a:lumMod val="50000"/>
                  </a:schemeClr>
                </a:solidFill>
              </a:rPr>
              <a:t>Cold</a:t>
            </a:r>
            <a:endParaRPr lang="en-GB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253819" y="1655178"/>
            <a:ext cx="2448684" cy="49857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1500" dirty="0" err="1" smtClean="0"/>
              <a:t>Cooldown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smtClean="0"/>
              <a:t/>
            </a:r>
            <a:br>
              <a:rPr lang="en-US" sz="1500" dirty="0" smtClean="0"/>
            </a:br>
            <a:endParaRPr lang="en-US" sz="1500" dirty="0"/>
          </a:p>
          <a:p>
            <a:pPr marL="342900" indent="-342900">
              <a:buFont typeface="+mj-lt"/>
              <a:buAutoNum type="arabicParenR"/>
            </a:pPr>
            <a:r>
              <a:rPr lang="en-US" sz="1500" dirty="0" smtClean="0"/>
              <a:t>Commissioning at cold</a:t>
            </a:r>
          </a:p>
          <a:p>
            <a:pPr marL="342900" indent="-342900">
              <a:buFont typeface="+mj-lt"/>
              <a:buAutoNum type="arabicParenR"/>
            </a:pPr>
            <a:endParaRPr lang="en-US" sz="1500" dirty="0"/>
          </a:p>
          <a:p>
            <a:pPr marL="342900" indent="-342900">
              <a:buFont typeface="+mj-lt"/>
              <a:buAutoNum type="arabicParenR"/>
            </a:pPr>
            <a:r>
              <a:rPr lang="en-US" sz="1500" dirty="0" smtClean="0"/>
              <a:t>Installation MM devices</a:t>
            </a:r>
          </a:p>
          <a:p>
            <a:pPr marL="342900" indent="-342900">
              <a:buFont typeface="+mj-lt"/>
              <a:buAutoNum type="arabicParenR"/>
            </a:pPr>
            <a:endParaRPr lang="en-US" sz="1500" dirty="0"/>
          </a:p>
          <a:p>
            <a:pPr marL="342900" indent="-342900">
              <a:buFont typeface="+mj-lt"/>
              <a:buAutoNum type="arabicParenR"/>
            </a:pPr>
            <a:r>
              <a:rPr lang="en-US" sz="1500" dirty="0" smtClean="0"/>
              <a:t>MM measurements</a:t>
            </a:r>
            <a:endParaRPr lang="en-US" sz="15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2674878" y="1595711"/>
            <a:ext cx="2259481" cy="375185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1500" dirty="0" smtClean="0"/>
              <a:t>Gabriella+ </a:t>
            </a:r>
            <a:r>
              <a:rPr lang="en-US" sz="1500" dirty="0" err="1" smtClean="0"/>
              <a:t>cryo</a:t>
            </a:r>
            <a:r>
              <a:rPr lang="en-US" sz="1500" dirty="0" smtClean="0"/>
              <a:t> Operation+ </a:t>
            </a:r>
            <a:r>
              <a:rPr lang="en-US" sz="1500" dirty="0" err="1" smtClean="0"/>
              <a:t>cryo</a:t>
            </a:r>
            <a:r>
              <a:rPr lang="en-US" sz="1500" dirty="0" smtClean="0"/>
              <a:t> Control </a:t>
            </a:r>
          </a:p>
          <a:p>
            <a:pPr marL="342900" indent="-342900">
              <a:buFont typeface="+mj-lt"/>
              <a:buAutoNum type="arabicParenR"/>
            </a:pPr>
            <a:endParaRPr lang="en-US" sz="1500" dirty="0" smtClean="0"/>
          </a:p>
          <a:p>
            <a:pPr marL="342900" indent="-342900">
              <a:buFont typeface="+mj-lt"/>
              <a:buAutoNum type="arabicParenR"/>
            </a:pPr>
            <a:r>
              <a:rPr lang="en-US" sz="1500" dirty="0" smtClean="0"/>
              <a:t>Maryline….PC,QDS,EE, Hubert</a:t>
            </a:r>
            <a:r>
              <a:rPr lang="en-US" sz="1500" dirty="0"/>
              <a:t/>
            </a:r>
            <a:br>
              <a:rPr lang="en-US" sz="1500" dirty="0"/>
            </a:br>
            <a:endParaRPr lang="en-US" sz="1500" dirty="0" smtClean="0"/>
          </a:p>
          <a:p>
            <a:pPr marL="342900" indent="-342900">
              <a:buFont typeface="+mj-lt"/>
              <a:buAutoNum type="arabicParenR"/>
            </a:pPr>
            <a:endParaRPr lang="en-US" sz="1500" dirty="0"/>
          </a:p>
          <a:p>
            <a:pPr marL="0" indent="0">
              <a:buNone/>
            </a:pPr>
            <a:r>
              <a:rPr lang="en-US" sz="1500" dirty="0">
                <a:solidFill>
                  <a:srgbClr val="00B050"/>
                </a:solidFill>
              </a:rPr>
              <a:t/>
            </a:r>
            <a:br>
              <a:rPr lang="en-US" sz="1500" dirty="0">
                <a:solidFill>
                  <a:srgbClr val="00B050"/>
                </a:solidFill>
              </a:rPr>
            </a:br>
            <a:endParaRPr lang="en-GB" sz="1500" dirty="0">
              <a:solidFill>
                <a:srgbClr val="00B05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4936802" y="1595710"/>
            <a:ext cx="2282964" cy="4896647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1500" dirty="0" smtClean="0">
                <a:solidFill>
                  <a:schemeClr val="tx1"/>
                </a:solidFill>
              </a:rPr>
              <a:t>GSI control + GSI </a:t>
            </a:r>
            <a:r>
              <a:rPr lang="en-US" sz="1500" dirty="0" err="1" smtClean="0">
                <a:solidFill>
                  <a:schemeClr val="tx1"/>
                </a:solidFill>
              </a:rPr>
              <a:t>cryo</a:t>
            </a:r>
            <a:r>
              <a:rPr lang="en-US" sz="1500" dirty="0" smtClean="0">
                <a:solidFill>
                  <a:schemeClr val="tx1"/>
                </a:solidFill>
              </a:rPr>
              <a:t>+ GSI team</a:t>
            </a:r>
            <a:endParaRPr lang="en-US" sz="15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arenR"/>
            </a:pPr>
            <a:endParaRPr lang="en-US" sz="15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arenR"/>
            </a:pPr>
            <a:endParaRPr lang="en-US" sz="1500" dirty="0">
              <a:solidFill>
                <a:schemeClr val="accent4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500" dirty="0" smtClean="0">
                <a:solidFill>
                  <a:schemeClr val="accent4">
                    <a:lumMod val="75000"/>
                  </a:schemeClr>
                </a:solidFill>
              </a:rPr>
              <a:t>GSI team</a:t>
            </a:r>
            <a:endParaRPr lang="en-GB" sz="15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4294967295"/>
          </p:nvPr>
        </p:nvSpPr>
        <p:spPr>
          <a:xfrm>
            <a:off x="2703358" y="1193361"/>
            <a:ext cx="2245668" cy="46181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pPr marL="36576" indent="0">
              <a:buNone/>
            </a:pPr>
            <a:r>
              <a:rPr lang="en-US" sz="1800" b="1" dirty="0" smtClean="0"/>
              <a:t>CERN resources</a:t>
            </a:r>
            <a:endParaRPr lang="en-GB" sz="1800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4294967295"/>
          </p:nvPr>
        </p:nvSpPr>
        <p:spPr>
          <a:xfrm>
            <a:off x="4975594" y="1193361"/>
            <a:ext cx="2244173" cy="461815"/>
          </a:xfrm>
          <a:prstGeom prst="rect">
            <a:avLst/>
          </a:prstGeom>
        </p:spPr>
        <p:txBody>
          <a:bodyPr/>
          <a:lstStyle/>
          <a:p>
            <a:pPr marL="36576" indent="0">
              <a:buNone/>
            </a:pPr>
            <a:r>
              <a:rPr lang="en-US" sz="1800" b="1" dirty="0" smtClean="0"/>
              <a:t>GSI resources</a:t>
            </a:r>
            <a:endParaRPr lang="en-GB" sz="1800" b="1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4294967295"/>
          </p:nvPr>
        </p:nvSpPr>
        <p:spPr>
          <a:xfrm>
            <a:off x="252085" y="1193361"/>
            <a:ext cx="2436605" cy="461815"/>
          </a:xfrm>
          <a:prstGeom prst="rect">
            <a:avLst/>
          </a:prstGeom>
        </p:spPr>
        <p:txBody>
          <a:bodyPr/>
          <a:lstStyle/>
          <a:p>
            <a:pPr marL="36576" indent="0"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Activities</a:t>
            </a:r>
            <a:endParaRPr lang="en-GB" sz="1800" b="1" dirty="0">
              <a:solidFill>
                <a:srgbClr val="FF0000"/>
              </a:solidFill>
            </a:endParaRPr>
          </a:p>
        </p:txBody>
      </p:sp>
      <p:sp>
        <p:nvSpPr>
          <p:cNvPr id="11" name="Content Placeholder 12"/>
          <p:cNvSpPr>
            <a:spLocks noGrp="1"/>
          </p:cNvSpPr>
          <p:nvPr>
            <p:ph sz="half" idx="4294967295"/>
          </p:nvPr>
        </p:nvSpPr>
        <p:spPr>
          <a:xfrm>
            <a:off x="7251237" y="1655176"/>
            <a:ext cx="1774998" cy="498577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500" dirty="0" smtClean="0"/>
              <a:t>?</a:t>
            </a:r>
            <a:endParaRPr lang="en-GB" sz="1500" dirty="0"/>
          </a:p>
        </p:txBody>
      </p:sp>
      <p:sp>
        <p:nvSpPr>
          <p:cNvPr id="12" name="Content Placeholder 13"/>
          <p:cNvSpPr>
            <a:spLocks noGrp="1"/>
          </p:cNvSpPr>
          <p:nvPr>
            <p:ph sz="half" idx="4294967295"/>
          </p:nvPr>
        </p:nvSpPr>
        <p:spPr>
          <a:xfrm>
            <a:off x="7235929" y="1202571"/>
            <a:ext cx="1790306" cy="452605"/>
          </a:xfrm>
          <a:prstGeom prst="rect">
            <a:avLst/>
          </a:prstGeom>
        </p:spPr>
        <p:txBody>
          <a:bodyPr/>
          <a:lstStyle/>
          <a:p>
            <a:pPr marL="36576" indent="0">
              <a:buNone/>
            </a:pPr>
            <a:r>
              <a:rPr lang="en-US" sz="1800" b="1" dirty="0" smtClean="0"/>
              <a:t>Issues</a:t>
            </a:r>
            <a:endParaRPr lang="en-GB" sz="1800" b="1" dirty="0"/>
          </a:p>
        </p:txBody>
      </p:sp>
      <p:sp>
        <p:nvSpPr>
          <p:cNvPr id="13" name="Rectangle 12"/>
          <p:cNvSpPr/>
          <p:nvPr/>
        </p:nvSpPr>
        <p:spPr>
          <a:xfrm>
            <a:off x="4614774" y="3458800"/>
            <a:ext cx="292814" cy="2388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500"/>
          </a:p>
        </p:txBody>
      </p:sp>
      <p:sp>
        <p:nvSpPr>
          <p:cNvPr id="14" name="Rectangle 13"/>
          <p:cNvSpPr/>
          <p:nvPr/>
        </p:nvSpPr>
        <p:spPr>
          <a:xfrm>
            <a:off x="4700146" y="4799717"/>
            <a:ext cx="292814" cy="2388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500"/>
          </a:p>
        </p:txBody>
      </p:sp>
      <p:sp>
        <p:nvSpPr>
          <p:cNvPr id="15" name="Rectangle 14"/>
          <p:cNvSpPr/>
          <p:nvPr/>
        </p:nvSpPr>
        <p:spPr>
          <a:xfrm>
            <a:off x="4614774" y="2117882"/>
            <a:ext cx="292814" cy="2388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500"/>
          </a:p>
        </p:txBody>
      </p:sp>
      <p:sp>
        <p:nvSpPr>
          <p:cNvPr id="16" name="Rectangle 15"/>
          <p:cNvSpPr/>
          <p:nvPr/>
        </p:nvSpPr>
        <p:spPr>
          <a:xfrm>
            <a:off x="2627614" y="4231026"/>
            <a:ext cx="292814" cy="2388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500"/>
          </a:p>
        </p:txBody>
      </p:sp>
    </p:spTree>
    <p:extLst>
      <p:ext uri="{BB962C8B-B14F-4D97-AF65-F5344CB8AC3E}">
        <p14:creationId xmlns:p14="http://schemas.microsoft.com/office/powerpoint/2010/main" val="103836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Status report on the S-FRS Magnet test bench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Test </a:t>
            </a:r>
            <a:r>
              <a:rPr lang="en-GB" dirty="0"/>
              <a:t>plan status</a:t>
            </a:r>
          </a:p>
          <a:p>
            <a:r>
              <a:rPr lang="en-GB" dirty="0"/>
              <a:t>Test organisation</a:t>
            </a:r>
          </a:p>
          <a:p>
            <a:r>
              <a:rPr lang="en-GB" dirty="0"/>
              <a:t>Resources</a:t>
            </a:r>
          </a:p>
          <a:p>
            <a:endParaRPr lang="en-GB" dirty="0" smtClean="0"/>
          </a:p>
          <a:p>
            <a:pPr marL="36576" indent="0">
              <a:spcBef>
                <a:spcPts val="1200"/>
              </a:spcBef>
              <a:buNone/>
            </a:pPr>
            <a:r>
              <a:rPr lang="en-GB" sz="1800" dirty="0" smtClean="0"/>
              <a:t>S. Russenschuck and L</a:t>
            </a:r>
            <a:r>
              <a:rPr lang="en-GB" sz="1800" dirty="0"/>
              <a:t>. van den Boogaard</a:t>
            </a:r>
          </a:p>
          <a:p>
            <a:pPr marL="36576" indent="0">
              <a:spcBef>
                <a:spcPts val="1200"/>
              </a:spcBef>
              <a:buNone/>
            </a:pPr>
            <a:r>
              <a:rPr lang="en-GB" sz="1800" dirty="0" smtClean="0"/>
              <a:t>Many </a:t>
            </a:r>
            <a:r>
              <a:rPr lang="en-GB" sz="1800" dirty="0"/>
              <a:t>thanks to </a:t>
            </a:r>
            <a:r>
              <a:rPr lang="en-GB" sz="1800" dirty="0" smtClean="0"/>
              <a:t>A</a:t>
            </a:r>
            <a:r>
              <a:rPr lang="en-GB" sz="1800" dirty="0"/>
              <a:t>. </a:t>
            </a:r>
            <a:r>
              <a:rPr lang="en-GB" sz="1800" dirty="0" err="1"/>
              <a:t>Chiuchiolo</a:t>
            </a:r>
            <a:r>
              <a:rPr lang="en-GB" sz="1800" dirty="0"/>
              <a:t> (GSI</a:t>
            </a:r>
            <a:r>
              <a:rPr lang="en-GB" sz="1800" dirty="0" smtClean="0"/>
              <a:t>).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475" y="1132681"/>
            <a:ext cx="360045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75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Status report on the S-FRS Magnet test bench</a:t>
            </a:r>
            <a:br>
              <a:rPr lang="en-GB" dirty="0"/>
            </a:br>
            <a:r>
              <a:rPr lang="fr-CH" sz="2400" i="1" dirty="0" smtClean="0">
                <a:solidFill>
                  <a:schemeClr val="accent6">
                    <a:lumMod val="50000"/>
                  </a:schemeClr>
                </a:solidFill>
              </a:rPr>
              <a:t>Schedule</a:t>
            </a:r>
            <a:endParaRPr lang="en-GB" sz="24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/>
          <a:lstStyle/>
          <a:p>
            <a:pPr algn="r"/>
            <a:fld id="{17918391-D411-FE40-AAD7-861AE5233E0E}" type="slidenum">
              <a:rPr lang="en-US" sz="1000" smtClean="0">
                <a:solidFill>
                  <a:schemeClr val="bg1">
                    <a:lumMod val="75000"/>
                  </a:schemeClr>
                </a:solidFill>
              </a:rPr>
              <a:pPr algn="r"/>
              <a:t>4</a:t>
            </a:fld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3860"/>
            <a:ext cx="9043889" cy="2361385"/>
          </a:xfrm>
          <a:prstGeom prst="rect">
            <a:avLst/>
          </a:prstGeom>
        </p:spPr>
      </p:pic>
      <p:sp>
        <p:nvSpPr>
          <p:cNvPr id="71" name="Rectangle 70"/>
          <p:cNvSpPr/>
          <p:nvPr/>
        </p:nvSpPr>
        <p:spPr>
          <a:xfrm>
            <a:off x="5868955" y="5566410"/>
            <a:ext cx="3084545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dirty="0" err="1" smtClean="0">
                <a:solidFill>
                  <a:schemeClr val="tx1"/>
                </a:solidFill>
              </a:rPr>
              <a:t>Courtesy</a:t>
            </a:r>
            <a:r>
              <a:rPr lang="fr-CH" sz="1200" dirty="0" smtClean="0">
                <a:solidFill>
                  <a:schemeClr val="tx1"/>
                </a:solidFill>
              </a:rPr>
              <a:t> of A</a:t>
            </a:r>
            <a:r>
              <a:rPr lang="fr-CH" sz="1200" dirty="0" smtClean="0">
                <a:solidFill>
                  <a:schemeClr val="tx1"/>
                </a:solidFill>
              </a:rPr>
              <a:t>. Chiuchiolo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57200" y="4276725"/>
            <a:ext cx="2838450" cy="16459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New facility </a:t>
            </a:r>
            <a:endParaRPr lang="en-US" b="1" dirty="0" smtClean="0"/>
          </a:p>
          <a:p>
            <a:r>
              <a:rPr lang="en-US" b="1" dirty="0" smtClean="0"/>
              <a:t>New </a:t>
            </a:r>
            <a:r>
              <a:rPr lang="en-US" b="1" dirty="0"/>
              <a:t>magnet </a:t>
            </a:r>
            <a:endParaRPr lang="en-US" b="1" dirty="0" smtClean="0"/>
          </a:p>
          <a:p>
            <a:r>
              <a:rPr lang="en-US" b="1" dirty="0" smtClean="0"/>
              <a:t>New </a:t>
            </a:r>
            <a:r>
              <a:rPr lang="en-US" b="1" dirty="0"/>
              <a:t>instrumentation </a:t>
            </a:r>
            <a:endParaRPr lang="en-US" b="1" dirty="0" smtClean="0"/>
          </a:p>
          <a:p>
            <a:r>
              <a:rPr lang="en-US" b="1" dirty="0" smtClean="0"/>
              <a:t>New </a:t>
            </a:r>
            <a:r>
              <a:rPr lang="en-US" b="1" dirty="0"/>
              <a:t>team</a:t>
            </a:r>
            <a:r>
              <a:rPr lang="en-US" b="1" dirty="0" smtClean="0"/>
              <a:t>….</a:t>
            </a: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180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Status report on the S-FRS Magnet test bench</a:t>
            </a:r>
            <a:br>
              <a:rPr lang="en-GB" dirty="0"/>
            </a:br>
            <a:r>
              <a:rPr lang="fr-CH" sz="2400" i="1" dirty="0" smtClean="0">
                <a:solidFill>
                  <a:schemeClr val="accent6">
                    <a:lumMod val="50000"/>
                  </a:schemeClr>
                </a:solidFill>
              </a:rPr>
              <a:t>GSI team @ CERN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5" y="1128713"/>
            <a:ext cx="6595110" cy="494633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/>
          <a:lstStyle/>
          <a:p>
            <a:pPr algn="r"/>
            <a:fld id="{17918391-D411-FE40-AAD7-861AE5233E0E}" type="slidenum">
              <a:rPr lang="en-US" sz="1000" smtClean="0">
                <a:solidFill>
                  <a:schemeClr val="bg1">
                    <a:lumMod val="75000"/>
                  </a:schemeClr>
                </a:solidFill>
              </a:rPr>
              <a:pPr algn="r"/>
              <a:t>5</a:t>
            </a:fld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83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Status report on the S-FRS Magnet test bench</a:t>
            </a:r>
            <a:br>
              <a:rPr lang="en-GB" dirty="0"/>
            </a:br>
            <a:r>
              <a:rPr lang="fr-CH" sz="2400" i="1" dirty="0" err="1" smtClean="0">
                <a:solidFill>
                  <a:schemeClr val="accent6">
                    <a:lumMod val="50000"/>
                  </a:schemeClr>
                </a:solidFill>
              </a:rPr>
              <a:t>Status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</a:pPr>
            <a:r>
              <a:rPr lang="en-GB" b="1" dirty="0" smtClean="0"/>
              <a:t>Deployment of the GSI personnel </a:t>
            </a:r>
            <a:r>
              <a:rPr lang="en-GB" dirty="0" smtClean="0"/>
              <a:t>(4 FTEs) was </a:t>
            </a:r>
            <a:r>
              <a:rPr lang="en-GB" b="1" dirty="0" smtClean="0"/>
              <a:t>completed</a:t>
            </a:r>
            <a:r>
              <a:rPr lang="en-GB" dirty="0" smtClean="0"/>
              <a:t> by beginning of February 2019.</a:t>
            </a:r>
          </a:p>
          <a:p>
            <a:pPr>
              <a:spcBef>
                <a:spcPts val="1800"/>
              </a:spcBef>
            </a:pPr>
            <a:r>
              <a:rPr lang="en-GB" dirty="0" smtClean="0"/>
              <a:t>First </a:t>
            </a:r>
            <a:r>
              <a:rPr lang="en-GB" b="1" dirty="0" smtClean="0"/>
              <a:t>Short </a:t>
            </a:r>
            <a:r>
              <a:rPr lang="en-GB" b="1" dirty="0" err="1" smtClean="0"/>
              <a:t>multiplet</a:t>
            </a:r>
            <a:r>
              <a:rPr lang="en-GB" b="1" dirty="0" smtClean="0"/>
              <a:t> arrived in Feb 2019</a:t>
            </a:r>
            <a:r>
              <a:rPr lang="en-GB" dirty="0" smtClean="0"/>
              <a:t>.</a:t>
            </a:r>
          </a:p>
          <a:p>
            <a:pPr>
              <a:spcBef>
                <a:spcPts val="1800"/>
              </a:spcBef>
            </a:pPr>
            <a:r>
              <a:rPr lang="en-GB" dirty="0" smtClean="0"/>
              <a:t>Numerous </a:t>
            </a:r>
            <a:r>
              <a:rPr lang="en-GB" b="1" dirty="0" smtClean="0"/>
              <a:t>non-conformities, and adaptations </a:t>
            </a:r>
            <a:r>
              <a:rPr lang="en-GB" dirty="0" smtClean="0"/>
              <a:t>to do related to both </a:t>
            </a:r>
            <a:r>
              <a:rPr lang="en-GB" dirty="0" err="1" smtClean="0"/>
              <a:t>multiplet</a:t>
            </a:r>
            <a:r>
              <a:rPr lang="en-GB" dirty="0" smtClean="0"/>
              <a:t> and test station.</a:t>
            </a:r>
          </a:p>
          <a:p>
            <a:pPr>
              <a:spcBef>
                <a:spcPts val="1800"/>
              </a:spcBef>
            </a:pPr>
            <a:r>
              <a:rPr lang="en-GB" dirty="0" smtClean="0"/>
              <a:t>Installation of GSI </a:t>
            </a:r>
            <a:r>
              <a:rPr lang="en-GB" b="1" dirty="0" smtClean="0"/>
              <a:t>Instrument Panel and Electrical Cabinet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►"/>
            </a:pPr>
            <a:r>
              <a:rPr lang="en-GB" dirty="0" smtClean="0">
                <a:solidFill>
                  <a:srgbClr val="FF0000"/>
                </a:solidFill>
              </a:rPr>
              <a:t>Software needs to work correctly before cool down can start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►"/>
            </a:pPr>
            <a:r>
              <a:rPr lang="en-GB" dirty="0" smtClean="0">
                <a:solidFill>
                  <a:srgbClr val="FF0000"/>
                </a:solidFill>
              </a:rPr>
              <a:t>Expert from GSI coming this week.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62700"/>
            <a:ext cx="2133600" cy="365125"/>
          </a:xfrm>
        </p:spPr>
        <p:txBody>
          <a:bodyPr/>
          <a:lstStyle/>
          <a:p>
            <a:r>
              <a:rPr lang="fr-FR" dirty="0" smtClean="0"/>
              <a:t>01.07.2019</a:t>
            </a:r>
            <a:endParaRPr lang="fr-FR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/>
          <a:lstStyle/>
          <a:p>
            <a:pPr algn="r"/>
            <a:fld id="{17918391-D411-FE40-AAD7-861AE5233E0E}" type="slidenum">
              <a:rPr lang="en-US" sz="1000" smtClean="0">
                <a:solidFill>
                  <a:schemeClr val="bg1">
                    <a:lumMod val="75000"/>
                  </a:schemeClr>
                </a:solidFill>
              </a:rPr>
              <a:pPr algn="r"/>
              <a:t>6</a:t>
            </a:fld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22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Status report on the S-FRS Magnet test bench</a:t>
            </a:r>
            <a:br>
              <a:rPr lang="en-GB" dirty="0"/>
            </a:br>
            <a:r>
              <a:rPr lang="fr-CH" sz="2400" i="1" dirty="0" smtClean="0">
                <a:solidFill>
                  <a:schemeClr val="accent6">
                    <a:lumMod val="50000"/>
                  </a:schemeClr>
                </a:solidFill>
              </a:rPr>
              <a:t>Organisation – </a:t>
            </a:r>
            <a:r>
              <a:rPr lang="fr-CH" sz="2400" i="1" dirty="0" err="1" smtClean="0">
                <a:solidFill>
                  <a:schemeClr val="accent6">
                    <a:lumMod val="50000"/>
                  </a:schemeClr>
                </a:solidFill>
              </a:rPr>
              <a:t>status</a:t>
            </a:r>
            <a:r>
              <a:rPr lang="fr-CH" sz="2400" i="1" dirty="0" smtClean="0">
                <a:solidFill>
                  <a:schemeClr val="accent6">
                    <a:lumMod val="50000"/>
                  </a:schemeClr>
                </a:solidFill>
              </a:rPr>
              <a:t> July’19</a:t>
            </a:r>
            <a:endParaRPr lang="en-GB" dirty="0"/>
          </a:p>
        </p:txBody>
      </p:sp>
      <p:sp>
        <p:nvSpPr>
          <p:cNvPr id="5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anchor="ctr" anchorCtr="0"/>
          <a:lstStyle/>
          <a:p>
            <a:pPr algn="r"/>
            <a:fld id="{17918391-D411-FE40-AAD7-861AE5233E0E}" type="slidenum">
              <a:rPr lang="en-US" sz="1000" smtClean="0">
                <a:solidFill>
                  <a:schemeClr val="bg1">
                    <a:lumMod val="75000"/>
                  </a:schemeClr>
                </a:solidFill>
              </a:rPr>
              <a:pPr algn="r"/>
              <a:t>7</a:t>
            </a:fld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7" y="1044597"/>
            <a:ext cx="9120406" cy="510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4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Status report on the S-FRS Magnet test bench</a:t>
            </a:r>
            <a:br>
              <a:rPr lang="en-GB" dirty="0"/>
            </a:br>
            <a:r>
              <a:rPr lang="fr-CH" sz="2400" i="1" dirty="0" smtClean="0">
                <a:solidFill>
                  <a:schemeClr val="accent6">
                    <a:lumMod val="50000"/>
                  </a:schemeClr>
                </a:solidFill>
              </a:rPr>
              <a:t>Organisation – </a:t>
            </a:r>
            <a:r>
              <a:rPr lang="fr-CH" sz="2400" i="1" dirty="0" err="1" smtClean="0">
                <a:solidFill>
                  <a:schemeClr val="accent6">
                    <a:lumMod val="50000"/>
                  </a:schemeClr>
                </a:solidFill>
              </a:rPr>
              <a:t>status</a:t>
            </a:r>
            <a:r>
              <a:rPr lang="fr-CH" sz="2400" i="1" dirty="0" smtClean="0">
                <a:solidFill>
                  <a:schemeClr val="accent6">
                    <a:lumMod val="50000"/>
                  </a:schemeClr>
                </a:solidFill>
              </a:rPr>
              <a:t> May’19 (</a:t>
            </a:r>
            <a:r>
              <a:rPr lang="fr-CH" sz="2400" i="1" dirty="0" err="1" smtClean="0">
                <a:solidFill>
                  <a:schemeClr val="accent6">
                    <a:lumMod val="50000"/>
                  </a:schemeClr>
                </a:solidFill>
              </a:rPr>
              <a:t>series</a:t>
            </a:r>
            <a:r>
              <a:rPr lang="fr-CH" sz="2400" i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en-GB" dirty="0"/>
          </a:p>
        </p:txBody>
      </p:sp>
      <p:sp>
        <p:nvSpPr>
          <p:cNvPr id="5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anchor="ctr" anchorCtr="0"/>
          <a:lstStyle/>
          <a:p>
            <a:pPr algn="r"/>
            <a:fld id="{17918391-D411-FE40-AAD7-861AE5233E0E}" type="slidenum">
              <a:rPr lang="en-US" sz="1000" smtClean="0">
                <a:solidFill>
                  <a:schemeClr val="bg1">
                    <a:lumMod val="75000"/>
                  </a:schemeClr>
                </a:solidFill>
              </a:rPr>
              <a:pPr algn="r"/>
              <a:t>8</a:t>
            </a:fld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5" y="1044597"/>
            <a:ext cx="9114310" cy="510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1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Status report on the S-FRS Magnet test bench</a:t>
            </a:r>
            <a:br>
              <a:rPr lang="en-GB" dirty="0" smtClean="0"/>
            </a:br>
            <a:r>
              <a:rPr lang="en-GB" sz="2400" i="1" dirty="0" smtClean="0">
                <a:solidFill>
                  <a:schemeClr val="accent6">
                    <a:lumMod val="50000"/>
                  </a:schemeClr>
                </a:solidFill>
              </a:rPr>
              <a:t>Budget overview for installation phase - July’19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Contribution </a:t>
            </a:r>
            <a:r>
              <a:rPr lang="en-GB" dirty="0" smtClean="0"/>
              <a:t>GSI</a:t>
            </a:r>
            <a:endParaRPr lang="en-GB" dirty="0" smtClean="0"/>
          </a:p>
          <a:p>
            <a:r>
              <a:rPr lang="en-GB" dirty="0" smtClean="0"/>
              <a:t>8 MCHF on materials</a:t>
            </a:r>
          </a:p>
          <a:p>
            <a:pPr lvl="1"/>
            <a:r>
              <a:rPr lang="en-GB" dirty="0" smtClean="0"/>
              <a:t>5.6 MCHF on cryogenics infrastructure</a:t>
            </a:r>
          </a:p>
          <a:p>
            <a:pPr lvl="1"/>
            <a:r>
              <a:rPr lang="en-GB" dirty="0" smtClean="0"/>
              <a:t>1.1 MCFH Magnetic measurements</a:t>
            </a:r>
          </a:p>
          <a:p>
            <a:pPr lvl="1"/>
            <a:r>
              <a:rPr lang="en-GB" dirty="0" smtClean="0"/>
              <a:t>0.8 MCHF platforms, interlocks, </a:t>
            </a:r>
            <a:r>
              <a:rPr lang="en-GB" dirty="0" smtClean="0"/>
              <a:t>QPS</a:t>
            </a:r>
            <a:endParaRPr lang="en-GB" dirty="0" smtClean="0"/>
          </a:p>
          <a:p>
            <a:pPr lvl="1"/>
            <a:r>
              <a:rPr lang="en-GB" dirty="0" smtClean="0"/>
              <a:t>0.4 MCHF power converters</a:t>
            </a:r>
          </a:p>
          <a:p>
            <a:pPr lvl="1"/>
            <a:r>
              <a:rPr lang="en-GB" dirty="0" smtClean="0"/>
              <a:t>0.1 MCHF survey</a:t>
            </a:r>
          </a:p>
          <a:p>
            <a:pPr lvl="1"/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Contribution CERN</a:t>
            </a:r>
          </a:p>
          <a:p>
            <a:r>
              <a:rPr lang="en-GB" dirty="0" smtClean="0"/>
              <a:t>3.2 MCHF on materials </a:t>
            </a:r>
          </a:p>
          <a:p>
            <a:r>
              <a:rPr lang="en-GB" dirty="0" smtClean="0"/>
              <a:t>4.9 MCHF on personnel (32 </a:t>
            </a:r>
            <a:r>
              <a:rPr lang="en-GB" dirty="0" err="1" smtClean="0"/>
              <a:t>FTE.y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/>
          <a:lstStyle/>
          <a:p>
            <a:pPr algn="r"/>
            <a:fld id="{17918391-D411-FE40-AAD7-861AE5233E0E}" type="slidenum">
              <a:rPr lang="en-US" sz="1000" smtClean="0">
                <a:solidFill>
                  <a:schemeClr val="bg1">
                    <a:lumMod val="75000"/>
                  </a:schemeClr>
                </a:solidFill>
              </a:rPr>
              <a:pPr algn="r"/>
              <a:t>9</a:t>
            </a:fld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83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N(4-3)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CERN(4-3).thmx</Template>
  <TotalTime>6721</TotalTime>
  <Words>1091</Words>
  <Application>Microsoft Office PowerPoint</Application>
  <PresentationFormat>On-screen Show (4:3)</PresentationFormat>
  <Paragraphs>269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CERN(4-3)</vt:lpstr>
      <vt:lpstr>CERN-FAIR Steering Committee</vt:lpstr>
      <vt:lpstr>Outline</vt:lpstr>
      <vt:lpstr>Status report on the S-FRS Magnet test bench</vt:lpstr>
      <vt:lpstr>Status report on the S-FRS Magnet test bench Schedule</vt:lpstr>
      <vt:lpstr>Status report on the S-FRS Magnet test bench GSI team @ CERN</vt:lpstr>
      <vt:lpstr>Status report on the S-FRS Magnet test bench Status</vt:lpstr>
      <vt:lpstr>Status report on the S-FRS Magnet test bench Organisation – status July’19</vt:lpstr>
      <vt:lpstr>Status report on the S-FRS Magnet test bench Organisation – status May’19 (series)</vt:lpstr>
      <vt:lpstr>Status report on the S-FRS Magnet test bench Budget overview for installation phase - July’19</vt:lpstr>
      <vt:lpstr>Status report on the S-FRS Magnet test bench Points that need attention</vt:lpstr>
      <vt:lpstr>Review of existing (formal) collaborations (1)</vt:lpstr>
      <vt:lpstr>Review of existing (formal) collaborations (2)</vt:lpstr>
      <vt:lpstr>Review of existing (formal) collaborations (3)</vt:lpstr>
      <vt:lpstr>Review of existing (formal) collaborations (4)</vt:lpstr>
      <vt:lpstr>CERN-GSI superFRS kick-off meeting Wednesday 3rd July – Morning session</vt:lpstr>
      <vt:lpstr>CERN-GSI superFRS kick-off meeting Wednesday 3rd July – Afternoon session</vt:lpstr>
      <vt:lpstr>CERN-GSI superFRS kick-off meeting Thursday 4th July - Morning session</vt:lpstr>
      <vt:lpstr>CERN-GSI superFRS kick-off meeting Thursday 4th July - Afternoon session</vt:lpstr>
      <vt:lpstr>PowerPoint Presentation</vt:lpstr>
      <vt:lpstr>Status report on the S-FRS Magnet test bench Test organization – @ Preparation Area</vt:lpstr>
      <vt:lpstr>Status report on the S-FRS Magnet test bench Test organization – on Test bench/ Warm</vt:lpstr>
      <vt:lpstr>Status report on the S-FRS Magnet test bench Test organization – on Test bench/ Warm</vt:lpstr>
      <vt:lpstr>Status report on the S-FRS Magnet test bench Test organization – on Test bench/ Cold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CERN User</dc:creator>
  <cp:lastModifiedBy>Jose Miguel Jimenez</cp:lastModifiedBy>
  <cp:revision>223</cp:revision>
  <cp:lastPrinted>2017-11-07T09:43:33Z</cp:lastPrinted>
  <dcterms:created xsi:type="dcterms:W3CDTF">2012-11-30T11:04:26Z</dcterms:created>
  <dcterms:modified xsi:type="dcterms:W3CDTF">2019-07-02T05:24:26Z</dcterms:modified>
</cp:coreProperties>
</file>