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6" r:id="rId2"/>
    <p:sldId id="257" r:id="rId3"/>
    <p:sldId id="263" r:id="rId4"/>
    <p:sldId id="258" r:id="rId5"/>
    <p:sldId id="259" r:id="rId6"/>
    <p:sldId id="262" r:id="rId7"/>
    <p:sldId id="264" r:id="rId8"/>
    <p:sldId id="261" r:id="rId9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66"/>
    <a:srgbClr val="333333"/>
    <a:srgbClr val="EAEAEA"/>
    <a:srgbClr val="FDB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284" autoAdjust="0"/>
    <p:restoredTop sz="94655" autoAdjust="0"/>
  </p:normalViewPr>
  <p:slideViewPr>
    <p:cSldViewPr snapToGrid="0" snapToObjects="1">
      <p:cViewPr varScale="1">
        <p:scale>
          <a:sx n="171" d="100"/>
          <a:sy n="171" d="100"/>
        </p:scale>
        <p:origin x="36" y="25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30.06.2019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30.06.2019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040B52E-6118-F844-8FBE-85B6AFDC9E2A}"/>
              </a:ext>
            </a:extLst>
          </p:cNvPr>
          <p:cNvGrpSpPr/>
          <p:nvPr userDrawn="1"/>
        </p:nvGrpSpPr>
        <p:grpSpPr>
          <a:xfrm>
            <a:off x="1502578" y="976199"/>
            <a:ext cx="7426269" cy="3877686"/>
            <a:chOff x="1502578" y="976199"/>
            <a:chExt cx="7426269" cy="3877686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3FAB316F-95F1-6040-AB6B-EF23A5D58FAF}"/>
                </a:ext>
              </a:extLst>
            </p:cNvPr>
            <p:cNvSpPr/>
            <p:nvPr userDrawn="1"/>
          </p:nvSpPr>
          <p:spPr>
            <a:xfrm>
              <a:off x="7781365" y="3854824"/>
              <a:ext cx="1147482" cy="999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dirty="0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DE39F29-B8C0-C64D-ADFE-A8AFF963CB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578" y="976199"/>
              <a:ext cx="6099496" cy="3877686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1529" y="2738074"/>
            <a:ext cx="4303059" cy="584900"/>
          </a:xfrm>
        </p:spPr>
        <p:txBody>
          <a:bodyPr anchor="b" anchorCtr="0">
            <a:noAutofit/>
          </a:bodyPr>
          <a:lstStyle>
            <a:lvl1pPr algn="ctr">
              <a:defRPr sz="2400">
                <a:solidFill>
                  <a:srgbClr val="666666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1529" y="3322973"/>
            <a:ext cx="4303060" cy="5318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6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4987636"/>
            <a:ext cx="3371273" cy="15586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8" y="230397"/>
            <a:ext cx="6700979" cy="59066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7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943494DA-FA9D-1447-B70B-2896FD77F5D0}"/>
              </a:ext>
            </a:extLst>
          </p:cNvPr>
          <p:cNvCxnSpPr/>
          <p:nvPr userDrawn="1"/>
        </p:nvCxnSpPr>
        <p:spPr>
          <a:xfrm>
            <a:off x="0" y="5049583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Bild 6" descr="GSI_Logo_rgb.png">
            <a:extLst>
              <a:ext uri="{FF2B5EF4-FFF2-40B4-BE49-F238E27FC236}">
                <a16:creationId xmlns:a16="http://schemas.microsoft.com/office/drawing/2014/main" id="{0E0D4DB1-EEDA-A644-B002-75EBF9968E0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839" y="363875"/>
            <a:ext cx="1129081" cy="376361"/>
          </a:xfrm>
          <a:prstGeom prst="rect">
            <a:avLst/>
          </a:prstGeom>
        </p:spPr>
      </p:pic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2AC6B5F8-0827-6645-B5C9-ED4385971D8F}"/>
              </a:ext>
            </a:extLst>
          </p:cNvPr>
          <p:cNvCxnSpPr/>
          <p:nvPr userDrawn="1"/>
        </p:nvCxnSpPr>
        <p:spPr>
          <a:xfrm>
            <a:off x="0" y="826224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CC9BBC89-C94F-2342-BFB0-0C52DC04C485}"/>
              </a:ext>
            </a:extLst>
          </p:cNvPr>
          <p:cNvSpPr>
            <a:spLocks/>
          </p:cNvSpPr>
          <p:nvPr userDrawn="1"/>
        </p:nvSpPr>
        <p:spPr>
          <a:xfrm>
            <a:off x="-1" y="727074"/>
            <a:ext cx="201600" cy="201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E807027-043F-224A-B8A1-2EA6FD7AA9B7}"/>
              </a:ext>
            </a:extLst>
          </p:cNvPr>
          <p:cNvSpPr>
            <a:spLocks/>
          </p:cNvSpPr>
          <p:nvPr userDrawn="1"/>
        </p:nvSpPr>
        <p:spPr>
          <a:xfrm>
            <a:off x="-1" y="4949824"/>
            <a:ext cx="203277" cy="203277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17635" y="1088015"/>
            <a:ext cx="8420176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15792" y="491448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435270" y="4950517"/>
            <a:ext cx="3527133" cy="2077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50" dirty="0">
                <a:solidFill>
                  <a:srgbClr val="333333"/>
                </a:solidFill>
                <a:latin typeface="Arial"/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17638" y="231075"/>
            <a:ext cx="6129236" cy="5906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51256" y="4914482"/>
            <a:ext cx="84837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013201" y="4920458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  <p:pic>
        <p:nvPicPr>
          <p:cNvPr id="13" name="Bild 12" descr="FAIR_Logo_rgb.png">
            <a:extLst>
              <a:ext uri="{FF2B5EF4-FFF2-40B4-BE49-F238E27FC236}">
                <a16:creationId xmlns:a16="http://schemas.microsoft.com/office/drawing/2014/main" id="{6EBF7B64-1F60-354C-83F5-CFA893F204B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0829" y="206825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18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500" kern="1200">
          <a:solidFill>
            <a:srgbClr val="333333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350" kern="1200">
          <a:solidFill>
            <a:srgbClr val="333333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200" kern="1200">
          <a:solidFill>
            <a:srgbClr val="333333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050" kern="1200">
          <a:solidFill>
            <a:srgbClr val="333333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CERN-GSI </a:t>
            </a:r>
            <a:r>
              <a:rPr lang="de-DE" dirty="0" err="1" smtClean="0"/>
              <a:t>Collaborations</a:t>
            </a:r>
            <a:r>
              <a:rPr lang="de-DE" dirty="0" smtClean="0"/>
              <a:t> on Beam Instrumentation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 smtClean="0"/>
              <a:t>M. Schwickert, </a:t>
            </a:r>
            <a:br>
              <a:rPr lang="de-DE" dirty="0" smtClean="0"/>
            </a:br>
            <a:r>
              <a:rPr lang="de-DE" dirty="0" smtClean="0"/>
              <a:t>GSI Beam Instrumentation Department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3069" y="225159"/>
            <a:ext cx="561646" cy="61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Outline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17635" y="884035"/>
            <a:ext cx="8420176" cy="3808319"/>
          </a:xfrm>
        </p:spPr>
        <p:txBody>
          <a:bodyPr/>
          <a:lstStyle/>
          <a:p>
            <a:pPr marL="628650" indent="0">
              <a:buNone/>
            </a:pPr>
            <a:r>
              <a:rPr lang="de-DE" sz="1400" b="1" dirty="0" err="1" smtClean="0">
                <a:solidFill>
                  <a:schemeClr val="accent6">
                    <a:lumMod val="75000"/>
                  </a:schemeClr>
                </a:solidFill>
              </a:rPr>
              <a:t>Since</a:t>
            </a:r>
            <a:r>
              <a:rPr lang="de-DE" sz="1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b="1" dirty="0" err="1" smtClean="0">
                <a:solidFill>
                  <a:schemeClr val="accent6">
                    <a:lumMod val="75000"/>
                  </a:schemeClr>
                </a:solidFill>
              </a:rPr>
              <a:t>many</a:t>
            </a:r>
            <a:r>
              <a:rPr lang="de-DE" sz="1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b="1" dirty="0" err="1" smtClean="0">
                <a:solidFill>
                  <a:schemeClr val="accent6">
                    <a:lumMod val="75000"/>
                  </a:schemeClr>
                </a:solidFill>
              </a:rPr>
              <a:t>years</a:t>
            </a:r>
            <a:r>
              <a:rPr lang="de-DE" sz="1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b="1" dirty="0" err="1" smtClean="0">
                <a:solidFill>
                  <a:schemeClr val="accent6">
                    <a:lumMod val="75000"/>
                  </a:schemeClr>
                </a:solidFill>
              </a:rPr>
              <a:t>fruitful</a:t>
            </a:r>
            <a:r>
              <a:rPr lang="de-DE" sz="1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b="1" dirty="0" err="1" smtClean="0">
                <a:solidFill>
                  <a:schemeClr val="accent6">
                    <a:lumMod val="75000"/>
                  </a:schemeClr>
                </a:solidFill>
              </a:rPr>
              <a:t>collaborations</a:t>
            </a:r>
            <a:r>
              <a:rPr lang="de-DE" sz="1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b="1" dirty="0" smtClean="0">
                <a:solidFill>
                  <a:schemeClr val="accent6">
                    <a:lumMod val="75000"/>
                  </a:schemeClr>
                </a:solidFill>
              </a:rPr>
              <a:t>on </a:t>
            </a:r>
            <a:r>
              <a:rPr lang="de-DE" sz="1400" b="1" dirty="0" err="1" smtClean="0">
                <a:solidFill>
                  <a:schemeClr val="accent6">
                    <a:lumMod val="75000"/>
                  </a:schemeClr>
                </a:solidFill>
              </a:rPr>
              <a:t>many</a:t>
            </a:r>
            <a:r>
              <a:rPr lang="de-DE" sz="1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b="1" dirty="0" smtClean="0">
                <a:solidFill>
                  <a:schemeClr val="accent6">
                    <a:lumMod val="75000"/>
                  </a:schemeClr>
                </a:solidFill>
              </a:rPr>
              <a:t>Beam Instrumentation (BI)</a:t>
            </a:r>
            <a:br>
              <a:rPr lang="de-DE" sz="14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de-DE" sz="1400" b="1" dirty="0" err="1" smtClean="0">
                <a:solidFill>
                  <a:schemeClr val="accent6">
                    <a:lumMod val="75000"/>
                  </a:schemeClr>
                </a:solidFill>
              </a:rPr>
              <a:t>topics</a:t>
            </a:r>
            <a:r>
              <a:rPr lang="de-DE" sz="1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b="1" dirty="0" err="1" smtClean="0">
                <a:solidFill>
                  <a:schemeClr val="accent6">
                    <a:lumMod val="75000"/>
                  </a:schemeClr>
                </a:solidFill>
              </a:rPr>
              <a:t>exists</a:t>
            </a:r>
            <a:r>
              <a:rPr lang="de-DE" sz="1400" b="1" dirty="0" smtClean="0">
                <a:solidFill>
                  <a:schemeClr val="accent6">
                    <a:lumMod val="75000"/>
                  </a:schemeClr>
                </a:solidFill>
              </a:rPr>
              <a:t> at </a:t>
            </a:r>
            <a:r>
              <a:rPr lang="de-DE" sz="1400" b="1" dirty="0" err="1" smtClean="0">
                <a:solidFill>
                  <a:schemeClr val="accent6">
                    <a:lumMod val="75000"/>
                  </a:schemeClr>
                </a:solidFill>
              </a:rPr>
              <a:t>both</a:t>
            </a:r>
            <a:r>
              <a:rPr lang="de-DE" sz="1400" b="1" dirty="0" smtClean="0">
                <a:solidFill>
                  <a:schemeClr val="accent6">
                    <a:lumMod val="75000"/>
                  </a:schemeClr>
                </a:solidFill>
              </a:rPr>
              <a:t> BI </a:t>
            </a:r>
            <a:r>
              <a:rPr lang="de-DE" sz="1400" b="1" dirty="0" err="1" smtClean="0">
                <a:solidFill>
                  <a:schemeClr val="accent6">
                    <a:lumMod val="75000"/>
                  </a:schemeClr>
                </a:solidFill>
              </a:rPr>
              <a:t>departments</a:t>
            </a:r>
            <a:r>
              <a:rPr lang="de-DE" sz="1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b="1" dirty="0" smtClean="0">
                <a:solidFill>
                  <a:schemeClr val="accent6">
                    <a:lumMod val="75000"/>
                  </a:schemeClr>
                </a:solidFill>
              </a:rPr>
              <a:t>at CERN </a:t>
            </a:r>
            <a:r>
              <a:rPr lang="de-DE" sz="1400" b="1" dirty="0" err="1" smtClean="0">
                <a:solidFill>
                  <a:schemeClr val="accent6">
                    <a:lumMod val="75000"/>
                  </a:schemeClr>
                </a:solidFill>
              </a:rPr>
              <a:t>and</a:t>
            </a:r>
            <a:r>
              <a:rPr lang="de-DE" sz="1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b="1" dirty="0" smtClean="0">
                <a:solidFill>
                  <a:schemeClr val="accent6">
                    <a:lumMod val="75000"/>
                  </a:schemeClr>
                </a:solidFill>
              </a:rPr>
              <a:t>GSI.</a:t>
            </a:r>
            <a:r>
              <a:rPr lang="de-DE" sz="1400" b="1" dirty="0"/>
              <a:t/>
            </a:r>
            <a:br>
              <a:rPr lang="de-DE" sz="1400" b="1" dirty="0"/>
            </a:br>
            <a:endParaRPr lang="de-DE" sz="1400" b="1" dirty="0" smtClean="0"/>
          </a:p>
          <a:p>
            <a:r>
              <a:rPr lang="de-DE" sz="1600" dirty="0" err="1" smtClean="0">
                <a:solidFill>
                  <a:schemeClr val="tx2"/>
                </a:solidFill>
              </a:rPr>
              <a:t>Collaboration</a:t>
            </a:r>
            <a:r>
              <a:rPr lang="de-DE" sz="1600" dirty="0" smtClean="0">
                <a:solidFill>
                  <a:schemeClr val="tx2"/>
                </a:solidFill>
              </a:rPr>
              <a:t> </a:t>
            </a:r>
            <a:r>
              <a:rPr lang="de-DE" sz="1600" dirty="0" err="1" smtClean="0">
                <a:solidFill>
                  <a:schemeClr val="tx2"/>
                </a:solidFill>
              </a:rPr>
              <a:t>Activities</a:t>
            </a:r>
            <a:r>
              <a:rPr lang="de-DE" sz="1600" dirty="0" smtClean="0">
                <a:solidFill>
                  <a:schemeClr val="tx2"/>
                </a:solidFill>
              </a:rPr>
              <a:t> in </a:t>
            </a:r>
            <a:r>
              <a:rPr lang="de-DE" sz="1600" dirty="0" err="1" smtClean="0">
                <a:solidFill>
                  <a:schemeClr val="tx2"/>
                </a:solidFill>
              </a:rPr>
              <a:t>the</a:t>
            </a:r>
            <a:r>
              <a:rPr lang="de-DE" sz="1600" dirty="0" smtClean="0">
                <a:solidFill>
                  <a:schemeClr val="tx2"/>
                </a:solidFill>
              </a:rPr>
              <a:t> </a:t>
            </a:r>
            <a:r>
              <a:rPr lang="de-DE" sz="1600" dirty="0" err="1" smtClean="0">
                <a:solidFill>
                  <a:schemeClr val="tx2"/>
                </a:solidFill>
              </a:rPr>
              <a:t>past</a:t>
            </a:r>
            <a:endParaRPr lang="de-DE" sz="1600" dirty="0" smtClean="0">
              <a:solidFill>
                <a:schemeClr val="tx2"/>
              </a:solidFill>
            </a:endParaRPr>
          </a:p>
          <a:p>
            <a:pPr lvl="1"/>
            <a:r>
              <a:rPr lang="de-DE" sz="1400" dirty="0"/>
              <a:t>S</a:t>
            </a:r>
            <a:r>
              <a:rPr lang="de-DE" sz="1400" dirty="0" smtClean="0"/>
              <a:t>upport </a:t>
            </a:r>
            <a:r>
              <a:rPr lang="de-DE" sz="1400" dirty="0" err="1" smtClean="0"/>
              <a:t>to</a:t>
            </a:r>
            <a:r>
              <a:rPr lang="de-DE" sz="1400" dirty="0" smtClean="0"/>
              <a:t> CERN </a:t>
            </a:r>
            <a:r>
              <a:rPr lang="de-DE" sz="1400" dirty="0" err="1" smtClean="0"/>
              <a:t>by</a:t>
            </a:r>
            <a:r>
              <a:rPr lang="de-DE" sz="1400" dirty="0" smtClean="0"/>
              <a:t> Project Associates </a:t>
            </a:r>
            <a:r>
              <a:rPr lang="de-DE" sz="1400" dirty="0" err="1" smtClean="0"/>
              <a:t>from</a:t>
            </a:r>
            <a:r>
              <a:rPr lang="de-DE" sz="1400" dirty="0" smtClean="0"/>
              <a:t> GSI (FESA </a:t>
            </a:r>
            <a:r>
              <a:rPr lang="de-DE" sz="1400" dirty="0" err="1" smtClean="0"/>
              <a:t>software</a:t>
            </a:r>
            <a:r>
              <a:rPr lang="de-DE" sz="1400" dirty="0" smtClean="0"/>
              <a:t> </a:t>
            </a:r>
            <a:r>
              <a:rPr lang="de-DE" sz="1400" dirty="0" err="1" smtClean="0"/>
              <a:t>development</a:t>
            </a:r>
            <a:r>
              <a:rPr lang="de-DE" sz="1400" dirty="0" smtClean="0"/>
              <a:t>)</a:t>
            </a:r>
          </a:p>
          <a:p>
            <a:pPr lvl="1"/>
            <a:r>
              <a:rPr lang="de-DE" sz="1400" dirty="0" err="1" smtClean="0"/>
              <a:t>Purchase</a:t>
            </a:r>
            <a:r>
              <a:rPr lang="de-DE" sz="1400" dirty="0" smtClean="0"/>
              <a:t> </a:t>
            </a:r>
            <a:r>
              <a:rPr lang="de-DE" sz="1400" dirty="0" err="1" smtClean="0"/>
              <a:t>and</a:t>
            </a:r>
            <a:r>
              <a:rPr lang="de-DE" sz="1400" dirty="0" smtClean="0"/>
              <a:t> beam </a:t>
            </a:r>
            <a:r>
              <a:rPr lang="de-DE" sz="1400" dirty="0" err="1" smtClean="0"/>
              <a:t>tests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LHC-type Beam-Loss Monitors</a:t>
            </a:r>
            <a:br>
              <a:rPr lang="de-DE" sz="1400" dirty="0" smtClean="0"/>
            </a:br>
            <a:endParaRPr lang="de-DE" sz="1400" dirty="0" smtClean="0"/>
          </a:p>
          <a:p>
            <a:r>
              <a:rPr lang="de-DE" sz="1600" dirty="0" err="1" smtClean="0">
                <a:solidFill>
                  <a:schemeClr val="tx2"/>
                </a:solidFill>
              </a:rPr>
              <a:t>Ongoing</a:t>
            </a:r>
            <a:r>
              <a:rPr lang="de-DE" sz="1600" dirty="0" smtClean="0">
                <a:solidFill>
                  <a:schemeClr val="tx2"/>
                </a:solidFill>
              </a:rPr>
              <a:t> </a:t>
            </a:r>
            <a:r>
              <a:rPr lang="de-DE" sz="1600" dirty="0" err="1" smtClean="0">
                <a:solidFill>
                  <a:schemeClr val="tx2"/>
                </a:solidFill>
              </a:rPr>
              <a:t>Collaboration</a:t>
            </a:r>
            <a:r>
              <a:rPr lang="de-DE" sz="1600" dirty="0" smtClean="0">
                <a:solidFill>
                  <a:schemeClr val="tx2"/>
                </a:solidFill>
              </a:rPr>
              <a:t> Topics</a:t>
            </a:r>
          </a:p>
          <a:p>
            <a:pPr lvl="1"/>
            <a:r>
              <a:rPr lang="de-DE" sz="1400" dirty="0" smtClean="0"/>
              <a:t>Collaborative </a:t>
            </a:r>
            <a:r>
              <a:rPr lang="de-DE" sz="1400" dirty="0" err="1" smtClean="0"/>
              <a:t>support</a:t>
            </a:r>
            <a:r>
              <a:rPr lang="de-DE" sz="1400" dirty="0" smtClean="0"/>
              <a:t> </a:t>
            </a:r>
            <a:r>
              <a:rPr lang="de-DE" sz="1400" dirty="0" err="1" smtClean="0"/>
              <a:t>for</a:t>
            </a:r>
            <a:r>
              <a:rPr lang="de-DE" sz="1400" dirty="0" smtClean="0"/>
              <a:t> </a:t>
            </a:r>
            <a:r>
              <a:rPr lang="de-DE" sz="1400" dirty="0" err="1" smtClean="0"/>
              <a:t>Cryogenic</a:t>
            </a:r>
            <a:r>
              <a:rPr lang="de-DE" sz="1400" dirty="0" smtClean="0"/>
              <a:t> </a:t>
            </a:r>
            <a:r>
              <a:rPr lang="de-DE" sz="1400" dirty="0" err="1" smtClean="0"/>
              <a:t>Current</a:t>
            </a:r>
            <a:r>
              <a:rPr lang="de-DE" sz="1400" dirty="0" smtClean="0"/>
              <a:t> </a:t>
            </a:r>
            <a:r>
              <a:rPr lang="de-DE" sz="1400" dirty="0" err="1" smtClean="0"/>
              <a:t>Comparators</a:t>
            </a:r>
            <a:r>
              <a:rPr lang="de-DE" sz="1400" dirty="0" smtClean="0"/>
              <a:t> </a:t>
            </a:r>
            <a:r>
              <a:rPr lang="de-DE" sz="1400" dirty="0" err="1" smtClean="0"/>
              <a:t>for</a:t>
            </a:r>
            <a:r>
              <a:rPr lang="de-DE" sz="1400" dirty="0" smtClean="0"/>
              <a:t> AD </a:t>
            </a:r>
            <a:r>
              <a:rPr lang="de-DE" sz="1400" dirty="0" err="1" smtClean="0"/>
              <a:t>and</a:t>
            </a:r>
            <a:r>
              <a:rPr lang="de-DE" sz="1400" dirty="0" smtClean="0"/>
              <a:t> ELENA</a:t>
            </a:r>
          </a:p>
          <a:p>
            <a:pPr lvl="1"/>
            <a:r>
              <a:rPr lang="de-DE" sz="1400" dirty="0" err="1" smtClean="0"/>
              <a:t>Electron</a:t>
            </a:r>
            <a:r>
              <a:rPr lang="de-DE" sz="1400" dirty="0" smtClean="0"/>
              <a:t> </a:t>
            </a:r>
            <a:r>
              <a:rPr lang="de-DE" sz="1400" dirty="0" err="1" smtClean="0"/>
              <a:t>Lense</a:t>
            </a:r>
            <a:r>
              <a:rPr lang="de-DE" sz="1400" dirty="0" smtClean="0"/>
              <a:t>: GSI </a:t>
            </a:r>
            <a:r>
              <a:rPr lang="de-DE" sz="1400" dirty="0" err="1" smtClean="0"/>
              <a:t>support</a:t>
            </a:r>
            <a:r>
              <a:rPr lang="de-DE" sz="1400" dirty="0" smtClean="0"/>
              <a:t> </a:t>
            </a:r>
            <a:r>
              <a:rPr lang="de-DE" sz="1400" dirty="0" err="1" smtClean="0"/>
              <a:t>to</a:t>
            </a:r>
            <a:r>
              <a:rPr lang="de-DE" sz="1400" dirty="0" smtClean="0"/>
              <a:t> CERN e-</a:t>
            </a:r>
            <a:r>
              <a:rPr lang="de-DE" sz="1400" dirty="0" err="1" smtClean="0"/>
              <a:t>lense</a:t>
            </a:r>
            <a:r>
              <a:rPr lang="de-DE" sz="1400" dirty="0" smtClean="0"/>
              <a:t> </a:t>
            </a:r>
            <a:r>
              <a:rPr lang="de-DE" sz="1400" dirty="0" err="1" smtClean="0"/>
              <a:t>studies</a:t>
            </a:r>
            <a:endParaRPr lang="de-DE" sz="1400" dirty="0" smtClean="0"/>
          </a:p>
          <a:p>
            <a:pPr lvl="1"/>
            <a:r>
              <a:rPr lang="de-DE" sz="1400" dirty="0" err="1" smtClean="0"/>
              <a:t>Ionization</a:t>
            </a:r>
            <a:r>
              <a:rPr lang="de-DE" sz="1400" dirty="0" smtClean="0"/>
              <a:t> Profile Monitor: mutual </a:t>
            </a:r>
            <a:r>
              <a:rPr lang="de-DE" sz="1400" dirty="0" err="1" smtClean="0"/>
              <a:t>technical</a:t>
            </a:r>
            <a:r>
              <a:rPr lang="de-DE" sz="1400" dirty="0" smtClean="0"/>
              <a:t> </a:t>
            </a:r>
            <a:r>
              <a:rPr lang="de-DE" sz="1400" dirty="0" err="1" smtClean="0"/>
              <a:t>exchange</a:t>
            </a:r>
            <a:r>
              <a:rPr lang="de-DE" sz="1400" dirty="0" smtClean="0"/>
              <a:t> </a:t>
            </a:r>
            <a:r>
              <a:rPr lang="de-DE" sz="1400" dirty="0" err="1" smtClean="0"/>
              <a:t>based</a:t>
            </a:r>
            <a:r>
              <a:rPr lang="de-DE" sz="1400" dirty="0" smtClean="0"/>
              <a:t> on ARIES </a:t>
            </a:r>
            <a:r>
              <a:rPr lang="de-DE" sz="1400" dirty="0" err="1" smtClean="0"/>
              <a:t>programme</a:t>
            </a:r>
            <a:r>
              <a:rPr lang="de-DE" sz="1400" dirty="0" smtClean="0"/>
              <a:t/>
            </a:r>
            <a:br>
              <a:rPr lang="de-DE" sz="1400" dirty="0" smtClean="0"/>
            </a:br>
            <a:endParaRPr lang="de-DE" sz="1400" dirty="0" smtClean="0"/>
          </a:p>
          <a:p>
            <a:r>
              <a:rPr lang="de-DE" sz="1600" dirty="0" err="1" smtClean="0">
                <a:solidFill>
                  <a:schemeClr val="tx2"/>
                </a:solidFill>
              </a:rPr>
              <a:t>Proposal</a:t>
            </a:r>
            <a:r>
              <a:rPr lang="de-DE" sz="1600" dirty="0" smtClean="0">
                <a:solidFill>
                  <a:schemeClr val="tx2"/>
                </a:solidFill>
              </a:rPr>
              <a:t> </a:t>
            </a:r>
            <a:r>
              <a:rPr lang="de-DE" sz="1600" dirty="0" err="1" smtClean="0">
                <a:solidFill>
                  <a:schemeClr val="tx2"/>
                </a:solidFill>
              </a:rPr>
              <a:t>for</a:t>
            </a:r>
            <a:r>
              <a:rPr lang="de-DE" sz="1600" dirty="0" smtClean="0">
                <a:solidFill>
                  <a:schemeClr val="tx2"/>
                </a:solidFill>
              </a:rPr>
              <a:t> Future </a:t>
            </a:r>
            <a:r>
              <a:rPr lang="de-DE" sz="1600" dirty="0" err="1">
                <a:solidFill>
                  <a:schemeClr val="tx2"/>
                </a:solidFill>
              </a:rPr>
              <a:t>C</a:t>
            </a:r>
            <a:r>
              <a:rPr lang="de-DE" sz="1600" dirty="0" err="1" smtClean="0">
                <a:solidFill>
                  <a:schemeClr val="tx2"/>
                </a:solidFill>
              </a:rPr>
              <a:t>ollaborations</a:t>
            </a:r>
            <a:endParaRPr lang="de-DE" sz="1600" dirty="0" smtClean="0">
              <a:solidFill>
                <a:schemeClr val="tx2"/>
              </a:solidFill>
            </a:endParaRPr>
          </a:p>
          <a:p>
            <a:pPr lvl="1"/>
            <a:r>
              <a:rPr lang="de-DE" sz="1400" dirty="0" smtClean="0"/>
              <a:t>Common </a:t>
            </a:r>
            <a:r>
              <a:rPr lang="de-DE" sz="1400" dirty="0" err="1" smtClean="0"/>
              <a:t>developments</a:t>
            </a:r>
            <a:r>
              <a:rPr lang="de-DE" sz="1400" dirty="0" smtClean="0"/>
              <a:t> on FESA </a:t>
            </a:r>
            <a:r>
              <a:rPr lang="de-DE" sz="1400" dirty="0" err="1" smtClean="0"/>
              <a:t>integration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beam </a:t>
            </a:r>
            <a:r>
              <a:rPr lang="de-DE" sz="1400" dirty="0" err="1" smtClean="0"/>
              <a:t>diagnostic</a:t>
            </a:r>
            <a:r>
              <a:rPr lang="de-DE" sz="1400" dirty="0" smtClean="0"/>
              <a:t> </a:t>
            </a:r>
            <a:r>
              <a:rPr lang="de-DE" sz="1400" dirty="0" err="1" smtClean="0"/>
              <a:t>devices</a:t>
            </a:r>
            <a:r>
              <a:rPr lang="de-DE" sz="1400" dirty="0" smtClean="0"/>
              <a:t> (HW + SW)</a:t>
            </a:r>
          </a:p>
          <a:p>
            <a:pPr lvl="1"/>
            <a:r>
              <a:rPr lang="de-DE" sz="1400" dirty="0" smtClean="0"/>
              <a:t>FESA </a:t>
            </a:r>
            <a:r>
              <a:rPr lang="de-DE" sz="1400" dirty="0" err="1" smtClean="0"/>
              <a:t>integration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err="1" smtClean="0"/>
              <a:t>Bunch</a:t>
            </a:r>
            <a:r>
              <a:rPr lang="de-DE" sz="1400" dirty="0" smtClean="0"/>
              <a:t> </a:t>
            </a:r>
            <a:r>
              <a:rPr lang="de-DE" sz="1400" dirty="0" err="1" smtClean="0"/>
              <a:t>Structure</a:t>
            </a:r>
            <a:r>
              <a:rPr lang="de-DE" sz="1400" dirty="0" smtClean="0"/>
              <a:t> Monitor (</a:t>
            </a:r>
            <a:r>
              <a:rPr lang="de-DE" sz="1400" dirty="0" err="1" smtClean="0"/>
              <a:t>Feshenko</a:t>
            </a:r>
            <a:r>
              <a:rPr lang="de-DE" sz="1400" dirty="0" smtClean="0"/>
              <a:t>-type)</a:t>
            </a:r>
          </a:p>
          <a:p>
            <a:pPr lvl="1"/>
            <a:r>
              <a:rPr lang="de-DE" sz="1400" dirty="0" smtClean="0"/>
              <a:t>SEM-</a:t>
            </a:r>
            <a:r>
              <a:rPr lang="de-DE" sz="1400" dirty="0" err="1" smtClean="0"/>
              <a:t>Grid</a:t>
            </a:r>
            <a:r>
              <a:rPr lang="de-DE" sz="1400" dirty="0" smtClean="0"/>
              <a:t>: </a:t>
            </a:r>
            <a:r>
              <a:rPr lang="de-DE" sz="1400" dirty="0" err="1" smtClean="0"/>
              <a:t>Detector</a:t>
            </a:r>
            <a:r>
              <a:rPr lang="de-DE" sz="1400" dirty="0" smtClean="0"/>
              <a:t> </a:t>
            </a:r>
            <a:r>
              <a:rPr lang="de-DE" sz="1400" dirty="0" err="1" smtClean="0"/>
              <a:t>and</a:t>
            </a:r>
            <a:r>
              <a:rPr lang="de-DE" sz="1400" dirty="0" smtClean="0"/>
              <a:t> </a:t>
            </a:r>
            <a:r>
              <a:rPr lang="de-DE" sz="1400" dirty="0" err="1" smtClean="0"/>
              <a:t>Readout</a:t>
            </a:r>
            <a:endParaRPr lang="de-DE" sz="1400" dirty="0" smtClean="0"/>
          </a:p>
          <a:p>
            <a:pPr lvl="1"/>
            <a:endParaRPr lang="de-DE" sz="14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3069" y="225159"/>
            <a:ext cx="561646" cy="61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4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Past</a:t>
            </a:r>
            <a:r>
              <a:rPr lang="de-DE" dirty="0" smtClean="0"/>
              <a:t>: Project </a:t>
            </a:r>
            <a:r>
              <a:rPr lang="de-DE" dirty="0" err="1" smtClean="0"/>
              <a:t>Associate</a:t>
            </a:r>
            <a:r>
              <a:rPr lang="de-DE" dirty="0" smtClean="0"/>
              <a:t> /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Beam-Loss Monitor </a:t>
            </a:r>
            <a:r>
              <a:rPr lang="de-DE" dirty="0" err="1" smtClean="0"/>
              <a:t>Purchase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022566" y="1120241"/>
            <a:ext cx="3589713" cy="3677689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de-DE" sz="1400" dirty="0" err="1" smtClean="0"/>
              <a:t>Purchase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LHC-type Beam-Loss Monitors (CERN/</a:t>
            </a:r>
            <a:r>
              <a:rPr lang="de-DE" sz="1400" dirty="0" err="1" smtClean="0"/>
              <a:t>Protvino</a:t>
            </a:r>
            <a:r>
              <a:rPr lang="de-DE" sz="1400" dirty="0" smtClean="0"/>
              <a:t>)</a:t>
            </a:r>
          </a:p>
          <a:p>
            <a:r>
              <a:rPr lang="de-DE" sz="1400" dirty="0" smtClean="0"/>
              <a:t>Common </a:t>
            </a:r>
            <a:r>
              <a:rPr lang="de-DE" sz="1400" dirty="0" err="1" smtClean="0"/>
              <a:t>manufacture</a:t>
            </a:r>
            <a:r>
              <a:rPr lang="de-DE" sz="1400" dirty="0" smtClean="0"/>
              <a:t>, </a:t>
            </a:r>
            <a:r>
              <a:rPr lang="de-DE" sz="1400" dirty="0" err="1" smtClean="0"/>
              <a:t>initiated</a:t>
            </a:r>
            <a:r>
              <a:rPr lang="de-DE" sz="1400" dirty="0" smtClean="0"/>
              <a:t> </a:t>
            </a:r>
            <a:r>
              <a:rPr lang="de-DE" sz="1400" dirty="0" err="1" smtClean="0"/>
              <a:t>by</a:t>
            </a:r>
            <a:r>
              <a:rPr lang="de-DE" sz="1400" dirty="0" smtClean="0"/>
              <a:t> Bernd </a:t>
            </a:r>
            <a:r>
              <a:rPr lang="de-DE" sz="1400" dirty="0" err="1" smtClean="0"/>
              <a:t>Dehning</a:t>
            </a:r>
            <a:r>
              <a:rPr lang="de-DE" sz="1400" dirty="0" smtClean="0"/>
              <a:t> (CERN-BI) in 2011, S. </a:t>
            </a:r>
            <a:r>
              <a:rPr lang="de-DE" sz="1400" dirty="0" err="1" smtClean="0"/>
              <a:t>Grishin</a:t>
            </a:r>
            <a:endParaRPr lang="de-DE" sz="1400" dirty="0" smtClean="0"/>
          </a:p>
          <a:p>
            <a:r>
              <a:rPr lang="de-DE" sz="1400" dirty="0" err="1" smtClean="0"/>
              <a:t>Delivered</a:t>
            </a:r>
            <a:r>
              <a:rPr lang="de-DE" sz="1400" dirty="0" smtClean="0"/>
              <a:t> </a:t>
            </a:r>
            <a:r>
              <a:rPr lang="de-DE" sz="1400" dirty="0" err="1" smtClean="0"/>
              <a:t>and</a:t>
            </a:r>
            <a:r>
              <a:rPr lang="de-DE" sz="1400" dirty="0" smtClean="0"/>
              <a:t> </a:t>
            </a:r>
            <a:r>
              <a:rPr lang="de-DE" sz="1400" dirty="0" err="1" smtClean="0"/>
              <a:t>tested</a:t>
            </a:r>
            <a:r>
              <a:rPr lang="de-DE" sz="1400" dirty="0" smtClean="0"/>
              <a:t>: 5 </a:t>
            </a:r>
            <a:r>
              <a:rPr lang="de-DE" sz="1400" dirty="0" err="1" smtClean="0"/>
              <a:t>pcs</a:t>
            </a:r>
            <a:r>
              <a:rPr lang="de-DE" sz="1400" dirty="0" smtClean="0"/>
              <a:t>. (2007), 40 </a:t>
            </a:r>
            <a:r>
              <a:rPr lang="de-DE" sz="1400" dirty="0" err="1" smtClean="0"/>
              <a:t>pcs</a:t>
            </a:r>
            <a:r>
              <a:rPr lang="de-DE" sz="1400" dirty="0" smtClean="0"/>
              <a:t>. (2013), 180 </a:t>
            </a:r>
            <a:r>
              <a:rPr lang="de-DE" sz="1400" dirty="0" err="1" smtClean="0"/>
              <a:t>pcs</a:t>
            </a:r>
            <a:r>
              <a:rPr lang="de-DE" sz="1400" dirty="0" smtClean="0"/>
              <a:t>. (2017) </a:t>
            </a:r>
          </a:p>
          <a:p>
            <a:endParaRPr lang="de-DE" sz="1400" dirty="0" smtClean="0"/>
          </a:p>
          <a:p>
            <a:endParaRPr lang="de-DE" sz="1400" dirty="0"/>
          </a:p>
          <a:p>
            <a:endParaRPr lang="de-DE" sz="1400" dirty="0" smtClean="0"/>
          </a:p>
          <a:p>
            <a:endParaRPr lang="de-DE" sz="1400" dirty="0"/>
          </a:p>
          <a:p>
            <a:endParaRPr lang="de-DE" sz="1400" dirty="0" smtClean="0"/>
          </a:p>
          <a:p>
            <a:endParaRPr lang="de-DE" sz="1400" dirty="0"/>
          </a:p>
          <a:p>
            <a:r>
              <a:rPr lang="de-DE" sz="1400" dirty="0" smtClean="0"/>
              <a:t>additional </a:t>
            </a:r>
            <a:r>
              <a:rPr lang="de-DE" sz="1400" dirty="0" err="1" smtClean="0"/>
              <a:t>request</a:t>
            </a:r>
            <a:r>
              <a:rPr lang="de-DE" sz="1400" dirty="0" smtClean="0"/>
              <a:t> </a:t>
            </a:r>
            <a:r>
              <a:rPr lang="de-DE" sz="1400" dirty="0" err="1" smtClean="0"/>
              <a:t>for</a:t>
            </a:r>
            <a:r>
              <a:rPr lang="de-DE" sz="1400" dirty="0" smtClean="0"/>
              <a:t> 8 </a:t>
            </a:r>
            <a:r>
              <a:rPr lang="de-DE" sz="1400" dirty="0" err="1" smtClean="0"/>
              <a:t>pcs</a:t>
            </a:r>
            <a:r>
              <a:rPr lang="de-DE" sz="1400" dirty="0" smtClean="0"/>
              <a:t>. LIC </a:t>
            </a:r>
            <a:r>
              <a:rPr lang="de-DE" sz="1400" dirty="0" err="1" smtClean="0"/>
              <a:t>for</a:t>
            </a:r>
            <a:r>
              <a:rPr lang="de-DE" sz="1400" dirty="0" smtClean="0"/>
              <a:t> </a:t>
            </a:r>
            <a:r>
              <a:rPr lang="de-DE" sz="1400" dirty="0" err="1" smtClean="0"/>
              <a:t>pBar</a:t>
            </a:r>
            <a:r>
              <a:rPr lang="de-DE" sz="1400" dirty="0" smtClean="0"/>
              <a:t>-Target</a:t>
            </a:r>
          </a:p>
          <a:p>
            <a:endParaRPr lang="de-DE" sz="1400" dirty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470035" y="1142841"/>
            <a:ext cx="3589713" cy="367768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b="1" u="sng" dirty="0" smtClean="0"/>
              <a:t>Project </a:t>
            </a:r>
            <a:r>
              <a:rPr lang="de-DE" sz="1400" b="1" u="sng" dirty="0" err="1" smtClean="0"/>
              <a:t>Associate</a:t>
            </a:r>
            <a:r>
              <a:rPr lang="de-DE" sz="1400" b="1" u="sng" dirty="0" smtClean="0"/>
              <a:t> </a:t>
            </a:r>
            <a:r>
              <a:rPr lang="de-DE" sz="1400" b="1" u="sng" dirty="0" err="1" smtClean="0"/>
              <a:t>of</a:t>
            </a:r>
            <a:r>
              <a:rPr lang="de-DE" sz="1400" b="1" u="sng" dirty="0" smtClean="0"/>
              <a:t> GSI BI-Team</a:t>
            </a:r>
            <a:r>
              <a:rPr lang="de-DE" sz="1400" dirty="0" smtClean="0"/>
              <a:t>:</a:t>
            </a:r>
            <a:br>
              <a:rPr lang="de-DE" sz="1400" dirty="0" smtClean="0"/>
            </a:br>
            <a:r>
              <a:rPr lang="de-DE" sz="1400" dirty="0" smtClean="0"/>
              <a:t> </a:t>
            </a:r>
            <a:br>
              <a:rPr lang="de-DE" sz="1400" dirty="0" smtClean="0"/>
            </a:br>
            <a:r>
              <a:rPr lang="de-DE" sz="1400" dirty="0" smtClean="0"/>
              <a:t>Tobias Hoffmann (DAQ-Expert)</a:t>
            </a:r>
          </a:p>
          <a:p>
            <a:endParaRPr lang="de-DE" sz="1400" dirty="0" smtClean="0"/>
          </a:p>
          <a:p>
            <a:r>
              <a:rPr lang="de-DE" sz="1400" dirty="0" smtClean="0"/>
              <a:t>01.10.2006 – 31.03.2007</a:t>
            </a:r>
          </a:p>
          <a:p>
            <a:r>
              <a:rPr lang="de-DE" sz="1400" dirty="0" smtClean="0"/>
              <a:t>Topic „Design, </a:t>
            </a:r>
            <a:r>
              <a:rPr lang="de-DE" sz="1400" dirty="0" err="1" smtClean="0"/>
              <a:t>implementation</a:t>
            </a:r>
            <a:r>
              <a:rPr lang="de-DE" sz="1400" dirty="0" smtClean="0"/>
              <a:t>, </a:t>
            </a:r>
            <a:r>
              <a:rPr lang="de-DE" sz="1400" dirty="0" err="1" smtClean="0"/>
              <a:t>deployment</a:t>
            </a:r>
            <a:r>
              <a:rPr lang="de-DE" sz="1400" dirty="0" smtClean="0"/>
              <a:t> </a:t>
            </a:r>
            <a:r>
              <a:rPr lang="de-DE" sz="1400" dirty="0" err="1" smtClean="0"/>
              <a:t>and</a:t>
            </a:r>
            <a:r>
              <a:rPr lang="de-DE" sz="1400" dirty="0" smtClean="0"/>
              <a:t> </a:t>
            </a:r>
            <a:r>
              <a:rPr lang="de-DE" sz="1400" dirty="0" err="1" smtClean="0"/>
              <a:t>testing</a:t>
            </a:r>
            <a:r>
              <a:rPr lang="de-DE" sz="1400" dirty="0" smtClean="0"/>
              <a:t> </a:t>
            </a:r>
            <a:r>
              <a:rPr lang="de-DE" sz="1400" dirty="0" err="1" smtClean="0"/>
              <a:t>equipment</a:t>
            </a:r>
            <a:r>
              <a:rPr lang="de-DE" sz="1400" dirty="0" smtClean="0"/>
              <a:t> </a:t>
            </a:r>
            <a:r>
              <a:rPr lang="de-DE" sz="1400" dirty="0" err="1" smtClean="0"/>
              <a:t>software</a:t>
            </a:r>
            <a:r>
              <a:rPr lang="de-DE" sz="1400" dirty="0" smtClean="0"/>
              <a:t>“</a:t>
            </a:r>
          </a:p>
          <a:p>
            <a:r>
              <a:rPr lang="de-DE" sz="1400" dirty="0" err="1" smtClean="0"/>
              <a:t>Full</a:t>
            </a:r>
            <a:r>
              <a:rPr lang="de-DE" sz="1400" dirty="0" smtClean="0"/>
              <a:t>-time </a:t>
            </a:r>
            <a:r>
              <a:rPr lang="de-DE" sz="1400" dirty="0" err="1" smtClean="0"/>
              <a:t>work</a:t>
            </a:r>
            <a:r>
              <a:rPr lang="de-DE" sz="1400" dirty="0" smtClean="0"/>
              <a:t> at CERN </a:t>
            </a:r>
            <a:r>
              <a:rPr lang="de-DE" sz="1400" dirty="0" err="1" smtClean="0"/>
              <a:t>for</a:t>
            </a:r>
            <a:r>
              <a:rPr lang="de-DE" sz="1400" dirty="0" smtClean="0"/>
              <a:t> </a:t>
            </a:r>
            <a:r>
              <a:rPr lang="de-DE" sz="1400" dirty="0" err="1" smtClean="0"/>
              <a:t>former</a:t>
            </a:r>
            <a:r>
              <a:rPr lang="de-DE" sz="1400" dirty="0" smtClean="0"/>
              <a:t> AB-CO Department</a:t>
            </a:r>
          </a:p>
          <a:p>
            <a:endParaRPr lang="de-DE" sz="1400" dirty="0" smtClean="0"/>
          </a:p>
          <a:p>
            <a:r>
              <a:rPr lang="de-DE" sz="1400" dirty="0" err="1" smtClean="0"/>
              <a:t>Important</a:t>
            </a:r>
            <a:r>
              <a:rPr lang="de-DE" sz="1400" dirty="0" smtClean="0"/>
              <a:t> </a:t>
            </a:r>
            <a:r>
              <a:rPr lang="de-DE" sz="1400" dirty="0" err="1" smtClean="0"/>
              <a:t>starting</a:t>
            </a:r>
            <a:r>
              <a:rPr lang="de-DE" sz="1400" dirty="0" smtClean="0"/>
              <a:t> </a:t>
            </a:r>
            <a:r>
              <a:rPr lang="de-DE" sz="1400" dirty="0" err="1" smtClean="0"/>
              <a:t>point</a:t>
            </a:r>
            <a:r>
              <a:rPr lang="de-DE" sz="1400" dirty="0" smtClean="0"/>
              <a:t> </a:t>
            </a:r>
            <a:r>
              <a:rPr lang="de-DE" sz="1400" dirty="0" err="1" smtClean="0"/>
              <a:t>for</a:t>
            </a:r>
            <a:r>
              <a:rPr lang="de-DE" sz="1400" dirty="0" smtClean="0"/>
              <a:t> </a:t>
            </a:r>
            <a:r>
              <a:rPr lang="de-DE" sz="1400" dirty="0" err="1" smtClean="0"/>
              <a:t>the</a:t>
            </a:r>
            <a:r>
              <a:rPr lang="de-DE" sz="1400" dirty="0" smtClean="0"/>
              <a:t> FESA </a:t>
            </a:r>
            <a:r>
              <a:rPr lang="de-DE" sz="1400" dirty="0" err="1" smtClean="0"/>
              <a:t>development</a:t>
            </a:r>
            <a:r>
              <a:rPr lang="de-DE" sz="1400" dirty="0" smtClean="0"/>
              <a:t> </a:t>
            </a:r>
            <a:r>
              <a:rPr lang="de-DE" sz="1400" dirty="0" err="1" smtClean="0"/>
              <a:t>teams</a:t>
            </a:r>
            <a:r>
              <a:rPr lang="de-DE" sz="1400" dirty="0" smtClean="0"/>
              <a:t> </a:t>
            </a:r>
            <a:r>
              <a:rPr lang="de-DE" sz="1400" dirty="0" err="1" smtClean="0"/>
              <a:t>inside</a:t>
            </a:r>
            <a:r>
              <a:rPr lang="de-DE" sz="1400" dirty="0" smtClean="0"/>
              <a:t> </a:t>
            </a:r>
            <a:r>
              <a:rPr lang="de-DE" sz="1400" dirty="0" err="1" smtClean="0"/>
              <a:t>GSI‘s</a:t>
            </a:r>
            <a:r>
              <a:rPr lang="de-DE" sz="1400" dirty="0" smtClean="0"/>
              <a:t> Controls </a:t>
            </a:r>
            <a:r>
              <a:rPr lang="de-DE" sz="1400" dirty="0" err="1" smtClean="0"/>
              <a:t>and</a:t>
            </a:r>
            <a:r>
              <a:rPr lang="de-DE" sz="1400" dirty="0" smtClean="0"/>
              <a:t> Beam Instrumentation </a:t>
            </a:r>
            <a:r>
              <a:rPr lang="de-DE" sz="1400" dirty="0" err="1" smtClean="0"/>
              <a:t>departments</a:t>
            </a:r>
            <a:endParaRPr lang="de-DE" sz="14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537" y="2887931"/>
            <a:ext cx="1684276" cy="126320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316" y="2913162"/>
            <a:ext cx="1268119" cy="125707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3069" y="225159"/>
            <a:ext cx="561646" cy="61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46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676" y="1400549"/>
            <a:ext cx="2472487" cy="1586945"/>
          </a:xfrm>
          <a:prstGeom prst="rect">
            <a:avLst/>
          </a:prstGeom>
        </p:spPr>
      </p:pic>
      <p:sp>
        <p:nvSpPr>
          <p:cNvPr id="9" name="Abgerundetes Rechteck 8"/>
          <p:cNvSpPr/>
          <p:nvPr/>
        </p:nvSpPr>
        <p:spPr>
          <a:xfrm>
            <a:off x="2617357" y="972672"/>
            <a:ext cx="2741822" cy="2073228"/>
          </a:xfrm>
          <a:prstGeom prst="roundRect">
            <a:avLst/>
          </a:prstGeom>
          <a:noFill/>
          <a:ln w="127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Ongoing</a:t>
            </a:r>
            <a:r>
              <a:rPr lang="de-DE" dirty="0" smtClean="0"/>
              <a:t>: </a:t>
            </a:r>
            <a:r>
              <a:rPr lang="de-DE" dirty="0" err="1" smtClean="0"/>
              <a:t>Cryogenic</a:t>
            </a:r>
            <a:r>
              <a:rPr lang="de-DE" dirty="0" smtClean="0"/>
              <a:t> </a:t>
            </a:r>
            <a:r>
              <a:rPr lang="de-DE" dirty="0" err="1" smtClean="0"/>
              <a:t>Current</a:t>
            </a:r>
            <a:r>
              <a:rPr lang="de-DE" dirty="0" smtClean="0"/>
              <a:t> </a:t>
            </a:r>
            <a:r>
              <a:rPr lang="de-DE" dirty="0" err="1" smtClean="0"/>
              <a:t>Comparator</a:t>
            </a:r>
            <a:r>
              <a:rPr lang="de-DE" dirty="0" smtClean="0"/>
              <a:t> (CCC)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5461782" y="972671"/>
            <a:ext cx="3508671" cy="207322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3943" y="3276112"/>
            <a:ext cx="1485333" cy="144621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11781" y="3165724"/>
            <a:ext cx="6636977" cy="178510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200" b="1" u="sng" dirty="0" err="1" smtClean="0">
                <a:solidFill>
                  <a:schemeClr val="tx2"/>
                </a:solidFill>
              </a:rPr>
              <a:t>Successfully</a:t>
            </a:r>
            <a:r>
              <a:rPr lang="de-DE" sz="1200" b="1" u="sng" dirty="0" smtClean="0">
                <a:solidFill>
                  <a:schemeClr val="tx2"/>
                </a:solidFill>
              </a:rPr>
              <a:t> </a:t>
            </a:r>
            <a:r>
              <a:rPr lang="de-DE" sz="1200" b="1" u="sng" dirty="0" err="1" smtClean="0">
                <a:solidFill>
                  <a:schemeClr val="tx2"/>
                </a:solidFill>
              </a:rPr>
              <a:t>accomplished</a:t>
            </a:r>
            <a:r>
              <a:rPr lang="de-DE" sz="1200" b="1" u="sng" dirty="0" smtClean="0">
                <a:solidFill>
                  <a:schemeClr val="tx2"/>
                </a:solidFill>
              </a:rPr>
              <a:t>:</a:t>
            </a:r>
          </a:p>
          <a:p>
            <a:pPr algn="l"/>
            <a:r>
              <a:rPr lang="de-DE" sz="1200" dirty="0" err="1" smtClean="0"/>
              <a:t>GSI+Partners</a:t>
            </a:r>
            <a:r>
              <a:rPr lang="de-DE" sz="1200" dirty="0" smtClean="0"/>
              <a:t>: CCC prototype, </a:t>
            </a:r>
            <a:r>
              <a:rPr lang="de-DE" sz="1200" dirty="0" err="1" smtClean="0"/>
              <a:t>improvement</a:t>
            </a:r>
            <a:r>
              <a:rPr lang="de-DE" sz="1200" dirty="0" smtClean="0"/>
              <a:t> </a:t>
            </a:r>
            <a:r>
              <a:rPr lang="de-DE" sz="1200" dirty="0" err="1" smtClean="0"/>
              <a:t>of</a:t>
            </a:r>
            <a:r>
              <a:rPr lang="de-DE" sz="1200" dirty="0" smtClean="0"/>
              <a:t> CCC </a:t>
            </a:r>
            <a:r>
              <a:rPr lang="de-DE" sz="1200" dirty="0" err="1" smtClean="0"/>
              <a:t>detector</a:t>
            </a:r>
            <a:r>
              <a:rPr lang="de-DE" sz="1200" dirty="0" smtClean="0"/>
              <a:t>, e-m </a:t>
            </a:r>
            <a:r>
              <a:rPr lang="de-DE" sz="1200" dirty="0" err="1" smtClean="0"/>
              <a:t>simulation</a:t>
            </a:r>
            <a:r>
              <a:rPr lang="de-DE" sz="1200" dirty="0" smtClean="0"/>
              <a:t> </a:t>
            </a:r>
            <a:r>
              <a:rPr lang="de-DE" sz="1200" dirty="0" err="1" smtClean="0"/>
              <a:t>of</a:t>
            </a:r>
            <a:r>
              <a:rPr lang="de-DE" sz="1200" dirty="0" smtClean="0"/>
              <a:t> </a:t>
            </a:r>
            <a:r>
              <a:rPr lang="de-DE" sz="1200" dirty="0" err="1" smtClean="0"/>
              <a:t>magnetic</a:t>
            </a:r>
            <a:r>
              <a:rPr lang="de-DE" sz="1200" dirty="0" smtClean="0"/>
              <a:t> 			   </a:t>
            </a:r>
            <a:r>
              <a:rPr lang="de-DE" sz="1200" dirty="0" err="1" smtClean="0"/>
              <a:t>shield</a:t>
            </a:r>
            <a:r>
              <a:rPr lang="de-DE" sz="1200" dirty="0" smtClean="0"/>
              <a:t>, </a:t>
            </a:r>
            <a:r>
              <a:rPr lang="de-DE" sz="1200" dirty="0" err="1" smtClean="0"/>
              <a:t>flux</a:t>
            </a:r>
            <a:r>
              <a:rPr lang="de-DE" sz="1200" dirty="0" smtClean="0"/>
              <a:t> </a:t>
            </a:r>
            <a:r>
              <a:rPr lang="de-DE" sz="1200" dirty="0" err="1" smtClean="0"/>
              <a:t>concentrator</a:t>
            </a:r>
            <a:r>
              <a:rPr lang="de-DE" sz="1200" dirty="0" smtClean="0"/>
              <a:t>, SQUID </a:t>
            </a:r>
            <a:r>
              <a:rPr lang="de-DE" sz="1200" dirty="0" err="1" smtClean="0"/>
              <a:t>system</a:t>
            </a:r>
            <a:r>
              <a:rPr lang="de-DE" sz="1200" dirty="0" smtClean="0"/>
              <a:t> </a:t>
            </a:r>
            <a:r>
              <a:rPr lang="de-DE" sz="1200" dirty="0" err="1" smtClean="0"/>
              <a:t>and</a:t>
            </a:r>
            <a:r>
              <a:rPr lang="de-DE" sz="1200" dirty="0" smtClean="0"/>
              <a:t> </a:t>
            </a:r>
            <a:r>
              <a:rPr lang="de-DE" sz="1200" dirty="0" err="1" smtClean="0"/>
              <a:t>readout</a:t>
            </a:r>
            <a:r>
              <a:rPr lang="de-DE" sz="1200" dirty="0" smtClean="0"/>
              <a:t> </a:t>
            </a:r>
            <a:r>
              <a:rPr lang="de-DE" sz="1200" dirty="0" err="1" smtClean="0"/>
              <a:t>electronics</a:t>
            </a:r>
            <a:endParaRPr lang="de-DE" sz="1200" dirty="0"/>
          </a:p>
          <a:p>
            <a:pPr algn="l"/>
            <a:r>
              <a:rPr lang="de-DE" sz="1200" dirty="0" smtClean="0"/>
              <a:t>CERN:         	  </a:t>
            </a:r>
            <a:r>
              <a:rPr lang="de-DE" sz="1200" dirty="0" err="1" smtClean="0"/>
              <a:t>development</a:t>
            </a:r>
            <a:r>
              <a:rPr lang="de-DE" sz="1200" dirty="0" smtClean="0"/>
              <a:t>, </a:t>
            </a:r>
            <a:r>
              <a:rPr lang="de-DE" sz="1200" dirty="0" err="1" smtClean="0"/>
              <a:t>installation</a:t>
            </a:r>
            <a:r>
              <a:rPr lang="de-DE" sz="1200" dirty="0" smtClean="0"/>
              <a:t> </a:t>
            </a:r>
            <a:r>
              <a:rPr lang="de-DE" sz="1200" dirty="0" err="1" smtClean="0"/>
              <a:t>and</a:t>
            </a:r>
            <a:r>
              <a:rPr lang="de-DE" sz="1200" dirty="0" smtClean="0"/>
              <a:t> </a:t>
            </a:r>
            <a:r>
              <a:rPr lang="de-DE" sz="1200" dirty="0" err="1" smtClean="0"/>
              <a:t>commissioning</a:t>
            </a:r>
            <a:r>
              <a:rPr lang="de-DE" sz="1200" dirty="0" smtClean="0"/>
              <a:t> </a:t>
            </a:r>
            <a:r>
              <a:rPr lang="de-DE" sz="1200" dirty="0" err="1" smtClean="0"/>
              <a:t>of</a:t>
            </a:r>
            <a:r>
              <a:rPr lang="de-DE" sz="1200" dirty="0" smtClean="0"/>
              <a:t> CCC </a:t>
            </a:r>
            <a:r>
              <a:rPr lang="de-DE" sz="1200" dirty="0" err="1" smtClean="0"/>
              <a:t>for</a:t>
            </a:r>
            <a:r>
              <a:rPr lang="de-DE" sz="1200" dirty="0" smtClean="0"/>
              <a:t> </a:t>
            </a:r>
            <a:r>
              <a:rPr lang="de-DE" sz="1200" dirty="0" smtClean="0"/>
              <a:t>AD</a:t>
            </a:r>
            <a:r>
              <a:rPr lang="de-DE" sz="900" dirty="0" smtClean="0"/>
              <a:t/>
            </a:r>
            <a:br>
              <a:rPr lang="de-DE" sz="900" dirty="0" smtClean="0"/>
            </a:br>
            <a:r>
              <a:rPr lang="de-DE" sz="1200" dirty="0" smtClean="0"/>
              <a:t/>
            </a:r>
            <a:br>
              <a:rPr lang="de-DE" sz="1200" dirty="0" smtClean="0"/>
            </a:br>
            <a:r>
              <a:rPr lang="de-DE" sz="1200" dirty="0" smtClean="0"/>
              <a:t>	</a:t>
            </a:r>
            <a:r>
              <a:rPr lang="de-DE" sz="1400" b="1" u="sng" dirty="0" smtClean="0">
                <a:solidFill>
                  <a:schemeClr val="tx2"/>
                </a:solidFill>
              </a:rPr>
              <a:t>Future </a:t>
            </a:r>
            <a:r>
              <a:rPr lang="de-DE" sz="1400" b="1" u="sng" dirty="0" err="1" smtClean="0">
                <a:solidFill>
                  <a:schemeClr val="tx2"/>
                </a:solidFill>
              </a:rPr>
              <a:t>topics</a:t>
            </a:r>
            <a:r>
              <a:rPr lang="de-DE" sz="1400" b="1" u="sng" dirty="0" smtClean="0">
                <a:solidFill>
                  <a:schemeClr val="tx2"/>
                </a:solidFill>
              </a:rPr>
              <a:t>: (</a:t>
            </a:r>
            <a:r>
              <a:rPr lang="de-DE" sz="1400" b="1" u="sng" dirty="0" err="1" smtClean="0">
                <a:solidFill>
                  <a:schemeClr val="tx2"/>
                </a:solidFill>
              </a:rPr>
              <a:t>collaboration</a:t>
            </a:r>
            <a:r>
              <a:rPr lang="de-DE" sz="1400" b="1" u="sng" dirty="0" smtClean="0">
                <a:solidFill>
                  <a:schemeClr val="tx2"/>
                </a:solidFill>
              </a:rPr>
              <a:t> </a:t>
            </a:r>
            <a:r>
              <a:rPr lang="de-DE" sz="1400" b="1" u="sng" dirty="0" err="1" smtClean="0">
                <a:solidFill>
                  <a:schemeClr val="tx2"/>
                </a:solidFill>
              </a:rPr>
              <a:t>workshop</a:t>
            </a:r>
            <a:r>
              <a:rPr lang="de-DE" sz="1400" b="1" u="sng" dirty="0" smtClean="0">
                <a:solidFill>
                  <a:schemeClr val="tx2"/>
                </a:solidFill>
              </a:rPr>
              <a:t> at CERN last </a:t>
            </a:r>
            <a:r>
              <a:rPr lang="de-DE" sz="1400" b="1" u="sng" dirty="0" err="1" smtClean="0">
                <a:solidFill>
                  <a:schemeClr val="tx2"/>
                </a:solidFill>
              </a:rPr>
              <a:t>week</a:t>
            </a:r>
            <a:r>
              <a:rPr lang="de-DE" sz="1400" b="1" u="sng" dirty="0" smtClean="0">
                <a:solidFill>
                  <a:schemeClr val="tx2"/>
                </a:solidFill>
              </a:rPr>
              <a:t>!)</a:t>
            </a:r>
            <a:endParaRPr lang="de-DE" sz="1400" b="1" u="sng" dirty="0" smtClean="0">
              <a:solidFill>
                <a:schemeClr val="tx2"/>
              </a:solidFill>
            </a:endParaRPr>
          </a:p>
          <a:p>
            <a:pPr marL="635000" lvl="1" indent="-177800">
              <a:buFont typeface="Arial" panose="020B0604020202020204" pitchFamily="34" charset="0"/>
              <a:buChar char="•"/>
            </a:pPr>
            <a:r>
              <a:rPr lang="de-DE" sz="1200" dirty="0" smtClean="0"/>
              <a:t>CERN: 	</a:t>
            </a:r>
            <a:r>
              <a:rPr lang="de-DE" sz="1200" dirty="0" err="1" smtClean="0"/>
              <a:t>development</a:t>
            </a:r>
            <a:r>
              <a:rPr lang="de-DE" sz="1200" dirty="0" smtClean="0"/>
              <a:t> </a:t>
            </a:r>
            <a:r>
              <a:rPr lang="de-DE" sz="1200" dirty="0" err="1" smtClean="0"/>
              <a:t>of</a:t>
            </a:r>
            <a:r>
              <a:rPr lang="de-DE" sz="1200" dirty="0" smtClean="0"/>
              <a:t> CCC </a:t>
            </a:r>
            <a:r>
              <a:rPr lang="de-DE" sz="1200" dirty="0" err="1" smtClean="0"/>
              <a:t>for</a:t>
            </a:r>
            <a:r>
              <a:rPr lang="de-DE" sz="1200" dirty="0" smtClean="0"/>
              <a:t> ELENA</a:t>
            </a:r>
          </a:p>
          <a:p>
            <a:pPr marL="635000" lvl="1" indent="-177800">
              <a:buFont typeface="Arial" panose="020B0604020202020204" pitchFamily="34" charset="0"/>
              <a:buChar char="•"/>
            </a:pPr>
            <a:r>
              <a:rPr lang="de-DE" sz="1200" dirty="0" smtClean="0"/>
              <a:t>GSI: 	</a:t>
            </a:r>
            <a:r>
              <a:rPr lang="de-DE" sz="1200" dirty="0" err="1" smtClean="0"/>
              <a:t>manufacture</a:t>
            </a:r>
            <a:r>
              <a:rPr lang="de-DE" sz="1200" dirty="0" smtClean="0"/>
              <a:t> </a:t>
            </a:r>
            <a:r>
              <a:rPr lang="de-DE" sz="1200" dirty="0" err="1" smtClean="0"/>
              <a:t>and</a:t>
            </a:r>
            <a:r>
              <a:rPr lang="de-DE" sz="1200" dirty="0" smtClean="0"/>
              <a:t> </a:t>
            </a:r>
            <a:r>
              <a:rPr lang="de-DE" sz="1200" dirty="0" err="1" smtClean="0"/>
              <a:t>installation</a:t>
            </a:r>
            <a:r>
              <a:rPr lang="de-DE" sz="1200" dirty="0" smtClean="0"/>
              <a:t> </a:t>
            </a:r>
            <a:r>
              <a:rPr lang="de-DE" sz="1200" dirty="0" err="1" smtClean="0"/>
              <a:t>of</a:t>
            </a:r>
            <a:r>
              <a:rPr lang="de-DE" sz="1200" dirty="0" smtClean="0"/>
              <a:t> CCC </a:t>
            </a:r>
            <a:r>
              <a:rPr lang="de-DE" sz="1200" dirty="0" err="1" smtClean="0"/>
              <a:t>for</a:t>
            </a:r>
            <a:r>
              <a:rPr lang="de-DE" sz="1200" dirty="0" smtClean="0"/>
              <a:t> </a:t>
            </a:r>
            <a:r>
              <a:rPr lang="de-DE" sz="1200" dirty="0" err="1" smtClean="0"/>
              <a:t>Cryring</a:t>
            </a:r>
            <a:r>
              <a:rPr lang="de-DE" sz="1200" dirty="0"/>
              <a:t/>
            </a:r>
            <a:br>
              <a:rPr lang="de-DE" sz="1200" dirty="0"/>
            </a:br>
            <a:r>
              <a:rPr lang="de-DE" sz="1200" dirty="0" smtClean="0"/>
              <a:t>		</a:t>
            </a:r>
            <a:r>
              <a:rPr lang="de-DE" sz="1200" dirty="0" err="1" smtClean="0"/>
              <a:t>Manufacture</a:t>
            </a:r>
            <a:r>
              <a:rPr lang="de-DE" sz="1200" dirty="0" smtClean="0"/>
              <a:t> </a:t>
            </a:r>
            <a:r>
              <a:rPr lang="de-DE" sz="1200" dirty="0" err="1" smtClean="0"/>
              <a:t>and</a:t>
            </a:r>
            <a:r>
              <a:rPr lang="de-DE" sz="1200" dirty="0" smtClean="0"/>
              <a:t> </a:t>
            </a:r>
            <a:r>
              <a:rPr lang="de-DE" sz="1200" dirty="0" err="1" smtClean="0"/>
              <a:t>installation</a:t>
            </a:r>
            <a:r>
              <a:rPr lang="de-DE" sz="1200" dirty="0" smtClean="0"/>
              <a:t> </a:t>
            </a:r>
            <a:r>
              <a:rPr lang="de-DE" sz="1200" dirty="0" err="1" smtClean="0"/>
              <a:t>of</a:t>
            </a:r>
            <a:r>
              <a:rPr lang="de-DE" sz="1200" dirty="0" smtClean="0"/>
              <a:t> 5 CCCs </a:t>
            </a:r>
            <a:r>
              <a:rPr lang="de-DE" sz="1200" dirty="0" err="1" smtClean="0"/>
              <a:t>for</a:t>
            </a:r>
            <a:r>
              <a:rPr lang="de-DE" sz="1200" dirty="0" smtClean="0"/>
              <a:t> FAIR (German In-Kind)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26731" y="968189"/>
            <a:ext cx="2441237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200" dirty="0" smtClean="0">
                <a:solidFill>
                  <a:schemeClr val="tx2"/>
                </a:solidFill>
                <a:sym typeface="Wingdings" panose="05000000000000000000" pitchFamily="2" charset="2"/>
              </a:rPr>
              <a:t> Non-</a:t>
            </a:r>
            <a:r>
              <a:rPr lang="de-DE" sz="1200" dirty="0" err="1" smtClean="0">
                <a:solidFill>
                  <a:schemeClr val="tx2"/>
                </a:solidFill>
                <a:sym typeface="Wingdings" panose="05000000000000000000" pitchFamily="2" charset="2"/>
              </a:rPr>
              <a:t>intercepting</a:t>
            </a:r>
            <a:r>
              <a:rPr lang="de-DE" sz="1200" dirty="0" smtClean="0">
                <a:solidFill>
                  <a:schemeClr val="tx2"/>
                </a:solidFill>
                <a:sym typeface="Wingdings" panose="05000000000000000000" pitchFamily="2" charset="2"/>
              </a:rPr>
              <a:t> beam </a:t>
            </a:r>
            <a:r>
              <a:rPr lang="de-DE" sz="1200" dirty="0" err="1" smtClean="0">
                <a:solidFill>
                  <a:schemeClr val="tx2"/>
                </a:solidFill>
                <a:sym typeface="Wingdings" panose="05000000000000000000" pitchFamily="2" charset="2"/>
              </a:rPr>
              <a:t>current</a:t>
            </a:r>
            <a:r>
              <a:rPr lang="de-DE" sz="1200" dirty="0" smtClean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200" dirty="0" err="1" smtClean="0">
                <a:solidFill>
                  <a:schemeClr val="tx2"/>
                </a:solidFill>
                <a:sym typeface="Wingdings" panose="05000000000000000000" pitchFamily="2" charset="2"/>
              </a:rPr>
              <a:t>measurement</a:t>
            </a:r>
            <a:r>
              <a:rPr lang="de-DE" sz="1200" dirty="0" smtClean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200" dirty="0" err="1" smtClean="0">
                <a:solidFill>
                  <a:schemeClr val="tx2"/>
                </a:solidFill>
                <a:sym typeface="Wingdings" panose="05000000000000000000" pitchFamily="2" charset="2"/>
              </a:rPr>
              <a:t>with</a:t>
            </a:r>
            <a:r>
              <a:rPr lang="de-DE" sz="1200" dirty="0" smtClean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200" dirty="0" err="1" smtClean="0">
                <a:solidFill>
                  <a:schemeClr val="tx2"/>
                </a:solidFill>
                <a:sym typeface="Wingdings" panose="05000000000000000000" pitchFamily="2" charset="2"/>
              </a:rPr>
              <a:t>pA</a:t>
            </a:r>
            <a:r>
              <a:rPr lang="de-DE" sz="1200" dirty="0" smtClean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1200" dirty="0" err="1" smtClean="0">
                <a:solidFill>
                  <a:schemeClr val="tx2"/>
                </a:solidFill>
                <a:sym typeface="Wingdings" panose="05000000000000000000" pitchFamily="2" charset="2"/>
              </a:rPr>
              <a:t>resolution</a:t>
            </a:r>
            <a:endParaRPr lang="de-DE" sz="1200" dirty="0" smtClean="0">
              <a:solidFill>
                <a:schemeClr val="tx2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829276" y="3399053"/>
            <a:ext cx="1214053" cy="120032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200" dirty="0" smtClean="0"/>
              <a:t>CERN-</a:t>
            </a:r>
            <a:r>
              <a:rPr lang="de-DE" sz="1200" dirty="0" err="1" smtClean="0"/>
              <a:t>built</a:t>
            </a:r>
            <a:r>
              <a:rPr lang="de-DE" sz="1200" dirty="0" smtClean="0"/>
              <a:t> CCC </a:t>
            </a:r>
            <a:r>
              <a:rPr lang="de-DE" sz="1200" dirty="0" err="1" smtClean="0"/>
              <a:t>cryostat</a:t>
            </a:r>
            <a:r>
              <a:rPr lang="de-DE" sz="1200" dirty="0" smtClean="0"/>
              <a:t> </a:t>
            </a:r>
            <a:r>
              <a:rPr lang="de-DE" sz="1200" dirty="0" err="1" smtClean="0"/>
              <a:t>for</a:t>
            </a:r>
            <a:r>
              <a:rPr lang="de-DE" sz="1200" dirty="0" smtClean="0"/>
              <a:t> AD; CCC</a:t>
            </a:r>
          </a:p>
          <a:p>
            <a:pPr algn="l"/>
            <a:r>
              <a:rPr lang="de-DE" sz="1200" dirty="0" err="1" smtClean="0"/>
              <a:t>now</a:t>
            </a:r>
            <a:r>
              <a:rPr lang="de-DE" sz="1200" dirty="0" smtClean="0"/>
              <a:t> </a:t>
            </a:r>
            <a:r>
              <a:rPr lang="de-DE" sz="1200" dirty="0" err="1" smtClean="0"/>
              <a:t>standard</a:t>
            </a:r>
            <a:r>
              <a:rPr lang="de-DE" sz="1200" dirty="0" smtClean="0"/>
              <a:t> </a:t>
            </a:r>
            <a:r>
              <a:rPr lang="de-DE" sz="1200" dirty="0" err="1" smtClean="0"/>
              <a:t>tool</a:t>
            </a:r>
            <a:r>
              <a:rPr lang="de-DE" sz="1200" dirty="0" smtClean="0"/>
              <a:t> </a:t>
            </a:r>
            <a:r>
              <a:rPr lang="de-DE" sz="1200" dirty="0" err="1" smtClean="0"/>
              <a:t>for</a:t>
            </a:r>
            <a:r>
              <a:rPr lang="de-DE" sz="1200" dirty="0" smtClean="0"/>
              <a:t> AD</a:t>
            </a:r>
          </a:p>
          <a:p>
            <a:pPr algn="l"/>
            <a:r>
              <a:rPr lang="de-DE" sz="1200" dirty="0" err="1" smtClean="0"/>
              <a:t>operation</a:t>
            </a:r>
            <a:endParaRPr lang="de-DE" sz="1200" dirty="0" smtClean="0"/>
          </a:p>
        </p:txBody>
      </p:sp>
      <p:sp>
        <p:nvSpPr>
          <p:cNvPr id="7" name="Textfeld 6"/>
          <p:cNvSpPr txBox="1"/>
          <p:nvPr/>
        </p:nvSpPr>
        <p:spPr>
          <a:xfrm>
            <a:off x="2715984" y="1000961"/>
            <a:ext cx="2647171" cy="43088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1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CCC </a:t>
            </a:r>
            <a:r>
              <a:rPr lang="de-DE" sz="11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detector</a:t>
            </a:r>
            <a:r>
              <a:rPr lang="de-DE" sz="11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1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developed</a:t>
            </a:r>
            <a:r>
              <a:rPr lang="de-DE" sz="11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1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by</a:t>
            </a:r>
            <a:r>
              <a:rPr lang="de-DE" sz="11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U Jena / HIM / GSI, </a:t>
            </a:r>
            <a:r>
              <a:rPr lang="de-DE" sz="11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now</a:t>
            </a:r>
            <a:r>
              <a:rPr lang="de-DE" sz="11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100" b="1" dirty="0" err="1" smtClean="0">
                <a:solidFill>
                  <a:schemeClr val="accent2"/>
                </a:solidFill>
              </a:rPr>
              <a:t>installed</a:t>
            </a:r>
            <a:r>
              <a:rPr lang="de-DE" sz="1100" b="1" dirty="0" smtClean="0">
                <a:solidFill>
                  <a:schemeClr val="accent2"/>
                </a:solidFill>
              </a:rPr>
              <a:t> in CERN-AD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26731" y="1952673"/>
            <a:ext cx="2559773" cy="132343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000" b="1" u="sng" dirty="0" smtClean="0">
                <a:solidFill>
                  <a:schemeClr val="tx2"/>
                </a:solidFill>
              </a:rPr>
              <a:t>CERN:</a:t>
            </a:r>
            <a:r>
              <a:rPr lang="de-DE" sz="1000" b="1" dirty="0" smtClean="0"/>
              <a:t> </a:t>
            </a:r>
            <a:r>
              <a:rPr lang="de-DE" sz="1000" dirty="0" smtClean="0"/>
              <a:t/>
            </a:r>
            <a:br>
              <a:rPr lang="de-DE" sz="1000" dirty="0" smtClean="0"/>
            </a:br>
            <a:r>
              <a:rPr lang="de-DE" sz="1000" dirty="0" smtClean="0"/>
              <a:t>J. Tan, L. </a:t>
            </a:r>
            <a:r>
              <a:rPr lang="de-DE" sz="1000" dirty="0" err="1" smtClean="0"/>
              <a:t>Soby</a:t>
            </a:r>
            <a:r>
              <a:rPr lang="de-DE" sz="1000" dirty="0" smtClean="0"/>
              <a:t>, M. Wendt, </a:t>
            </a:r>
            <a:br>
              <a:rPr lang="de-DE" sz="1000" dirty="0" smtClean="0"/>
            </a:br>
            <a:r>
              <a:rPr lang="de-DE" sz="1000" dirty="0" smtClean="0"/>
              <a:t>M. Fernandes, R. Johnes</a:t>
            </a:r>
          </a:p>
          <a:p>
            <a:pPr algn="l"/>
            <a:r>
              <a:rPr lang="de-DE" sz="1000" b="1" u="sng" dirty="0" smtClean="0">
                <a:solidFill>
                  <a:schemeClr val="tx2"/>
                </a:solidFill>
              </a:rPr>
              <a:t>GSI:</a:t>
            </a:r>
            <a:r>
              <a:rPr lang="de-DE" sz="1000" dirty="0" smtClean="0">
                <a:solidFill>
                  <a:schemeClr val="tx2"/>
                </a:solidFill>
              </a:rPr>
              <a:t> </a:t>
            </a:r>
            <a:r>
              <a:rPr lang="de-DE" sz="1000" dirty="0" smtClean="0"/>
              <a:t/>
            </a:r>
            <a:br>
              <a:rPr lang="de-DE" sz="1000" dirty="0" smtClean="0"/>
            </a:br>
            <a:r>
              <a:rPr lang="de-DE" sz="1000" dirty="0" smtClean="0"/>
              <a:t>T. Sieber, D. Haider, F. </a:t>
            </a:r>
            <a:r>
              <a:rPr lang="de-DE" sz="1000" dirty="0" err="1" smtClean="0"/>
              <a:t>Kurian</a:t>
            </a:r>
            <a:r>
              <a:rPr lang="de-DE" sz="1000" dirty="0" smtClean="0"/>
              <a:t>, H. </a:t>
            </a:r>
            <a:r>
              <a:rPr lang="de-DE" sz="1000" dirty="0" err="1" smtClean="0"/>
              <a:t>Reeg</a:t>
            </a:r>
            <a:r>
              <a:rPr lang="de-DE" sz="1000" dirty="0" smtClean="0"/>
              <a:t>, </a:t>
            </a:r>
            <a:br>
              <a:rPr lang="de-DE" sz="1000" dirty="0" smtClean="0"/>
            </a:br>
            <a:r>
              <a:rPr lang="de-DE" sz="1000" dirty="0" smtClean="0"/>
              <a:t>P. </a:t>
            </a:r>
            <a:r>
              <a:rPr lang="de-DE" sz="1000" dirty="0" err="1" smtClean="0"/>
              <a:t>Kowina</a:t>
            </a:r>
            <a:r>
              <a:rPr lang="de-DE" sz="1000" dirty="0" smtClean="0"/>
              <a:t>, M. </a:t>
            </a:r>
            <a:r>
              <a:rPr lang="de-DE" sz="1000" dirty="0" err="1" smtClean="0"/>
              <a:t>Schwickert</a:t>
            </a:r>
            <a:endParaRPr lang="de-DE" sz="1000" dirty="0" smtClean="0"/>
          </a:p>
          <a:p>
            <a:pPr algn="l"/>
            <a:r>
              <a:rPr lang="de-DE" sz="1000" b="1" dirty="0" smtClean="0">
                <a:solidFill>
                  <a:schemeClr val="tx2"/>
                </a:solidFill>
              </a:rPr>
              <a:t>+ U Jena + Helmholtz </a:t>
            </a:r>
            <a:r>
              <a:rPr lang="de-DE" sz="1000" b="1" dirty="0" err="1" smtClean="0">
                <a:solidFill>
                  <a:schemeClr val="tx2"/>
                </a:solidFill>
              </a:rPr>
              <a:t>Insititute</a:t>
            </a:r>
            <a:r>
              <a:rPr lang="de-DE" sz="1000" b="1" dirty="0" smtClean="0">
                <a:solidFill>
                  <a:schemeClr val="tx2"/>
                </a:solidFill>
              </a:rPr>
              <a:t> Jena </a:t>
            </a:r>
            <a:br>
              <a:rPr lang="de-DE" sz="1000" b="1" dirty="0" smtClean="0">
                <a:solidFill>
                  <a:schemeClr val="tx2"/>
                </a:solidFill>
              </a:rPr>
            </a:br>
            <a:r>
              <a:rPr lang="de-DE" sz="1000" b="1" dirty="0" smtClean="0">
                <a:solidFill>
                  <a:schemeClr val="tx2"/>
                </a:solidFill>
              </a:rPr>
              <a:t>+ TU Darmstadt 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273621" y="1483741"/>
            <a:ext cx="2402973" cy="46166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200" dirty="0" err="1" smtClean="0"/>
              <a:t>Amendment</a:t>
            </a:r>
            <a:r>
              <a:rPr lang="de-DE" sz="1200" dirty="0" smtClean="0"/>
              <a:t> </a:t>
            </a:r>
            <a:r>
              <a:rPr lang="de-DE" sz="1200" dirty="0" err="1" smtClean="0"/>
              <a:t>to</a:t>
            </a:r>
            <a:r>
              <a:rPr lang="de-DE" sz="1200" dirty="0" smtClean="0"/>
              <a:t> </a:t>
            </a:r>
            <a:r>
              <a:rPr lang="de-DE" sz="1200" dirty="0" err="1" smtClean="0"/>
              <a:t>existing</a:t>
            </a:r>
            <a:r>
              <a:rPr lang="de-DE" sz="1200" dirty="0" smtClean="0"/>
              <a:t> CERN-GSI </a:t>
            </a:r>
            <a:r>
              <a:rPr lang="de-DE" sz="1200" dirty="0" err="1" smtClean="0"/>
              <a:t>collaboration</a:t>
            </a:r>
            <a:r>
              <a:rPr lang="de-DE" sz="1200" dirty="0" smtClean="0"/>
              <a:t> </a:t>
            </a:r>
            <a:r>
              <a:rPr lang="de-DE" sz="1200" dirty="0" err="1" smtClean="0"/>
              <a:t>agreement</a:t>
            </a:r>
            <a:endParaRPr lang="de-DE" sz="1200" dirty="0" smtClean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3069" y="225159"/>
            <a:ext cx="561646" cy="615042"/>
          </a:xfrm>
          <a:prstGeom prst="rect">
            <a:avLst/>
          </a:prstGeom>
        </p:spPr>
      </p:pic>
      <p:sp>
        <p:nvSpPr>
          <p:cNvPr id="14" name="Pfeil nach rechts 13"/>
          <p:cNvSpPr/>
          <p:nvPr/>
        </p:nvSpPr>
        <p:spPr>
          <a:xfrm>
            <a:off x="111781" y="4110362"/>
            <a:ext cx="469425" cy="291502"/>
          </a:xfrm>
          <a:prstGeom prst="right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47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Ongoing</a:t>
            </a:r>
            <a:r>
              <a:rPr lang="de-DE" dirty="0" smtClean="0"/>
              <a:t>: E-</a:t>
            </a:r>
            <a:r>
              <a:rPr lang="de-DE" dirty="0" err="1" smtClean="0"/>
              <a:t>Lense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HL-LHC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-39378" y="942577"/>
            <a:ext cx="3864568" cy="3739566"/>
          </a:xfrm>
        </p:spPr>
        <p:txBody>
          <a:bodyPr/>
          <a:lstStyle/>
          <a:p>
            <a:r>
              <a:rPr lang="de-DE" sz="1200" b="1" u="sng" dirty="0" smtClean="0">
                <a:solidFill>
                  <a:schemeClr val="accent1"/>
                </a:solidFill>
              </a:rPr>
              <a:t>In </a:t>
            </a:r>
            <a:r>
              <a:rPr lang="de-DE" sz="1200" b="1" u="sng" dirty="0" err="1" smtClean="0">
                <a:solidFill>
                  <a:schemeClr val="accent1"/>
                </a:solidFill>
              </a:rPr>
              <a:t>the</a:t>
            </a:r>
            <a:r>
              <a:rPr lang="de-DE" sz="1200" b="1" u="sng" dirty="0" smtClean="0">
                <a:solidFill>
                  <a:schemeClr val="accent1"/>
                </a:solidFill>
              </a:rPr>
              <a:t> </a:t>
            </a:r>
            <a:r>
              <a:rPr lang="de-DE" sz="1200" b="1" u="sng" dirty="0" err="1" smtClean="0">
                <a:solidFill>
                  <a:schemeClr val="accent1"/>
                </a:solidFill>
              </a:rPr>
              <a:t>past</a:t>
            </a:r>
            <a:r>
              <a:rPr lang="de-DE" sz="1200" b="1" u="sng" dirty="0" smtClean="0">
                <a:solidFill>
                  <a:schemeClr val="accent1"/>
                </a:solidFill>
              </a:rPr>
              <a:t>: </a:t>
            </a:r>
            <a:r>
              <a:rPr lang="de-DE" sz="1200" b="1" u="sng" dirty="0" smtClean="0"/>
              <a:t/>
            </a:r>
            <a:br>
              <a:rPr lang="de-DE" sz="1200" b="1" u="sng" dirty="0" smtClean="0"/>
            </a:br>
            <a:r>
              <a:rPr lang="de-DE" sz="1400" dirty="0" smtClean="0"/>
              <a:t>Addendum </a:t>
            </a:r>
            <a:r>
              <a:rPr lang="de-DE" sz="1400" dirty="0" err="1" smtClean="0"/>
              <a:t>No</a:t>
            </a:r>
            <a:r>
              <a:rPr lang="de-DE" sz="1400" dirty="0" smtClean="0"/>
              <a:t>. 10: „</a:t>
            </a:r>
            <a:r>
              <a:rPr lang="de-DE" sz="1400" dirty="0" err="1" smtClean="0"/>
              <a:t>Delivery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a </a:t>
            </a:r>
            <a:r>
              <a:rPr lang="de-DE" sz="1400" dirty="0" err="1" smtClean="0"/>
              <a:t>lumines-cence</a:t>
            </a:r>
            <a:r>
              <a:rPr lang="de-DE" sz="1400" dirty="0" smtClean="0"/>
              <a:t> </a:t>
            </a:r>
            <a:r>
              <a:rPr lang="de-DE" sz="1400" dirty="0" err="1" smtClean="0"/>
              <a:t>profile</a:t>
            </a:r>
            <a:r>
              <a:rPr lang="de-DE" sz="1400" dirty="0" smtClean="0"/>
              <a:t> </a:t>
            </a:r>
            <a:r>
              <a:rPr lang="de-DE" sz="1400" dirty="0" err="1" smtClean="0"/>
              <a:t>monitor</a:t>
            </a:r>
            <a:r>
              <a:rPr lang="de-DE" sz="1400" dirty="0" smtClean="0"/>
              <a:t> </a:t>
            </a:r>
            <a:r>
              <a:rPr lang="de-DE" sz="1400" dirty="0" err="1" smtClean="0"/>
              <a:t>for</a:t>
            </a:r>
            <a:r>
              <a:rPr lang="de-DE" sz="1400" dirty="0" smtClean="0"/>
              <a:t> </a:t>
            </a:r>
            <a:r>
              <a:rPr lang="de-DE" sz="1400" dirty="0" err="1" smtClean="0"/>
              <a:t>observing</a:t>
            </a:r>
            <a:r>
              <a:rPr lang="de-DE" sz="1400" dirty="0" smtClean="0"/>
              <a:t> </a:t>
            </a:r>
            <a:r>
              <a:rPr lang="de-DE" sz="1400" dirty="0" err="1" smtClean="0"/>
              <a:t>the</a:t>
            </a:r>
            <a:r>
              <a:rPr lang="de-DE" sz="1400" dirty="0" smtClean="0"/>
              <a:t> </a:t>
            </a:r>
            <a:r>
              <a:rPr lang="de-DE" sz="1400" dirty="0" err="1" smtClean="0"/>
              <a:t>interaction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a </a:t>
            </a:r>
            <a:r>
              <a:rPr lang="de-DE" sz="1400" dirty="0" err="1" smtClean="0"/>
              <a:t>proton</a:t>
            </a:r>
            <a:r>
              <a:rPr lang="de-DE" sz="1400" dirty="0" smtClean="0"/>
              <a:t> </a:t>
            </a:r>
            <a:r>
              <a:rPr lang="de-DE" sz="1400" dirty="0" err="1" smtClean="0"/>
              <a:t>and</a:t>
            </a:r>
            <a:r>
              <a:rPr lang="de-DE" sz="1400" dirty="0" smtClean="0"/>
              <a:t> </a:t>
            </a:r>
            <a:r>
              <a:rPr lang="de-DE" sz="1400" dirty="0" err="1" smtClean="0"/>
              <a:t>electron</a:t>
            </a:r>
            <a:r>
              <a:rPr lang="de-DE" sz="1400" dirty="0" smtClean="0"/>
              <a:t> beam </a:t>
            </a:r>
            <a:r>
              <a:rPr lang="de-DE" sz="1400" dirty="0" err="1" smtClean="0"/>
              <a:t>with</a:t>
            </a:r>
            <a:r>
              <a:rPr lang="de-DE" sz="1400" dirty="0" smtClean="0"/>
              <a:t> a gas </a:t>
            </a:r>
            <a:r>
              <a:rPr lang="de-DE" sz="1400" dirty="0" err="1" smtClean="0"/>
              <a:t>jet</a:t>
            </a:r>
            <a:r>
              <a:rPr lang="de-DE" sz="1400" dirty="0" smtClean="0"/>
              <a:t> </a:t>
            </a:r>
            <a:r>
              <a:rPr lang="de-DE" sz="1400" dirty="0" err="1" smtClean="0"/>
              <a:t>target</a:t>
            </a:r>
            <a:r>
              <a:rPr lang="de-DE" sz="1400" dirty="0"/>
              <a:t> </a:t>
            </a:r>
            <a:r>
              <a:rPr lang="de-DE" sz="1400" dirty="0" err="1" smtClean="0"/>
              <a:t>for</a:t>
            </a:r>
            <a:r>
              <a:rPr lang="de-DE" sz="1400" dirty="0" smtClean="0"/>
              <a:t> </a:t>
            </a:r>
            <a:r>
              <a:rPr lang="de-DE" sz="1400" dirty="0" err="1" smtClean="0"/>
              <a:t>the</a:t>
            </a:r>
            <a:r>
              <a:rPr lang="de-DE" sz="1400" dirty="0" smtClean="0"/>
              <a:t> High </a:t>
            </a:r>
            <a:r>
              <a:rPr lang="de-DE" sz="1400" dirty="0" err="1" smtClean="0"/>
              <a:t>Luminosity</a:t>
            </a:r>
            <a:r>
              <a:rPr lang="de-DE" sz="1400" dirty="0" smtClean="0"/>
              <a:t> Large </a:t>
            </a:r>
            <a:r>
              <a:rPr lang="de-DE" sz="1400" dirty="0" err="1" smtClean="0"/>
              <a:t>Hadron</a:t>
            </a:r>
            <a:r>
              <a:rPr lang="de-DE" sz="1400" dirty="0" smtClean="0"/>
              <a:t> </a:t>
            </a:r>
            <a:r>
              <a:rPr lang="de-DE" sz="1400" dirty="0" err="1" smtClean="0"/>
              <a:t>Collider</a:t>
            </a:r>
            <a:r>
              <a:rPr lang="de-DE" sz="1400" dirty="0" smtClean="0"/>
              <a:t>“</a:t>
            </a:r>
          </a:p>
          <a:p>
            <a:r>
              <a:rPr lang="de-DE" sz="1200" dirty="0" smtClean="0"/>
              <a:t>1 </a:t>
            </a:r>
            <a:r>
              <a:rPr lang="de-DE" sz="1200" dirty="0" err="1" smtClean="0"/>
              <a:t>Postdoc</a:t>
            </a:r>
            <a:r>
              <a:rPr lang="de-DE" sz="1200" dirty="0" smtClean="0"/>
              <a:t> @ GSI </a:t>
            </a:r>
            <a:r>
              <a:rPr lang="de-DE" sz="1200" dirty="0" err="1" smtClean="0"/>
              <a:t>financed</a:t>
            </a:r>
            <a:r>
              <a:rPr lang="de-DE" sz="1200" dirty="0" smtClean="0"/>
              <a:t> </a:t>
            </a:r>
            <a:r>
              <a:rPr lang="de-DE" sz="1200" dirty="0" err="1" smtClean="0"/>
              <a:t>by</a:t>
            </a:r>
            <a:r>
              <a:rPr lang="de-DE" sz="1200" dirty="0" smtClean="0"/>
              <a:t> CERN</a:t>
            </a:r>
            <a:br>
              <a:rPr lang="de-DE" sz="1200" dirty="0" smtClean="0"/>
            </a:br>
            <a:r>
              <a:rPr lang="de-DE" sz="1200" dirty="0" err="1" smtClean="0"/>
              <a:t>CERN</a:t>
            </a:r>
            <a:r>
              <a:rPr lang="de-DE" sz="1200" dirty="0" smtClean="0"/>
              <a:t>: R. </a:t>
            </a:r>
            <a:r>
              <a:rPr lang="de-DE" sz="1200" dirty="0" err="1" smtClean="0"/>
              <a:t>Veness</a:t>
            </a:r>
            <a:r>
              <a:rPr lang="de-DE" sz="1200" dirty="0" smtClean="0"/>
              <a:t>, R. Johnes </a:t>
            </a:r>
            <a:br>
              <a:rPr lang="de-DE" sz="1200" dirty="0" smtClean="0"/>
            </a:br>
            <a:r>
              <a:rPr lang="de-DE" sz="1200" dirty="0" smtClean="0"/>
              <a:t>GSI: P. Forck, S. </a:t>
            </a:r>
            <a:r>
              <a:rPr lang="de-DE" sz="1200" dirty="0" err="1" smtClean="0"/>
              <a:t>Udrea</a:t>
            </a:r>
            <a:r>
              <a:rPr lang="de-DE" sz="1200" dirty="0" smtClean="0"/>
              <a:t>, D. </a:t>
            </a:r>
            <a:r>
              <a:rPr lang="de-DE" sz="1200" dirty="0" err="1" smtClean="0"/>
              <a:t>Vilsmeier</a:t>
            </a:r>
            <a:r>
              <a:rPr lang="de-DE" sz="1200" dirty="0" smtClean="0"/>
              <a:t/>
            </a:r>
            <a:br>
              <a:rPr lang="de-DE" sz="1200" dirty="0" smtClean="0"/>
            </a:br>
            <a:r>
              <a:rPr lang="de-DE" sz="1200" dirty="0" smtClean="0">
                <a:solidFill>
                  <a:schemeClr val="accent6"/>
                </a:solidFill>
                <a:sym typeface="Wingdings" panose="05000000000000000000" pitchFamily="2" charset="2"/>
              </a:rPr>
              <a:t> Status: </a:t>
            </a:r>
            <a:r>
              <a:rPr lang="de-DE" sz="1200" dirty="0" err="1" smtClean="0">
                <a:solidFill>
                  <a:schemeClr val="accent6"/>
                </a:solidFill>
                <a:sym typeface="Wingdings" panose="05000000000000000000" pitchFamily="2" charset="2"/>
              </a:rPr>
              <a:t>accomplished</a:t>
            </a:r>
            <a:r>
              <a:rPr lang="de-DE" sz="1200" dirty="0" smtClean="0">
                <a:solidFill>
                  <a:schemeClr val="accent6"/>
                </a:solidFill>
                <a:sym typeface="Wingdings" panose="05000000000000000000" pitchFamily="2" charset="2"/>
              </a:rPr>
              <a:t>.</a:t>
            </a:r>
            <a:r>
              <a:rPr lang="de-DE" sz="1050" dirty="0" smtClean="0">
                <a:sym typeface="Wingdings" panose="05000000000000000000" pitchFamily="2" charset="2"/>
              </a:rPr>
              <a:t/>
            </a:r>
            <a:br>
              <a:rPr lang="de-DE" sz="1050" dirty="0" smtClean="0">
                <a:sym typeface="Wingdings" panose="05000000000000000000" pitchFamily="2" charset="2"/>
              </a:rPr>
            </a:br>
            <a:endParaRPr lang="de-DE" sz="1200" dirty="0" smtClean="0">
              <a:sym typeface="Wingdings" panose="05000000000000000000" pitchFamily="2" charset="2"/>
            </a:endParaRPr>
          </a:p>
          <a:p>
            <a:r>
              <a:rPr lang="de-DE" sz="1600" b="1" u="sng" dirty="0" err="1" smtClean="0">
                <a:solidFill>
                  <a:schemeClr val="accent1"/>
                </a:solidFill>
                <a:sym typeface="Wingdings" panose="05000000000000000000" pitchFamily="2" charset="2"/>
              </a:rPr>
              <a:t>Ongoing</a:t>
            </a:r>
            <a:r>
              <a:rPr lang="de-DE" sz="1600" b="1" u="sng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:</a:t>
            </a:r>
            <a:r>
              <a:rPr lang="de-DE" sz="1600" b="1" u="sng" dirty="0" smtClean="0">
                <a:sym typeface="Wingdings" panose="05000000000000000000" pitchFamily="2" charset="2"/>
              </a:rPr>
              <a:t> </a:t>
            </a:r>
          </a:p>
          <a:p>
            <a:pPr marL="268288" lvl="1" indent="-122238"/>
            <a:r>
              <a:rPr lang="de-DE" sz="1200" b="1" dirty="0" err="1" smtClean="0">
                <a:sym typeface="Wingdings" panose="05000000000000000000" pitchFamily="2" charset="2"/>
              </a:rPr>
              <a:t>Significant</a:t>
            </a:r>
            <a:r>
              <a:rPr lang="de-DE" sz="1200" b="1" dirty="0" smtClean="0">
                <a:sym typeface="Wingdings" panose="05000000000000000000" pitchFamily="2" charset="2"/>
              </a:rPr>
              <a:t> </a:t>
            </a:r>
            <a:r>
              <a:rPr lang="de-DE" sz="1200" b="1" dirty="0" err="1" smtClean="0">
                <a:sym typeface="Wingdings" panose="05000000000000000000" pitchFamily="2" charset="2"/>
              </a:rPr>
              <a:t>support</a:t>
            </a:r>
            <a:r>
              <a:rPr lang="de-DE" sz="1200" b="1" dirty="0" smtClean="0">
                <a:sym typeface="Wingdings" panose="05000000000000000000" pitchFamily="2" charset="2"/>
              </a:rPr>
              <a:t> </a:t>
            </a:r>
            <a:r>
              <a:rPr lang="de-DE" sz="1200" b="1" dirty="0" err="1" smtClean="0">
                <a:sym typeface="Wingdings" panose="05000000000000000000" pitchFamily="2" charset="2"/>
              </a:rPr>
              <a:t>and</a:t>
            </a:r>
            <a:r>
              <a:rPr lang="de-DE" sz="1200" b="1" dirty="0" smtClean="0">
                <a:sym typeface="Wingdings" panose="05000000000000000000" pitchFamily="2" charset="2"/>
              </a:rPr>
              <a:t> </a:t>
            </a:r>
            <a:r>
              <a:rPr lang="de-DE" sz="1200" b="1" dirty="0" err="1" smtClean="0">
                <a:sym typeface="Wingdings" panose="05000000000000000000" pitchFamily="2" charset="2"/>
              </a:rPr>
              <a:t>consulting</a:t>
            </a:r>
            <a:r>
              <a:rPr lang="de-DE" sz="1200" b="1" dirty="0" smtClean="0">
                <a:sym typeface="Wingdings" panose="05000000000000000000" pitchFamily="2" charset="2"/>
              </a:rPr>
              <a:t> </a:t>
            </a:r>
            <a:r>
              <a:rPr lang="de-DE" sz="1200" b="1" dirty="0" err="1" smtClean="0">
                <a:sym typeface="Wingdings" panose="05000000000000000000" pitchFamily="2" charset="2"/>
              </a:rPr>
              <a:t>for</a:t>
            </a:r>
            <a:r>
              <a:rPr lang="de-DE" sz="1200" b="1" dirty="0" smtClean="0">
                <a:sym typeface="Wingdings" panose="05000000000000000000" pitchFamily="2" charset="2"/>
              </a:rPr>
              <a:t> </a:t>
            </a:r>
            <a:r>
              <a:rPr lang="de-DE" sz="1200" b="1" dirty="0" err="1" smtClean="0">
                <a:sym typeface="Wingdings" panose="05000000000000000000" pitchFamily="2" charset="2"/>
              </a:rPr>
              <a:t>the</a:t>
            </a:r>
            <a:r>
              <a:rPr lang="de-DE" sz="1200" b="1" dirty="0" smtClean="0">
                <a:sym typeface="Wingdings" panose="05000000000000000000" pitchFamily="2" charset="2"/>
              </a:rPr>
              <a:t> </a:t>
            </a:r>
            <a:r>
              <a:rPr lang="de-DE" sz="1200" b="1" dirty="0" err="1" smtClean="0">
                <a:sym typeface="Wingdings" panose="05000000000000000000" pitchFamily="2" charset="2"/>
              </a:rPr>
              <a:t>development</a:t>
            </a:r>
            <a:r>
              <a:rPr lang="de-DE" sz="1200" b="1" dirty="0" smtClean="0">
                <a:sym typeface="Wingdings" panose="05000000000000000000" pitchFamily="2" charset="2"/>
              </a:rPr>
              <a:t> </a:t>
            </a:r>
            <a:r>
              <a:rPr lang="de-DE" sz="1200" b="1" dirty="0" smtClean="0">
                <a:sym typeface="Wingdings" panose="05000000000000000000" pitchFamily="2" charset="2"/>
              </a:rPr>
              <a:t/>
            </a:r>
            <a:br>
              <a:rPr lang="de-DE" sz="1200" b="1" dirty="0" smtClean="0">
                <a:sym typeface="Wingdings" panose="05000000000000000000" pitchFamily="2" charset="2"/>
              </a:rPr>
            </a:br>
            <a:r>
              <a:rPr lang="de-DE" sz="1200" b="1" dirty="0" err="1" smtClean="0">
                <a:sym typeface="Wingdings" panose="05000000000000000000" pitchFamily="2" charset="2"/>
              </a:rPr>
              <a:t>of</a:t>
            </a:r>
            <a:r>
              <a:rPr lang="de-DE" sz="1200" b="1" dirty="0" smtClean="0">
                <a:sym typeface="Wingdings" panose="05000000000000000000" pitchFamily="2" charset="2"/>
              </a:rPr>
              <a:t> </a:t>
            </a:r>
            <a:r>
              <a:rPr lang="de-DE" sz="1200" b="1" dirty="0" err="1" smtClean="0">
                <a:sym typeface="Wingdings" panose="05000000000000000000" pitchFamily="2" charset="2"/>
              </a:rPr>
              <a:t>the</a:t>
            </a:r>
            <a:r>
              <a:rPr lang="de-DE" sz="1200" b="1" dirty="0" smtClean="0">
                <a:sym typeface="Wingdings" panose="05000000000000000000" pitchFamily="2" charset="2"/>
              </a:rPr>
              <a:t> HL-LHC e-</a:t>
            </a:r>
            <a:r>
              <a:rPr lang="de-DE" sz="1200" b="1" dirty="0" err="1" smtClean="0">
                <a:sym typeface="Wingdings" panose="05000000000000000000" pitchFamily="2" charset="2"/>
              </a:rPr>
              <a:t>lense</a:t>
            </a:r>
            <a:r>
              <a:rPr lang="de-DE" sz="1200" b="1" dirty="0" smtClean="0">
                <a:sym typeface="Wingdings" panose="05000000000000000000" pitchFamily="2" charset="2"/>
              </a:rPr>
              <a:t> </a:t>
            </a:r>
            <a:r>
              <a:rPr lang="de-DE" sz="1200" b="1" dirty="0" err="1" smtClean="0">
                <a:sym typeface="Wingdings" panose="05000000000000000000" pitchFamily="2" charset="2"/>
              </a:rPr>
              <a:t>luminescence</a:t>
            </a:r>
            <a:r>
              <a:rPr lang="de-DE" sz="1200" b="1" dirty="0" smtClean="0">
                <a:sym typeface="Wingdings" panose="05000000000000000000" pitchFamily="2" charset="2"/>
              </a:rPr>
              <a:t> </a:t>
            </a:r>
            <a:r>
              <a:rPr lang="de-DE" sz="1200" b="1" dirty="0" err="1" smtClean="0">
                <a:sym typeface="Wingdings" panose="05000000000000000000" pitchFamily="2" charset="2"/>
              </a:rPr>
              <a:t>monitor</a:t>
            </a:r>
            <a:endParaRPr lang="de-DE" sz="1200" b="1" dirty="0" smtClean="0">
              <a:sym typeface="Wingdings" panose="05000000000000000000" pitchFamily="2" charset="2"/>
            </a:endParaRPr>
          </a:p>
          <a:p>
            <a:pPr marL="268288" lvl="1" indent="-122238"/>
            <a:r>
              <a:rPr lang="de-DE" sz="1200" b="1" dirty="0" smtClean="0">
                <a:sym typeface="Wingdings" panose="05000000000000000000" pitchFamily="2" charset="2"/>
              </a:rPr>
              <a:t>Support </a:t>
            </a:r>
            <a:r>
              <a:rPr lang="de-DE" sz="1200" b="1" dirty="0" err="1" smtClean="0">
                <a:sym typeface="Wingdings" panose="05000000000000000000" pitchFamily="2" charset="2"/>
              </a:rPr>
              <a:t>for</a:t>
            </a:r>
            <a:r>
              <a:rPr lang="de-DE" sz="1200" b="1" dirty="0" smtClean="0">
                <a:sym typeface="Wingdings" panose="05000000000000000000" pitchFamily="2" charset="2"/>
              </a:rPr>
              <a:t> e-</a:t>
            </a:r>
            <a:r>
              <a:rPr lang="de-DE" sz="1200" b="1" dirty="0" err="1" smtClean="0">
                <a:sym typeface="Wingdings" panose="05000000000000000000" pitchFamily="2" charset="2"/>
              </a:rPr>
              <a:t>lense</a:t>
            </a:r>
            <a:r>
              <a:rPr lang="de-DE" sz="1200" b="1" dirty="0" smtClean="0">
                <a:sym typeface="Wingdings" panose="05000000000000000000" pitchFamily="2" charset="2"/>
              </a:rPr>
              <a:t> </a:t>
            </a:r>
            <a:r>
              <a:rPr lang="de-DE" sz="1200" b="1" dirty="0" err="1" smtClean="0">
                <a:sym typeface="Wingdings" panose="05000000000000000000" pitchFamily="2" charset="2"/>
              </a:rPr>
              <a:t>experiments</a:t>
            </a:r>
            <a:r>
              <a:rPr lang="de-DE" sz="1200" b="1" dirty="0" smtClean="0">
                <a:sym typeface="Wingdings" panose="05000000000000000000" pitchFamily="2" charset="2"/>
              </a:rPr>
              <a:t> at </a:t>
            </a:r>
            <a:r>
              <a:rPr lang="de-DE" sz="1200" b="1" dirty="0" smtClean="0">
                <a:sym typeface="Wingdings" panose="05000000000000000000" pitchFamily="2" charset="2"/>
              </a:rPr>
              <a:t>Cockcroft </a:t>
            </a:r>
            <a:r>
              <a:rPr lang="de-DE" sz="1200" b="1" dirty="0" smtClean="0">
                <a:sym typeface="Wingdings" panose="05000000000000000000" pitchFamily="2" charset="2"/>
              </a:rPr>
              <a:t>(UK</a:t>
            </a:r>
            <a:r>
              <a:rPr lang="de-DE" sz="1200" b="1" dirty="0" smtClean="0">
                <a:sym typeface="Wingdings" panose="05000000000000000000" pitchFamily="2" charset="2"/>
              </a:rPr>
              <a:t>), GSI</a:t>
            </a:r>
            <a:r>
              <a:rPr lang="de-DE" sz="1200" b="1" dirty="0" smtClean="0">
                <a:sym typeface="Wingdings" panose="05000000000000000000" pitchFamily="2" charset="2"/>
              </a:rPr>
              <a:t>: P. Forck, (S. </a:t>
            </a:r>
            <a:r>
              <a:rPr lang="de-DE" sz="1200" b="1" dirty="0" err="1" smtClean="0">
                <a:sym typeface="Wingdings" panose="05000000000000000000" pitchFamily="2" charset="2"/>
              </a:rPr>
              <a:t>Udrea</a:t>
            </a:r>
            <a:r>
              <a:rPr lang="de-DE" sz="1200" b="1" dirty="0" smtClean="0">
                <a:sym typeface="Wingdings" panose="05000000000000000000" pitchFamily="2" charset="2"/>
              </a:rPr>
              <a:t>)</a:t>
            </a:r>
            <a:endParaRPr lang="de-DE" sz="1200" b="1" dirty="0">
              <a:sym typeface="Wingdings" panose="05000000000000000000" pitchFamily="2" charset="2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072" y="3164553"/>
            <a:ext cx="1583912" cy="114645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3504" y="2676165"/>
            <a:ext cx="1533756" cy="1828522"/>
          </a:xfrm>
          <a:prstGeom prst="rect">
            <a:avLst/>
          </a:prstGeom>
        </p:spPr>
      </p:pic>
      <p:grpSp>
        <p:nvGrpSpPr>
          <p:cNvPr id="13" name="Gruppieren 12"/>
          <p:cNvGrpSpPr/>
          <p:nvPr/>
        </p:nvGrpSpPr>
        <p:grpSpPr>
          <a:xfrm>
            <a:off x="3645188" y="1516253"/>
            <a:ext cx="1621932" cy="2796558"/>
            <a:chOff x="3860818" y="1437419"/>
            <a:chExt cx="1621932" cy="2796558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63141" y="1437419"/>
              <a:ext cx="1519609" cy="517505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60818" y="1954924"/>
              <a:ext cx="1621932" cy="2279053"/>
            </a:xfrm>
            <a:prstGeom prst="rect">
              <a:avLst/>
            </a:prstGeom>
          </p:spPr>
        </p:pic>
      </p:grpSp>
      <p:sp>
        <p:nvSpPr>
          <p:cNvPr id="9" name="Textfeld 8"/>
          <p:cNvSpPr txBox="1"/>
          <p:nvPr/>
        </p:nvSpPr>
        <p:spPr>
          <a:xfrm>
            <a:off x="5276985" y="2786204"/>
            <a:ext cx="2295459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 smtClean="0"/>
              <a:t>E-</a:t>
            </a:r>
            <a:r>
              <a:rPr lang="de-DE" dirty="0" err="1" smtClean="0"/>
              <a:t>Lense</a:t>
            </a:r>
            <a:r>
              <a:rPr lang="de-DE" dirty="0" smtClean="0"/>
              <a:t> Test Setup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3069" y="225159"/>
            <a:ext cx="561646" cy="615042"/>
          </a:xfrm>
          <a:prstGeom prst="rect">
            <a:avLst/>
          </a:prstGeom>
        </p:spPr>
      </p:pic>
      <p:sp>
        <p:nvSpPr>
          <p:cNvPr id="11" name="Pfeil nach rechts 10"/>
          <p:cNvSpPr/>
          <p:nvPr/>
        </p:nvSpPr>
        <p:spPr>
          <a:xfrm>
            <a:off x="422568" y="4543602"/>
            <a:ext cx="469425" cy="291502"/>
          </a:xfrm>
          <a:prstGeom prst="right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2" name="Textfeld 11"/>
          <p:cNvSpPr txBox="1"/>
          <p:nvPr/>
        </p:nvSpPr>
        <p:spPr>
          <a:xfrm>
            <a:off x="996926" y="4504687"/>
            <a:ext cx="7920334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i="1" dirty="0" smtClean="0">
                <a:solidFill>
                  <a:schemeClr val="accent1"/>
                </a:solidFill>
              </a:rPr>
              <a:t>Next </a:t>
            </a:r>
            <a:r>
              <a:rPr lang="de-DE" i="1" dirty="0" err="1" smtClean="0">
                <a:solidFill>
                  <a:schemeClr val="accent1"/>
                </a:solidFill>
              </a:rPr>
              <a:t>step</a:t>
            </a:r>
            <a:r>
              <a:rPr lang="de-DE" i="1" dirty="0" smtClean="0">
                <a:solidFill>
                  <a:schemeClr val="accent1"/>
                </a:solidFill>
              </a:rPr>
              <a:t>: </a:t>
            </a:r>
            <a:r>
              <a:rPr lang="de-DE" i="1" dirty="0" err="1" smtClean="0">
                <a:solidFill>
                  <a:schemeClr val="accent1"/>
                </a:solidFill>
              </a:rPr>
              <a:t>define</a:t>
            </a:r>
            <a:r>
              <a:rPr lang="de-DE" i="1" dirty="0" smtClean="0">
                <a:solidFill>
                  <a:schemeClr val="accent1"/>
                </a:solidFill>
              </a:rPr>
              <a:t> </a:t>
            </a:r>
            <a:r>
              <a:rPr lang="de-DE" i="1" dirty="0" err="1" smtClean="0">
                <a:solidFill>
                  <a:schemeClr val="accent1"/>
                </a:solidFill>
              </a:rPr>
              <a:t>goals</a:t>
            </a:r>
            <a:r>
              <a:rPr lang="de-DE" i="1" dirty="0" smtClean="0">
                <a:solidFill>
                  <a:schemeClr val="accent1"/>
                </a:solidFill>
              </a:rPr>
              <a:t> </a:t>
            </a:r>
            <a:r>
              <a:rPr lang="de-DE" i="1" dirty="0" err="1" smtClean="0">
                <a:solidFill>
                  <a:schemeClr val="accent1"/>
                </a:solidFill>
              </a:rPr>
              <a:t>and</a:t>
            </a:r>
            <a:r>
              <a:rPr lang="de-DE" i="1" dirty="0" smtClean="0">
                <a:solidFill>
                  <a:schemeClr val="accent1"/>
                </a:solidFill>
              </a:rPr>
              <a:t> </a:t>
            </a:r>
            <a:r>
              <a:rPr lang="de-DE" i="1" dirty="0" err="1" smtClean="0">
                <a:solidFill>
                  <a:schemeClr val="accent1"/>
                </a:solidFill>
              </a:rPr>
              <a:t>milestones</a:t>
            </a:r>
            <a:r>
              <a:rPr lang="de-DE" i="1" dirty="0" smtClean="0">
                <a:solidFill>
                  <a:schemeClr val="accent1"/>
                </a:solidFill>
              </a:rPr>
              <a:t> </a:t>
            </a:r>
            <a:r>
              <a:rPr lang="de-DE" i="1" dirty="0" err="1" smtClean="0">
                <a:solidFill>
                  <a:schemeClr val="accent1"/>
                </a:solidFill>
              </a:rPr>
              <a:t>for</a:t>
            </a:r>
            <a:r>
              <a:rPr lang="de-DE" i="1" dirty="0" smtClean="0">
                <a:solidFill>
                  <a:schemeClr val="accent1"/>
                </a:solidFill>
              </a:rPr>
              <a:t> a </a:t>
            </a:r>
            <a:r>
              <a:rPr lang="de-DE" i="1" dirty="0" err="1" smtClean="0">
                <a:solidFill>
                  <a:schemeClr val="accent1"/>
                </a:solidFill>
              </a:rPr>
              <a:t>new</a:t>
            </a:r>
            <a:r>
              <a:rPr lang="de-DE" i="1" dirty="0" smtClean="0">
                <a:solidFill>
                  <a:schemeClr val="accent1"/>
                </a:solidFill>
              </a:rPr>
              <a:t> </a:t>
            </a:r>
            <a:r>
              <a:rPr lang="de-DE" i="1" dirty="0" err="1" smtClean="0">
                <a:solidFill>
                  <a:schemeClr val="accent1"/>
                </a:solidFill>
              </a:rPr>
              <a:t>collaboration</a:t>
            </a:r>
            <a:r>
              <a:rPr lang="de-DE" i="1" dirty="0" smtClean="0">
                <a:solidFill>
                  <a:schemeClr val="accent1"/>
                </a:solidFill>
              </a:rPr>
              <a:t> </a:t>
            </a:r>
            <a:r>
              <a:rPr lang="de-DE" i="1" dirty="0" err="1" smtClean="0">
                <a:solidFill>
                  <a:schemeClr val="accent1"/>
                </a:solidFill>
              </a:rPr>
              <a:t>agreement</a:t>
            </a:r>
            <a:endParaRPr lang="de-DE" i="1" dirty="0" smtClean="0">
              <a:solidFill>
                <a:schemeClr val="accent1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5188251" y="961886"/>
            <a:ext cx="39475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en-US" sz="1200" dirty="0" smtClean="0">
                <a:latin typeface="LiberationSerif"/>
              </a:rPr>
              <a:t>Hollow </a:t>
            </a:r>
            <a:r>
              <a:rPr lang="en-US" sz="1200" dirty="0">
                <a:latin typeface="LiberationSerif"/>
              </a:rPr>
              <a:t>electron lens (e-lens) </a:t>
            </a:r>
            <a:r>
              <a:rPr lang="en-US" sz="1200" dirty="0" smtClean="0">
                <a:latin typeface="LiberationSerif"/>
              </a:rPr>
              <a:t>presently </a:t>
            </a:r>
            <a:r>
              <a:rPr lang="en-US" sz="1200" dirty="0">
                <a:latin typeface="LiberationSerif"/>
              </a:rPr>
              <a:t>under development </a:t>
            </a:r>
            <a:r>
              <a:rPr lang="en-US" sz="1200" dirty="0" smtClean="0">
                <a:latin typeface="LiberationSerif"/>
              </a:rPr>
              <a:t>as part of collimation upgrade </a:t>
            </a:r>
            <a:r>
              <a:rPr lang="en-US" sz="1200" dirty="0">
                <a:latin typeface="LiberationSerif"/>
              </a:rPr>
              <a:t>for </a:t>
            </a:r>
            <a:r>
              <a:rPr lang="en-US" sz="1200" dirty="0" smtClean="0">
                <a:latin typeface="LiberationSerif"/>
              </a:rPr>
              <a:t>LHC high-</a:t>
            </a:r>
            <a:r>
              <a:rPr lang="en-US" sz="1200" dirty="0" err="1" smtClean="0">
                <a:latin typeface="LiberationSerif"/>
              </a:rPr>
              <a:t>lumi</a:t>
            </a:r>
            <a:r>
              <a:rPr lang="en-US" sz="1200" dirty="0" smtClean="0">
                <a:latin typeface="LiberationSerif"/>
              </a:rPr>
              <a:t> upgrade </a:t>
            </a:r>
            <a:r>
              <a:rPr lang="en-US" sz="1200" dirty="0">
                <a:latin typeface="LiberationSerif"/>
              </a:rPr>
              <a:t>of </a:t>
            </a:r>
            <a:r>
              <a:rPr lang="en-US" sz="1200" dirty="0" smtClean="0">
                <a:latin typeface="LiberationSerif"/>
              </a:rPr>
              <a:t>LHC.</a:t>
            </a:r>
          </a:p>
          <a:p>
            <a:pPr marL="171450" indent="-171450">
              <a:buFontTx/>
              <a:buChar char="-"/>
            </a:pPr>
            <a:r>
              <a:rPr lang="en-US" sz="1200" dirty="0" smtClean="0">
                <a:latin typeface="LiberationSerif"/>
              </a:rPr>
              <a:t>For </a:t>
            </a:r>
            <a:r>
              <a:rPr lang="en-US" sz="1200" dirty="0">
                <a:latin typeface="LiberationSerif"/>
              </a:rPr>
              <a:t>effective </a:t>
            </a:r>
            <a:r>
              <a:rPr lang="en-US" sz="1200" dirty="0" smtClean="0">
                <a:latin typeface="LiberationSerif"/>
              </a:rPr>
              <a:t>operation very </a:t>
            </a:r>
            <a:r>
              <a:rPr lang="en-US" sz="1200" dirty="0">
                <a:latin typeface="LiberationSerif"/>
              </a:rPr>
              <a:t>precise </a:t>
            </a:r>
            <a:r>
              <a:rPr lang="en-US" sz="1200" dirty="0" smtClean="0">
                <a:latin typeface="LiberationSerif"/>
              </a:rPr>
              <a:t>alignment between ion </a:t>
            </a:r>
            <a:r>
              <a:rPr lang="en-US" sz="1200" dirty="0">
                <a:latin typeface="LiberationSerif"/>
              </a:rPr>
              <a:t>beam and </a:t>
            </a:r>
            <a:r>
              <a:rPr lang="en-US" sz="1200" dirty="0" smtClean="0">
                <a:latin typeface="LiberationSerif"/>
              </a:rPr>
              <a:t>electron beam required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latin typeface="LiberationSerif"/>
              </a:rPr>
              <a:t>B</a:t>
            </a:r>
            <a:r>
              <a:rPr lang="en-US" sz="1200" dirty="0" smtClean="0">
                <a:latin typeface="LiberationSerif"/>
              </a:rPr>
              <a:t>eam </a:t>
            </a:r>
            <a:r>
              <a:rPr lang="en-US" sz="1200" dirty="0">
                <a:latin typeface="LiberationSerif"/>
              </a:rPr>
              <a:t>diagnostics set-up based on </a:t>
            </a:r>
            <a:r>
              <a:rPr lang="en-US" sz="1200" dirty="0" smtClean="0">
                <a:latin typeface="LiberationSerif"/>
              </a:rPr>
              <a:t>intersecting </a:t>
            </a:r>
            <a:r>
              <a:rPr lang="en-US" sz="1200" dirty="0">
                <a:latin typeface="LiberationSerif"/>
              </a:rPr>
              <a:t>gas sheet and </a:t>
            </a:r>
            <a:r>
              <a:rPr lang="en-US" sz="1200" dirty="0" smtClean="0">
                <a:latin typeface="LiberationSerif"/>
              </a:rPr>
              <a:t>observation </a:t>
            </a:r>
            <a:r>
              <a:rPr lang="en-US" sz="1200" dirty="0">
                <a:latin typeface="LiberationSerif"/>
              </a:rPr>
              <a:t>of beam </a:t>
            </a:r>
            <a:r>
              <a:rPr lang="en-US" sz="1200" dirty="0" smtClean="0">
                <a:latin typeface="LiberationSerif"/>
              </a:rPr>
              <a:t>induced fluorescence under </a:t>
            </a:r>
            <a:r>
              <a:rPr lang="en-US" sz="1200" dirty="0">
                <a:latin typeface="LiberationSerif"/>
              </a:rPr>
              <a:t>development within a collaboration </a:t>
            </a:r>
            <a:r>
              <a:rPr lang="en-US" sz="1200" dirty="0" smtClean="0">
                <a:latin typeface="LiberationSerif"/>
              </a:rPr>
              <a:t>between CERN</a:t>
            </a:r>
            <a:r>
              <a:rPr lang="en-US" sz="1200" dirty="0">
                <a:latin typeface="LiberationSerif"/>
              </a:rPr>
              <a:t>, </a:t>
            </a:r>
            <a:r>
              <a:rPr lang="en-US" sz="1200" dirty="0" smtClean="0">
                <a:latin typeface="LiberationSerif"/>
              </a:rPr>
              <a:t>Cockcroft </a:t>
            </a:r>
            <a:r>
              <a:rPr lang="de-DE" sz="1200" dirty="0" smtClean="0">
                <a:latin typeface="LiberationSerif"/>
              </a:rPr>
              <a:t>Institute </a:t>
            </a:r>
            <a:r>
              <a:rPr lang="de-DE" sz="1200" dirty="0" err="1">
                <a:latin typeface="LiberationSerif"/>
              </a:rPr>
              <a:t>and</a:t>
            </a:r>
            <a:r>
              <a:rPr lang="de-DE" sz="1200" dirty="0">
                <a:latin typeface="LiberationSerif"/>
              </a:rPr>
              <a:t> GSI.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1254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Desired</a:t>
            </a:r>
            <a:r>
              <a:rPr lang="de-DE" dirty="0" smtClean="0"/>
              <a:t>: Common FESA-</a:t>
            </a:r>
            <a:r>
              <a:rPr lang="de-DE" dirty="0" err="1" smtClean="0"/>
              <a:t>Developments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BI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17635" y="977463"/>
            <a:ext cx="8420176" cy="3788242"/>
          </a:xfrm>
        </p:spPr>
        <p:txBody>
          <a:bodyPr/>
          <a:lstStyle/>
          <a:p>
            <a:r>
              <a:rPr lang="de-DE" sz="1600" dirty="0" err="1" smtClean="0"/>
              <a:t>Cern</a:t>
            </a:r>
            <a:r>
              <a:rPr lang="de-DE" sz="1600" dirty="0" smtClean="0"/>
              <a:t> </a:t>
            </a:r>
            <a:r>
              <a:rPr lang="de-DE" sz="1600" dirty="0" err="1" smtClean="0"/>
              <a:t>and</a:t>
            </a:r>
            <a:r>
              <a:rPr lang="de-DE" sz="1600" dirty="0" smtClean="0"/>
              <a:t> GSI </a:t>
            </a:r>
            <a:r>
              <a:rPr lang="de-DE" sz="1600" dirty="0" err="1" smtClean="0"/>
              <a:t>are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only</a:t>
            </a:r>
            <a:r>
              <a:rPr lang="de-DE" sz="1600" dirty="0" smtClean="0"/>
              <a:t> </a:t>
            </a:r>
            <a:r>
              <a:rPr lang="de-DE" sz="1600" dirty="0" err="1" smtClean="0"/>
              <a:t>research</a:t>
            </a:r>
            <a:r>
              <a:rPr lang="de-DE" sz="1600" dirty="0" smtClean="0"/>
              <a:t> </a:t>
            </a:r>
            <a:r>
              <a:rPr lang="de-DE" sz="1600" dirty="0" err="1" smtClean="0"/>
              <a:t>facilities</a:t>
            </a:r>
            <a:r>
              <a:rPr lang="de-DE" sz="1600" dirty="0" smtClean="0"/>
              <a:t> </a:t>
            </a:r>
            <a:r>
              <a:rPr lang="de-DE" sz="1600" dirty="0" err="1" smtClean="0"/>
              <a:t>using</a:t>
            </a:r>
            <a:r>
              <a:rPr lang="de-DE" sz="1600" dirty="0" smtClean="0"/>
              <a:t> FESA </a:t>
            </a:r>
            <a:r>
              <a:rPr lang="de-DE" sz="1600" dirty="0" err="1" smtClean="0"/>
              <a:t>software</a:t>
            </a:r>
            <a:r>
              <a:rPr lang="de-DE" sz="1600" dirty="0" smtClean="0"/>
              <a:t> </a:t>
            </a:r>
            <a:r>
              <a:rPr lang="de-DE" sz="1600" dirty="0" err="1" smtClean="0"/>
              <a:t>environment</a:t>
            </a:r>
            <a:r>
              <a:rPr lang="de-DE" sz="1600" dirty="0" smtClean="0"/>
              <a:t> </a:t>
            </a:r>
            <a:r>
              <a:rPr lang="de-DE" sz="1600" dirty="0" smtClean="0">
                <a:sym typeface="Wingdings" panose="05000000000000000000" pitchFamily="2" charset="2"/>
              </a:rPr>
              <a:t> </a:t>
            </a:r>
            <a:r>
              <a:rPr lang="de-DE" sz="1600" dirty="0" err="1" smtClean="0">
                <a:sym typeface="Wingdings" panose="05000000000000000000" pitchFamily="2" charset="2"/>
              </a:rPr>
              <a:t>close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collaboration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is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natural</a:t>
            </a:r>
            <a:r>
              <a:rPr lang="de-DE" sz="1600" dirty="0" smtClean="0">
                <a:sym typeface="Wingdings" panose="05000000000000000000" pitchFamily="2" charset="2"/>
              </a:rPr>
              <a:t>, </a:t>
            </a:r>
            <a:r>
              <a:rPr lang="de-DE" sz="1600" dirty="0" err="1" smtClean="0">
                <a:sym typeface="Wingdings" panose="05000000000000000000" pitchFamily="2" charset="2"/>
              </a:rPr>
              <a:t>exists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since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many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years</a:t>
            </a:r>
            <a:r>
              <a:rPr lang="de-DE" sz="1600" dirty="0" smtClean="0">
                <a:sym typeface="Wingdings" panose="05000000000000000000" pitchFamily="2" charset="2"/>
              </a:rPr>
              <a:t>, also </a:t>
            </a:r>
            <a:r>
              <a:rPr lang="de-DE" sz="1600" dirty="0" err="1" smtClean="0">
                <a:sym typeface="Wingdings" panose="05000000000000000000" pitchFamily="2" charset="2"/>
              </a:rPr>
              <a:t>with</a:t>
            </a:r>
            <a:r>
              <a:rPr lang="de-DE" sz="1600" dirty="0" smtClean="0">
                <a:sym typeface="Wingdings" panose="05000000000000000000" pitchFamily="2" charset="2"/>
              </a:rPr>
              <a:t> CERN </a:t>
            </a:r>
            <a:r>
              <a:rPr lang="de-DE" sz="1600" dirty="0" err="1" smtClean="0">
                <a:sym typeface="Wingdings" panose="05000000000000000000" pitchFamily="2" charset="2"/>
              </a:rPr>
              <a:t>controls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team</a:t>
            </a:r>
            <a:r>
              <a:rPr lang="de-DE" sz="1600" dirty="0" smtClean="0">
                <a:sym typeface="Wingdings" panose="05000000000000000000" pitchFamily="2" charset="2"/>
              </a:rPr>
              <a:t/>
            </a:r>
            <a:br>
              <a:rPr lang="de-DE" sz="1600" dirty="0" smtClean="0">
                <a:sym typeface="Wingdings" panose="05000000000000000000" pitchFamily="2" charset="2"/>
              </a:rPr>
            </a:br>
            <a:endParaRPr lang="de-DE" sz="1600" dirty="0" smtClean="0">
              <a:sym typeface="Wingdings" panose="05000000000000000000" pitchFamily="2" charset="2"/>
            </a:endParaRPr>
          </a:p>
          <a:p>
            <a:r>
              <a:rPr lang="de-DE" sz="1600" dirty="0" err="1" smtClean="0">
                <a:sym typeface="Wingdings" panose="05000000000000000000" pitchFamily="2" charset="2"/>
              </a:rPr>
              <a:t>Synergies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exist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for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the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development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of</a:t>
            </a:r>
            <a:r>
              <a:rPr lang="de-DE" sz="1600" dirty="0" smtClean="0">
                <a:sym typeface="Wingdings" panose="05000000000000000000" pitchFamily="2" charset="2"/>
              </a:rPr>
              <a:t> FESA-</a:t>
            </a:r>
            <a:r>
              <a:rPr lang="de-DE" sz="1600" dirty="0" err="1" smtClean="0">
                <a:sym typeface="Wingdings" panose="05000000000000000000" pitchFamily="2" charset="2"/>
              </a:rPr>
              <a:t>based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data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acquisition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for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operations</a:t>
            </a:r>
            <a:endParaRPr lang="de-DE" sz="1600" dirty="0" smtClean="0">
              <a:sym typeface="Wingdings" panose="05000000000000000000" pitchFamily="2" charset="2"/>
            </a:endParaRPr>
          </a:p>
          <a:p>
            <a:r>
              <a:rPr lang="de-DE" sz="1600" dirty="0" err="1">
                <a:sym typeface="Wingdings" panose="05000000000000000000" pitchFamily="2" charset="2"/>
              </a:rPr>
              <a:t>I</a:t>
            </a:r>
            <a:r>
              <a:rPr lang="de-DE" sz="1600" dirty="0" err="1" smtClean="0">
                <a:sym typeface="Wingdings" panose="05000000000000000000" pitchFamily="2" charset="2"/>
              </a:rPr>
              <a:t>mportant</a:t>
            </a:r>
            <a:r>
              <a:rPr lang="de-DE" sz="1600" dirty="0" smtClean="0">
                <a:sym typeface="Wingdings" panose="05000000000000000000" pitchFamily="2" charset="2"/>
              </a:rPr>
              <a:t>: </a:t>
            </a:r>
            <a:r>
              <a:rPr lang="de-DE" sz="1600" dirty="0" err="1" smtClean="0">
                <a:sym typeface="Wingdings" panose="05000000000000000000" pitchFamily="2" charset="2"/>
              </a:rPr>
              <a:t>to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maximize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synergies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olidFill>
                  <a:schemeClr val="accent6"/>
                </a:solidFill>
                <a:sym typeface="Wingdings" panose="05000000000000000000" pitchFamily="2" charset="2"/>
              </a:rPr>
              <a:t>possibilities</a:t>
            </a:r>
            <a:r>
              <a:rPr lang="de-DE" sz="1600" dirty="0" smtClean="0">
                <a:solidFill>
                  <a:schemeClr val="accent6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olidFill>
                  <a:schemeClr val="accent6"/>
                </a:solidFill>
                <a:sym typeface="Wingdings" panose="05000000000000000000" pitchFamily="2" charset="2"/>
              </a:rPr>
              <a:t>to</a:t>
            </a:r>
            <a:r>
              <a:rPr lang="de-DE" sz="1600" dirty="0" smtClean="0">
                <a:solidFill>
                  <a:schemeClr val="accent6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olidFill>
                  <a:schemeClr val="accent6"/>
                </a:solidFill>
                <a:sym typeface="Wingdings" panose="05000000000000000000" pitchFamily="2" charset="2"/>
              </a:rPr>
              <a:t>use</a:t>
            </a:r>
            <a:r>
              <a:rPr lang="de-DE" sz="1600" dirty="0" smtClean="0">
                <a:solidFill>
                  <a:schemeClr val="accent6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olidFill>
                  <a:schemeClr val="accent6"/>
                </a:solidFill>
                <a:sym typeface="Wingdings" panose="05000000000000000000" pitchFamily="2" charset="2"/>
              </a:rPr>
              <a:t>identical</a:t>
            </a:r>
            <a:r>
              <a:rPr lang="de-DE" sz="1600" dirty="0" smtClean="0">
                <a:solidFill>
                  <a:schemeClr val="accent6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olidFill>
                  <a:schemeClr val="accent6"/>
                </a:solidFill>
                <a:sym typeface="Wingdings" panose="05000000000000000000" pitchFamily="2" charset="2"/>
              </a:rPr>
              <a:t>data</a:t>
            </a:r>
            <a:r>
              <a:rPr lang="de-DE" sz="1600" dirty="0" smtClean="0">
                <a:solidFill>
                  <a:schemeClr val="accent6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olidFill>
                  <a:schemeClr val="accent6"/>
                </a:solidFill>
                <a:sym typeface="Wingdings" panose="05000000000000000000" pitchFamily="2" charset="2"/>
              </a:rPr>
              <a:t>acquisition</a:t>
            </a:r>
            <a:r>
              <a:rPr lang="de-DE" sz="1600" dirty="0" smtClean="0">
                <a:solidFill>
                  <a:schemeClr val="accent6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olidFill>
                  <a:schemeClr val="accent6"/>
                </a:solidFill>
                <a:sym typeface="Wingdings" panose="05000000000000000000" pitchFamily="2" charset="2"/>
              </a:rPr>
              <a:t>hardware</a:t>
            </a:r>
            <a:r>
              <a:rPr lang="de-DE" sz="1600" dirty="0" smtClean="0">
                <a:solidFill>
                  <a:schemeClr val="accent6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smtClean="0">
                <a:sym typeface="Wingdings" panose="05000000000000000000" pitchFamily="2" charset="2"/>
              </a:rPr>
              <a:t>at </a:t>
            </a:r>
            <a:r>
              <a:rPr lang="de-DE" sz="1600" dirty="0" err="1" smtClean="0">
                <a:sym typeface="Wingdings" panose="05000000000000000000" pitchFamily="2" charset="2"/>
              </a:rPr>
              <a:t>both</a:t>
            </a:r>
            <a:r>
              <a:rPr lang="de-DE" sz="1600" dirty="0" smtClean="0">
                <a:sym typeface="Wingdings" panose="05000000000000000000" pitchFamily="2" charset="2"/>
              </a:rPr>
              <a:t>, </a:t>
            </a:r>
            <a:r>
              <a:rPr lang="de-DE" sz="1600" dirty="0" smtClean="0">
                <a:sym typeface="Wingdings" panose="05000000000000000000" pitchFamily="2" charset="2"/>
              </a:rPr>
              <a:t>CERN </a:t>
            </a:r>
            <a:r>
              <a:rPr lang="de-DE" sz="1600" dirty="0" err="1" smtClean="0">
                <a:sym typeface="Wingdings" panose="05000000000000000000" pitchFamily="2" charset="2"/>
              </a:rPr>
              <a:t>and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smtClean="0">
                <a:sym typeface="Wingdings" panose="05000000000000000000" pitchFamily="2" charset="2"/>
              </a:rPr>
              <a:t>GSI, </a:t>
            </a:r>
            <a:r>
              <a:rPr lang="de-DE" sz="1600" dirty="0" err="1" smtClean="0">
                <a:sym typeface="Wingdings" panose="05000000000000000000" pitchFamily="2" charset="2"/>
              </a:rPr>
              <a:t>should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be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studied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for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specific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instruments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</a:p>
          <a:p>
            <a:endParaRPr lang="de-DE" sz="1600" dirty="0" smtClean="0">
              <a:sym typeface="Wingdings" panose="05000000000000000000" pitchFamily="2" charset="2"/>
            </a:endParaRPr>
          </a:p>
          <a:p>
            <a:r>
              <a:rPr lang="de-DE" sz="1600" u="sng" dirty="0" err="1" smtClean="0">
                <a:solidFill>
                  <a:schemeClr val="accent1"/>
                </a:solidFill>
                <a:sym typeface="Wingdings" panose="05000000000000000000" pitchFamily="2" charset="2"/>
              </a:rPr>
              <a:t>Possible</a:t>
            </a:r>
            <a:r>
              <a:rPr lang="de-DE" sz="1600" u="sng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de-DE" sz="1600" u="sng" dirty="0" err="1" smtClean="0">
                <a:solidFill>
                  <a:schemeClr val="accent1"/>
                </a:solidFill>
                <a:sym typeface="Wingdings" panose="05000000000000000000" pitchFamily="2" charset="2"/>
              </a:rPr>
              <a:t>common</a:t>
            </a:r>
            <a:r>
              <a:rPr lang="de-DE" sz="1600" u="sng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de-DE" sz="1600" u="sng" dirty="0" err="1" smtClean="0">
                <a:solidFill>
                  <a:schemeClr val="accent1"/>
                </a:solidFill>
                <a:sym typeface="Wingdings" panose="05000000000000000000" pitchFamily="2" charset="2"/>
              </a:rPr>
              <a:t>developments</a:t>
            </a:r>
            <a:r>
              <a:rPr lang="de-DE" sz="1600" u="sng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:</a:t>
            </a:r>
          </a:p>
          <a:p>
            <a:pPr lvl="1"/>
            <a:r>
              <a:rPr lang="de-DE" sz="1400" dirty="0" smtClean="0">
                <a:sym typeface="Wingdings" panose="05000000000000000000" pitchFamily="2" charset="2"/>
              </a:rPr>
              <a:t>Resonant Transformer </a:t>
            </a:r>
            <a:r>
              <a:rPr lang="de-DE" sz="1400" dirty="0" err="1" smtClean="0">
                <a:sym typeface="Wingdings" panose="05000000000000000000" pitchFamily="2" charset="2"/>
              </a:rPr>
              <a:t>for</a:t>
            </a:r>
            <a:r>
              <a:rPr lang="de-DE" sz="1400" dirty="0" smtClean="0">
                <a:sym typeface="Wingdings" panose="05000000000000000000" pitchFamily="2" charset="2"/>
              </a:rPr>
              <a:t> FAIR-HEBT, 14-bit ADC in FMC form </a:t>
            </a:r>
            <a:r>
              <a:rPr lang="de-DE" sz="1400" dirty="0" err="1" smtClean="0">
                <a:sym typeface="Wingdings" panose="05000000000000000000" pitchFamily="2" charset="2"/>
              </a:rPr>
              <a:t>factor</a:t>
            </a:r>
            <a:r>
              <a:rPr lang="de-DE" sz="1400" dirty="0" smtClean="0">
                <a:sym typeface="Wingdings" panose="05000000000000000000" pitchFamily="2" charset="2"/>
              </a:rPr>
              <a:t>, open </a:t>
            </a:r>
            <a:r>
              <a:rPr lang="de-DE" sz="1400" dirty="0" err="1" smtClean="0">
                <a:sym typeface="Wingdings" panose="05000000000000000000" pitchFamily="2" charset="2"/>
              </a:rPr>
              <a:t>hardware</a:t>
            </a:r>
            <a:r>
              <a:rPr lang="de-DE" sz="1400" dirty="0" smtClean="0">
                <a:sym typeface="Wingdings" panose="05000000000000000000" pitchFamily="2" charset="2"/>
              </a:rPr>
              <a:t> µTCA </a:t>
            </a:r>
            <a:r>
              <a:rPr lang="de-DE" sz="1400" dirty="0" err="1" smtClean="0">
                <a:sym typeface="Wingdings" panose="05000000000000000000" pitchFamily="2" charset="2"/>
              </a:rPr>
              <a:t>carrier</a:t>
            </a:r>
            <a:r>
              <a:rPr lang="de-DE" sz="1400" dirty="0" smtClean="0">
                <a:sym typeface="Wingdings" panose="05000000000000000000" pitchFamily="2" charset="2"/>
              </a:rPr>
              <a:t> (AFC), </a:t>
            </a:r>
            <a:r>
              <a:rPr lang="de-DE" sz="1400" dirty="0" err="1" smtClean="0">
                <a:sym typeface="Wingdings" panose="05000000000000000000" pitchFamily="2" charset="2"/>
              </a:rPr>
              <a:t>eg</a:t>
            </a:r>
            <a:r>
              <a:rPr lang="de-DE" sz="1400" dirty="0" smtClean="0">
                <a:sym typeface="Wingdings" panose="05000000000000000000" pitchFamily="2" charset="2"/>
              </a:rPr>
              <a:t>. BE-CO-HAT </a:t>
            </a:r>
            <a:r>
              <a:rPr lang="de-DE" sz="1400" dirty="0" err="1" smtClean="0">
                <a:sym typeface="Wingdings" panose="05000000000000000000" pitchFamily="2" charset="2"/>
              </a:rPr>
              <a:t>section</a:t>
            </a:r>
            <a:r>
              <a:rPr lang="de-DE" sz="1400" dirty="0" smtClean="0">
                <a:sym typeface="Wingdings" panose="05000000000000000000" pitchFamily="2" charset="2"/>
              </a:rPr>
              <a:t> </a:t>
            </a:r>
            <a:r>
              <a:rPr lang="de-DE" sz="1400" dirty="0" err="1" smtClean="0">
                <a:sym typeface="Wingdings" panose="05000000000000000000" pitchFamily="2" charset="2"/>
              </a:rPr>
              <a:t>could</a:t>
            </a:r>
            <a:r>
              <a:rPr lang="de-DE" sz="1400" dirty="0" smtClean="0">
                <a:sym typeface="Wingdings" panose="05000000000000000000" pitchFamily="2" charset="2"/>
              </a:rPr>
              <a:t> </a:t>
            </a:r>
            <a:r>
              <a:rPr lang="de-DE" sz="1400" dirty="0" err="1" smtClean="0">
                <a:sym typeface="Wingdings" panose="05000000000000000000" pitchFamily="2" charset="2"/>
              </a:rPr>
              <a:t>contribute</a:t>
            </a:r>
            <a:r>
              <a:rPr lang="de-DE" sz="1400" dirty="0" smtClean="0">
                <a:sym typeface="Wingdings" panose="05000000000000000000" pitchFamily="2" charset="2"/>
              </a:rPr>
              <a:t> </a:t>
            </a:r>
            <a:r>
              <a:rPr lang="de-DE" sz="1400" dirty="0" err="1" smtClean="0">
                <a:sym typeface="Wingdings" panose="05000000000000000000" pitchFamily="2" charset="2"/>
              </a:rPr>
              <a:t>with</a:t>
            </a:r>
            <a:r>
              <a:rPr lang="de-DE" sz="1400" dirty="0" smtClean="0">
                <a:sym typeface="Wingdings" panose="05000000000000000000" pitchFamily="2" charset="2"/>
              </a:rPr>
              <a:t> </a:t>
            </a:r>
            <a:r>
              <a:rPr lang="de-DE" sz="1400" dirty="0" err="1" smtClean="0">
                <a:sym typeface="Wingdings" panose="05000000000000000000" pitchFamily="2" charset="2"/>
              </a:rPr>
              <a:t>firmware</a:t>
            </a:r>
            <a:r>
              <a:rPr lang="de-DE" sz="1400" dirty="0" smtClean="0">
                <a:sym typeface="Wingdings" panose="05000000000000000000" pitchFamily="2" charset="2"/>
              </a:rPr>
              <a:t> </a:t>
            </a:r>
            <a:r>
              <a:rPr lang="de-DE" sz="1400" dirty="0" err="1" smtClean="0">
                <a:sym typeface="Wingdings" panose="05000000000000000000" pitchFamily="2" charset="2"/>
              </a:rPr>
              <a:t>and</a:t>
            </a:r>
            <a:r>
              <a:rPr lang="de-DE" sz="1400" dirty="0" smtClean="0">
                <a:sym typeface="Wingdings" panose="05000000000000000000" pitchFamily="2" charset="2"/>
              </a:rPr>
              <a:t> </a:t>
            </a:r>
            <a:r>
              <a:rPr lang="de-DE" sz="1400" dirty="0" err="1" smtClean="0">
                <a:sym typeface="Wingdings" panose="05000000000000000000" pitchFamily="2" charset="2"/>
              </a:rPr>
              <a:t>driver</a:t>
            </a:r>
            <a:endParaRPr lang="de-DE" sz="1400" dirty="0" smtClean="0">
              <a:sym typeface="Wingdings" panose="05000000000000000000" pitchFamily="2" charset="2"/>
            </a:endParaRPr>
          </a:p>
          <a:p>
            <a:pPr lvl="1"/>
            <a:r>
              <a:rPr lang="de-DE" sz="1400" dirty="0" smtClean="0">
                <a:sym typeface="Wingdings" panose="05000000000000000000" pitchFamily="2" charset="2"/>
              </a:rPr>
              <a:t>Fast </a:t>
            </a:r>
            <a:r>
              <a:rPr lang="de-DE" sz="1400" dirty="0" err="1" smtClean="0">
                <a:sym typeface="Wingdings" panose="05000000000000000000" pitchFamily="2" charset="2"/>
              </a:rPr>
              <a:t>Current</a:t>
            </a:r>
            <a:r>
              <a:rPr lang="de-DE" sz="1400" dirty="0" smtClean="0">
                <a:sym typeface="Wingdings" panose="05000000000000000000" pitchFamily="2" charset="2"/>
              </a:rPr>
              <a:t> Transformer: </a:t>
            </a:r>
            <a:r>
              <a:rPr lang="de-DE" sz="1400" dirty="0" err="1" smtClean="0">
                <a:sym typeface="Wingdings" panose="05000000000000000000" pitchFamily="2" charset="2"/>
              </a:rPr>
              <a:t>development</a:t>
            </a:r>
            <a:r>
              <a:rPr lang="de-DE" sz="1400" dirty="0" smtClean="0">
                <a:sym typeface="Wingdings" panose="05000000000000000000" pitchFamily="2" charset="2"/>
              </a:rPr>
              <a:t> </a:t>
            </a:r>
            <a:r>
              <a:rPr lang="de-DE" sz="1400" dirty="0" err="1" smtClean="0">
                <a:sym typeface="Wingdings" panose="05000000000000000000" pitchFamily="2" charset="2"/>
              </a:rPr>
              <a:t>of</a:t>
            </a:r>
            <a:r>
              <a:rPr lang="de-DE" sz="1400" dirty="0" smtClean="0">
                <a:sym typeface="Wingdings" panose="05000000000000000000" pitchFamily="2" charset="2"/>
              </a:rPr>
              <a:t> </a:t>
            </a:r>
            <a:r>
              <a:rPr lang="de-DE" sz="1400" dirty="0" err="1" smtClean="0">
                <a:sym typeface="Wingdings" panose="05000000000000000000" pitchFamily="2" charset="2"/>
              </a:rPr>
              <a:t>advanced</a:t>
            </a:r>
            <a:r>
              <a:rPr lang="de-DE" sz="1400" dirty="0" smtClean="0">
                <a:sym typeface="Wingdings" panose="05000000000000000000" pitchFamily="2" charset="2"/>
              </a:rPr>
              <a:t> GUIs, </a:t>
            </a:r>
            <a:r>
              <a:rPr lang="de-DE" sz="1400" dirty="0" err="1" smtClean="0">
                <a:sym typeface="Wingdings" panose="05000000000000000000" pitchFamily="2" charset="2"/>
              </a:rPr>
              <a:t>possibly</a:t>
            </a:r>
            <a:r>
              <a:rPr lang="de-DE" sz="1400" dirty="0" smtClean="0">
                <a:sym typeface="Wingdings" panose="05000000000000000000" pitchFamily="2" charset="2"/>
              </a:rPr>
              <a:t> </a:t>
            </a:r>
            <a:r>
              <a:rPr lang="de-DE" sz="1400" dirty="0" err="1" smtClean="0">
                <a:sym typeface="Wingdings" panose="05000000000000000000" pitchFamily="2" charset="2"/>
              </a:rPr>
              <a:t>including</a:t>
            </a:r>
            <a:r>
              <a:rPr lang="de-DE" sz="1400" dirty="0" smtClean="0">
                <a:sym typeface="Wingdings" panose="05000000000000000000" pitchFamily="2" charset="2"/>
              </a:rPr>
              <a:t> </a:t>
            </a:r>
            <a:r>
              <a:rPr lang="de-DE" sz="1400" dirty="0" err="1" smtClean="0">
                <a:sym typeface="Wingdings" panose="05000000000000000000" pitchFamily="2" charset="2"/>
              </a:rPr>
              <a:t>only</a:t>
            </a:r>
            <a:r>
              <a:rPr lang="de-DE" sz="1400" dirty="0" smtClean="0">
                <a:sym typeface="Wingdings" panose="05000000000000000000" pitchFamily="2" charset="2"/>
              </a:rPr>
              <a:t> </a:t>
            </a:r>
            <a:r>
              <a:rPr lang="de-DE" sz="1400" dirty="0" err="1" smtClean="0">
                <a:sym typeface="Wingdings" panose="05000000000000000000" pitchFamily="2" charset="2"/>
              </a:rPr>
              <a:t>tomography</a:t>
            </a:r>
            <a:endParaRPr lang="de-DE" sz="1400" dirty="0" smtClean="0">
              <a:sym typeface="Wingdings" panose="05000000000000000000" pitchFamily="2" charset="2"/>
            </a:endParaRPr>
          </a:p>
          <a:p>
            <a:pPr lvl="1"/>
            <a:r>
              <a:rPr lang="de-DE" sz="1400" dirty="0" smtClean="0">
                <a:sym typeface="Wingdings" panose="05000000000000000000" pitchFamily="2" charset="2"/>
              </a:rPr>
              <a:t>SEM-</a:t>
            </a:r>
            <a:r>
              <a:rPr lang="de-DE" sz="1400" dirty="0" err="1" smtClean="0">
                <a:sym typeface="Wingdings" panose="05000000000000000000" pitchFamily="2" charset="2"/>
              </a:rPr>
              <a:t>Grid</a:t>
            </a:r>
            <a:r>
              <a:rPr lang="de-DE" sz="1400" dirty="0" smtClean="0">
                <a:sym typeface="Wingdings" panose="05000000000000000000" pitchFamily="2" charset="2"/>
              </a:rPr>
              <a:t> </a:t>
            </a:r>
            <a:r>
              <a:rPr lang="de-DE" sz="1400" dirty="0" err="1" smtClean="0">
                <a:sym typeface="Wingdings" panose="05000000000000000000" pitchFamily="2" charset="2"/>
              </a:rPr>
              <a:t>readout</a:t>
            </a:r>
            <a:r>
              <a:rPr lang="de-DE" sz="1400" dirty="0" smtClean="0">
                <a:sym typeface="Wingdings" panose="05000000000000000000" pitchFamily="2" charset="2"/>
              </a:rPr>
              <a:t>: FESA </a:t>
            </a:r>
            <a:r>
              <a:rPr lang="de-DE" sz="1400" dirty="0" err="1" smtClean="0">
                <a:sym typeface="Wingdings" panose="05000000000000000000" pitchFamily="2" charset="2"/>
              </a:rPr>
              <a:t>software</a:t>
            </a:r>
            <a:r>
              <a:rPr lang="de-DE" sz="1400" dirty="0" smtClean="0">
                <a:sym typeface="Wingdings" panose="05000000000000000000" pitchFamily="2" charset="2"/>
              </a:rPr>
              <a:t> </a:t>
            </a:r>
            <a:r>
              <a:rPr lang="de-DE" sz="1400" dirty="0" err="1" smtClean="0">
                <a:sym typeface="Wingdings" panose="05000000000000000000" pitchFamily="2" charset="2"/>
              </a:rPr>
              <a:t>and</a:t>
            </a:r>
            <a:r>
              <a:rPr lang="de-DE" sz="1400" dirty="0" smtClean="0">
                <a:sym typeface="Wingdings" panose="05000000000000000000" pitchFamily="2" charset="2"/>
              </a:rPr>
              <a:t> </a:t>
            </a:r>
            <a:r>
              <a:rPr lang="de-DE" sz="1400" dirty="0" err="1" smtClean="0">
                <a:sym typeface="Wingdings" panose="05000000000000000000" pitchFamily="2" charset="2"/>
              </a:rPr>
              <a:t>readout</a:t>
            </a:r>
            <a:r>
              <a:rPr lang="de-DE" sz="1400" dirty="0" smtClean="0">
                <a:sym typeface="Wingdings" panose="05000000000000000000" pitchFamily="2" charset="2"/>
              </a:rPr>
              <a:t> </a:t>
            </a:r>
            <a:r>
              <a:rPr lang="de-DE" sz="1400" dirty="0" err="1" smtClean="0">
                <a:sym typeface="Wingdings" panose="05000000000000000000" pitchFamily="2" charset="2"/>
              </a:rPr>
              <a:t>electronics</a:t>
            </a:r>
            <a:r>
              <a:rPr lang="de-DE" sz="1400" dirty="0" smtClean="0">
                <a:sym typeface="Wingdings" panose="05000000000000000000" pitchFamily="2" charset="2"/>
              </a:rPr>
              <a:t> (</a:t>
            </a:r>
            <a:r>
              <a:rPr lang="de-DE" sz="1400" dirty="0" err="1" smtClean="0">
                <a:sym typeface="Wingdings" panose="05000000000000000000" pitchFamily="2" charset="2"/>
              </a:rPr>
              <a:t>see</a:t>
            </a:r>
            <a:r>
              <a:rPr lang="de-DE" sz="1400" dirty="0" smtClean="0">
                <a:sym typeface="Wingdings" panose="05000000000000000000" pitchFamily="2" charset="2"/>
              </a:rPr>
              <a:t> </a:t>
            </a:r>
            <a:r>
              <a:rPr lang="de-DE" sz="1400" dirty="0" err="1" smtClean="0">
                <a:sym typeface="Wingdings" panose="05000000000000000000" pitchFamily="2" charset="2"/>
              </a:rPr>
              <a:t>next</a:t>
            </a:r>
            <a:r>
              <a:rPr lang="de-DE" sz="1400" dirty="0" smtClean="0">
                <a:sym typeface="Wingdings" panose="05000000000000000000" pitchFamily="2" charset="2"/>
              </a:rPr>
              <a:t> </a:t>
            </a:r>
            <a:r>
              <a:rPr lang="de-DE" sz="1400" dirty="0" err="1" smtClean="0">
                <a:sym typeface="Wingdings" panose="05000000000000000000" pitchFamily="2" charset="2"/>
              </a:rPr>
              <a:t>slide</a:t>
            </a:r>
            <a:r>
              <a:rPr lang="de-DE" sz="1400" dirty="0" smtClean="0">
                <a:sym typeface="Wingdings" panose="05000000000000000000" pitchFamily="2" charset="2"/>
              </a:rPr>
              <a:t>)</a:t>
            </a:r>
            <a:endParaRPr lang="de-DE" sz="14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3069" y="225159"/>
            <a:ext cx="561646" cy="615042"/>
          </a:xfrm>
          <a:prstGeom prst="rect">
            <a:avLst/>
          </a:prstGeom>
        </p:spPr>
      </p:pic>
      <p:sp>
        <p:nvSpPr>
          <p:cNvPr id="5" name="Pfeil nach rechts 4"/>
          <p:cNvSpPr/>
          <p:nvPr/>
        </p:nvSpPr>
        <p:spPr>
          <a:xfrm>
            <a:off x="422568" y="4328452"/>
            <a:ext cx="469425" cy="291502"/>
          </a:xfrm>
          <a:prstGeom prst="right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996926" y="4196611"/>
            <a:ext cx="7427667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i="1" dirty="0" smtClean="0">
                <a:solidFill>
                  <a:schemeClr val="accent1"/>
                </a:solidFill>
              </a:rPr>
              <a:t>Next </a:t>
            </a:r>
            <a:r>
              <a:rPr lang="de-DE" i="1" dirty="0" err="1" smtClean="0">
                <a:solidFill>
                  <a:schemeClr val="accent1"/>
                </a:solidFill>
              </a:rPr>
              <a:t>steps</a:t>
            </a:r>
            <a:r>
              <a:rPr lang="de-DE" i="1" dirty="0" smtClean="0">
                <a:solidFill>
                  <a:schemeClr val="accent1"/>
                </a:solidFill>
              </a:rPr>
              <a:t>: find </a:t>
            </a:r>
            <a:r>
              <a:rPr lang="de-DE" i="1" dirty="0" err="1" smtClean="0">
                <a:solidFill>
                  <a:schemeClr val="accent1"/>
                </a:solidFill>
              </a:rPr>
              <a:t>and</a:t>
            </a:r>
            <a:r>
              <a:rPr lang="de-DE" i="1" dirty="0" smtClean="0">
                <a:solidFill>
                  <a:schemeClr val="accent1"/>
                </a:solidFill>
              </a:rPr>
              <a:t> </a:t>
            </a:r>
            <a:r>
              <a:rPr lang="de-DE" i="1" dirty="0" err="1" smtClean="0">
                <a:solidFill>
                  <a:schemeClr val="accent1"/>
                </a:solidFill>
              </a:rPr>
              <a:t>define</a:t>
            </a:r>
            <a:r>
              <a:rPr lang="de-DE" i="1" dirty="0" smtClean="0">
                <a:solidFill>
                  <a:schemeClr val="accent1"/>
                </a:solidFill>
              </a:rPr>
              <a:t> </a:t>
            </a:r>
            <a:r>
              <a:rPr lang="de-DE" i="1" dirty="0" err="1" smtClean="0">
                <a:solidFill>
                  <a:schemeClr val="accent1"/>
                </a:solidFill>
              </a:rPr>
              <a:t>common</a:t>
            </a:r>
            <a:r>
              <a:rPr lang="de-DE" i="1" dirty="0" smtClean="0">
                <a:solidFill>
                  <a:schemeClr val="accent1"/>
                </a:solidFill>
              </a:rPr>
              <a:t> FESA </a:t>
            </a:r>
            <a:r>
              <a:rPr lang="de-DE" i="1" dirty="0" err="1" smtClean="0">
                <a:solidFill>
                  <a:schemeClr val="accent1"/>
                </a:solidFill>
              </a:rPr>
              <a:t>projects</a:t>
            </a:r>
            <a:r>
              <a:rPr lang="de-DE" i="1" dirty="0" smtClean="0">
                <a:solidFill>
                  <a:schemeClr val="accent1"/>
                </a:solidFill>
              </a:rPr>
              <a:t>, </a:t>
            </a:r>
            <a:r>
              <a:rPr lang="de-DE" i="1" dirty="0" err="1" smtClean="0">
                <a:solidFill>
                  <a:schemeClr val="accent1"/>
                </a:solidFill>
              </a:rPr>
              <a:t>organize</a:t>
            </a:r>
            <a:r>
              <a:rPr lang="de-DE" i="1" dirty="0" smtClean="0">
                <a:solidFill>
                  <a:schemeClr val="accent1"/>
                </a:solidFill>
              </a:rPr>
              <a:t> </a:t>
            </a:r>
            <a:r>
              <a:rPr lang="de-DE" i="1" dirty="0" err="1" smtClean="0">
                <a:solidFill>
                  <a:schemeClr val="accent1"/>
                </a:solidFill>
              </a:rPr>
              <a:t>kick-off</a:t>
            </a:r>
            <a:r>
              <a:rPr lang="de-DE" i="1" dirty="0" smtClean="0">
                <a:solidFill>
                  <a:schemeClr val="accent1"/>
                </a:solidFill>
              </a:rPr>
              <a:t> </a:t>
            </a:r>
            <a:r>
              <a:rPr lang="de-DE" i="1" dirty="0" err="1" smtClean="0">
                <a:solidFill>
                  <a:schemeClr val="accent1"/>
                </a:solidFill>
              </a:rPr>
              <a:t>meeting</a:t>
            </a:r>
            <a:r>
              <a:rPr lang="de-DE" i="1" dirty="0" smtClean="0">
                <a:solidFill>
                  <a:schemeClr val="accent1"/>
                </a:solidFill>
              </a:rPr>
              <a:t>, </a:t>
            </a:r>
            <a:r>
              <a:rPr lang="de-DE" i="1" dirty="0" err="1" smtClean="0">
                <a:solidFill>
                  <a:schemeClr val="accent1"/>
                </a:solidFill>
              </a:rPr>
              <a:t>enhance</a:t>
            </a:r>
            <a:r>
              <a:rPr lang="de-DE" i="1" dirty="0" smtClean="0">
                <a:solidFill>
                  <a:schemeClr val="accent1"/>
                </a:solidFill>
              </a:rPr>
              <a:t> </a:t>
            </a:r>
            <a:r>
              <a:rPr lang="de-DE" i="1" dirty="0" err="1" smtClean="0">
                <a:solidFill>
                  <a:schemeClr val="accent1"/>
                </a:solidFill>
              </a:rPr>
              <a:t>existing</a:t>
            </a:r>
            <a:r>
              <a:rPr lang="de-DE" i="1" dirty="0" smtClean="0">
                <a:solidFill>
                  <a:schemeClr val="accent1"/>
                </a:solidFill>
              </a:rPr>
              <a:t> </a:t>
            </a:r>
            <a:r>
              <a:rPr lang="de-DE" i="1" dirty="0" err="1" smtClean="0">
                <a:solidFill>
                  <a:schemeClr val="accent1"/>
                </a:solidFill>
              </a:rPr>
              <a:t>technical</a:t>
            </a:r>
            <a:r>
              <a:rPr lang="de-DE" i="1" dirty="0" smtClean="0">
                <a:solidFill>
                  <a:schemeClr val="accent1"/>
                </a:solidFill>
              </a:rPr>
              <a:t> </a:t>
            </a:r>
            <a:r>
              <a:rPr lang="de-DE" i="1" dirty="0" err="1" smtClean="0">
                <a:solidFill>
                  <a:schemeClr val="accent1"/>
                </a:solidFill>
              </a:rPr>
              <a:t>exchange</a:t>
            </a:r>
            <a:endParaRPr lang="de-DE" i="1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86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Ongoing</a:t>
            </a:r>
            <a:r>
              <a:rPr lang="de-DE" dirty="0" smtClean="0"/>
              <a:t>: </a:t>
            </a:r>
            <a:r>
              <a:rPr lang="de-DE" dirty="0" err="1" smtClean="0"/>
              <a:t>Ionization</a:t>
            </a:r>
            <a:r>
              <a:rPr lang="de-DE" dirty="0" smtClean="0"/>
              <a:t> Profile Monitor</a:t>
            </a:r>
            <a:endParaRPr lang="de-DE" dirty="0"/>
          </a:p>
        </p:txBody>
      </p:sp>
      <p:pic>
        <p:nvPicPr>
          <p:cNvPr id="7" name="Picture 2" descr="H:\IPM Workshop May2017\23_05_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19" y="2906035"/>
            <a:ext cx="2982897" cy="187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76385" y="965940"/>
            <a:ext cx="3385621" cy="1856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anose="020B0604020202020204" pitchFamily="34" charset="0"/>
              </a:rPr>
              <a:t>ARIES Workshop on ‘Simulation,</a:t>
            </a:r>
            <a:r>
              <a:rPr kumimoji="0" lang="en-GB" sz="16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anose="020B0604020202020204" pitchFamily="34" charset="0"/>
              </a:rPr>
              <a:t>Design &amp; Operation’ (</a:t>
            </a: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anose="020B0604020202020204" pitchFamily="34" charset="0"/>
              </a:rPr>
              <a:t>May 2017) 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anose="020B0604020202020204" pitchFamily="34" charset="0"/>
              </a:rPr>
              <a:t>at</a:t>
            </a:r>
            <a:r>
              <a:rPr kumimoji="0" lang="en-GB" sz="16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anose="020B0604020202020204" pitchFamily="34" charset="0"/>
              </a:rPr>
              <a:t>GSI</a:t>
            </a:r>
            <a:r>
              <a:rPr kumimoji="0" lang="en-GB" sz="16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endParaRPr kumimoji="0" lang="en-GB" sz="1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87313" marR="0" lvl="0" algn="just" defTabSz="91440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>
                <a:tab pos="449263" algn="l"/>
              </a:tabLst>
              <a:defRPr/>
            </a:pPr>
            <a:r>
              <a:rPr kumimoji="0" lang="en-GB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General compilation on IPM realization</a:t>
            </a:r>
          </a:p>
          <a:p>
            <a:pPr marL="87313" marR="0" lvl="0" algn="just" defTabSz="91440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9263" algn="l"/>
              </a:tabLst>
              <a:defRPr/>
            </a:pPr>
            <a:r>
              <a:rPr kumimoji="0" lang="en-GB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     at LINACs and synchrotrons</a:t>
            </a:r>
          </a:p>
          <a:p>
            <a:pPr marL="87313" marR="0" lvl="0" algn="just" defTabSz="91440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>
                <a:tab pos="449263" algn="l"/>
              </a:tabLst>
              <a:defRPr/>
            </a:pPr>
            <a:r>
              <a:rPr kumimoji="0" lang="en-GB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New detector technologies and experiences</a:t>
            </a:r>
          </a:p>
          <a:p>
            <a:pPr marL="87313" marR="0" lvl="0" algn="just" defTabSz="91440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>
                <a:tab pos="449263" algn="l"/>
              </a:tabLst>
              <a:defRPr/>
            </a:pPr>
            <a:r>
              <a:rPr kumimoji="0" lang="en-GB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Exchange of novel ideas</a:t>
            </a:r>
          </a:p>
          <a:p>
            <a:pPr marL="87313" marR="0" lvl="0" algn="just" defTabSz="91440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>
                <a:tab pos="449263" algn="l"/>
              </a:tabLst>
              <a:defRPr/>
            </a:pPr>
            <a:r>
              <a:rPr kumimoji="0" lang="en-GB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Code development for image reconstruction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419" y="1569396"/>
            <a:ext cx="1735180" cy="1641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uppieren 11"/>
          <p:cNvGrpSpPr/>
          <p:nvPr/>
        </p:nvGrpSpPr>
        <p:grpSpPr>
          <a:xfrm>
            <a:off x="5921478" y="948389"/>
            <a:ext cx="3413223" cy="531180"/>
            <a:chOff x="-841784" y="20945840"/>
            <a:chExt cx="4746629" cy="707140"/>
          </a:xfrm>
        </p:grpSpPr>
        <p:sp>
          <p:nvSpPr>
            <p:cNvPr id="21" name="Textfeld 20"/>
            <p:cNvSpPr txBox="1"/>
            <p:nvPr/>
          </p:nvSpPr>
          <p:spPr>
            <a:xfrm>
              <a:off x="1437467" y="21284222"/>
              <a:ext cx="2467378" cy="368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anose="020B0604020202020204" pitchFamily="34" charset="0"/>
                </a:rPr>
                <a:t>J. Storey et al. CERN  </a:t>
              </a: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-841784" y="20945840"/>
              <a:ext cx="4019025" cy="696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anose="020B0604020202020204" pitchFamily="34" charset="0"/>
                </a:rPr>
                <a:t>Detector, magnet &amp; compensation at CERN PS </a:t>
              </a:r>
            </a:p>
          </p:txBody>
        </p:sp>
      </p:grpSp>
      <p:grpSp>
        <p:nvGrpSpPr>
          <p:cNvPr id="13" name="Gruppieren 12"/>
          <p:cNvGrpSpPr/>
          <p:nvPr/>
        </p:nvGrpSpPr>
        <p:grpSpPr>
          <a:xfrm>
            <a:off x="6381265" y="3236574"/>
            <a:ext cx="1813140" cy="1119776"/>
            <a:chOff x="4846854" y="2384464"/>
            <a:chExt cx="4195964" cy="3080904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6854" y="3003736"/>
              <a:ext cx="4195964" cy="2461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feld 15"/>
            <p:cNvSpPr txBox="1"/>
            <p:nvPr/>
          </p:nvSpPr>
          <p:spPr>
            <a:xfrm>
              <a:off x="5118164" y="2384464"/>
              <a:ext cx="3740160" cy="677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anose="020B0604020202020204" pitchFamily="34" charset="0"/>
                </a:rPr>
                <a:t>D. </a:t>
              </a:r>
              <a:r>
                <a:rPr kumimoji="0" lang="en-GB" sz="10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anose="020B0604020202020204" pitchFamily="34" charset="0"/>
                </a:rPr>
                <a:t>Vilsmeier</a:t>
              </a:r>
              <a:r>
                <a:rPr kumimoji="0" lang="en-GB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anose="020B0604020202020204" pitchFamily="34" charset="0"/>
                </a:rPr>
                <a:t> et al. GSI  </a:t>
              </a:r>
            </a:p>
          </p:txBody>
        </p:sp>
      </p:grp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916" y="3294112"/>
            <a:ext cx="1562064" cy="107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Grafik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3069" y="132249"/>
            <a:ext cx="561646" cy="615042"/>
          </a:xfrm>
          <a:prstGeom prst="rect">
            <a:avLst/>
          </a:prstGeom>
        </p:spPr>
      </p:pic>
      <p:pic>
        <p:nvPicPr>
          <p:cNvPr id="68" name="Grafik 6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7053" y="993971"/>
            <a:ext cx="2963072" cy="2175890"/>
          </a:xfrm>
          <a:prstGeom prst="rect">
            <a:avLst/>
          </a:prstGeom>
        </p:spPr>
      </p:pic>
      <p:pic>
        <p:nvPicPr>
          <p:cNvPr id="69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599" y="2412015"/>
            <a:ext cx="1519271" cy="84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Grafik 6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03127" y="1424717"/>
            <a:ext cx="1418215" cy="821770"/>
          </a:xfrm>
          <a:prstGeom prst="rect">
            <a:avLst/>
          </a:prstGeom>
        </p:spPr>
      </p:pic>
      <p:sp>
        <p:nvSpPr>
          <p:cNvPr id="72" name="Textfeld 71"/>
          <p:cNvSpPr txBox="1"/>
          <p:nvPr/>
        </p:nvSpPr>
        <p:spPr>
          <a:xfrm>
            <a:off x="4071089" y="4334490"/>
            <a:ext cx="5227840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i="1" dirty="0" err="1" smtClean="0">
                <a:solidFill>
                  <a:schemeClr val="accent1"/>
                </a:solidFill>
              </a:rPr>
              <a:t>for</a:t>
            </a:r>
            <a:r>
              <a:rPr lang="de-DE" i="1" dirty="0" smtClean="0">
                <a:solidFill>
                  <a:schemeClr val="accent1"/>
                </a:solidFill>
              </a:rPr>
              <a:t> </a:t>
            </a:r>
            <a:r>
              <a:rPr lang="de-DE" i="1" dirty="0" err="1" smtClean="0">
                <a:solidFill>
                  <a:schemeClr val="accent1"/>
                </a:solidFill>
              </a:rPr>
              <a:t>discussion</a:t>
            </a:r>
            <a:r>
              <a:rPr lang="de-DE" i="1" dirty="0" smtClean="0">
                <a:solidFill>
                  <a:schemeClr val="accent1"/>
                </a:solidFill>
              </a:rPr>
              <a:t>: </a:t>
            </a:r>
            <a:r>
              <a:rPr lang="de-DE" i="1" dirty="0" err="1" smtClean="0">
                <a:solidFill>
                  <a:schemeClr val="accent1"/>
                </a:solidFill>
              </a:rPr>
              <a:t>enhance</a:t>
            </a:r>
            <a:r>
              <a:rPr lang="de-DE" i="1" dirty="0" smtClean="0">
                <a:solidFill>
                  <a:schemeClr val="accent1"/>
                </a:solidFill>
              </a:rPr>
              <a:t> </a:t>
            </a:r>
            <a:r>
              <a:rPr lang="de-DE" i="1" dirty="0" err="1" smtClean="0">
                <a:solidFill>
                  <a:schemeClr val="accent1"/>
                </a:solidFill>
              </a:rPr>
              <a:t>existing</a:t>
            </a:r>
            <a:r>
              <a:rPr lang="de-DE" i="1" dirty="0" smtClean="0">
                <a:solidFill>
                  <a:schemeClr val="accent1"/>
                </a:solidFill>
              </a:rPr>
              <a:t> </a:t>
            </a:r>
            <a:r>
              <a:rPr lang="de-DE" i="1" dirty="0" err="1" smtClean="0">
                <a:solidFill>
                  <a:schemeClr val="accent1"/>
                </a:solidFill>
              </a:rPr>
              <a:t>technical</a:t>
            </a:r>
            <a:r>
              <a:rPr lang="de-DE" i="1" dirty="0" smtClean="0">
                <a:solidFill>
                  <a:schemeClr val="accent1"/>
                </a:solidFill>
              </a:rPr>
              <a:t> </a:t>
            </a:r>
            <a:r>
              <a:rPr lang="de-DE" i="1" dirty="0" err="1" smtClean="0">
                <a:solidFill>
                  <a:schemeClr val="accent1"/>
                </a:solidFill>
              </a:rPr>
              <a:t>exchange</a:t>
            </a:r>
            <a:r>
              <a:rPr lang="de-DE" i="1" dirty="0" smtClean="0">
                <a:solidFill>
                  <a:schemeClr val="accent1"/>
                </a:solidFill>
              </a:rPr>
              <a:t> </a:t>
            </a:r>
            <a:r>
              <a:rPr lang="de-DE" i="1" dirty="0" err="1" smtClean="0">
                <a:solidFill>
                  <a:schemeClr val="accent1"/>
                </a:solidFill>
              </a:rPr>
              <a:t>with</a:t>
            </a:r>
            <a:r>
              <a:rPr lang="de-DE" i="1" dirty="0" smtClean="0">
                <a:solidFill>
                  <a:schemeClr val="accent1"/>
                </a:solidFill>
              </a:rPr>
              <a:t> formal </a:t>
            </a:r>
            <a:r>
              <a:rPr lang="de-DE" i="1" dirty="0" err="1" smtClean="0">
                <a:solidFill>
                  <a:schemeClr val="accent1"/>
                </a:solidFill>
              </a:rPr>
              <a:t>collaboration</a:t>
            </a:r>
            <a:r>
              <a:rPr lang="de-DE" i="1" dirty="0" smtClean="0">
                <a:solidFill>
                  <a:schemeClr val="accent1"/>
                </a:solidFill>
              </a:rPr>
              <a:t> </a:t>
            </a:r>
            <a:r>
              <a:rPr lang="de-DE" i="1" dirty="0" err="1" smtClean="0">
                <a:solidFill>
                  <a:schemeClr val="accent1"/>
                </a:solidFill>
              </a:rPr>
              <a:t>agreement</a:t>
            </a:r>
            <a:endParaRPr lang="de-DE" i="1" dirty="0" smtClean="0">
              <a:solidFill>
                <a:schemeClr val="accent1"/>
              </a:solidFill>
            </a:endParaRPr>
          </a:p>
        </p:txBody>
      </p:sp>
      <p:sp>
        <p:nvSpPr>
          <p:cNvPr id="73" name="Pfeil nach rechts 72"/>
          <p:cNvSpPr/>
          <p:nvPr/>
        </p:nvSpPr>
        <p:spPr>
          <a:xfrm>
            <a:off x="3566051" y="4417284"/>
            <a:ext cx="469425" cy="291502"/>
          </a:xfrm>
          <a:prstGeom prst="right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45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965243" y="3251192"/>
            <a:ext cx="1448972" cy="1124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138911" y="981405"/>
            <a:ext cx="4312507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Bunch Shape Monitor for GSI &amp; </a:t>
            </a:r>
            <a:r>
              <a:rPr lang="en-US" sz="1400" b="1" dirty="0" err="1">
                <a:solidFill>
                  <a:srgbClr val="0000FF"/>
                </a:solidFill>
              </a:rPr>
              <a:t>pLINAC</a:t>
            </a:r>
            <a:endParaRPr lang="en-US" sz="1400" b="1" dirty="0">
              <a:solidFill>
                <a:srgbClr val="0000FF"/>
              </a:solidFill>
            </a:endParaRP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en-US" sz="1100" dirty="0"/>
              <a:t>Turn-key system from Russian </a:t>
            </a:r>
            <a:r>
              <a:rPr lang="en-US" sz="1100" dirty="0" smtClean="0"/>
              <a:t>INR purchased</a:t>
            </a:r>
            <a:endParaRPr lang="en-US" sz="1100" dirty="0"/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en-US" sz="1100" dirty="0"/>
              <a:t>Functionality well proven at GSI </a:t>
            </a:r>
            <a:r>
              <a:rPr lang="en-US" sz="1100" dirty="0" smtClean="0"/>
              <a:t>&amp; other </a:t>
            </a:r>
            <a:r>
              <a:rPr lang="en-US" sz="1100" dirty="0"/>
              <a:t>institutes CERN, SNS, FRIB ... 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en-US" sz="1100" dirty="0"/>
              <a:t>Control of complex monitor by INR </a:t>
            </a:r>
            <a:r>
              <a:rPr lang="en-US" sz="1100" dirty="0" smtClean="0"/>
              <a:t>standards using </a:t>
            </a:r>
            <a:r>
              <a:rPr lang="en-US" sz="1100" dirty="0"/>
              <a:t>LabVIEW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n-US" sz="1100" dirty="0">
                <a:solidFill>
                  <a:schemeClr val="accent2"/>
                </a:solidFill>
              </a:rPr>
              <a:t>At CERN: migration to FESA and GUI finished</a:t>
            </a:r>
          </a:p>
          <a:p>
            <a:r>
              <a:rPr lang="en-US" sz="1100" b="1" dirty="0"/>
              <a:t>Collaboration: </a:t>
            </a:r>
            <a:r>
              <a:rPr lang="en-US" sz="1100" dirty="0"/>
              <a:t>Adaption of CERN system </a:t>
            </a:r>
          </a:p>
          <a:p>
            <a:r>
              <a:rPr lang="en-US" sz="1100" dirty="0"/>
              <a:t>Additionally: Advanced reconstruction 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100" dirty="0" smtClean="0"/>
              <a:t>data </a:t>
            </a:r>
            <a:r>
              <a:rPr lang="en-US" sz="1100" dirty="0"/>
              <a:t>analysis </a:t>
            </a:r>
          </a:p>
          <a:p>
            <a:r>
              <a:rPr lang="en-US" sz="1100" b="1" dirty="0">
                <a:solidFill>
                  <a:srgbClr val="008000"/>
                </a:solidFill>
              </a:rPr>
              <a:t>Advantage: </a:t>
            </a:r>
            <a:r>
              <a:rPr lang="en-US" sz="1100" dirty="0" smtClean="0"/>
              <a:t>Usage of identical HW allows </a:t>
            </a:r>
            <a:br>
              <a:rPr lang="en-US" sz="1100" dirty="0" smtClean="0"/>
            </a:br>
            <a:r>
              <a:rPr lang="en-US" sz="1100" dirty="0" smtClean="0"/>
              <a:t>common FESA implementation (CERN/GSI)</a:t>
            </a:r>
            <a:endParaRPr lang="en-US" sz="1100" dirty="0"/>
          </a:p>
          <a:p>
            <a:r>
              <a:rPr lang="en-US" sz="1100" dirty="0"/>
              <a:t>Contact at engineering level </a:t>
            </a:r>
            <a:r>
              <a:rPr lang="en-US" sz="1100" dirty="0" smtClean="0"/>
              <a:t>is well </a:t>
            </a:r>
            <a:r>
              <a:rPr lang="en-US" sz="1100" dirty="0"/>
              <a:t>established !</a:t>
            </a:r>
          </a:p>
        </p:txBody>
      </p:sp>
      <p:pic>
        <p:nvPicPr>
          <p:cNvPr id="1028" name="Picture 4" descr="D:\Forck\Weiter SD SEM&amp;BLM&amp;Screen\SEM-Grid\Fotos SEM_Grids CERN\DSCN22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2000" contras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67" r="10136" b="22621"/>
          <a:stretch/>
        </p:blipFill>
        <p:spPr bwMode="auto">
          <a:xfrm>
            <a:off x="4871680" y="2912219"/>
            <a:ext cx="1384666" cy="121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5024660" y="988828"/>
            <a:ext cx="393630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SEM-Grid for profile and emittance </a:t>
            </a:r>
          </a:p>
          <a:p>
            <a:r>
              <a:rPr lang="en-US" sz="1400" b="1" dirty="0">
                <a:solidFill>
                  <a:srgbClr val="0000FF"/>
                </a:solidFill>
              </a:rPr>
              <a:t>measurement at  </a:t>
            </a:r>
            <a:r>
              <a:rPr lang="en-US" sz="1400" b="1" dirty="0" err="1">
                <a:solidFill>
                  <a:srgbClr val="0000FF"/>
                </a:solidFill>
              </a:rPr>
              <a:t>pLINAC</a:t>
            </a:r>
            <a:endParaRPr lang="en-US" sz="1400" b="1" dirty="0">
              <a:solidFill>
                <a:srgbClr val="0000FF"/>
              </a:solidFill>
            </a:endParaRP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en-US" sz="1100" dirty="0" err="1"/>
              <a:t>pLINAC</a:t>
            </a:r>
            <a:r>
              <a:rPr lang="en-US" sz="1100" dirty="0"/>
              <a:t>: smaller beam </a:t>
            </a:r>
            <a:r>
              <a:rPr lang="en-US" sz="1100" dirty="0" smtClean="0"/>
              <a:t>than </a:t>
            </a:r>
            <a:r>
              <a:rPr lang="en-US" sz="1100" dirty="0"/>
              <a:t>at UNILAC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en-US" sz="1100" dirty="0"/>
              <a:t>smaller wire distance of 0.5 mm required</a:t>
            </a:r>
          </a:p>
          <a:p>
            <a:r>
              <a:rPr lang="en-US" sz="1100" dirty="0">
                <a:sym typeface="Symbol"/>
              </a:rPr>
              <a:t>         GSI: </a:t>
            </a:r>
            <a:r>
              <a:rPr lang="en-US" sz="1100" dirty="0" smtClean="0">
                <a:sym typeface="Symbol"/>
              </a:rPr>
              <a:t>readout not </a:t>
            </a:r>
            <a:r>
              <a:rPr lang="en-US" sz="1100" dirty="0">
                <a:sym typeface="Symbol"/>
              </a:rPr>
              <a:t>achievable </a:t>
            </a:r>
            <a:r>
              <a:rPr lang="en-US" sz="1100" dirty="0" smtClean="0">
                <a:sym typeface="Symbol"/>
              </a:rPr>
              <a:t>with </a:t>
            </a:r>
            <a:r>
              <a:rPr lang="en-US" sz="1100" dirty="0">
                <a:sym typeface="Symbol"/>
              </a:rPr>
              <a:t>GSI technology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n-US" sz="1100" dirty="0"/>
              <a:t>Analog front-end electronics (‘I to U amplifier’)</a:t>
            </a:r>
          </a:p>
          <a:p>
            <a:r>
              <a:rPr lang="en-US" sz="1100" dirty="0">
                <a:sym typeface="Symbol"/>
              </a:rPr>
              <a:t>         GSI: no FESA compatible version </a:t>
            </a:r>
            <a:r>
              <a:rPr lang="en-US" sz="1100" dirty="0" smtClean="0">
                <a:sym typeface="Symbol"/>
              </a:rPr>
              <a:t>available</a:t>
            </a:r>
            <a:endParaRPr lang="en-US" sz="1100" dirty="0"/>
          </a:p>
          <a:p>
            <a:r>
              <a:rPr lang="en-US" sz="1100" b="1" dirty="0"/>
              <a:t>Collaboration: </a:t>
            </a:r>
            <a:r>
              <a:rPr lang="en-US" sz="1100" dirty="0"/>
              <a:t>Adaption of CERN system </a:t>
            </a:r>
          </a:p>
          <a:p>
            <a:r>
              <a:rPr lang="en-US" sz="1100" b="1" dirty="0">
                <a:solidFill>
                  <a:srgbClr val="008000"/>
                </a:solidFill>
              </a:rPr>
              <a:t>Advantage: </a:t>
            </a:r>
            <a:r>
              <a:rPr lang="en-US" sz="1100" dirty="0" smtClean="0"/>
              <a:t>usage of c</a:t>
            </a:r>
            <a:r>
              <a:rPr lang="en-US" sz="1100" dirty="0" smtClean="0"/>
              <a:t>ommon HW &amp; FESA implementation </a:t>
            </a:r>
            <a:endParaRPr lang="en-US" sz="1100" dirty="0"/>
          </a:p>
          <a:p>
            <a:r>
              <a:rPr lang="en-US" sz="1100" dirty="0"/>
              <a:t>Contact at engineering level well established ! </a:t>
            </a:r>
          </a:p>
        </p:txBody>
      </p:sp>
      <p:pic>
        <p:nvPicPr>
          <p:cNvPr id="1029" name="Picture 5" descr="D:\Forck\zukunft\p-LINAC\temp\20190529_12223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4" r="20092"/>
          <a:stretch/>
        </p:blipFill>
        <p:spPr bwMode="auto">
          <a:xfrm>
            <a:off x="3350108" y="2046621"/>
            <a:ext cx="1156969" cy="230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forck\Desktop\DSC_065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863" y="2912218"/>
            <a:ext cx="2154131" cy="121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Gerade Verbindung 7"/>
          <p:cNvCxnSpPr/>
          <p:nvPr/>
        </p:nvCxnSpPr>
        <p:spPr>
          <a:xfrm>
            <a:off x="4572000" y="685800"/>
            <a:ext cx="0" cy="3733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456" y="1"/>
            <a:ext cx="6129236" cy="749626"/>
          </a:xfrm>
        </p:spPr>
        <p:txBody>
          <a:bodyPr/>
          <a:lstStyle/>
          <a:p>
            <a:r>
              <a:rPr lang="en-US" dirty="0" smtClean="0"/>
              <a:t>Desired: Collaboration on </a:t>
            </a:r>
            <a:r>
              <a:rPr lang="en-US" dirty="0" err="1" smtClean="0"/>
              <a:t>pLINAC</a:t>
            </a:r>
            <a:r>
              <a:rPr lang="en-US" dirty="0" smtClean="0"/>
              <a:t> Diagnostics</a:t>
            </a:r>
            <a:endParaRPr lang="de-DE" dirty="0"/>
          </a:p>
        </p:txBody>
      </p:sp>
      <p:pic>
        <p:nvPicPr>
          <p:cNvPr id="61" name="Grafik 6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3069" y="225159"/>
            <a:ext cx="561646" cy="615042"/>
          </a:xfrm>
          <a:prstGeom prst="rect">
            <a:avLst/>
          </a:prstGeom>
        </p:spPr>
      </p:pic>
      <p:sp>
        <p:nvSpPr>
          <p:cNvPr id="64" name="Pfeil nach rechts 63"/>
          <p:cNvSpPr/>
          <p:nvPr/>
        </p:nvSpPr>
        <p:spPr>
          <a:xfrm>
            <a:off x="195831" y="4462264"/>
            <a:ext cx="469425" cy="291502"/>
          </a:xfrm>
          <a:prstGeom prst="right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65" name="Textfeld 64"/>
          <p:cNvSpPr txBox="1"/>
          <p:nvPr/>
        </p:nvSpPr>
        <p:spPr>
          <a:xfrm>
            <a:off x="770189" y="4423349"/>
            <a:ext cx="8190772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i="1" dirty="0" smtClean="0">
                <a:solidFill>
                  <a:schemeClr val="accent1"/>
                </a:solidFill>
              </a:rPr>
              <a:t>Next </a:t>
            </a:r>
            <a:r>
              <a:rPr lang="de-DE" i="1" dirty="0" err="1" smtClean="0">
                <a:solidFill>
                  <a:schemeClr val="accent1"/>
                </a:solidFill>
              </a:rPr>
              <a:t>step</a:t>
            </a:r>
            <a:r>
              <a:rPr lang="de-DE" i="1" dirty="0" smtClean="0">
                <a:solidFill>
                  <a:schemeClr val="accent1"/>
                </a:solidFill>
              </a:rPr>
              <a:t>: </a:t>
            </a:r>
            <a:r>
              <a:rPr lang="de-DE" i="1" dirty="0" err="1" smtClean="0">
                <a:solidFill>
                  <a:schemeClr val="accent1"/>
                </a:solidFill>
              </a:rPr>
              <a:t>discuss</a:t>
            </a:r>
            <a:r>
              <a:rPr lang="de-DE" i="1" dirty="0" smtClean="0">
                <a:solidFill>
                  <a:schemeClr val="accent1"/>
                </a:solidFill>
              </a:rPr>
              <a:t> </a:t>
            </a:r>
            <a:r>
              <a:rPr lang="de-DE" i="1" dirty="0" err="1" smtClean="0">
                <a:solidFill>
                  <a:schemeClr val="accent1"/>
                </a:solidFill>
              </a:rPr>
              <a:t>collaboration</a:t>
            </a:r>
            <a:r>
              <a:rPr lang="de-DE" i="1" dirty="0" smtClean="0">
                <a:solidFill>
                  <a:schemeClr val="accent1"/>
                </a:solidFill>
              </a:rPr>
              <a:t> </a:t>
            </a:r>
            <a:r>
              <a:rPr lang="de-DE" i="1" dirty="0" err="1" smtClean="0">
                <a:solidFill>
                  <a:schemeClr val="accent1"/>
                </a:solidFill>
              </a:rPr>
              <a:t>agreement</a:t>
            </a:r>
            <a:r>
              <a:rPr lang="de-DE" i="1" dirty="0" smtClean="0">
                <a:solidFill>
                  <a:schemeClr val="accent1"/>
                </a:solidFill>
              </a:rPr>
              <a:t> </a:t>
            </a:r>
            <a:r>
              <a:rPr lang="de-DE" i="1" dirty="0" err="1" smtClean="0">
                <a:solidFill>
                  <a:schemeClr val="accent1"/>
                </a:solidFill>
              </a:rPr>
              <a:t>for</a:t>
            </a:r>
            <a:r>
              <a:rPr lang="de-DE" i="1" dirty="0" smtClean="0">
                <a:solidFill>
                  <a:schemeClr val="accent1"/>
                </a:solidFill>
              </a:rPr>
              <a:t> </a:t>
            </a:r>
            <a:r>
              <a:rPr lang="de-DE" i="1" dirty="0" err="1" smtClean="0">
                <a:solidFill>
                  <a:schemeClr val="accent1"/>
                </a:solidFill>
              </a:rPr>
              <a:t>pLinac</a:t>
            </a:r>
            <a:r>
              <a:rPr lang="de-DE" i="1" dirty="0" smtClean="0">
                <a:solidFill>
                  <a:schemeClr val="accent1"/>
                </a:solidFill>
              </a:rPr>
              <a:t> </a:t>
            </a:r>
            <a:r>
              <a:rPr lang="de-DE" i="1" dirty="0" err="1" smtClean="0">
                <a:solidFill>
                  <a:schemeClr val="accent1"/>
                </a:solidFill>
              </a:rPr>
              <a:t>diagnostics</a:t>
            </a:r>
            <a:r>
              <a:rPr lang="de-DE" i="1" dirty="0" smtClean="0">
                <a:solidFill>
                  <a:schemeClr val="accent1"/>
                </a:solidFill>
              </a:rPr>
              <a:t> (</a:t>
            </a:r>
            <a:r>
              <a:rPr lang="de-DE" i="1" dirty="0" err="1" smtClean="0">
                <a:solidFill>
                  <a:schemeClr val="accent1"/>
                </a:solidFill>
              </a:rPr>
              <a:t>both</a:t>
            </a:r>
            <a:r>
              <a:rPr lang="de-DE" i="1" dirty="0" smtClean="0">
                <a:solidFill>
                  <a:schemeClr val="accent1"/>
                </a:solidFill>
              </a:rPr>
              <a:t> </a:t>
            </a:r>
            <a:r>
              <a:rPr lang="de-DE" i="1" dirty="0" err="1" smtClean="0">
                <a:solidFill>
                  <a:schemeClr val="accent1"/>
                </a:solidFill>
              </a:rPr>
              <a:t>topics</a:t>
            </a:r>
            <a:r>
              <a:rPr lang="de-DE" i="1" dirty="0" smtClean="0">
                <a:solidFill>
                  <a:schemeClr val="accent1"/>
                </a:solidFill>
              </a:rPr>
              <a:t>)</a:t>
            </a:r>
            <a:endParaRPr lang="de-DE" i="1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83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ir-gsi-folienmaster_2017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8" id="{88F67082-FAA7-774F-81ED-C94DAF9F09F3}" vid="{76C6051D-27C6-564A-8764-CCBC0645D37F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fair-gsi-folienmaster_2019_16zu9</Template>
  <TotalTime>0</TotalTime>
  <Words>518</Words>
  <Application>Microsoft Office PowerPoint</Application>
  <PresentationFormat>Bildschirmpräsentation (16:9)</PresentationFormat>
  <Paragraphs>103</Paragraphs>
  <Slides>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4" baseType="lpstr">
      <vt:lpstr>Arial</vt:lpstr>
      <vt:lpstr>Calibri</vt:lpstr>
      <vt:lpstr>LiberationSerif</vt:lpstr>
      <vt:lpstr>Symbol</vt:lpstr>
      <vt:lpstr>Wingdings</vt:lpstr>
      <vt:lpstr>fair-gsi-folienmaster_2017_onering</vt:lpstr>
      <vt:lpstr>CERN-GSI Collaborations on Beam Instrumentation</vt:lpstr>
      <vt:lpstr>Outline</vt:lpstr>
      <vt:lpstr>Past: Project Associate /  Beam-Loss Monitor Purchase</vt:lpstr>
      <vt:lpstr>Ongoing: Cryogenic Current Comparator (CCC)</vt:lpstr>
      <vt:lpstr>Ongoing: E-Lense for HL-LHC</vt:lpstr>
      <vt:lpstr>Desired: Common FESA-Developments for BI</vt:lpstr>
      <vt:lpstr>Ongoing: Ionization Profile Monitor</vt:lpstr>
      <vt:lpstr>Desired: Collaboration on pLINAC Diagnostics</vt:lpstr>
    </vt:vector>
  </TitlesOfParts>
  <Company>GSI Helmholtzzentrum für Schwerionenforschung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CERN-GSI Collaboration on Beam Instrumentation</dc:title>
  <dc:creator>Schwickert, Marcus Dr.</dc:creator>
  <cp:lastModifiedBy>Schwickert, Marcus Dr.</cp:lastModifiedBy>
  <cp:revision>38</cp:revision>
  <dcterms:created xsi:type="dcterms:W3CDTF">2019-06-25T11:32:14Z</dcterms:created>
  <dcterms:modified xsi:type="dcterms:W3CDTF">2019-06-30T20:43:40Z</dcterms:modified>
</cp:coreProperties>
</file>