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1" r:id="rId3"/>
    <p:sldId id="263" r:id="rId4"/>
    <p:sldId id="265" r:id="rId5"/>
    <p:sldId id="264" r:id="rId6"/>
    <p:sldId id="262" r:id="rId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71" autoAdjust="0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30.06.19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30.06.19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50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dirty="0"/>
              <a:t>2019-06-28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Oliver Boine-Frankenheim / High intensity beams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dirty="0"/>
              <a:t>2019-07-02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Oliver Boine-Frankenheim / High intensity beams</a:t>
            </a:r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x7/_mp4z40n09l45yt_tbh080lm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care-hhh.web.cern.ch/care-hhh/Collective%20Effects-GSI-March-2006/defaul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intensity beams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29"/>
            <a:ext cx="6400800" cy="938295"/>
          </a:xfrm>
        </p:spPr>
        <p:txBody>
          <a:bodyPr>
            <a:normAutofit/>
          </a:bodyPr>
          <a:lstStyle/>
          <a:p>
            <a:r>
              <a:rPr lang="en-GB" dirty="0"/>
              <a:t>Oliver Boine-Frankenheim</a:t>
            </a:r>
            <a:r>
              <a:rPr lang="en-GB" sz="1700" dirty="0"/>
              <a:t>, Accelerator Physics</a:t>
            </a:r>
          </a:p>
          <a:p>
            <a:r>
              <a:rPr lang="en-GB" dirty="0"/>
              <a:t>CERN-GSI collaboration meeting</a:t>
            </a:r>
            <a:endParaRPr lang="en-GB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92CD0-D21B-3146-8B06-E4DA29F606A6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7469A-A45F-8B44-9CFA-55A5DDCC1E9D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F8EE4-4CA9-CB4F-99A2-840BFAB78B25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0533" y="370078"/>
            <a:ext cx="6306039" cy="730125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Ongoing</a:t>
            </a:r>
            <a:r>
              <a:rPr lang="de-DE" dirty="0"/>
              <a:t>: Regular GSI-CERN </a:t>
            </a:r>
            <a:r>
              <a:rPr lang="de-DE" dirty="0" err="1"/>
              <a:t>workshops</a:t>
            </a:r>
            <a:r>
              <a:rPr lang="de-DE" dirty="0"/>
              <a:t> </a:t>
            </a:r>
            <a:br>
              <a:rPr lang="de-DE" dirty="0"/>
            </a:br>
            <a:r>
              <a:rPr lang="de-DE" i="1" dirty="0"/>
              <a:t>Collective </a:t>
            </a:r>
            <a:r>
              <a:rPr lang="de-DE" i="1" dirty="0" err="1"/>
              <a:t>effects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intensity</a:t>
            </a:r>
            <a:r>
              <a:rPr lang="de-DE" i="1" dirty="0"/>
              <a:t> </a:t>
            </a:r>
            <a:r>
              <a:rPr lang="de-DE" i="1" dirty="0" err="1"/>
              <a:t>limitations</a:t>
            </a:r>
            <a:endParaRPr lang="de-DE" i="1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dirty="0"/>
              <a:t>Name of speaker / Title of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1D301-EFE7-8E48-BFE1-3C25904EE22B}"/>
              </a:ext>
            </a:extLst>
          </p:cNvPr>
          <p:cNvSpPr txBox="1"/>
          <p:nvPr/>
        </p:nvSpPr>
        <p:spPr>
          <a:xfrm>
            <a:off x="559683" y="1342868"/>
            <a:ext cx="802463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dirty="0">
                <a:hlinkClick r:id="rId2"/>
              </a:rPr>
              <a:t>Collective Effects: Coordination of Theory and Experiments</a:t>
            </a:r>
            <a:r>
              <a:rPr lang="de-DE" dirty="0"/>
              <a:t>, GSI, March </a:t>
            </a:r>
            <a:r>
              <a:rPr lang="de-DE" b="1" dirty="0"/>
              <a:t>2006</a:t>
            </a:r>
          </a:p>
          <a:p>
            <a:r>
              <a:rPr lang="de-DE" dirty="0" err="1"/>
              <a:t>Organisers</a:t>
            </a:r>
            <a:r>
              <a:rPr lang="de-DE" dirty="0"/>
              <a:t>: </a:t>
            </a:r>
            <a:r>
              <a:rPr lang="de-DE" u="sng" dirty="0"/>
              <a:t>F. Ruggiero </a:t>
            </a:r>
            <a:r>
              <a:rPr lang="de-DE" dirty="0"/>
              <a:t>(CERN), I. Hofmann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AF6DD2-54DB-8A4E-9792-94DF29046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54" y="2231865"/>
            <a:ext cx="2990326" cy="43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2C8ECB-8833-514D-90FD-C0C1FCE04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33" y="2231865"/>
            <a:ext cx="5435767" cy="972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693CABE-BDF1-054C-8F03-042B49F7C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32" y="3541868"/>
            <a:ext cx="5429165" cy="504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C8647B-CBF4-714A-83CC-EEAA3816B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97" y="4481009"/>
            <a:ext cx="5436000" cy="6795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0DC67EA-4ADD-D34A-8256-B0092F58EEAF}"/>
              </a:ext>
            </a:extLst>
          </p:cNvPr>
          <p:cNvSpPr txBox="1"/>
          <p:nvPr/>
        </p:nvSpPr>
        <p:spPr>
          <a:xfrm>
            <a:off x="649956" y="5850873"/>
            <a:ext cx="469878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continued</a:t>
            </a:r>
            <a:r>
              <a:rPr lang="de-DE" dirty="0"/>
              <a:t> (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workshop</a:t>
            </a:r>
            <a:r>
              <a:rPr lang="de-DE" dirty="0"/>
              <a:t> Nov 2019)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109AE-0163-D349-83FE-2E3A6948A132}"/>
              </a:ext>
            </a:extLst>
          </p:cNvPr>
          <p:cNvSpPr txBox="1"/>
          <p:nvPr/>
        </p:nvSpPr>
        <p:spPr>
          <a:xfrm>
            <a:off x="0" y="6295460"/>
            <a:ext cx="573753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H. </a:t>
            </a:r>
            <a:r>
              <a:rPr lang="de-DE" dirty="0" err="1"/>
              <a:t>Bartosik</a:t>
            </a:r>
            <a:r>
              <a:rPr lang="de-DE" dirty="0"/>
              <a:t>, F. Schmidt, E. </a:t>
            </a:r>
            <a:r>
              <a:rPr lang="de-DE" dirty="0" err="1"/>
              <a:t>Metral</a:t>
            </a:r>
            <a:r>
              <a:rPr lang="de-DE" dirty="0"/>
              <a:t>, G. </a:t>
            </a:r>
            <a:r>
              <a:rPr lang="de-DE" dirty="0" err="1"/>
              <a:t>Rumolo</a:t>
            </a:r>
            <a:r>
              <a:rPr lang="de-DE" dirty="0"/>
              <a:t>  (CERN)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711D2-0BF6-2541-9684-178931911A09}"/>
              </a:ext>
            </a:extLst>
          </p:cNvPr>
          <p:cNvSpPr txBox="1"/>
          <p:nvPr/>
        </p:nvSpPr>
        <p:spPr>
          <a:xfrm>
            <a:off x="310120" y="5342418"/>
            <a:ext cx="537846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Fokus: </a:t>
            </a:r>
            <a:r>
              <a:rPr lang="de-DE" dirty="0"/>
              <a:t>GSI/FAIR Synchrotrons </a:t>
            </a:r>
            <a:r>
              <a:rPr lang="de-DE" dirty="0" err="1"/>
              <a:t>and</a:t>
            </a:r>
            <a:r>
              <a:rPr lang="de-DE" dirty="0"/>
              <a:t> LHC </a:t>
            </a:r>
            <a:r>
              <a:rPr lang="de-DE" dirty="0" err="1"/>
              <a:t>Injectors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239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ED3E9A-CF9E-2B41-8523-DD7E0E944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D07095-B80B-244E-9C36-7E95F2230C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8FB07A-3B2E-9B4C-A345-AD8F437A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61" y="259489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Ongoing</a:t>
            </a:r>
            <a:r>
              <a:rPr lang="de-DE" dirty="0"/>
              <a:t>: Beam </a:t>
            </a:r>
            <a:r>
              <a:rPr lang="de-DE" dirty="0" err="1"/>
              <a:t>and</a:t>
            </a:r>
            <a:r>
              <a:rPr lang="de-DE" dirty="0"/>
              <a:t> EM Field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F68DE9-9561-0443-98A1-535C31B3D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Name of speaker / Title of presentation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88938-FCEB-1D42-9EB7-51A16C3B4824}"/>
              </a:ext>
            </a:extLst>
          </p:cNvPr>
          <p:cNvSpPr txBox="1"/>
          <p:nvPr/>
        </p:nvSpPr>
        <p:spPr>
          <a:xfrm>
            <a:off x="2499077" y="16851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or AC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46ACEF0-BFDB-2E4A-A30A-122A1036673E}"/>
              </a:ext>
            </a:extLst>
          </p:cNvPr>
          <p:cNvSpPr/>
          <p:nvPr/>
        </p:nvSpPr>
        <p:spPr>
          <a:xfrm>
            <a:off x="1794143" y="1650345"/>
            <a:ext cx="1060424" cy="1239442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B93F3-ABFB-B84C-B307-960E85F9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12" y="4559655"/>
            <a:ext cx="1602578" cy="1656000"/>
          </a:xfrm>
          <a:prstGeom prst="rect">
            <a:avLst/>
          </a:prstGeom>
        </p:spPr>
      </p:pic>
      <p:sp>
        <p:nvSpPr>
          <p:cNvPr id="14" name="Textfeld 14">
            <a:extLst>
              <a:ext uri="{FF2B5EF4-FFF2-40B4-BE49-F238E27FC236}">
                <a16:creationId xmlns:a16="http://schemas.microsoft.com/office/drawing/2014/main" id="{5383D160-7C18-DA41-A82C-789297FC8017}"/>
              </a:ext>
            </a:extLst>
          </p:cNvPr>
          <p:cNvSpPr txBox="1"/>
          <p:nvPr/>
        </p:nvSpPr>
        <p:spPr>
          <a:xfrm>
            <a:off x="6794983" y="13972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FCC-</a:t>
            </a:r>
            <a:r>
              <a:rPr lang="de-DE" b="1" dirty="0" err="1"/>
              <a:t>hh</a:t>
            </a:r>
            <a:endParaRPr lang="de-DE" b="1" dirty="0"/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A2F71281-E70C-6A46-AA07-9430C3787223}"/>
              </a:ext>
            </a:extLst>
          </p:cNvPr>
          <p:cNvSpPr txBox="1"/>
          <p:nvPr/>
        </p:nvSpPr>
        <p:spPr>
          <a:xfrm>
            <a:off x="5656335" y="13992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LHC</a:t>
            </a:r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F4FC27F9-23FB-054F-AA1E-6CAD3E491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3" y="1781768"/>
            <a:ext cx="3824962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7">
            <a:extLst>
              <a:ext uri="{FF2B5EF4-FFF2-40B4-BE49-F238E27FC236}">
                <a16:creationId xmlns:a16="http://schemas.microsoft.com/office/drawing/2014/main" id="{C62068AA-3201-FB4B-B9A7-8A7A1F2BF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745016" y="1322046"/>
            <a:ext cx="1231348" cy="1188000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311919-245D-5B45-B31A-84A376C24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6" y="1331768"/>
            <a:ext cx="4752000" cy="3564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6A0E2F-B277-2E48-A7C4-34AB1A5610CE}"/>
              </a:ext>
            </a:extLst>
          </p:cNvPr>
          <p:cNvSpPr txBox="1"/>
          <p:nvPr/>
        </p:nvSpPr>
        <p:spPr>
          <a:xfrm>
            <a:off x="73490" y="1321681"/>
            <a:ext cx="498085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Beam </a:t>
            </a:r>
            <a:r>
              <a:rPr lang="de-DE" b="1" dirty="0" err="1"/>
              <a:t>screen</a:t>
            </a:r>
            <a:r>
              <a:rPr lang="de-DE" b="1" dirty="0"/>
              <a:t> </a:t>
            </a:r>
            <a:r>
              <a:rPr lang="de-DE" b="1" dirty="0" err="1"/>
              <a:t>impedances</a:t>
            </a:r>
            <a:r>
              <a:rPr lang="de-DE" b="1" dirty="0"/>
              <a:t>: FCC-</a:t>
            </a:r>
            <a:r>
              <a:rPr lang="de-DE" b="1" dirty="0" err="1"/>
              <a:t>hh</a:t>
            </a:r>
            <a:r>
              <a:rPr lang="de-DE" b="1" dirty="0"/>
              <a:t> </a:t>
            </a:r>
            <a:r>
              <a:rPr lang="de-DE" b="1" dirty="0" err="1"/>
              <a:t>vs</a:t>
            </a:r>
            <a:r>
              <a:rPr lang="de-DE" b="1" dirty="0"/>
              <a:t> LHC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D2175-E999-0D4E-877C-AF3955D04925}"/>
              </a:ext>
            </a:extLst>
          </p:cNvPr>
          <p:cNvSpPr txBox="1"/>
          <p:nvPr/>
        </p:nvSpPr>
        <p:spPr>
          <a:xfrm>
            <a:off x="2518770" y="6250128"/>
            <a:ext cx="592566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EuroCirCol</a:t>
            </a:r>
            <a:r>
              <a:rPr lang="de-DE" dirty="0"/>
              <a:t> / WP 2.4: Beam </a:t>
            </a:r>
            <a:r>
              <a:rPr lang="de-DE" dirty="0" err="1"/>
              <a:t>stability</a:t>
            </a:r>
            <a:r>
              <a:rPr lang="de-DE" dirty="0"/>
              <a:t> (GSI/TU Darmstadt)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273F61-0F1A-944E-9B64-7D8ED4BB488A}"/>
              </a:ext>
            </a:extLst>
          </p:cNvPr>
          <p:cNvSpPr txBox="1"/>
          <p:nvPr/>
        </p:nvSpPr>
        <p:spPr>
          <a:xfrm>
            <a:off x="0" y="6250128"/>
            <a:ext cx="212109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D. Schulte (CERN)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C597B-8FA0-5945-84EE-2E3DF748CAC3}"/>
              </a:ext>
            </a:extLst>
          </p:cNvPr>
          <p:cNvSpPr txBox="1"/>
          <p:nvPr/>
        </p:nvSpPr>
        <p:spPr>
          <a:xfrm>
            <a:off x="29112" y="4920831"/>
            <a:ext cx="6865982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err="1"/>
              <a:t>Since</a:t>
            </a:r>
            <a:r>
              <a:rPr lang="de-DE" b="1" dirty="0"/>
              <a:t> 2016: </a:t>
            </a:r>
            <a:r>
              <a:rPr lang="de-DE" dirty="0" err="1"/>
              <a:t>Impedance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beam </a:t>
            </a:r>
            <a:r>
              <a:rPr lang="de-DE" dirty="0" err="1"/>
              <a:t>instability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SIS100 </a:t>
            </a:r>
            <a:r>
              <a:rPr lang="de-DE" dirty="0" err="1"/>
              <a:t>and</a:t>
            </a:r>
            <a:r>
              <a:rPr lang="de-DE" dirty="0"/>
              <a:t> FCC,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b="1" dirty="0"/>
              <a:t>Next: </a:t>
            </a:r>
            <a:r>
              <a:rPr lang="de-DE" dirty="0" err="1"/>
              <a:t>Continue</a:t>
            </a:r>
            <a:r>
              <a:rPr lang="de-DE" dirty="0"/>
              <a:t>/</a:t>
            </a:r>
            <a:r>
              <a:rPr lang="de-DE" dirty="0" err="1"/>
              <a:t>Improve</a:t>
            </a:r>
            <a:r>
              <a:rPr lang="de-DE" dirty="0"/>
              <a:t> FCC-</a:t>
            </a:r>
            <a:r>
              <a:rPr lang="de-DE" dirty="0" err="1"/>
              <a:t>hh</a:t>
            </a:r>
            <a:r>
              <a:rPr lang="de-DE" dirty="0"/>
              <a:t> CDR, Eddy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 </a:t>
            </a:r>
          </a:p>
        </p:txBody>
      </p:sp>
      <p:sp>
        <p:nvSpPr>
          <p:cNvPr id="25" name="Textfeld 14">
            <a:extLst>
              <a:ext uri="{FF2B5EF4-FFF2-40B4-BE49-F238E27FC236}">
                <a16:creationId xmlns:a16="http://schemas.microsoft.com/office/drawing/2014/main" id="{7A8756C8-F006-294D-A3D4-481C0B65EF37}"/>
              </a:ext>
            </a:extLst>
          </p:cNvPr>
          <p:cNvSpPr txBox="1"/>
          <p:nvPr/>
        </p:nvSpPr>
        <p:spPr>
          <a:xfrm>
            <a:off x="7155890" y="44457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SIS100</a:t>
            </a:r>
          </a:p>
        </p:txBody>
      </p:sp>
    </p:spTree>
    <p:extLst>
      <p:ext uri="{BB962C8B-B14F-4D97-AF65-F5344CB8AC3E}">
        <p14:creationId xmlns:p14="http://schemas.microsoft.com/office/powerpoint/2010/main" val="15188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8622AFF-4565-D747-9C14-9207BA539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4F7CCF-496A-0C49-817A-1459DE22C6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2019-06-28</a:t>
            </a:r>
            <a:endParaRPr lang="en-GB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CB5385C-3139-E046-890D-3B18E01A5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41" y="259490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Ongoing</a:t>
            </a:r>
            <a:r>
              <a:rPr lang="de-DE" dirty="0"/>
              <a:t>: Beam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mitgation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B36198-97B5-6541-B593-250368E79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dirty="0"/>
              <a:t>Oliver Boine-Frankenheim / High intensity beams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74A82FC-BDC1-E645-AE79-CD4F8D6B0C74}"/>
              </a:ext>
            </a:extLst>
          </p:cNvPr>
          <p:cNvSpPr txBox="1"/>
          <p:nvPr/>
        </p:nvSpPr>
        <p:spPr>
          <a:xfrm>
            <a:off x="0" y="1268668"/>
            <a:ext cx="5870411" cy="50783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</a:t>
            </a:r>
            <a:r>
              <a:rPr lang="de-DE" b="1" dirty="0"/>
              <a:t>) </a:t>
            </a:r>
            <a:r>
              <a:rPr lang="de-DE" b="1" dirty="0" err="1"/>
              <a:t>Advanced</a:t>
            </a:r>
            <a:r>
              <a:rPr lang="de-DE" b="1" dirty="0"/>
              <a:t> Landau </a:t>
            </a:r>
            <a:r>
              <a:rPr lang="de-DE" b="1" dirty="0" err="1"/>
              <a:t>damping</a:t>
            </a:r>
            <a:r>
              <a:rPr lang="de-DE" b="1" dirty="0"/>
              <a:t> </a:t>
            </a:r>
            <a:r>
              <a:rPr lang="de-DE" dirty="0" err="1"/>
              <a:t>for</a:t>
            </a:r>
            <a:r>
              <a:rPr lang="de-DE" dirty="0"/>
              <a:t> LHC/FCC </a:t>
            </a:r>
            <a:r>
              <a:rPr lang="de-DE" dirty="0" err="1"/>
              <a:t>and</a:t>
            </a:r>
            <a:r>
              <a:rPr lang="de-DE" dirty="0"/>
              <a:t> FAIR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i="1" dirty="0" err="1"/>
              <a:t>Beyond</a:t>
            </a:r>
            <a:r>
              <a:rPr lang="de-DE" i="1" dirty="0"/>
              <a:t> </a:t>
            </a:r>
            <a:r>
              <a:rPr lang="de-DE" i="1" dirty="0" err="1"/>
              <a:t>octupoles</a:t>
            </a:r>
            <a:r>
              <a:rPr lang="de-DE" dirty="0"/>
              <a:t>: (</a:t>
            </a:r>
            <a:r>
              <a:rPr lang="de-DE" dirty="0" err="1"/>
              <a:t>Pulsed</a:t>
            </a:r>
            <a:r>
              <a:rPr lang="de-DE" dirty="0"/>
              <a:t>)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lenses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optimised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, RF </a:t>
            </a:r>
            <a:r>
              <a:rPr lang="de-DE" dirty="0" err="1"/>
              <a:t>quadrupoles</a:t>
            </a:r>
            <a:r>
              <a:rPr lang="de-DE" dirty="0"/>
              <a:t>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Joint BMBF </a:t>
            </a:r>
            <a:r>
              <a:rPr lang="de-DE" dirty="0" err="1"/>
              <a:t>funded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 / </a:t>
            </a:r>
            <a:r>
              <a:rPr lang="de-DE" dirty="0" err="1"/>
              <a:t>PhD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baseline="30000" dirty="0"/>
              <a:t>**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E. </a:t>
            </a:r>
            <a:r>
              <a:rPr lang="de-DE" dirty="0" err="1"/>
              <a:t>Metral</a:t>
            </a:r>
            <a:r>
              <a:rPr lang="de-DE" dirty="0"/>
              <a:t> (CERN)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2) </a:t>
            </a:r>
            <a:r>
              <a:rPr lang="de-DE" b="1" dirty="0" err="1"/>
              <a:t>Pulsed</a:t>
            </a:r>
            <a:r>
              <a:rPr lang="de-DE" b="1" dirty="0"/>
              <a:t> </a:t>
            </a:r>
            <a:r>
              <a:rPr lang="de-DE" b="1" dirty="0" err="1"/>
              <a:t>electron</a:t>
            </a:r>
            <a:r>
              <a:rPr lang="de-DE" b="1" dirty="0"/>
              <a:t> </a:t>
            </a:r>
            <a:r>
              <a:rPr lang="de-DE" b="1" dirty="0" err="1"/>
              <a:t>lens</a:t>
            </a:r>
            <a:r>
              <a:rPr lang="de-DE" b="1" dirty="0"/>
              <a:t> </a:t>
            </a:r>
            <a:r>
              <a:rPr lang="de-DE" b="1" dirty="0" err="1"/>
              <a:t>development</a:t>
            </a:r>
            <a:endParaRPr lang="de-DE" b="1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development</a:t>
            </a:r>
            <a:endParaRPr lang="de-DE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dirty="0"/>
              <a:t>Joint CERN-GSI teststand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ARIES WP 16: D. </a:t>
            </a:r>
            <a:r>
              <a:rPr lang="de-DE" dirty="0" err="1"/>
              <a:t>Ondreka</a:t>
            </a:r>
            <a:r>
              <a:rPr lang="de-DE" dirty="0"/>
              <a:t> (GSI) 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3) </a:t>
            </a:r>
            <a:r>
              <a:rPr lang="de-DE" b="1" dirty="0"/>
              <a:t>Transverse Feedback Systems </a:t>
            </a:r>
            <a:r>
              <a:rPr lang="de-DE" dirty="0"/>
              <a:t>(TFS)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dirty="0"/>
              <a:t>Regular </a:t>
            </a:r>
            <a:r>
              <a:rPr lang="de-DE" dirty="0" err="1"/>
              <a:t>exchange</a:t>
            </a:r>
            <a:r>
              <a:rPr lang="de-DE" dirty="0"/>
              <a:t>, </a:t>
            </a:r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desired</a:t>
            </a:r>
            <a:r>
              <a:rPr lang="de-DE" dirty="0"/>
              <a:t>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dirty="0"/>
              <a:t>SIS100 </a:t>
            </a:r>
            <a:r>
              <a:rPr lang="de-DE" dirty="0" err="1"/>
              <a:t>and</a:t>
            </a:r>
            <a:r>
              <a:rPr lang="de-DE" dirty="0"/>
              <a:t> CERN PS TFS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specs</a:t>
            </a:r>
            <a:r>
              <a:rPr lang="de-DE" dirty="0"/>
              <a:t> !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W. Höfle (CERN)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90C3CC-8BDE-914E-95E1-8DE1814E3538}"/>
              </a:ext>
            </a:extLst>
          </p:cNvPr>
          <p:cNvGrpSpPr/>
          <p:nvPr/>
        </p:nvGrpSpPr>
        <p:grpSpPr>
          <a:xfrm>
            <a:off x="6683383" y="2736243"/>
            <a:ext cx="1993900" cy="3450245"/>
            <a:chOff x="6535738" y="3148265"/>
            <a:chExt cx="1993900" cy="34502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2D347C-DAF4-2A44-8B2A-9E0E06E05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5738" y="3148265"/>
              <a:ext cx="1993900" cy="34036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EE8DA0-2758-DC4A-A7EF-E3C6A10811F9}"/>
                </a:ext>
              </a:extLst>
            </p:cNvPr>
            <p:cNvSpPr/>
            <p:nvPr/>
          </p:nvSpPr>
          <p:spPr>
            <a:xfrm>
              <a:off x="7829550" y="5929313"/>
              <a:ext cx="700088" cy="669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34CC51-F216-AB47-AB7C-1B45F1AD2B71}"/>
              </a:ext>
            </a:extLst>
          </p:cNvPr>
          <p:cNvSpPr txBox="1"/>
          <p:nvPr/>
        </p:nvSpPr>
        <p:spPr>
          <a:xfrm>
            <a:off x="7948830" y="5151136"/>
            <a:ext cx="135165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E-</a:t>
            </a:r>
            <a:r>
              <a:rPr lang="de-DE" dirty="0" err="1"/>
              <a:t>lens</a:t>
            </a:r>
            <a:r>
              <a:rPr lang="de-DE" dirty="0"/>
              <a:t> </a:t>
            </a:r>
            <a:r>
              <a:rPr lang="de-DE" dirty="0" err="1"/>
              <a:t>gun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solenoid</a:t>
            </a:r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76803-32F1-7241-892F-429E56D24548}"/>
              </a:ext>
            </a:extLst>
          </p:cNvPr>
          <p:cNvSpPr txBox="1"/>
          <p:nvPr/>
        </p:nvSpPr>
        <p:spPr>
          <a:xfrm>
            <a:off x="6683383" y="1183135"/>
            <a:ext cx="2300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Remark</a:t>
            </a:r>
            <a:r>
              <a:rPr lang="de-DE" b="1" dirty="0"/>
              <a:t>: </a:t>
            </a:r>
          </a:p>
          <a:p>
            <a:r>
              <a:rPr lang="de-DE" dirty="0"/>
              <a:t>FCC-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</a:p>
          <a:p>
            <a:r>
              <a:rPr lang="de-DE" dirty="0"/>
              <a:t>7</a:t>
            </a:r>
            <a:r>
              <a:rPr lang="de-DE" baseline="30000" dirty="0"/>
              <a:t>2</a:t>
            </a:r>
            <a:r>
              <a:rPr lang="de-DE" dirty="0"/>
              <a:t> x 168 LHC-type </a:t>
            </a:r>
          </a:p>
          <a:p>
            <a:r>
              <a:rPr lang="de-DE" dirty="0" err="1"/>
              <a:t>octupoles</a:t>
            </a:r>
            <a:r>
              <a:rPr lang="de-DE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A9CB8-B5F8-CD45-AF80-987E8F117BFD}"/>
              </a:ext>
            </a:extLst>
          </p:cNvPr>
          <p:cNvSpPr txBox="1"/>
          <p:nvPr/>
        </p:nvSpPr>
        <p:spPr>
          <a:xfrm>
            <a:off x="2115967" y="5868147"/>
            <a:ext cx="4631396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aseline="30000" dirty="0"/>
              <a:t>** </a:t>
            </a:r>
            <a:r>
              <a:rPr lang="de-DE" sz="1400" dirty="0"/>
              <a:t>Joint </a:t>
            </a:r>
            <a:r>
              <a:rPr lang="de-DE" sz="1400" dirty="0" err="1"/>
              <a:t>PhD</a:t>
            </a:r>
            <a:r>
              <a:rPr lang="de-DE" sz="1400" dirty="0"/>
              <a:t> </a:t>
            </a:r>
            <a:r>
              <a:rPr lang="de-DE" sz="1400" dirty="0" err="1"/>
              <a:t>students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a </a:t>
            </a: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way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collaboration</a:t>
            </a:r>
            <a:r>
              <a:rPr lang="de-DE" sz="1400" dirty="0"/>
              <a:t> !</a:t>
            </a:r>
          </a:p>
          <a:p>
            <a:pPr algn="l"/>
            <a:r>
              <a:rPr lang="de-DE" sz="1400" dirty="0"/>
              <a:t> 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average</a:t>
            </a:r>
            <a:r>
              <a:rPr lang="de-DE" sz="1400" dirty="0"/>
              <a:t> 2-3 /</a:t>
            </a:r>
            <a:r>
              <a:rPr lang="de-DE" sz="1400" dirty="0" err="1"/>
              <a:t>year</a:t>
            </a:r>
            <a:r>
              <a:rPr lang="de-DE" sz="1400" dirty="0"/>
              <a:t> CERN </a:t>
            </a:r>
            <a:r>
              <a:rPr lang="de-DE" sz="1400" dirty="0" err="1"/>
              <a:t>students</a:t>
            </a:r>
            <a:r>
              <a:rPr lang="de-DE" sz="1400" dirty="0"/>
              <a:t> </a:t>
            </a:r>
            <a:r>
              <a:rPr lang="de-DE" sz="1400" dirty="0" err="1"/>
              <a:t>receive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</a:p>
          <a:p>
            <a:pPr algn="l"/>
            <a:r>
              <a:rPr lang="de-DE" sz="1400" dirty="0"/>
              <a:t>  </a:t>
            </a:r>
            <a:r>
              <a:rPr lang="de-DE" sz="1400" dirty="0" err="1"/>
              <a:t>PhD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Darmstadt/Frankfurt </a:t>
            </a:r>
            <a:r>
              <a:rPr lang="de-DE" sz="1400" dirty="0" err="1"/>
              <a:t>universities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16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7B091AD-DF70-B843-93FE-4D5D55577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581" y="2189827"/>
            <a:ext cx="4240419" cy="324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E9A5DAA-A94D-5E44-884C-E7DECFA7D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FFD31A-0B0E-5D4A-8546-892EC73D47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2019-06-28</a:t>
            </a:r>
            <a:endParaRPr lang="en-GB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3C2899F-07A2-3641-84E9-FBBBE1BE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65" y="286755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Just </a:t>
            </a:r>
            <a:r>
              <a:rPr lang="de-DE" dirty="0" err="1"/>
              <a:t>started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High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69A8AA-E348-A24A-983B-32528D0D5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Oliver Boine-Frankenheim / High intensity beams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0F1C8B-9861-E542-BA81-A82C6B3A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3005"/>
            <a:ext cx="5314950" cy="5239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/>
              <a:t>Goal: </a:t>
            </a:r>
            <a:r>
              <a:rPr lang="en-GB" sz="1800" dirty="0"/>
              <a:t>Optimise working points and corrections for minimum loss/emittance growth based on </a:t>
            </a:r>
            <a:r>
              <a:rPr lang="en-GB" sz="1800" b="1" dirty="0"/>
              <a:t>realistic beam dynamics simulations</a:t>
            </a:r>
            <a:r>
              <a:rPr lang="en-GB" sz="1800" dirty="0"/>
              <a:t> for the LHC injector chain (CERN) and SIS18/100 (FAIR)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Joint development of </a:t>
            </a:r>
            <a:r>
              <a:rPr lang="en-GB" sz="1800" b="1" dirty="0"/>
              <a:t>high-performance</a:t>
            </a:r>
            <a:r>
              <a:rPr lang="en-GB" sz="1800" dirty="0"/>
              <a:t> </a:t>
            </a:r>
          </a:p>
          <a:p>
            <a:pPr marL="0" indent="0">
              <a:buNone/>
            </a:pPr>
            <a:r>
              <a:rPr lang="en-GB" sz="1800" dirty="0"/>
              <a:t>GPU simulation tools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Jan 2019: </a:t>
            </a:r>
            <a:r>
              <a:rPr lang="en-GB" sz="1800" dirty="0"/>
              <a:t>kick-off meeting for </a:t>
            </a:r>
            <a:r>
              <a:rPr lang="en-GB" sz="1800" dirty="0" err="1"/>
              <a:t>openlab</a:t>
            </a:r>
            <a:r>
              <a:rPr lang="en-GB" sz="1800" dirty="0"/>
              <a:t> at CERN </a:t>
            </a:r>
          </a:p>
          <a:p>
            <a:pPr marL="0" indent="0">
              <a:buNone/>
            </a:pPr>
            <a:r>
              <a:rPr lang="en-GB" sz="1800" dirty="0"/>
              <a:t>with E4 and NVIDIA GPU engineers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May 2019: </a:t>
            </a:r>
            <a:r>
              <a:rPr lang="en-GB" sz="1800" dirty="0" err="1"/>
              <a:t>SixTrackLib</a:t>
            </a:r>
            <a:r>
              <a:rPr lang="en-GB" sz="1800" dirty="0"/>
              <a:t> shows factor 2000 speed-up vs. MAD-X for 1 Mio macro-particles over 1s.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Next:  </a:t>
            </a:r>
            <a:r>
              <a:rPr lang="en-GB" sz="1800" dirty="0"/>
              <a:t>Full SIS100 + SPS simulations and verifications,  experimental validations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158A22-14B7-9B48-AD3C-C9B0FFFBE9B1}"/>
              </a:ext>
            </a:extLst>
          </p:cNvPr>
          <p:cNvSpPr txBox="1"/>
          <p:nvPr/>
        </p:nvSpPr>
        <p:spPr>
          <a:xfrm>
            <a:off x="54816" y="6238936"/>
            <a:ext cx="4517183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dirty="0"/>
              <a:t>A. </a:t>
            </a:r>
            <a:r>
              <a:rPr lang="de-DE" sz="1600" dirty="0" err="1"/>
              <a:t>Oeftiger</a:t>
            </a:r>
            <a:r>
              <a:rPr lang="de-DE" sz="1600" dirty="0"/>
              <a:t> (GSI), Y. </a:t>
            </a:r>
            <a:r>
              <a:rPr lang="de-DE" sz="1600" dirty="0" err="1"/>
              <a:t>Papaphilippou</a:t>
            </a:r>
            <a:r>
              <a:rPr lang="de-DE" sz="1600" dirty="0"/>
              <a:t> (CERN)</a:t>
            </a:r>
          </a:p>
        </p:txBody>
      </p:sp>
    </p:spTree>
    <p:extLst>
      <p:ext uri="{BB962C8B-B14F-4D97-AF65-F5344CB8AC3E}">
        <p14:creationId xmlns:p14="http://schemas.microsoft.com/office/powerpoint/2010/main" val="4060078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970A9C-6E95-6A49-A9E8-71CCC5C7D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32D460-05B9-F940-81A5-0735C5AE50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9AC4986-0376-244C-869A-2F57F161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65" y="305357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Perspectives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Optimisation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ML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760F2A-AEB3-984B-A683-39D85064E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Name of speaker / Title of presentation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29478-98DB-CB42-B380-A35EEF06D7E5}"/>
              </a:ext>
            </a:extLst>
          </p:cNvPr>
          <p:cNvSpPr txBox="1"/>
          <p:nvPr/>
        </p:nvSpPr>
        <p:spPr>
          <a:xfrm>
            <a:off x="135065" y="1315253"/>
            <a:ext cx="8237412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plays</a:t>
            </a:r>
            <a:r>
              <a:rPr lang="de-DE" dirty="0"/>
              <a:t> an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at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labs</a:t>
            </a:r>
            <a:r>
              <a:rPr lang="de-DE" dirty="0"/>
              <a:t>.  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sucessfull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S. Appel (GSI) </a:t>
            </a:r>
            <a:r>
              <a:rPr lang="de-DE" dirty="0" err="1"/>
              <a:t>with</a:t>
            </a:r>
            <a:r>
              <a:rPr lang="de-DE" dirty="0"/>
              <a:t> V. </a:t>
            </a:r>
            <a:r>
              <a:rPr lang="de-DE" dirty="0" err="1"/>
              <a:t>Kain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S. </a:t>
            </a:r>
            <a:r>
              <a:rPr lang="de-DE" dirty="0" err="1"/>
              <a:t>Hirlander</a:t>
            </a:r>
            <a:r>
              <a:rPr lang="de-DE" dirty="0"/>
              <a:t> (CERN) on </a:t>
            </a:r>
            <a:r>
              <a:rPr lang="de-DE" dirty="0" err="1"/>
              <a:t>gradient</a:t>
            </a:r>
            <a:r>
              <a:rPr lang="de-DE" dirty="0"/>
              <a:t>-independent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LEIR </a:t>
            </a:r>
            <a:r>
              <a:rPr lang="de-DE" dirty="0" err="1"/>
              <a:t>injection</a:t>
            </a:r>
            <a:r>
              <a:rPr lang="de-DE" dirty="0"/>
              <a:t>  </a:t>
            </a:r>
          </a:p>
          <a:p>
            <a:r>
              <a:rPr lang="de-DE" dirty="0"/>
              <a:t>-&gt; „</a:t>
            </a:r>
            <a:r>
              <a:rPr lang="de-DE" dirty="0" err="1"/>
              <a:t>game</a:t>
            </a:r>
            <a:r>
              <a:rPr lang="de-DE" dirty="0"/>
              <a:t> </a:t>
            </a:r>
            <a:r>
              <a:rPr lang="de-DE" dirty="0" err="1"/>
              <a:t>changer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, </a:t>
            </a:r>
            <a:r>
              <a:rPr lang="de-DE" dirty="0" err="1"/>
              <a:t>ease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reproducibility</a:t>
            </a:r>
            <a:r>
              <a:rPr lang="de-DE" dirty="0"/>
              <a:t>“</a:t>
            </a:r>
          </a:p>
          <a:p>
            <a:endParaRPr lang="de-DE" dirty="0"/>
          </a:p>
          <a:p>
            <a:r>
              <a:rPr lang="de-DE" b="1" dirty="0" err="1"/>
              <a:t>Possible</a:t>
            </a:r>
            <a:r>
              <a:rPr lang="de-DE" b="1" dirty="0"/>
              <a:t> </a:t>
            </a:r>
            <a:r>
              <a:rPr lang="de-DE" b="1" dirty="0" err="1"/>
              <a:t>joint</a:t>
            </a:r>
            <a:r>
              <a:rPr lang="de-DE" b="1" dirty="0"/>
              <a:t> </a:t>
            </a:r>
            <a:r>
              <a:rPr lang="de-DE" b="1" dirty="0" err="1"/>
              <a:t>project</a:t>
            </a:r>
            <a:r>
              <a:rPr lang="de-DE" b="1" dirty="0"/>
              <a:t>: </a:t>
            </a:r>
            <a:r>
              <a:rPr lang="de-DE" i="1" dirty="0" err="1"/>
              <a:t>Automatized</a:t>
            </a:r>
            <a:r>
              <a:rPr lang="de-DE" i="1" dirty="0"/>
              <a:t> </a:t>
            </a:r>
            <a:r>
              <a:rPr lang="de-DE" i="1" dirty="0" err="1"/>
              <a:t>performance</a:t>
            </a:r>
            <a:r>
              <a:rPr lang="de-DE" i="1" dirty="0"/>
              <a:t> </a:t>
            </a:r>
            <a:r>
              <a:rPr lang="de-DE" i="1" dirty="0" err="1"/>
              <a:t>optimization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CERN </a:t>
            </a:r>
            <a:r>
              <a:rPr lang="de-DE" i="1" dirty="0" err="1"/>
              <a:t>and</a:t>
            </a:r>
            <a:r>
              <a:rPr lang="de-DE" i="1" dirty="0"/>
              <a:t> GSI/FAIR </a:t>
            </a:r>
            <a:r>
              <a:rPr lang="de-DE" i="1" dirty="0" err="1"/>
              <a:t>accelerators</a:t>
            </a:r>
            <a:r>
              <a:rPr lang="de-DE" i="1" dirty="0"/>
              <a:t> </a:t>
            </a:r>
            <a:r>
              <a:rPr lang="de-DE" i="1" dirty="0" err="1"/>
              <a:t>using</a:t>
            </a:r>
            <a:r>
              <a:rPr lang="de-DE" i="1" dirty="0"/>
              <a:t> </a:t>
            </a:r>
            <a:r>
              <a:rPr lang="de-DE" i="1" dirty="0" err="1"/>
              <a:t>gradient</a:t>
            </a:r>
            <a:r>
              <a:rPr lang="de-DE" i="1" dirty="0"/>
              <a:t>-independent </a:t>
            </a:r>
            <a:r>
              <a:rPr lang="de-DE" i="1" dirty="0" err="1"/>
              <a:t>methods</a:t>
            </a:r>
            <a:r>
              <a:rPr lang="de-DE" i="1" dirty="0"/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C107ACE-8AAD-C24E-90A7-1A3735AC3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915" y="4147699"/>
            <a:ext cx="3971020" cy="24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7D84E8-F297-DC45-9C63-983ABF602923}"/>
              </a:ext>
            </a:extLst>
          </p:cNvPr>
          <p:cNvSpPr/>
          <p:nvPr/>
        </p:nvSpPr>
        <p:spPr>
          <a:xfrm>
            <a:off x="135065" y="42101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Future </a:t>
            </a:r>
            <a:r>
              <a:rPr lang="de-DE" b="1" dirty="0" err="1"/>
              <a:t>perspectives</a:t>
            </a:r>
            <a:r>
              <a:rPr lang="de-DE" b="1" dirty="0"/>
              <a:t>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err="1"/>
              <a:t>Machine</a:t>
            </a:r>
            <a:r>
              <a:rPr lang="de-DE" dirty="0"/>
              <a:t> Learning,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codes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.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Will </a:t>
            </a:r>
            <a:r>
              <a:rPr lang="de-DE" dirty="0" err="1"/>
              <a:t>play</a:t>
            </a:r>
            <a:r>
              <a:rPr lang="de-DE" dirty="0"/>
              <a:t> an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in beam </a:t>
            </a:r>
            <a:r>
              <a:rPr lang="de-DE" dirty="0" err="1"/>
              <a:t>diagnostic</a:t>
            </a:r>
            <a:r>
              <a:rPr lang="de-DE" dirty="0"/>
              <a:t> (</a:t>
            </a:r>
            <a:r>
              <a:rPr lang="de-DE" dirty="0" err="1"/>
              <a:t>for</a:t>
            </a:r>
            <a:r>
              <a:rPr lang="de-DE" dirty="0"/>
              <a:t> high </a:t>
            </a:r>
            <a:r>
              <a:rPr lang="de-DE" dirty="0" err="1"/>
              <a:t>intensity</a:t>
            </a:r>
            <a:r>
              <a:rPr lang="de-DE" dirty="0"/>
              <a:t>). </a:t>
            </a:r>
          </a:p>
          <a:p>
            <a:r>
              <a:rPr lang="de-DE" dirty="0"/>
              <a:t>-&gt; Larger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bilateral </a:t>
            </a:r>
          </a:p>
          <a:p>
            <a:r>
              <a:rPr lang="de-DE" dirty="0"/>
              <a:t>    </a:t>
            </a:r>
            <a:r>
              <a:rPr lang="de-DE" dirty="0" err="1"/>
              <a:t>exchange</a:t>
            </a:r>
            <a:r>
              <a:rPr lang="de-DE" dirty="0"/>
              <a:t> / </a:t>
            </a:r>
            <a:r>
              <a:rPr lang="de-DE" dirty="0" err="1"/>
              <a:t>workshops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97472-8282-2040-A7AC-151B4BEFE0E1}"/>
              </a:ext>
            </a:extLst>
          </p:cNvPr>
          <p:cNvSpPr txBox="1"/>
          <p:nvPr/>
        </p:nvSpPr>
        <p:spPr>
          <a:xfrm>
            <a:off x="5198689" y="3953638"/>
            <a:ext cx="394531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/>
              <a:t>Example</a:t>
            </a:r>
            <a:r>
              <a:rPr lang="de-DE" sz="1600" dirty="0"/>
              <a:t>: </a:t>
            </a:r>
            <a:r>
              <a:rPr lang="de-DE" sz="1600" dirty="0" err="1"/>
              <a:t>Optimized</a:t>
            </a:r>
            <a:r>
              <a:rPr lang="de-DE" sz="1600" dirty="0"/>
              <a:t> </a:t>
            </a:r>
            <a:r>
              <a:rPr lang="de-DE" sz="1600" dirty="0" err="1"/>
              <a:t>injection</a:t>
            </a:r>
            <a:r>
              <a:rPr lang="de-DE" sz="1600" dirty="0"/>
              <a:t> (</a:t>
            </a:r>
            <a:r>
              <a:rPr lang="de-DE" sz="1600" dirty="0" err="1"/>
              <a:t>simulation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2993671"/>
      </p:ext>
    </p:extLst>
  </p:cSld>
  <p:clrMapOvr>
    <a:masterClrMapping/>
  </p:clrMapOvr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1516</TotalTime>
  <Words>546</Words>
  <Application>Microsoft Macintosh PowerPoint</Application>
  <PresentationFormat>On-screen Show (4:3)</PresentationFormat>
  <Paragraphs>96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Courier New</vt:lpstr>
      <vt:lpstr>Wingdings</vt:lpstr>
      <vt:lpstr>MAC-Template-V03</vt:lpstr>
      <vt:lpstr>High intensity beams</vt:lpstr>
      <vt:lpstr>Ongoing: Regular GSI-CERN workshops  Collective effects and intensity limitations</vt:lpstr>
      <vt:lpstr>Ongoing: Beam and EM Field simulations</vt:lpstr>
      <vt:lpstr>Ongoing: Beam intensity effects mitgation</vt:lpstr>
      <vt:lpstr>Just started: High performance simulation tools</vt:lpstr>
      <vt:lpstr>Perspectives:  Advanced Optimisation and ML 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Oliver Boine-Frankenheim</cp:lastModifiedBy>
  <cp:revision>86</cp:revision>
  <dcterms:created xsi:type="dcterms:W3CDTF">2017-05-03T12:35:34Z</dcterms:created>
  <dcterms:modified xsi:type="dcterms:W3CDTF">2019-06-30T15:13:22Z</dcterms:modified>
</cp:coreProperties>
</file>