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7" r:id="rId2"/>
    <p:sldMasterId id="2147483662" r:id="rId3"/>
    <p:sldMasterId id="2147483667" r:id="rId4"/>
  </p:sldMasterIdLst>
  <p:notesMasterIdLst>
    <p:notesMasterId r:id="rId36"/>
  </p:notesMasterIdLst>
  <p:handoutMasterIdLst>
    <p:handoutMasterId r:id="rId37"/>
  </p:handoutMasterIdLst>
  <p:sldIdLst>
    <p:sldId id="388" r:id="rId5"/>
    <p:sldId id="494" r:id="rId6"/>
    <p:sldId id="499" r:id="rId7"/>
    <p:sldId id="495" r:id="rId8"/>
    <p:sldId id="508" r:id="rId9"/>
    <p:sldId id="509" r:id="rId10"/>
    <p:sldId id="500" r:id="rId11"/>
    <p:sldId id="496" r:id="rId12"/>
    <p:sldId id="497" r:id="rId13"/>
    <p:sldId id="493" r:id="rId14"/>
    <p:sldId id="505" r:id="rId15"/>
    <p:sldId id="501" r:id="rId16"/>
    <p:sldId id="446" r:id="rId17"/>
    <p:sldId id="503" r:id="rId18"/>
    <p:sldId id="489" r:id="rId19"/>
    <p:sldId id="449" r:id="rId20"/>
    <p:sldId id="462" r:id="rId21"/>
    <p:sldId id="463" r:id="rId22"/>
    <p:sldId id="464" r:id="rId23"/>
    <p:sldId id="465" r:id="rId24"/>
    <p:sldId id="466" r:id="rId25"/>
    <p:sldId id="468" r:id="rId26"/>
    <p:sldId id="470" r:id="rId27"/>
    <p:sldId id="498" r:id="rId28"/>
    <p:sldId id="506" r:id="rId29"/>
    <p:sldId id="481" r:id="rId30"/>
    <p:sldId id="479" r:id="rId31"/>
    <p:sldId id="485" r:id="rId32"/>
    <p:sldId id="502" r:id="rId33"/>
    <p:sldId id="507" r:id="rId34"/>
    <p:sldId id="375" r:id="rId35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4" userDrawn="1">
          <p15:clr>
            <a:srgbClr val="A4A3A4"/>
          </p15:clr>
        </p15:guide>
        <p15:guide id="2" pos="385" userDrawn="1">
          <p15:clr>
            <a:srgbClr val="A4A3A4"/>
          </p15:clr>
        </p15:guide>
        <p15:guide id="3" pos="2980" userDrawn="1">
          <p15:clr>
            <a:srgbClr val="A4A3A4"/>
          </p15:clr>
        </p15:guide>
        <p15:guide id="4" orient="horz" pos="22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DBB63"/>
    <a:srgbClr val="F8A662"/>
    <a:srgbClr val="EAEAEA"/>
    <a:srgbClr val="333333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05" autoAdjust="0"/>
    <p:restoredTop sz="94691" autoAdjust="0"/>
  </p:normalViewPr>
  <p:slideViewPr>
    <p:cSldViewPr snapToGrid="0" snapToObjects="1">
      <p:cViewPr varScale="1">
        <p:scale>
          <a:sx n="63" d="100"/>
          <a:sy n="63" d="100"/>
        </p:scale>
        <p:origin x="1626" y="36"/>
      </p:cViewPr>
      <p:guideLst>
        <p:guide orient="horz" pos="414"/>
        <p:guide pos="385"/>
        <p:guide pos="2980"/>
        <p:guide orient="horz" pos="22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26" d="100"/>
          <a:sy n="126" d="100"/>
        </p:scale>
        <p:origin x="-490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01.07.2019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01.07.2019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600" dirty="0" smtClean="0">
                <a:solidFill>
                  <a:srgbClr val="FF0000"/>
                </a:solidFill>
              </a:rPr>
              <a:t>Hintergrundbild: aktueller Bildausschnitt der GSI mit neuen Gebäuden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>
                <a:solidFill>
                  <a:prstClr val="black"/>
                </a:solidFill>
              </a:rPr>
              <a:pPr/>
              <a:t>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187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0692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1850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Negotitation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ongoing</a:t>
            </a:r>
            <a:r>
              <a:rPr lang="de-DE" baseline="0" dirty="0" smtClean="0"/>
              <a:t> streichen?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29E01-E7D8-4472-AC38-C56E84AF6052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971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jpeg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_mesh_einRing_2017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" b="3602"/>
          <a:stretch/>
        </p:blipFill>
        <p:spPr>
          <a:xfrm>
            <a:off x="472796" y="1244600"/>
            <a:ext cx="8518804" cy="534208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6507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4306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381" y="393612"/>
            <a:ext cx="533544" cy="53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-36511" y="6607183"/>
            <a:ext cx="4392613" cy="250825"/>
          </a:xfrm>
        </p:spPr>
        <p:txBody>
          <a:bodyPr/>
          <a:lstStyle/>
          <a:p>
            <a:pPr>
              <a:defRPr/>
            </a:pPr>
            <a:r>
              <a:rPr lang="en-US" smtClean="0"/>
              <a:t>Collaboration Meeting CERN-GSI/FAIR on 2nd July 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3715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 txBox="1">
            <a:spLocks noChangeArrowheads="1"/>
          </p:cNvSpPr>
          <p:nvPr userDrawn="1"/>
        </p:nvSpPr>
        <p:spPr bwMode="auto">
          <a:xfrm>
            <a:off x="-36511" y="6607183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rgbClr val="00599D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J. Blaurock – 25</a:t>
            </a:r>
            <a:r>
              <a:rPr lang="en-US" baseline="30000" dirty="0" smtClean="0"/>
              <a:t>th</a:t>
            </a:r>
            <a:r>
              <a:rPr lang="en-US" dirty="0" smtClean="0"/>
              <a:t> AFC – 14</a:t>
            </a:r>
            <a:r>
              <a:rPr lang="en-US" baseline="30000" dirty="0" smtClean="0"/>
              <a:t>th</a:t>
            </a:r>
            <a:r>
              <a:rPr lang="en-US" dirty="0" smtClean="0"/>
              <a:t> and 15</a:t>
            </a:r>
            <a:r>
              <a:rPr lang="en-US" baseline="30000" dirty="0" smtClean="0"/>
              <a:t>th</a:t>
            </a:r>
            <a:r>
              <a:rPr lang="en-US" dirty="0" smtClean="0"/>
              <a:t> May 2019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16915" y="6607183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B536F-118C-48DF-B346-38E5E90C7A5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6468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075"/>
          <a:stretch>
            <a:fillRect/>
          </a:stretch>
        </p:blipFill>
        <p:spPr bwMode="auto">
          <a:xfrm>
            <a:off x="4" y="0"/>
            <a:ext cx="308292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1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714" r="33855"/>
          <a:stretch>
            <a:fillRect/>
          </a:stretch>
        </p:blipFill>
        <p:spPr bwMode="auto">
          <a:xfrm>
            <a:off x="3082926" y="0"/>
            <a:ext cx="296545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76"/>
          <p:cNvSpPr>
            <a:spLocks noChangeShapeType="1"/>
          </p:cNvSpPr>
          <p:nvPr userDrawn="1"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Line 75"/>
          <p:cNvSpPr>
            <a:spLocks noChangeShapeType="1"/>
          </p:cNvSpPr>
          <p:nvPr userDrawn="1"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Rectangle 69"/>
          <p:cNvSpPr>
            <a:spLocks noChangeArrowheads="1"/>
          </p:cNvSpPr>
          <p:nvPr userDrawn="1"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Rectangle 78"/>
          <p:cNvSpPr>
            <a:spLocks noChangeArrowheads="1"/>
          </p:cNvSpPr>
          <p:nvPr userDrawn="1"/>
        </p:nvSpPr>
        <p:spPr bwMode="auto">
          <a:xfrm>
            <a:off x="0" y="3"/>
            <a:ext cx="9144000" cy="1958975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Rectangle 62"/>
          <p:cNvSpPr>
            <a:spLocks noChangeArrowheads="1"/>
          </p:cNvSpPr>
          <p:nvPr userDrawn="1"/>
        </p:nvSpPr>
        <p:spPr bwMode="auto">
          <a:xfrm>
            <a:off x="0" y="1919289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Line 82"/>
          <p:cNvSpPr>
            <a:spLocks noChangeShapeType="1"/>
          </p:cNvSpPr>
          <p:nvPr userDrawn="1"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5942" y="6142046"/>
            <a:ext cx="898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9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33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GB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4865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Collaboration Meeting CERN-GSI/FAIR on 2nd July 2019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03137-464F-4AD9-9C73-465AF891D32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6521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marL="12700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/>
            </a:lvl1pPr>
          </a:lstStyle>
          <a:p>
            <a:pPr>
              <a:defRPr/>
            </a:pPr>
            <a:r>
              <a:rPr lang="en-US" sz="1200" smtClean="0">
                <a:solidFill>
                  <a:srgbClr val="00599D"/>
                </a:solidFill>
              </a:rPr>
              <a:t>Collaboration Meeting CERN-GSI/FAIR on 2nd July 2019</a:t>
            </a:r>
            <a:endParaRPr lang="de-DE" sz="1200" dirty="0" smtClean="0">
              <a:solidFill>
                <a:srgbClr val="00599D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6A7C3-8D5F-4A54-B89D-17817AB69CB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6" name="Picture 10"/>
          <p:cNvPicPr>
            <a:picLocks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0543" y="36835"/>
            <a:ext cx="992312" cy="82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marL="12700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/>
            </a:lvl1pPr>
          </a:lstStyle>
          <a:p>
            <a:pPr>
              <a:defRPr/>
            </a:pPr>
            <a:r>
              <a:rPr lang="en-US" sz="1200" smtClean="0">
                <a:solidFill>
                  <a:srgbClr val="00599D"/>
                </a:solidFill>
              </a:rPr>
              <a:t>Collaboration Meeting CERN-GSI/FAIR on 2nd July 2019</a:t>
            </a:r>
            <a:endParaRPr lang="de-DE" sz="1200" dirty="0" smtClean="0">
              <a:solidFill>
                <a:srgbClr val="00599D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CE0E0-A5D1-4101-8052-FB53C536402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8861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42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4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marL="12700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/>
            </a:lvl1pPr>
          </a:lstStyle>
          <a:p>
            <a:pPr>
              <a:defRPr/>
            </a:pPr>
            <a:r>
              <a:rPr lang="en-US" sz="1200" smtClean="0">
                <a:solidFill>
                  <a:srgbClr val="00599D"/>
                </a:solidFill>
              </a:rPr>
              <a:t>Collaboration Meeting CERN-GSI/FAIR on 2nd July 2019</a:t>
            </a:r>
            <a:endParaRPr lang="de-DE" sz="1200" dirty="0" smtClean="0">
              <a:solidFill>
                <a:srgbClr val="00599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E9725-06EC-4467-969D-76630C33826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5014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marL="12700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/>
            </a:lvl1pPr>
          </a:lstStyle>
          <a:p>
            <a:pPr>
              <a:defRPr/>
            </a:pPr>
            <a:r>
              <a:rPr lang="en-US" sz="1200" smtClean="0">
                <a:solidFill>
                  <a:srgbClr val="00599D"/>
                </a:solidFill>
              </a:rPr>
              <a:t>Collaboration Meeting CERN-GSI/FAIR on 2nd July 2019</a:t>
            </a:r>
            <a:endParaRPr lang="de-DE" sz="1200" dirty="0" smtClean="0">
              <a:solidFill>
                <a:srgbClr val="00599D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7AE9F-ABF5-42BC-883F-BEA53BF397A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0941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marL="12700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/>
            </a:lvl1pPr>
          </a:lstStyle>
          <a:p>
            <a:pPr>
              <a:defRPr/>
            </a:pPr>
            <a:r>
              <a:rPr lang="en-US" sz="1200" smtClean="0">
                <a:solidFill>
                  <a:srgbClr val="00599D"/>
                </a:solidFill>
              </a:rPr>
              <a:t>Collaboration Meeting CERN-GSI/FAIR on 2nd July 2019</a:t>
            </a:r>
            <a:endParaRPr lang="de-DE" sz="1200" dirty="0" smtClean="0">
              <a:solidFill>
                <a:srgbClr val="00599D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A0154-561E-4C5F-BFBC-B60DE1D36C6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5" name="Picture 10"/>
          <p:cNvPicPr>
            <a:picLocks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0543" y="36835"/>
            <a:ext cx="992312" cy="82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710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marL="12700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/>
            </a:lvl1pPr>
          </a:lstStyle>
          <a:p>
            <a:pPr>
              <a:defRPr/>
            </a:pPr>
            <a:r>
              <a:rPr lang="en-US" sz="1200" smtClean="0">
                <a:solidFill>
                  <a:srgbClr val="00599D"/>
                </a:solidFill>
              </a:rPr>
              <a:t>Collaboration Meeting CERN-GSI/FAIR on 2nd July 2019</a:t>
            </a:r>
            <a:endParaRPr lang="de-DE" sz="1200" dirty="0" smtClean="0">
              <a:solidFill>
                <a:srgbClr val="00599D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B536F-118C-48DF-B346-38E5E90C7A5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4" name="Picture 10"/>
          <p:cNvPicPr>
            <a:picLocks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0543" y="36835"/>
            <a:ext cx="992312" cy="82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9055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714323" y="6628991"/>
            <a:ext cx="3773103" cy="229009"/>
          </a:xfrm>
          <a:prstGeom prst="rect">
            <a:avLst/>
          </a:prstGeom>
          <a:ln/>
        </p:spPr>
        <p:txBody>
          <a:bodyPr/>
          <a:lstStyle>
            <a:lvl1pPr marL="12700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 sz="1050"/>
            </a:lvl1pPr>
          </a:lstStyle>
          <a:p>
            <a:pPr>
              <a:defRPr/>
            </a:pPr>
            <a:r>
              <a:rPr lang="en-US" dirty="0" smtClean="0"/>
              <a:t>Collaboration Meeting CERN-GSI/FAIR on 2</a:t>
            </a:r>
            <a:r>
              <a:rPr lang="en-US" baseline="30000" dirty="0" smtClean="0"/>
              <a:t>nd</a:t>
            </a:r>
            <a:r>
              <a:rPr lang="en-US" dirty="0" smtClean="0"/>
              <a:t> July 2019</a:t>
            </a:r>
            <a:endParaRPr lang="de-DE" dirty="0" smtClean="0"/>
          </a:p>
        </p:txBody>
      </p:sp>
      <p:sp>
        <p:nvSpPr>
          <p:cNvPr id="5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381" y="393612"/>
            <a:ext cx="533544" cy="53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marL="12700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/>
            </a:lvl1pPr>
          </a:lstStyle>
          <a:p>
            <a:pPr>
              <a:defRPr/>
            </a:pPr>
            <a:r>
              <a:rPr lang="en-US" sz="1200" smtClean="0">
                <a:solidFill>
                  <a:srgbClr val="00599D"/>
                </a:solidFill>
              </a:rPr>
              <a:t>Collaboration Meeting CERN-GSI/FAIR on 2nd July 2019</a:t>
            </a:r>
            <a:endParaRPr lang="de-DE" sz="1200" dirty="0" smtClean="0">
              <a:solidFill>
                <a:srgbClr val="00599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398EE-C449-4D3C-BF20-9BA3D3C278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342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marL="12700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/>
            </a:lvl1pPr>
          </a:lstStyle>
          <a:p>
            <a:pPr>
              <a:defRPr/>
            </a:pPr>
            <a:r>
              <a:rPr lang="en-US" sz="1200" smtClean="0">
                <a:solidFill>
                  <a:srgbClr val="00599D"/>
                </a:solidFill>
              </a:rPr>
              <a:t>Collaboration Meeting CERN-GSI/FAIR on 2nd July 2019</a:t>
            </a:r>
            <a:endParaRPr lang="de-DE" sz="1200" dirty="0" smtClean="0">
              <a:solidFill>
                <a:srgbClr val="00599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AF158-3215-4C73-BA7D-5B60EAA942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7" name="Picture 10"/>
          <p:cNvPicPr>
            <a:picLocks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0543" y="36835"/>
            <a:ext cx="992312" cy="82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2155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07504" y="6607183"/>
            <a:ext cx="4248598" cy="2508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z="1200" smtClean="0">
                <a:solidFill>
                  <a:srgbClr val="00599D"/>
                </a:solidFill>
              </a:rPr>
              <a:t>Collaboration Meeting CERN-GSI/FAIR on 2nd July 2019</a:t>
            </a:r>
            <a:endParaRPr lang="de-DE" sz="1200" dirty="0" smtClean="0">
              <a:solidFill>
                <a:srgbClr val="00599D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2032E-F86E-4C5E-AA16-F4DCFE9C6ED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1236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4" y="225433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42" y="225433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marL="12700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/>
            </a:lvl1pPr>
          </a:lstStyle>
          <a:p>
            <a:pPr>
              <a:defRPr/>
            </a:pPr>
            <a:r>
              <a:rPr lang="en-US" sz="1200" smtClean="0">
                <a:solidFill>
                  <a:srgbClr val="00599D"/>
                </a:solidFill>
              </a:rPr>
              <a:t>Collaboration Meeting CERN-GSI/FAIR on 2nd July 2019</a:t>
            </a:r>
            <a:endParaRPr lang="de-DE" sz="1200" dirty="0" smtClean="0">
              <a:solidFill>
                <a:srgbClr val="0059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741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42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7342" y="1125538"/>
            <a:ext cx="4225925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4" y="1125538"/>
            <a:ext cx="4227512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marL="12700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/>
            </a:lvl1pPr>
          </a:lstStyle>
          <a:p>
            <a:pPr>
              <a:defRPr/>
            </a:pPr>
            <a:r>
              <a:rPr lang="en-US" sz="1200" smtClean="0">
                <a:solidFill>
                  <a:srgbClr val="00599D"/>
                </a:solidFill>
              </a:rPr>
              <a:t>Collaboration Meeting CERN-GSI/FAIR on 2nd July 2019</a:t>
            </a:r>
            <a:endParaRPr lang="de-DE" sz="1200" dirty="0" smtClean="0">
              <a:solidFill>
                <a:srgbClr val="00599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456ED-1A1E-4806-A2C8-4D0291D6C04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3483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42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87342" y="1125538"/>
            <a:ext cx="8605837" cy="5256212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marL="12700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/>
            </a:lvl1pPr>
          </a:lstStyle>
          <a:p>
            <a:pPr>
              <a:defRPr/>
            </a:pPr>
            <a:r>
              <a:rPr lang="en-US" sz="1200" smtClean="0">
                <a:solidFill>
                  <a:srgbClr val="00599D"/>
                </a:solidFill>
              </a:rPr>
              <a:t>Collaboration Meeting CERN-GSI/FAIR on 2nd July 2019</a:t>
            </a:r>
            <a:endParaRPr lang="de-DE" sz="1200" dirty="0" smtClean="0">
              <a:solidFill>
                <a:srgbClr val="00599D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60780-A5A7-4142-9B37-9DDEF383F35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6" name="Picture 10"/>
          <p:cNvPicPr>
            <a:picLocks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0543" y="36835"/>
            <a:ext cx="992312" cy="82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6121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287342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287342" y="1125538"/>
            <a:ext cx="4225925" cy="25511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65664" y="1125538"/>
            <a:ext cx="4227512" cy="25511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287342" y="3829050"/>
            <a:ext cx="4225925" cy="25527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65664" y="3829050"/>
            <a:ext cx="4227512" cy="25527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marL="12700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/>
            </a:lvl1pPr>
          </a:lstStyle>
          <a:p>
            <a:pPr>
              <a:defRPr/>
            </a:pPr>
            <a:r>
              <a:rPr lang="en-US" sz="1200" smtClean="0">
                <a:solidFill>
                  <a:srgbClr val="00599D"/>
                </a:solidFill>
              </a:rPr>
              <a:t>Collaboration Meeting CERN-GSI/FAIR on 2nd July 2019</a:t>
            </a:r>
            <a:endParaRPr lang="de-DE" sz="1200" dirty="0" smtClean="0">
              <a:solidFill>
                <a:srgbClr val="00599D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D240F-37A6-4A1B-BB69-71F0C96C730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7896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96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1" y="6607183"/>
            <a:ext cx="4392613" cy="250825"/>
          </a:xfrm>
          <a:ln/>
        </p:spPr>
        <p:txBody>
          <a:bodyPr/>
          <a:lstStyle>
            <a:lvl1pPr marL="12700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/>
            </a:lvl1pPr>
          </a:lstStyle>
          <a:p>
            <a:pPr>
              <a:defRPr/>
            </a:pPr>
            <a:r>
              <a:rPr lang="en-US" sz="1200" smtClean="0">
                <a:solidFill>
                  <a:srgbClr val="00599D"/>
                </a:solidFill>
              </a:rPr>
              <a:t>Collaboration Meeting CERN-GSI/FAIR on 2nd July 2019</a:t>
            </a:r>
            <a:endParaRPr lang="de-DE" sz="1200" dirty="0" smtClean="0">
              <a:solidFill>
                <a:srgbClr val="0059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77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>
          <a:xfrm>
            <a:off x="-36511" y="6607183"/>
            <a:ext cx="4392613" cy="250825"/>
          </a:xfrm>
        </p:spPr>
        <p:txBody>
          <a:bodyPr/>
          <a:lstStyle>
            <a:lvl1pPr marL="12700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 sz="1200"/>
            </a:lvl1pPr>
          </a:lstStyle>
          <a:p>
            <a:pPr>
              <a:defRPr/>
            </a:pPr>
            <a:r>
              <a:rPr lang="en-US" sz="1200" smtClean="0">
                <a:solidFill>
                  <a:srgbClr val="00599D"/>
                </a:solidFill>
              </a:rPr>
              <a:t>Collaboration Meeting CERN-GSI/FAIR on 2nd July 2019</a:t>
            </a:r>
            <a:endParaRPr lang="de-DE" sz="1200" dirty="0" smtClean="0">
              <a:solidFill>
                <a:srgbClr val="00599D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8316915" y="6607183"/>
            <a:ext cx="728662" cy="2508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5C1B02-F210-4738-8EE1-B1EA961C3AC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4" name="Picture 10"/>
          <p:cNvPicPr>
            <a:picLocks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0543" y="36835"/>
            <a:ext cx="992312" cy="82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9178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714323" y="6628991"/>
            <a:ext cx="3773103" cy="229009"/>
          </a:xfrm>
          <a:prstGeom prst="rect">
            <a:avLst/>
          </a:prstGeom>
          <a:ln/>
        </p:spPr>
        <p:txBody>
          <a:bodyPr/>
          <a:lstStyle>
            <a:lvl1pPr marL="12700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 sz="1050"/>
            </a:lvl1pPr>
          </a:lstStyle>
          <a:p>
            <a:pPr>
              <a:defRPr/>
            </a:pPr>
            <a:r>
              <a:rPr lang="en-US" dirty="0" smtClean="0"/>
              <a:t>Collaboration Meeting CERN-GSI/FAIR on 2</a:t>
            </a:r>
            <a:r>
              <a:rPr lang="en-US" baseline="30000" dirty="0" smtClean="0"/>
              <a:t>nd</a:t>
            </a:r>
            <a:r>
              <a:rPr lang="en-US" dirty="0" smtClean="0"/>
              <a:t> July 2019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714323" y="6628991"/>
            <a:ext cx="3773103" cy="229009"/>
          </a:xfrm>
          <a:prstGeom prst="rect">
            <a:avLst/>
          </a:prstGeom>
          <a:ln/>
        </p:spPr>
        <p:txBody>
          <a:bodyPr/>
          <a:lstStyle>
            <a:lvl1pPr marL="12700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 sz="1050"/>
            </a:lvl1pPr>
          </a:lstStyle>
          <a:p>
            <a:pPr>
              <a:defRPr/>
            </a:pPr>
            <a:r>
              <a:rPr lang="en-US" dirty="0" smtClean="0"/>
              <a:t>Collaboration Meeting CERN-GSI/FAIR on 2</a:t>
            </a:r>
            <a:r>
              <a:rPr lang="en-US" baseline="30000" dirty="0" smtClean="0"/>
              <a:t>nd</a:t>
            </a:r>
            <a:r>
              <a:rPr lang="en-US" dirty="0" smtClean="0"/>
              <a:t> July 2019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714323" y="6628991"/>
            <a:ext cx="3773103" cy="229009"/>
          </a:xfrm>
          <a:prstGeom prst="rect">
            <a:avLst/>
          </a:prstGeom>
          <a:ln/>
        </p:spPr>
        <p:txBody>
          <a:bodyPr/>
          <a:lstStyle>
            <a:lvl1pPr marL="12700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 sz="1050"/>
            </a:lvl1pPr>
          </a:lstStyle>
          <a:p>
            <a:pPr>
              <a:defRPr/>
            </a:pPr>
            <a:r>
              <a:rPr lang="en-US" dirty="0" smtClean="0"/>
              <a:t>Collaboration Meeting CERN-GSI/FAIR on 2</a:t>
            </a:r>
            <a:r>
              <a:rPr lang="en-US" baseline="30000" dirty="0" smtClean="0"/>
              <a:t>nd</a:t>
            </a:r>
            <a:r>
              <a:rPr lang="en-US" dirty="0" smtClean="0"/>
              <a:t> July 2019</a:t>
            </a:r>
            <a:endParaRPr lang="de-DE" dirty="0" smtClean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381" y="393612"/>
            <a:ext cx="533544" cy="53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73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pic>
        <p:nvPicPr>
          <p:cNvPr id="17" name="Picture 1" descr="FCAR3________L____4___ Kopie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075"/>
          <a:stretch>
            <a:fillRect/>
          </a:stretch>
        </p:blipFill>
        <p:spPr bwMode="auto">
          <a:xfrm>
            <a:off x="4" y="0"/>
            <a:ext cx="3082925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89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5942" y="6142046"/>
            <a:ext cx="898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9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33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pic>
        <p:nvPicPr>
          <p:cNvPr id="16" name="Picture 90" descr="image007"/>
          <p:cNvPicPr>
            <a:picLocks noChangeAspect="1" noChangeArrowheads="1"/>
          </p:cNvPicPr>
          <p:nvPr userDrawn="1"/>
        </p:nvPicPr>
        <p:blipFill>
          <a:blip r:embed="rId4"/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1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714" r="33855"/>
          <a:stretch>
            <a:fillRect/>
          </a:stretch>
        </p:blipFill>
        <p:spPr bwMode="auto">
          <a:xfrm>
            <a:off x="3082926" y="0"/>
            <a:ext cx="2965450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Line 76"/>
          <p:cNvSpPr>
            <a:spLocks noChangeShapeType="1"/>
          </p:cNvSpPr>
          <p:nvPr userDrawn="1"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Line 75"/>
          <p:cNvSpPr>
            <a:spLocks noChangeShapeType="1"/>
          </p:cNvSpPr>
          <p:nvPr userDrawn="1"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1" name="Rectangle 78"/>
          <p:cNvSpPr>
            <a:spLocks noChangeArrowheads="1"/>
          </p:cNvSpPr>
          <p:nvPr userDrawn="1"/>
        </p:nvSpPr>
        <p:spPr bwMode="auto">
          <a:xfrm>
            <a:off x="0" y="3"/>
            <a:ext cx="9144000" cy="1958975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22" name="Line 82"/>
          <p:cNvSpPr>
            <a:spLocks noChangeShapeType="1"/>
          </p:cNvSpPr>
          <p:nvPr userDrawn="1"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8015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-36511" y="6607183"/>
            <a:ext cx="4392613" cy="250825"/>
          </a:xfrm>
        </p:spPr>
        <p:txBody>
          <a:bodyPr/>
          <a:lstStyle/>
          <a:p>
            <a:pPr>
              <a:defRPr/>
            </a:pPr>
            <a:r>
              <a:rPr lang="en-US" smtClean="0"/>
              <a:t>Collaboration Meeting CERN-GSI/FAIR on 2nd July 2019</a:t>
            </a:r>
            <a:endParaRPr lang="de-DE" dirty="0"/>
          </a:p>
        </p:txBody>
      </p:sp>
      <p:sp>
        <p:nvSpPr>
          <p:cNvPr id="6" name="Rectangle 5"/>
          <p:cNvSpPr txBox="1">
            <a:spLocks noChangeArrowheads="1"/>
          </p:cNvSpPr>
          <p:nvPr userDrawn="1"/>
        </p:nvSpPr>
        <p:spPr>
          <a:xfrm>
            <a:off x="2927269" y="6628991"/>
            <a:ext cx="3230088" cy="212427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12700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 sz="105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/>
            </a:pPr>
            <a:r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J. Blaurock – 21</a:t>
            </a:r>
            <a:r>
              <a:rPr kumimoji="0" lang="en-US" sz="1050" b="0" i="0" u="none" strike="noStrike" kern="1200" cap="none" spc="0" normalizeH="0" baseline="3000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</a:t>
            </a:r>
            <a:r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MAC – 22</a:t>
            </a:r>
            <a:r>
              <a:rPr kumimoji="0" lang="en-US" sz="1050" b="0" i="0" u="none" strike="noStrike" kern="1200" cap="none" spc="0" normalizeH="0" baseline="3000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nd </a:t>
            </a:r>
            <a:r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- 24</a:t>
            </a:r>
            <a:r>
              <a:rPr kumimoji="0" lang="en-US" sz="1050" b="0" i="0" u="none" strike="noStrike" kern="1200" cap="none" spc="0" normalizeH="0" baseline="3000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May 2019</a:t>
            </a:r>
            <a:endParaRPr kumimoji="0" lang="de-DE" sz="1050" b="0" i="0" u="none" strike="noStrike" kern="120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298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9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C7951132-5BAC-4476-B008-28CC966725C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18" y="1118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C7951132-5BAC-4476-B008-28CC966725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8" y="1118"/>
                        <a:ext cx="1116" cy="1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liennummernplatzhalter 3"/>
          <p:cNvSpPr txBox="1">
            <a:spLocks noGrp="1"/>
          </p:cNvSpPr>
          <p:nvPr userDrawn="1"/>
        </p:nvSpPr>
        <p:spPr bwMode="auto">
          <a:xfrm>
            <a:off x="8746631" y="6625829"/>
            <a:ext cx="329283" cy="222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64255" tIns="32126" rIns="64255" bIns="32126" anchor="ctr"/>
          <a:lstStyle>
            <a:lvl1pPr marL="127000" eaLnBrk="0" hangingPunct="0">
              <a:tabLst>
                <a:tab pos="127000" algn="l"/>
                <a:tab pos="1422400" algn="l"/>
                <a:tab pos="2730500" algn="l"/>
                <a:tab pos="4025900" algn="l"/>
                <a:tab pos="5334000" algn="l"/>
                <a:tab pos="6629400" algn="l"/>
                <a:tab pos="7924800" algn="l"/>
                <a:tab pos="9232900" algn="l"/>
                <a:tab pos="10528300" algn="l"/>
                <a:tab pos="11836400" algn="l"/>
                <a:tab pos="13131800" algn="l"/>
                <a:tab pos="14427200" algn="l"/>
                <a:tab pos="148336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1pPr>
            <a:lvl2pPr marL="742950" indent="-285750" eaLnBrk="0" hangingPunct="0">
              <a:tabLst>
                <a:tab pos="127000" algn="l"/>
                <a:tab pos="1422400" algn="l"/>
                <a:tab pos="2730500" algn="l"/>
                <a:tab pos="4025900" algn="l"/>
                <a:tab pos="5334000" algn="l"/>
                <a:tab pos="6629400" algn="l"/>
                <a:tab pos="7924800" algn="l"/>
                <a:tab pos="9232900" algn="l"/>
                <a:tab pos="10528300" algn="l"/>
                <a:tab pos="11836400" algn="l"/>
                <a:tab pos="13131800" algn="l"/>
                <a:tab pos="14427200" algn="l"/>
                <a:tab pos="148336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2pPr>
            <a:lvl3pPr marL="1143000" indent="-228600" eaLnBrk="0" hangingPunct="0">
              <a:tabLst>
                <a:tab pos="127000" algn="l"/>
                <a:tab pos="1422400" algn="l"/>
                <a:tab pos="2730500" algn="l"/>
                <a:tab pos="4025900" algn="l"/>
                <a:tab pos="5334000" algn="l"/>
                <a:tab pos="6629400" algn="l"/>
                <a:tab pos="7924800" algn="l"/>
                <a:tab pos="9232900" algn="l"/>
                <a:tab pos="10528300" algn="l"/>
                <a:tab pos="11836400" algn="l"/>
                <a:tab pos="13131800" algn="l"/>
                <a:tab pos="14427200" algn="l"/>
                <a:tab pos="148336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3pPr>
            <a:lvl4pPr marL="1600200" indent="-228600" eaLnBrk="0" hangingPunct="0">
              <a:tabLst>
                <a:tab pos="127000" algn="l"/>
                <a:tab pos="1422400" algn="l"/>
                <a:tab pos="2730500" algn="l"/>
                <a:tab pos="4025900" algn="l"/>
                <a:tab pos="5334000" algn="l"/>
                <a:tab pos="6629400" algn="l"/>
                <a:tab pos="7924800" algn="l"/>
                <a:tab pos="9232900" algn="l"/>
                <a:tab pos="10528300" algn="l"/>
                <a:tab pos="11836400" algn="l"/>
                <a:tab pos="13131800" algn="l"/>
                <a:tab pos="14427200" algn="l"/>
                <a:tab pos="148336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4pPr>
            <a:lvl5pPr marL="2057400" indent="-228600" eaLnBrk="0" hangingPunct="0">
              <a:tabLst>
                <a:tab pos="127000" algn="l"/>
                <a:tab pos="1422400" algn="l"/>
                <a:tab pos="2730500" algn="l"/>
                <a:tab pos="4025900" algn="l"/>
                <a:tab pos="5334000" algn="l"/>
                <a:tab pos="6629400" algn="l"/>
                <a:tab pos="7924800" algn="l"/>
                <a:tab pos="9232900" algn="l"/>
                <a:tab pos="10528300" algn="l"/>
                <a:tab pos="11836400" algn="l"/>
                <a:tab pos="13131800" algn="l"/>
                <a:tab pos="14427200" algn="l"/>
                <a:tab pos="148336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7000" algn="l"/>
                <a:tab pos="1422400" algn="l"/>
                <a:tab pos="2730500" algn="l"/>
                <a:tab pos="4025900" algn="l"/>
                <a:tab pos="5334000" algn="l"/>
                <a:tab pos="6629400" algn="l"/>
                <a:tab pos="7924800" algn="l"/>
                <a:tab pos="9232900" algn="l"/>
                <a:tab pos="10528300" algn="l"/>
                <a:tab pos="11836400" algn="l"/>
                <a:tab pos="13131800" algn="l"/>
                <a:tab pos="14427200" algn="l"/>
                <a:tab pos="148336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7000" algn="l"/>
                <a:tab pos="1422400" algn="l"/>
                <a:tab pos="2730500" algn="l"/>
                <a:tab pos="4025900" algn="l"/>
                <a:tab pos="5334000" algn="l"/>
                <a:tab pos="6629400" algn="l"/>
                <a:tab pos="7924800" algn="l"/>
                <a:tab pos="9232900" algn="l"/>
                <a:tab pos="10528300" algn="l"/>
                <a:tab pos="11836400" algn="l"/>
                <a:tab pos="13131800" algn="l"/>
                <a:tab pos="14427200" algn="l"/>
                <a:tab pos="148336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7000" algn="l"/>
                <a:tab pos="1422400" algn="l"/>
                <a:tab pos="2730500" algn="l"/>
                <a:tab pos="4025900" algn="l"/>
                <a:tab pos="5334000" algn="l"/>
                <a:tab pos="6629400" algn="l"/>
                <a:tab pos="7924800" algn="l"/>
                <a:tab pos="9232900" algn="l"/>
                <a:tab pos="10528300" algn="l"/>
                <a:tab pos="11836400" algn="l"/>
                <a:tab pos="13131800" algn="l"/>
                <a:tab pos="14427200" algn="l"/>
                <a:tab pos="148336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7000" algn="l"/>
                <a:tab pos="1422400" algn="l"/>
                <a:tab pos="2730500" algn="l"/>
                <a:tab pos="4025900" algn="l"/>
                <a:tab pos="5334000" algn="l"/>
                <a:tab pos="6629400" algn="l"/>
                <a:tab pos="7924800" algn="l"/>
                <a:tab pos="9232900" algn="l"/>
                <a:tab pos="10528300" algn="l"/>
                <a:tab pos="11836400" algn="l"/>
                <a:tab pos="13131800" algn="l"/>
                <a:tab pos="14427200" algn="l"/>
                <a:tab pos="148336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9pPr>
          </a:lstStyle>
          <a:p>
            <a:pPr eaLnBrk="1" hangingPunct="1">
              <a:defRPr/>
            </a:pPr>
            <a:fld id="{54ADD313-AFD1-4ECC-9A35-09DC4DAE0C33}" type="slidenum">
              <a:rPr lang="en-US" altLang="de-DE" sz="1100">
                <a:solidFill>
                  <a:srgbClr val="00599D"/>
                </a:solidFill>
                <a:ea typeface="MS PGothic" pitchFamily="34" charset="-128"/>
              </a:rPr>
              <a:pPr eaLnBrk="1" hangingPunct="1">
                <a:defRPr/>
              </a:pPr>
              <a:t>‹Nr.›</a:t>
            </a:fld>
            <a:endParaRPr lang="en-US" altLang="de-DE" sz="1100" dirty="0">
              <a:solidFill>
                <a:srgbClr val="00599D"/>
              </a:solidFill>
              <a:ea typeface="MS PGothic" pitchFamily="34" charset="-128"/>
            </a:endParaRPr>
          </a:p>
        </p:txBody>
      </p:sp>
      <p:sp>
        <p:nvSpPr>
          <p:cNvPr id="3" name="Rectangle 1"/>
          <p:cNvSpPr>
            <a:spLocks/>
          </p:cNvSpPr>
          <p:nvPr userDrawn="1"/>
        </p:nvSpPr>
        <p:spPr bwMode="auto">
          <a:xfrm>
            <a:off x="4357690" y="6606853"/>
            <a:ext cx="1405310" cy="84832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1pPr>
            <a:lvl2pPr marL="742950" indent="-287338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3pPr>
            <a:lvl4pPr marL="1600200" indent="-230188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9pPr>
          </a:lstStyle>
          <a:p>
            <a:pPr eaLnBrk="1" hangingPunct="1"/>
            <a:endParaRPr lang="de-DE" altLang="de-DE" dirty="0"/>
          </a:p>
        </p:txBody>
      </p:sp>
      <p:sp>
        <p:nvSpPr>
          <p:cNvPr id="4" name="Rectangle 2"/>
          <p:cNvSpPr>
            <a:spLocks/>
          </p:cNvSpPr>
          <p:nvPr userDrawn="1"/>
        </p:nvSpPr>
        <p:spPr bwMode="auto">
          <a:xfrm>
            <a:off x="5757418" y="6606853"/>
            <a:ext cx="1405310" cy="84832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1pPr>
            <a:lvl2pPr marL="742950" indent="-287338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3pPr>
            <a:lvl4pPr marL="1600200" indent="-230188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9pPr>
          </a:lstStyle>
          <a:p>
            <a:pPr eaLnBrk="1" hangingPunct="1"/>
            <a:endParaRPr lang="de-DE" altLang="de-DE" dirty="0"/>
          </a:p>
        </p:txBody>
      </p:sp>
      <p:sp>
        <p:nvSpPr>
          <p:cNvPr id="5" name="Rectangle 3"/>
          <p:cNvSpPr>
            <a:spLocks/>
          </p:cNvSpPr>
          <p:nvPr userDrawn="1"/>
        </p:nvSpPr>
        <p:spPr bwMode="auto">
          <a:xfrm>
            <a:off x="7161615" y="6606853"/>
            <a:ext cx="1404193" cy="84832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1pPr>
            <a:lvl2pPr marL="742950" indent="-287338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3pPr>
            <a:lvl4pPr marL="1600200" indent="-230188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9pPr>
          </a:lstStyle>
          <a:p>
            <a:pPr eaLnBrk="1" hangingPunct="1"/>
            <a:endParaRPr lang="de-DE" altLang="de-DE" dirty="0"/>
          </a:p>
        </p:txBody>
      </p:sp>
      <p:sp>
        <p:nvSpPr>
          <p:cNvPr id="7" name="Rectangle 5"/>
          <p:cNvSpPr>
            <a:spLocks/>
          </p:cNvSpPr>
          <p:nvPr userDrawn="1"/>
        </p:nvSpPr>
        <p:spPr bwMode="auto">
          <a:xfrm>
            <a:off x="5757419" y="6691685"/>
            <a:ext cx="2808387" cy="8260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1pPr>
            <a:lvl2pPr marL="742950" indent="-287338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3pPr>
            <a:lvl4pPr marL="1600200" indent="-230188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9pPr>
          </a:lstStyle>
          <a:p>
            <a:pPr eaLnBrk="1" hangingPunct="1"/>
            <a:endParaRPr lang="de-DE" altLang="de-DE" dirty="0"/>
          </a:p>
        </p:txBody>
      </p:sp>
      <p:sp>
        <p:nvSpPr>
          <p:cNvPr id="8" name="Rectangle 6"/>
          <p:cNvSpPr>
            <a:spLocks/>
          </p:cNvSpPr>
          <p:nvPr userDrawn="1"/>
        </p:nvSpPr>
        <p:spPr bwMode="auto">
          <a:xfrm>
            <a:off x="4357690" y="6775401"/>
            <a:ext cx="1405310" cy="8260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1pPr>
            <a:lvl2pPr marL="742950" indent="-287338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3pPr>
            <a:lvl4pPr marL="1600200" indent="-230188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9pPr>
          </a:lstStyle>
          <a:p>
            <a:pPr eaLnBrk="1" hangingPunct="1"/>
            <a:endParaRPr lang="de-DE" altLang="de-DE" dirty="0"/>
          </a:p>
        </p:txBody>
      </p:sp>
      <p:sp>
        <p:nvSpPr>
          <p:cNvPr id="9" name="Rectangle 7"/>
          <p:cNvSpPr>
            <a:spLocks/>
          </p:cNvSpPr>
          <p:nvPr userDrawn="1"/>
        </p:nvSpPr>
        <p:spPr bwMode="auto">
          <a:xfrm>
            <a:off x="0" y="872877"/>
            <a:ext cx="9144000" cy="8260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1pPr>
            <a:lvl2pPr marL="742950" indent="-287338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3pPr>
            <a:lvl4pPr marL="1600200" indent="-230188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9pPr>
          </a:lstStyle>
          <a:p>
            <a:pPr eaLnBrk="1" hangingPunct="1"/>
            <a:endParaRPr lang="de-DE" altLang="de-DE" dirty="0"/>
          </a:p>
        </p:txBody>
      </p:sp>
      <p:pic>
        <p:nvPicPr>
          <p:cNvPr id="10" name="Picture 8"/>
          <p:cNvPicPr>
            <a:picLocks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0543" y="36835"/>
            <a:ext cx="992312" cy="82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0543" y="36835"/>
            <a:ext cx="992312" cy="82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" name="Inhaltsplatzhalter 2"/>
          <p:cNvSpPr>
            <a:spLocks/>
          </p:cNvSpPr>
          <p:nvPr userDrawn="1"/>
        </p:nvSpPr>
        <p:spPr bwMode="auto">
          <a:xfrm>
            <a:off x="322589" y="1251277"/>
            <a:ext cx="8451949" cy="501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55" tIns="32126" rIns="64255" bIns="32126"/>
          <a:lstStyle>
            <a:lvl1pPr marL="342900" indent="-3429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1pPr>
            <a:lvl2pPr marL="647700" indent="-192088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2pPr>
            <a:lvl3pPr marL="1295400" indent="-3810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3pPr>
            <a:lvl4pPr marL="1955800" indent="-585788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4pPr>
            <a:lvl5pPr marL="2603500" indent="-7747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5pPr>
            <a:lvl6pPr marL="3060700" indent="-774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6pPr>
            <a:lvl7pPr marL="3517900" indent="-774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7pPr>
            <a:lvl8pPr marL="3975100" indent="-774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8pPr>
            <a:lvl9pPr marL="4432300" indent="-774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9pPr>
          </a:lstStyle>
          <a:p>
            <a:pPr>
              <a:spcBef>
                <a:spcPts val="642"/>
              </a:spcBef>
            </a:pPr>
            <a:endParaRPr lang="de-DE" altLang="de-DE" sz="1500" b="1" dirty="0">
              <a:solidFill>
                <a:srgbClr val="00599D"/>
              </a:solidFill>
            </a:endParaRPr>
          </a:p>
        </p:txBody>
      </p:sp>
      <p:sp>
        <p:nvSpPr>
          <p:cNvPr id="15" name="Rectangle 5"/>
          <p:cNvSpPr txBox="1">
            <a:spLocks noChangeArrowheads="1"/>
          </p:cNvSpPr>
          <p:nvPr userDrawn="1"/>
        </p:nvSpPr>
        <p:spPr>
          <a:xfrm>
            <a:off x="2927269" y="6628991"/>
            <a:ext cx="3230088" cy="212427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12700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 sz="105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/>
            </a:pPr>
            <a:r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J. Blaurock – 21</a:t>
            </a:r>
            <a:r>
              <a:rPr kumimoji="0" lang="en-US" sz="1050" b="0" i="0" u="none" strike="noStrike" kern="1200" cap="none" spc="0" normalizeH="0" baseline="3000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</a:t>
            </a:r>
            <a:r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MAC – 22</a:t>
            </a:r>
            <a:r>
              <a:rPr kumimoji="0" lang="en-US" sz="1050" b="0" i="0" u="none" strike="noStrike" kern="1200" cap="none" spc="0" normalizeH="0" baseline="3000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nd </a:t>
            </a:r>
            <a:r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- 24</a:t>
            </a:r>
            <a:r>
              <a:rPr kumimoji="0" lang="en-US" sz="1050" b="0" i="0" u="none" strike="noStrike" kern="1200" cap="none" spc="0" normalizeH="0" baseline="3000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May 2019</a:t>
            </a:r>
            <a:endParaRPr kumimoji="0" lang="de-DE" sz="1050" b="0" i="0" u="none" strike="noStrike" kern="120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623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pic>
        <p:nvPicPr>
          <p:cNvPr id="17" name="Picture 1" descr="FCAR3________L____4___ Kopie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075"/>
          <a:stretch>
            <a:fillRect/>
          </a:stretch>
        </p:blipFill>
        <p:spPr bwMode="auto">
          <a:xfrm>
            <a:off x="4" y="0"/>
            <a:ext cx="3082925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89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5942" y="6142046"/>
            <a:ext cx="898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9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33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pic>
        <p:nvPicPr>
          <p:cNvPr id="16" name="Picture 90" descr="image007"/>
          <p:cNvPicPr>
            <a:picLocks noChangeAspect="1" noChangeArrowheads="1"/>
          </p:cNvPicPr>
          <p:nvPr userDrawn="1"/>
        </p:nvPicPr>
        <p:blipFill>
          <a:blip r:embed="rId4"/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1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714" r="33855"/>
          <a:stretch>
            <a:fillRect/>
          </a:stretch>
        </p:blipFill>
        <p:spPr bwMode="auto">
          <a:xfrm>
            <a:off x="3082926" y="0"/>
            <a:ext cx="2965450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Line 76"/>
          <p:cNvSpPr>
            <a:spLocks noChangeShapeType="1"/>
          </p:cNvSpPr>
          <p:nvPr userDrawn="1"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Line 75"/>
          <p:cNvSpPr>
            <a:spLocks noChangeShapeType="1"/>
          </p:cNvSpPr>
          <p:nvPr userDrawn="1"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1" name="Rectangle 78"/>
          <p:cNvSpPr>
            <a:spLocks noChangeArrowheads="1"/>
          </p:cNvSpPr>
          <p:nvPr userDrawn="1"/>
        </p:nvSpPr>
        <p:spPr bwMode="auto">
          <a:xfrm>
            <a:off x="0" y="3"/>
            <a:ext cx="9144000" cy="1958975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22" name="Line 82"/>
          <p:cNvSpPr>
            <a:spLocks noChangeShapeType="1"/>
          </p:cNvSpPr>
          <p:nvPr userDrawn="1"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2784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  <p:sp>
        <p:nvSpPr>
          <p:cNvPr id="1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714323" y="6628991"/>
            <a:ext cx="3773103" cy="229009"/>
          </a:xfrm>
          <a:prstGeom prst="rect">
            <a:avLst/>
          </a:prstGeom>
          <a:ln/>
        </p:spPr>
        <p:txBody>
          <a:bodyPr/>
          <a:lstStyle>
            <a:lvl1pPr marL="12700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 sz="1050"/>
            </a:lvl1pPr>
          </a:lstStyle>
          <a:p>
            <a:pPr>
              <a:defRPr/>
            </a:pPr>
            <a:r>
              <a:rPr lang="en-US" dirty="0" smtClean="0"/>
              <a:t>Collaboration Meeting CERN-GSI/FAIR on 2</a:t>
            </a:r>
            <a:r>
              <a:rPr lang="en-US" baseline="30000" dirty="0" smtClean="0"/>
              <a:t>nd</a:t>
            </a:r>
            <a:r>
              <a:rPr lang="en-US" dirty="0" smtClean="0"/>
              <a:t> July 2019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42" y="225425"/>
            <a:ext cx="86058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42" y="1125538"/>
            <a:ext cx="860583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1" y="6607183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00599D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Collaboration Meeting CERN-GSI/FAIR on 2nd July 2019</a:t>
            </a:r>
            <a:endParaRPr lang="de-DE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5" y="6607183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>
              <a:defRPr/>
            </a:pPr>
            <a:fld id="{D1837C9B-6D25-44C5-9880-48640EF0EB0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757867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7162801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pic>
        <p:nvPicPr>
          <p:cNvPr id="1037" name="Picture 13" descr="FAIR_Logo_rgb_frei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0988" y="38100"/>
            <a:ext cx="992187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5"/>
          <p:cNvSpPr txBox="1">
            <a:spLocks noChangeArrowheads="1"/>
          </p:cNvSpPr>
          <p:nvPr userDrawn="1"/>
        </p:nvSpPr>
        <p:spPr>
          <a:xfrm>
            <a:off x="2927269" y="6628991"/>
            <a:ext cx="3230088" cy="212427"/>
          </a:xfrm>
          <a:prstGeom prst="rect">
            <a:avLst/>
          </a:prstGeom>
          <a:ln/>
        </p:spPr>
        <p:txBody>
          <a:bodyPr/>
          <a:lstStyle>
            <a:defPPr>
              <a:defRPr lang="de-DE"/>
            </a:defPPr>
            <a:lvl1pPr marL="12700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J. Blaurock – 21</a:t>
            </a:r>
            <a:r>
              <a:rPr lang="en-US" baseline="30000" smtClean="0"/>
              <a:t>st</a:t>
            </a:r>
            <a:r>
              <a:rPr lang="en-US" smtClean="0"/>
              <a:t> MAC – 22</a:t>
            </a:r>
            <a:r>
              <a:rPr lang="en-US" baseline="30000" smtClean="0"/>
              <a:t>nd </a:t>
            </a:r>
            <a:r>
              <a:rPr lang="en-US" smtClean="0"/>
              <a:t>- 24</a:t>
            </a:r>
            <a:r>
              <a:rPr lang="en-US" baseline="30000" smtClean="0"/>
              <a:t>th</a:t>
            </a:r>
            <a:r>
              <a:rPr lang="en-US" smtClean="0"/>
              <a:t> May 2019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30007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1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42" y="225425"/>
            <a:ext cx="86058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42" y="1125538"/>
            <a:ext cx="860583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1" y="6607183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00599D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Collaboration Meeting CERN-GSI/FAIR on 2nd July 2019</a:t>
            </a:r>
            <a:endParaRPr lang="de-DE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5" y="6607183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>
              <a:defRPr/>
            </a:pPr>
            <a:fld id="{D1837C9B-6D25-44C5-9880-48640EF0EB0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757867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7162801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pic>
        <p:nvPicPr>
          <p:cNvPr id="1037" name="Picture 13" descr="FAIR_Logo_rgb_frei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0988" y="38100"/>
            <a:ext cx="992187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8735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42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Titelmasterformat durch Klicken bearbeiten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42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Textmasterformate durch Klicken bearbeiten</a:t>
            </a:r>
          </a:p>
          <a:p>
            <a:pPr lvl="1"/>
            <a:r>
              <a:rPr lang="en-GB" altLang="ru-RU" smtClean="0"/>
              <a:t>Zweite Ebene</a:t>
            </a:r>
          </a:p>
          <a:p>
            <a:pPr lvl="2"/>
            <a:r>
              <a:rPr lang="en-GB" altLang="ru-RU" smtClean="0"/>
              <a:t>Dritte Ebene</a:t>
            </a:r>
          </a:p>
          <a:p>
            <a:pPr lvl="3"/>
            <a:r>
              <a:rPr lang="en-GB" altLang="ru-RU" smtClean="0"/>
              <a:t>Vierte Ebene</a:t>
            </a:r>
          </a:p>
          <a:p>
            <a:pPr lvl="4"/>
            <a:r>
              <a:rPr lang="en-GB" altLang="ru-RU" smtClean="0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1" y="6607183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>
                <a:cs typeface="Arial" charset="0"/>
              </a:rPr>
              <a:t>Collaboration Meeting CERN-GSI/FAIR on 2nd July 2019</a:t>
            </a:r>
            <a:endParaRPr lang="de-DE" dirty="0">
              <a:cs typeface="Arial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5" y="6607183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>
              <a:defRPr/>
            </a:pPr>
            <a:fld id="{3A7F9B92-8915-4E0F-A168-73306231B84B}" type="slidenum">
              <a:rPr lang="de-DE">
                <a:cs typeface="Arial" charset="0"/>
              </a:rPr>
              <a:pPr>
                <a:defRPr/>
              </a:pPr>
              <a:t>‹Nr.›</a:t>
            </a:fld>
            <a:endParaRPr lang="de-DE"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 userDrawn="1"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 userDrawn="1"/>
        </p:nvSpPr>
        <p:spPr bwMode="auto">
          <a:xfrm>
            <a:off x="5757867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2" name="Rectangle 10"/>
          <p:cNvSpPr>
            <a:spLocks noChangeArrowheads="1"/>
          </p:cNvSpPr>
          <p:nvPr userDrawn="1"/>
        </p:nvSpPr>
        <p:spPr bwMode="auto">
          <a:xfrm>
            <a:off x="7162801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3" name="Rectangle 11"/>
          <p:cNvSpPr>
            <a:spLocks noChangeArrowheads="1"/>
          </p:cNvSpPr>
          <p:nvPr userDrawn="1"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4" name="Rectangle 12"/>
          <p:cNvSpPr>
            <a:spLocks noChangeArrowheads="1"/>
          </p:cNvSpPr>
          <p:nvPr userDrawn="1"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5" name="Rectangle 13"/>
          <p:cNvSpPr>
            <a:spLocks noChangeArrowheads="1"/>
          </p:cNvSpPr>
          <p:nvPr userDrawn="1"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18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buChar char="•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buChar char="–"/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6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cid:2BBB501B-F273-4A23-A51F-4C5F426173F2@gsi.d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27738" y="4107574"/>
            <a:ext cx="6607516" cy="779866"/>
          </a:xfrm>
        </p:spPr>
        <p:txBody>
          <a:bodyPr/>
          <a:lstStyle/>
          <a:p>
            <a:r>
              <a:rPr lang="de-DE" dirty="0" err="1" smtClean="0"/>
              <a:t>Overview</a:t>
            </a:r>
            <a:r>
              <a:rPr lang="de-DE" dirty="0" smtClean="0"/>
              <a:t> GSI / FAIR Status</a:t>
            </a:r>
            <a:br>
              <a:rPr lang="de-DE" dirty="0" smtClean="0"/>
            </a:br>
            <a:r>
              <a:rPr lang="de-DE" sz="1050" dirty="0" smtClean="0"/>
              <a:t/>
            </a:r>
            <a:br>
              <a:rPr lang="de-DE" sz="1050" dirty="0" smtClean="0"/>
            </a:br>
            <a:r>
              <a:rPr lang="de-DE" sz="2000" dirty="0" err="1" smtClean="0"/>
              <a:t>Collaboration</a:t>
            </a:r>
            <a:r>
              <a:rPr lang="de-DE" sz="2000" dirty="0" smtClean="0"/>
              <a:t> Meeting: CERN – GSI/FAIR</a:t>
            </a:r>
            <a:br>
              <a:rPr lang="de-DE" sz="2000" dirty="0" smtClean="0"/>
            </a:b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Darmstadt - 2nd </a:t>
            </a:r>
            <a:r>
              <a:rPr lang="de-DE" sz="2000" dirty="0" err="1" smtClean="0"/>
              <a:t>July</a:t>
            </a:r>
            <a:r>
              <a:rPr lang="de-DE" sz="2000" dirty="0" smtClean="0"/>
              <a:t> 2019</a:t>
            </a:r>
            <a:endParaRPr lang="de-DE" sz="2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71567" y="5178503"/>
            <a:ext cx="6520837" cy="970045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</a:pPr>
            <a:r>
              <a:rPr lang="en-GB" b="1" dirty="0" err="1">
                <a:solidFill>
                  <a:schemeClr val="tx1"/>
                </a:solidFill>
                <a:latin typeface="Calibri" panose="020F0502020204030204" pitchFamily="34" charset="0"/>
              </a:rPr>
              <a:t>Jörg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</a:rPr>
              <a:t> Blaurock</a:t>
            </a:r>
            <a:endParaRPr lang="en-GB" b="1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0">
              <a:lnSpc>
                <a:spcPct val="90000"/>
              </a:lnSpc>
            </a:pP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</a:rPr>
              <a:t>Technical Managing </a:t>
            </a:r>
            <a:r>
              <a:rPr lang="en-US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Director </a:t>
            </a:r>
            <a:r>
              <a:rPr lang="de-DE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FAIR </a:t>
            </a:r>
            <a:r>
              <a:rPr lang="de-DE" i="1" dirty="0">
                <a:solidFill>
                  <a:schemeClr val="tx1"/>
                </a:solidFill>
                <a:latin typeface="Calibri" panose="020F0502020204030204" pitchFamily="34" charset="0"/>
              </a:rPr>
              <a:t>GmbH &amp; GSI GmbH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079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611560" y="1233928"/>
            <a:ext cx="7920880" cy="475252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GB" sz="2800" dirty="0" smtClean="0">
                <a:latin typeface="Calibri" panose="020F0502020204030204" pitchFamily="34" charset="0"/>
              </a:rPr>
              <a:t>FAIR &amp; GSI – Strategy</a:t>
            </a:r>
            <a:endParaRPr lang="en-GB" sz="2800" dirty="0" smtClean="0">
              <a:solidFill>
                <a:srgbClr val="00599D"/>
              </a:solidFill>
              <a:latin typeface="Calibri" panose="020F0502020204030204" pitchFamily="34" charset="0"/>
            </a:endParaRPr>
          </a:p>
          <a:p>
            <a:pPr marL="51435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GB" sz="2800" smtClean="0">
                <a:latin typeface="Calibri" panose="020F0502020204030204" pitchFamily="34" charset="0"/>
              </a:rPr>
              <a:t>GSI GmbH &amp; FAIR GmbH </a:t>
            </a:r>
            <a:r>
              <a:rPr lang="en-GB" sz="2800">
                <a:latin typeface="Calibri" panose="020F0502020204030204" pitchFamily="34" charset="0"/>
              </a:rPr>
              <a:t>Organisation</a:t>
            </a:r>
          </a:p>
          <a:p>
            <a:pPr marL="514350" lvl="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GB" sz="2800" smtClean="0">
                <a:latin typeface="Calibri" panose="020F0502020204030204" pitchFamily="34" charset="0"/>
              </a:rPr>
              <a:t>GSI </a:t>
            </a:r>
            <a:r>
              <a:rPr lang="en-GB" sz="2800" dirty="0" smtClean="0">
                <a:latin typeface="Calibri" panose="020F0502020204030204" pitchFamily="34" charset="0"/>
              </a:rPr>
              <a:t>Operation</a:t>
            </a:r>
          </a:p>
          <a:p>
            <a:pPr marL="514350" lvl="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GB" sz="2800" b="1" dirty="0">
                <a:solidFill>
                  <a:srgbClr val="FF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GSI Campus</a:t>
            </a:r>
          </a:p>
          <a:p>
            <a:pPr marL="514350" lvl="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GB" sz="2800" dirty="0" smtClean="0">
                <a:latin typeface="Calibri" panose="020F0502020204030204" pitchFamily="34" charset="0"/>
              </a:rPr>
              <a:t>FAIR </a:t>
            </a:r>
            <a:r>
              <a:rPr lang="de-DE" sz="2800" dirty="0" smtClean="0">
                <a:latin typeface="Calibri" panose="020F0502020204030204" pitchFamily="34" charset="0"/>
              </a:rPr>
              <a:t>Project</a:t>
            </a:r>
          </a:p>
          <a:p>
            <a:pPr marL="514350" lvl="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de-DE" sz="2800" dirty="0" err="1" smtClean="0">
                <a:latin typeface="Calibri" panose="020F0502020204030204" pitchFamily="34" charset="0"/>
              </a:rPr>
              <a:t>Collaboration</a:t>
            </a:r>
            <a:r>
              <a:rPr lang="de-DE" sz="2800" dirty="0" smtClean="0">
                <a:latin typeface="Calibri" panose="020F0502020204030204" pitchFamily="34" charset="0"/>
              </a:rPr>
              <a:t> CERN – GSI/FAIR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87338" y="515989"/>
            <a:ext cx="8605837" cy="490538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Calibri" panose="020F0502020204030204" pitchFamily="34" charset="0"/>
              </a:rPr>
              <a:t>Agenda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" r="6440"/>
          <a:stretch/>
        </p:blipFill>
        <p:spPr bwMode="auto">
          <a:xfrm>
            <a:off x="7281819" y="1210980"/>
            <a:ext cx="1597733" cy="126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8322343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Collaboration Meeting CERN-GSI/FAIR on 2</a:t>
            </a:r>
            <a:r>
              <a:rPr lang="en-US" baseline="30000" smtClean="0"/>
              <a:t>nd</a:t>
            </a:r>
            <a:r>
              <a:rPr lang="en-US" smtClean="0"/>
              <a:t> July 2019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08046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" t="1184" r="815" b="1141"/>
          <a:stretch/>
        </p:blipFill>
        <p:spPr bwMode="auto">
          <a:xfrm>
            <a:off x="269873" y="1266072"/>
            <a:ext cx="4820742" cy="341788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0" y="245697"/>
            <a:ext cx="5844746" cy="631633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GSI Campus Development - Masterplan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42577" y="4747654"/>
            <a:ext cx="5312018" cy="171841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lnSpc>
                <a:spcPct val="110000"/>
              </a:lnSpc>
              <a:spcBef>
                <a:spcPts val="200"/>
              </a:spcBef>
              <a:buClr>
                <a:srgbClr val="FFCC00"/>
              </a:buClr>
            </a:pPr>
            <a:r>
              <a:rPr lang="en-US" dirty="0"/>
              <a:t>FAIR &amp; GSI Campus </a:t>
            </a:r>
            <a:r>
              <a:rPr lang="en-US" dirty="0" smtClean="0"/>
              <a:t>Development - 1</a:t>
            </a:r>
            <a:r>
              <a:rPr lang="en-US" baseline="30000" dirty="0" smtClean="0"/>
              <a:t>st</a:t>
            </a:r>
            <a:r>
              <a:rPr lang="en-US" dirty="0" smtClean="0"/>
              <a:t> Phase</a:t>
            </a:r>
          </a:p>
          <a:p>
            <a:pPr marL="285750" indent="-285750" algn="l">
              <a:lnSpc>
                <a:spcPct val="110000"/>
              </a:lnSpc>
              <a:spcBef>
                <a:spcPts val="200"/>
              </a:spcBef>
              <a:buClr>
                <a:srgbClr val="FFCC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FAIR Control center (FCC)</a:t>
            </a:r>
          </a:p>
          <a:p>
            <a:pPr marL="285750" indent="-285750" algn="l">
              <a:lnSpc>
                <a:spcPct val="110000"/>
              </a:lnSpc>
              <a:spcBef>
                <a:spcPts val="200"/>
              </a:spcBef>
              <a:buClr>
                <a:srgbClr val="FFCC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Multi </a:t>
            </a:r>
            <a:r>
              <a:rPr lang="en-US" dirty="0" err="1" smtClean="0"/>
              <a:t>storey</a:t>
            </a:r>
            <a:r>
              <a:rPr lang="en-US" dirty="0" smtClean="0"/>
              <a:t> car park</a:t>
            </a:r>
          </a:p>
          <a:p>
            <a:pPr marL="285750" indent="-285750" algn="l">
              <a:lnSpc>
                <a:spcPct val="110000"/>
              </a:lnSpc>
              <a:spcBef>
                <a:spcPts val="200"/>
              </a:spcBef>
              <a:buClr>
                <a:srgbClr val="FFCC00"/>
              </a:buClr>
              <a:buFont typeface="Wingdings" panose="05000000000000000000" pitchFamily="2" charset="2"/>
              <a:buChar char="§"/>
            </a:pPr>
            <a:r>
              <a:rPr lang="en-US" dirty="0"/>
              <a:t>E</a:t>
            </a:r>
            <a:r>
              <a:rPr lang="en-US" dirty="0" smtClean="0"/>
              <a:t>ntrance building</a:t>
            </a:r>
          </a:p>
          <a:p>
            <a:pPr marL="285750" indent="-285750" algn="l">
              <a:lnSpc>
                <a:spcPct val="110000"/>
              </a:lnSpc>
              <a:spcBef>
                <a:spcPts val="200"/>
              </a:spcBef>
              <a:buClr>
                <a:srgbClr val="FFCC00"/>
              </a:buClr>
              <a:buFont typeface="Wingdings" panose="05000000000000000000" pitchFamily="2" charset="2"/>
              <a:buChar char="§"/>
            </a:pPr>
            <a:r>
              <a:rPr lang="en-US" dirty="0"/>
              <a:t>R</a:t>
            </a:r>
            <a:r>
              <a:rPr lang="en-US" dirty="0" smtClean="0"/>
              <a:t>efurbishment of existing buildings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5704723" y="1277674"/>
            <a:ext cx="3288293" cy="5177714"/>
            <a:chOff x="5779698" y="1441450"/>
            <a:chExt cx="3063190" cy="496887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8"/>
            <a:stretch/>
          </p:blipFill>
          <p:spPr bwMode="auto">
            <a:xfrm>
              <a:off x="5779698" y="1441450"/>
              <a:ext cx="3063190" cy="4968875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Rechteck 6"/>
            <p:cNvSpPr/>
            <p:nvPr/>
          </p:nvSpPr>
          <p:spPr>
            <a:xfrm>
              <a:off x="6415624" y="4213225"/>
              <a:ext cx="1095375" cy="3175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9" name="Rechteck 8"/>
            <p:cNvSpPr/>
            <p:nvPr/>
          </p:nvSpPr>
          <p:spPr>
            <a:xfrm>
              <a:off x="6415624" y="3009900"/>
              <a:ext cx="1095375" cy="81438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0" name="Rechteck 9"/>
            <p:cNvSpPr/>
            <p:nvPr/>
          </p:nvSpPr>
          <p:spPr>
            <a:xfrm>
              <a:off x="7896762" y="4898231"/>
              <a:ext cx="654843" cy="55483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6652000" y="3309372"/>
              <a:ext cx="787399" cy="21544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r>
                <a:rPr lang="de-DE" sz="800" b="1" dirty="0" smtClean="0"/>
                <a:t>Car park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6449058" y="4264253"/>
              <a:ext cx="1193285" cy="21544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r>
                <a:rPr lang="de-DE" sz="800" b="1" dirty="0" err="1" smtClean="0"/>
                <a:t>Entrance</a:t>
              </a:r>
              <a:r>
                <a:rPr lang="de-DE" sz="800" b="1" dirty="0" smtClean="0"/>
                <a:t> </a:t>
              </a:r>
              <a:r>
                <a:rPr lang="de-DE" sz="800" b="1" dirty="0" err="1" smtClean="0"/>
                <a:t>building</a:t>
              </a:r>
              <a:endParaRPr lang="de-DE" sz="800" b="1" dirty="0" smtClean="0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8027970" y="5077451"/>
              <a:ext cx="787399" cy="21544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r>
                <a:rPr lang="de-DE" sz="800" b="1" dirty="0" smtClean="0"/>
                <a:t>FCC</a:t>
              </a: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7420668" y="1671072"/>
              <a:ext cx="787399" cy="21544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r>
                <a:rPr lang="de-DE" sz="800" dirty="0" smtClean="0"/>
                <a:t>KBW</a:t>
              </a:r>
            </a:p>
          </p:txBody>
        </p:sp>
      </p:grpSp>
      <p:sp>
        <p:nvSpPr>
          <p:cNvPr id="15" name="Gleichschenkliges Dreieck 14"/>
          <p:cNvSpPr/>
          <p:nvPr/>
        </p:nvSpPr>
        <p:spPr>
          <a:xfrm rot="5400000">
            <a:off x="3679022" y="2762898"/>
            <a:ext cx="3469977" cy="499535"/>
          </a:xfrm>
          <a:prstGeom prst="triangle">
            <a:avLst>
              <a:gd name="adj" fmla="val 48405"/>
            </a:avLst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>
          <a:xfrm>
            <a:off x="8301319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Collaboration Meeting CERN-GSI/FAIR on 2</a:t>
            </a:r>
            <a:r>
              <a:rPr lang="en-US" baseline="30000" smtClean="0"/>
              <a:t>nd</a:t>
            </a:r>
            <a:r>
              <a:rPr lang="en-US" smtClean="0"/>
              <a:t> July 2019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00143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611560" y="1233928"/>
            <a:ext cx="7920880" cy="475252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GB" sz="2800" dirty="0" smtClean="0">
                <a:latin typeface="Calibri" panose="020F0502020204030204" pitchFamily="34" charset="0"/>
              </a:rPr>
              <a:t>FAIR &amp; GSI – Strategy</a:t>
            </a:r>
            <a:endParaRPr lang="en-GB" sz="2800" dirty="0" smtClean="0">
              <a:solidFill>
                <a:srgbClr val="00599D"/>
              </a:solidFill>
              <a:latin typeface="Calibri" panose="020F0502020204030204" pitchFamily="34" charset="0"/>
            </a:endParaRPr>
          </a:p>
          <a:p>
            <a:pPr marL="51435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GB" sz="2800" smtClean="0">
                <a:latin typeface="Calibri" panose="020F0502020204030204" pitchFamily="34" charset="0"/>
              </a:rPr>
              <a:t>GSI GmbH &amp; FAIR GmbH Organisation</a:t>
            </a:r>
            <a:endParaRPr lang="en-GB" sz="2800">
              <a:latin typeface="Calibri" panose="020F0502020204030204" pitchFamily="34" charset="0"/>
            </a:endParaRPr>
          </a:p>
          <a:p>
            <a:pPr marL="514350" lvl="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GB" sz="2800" smtClean="0">
                <a:latin typeface="Calibri" panose="020F0502020204030204" pitchFamily="34" charset="0"/>
              </a:rPr>
              <a:t>GSI </a:t>
            </a:r>
            <a:r>
              <a:rPr lang="en-GB" sz="2800" dirty="0" smtClean="0">
                <a:latin typeface="Calibri" panose="020F0502020204030204" pitchFamily="34" charset="0"/>
              </a:rPr>
              <a:t>Operation</a:t>
            </a:r>
          </a:p>
          <a:p>
            <a:pPr marL="514350" lvl="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GB" sz="2800" dirty="0" smtClean="0">
                <a:latin typeface="Calibri" panose="020F0502020204030204" pitchFamily="34" charset="0"/>
              </a:rPr>
              <a:t>GSI Campus</a:t>
            </a:r>
          </a:p>
          <a:p>
            <a:pPr marL="51435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GB" sz="2800" b="1" dirty="0">
                <a:solidFill>
                  <a:srgbClr val="FF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 </a:t>
            </a:r>
            <a:r>
              <a:rPr lang="de-DE" sz="2800" b="1" dirty="0">
                <a:solidFill>
                  <a:srgbClr val="FF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</a:p>
          <a:p>
            <a:pPr marL="514350" lvl="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de-DE" sz="2800" dirty="0" err="1" smtClean="0">
                <a:latin typeface="Calibri" panose="020F0502020204030204" pitchFamily="34" charset="0"/>
              </a:rPr>
              <a:t>Collaboration</a:t>
            </a:r>
            <a:r>
              <a:rPr lang="de-DE" sz="2800" dirty="0" smtClean="0">
                <a:latin typeface="Calibri" panose="020F0502020204030204" pitchFamily="34" charset="0"/>
              </a:rPr>
              <a:t> CERN – GSI/FAIR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87338" y="515989"/>
            <a:ext cx="8605837" cy="490538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Calibri" panose="020F0502020204030204" pitchFamily="34" charset="0"/>
              </a:rPr>
              <a:t>Agenda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" r="6440"/>
          <a:stretch/>
        </p:blipFill>
        <p:spPr bwMode="auto">
          <a:xfrm>
            <a:off x="7281819" y="1210980"/>
            <a:ext cx="1597733" cy="126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8301321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Collaboration Meeting CERN-GSI/FAIR on 2</a:t>
            </a:r>
            <a:r>
              <a:rPr lang="en-US" baseline="30000" smtClean="0"/>
              <a:t>nd</a:t>
            </a:r>
            <a:r>
              <a:rPr lang="en-US" smtClean="0"/>
              <a:t> July 2019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89357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1"/>
          <p:cNvSpPr txBox="1">
            <a:spLocks/>
          </p:cNvSpPr>
          <p:nvPr/>
        </p:nvSpPr>
        <p:spPr>
          <a:xfrm>
            <a:off x="498764" y="1282700"/>
            <a:ext cx="8359485" cy="5269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International Project Review </a:t>
            </a:r>
            <a:r>
              <a:rPr lang="de-DE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completed</a:t>
            </a:r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presented</a:t>
            </a:r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26th </a:t>
            </a:r>
            <a:r>
              <a:rPr lang="de-DE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Extraordinary</a:t>
            </a:r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FAIR 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Council on 29th April </a:t>
            </a:r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</p:txBody>
      </p:sp>
      <p:sp>
        <p:nvSpPr>
          <p:cNvPr id="6" name="Titel 4"/>
          <p:cNvSpPr>
            <a:spLocks noGrp="1"/>
          </p:cNvSpPr>
          <p:nvPr>
            <p:ph type="title"/>
          </p:nvPr>
        </p:nvSpPr>
        <p:spPr>
          <a:xfrm>
            <a:off x="76646" y="192083"/>
            <a:ext cx="5995495" cy="787400"/>
          </a:xfrm>
        </p:spPr>
        <p:txBody>
          <a:bodyPr>
            <a:normAutofit fontScale="90000"/>
          </a:bodyPr>
          <a:lstStyle/>
          <a:p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FAIR Project - International Review 2019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53"/>
          <a:stretch/>
        </p:blipFill>
        <p:spPr>
          <a:xfrm>
            <a:off x="2127854" y="2740053"/>
            <a:ext cx="5207225" cy="3508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Collaboration Meeting CERN-GSI/FAIR on 2</a:t>
            </a:r>
            <a:r>
              <a:rPr lang="en-US" baseline="30000" smtClean="0"/>
              <a:t>nd</a:t>
            </a:r>
            <a:r>
              <a:rPr lang="en-US" smtClean="0"/>
              <a:t> July 2019</a:t>
            </a:r>
            <a:endParaRPr lang="de-DE" dirty="0" smtClean="0"/>
          </a:p>
        </p:txBody>
      </p:sp>
      <p:sp>
        <p:nvSpPr>
          <p:cNvPr id="9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316913" y="6607175"/>
            <a:ext cx="728662" cy="2508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0ECB536F-118C-48DF-B346-38E5E90C7A54}" type="slidenum">
              <a:rPr lang="de-DE" sz="1000">
                <a:solidFill>
                  <a:srgbClr val="333333"/>
                </a:solidFill>
                <a:latin typeface="Arial"/>
                <a:cs typeface="Arial"/>
              </a:rPr>
              <a:pPr algn="r">
                <a:defRPr/>
              </a:pPr>
              <a:t>13</a:t>
            </a:fld>
            <a:endParaRPr lang="de-DE" sz="1000" dirty="0">
              <a:solidFill>
                <a:srgbClr val="33333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26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803" y="252651"/>
            <a:ext cx="5931376" cy="787557"/>
          </a:xfrm>
        </p:spPr>
        <p:txBody>
          <a:bodyPr>
            <a:normAutofit fontScale="90000"/>
          </a:bodyPr>
          <a:lstStyle/>
          <a:p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FAIR Project - International Review 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</p:txBody>
      </p:sp>
      <p:sp>
        <p:nvSpPr>
          <p:cNvPr id="5" name="Inhaltsplatzhalter 1"/>
          <p:cNvSpPr txBox="1">
            <a:spLocks/>
          </p:cNvSpPr>
          <p:nvPr/>
        </p:nvSpPr>
        <p:spPr>
          <a:xfrm>
            <a:off x="511465" y="1651000"/>
            <a:ext cx="8122933" cy="4703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511465" y="1230357"/>
            <a:ext cx="8234970" cy="517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28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  <a:r>
              <a:rPr lang="de-DE" sz="28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8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8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Review Panel</a:t>
            </a:r>
          </a:p>
          <a:p>
            <a:pPr marL="742950" lvl="1" indent="-28575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en-US" sz="2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 case of FAIR MSV as world class science confirmed</a:t>
            </a:r>
          </a:p>
          <a:p>
            <a:pPr marL="742950" lvl="1" indent="-28575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en-US" sz="2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experiments are expected end 2025</a:t>
            </a:r>
          </a:p>
          <a:p>
            <a:pPr marL="742950" lvl="1" indent="-28575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en-US" sz="2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 project execution works are recognized as very good </a:t>
            </a:r>
          </a:p>
          <a:p>
            <a:pPr marL="742950" lvl="1" indent="-28575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en-US" sz="2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 scope of civil works should be executed at once</a:t>
            </a:r>
          </a:p>
          <a:p>
            <a:pPr marL="742950" lvl="1" indent="-28575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en-US" sz="2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Solutions for providing the necessary additional funding should be implemented shortly to allow full continuation of project execution works</a:t>
            </a:r>
            <a:endParaRPr lang="de-DE" sz="24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28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</a:t>
            </a:r>
            <a:r>
              <a:rPr lang="de-DE" sz="28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Steps</a:t>
            </a:r>
            <a:endParaRPr lang="de-DE" sz="28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2400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Discussion</a:t>
            </a:r>
            <a:r>
              <a:rPr lang="de-DE" sz="24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27th (3.&amp;4. </a:t>
            </a:r>
            <a:r>
              <a:rPr lang="de-DE" sz="2400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</a:t>
            </a:r>
            <a:r>
              <a:rPr lang="de-DE" sz="24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2019) </a:t>
            </a:r>
            <a:r>
              <a:rPr lang="de-DE" sz="2400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24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28th </a:t>
            </a:r>
            <a:r>
              <a:rPr lang="de-DE" sz="24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(5.&amp;6. </a:t>
            </a:r>
            <a:r>
              <a:rPr lang="de-DE" sz="2400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de-DE" sz="24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2019) FAIR </a:t>
            </a:r>
            <a:r>
              <a:rPr lang="de-DE" sz="2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Council </a:t>
            </a:r>
            <a:r>
              <a:rPr lang="de-DE" sz="24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de-DE" sz="2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proposed</a:t>
            </a:r>
            <a:r>
              <a:rPr lang="de-DE" sz="2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decisions</a:t>
            </a:r>
            <a:r>
              <a:rPr lang="de-DE" sz="2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de-DE" sz="2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2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2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taken</a:t>
            </a:r>
            <a:r>
              <a:rPr lang="de-DE" sz="2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Collaboration Meeting CERN-GSI/FAIR on 2</a:t>
            </a:r>
            <a:r>
              <a:rPr lang="en-US" baseline="30000" smtClean="0"/>
              <a:t>nd</a:t>
            </a:r>
            <a:r>
              <a:rPr lang="en-US" smtClean="0"/>
              <a:t> July 2019</a:t>
            </a:r>
            <a:endParaRPr lang="de-DE" dirty="0" smtClean="0"/>
          </a:p>
        </p:txBody>
      </p:sp>
      <p:sp>
        <p:nvSpPr>
          <p:cNvPr id="9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316913" y="6607175"/>
            <a:ext cx="728662" cy="2508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0ECB536F-118C-48DF-B346-38E5E90C7A54}" type="slidenum">
              <a:rPr lang="de-DE" sz="1000">
                <a:solidFill>
                  <a:srgbClr val="333333"/>
                </a:solidFill>
                <a:latin typeface="Arial"/>
                <a:cs typeface="Arial"/>
              </a:rPr>
              <a:pPr algn="r">
                <a:defRPr/>
              </a:pPr>
              <a:t>14</a:t>
            </a:fld>
            <a:endParaRPr lang="de-DE" sz="1000" dirty="0">
              <a:solidFill>
                <a:srgbClr val="33333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989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 bwMode="auto">
          <a:xfrm>
            <a:off x="611188" y="560545"/>
            <a:ext cx="828265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de-DE" b="1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FAIR Project </a:t>
            </a:r>
            <a:r>
              <a:rPr lang="mr-IN" b="1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–</a:t>
            </a:r>
            <a:r>
              <a:rPr lang="de-DE" b="1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The Facility</a:t>
            </a:r>
            <a:endParaRPr lang="de-DE" b="1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5" name="Gruppierung 34"/>
          <p:cNvGrpSpPr/>
          <p:nvPr/>
        </p:nvGrpSpPr>
        <p:grpSpPr>
          <a:xfrm>
            <a:off x="683569" y="1346629"/>
            <a:ext cx="7614650" cy="5083980"/>
            <a:chOff x="825500" y="1247434"/>
            <a:chExt cx="7971034" cy="5326044"/>
          </a:xfrm>
        </p:grpSpPr>
        <p:pic>
          <p:nvPicPr>
            <p:cNvPr id="6" name="Bild 7" descr="FAIR-MSV_300dpi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5500" y="1247434"/>
              <a:ext cx="7493000" cy="5326044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5816601" y="2146300"/>
              <a:ext cx="1498600" cy="48364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Ring </a:t>
              </a: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accelerator</a:t>
              </a:r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 SIS100</a:t>
              </a: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7135090" y="3610272"/>
              <a:ext cx="1498600" cy="48364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Production</a:t>
              </a:r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 of </a:t>
              </a: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new</a:t>
              </a:r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atomic</a:t>
              </a:r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nuclei</a:t>
              </a:r>
              <a:endParaRPr lang="de-DE" sz="1200" dirty="0" smtClean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7135090" y="4245272"/>
              <a:ext cx="1498600" cy="48364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Production</a:t>
              </a:r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 of </a:t>
              </a: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antiprotons</a:t>
              </a:r>
              <a:endParaRPr lang="de-DE" sz="1200" dirty="0" smtClean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3314700" y="5668665"/>
              <a:ext cx="1498600" cy="48364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r>
                <a:rPr lang="de-DE" sz="1200" dirty="0" err="1" smtClean="0">
                  <a:solidFill>
                    <a:prstClr val="black"/>
                  </a:solidFill>
                </a:rPr>
                <a:t>Collector</a:t>
              </a:r>
              <a:r>
                <a:rPr lang="de-DE" sz="1200" dirty="0">
                  <a:solidFill>
                    <a:prstClr val="black"/>
                  </a:solidFill>
                </a:rPr>
                <a:t> </a:t>
              </a:r>
              <a:r>
                <a:rPr lang="de-DE" sz="1200" dirty="0" smtClean="0">
                  <a:solidFill>
                    <a:prstClr val="black"/>
                  </a:solidFill>
                </a:rPr>
                <a:t/>
              </a:r>
              <a:br>
                <a:rPr lang="de-DE" sz="1200" dirty="0" smtClean="0">
                  <a:solidFill>
                    <a:prstClr val="black"/>
                  </a:solidFill>
                </a:rPr>
              </a:br>
              <a:r>
                <a:rPr lang="de-DE" sz="1200" dirty="0" smtClean="0">
                  <a:solidFill>
                    <a:prstClr val="black"/>
                  </a:solidFill>
                </a:rPr>
                <a:t>ring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4165600" y="3835568"/>
              <a:ext cx="1498600" cy="48364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r>
                <a:rPr lang="de-DE" sz="1200" dirty="0" smtClean="0">
                  <a:solidFill>
                    <a:prstClr val="black"/>
                  </a:solidFill>
                </a:rPr>
                <a:t>Antiproton </a:t>
              </a:r>
              <a:br>
                <a:rPr lang="de-DE" sz="1200" dirty="0" smtClean="0">
                  <a:solidFill>
                    <a:prstClr val="black"/>
                  </a:solidFill>
                </a:rPr>
              </a:br>
              <a:r>
                <a:rPr lang="de-DE" sz="1200" dirty="0" smtClean="0">
                  <a:solidFill>
                    <a:prstClr val="black"/>
                  </a:solidFill>
                </a:rPr>
                <a:t>ring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990600" y="2380565"/>
              <a:ext cx="1498600" cy="677105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Linear </a:t>
              </a:r>
              <a:b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</a:b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accelerator</a:t>
              </a:r>
              <a:endParaRPr lang="de-DE" sz="1200" dirty="0" smtClean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endParaRPr lang="de-DE" sz="1200" dirty="0" smtClean="0">
                <a:solidFill>
                  <a:prstClr val="black"/>
                </a:solidFill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3746500" y="2164834"/>
              <a:ext cx="1498600" cy="677105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  <a:t>Ring</a:t>
              </a:r>
              <a:br>
                <a:rPr lang="de-DE" sz="1200" dirty="0" smtClean="0">
                  <a:solidFill>
                    <a:prstClr val="black"/>
                  </a:solidFill>
                  <a:latin typeface="Calibri"/>
                  <a:cs typeface="Calibri"/>
                </a:rPr>
              </a:br>
              <a:r>
                <a:rPr lang="de-DE" sz="12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accelerator</a:t>
              </a:r>
              <a:endParaRPr lang="de-DE" sz="1200" dirty="0" smtClean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endParaRPr lang="de-DE" sz="1200" dirty="0" smtClean="0">
                <a:solidFill>
                  <a:prstClr val="black"/>
                </a:solidFill>
              </a:endParaRPr>
            </a:p>
          </p:txBody>
        </p:sp>
        <p:grpSp>
          <p:nvGrpSpPr>
            <p:cNvPr id="14" name="Gruppierung 21"/>
            <p:cNvGrpSpPr>
              <a:grpSpLocks/>
            </p:cNvGrpSpPr>
            <p:nvPr/>
          </p:nvGrpSpPr>
          <p:grpSpPr bwMode="auto">
            <a:xfrm>
              <a:off x="1185069" y="4681536"/>
              <a:ext cx="725487" cy="563864"/>
              <a:chOff x="1229557" y="4830232"/>
              <a:chExt cx="888064" cy="575307"/>
            </a:xfrm>
          </p:grpSpPr>
          <p:sp>
            <p:nvSpPr>
              <p:cNvPr id="22" name="Textfeld 22"/>
              <p:cNvSpPr txBox="1">
                <a:spLocks noChangeArrowheads="1"/>
              </p:cNvSpPr>
              <p:nvPr/>
            </p:nvSpPr>
            <p:spPr bwMode="auto">
              <a:xfrm>
                <a:off x="1229557" y="4944976"/>
                <a:ext cx="888064" cy="460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sz="1100" u="none">
                    <a:solidFill>
                      <a:srgbClr val="000000"/>
                    </a:solidFill>
                    <a:cs typeface="Arial" charset="0"/>
                  </a:rPr>
                  <a:t>100 meters</a:t>
                </a:r>
              </a:p>
            </p:txBody>
          </p:sp>
          <p:grpSp>
            <p:nvGrpSpPr>
              <p:cNvPr id="23" name="Gruppierung 23"/>
              <p:cNvGrpSpPr>
                <a:grpSpLocks/>
              </p:cNvGrpSpPr>
              <p:nvPr/>
            </p:nvGrpSpPr>
            <p:grpSpPr bwMode="auto">
              <a:xfrm>
                <a:off x="1310629" y="4830232"/>
                <a:ext cx="732157" cy="148166"/>
                <a:chOff x="1310629" y="4830232"/>
                <a:chExt cx="732157" cy="148166"/>
              </a:xfrm>
            </p:grpSpPr>
            <p:cxnSp>
              <p:nvCxnSpPr>
                <p:cNvPr id="24" name="Gerade Verbindung 23"/>
                <p:cNvCxnSpPr/>
                <p:nvPr/>
              </p:nvCxnSpPr>
              <p:spPr>
                <a:xfrm>
                  <a:off x="1311174" y="4903119"/>
                  <a:ext cx="728717" cy="0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Gerade Verbindung 24"/>
                <p:cNvCxnSpPr/>
                <p:nvPr/>
              </p:nvCxnSpPr>
              <p:spPr>
                <a:xfrm>
                  <a:off x="1311174" y="4830232"/>
                  <a:ext cx="0" cy="147394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Gerade Verbindung 25"/>
                <p:cNvCxnSpPr/>
                <p:nvPr/>
              </p:nvCxnSpPr>
              <p:spPr>
                <a:xfrm>
                  <a:off x="2041835" y="4830232"/>
                  <a:ext cx="0" cy="147394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5" name="Gerade Verbindung 14"/>
            <p:cNvCxnSpPr/>
            <p:nvPr/>
          </p:nvCxnSpPr>
          <p:spPr>
            <a:xfrm flipH="1">
              <a:off x="6350000" y="3835568"/>
              <a:ext cx="785090" cy="355433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/>
          </p:nvCxnSpPr>
          <p:spPr>
            <a:xfrm flipH="1">
              <a:off x="5334000" y="4495800"/>
              <a:ext cx="1801090" cy="609601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uppierung 31"/>
            <p:cNvGrpSpPr/>
            <p:nvPr/>
          </p:nvGrpSpPr>
          <p:grpSpPr>
            <a:xfrm>
              <a:off x="6900064" y="5222901"/>
              <a:ext cx="1896470" cy="1257480"/>
              <a:chOff x="402230" y="5272500"/>
              <a:chExt cx="1896470" cy="1257480"/>
            </a:xfrm>
          </p:grpSpPr>
          <p:sp>
            <p:nvSpPr>
              <p:cNvPr id="18" name="Rechteck 17"/>
              <p:cNvSpPr>
                <a:spLocks/>
              </p:cNvSpPr>
              <p:nvPr/>
            </p:nvSpPr>
            <p:spPr>
              <a:xfrm>
                <a:off x="402230" y="5286865"/>
                <a:ext cx="255600" cy="2556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hteck 18"/>
              <p:cNvSpPr>
                <a:spLocks/>
              </p:cNvSpPr>
              <p:nvPr/>
            </p:nvSpPr>
            <p:spPr>
              <a:xfrm>
                <a:off x="402230" y="5644697"/>
                <a:ext cx="255600" cy="255600"/>
              </a:xfrm>
              <a:prstGeom prst="rect">
                <a:avLst/>
              </a:prstGeom>
              <a:solidFill>
                <a:srgbClr val="B4372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hteck 19"/>
              <p:cNvSpPr>
                <a:spLocks/>
              </p:cNvSpPr>
              <p:nvPr/>
            </p:nvSpPr>
            <p:spPr>
              <a:xfrm>
                <a:off x="402230" y="6002530"/>
                <a:ext cx="255600" cy="2556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Textfeld 20"/>
              <p:cNvSpPr txBox="1"/>
              <p:nvPr/>
            </p:nvSpPr>
            <p:spPr>
              <a:xfrm>
                <a:off x="800100" y="5272500"/>
                <a:ext cx="1498600" cy="125748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r>
                  <a:rPr lang="de-DE" sz="1200" dirty="0" err="1" smtClean="0">
                    <a:solidFill>
                      <a:prstClr val="black"/>
                    </a:solidFill>
                    <a:latin typeface="Calibri"/>
                    <a:cs typeface="Calibri"/>
                  </a:rPr>
                  <a:t>Existing</a:t>
                </a:r>
                <a:r>
                  <a:rPr lang="de-DE" sz="1200" dirty="0" smtClean="0">
                    <a:solidFill>
                      <a:prstClr val="black"/>
                    </a:solidFill>
                    <a:latin typeface="Calibri"/>
                    <a:cs typeface="Calibri"/>
                  </a:rPr>
                  <a:t> </a:t>
                </a:r>
                <a:r>
                  <a:rPr lang="de-DE" sz="1200" dirty="0" err="1" smtClean="0">
                    <a:solidFill>
                      <a:prstClr val="black"/>
                    </a:solidFill>
                    <a:latin typeface="Calibri"/>
                    <a:cs typeface="Calibri"/>
                  </a:rPr>
                  <a:t>facility</a:t>
                </a:r>
                <a:r>
                  <a:rPr lang="de-DE" sz="1200" dirty="0" smtClean="0">
                    <a:solidFill>
                      <a:prstClr val="black"/>
                    </a:solidFill>
                    <a:latin typeface="Calibri"/>
                    <a:cs typeface="Calibri"/>
                  </a:rPr>
                  <a:t/>
                </a:r>
                <a:br>
                  <a:rPr lang="de-DE" sz="1200" dirty="0" smtClean="0">
                    <a:solidFill>
                      <a:prstClr val="black"/>
                    </a:solidFill>
                    <a:latin typeface="Calibri"/>
                    <a:cs typeface="Calibri"/>
                  </a:rPr>
                </a:br>
                <a:endParaRPr lang="de-DE" sz="1200" dirty="0" smtClean="0">
                  <a:solidFill>
                    <a:prstClr val="black"/>
                  </a:solidFill>
                  <a:latin typeface="Calibri"/>
                  <a:cs typeface="Calibri"/>
                </a:endParaRPr>
              </a:p>
              <a:p>
                <a:r>
                  <a:rPr lang="de-DE" sz="1200" dirty="0" err="1" smtClean="0">
                    <a:solidFill>
                      <a:prstClr val="black"/>
                    </a:solidFill>
                    <a:latin typeface="Calibri"/>
                    <a:cs typeface="Calibri"/>
                  </a:rPr>
                  <a:t>Planned</a:t>
                </a:r>
                <a:r>
                  <a:rPr lang="de-DE" sz="1200" dirty="0" smtClean="0">
                    <a:solidFill>
                      <a:prstClr val="black"/>
                    </a:solidFill>
                    <a:latin typeface="Calibri"/>
                    <a:cs typeface="Calibri"/>
                  </a:rPr>
                  <a:t> </a:t>
                </a:r>
                <a:r>
                  <a:rPr lang="de-DE" sz="1200" dirty="0" err="1" smtClean="0">
                    <a:solidFill>
                      <a:prstClr val="black"/>
                    </a:solidFill>
                    <a:latin typeface="Calibri"/>
                    <a:cs typeface="Calibri"/>
                  </a:rPr>
                  <a:t>facility</a:t>
                </a:r>
                <a:r>
                  <a:rPr lang="de-DE" sz="1200" dirty="0" smtClean="0">
                    <a:solidFill>
                      <a:prstClr val="black"/>
                    </a:solidFill>
                    <a:latin typeface="Calibri"/>
                    <a:cs typeface="Calibri"/>
                  </a:rPr>
                  <a:t/>
                </a:r>
                <a:br>
                  <a:rPr lang="de-DE" sz="1200" dirty="0" smtClean="0">
                    <a:solidFill>
                      <a:prstClr val="black"/>
                    </a:solidFill>
                    <a:latin typeface="Calibri"/>
                    <a:cs typeface="Calibri"/>
                  </a:rPr>
                </a:br>
                <a:endParaRPr lang="de-DE" sz="1200" dirty="0" smtClean="0">
                  <a:solidFill>
                    <a:prstClr val="black"/>
                  </a:solidFill>
                  <a:latin typeface="Calibri"/>
                  <a:cs typeface="Calibri"/>
                </a:endParaRPr>
              </a:p>
              <a:p>
                <a:r>
                  <a:rPr lang="de-DE" sz="1200" dirty="0" smtClean="0">
                    <a:solidFill>
                      <a:prstClr val="black"/>
                    </a:solidFill>
                    <a:latin typeface="Calibri"/>
                    <a:cs typeface="Calibri"/>
                  </a:rPr>
                  <a:t>Experiments</a:t>
                </a:r>
              </a:p>
              <a:p>
                <a:endParaRPr lang="de-DE" sz="1200" dirty="0" smtClean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Collaboration Meeting CERN-GSI/FAIR on 2</a:t>
            </a:r>
            <a:r>
              <a:rPr lang="en-US" baseline="30000" smtClean="0"/>
              <a:t>nd</a:t>
            </a:r>
            <a:r>
              <a:rPr lang="en-US" smtClean="0"/>
              <a:t> July 2019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77041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53385" y="236545"/>
            <a:ext cx="8605837" cy="7321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FAIR Project - Master Time Schedule </a:t>
            </a:r>
          </a:p>
          <a:p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New Baseline </a:t>
            </a:r>
            <a:r>
              <a:rPr lang="de-DE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February</a:t>
            </a:r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2019 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260907" y="1475092"/>
            <a:ext cx="8605837" cy="4751734"/>
          </a:xfrm>
          <a:prstGeom prst="rect">
            <a:avLst/>
          </a:prstGeom>
        </p:spPr>
        <p:txBody>
          <a:bodyPr/>
          <a:lstStyle>
            <a:lvl1pPr marL="85725" indent="-85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191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514350" indent="4000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714375" indent="-20638" algn="l" rtl="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</a:defRPr>
            </a:lvl4pPr>
            <a:lvl5pPr marL="2143125" indent="-1247775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</a:pPr>
            <a:endParaRPr lang="en-US" kern="1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3" y="1369472"/>
            <a:ext cx="8964502" cy="406606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 bwMode="auto">
          <a:xfrm rot="16200000">
            <a:off x="1598901" y="2811751"/>
            <a:ext cx="4031675" cy="1190622"/>
          </a:xfrm>
          <a:prstGeom prst="rect">
            <a:avLst/>
          </a:prstGeom>
          <a:solidFill>
            <a:srgbClr val="969696">
              <a:alpha val="55000"/>
            </a:srgbClr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vert="horz" wrap="none" lIns="46800" tIns="90000" rIns="46800" bIns="90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800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New Baseline Dates</a:t>
            </a:r>
          </a:p>
        </p:txBody>
      </p:sp>
      <p:sp>
        <p:nvSpPr>
          <p:cNvPr id="9" name="Textfeld 8"/>
          <p:cNvSpPr txBox="1"/>
          <p:nvPr/>
        </p:nvSpPr>
        <p:spPr bwMode="auto">
          <a:xfrm rot="16200000">
            <a:off x="2803663" y="2790963"/>
            <a:ext cx="4031674" cy="1232199"/>
          </a:xfrm>
          <a:prstGeom prst="rect">
            <a:avLst/>
          </a:prstGeom>
          <a:solidFill>
            <a:srgbClr val="969696">
              <a:alpha val="55000"/>
            </a:srgbClr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vert="horz" wrap="none" lIns="46800" tIns="90000" rIns="46800" bIns="9000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 sz="2800" kern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de-DE" dirty="0"/>
              <a:t>Baseline Dates 2016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78790" y="4297695"/>
            <a:ext cx="8236744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endParaRPr lang="de-DE" dirty="0"/>
          </a:p>
          <a:p>
            <a:pPr algn="l"/>
            <a:r>
              <a:rPr lang="de-DE" dirty="0" smtClean="0"/>
              <a:t> </a:t>
            </a:r>
          </a:p>
        </p:txBody>
      </p:sp>
      <p:sp>
        <p:nvSpPr>
          <p:cNvPr id="11" name="Textfeld 10"/>
          <p:cNvSpPr txBox="1"/>
          <p:nvPr/>
        </p:nvSpPr>
        <p:spPr bwMode="auto">
          <a:xfrm>
            <a:off x="81073" y="5579548"/>
            <a:ext cx="9036495" cy="97210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342900" indent="-342900" eaLnBrk="0" hangingPunct="0">
              <a:spcBef>
                <a:spcPct val="20000"/>
              </a:spcBef>
              <a:buClr>
                <a:srgbClr val="0066CC"/>
              </a:buClr>
              <a:buFont typeface="Arial" panose="020B0604020202020204" pitchFamily="34" charset="0"/>
              <a:buChar char="•"/>
              <a:defRPr sz="2400" kern="0">
                <a:solidFill>
                  <a:srgbClr val="00599D"/>
                </a:solidFill>
                <a:latin typeface="+mn-lt"/>
              </a:defRPr>
            </a:lvl1pPr>
            <a:lvl2pPr marL="676275" lvl="1" indent="-342900" eaLnBrk="0" hangingPunct="0">
              <a:spcBef>
                <a:spcPct val="20000"/>
              </a:spcBef>
              <a:buClr>
                <a:srgbClr val="FF9900"/>
              </a:buClr>
              <a:buSzPct val="140000"/>
              <a:buFont typeface="Arial" panose="020B0604020202020204" pitchFamily="34" charset="0"/>
              <a:buChar char="•"/>
              <a:defRPr sz="2000" kern="0">
                <a:latin typeface="+mn-lt"/>
              </a:defRPr>
            </a:lvl2pPr>
            <a:lvl3pPr marL="514350" indent="400050" eaLnBrk="0" hangingPunct="0">
              <a:spcBef>
                <a:spcPct val="20000"/>
              </a:spcBef>
              <a:defRPr>
                <a:latin typeface="+mn-lt"/>
              </a:defRPr>
            </a:lvl3pPr>
            <a:lvl4pPr marL="714375" indent="-20638" eaLnBrk="0" hangingPunct="0">
              <a:spcBef>
                <a:spcPct val="20000"/>
              </a:spcBef>
              <a:defRPr sz="1600" i="1">
                <a:solidFill>
                  <a:srgbClr val="990000"/>
                </a:solidFill>
                <a:latin typeface="+mn-lt"/>
              </a:defRPr>
            </a:lvl4pPr>
            <a:lvl5pPr marL="2143125" indent="-1247775" eaLnBrk="0" hangingPunct="0">
              <a:spcBef>
                <a:spcPct val="20000"/>
              </a:spcBef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pPr>
              <a:buClr>
                <a:srgbClr val="F8A662"/>
              </a:buClr>
            </a:pP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 Science in </a:t>
            </a:r>
            <a:r>
              <a:rPr lang="de-DE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half of 2025</a:t>
            </a:r>
          </a:p>
          <a:p>
            <a:pPr>
              <a:buClr>
                <a:srgbClr val="F8A662"/>
              </a:buClr>
            </a:pPr>
            <a:r>
              <a:rPr lang="de-DE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Completion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de-DE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FAIR MSV </a:t>
            </a:r>
            <a:r>
              <a:rPr lang="de-DE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scheduled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until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mid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2026</a:t>
            </a:r>
          </a:p>
        </p:txBody>
      </p:sp>
      <p:sp>
        <p:nvSpPr>
          <p:cNvPr id="12" name="Rechteck 11"/>
          <p:cNvSpPr/>
          <p:nvPr/>
        </p:nvSpPr>
        <p:spPr>
          <a:xfrm>
            <a:off x="7842250" y="4867276"/>
            <a:ext cx="777875" cy="260350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8120419" y="5128070"/>
            <a:ext cx="777875" cy="260350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4" name="Freihandform 13"/>
          <p:cNvSpPr/>
          <p:nvPr/>
        </p:nvSpPr>
        <p:spPr>
          <a:xfrm>
            <a:off x="4572000" y="4998720"/>
            <a:ext cx="3268980" cy="760720"/>
          </a:xfrm>
          <a:custGeom>
            <a:avLst/>
            <a:gdLst>
              <a:gd name="connsiteX0" fmla="*/ 0 w 4198620"/>
              <a:gd name="connsiteY0" fmla="*/ 762000 h 762000"/>
              <a:gd name="connsiteX1" fmla="*/ 3253740 w 4198620"/>
              <a:gd name="connsiteY1" fmla="*/ 762000 h 762000"/>
              <a:gd name="connsiteX2" fmla="*/ 3253740 w 4198620"/>
              <a:gd name="connsiteY2" fmla="*/ 0 h 762000"/>
              <a:gd name="connsiteX3" fmla="*/ 4198620 w 4198620"/>
              <a:gd name="connsiteY3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8620" h="762000">
                <a:moveTo>
                  <a:pt x="0" y="762000"/>
                </a:moveTo>
                <a:lnTo>
                  <a:pt x="3253740" y="762000"/>
                </a:lnTo>
                <a:lnTo>
                  <a:pt x="3253740" y="0"/>
                </a:lnTo>
                <a:lnTo>
                  <a:pt x="4198620" y="0"/>
                </a:lnTo>
              </a:path>
            </a:pathLst>
          </a:custGeom>
          <a:noFill/>
          <a:ln w="28575">
            <a:solidFill>
              <a:srgbClr val="FFC000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reihandform 14"/>
          <p:cNvSpPr/>
          <p:nvPr/>
        </p:nvSpPr>
        <p:spPr>
          <a:xfrm>
            <a:off x="6660232" y="5267934"/>
            <a:ext cx="1458916" cy="897370"/>
          </a:xfrm>
          <a:custGeom>
            <a:avLst/>
            <a:gdLst>
              <a:gd name="connsiteX0" fmla="*/ 0 w 4198620"/>
              <a:gd name="connsiteY0" fmla="*/ 762000 h 762000"/>
              <a:gd name="connsiteX1" fmla="*/ 3253740 w 4198620"/>
              <a:gd name="connsiteY1" fmla="*/ 762000 h 762000"/>
              <a:gd name="connsiteX2" fmla="*/ 3253740 w 4198620"/>
              <a:gd name="connsiteY2" fmla="*/ 0 h 762000"/>
              <a:gd name="connsiteX3" fmla="*/ 4198620 w 4198620"/>
              <a:gd name="connsiteY3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8620" h="762000">
                <a:moveTo>
                  <a:pt x="0" y="762000"/>
                </a:moveTo>
                <a:lnTo>
                  <a:pt x="3253740" y="762000"/>
                </a:lnTo>
                <a:lnTo>
                  <a:pt x="3253740" y="0"/>
                </a:lnTo>
                <a:lnTo>
                  <a:pt x="4198620" y="0"/>
                </a:lnTo>
              </a:path>
            </a:pathLst>
          </a:custGeom>
          <a:noFill/>
          <a:ln w="28575">
            <a:solidFill>
              <a:srgbClr val="FFC000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Collaboration Meeting CERN-GSI/FAIR on 2</a:t>
            </a:r>
            <a:r>
              <a:rPr lang="en-US" baseline="30000" smtClean="0"/>
              <a:t>nd</a:t>
            </a:r>
            <a:r>
              <a:rPr lang="en-US" smtClean="0"/>
              <a:t> July 2019</a:t>
            </a:r>
            <a:endParaRPr lang="de-DE" dirty="0" smtClean="0"/>
          </a:p>
        </p:txBody>
      </p:sp>
      <p:sp>
        <p:nvSpPr>
          <p:cNvPr id="19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316913" y="6607175"/>
            <a:ext cx="728662" cy="2508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0ECB536F-118C-48DF-B346-38E5E90C7A54}" type="slidenum">
              <a:rPr lang="de-DE" sz="1000">
                <a:solidFill>
                  <a:srgbClr val="333333"/>
                </a:solidFill>
                <a:latin typeface="Arial"/>
                <a:cs typeface="Arial"/>
              </a:rPr>
              <a:pPr algn="r">
                <a:defRPr/>
              </a:pPr>
              <a:t>16</a:t>
            </a:fld>
            <a:endParaRPr lang="de-DE" sz="1000" dirty="0">
              <a:solidFill>
                <a:srgbClr val="33333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681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 txBox="1">
            <a:spLocks/>
          </p:cNvSpPr>
          <p:nvPr/>
        </p:nvSpPr>
        <p:spPr>
          <a:xfrm>
            <a:off x="611188" y="567818"/>
            <a:ext cx="8607600" cy="489600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en-US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 </a:t>
            </a:r>
            <a:r>
              <a:rPr lang="en-US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</a:t>
            </a:r>
            <a:r>
              <a:rPr lang="en-US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ACC</a:t>
            </a:r>
            <a:endParaRPr lang="de-DE" b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37011" y="1481852"/>
            <a:ext cx="8991379" cy="3047980"/>
          </a:xfrm>
          <a:prstGeom prst="rect">
            <a:avLst/>
          </a:prstGeom>
        </p:spPr>
        <p:txBody>
          <a:bodyPr/>
          <a:lstStyle>
            <a:lvl1pPr marL="85725" indent="-85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191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514350" indent="4000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714375" indent="-20638" algn="l" rtl="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</a:defRPr>
            </a:lvl4pPr>
            <a:lvl5pPr marL="2143125" indent="-1247775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de-DE" sz="1600" kern="0" dirty="0">
                <a:latin typeface="Calibri" panose="020F0502020204030204" pitchFamily="34" charset="0"/>
              </a:rPr>
              <a:t>Integration </a:t>
            </a:r>
            <a:r>
              <a:rPr lang="de-DE" sz="1600" kern="0" dirty="0" err="1">
                <a:latin typeface="Calibri" panose="020F0502020204030204" pitchFamily="34" charset="0"/>
              </a:rPr>
              <a:t>of</a:t>
            </a:r>
            <a:r>
              <a:rPr lang="de-DE" sz="1600" kern="0" dirty="0">
                <a:latin typeface="Calibri" panose="020F0502020204030204" pitchFamily="34" charset="0"/>
              </a:rPr>
              <a:t> FOS </a:t>
            </a:r>
            <a:r>
              <a:rPr lang="de-DE" sz="1600" kern="0" dirty="0" err="1">
                <a:latin typeface="Calibri" panose="020F0502020204030204" pitchFamily="34" charset="0"/>
              </a:rPr>
              <a:t>quadrupole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module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started</a:t>
            </a:r>
            <a:r>
              <a:rPr lang="de-DE" sz="1600" kern="0" dirty="0">
                <a:latin typeface="Calibri" panose="020F0502020204030204" pitchFamily="34" charset="0"/>
              </a:rPr>
              <a:t> at BNG</a:t>
            </a:r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de-DE" sz="1600" kern="0" dirty="0">
                <a:latin typeface="Calibri" panose="020F0502020204030204" pitchFamily="34" charset="0"/>
              </a:rPr>
              <a:t>41 </a:t>
            </a:r>
            <a:r>
              <a:rPr lang="de-DE" sz="1600" kern="0" dirty="0" err="1">
                <a:latin typeface="Calibri" panose="020F0502020204030204" pitchFamily="34" charset="0"/>
              </a:rPr>
              <a:t>sc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dipole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modules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delivered</a:t>
            </a:r>
            <a:r>
              <a:rPr lang="de-DE" sz="1600" kern="0" dirty="0">
                <a:latin typeface="Calibri" panose="020F0502020204030204" pitchFamily="34" charset="0"/>
              </a:rPr>
              <a:t>, 36 </a:t>
            </a:r>
            <a:r>
              <a:rPr lang="de-DE" sz="1600" kern="0" dirty="0" err="1">
                <a:latin typeface="Calibri" panose="020F0502020204030204" pitchFamily="34" charset="0"/>
              </a:rPr>
              <a:t>dipole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modules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successfully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tested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and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accepted</a:t>
            </a:r>
            <a:endParaRPr lang="de-DE" sz="1600" kern="0" dirty="0">
              <a:latin typeface="Calibri" panose="020F0502020204030204" pitchFamily="34" charset="0"/>
            </a:endParaRPr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de-DE" sz="1600" kern="0" dirty="0" err="1">
                <a:latin typeface="Calibri" panose="020F0502020204030204" pitchFamily="34" charset="0"/>
              </a:rPr>
              <a:t>Contract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for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series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testing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of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the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integrated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modules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with</a:t>
            </a:r>
            <a:r>
              <a:rPr lang="de-DE" sz="1600" kern="0" dirty="0">
                <a:latin typeface="Calibri" panose="020F0502020204030204" pitchFamily="34" charset="0"/>
              </a:rPr>
              <a:t> INFN (Salerno, </a:t>
            </a:r>
            <a:r>
              <a:rPr lang="de-DE" sz="1600" kern="0" dirty="0" err="1">
                <a:latin typeface="Calibri" panose="020F0502020204030204" pitchFamily="34" charset="0"/>
              </a:rPr>
              <a:t>Italy</a:t>
            </a:r>
            <a:r>
              <a:rPr lang="de-DE" sz="1600" kern="0" dirty="0">
                <a:latin typeface="Calibri" panose="020F0502020204030204" pitchFamily="34" charset="0"/>
              </a:rPr>
              <a:t>) </a:t>
            </a:r>
            <a:r>
              <a:rPr lang="de-DE" sz="1600" kern="0" dirty="0" err="1">
                <a:latin typeface="Calibri" panose="020F0502020204030204" pitchFamily="34" charset="0"/>
              </a:rPr>
              <a:t>signed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de-DE" sz="1600" kern="0" dirty="0">
                <a:latin typeface="Calibri" panose="020F0502020204030204" pitchFamily="34" charset="0"/>
              </a:rPr>
              <a:t>Series </a:t>
            </a:r>
            <a:r>
              <a:rPr lang="de-DE" sz="1600" kern="0" dirty="0" err="1">
                <a:latin typeface="Calibri" panose="020F0502020204030204" pitchFamily="34" charset="0"/>
              </a:rPr>
              <a:t>production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released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for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thin</a:t>
            </a:r>
            <a:r>
              <a:rPr lang="de-DE" sz="1600" kern="0" dirty="0">
                <a:latin typeface="Calibri" panose="020F0502020204030204" pitchFamily="34" charset="0"/>
              </a:rPr>
              <a:t> wall </a:t>
            </a:r>
            <a:r>
              <a:rPr lang="de-DE" sz="1600" kern="0" dirty="0" err="1">
                <a:latin typeface="Calibri" panose="020F0502020204030204" pitchFamily="34" charset="0"/>
              </a:rPr>
              <a:t>dipole</a:t>
            </a:r>
            <a:r>
              <a:rPr lang="de-DE" sz="1600" kern="0" dirty="0">
                <a:latin typeface="Calibri" panose="020F0502020204030204" pitchFamily="34" charset="0"/>
              </a:rPr>
              <a:t>- </a:t>
            </a:r>
            <a:r>
              <a:rPr lang="de-DE" sz="1600" kern="0" dirty="0" err="1">
                <a:latin typeface="Calibri" panose="020F0502020204030204" pitchFamily="34" charset="0"/>
              </a:rPr>
              <a:t>and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for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thin</a:t>
            </a:r>
            <a:r>
              <a:rPr lang="de-DE" sz="1600" kern="0" dirty="0">
                <a:latin typeface="Calibri" panose="020F0502020204030204" pitchFamily="34" charset="0"/>
              </a:rPr>
              <a:t> wall </a:t>
            </a:r>
            <a:r>
              <a:rPr lang="de-DE" sz="1600" kern="0" dirty="0" err="1">
                <a:latin typeface="Calibri" panose="020F0502020204030204" pitchFamily="34" charset="0"/>
              </a:rPr>
              <a:t>quadrupole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chambers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with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LHe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cooling</a:t>
            </a:r>
            <a:r>
              <a:rPr lang="de-DE" sz="1600" kern="0" dirty="0">
                <a:latin typeface="Calibri" panose="020F0502020204030204" pitchFamily="34" charset="0"/>
              </a:rPr>
              <a:t>.</a:t>
            </a:r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de-DE" sz="1600" kern="0" dirty="0">
                <a:latin typeface="Calibri" panose="020F0502020204030204" pitchFamily="34" charset="0"/>
              </a:rPr>
              <a:t>Manufacturing </a:t>
            </a:r>
            <a:r>
              <a:rPr lang="de-DE" sz="1600" kern="0" dirty="0" err="1">
                <a:latin typeface="Calibri" panose="020F0502020204030204" pitchFamily="34" charset="0"/>
              </a:rPr>
              <a:t>of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series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of</a:t>
            </a:r>
            <a:r>
              <a:rPr lang="de-DE" sz="1600" kern="0" dirty="0">
                <a:latin typeface="Calibri" panose="020F0502020204030204" pitchFamily="34" charset="0"/>
              </a:rPr>
              <a:t>  </a:t>
            </a:r>
            <a:r>
              <a:rPr lang="de-DE" sz="1600" kern="0" dirty="0" err="1">
                <a:latin typeface="Calibri" panose="020F0502020204030204" pitchFamily="34" charset="0"/>
              </a:rPr>
              <a:t>bunch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compression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cavities</a:t>
            </a:r>
            <a:r>
              <a:rPr lang="de-DE" sz="1600" kern="0" dirty="0">
                <a:latin typeface="Calibri" panose="020F0502020204030204" pitchFamily="34" charset="0"/>
              </a:rPr>
              <a:t> at </a:t>
            </a:r>
            <a:r>
              <a:rPr lang="de-DE" sz="1600" kern="0" dirty="0" err="1">
                <a:latin typeface="Calibri" panose="020F0502020204030204" pitchFamily="34" charset="0"/>
              </a:rPr>
              <a:t>Aurion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completed</a:t>
            </a:r>
            <a:endParaRPr lang="de-DE" sz="1600" kern="0" dirty="0">
              <a:latin typeface="Calibri" panose="020F0502020204030204" pitchFamily="34" charset="0"/>
            </a:endParaRPr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de-DE" sz="1600" kern="0" dirty="0">
                <a:latin typeface="Calibri" panose="020F0502020204030204" pitchFamily="34" charset="0"/>
              </a:rPr>
              <a:t>Integration </a:t>
            </a:r>
            <a:r>
              <a:rPr lang="de-DE" sz="1600" kern="0" dirty="0" err="1">
                <a:latin typeface="Calibri" panose="020F0502020204030204" pitchFamily="34" charset="0"/>
              </a:rPr>
              <a:t>of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series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of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bunch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compressor</a:t>
            </a:r>
            <a:r>
              <a:rPr lang="de-DE" sz="1600" kern="0" dirty="0">
                <a:latin typeface="Calibri" panose="020F0502020204030204" pitchFamily="34" charset="0"/>
              </a:rPr>
              <a:t> power </a:t>
            </a:r>
            <a:r>
              <a:rPr lang="de-DE" sz="1600" kern="0" dirty="0" err="1">
                <a:latin typeface="Calibri" panose="020F0502020204030204" pitchFamily="34" charset="0"/>
              </a:rPr>
              <a:t>converters</a:t>
            </a:r>
            <a:r>
              <a:rPr lang="de-DE" sz="1600" kern="0" dirty="0">
                <a:latin typeface="Calibri" panose="020F0502020204030204" pitchFamily="34" charset="0"/>
              </a:rPr>
              <a:t> at OCEM </a:t>
            </a:r>
            <a:r>
              <a:rPr lang="de-DE" sz="1600" kern="0" dirty="0" err="1">
                <a:latin typeface="Calibri" panose="020F0502020204030204" pitchFamily="34" charset="0"/>
              </a:rPr>
              <a:t>almost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completed</a:t>
            </a:r>
            <a:endParaRPr lang="de-DE" sz="1600" kern="0" dirty="0">
              <a:latin typeface="Calibri" panose="020F0502020204030204" pitchFamily="34" charset="0"/>
            </a:endParaRPr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de-DE" sz="1600" kern="0" dirty="0" err="1">
                <a:latin typeface="Calibri" panose="020F0502020204030204" pitchFamily="34" charset="0"/>
              </a:rPr>
              <a:t>Production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of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injection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septum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magnets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and</a:t>
            </a:r>
            <a:r>
              <a:rPr lang="de-DE" sz="1600" kern="0" dirty="0">
                <a:latin typeface="Calibri" panose="020F0502020204030204" pitchFamily="34" charset="0"/>
              </a:rPr>
              <a:t> power </a:t>
            </a:r>
            <a:r>
              <a:rPr lang="de-DE" sz="1600" kern="0" dirty="0" err="1">
                <a:latin typeface="Calibri" panose="020F0502020204030204" pitchFamily="34" charset="0"/>
              </a:rPr>
              <a:t>converters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completed</a:t>
            </a:r>
            <a:endParaRPr lang="de-DE" sz="1600" kern="0" dirty="0">
              <a:latin typeface="Calibri" panose="020F0502020204030204" pitchFamily="34" charset="0"/>
            </a:endParaRPr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de-DE" sz="1600" kern="0" dirty="0">
                <a:latin typeface="Calibri" panose="020F0502020204030204" pitchFamily="34" charset="0"/>
              </a:rPr>
              <a:t>Series </a:t>
            </a:r>
            <a:r>
              <a:rPr lang="de-DE" sz="1600" kern="0" dirty="0" err="1">
                <a:latin typeface="Calibri" panose="020F0502020204030204" pitchFamily="34" charset="0"/>
              </a:rPr>
              <a:t>production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of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cryo</a:t>
            </a:r>
            <a:r>
              <a:rPr lang="de-DE" sz="1600" kern="0" dirty="0">
                <a:latin typeface="Calibri" panose="020F0502020204030204" pitchFamily="34" charset="0"/>
              </a:rPr>
              <a:t>-adsorption </a:t>
            </a:r>
            <a:r>
              <a:rPr lang="de-DE" sz="1600" kern="0" dirty="0" err="1">
                <a:latin typeface="Calibri" panose="020F0502020204030204" pitchFamily="34" charset="0"/>
              </a:rPr>
              <a:t>pumps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completed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by</a:t>
            </a:r>
            <a:r>
              <a:rPr lang="de-DE" sz="1600" kern="0" dirty="0">
                <a:latin typeface="Calibri" panose="020F0502020204030204" pitchFamily="34" charset="0"/>
              </a:rPr>
              <a:t> ILK.</a:t>
            </a:r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de-DE" sz="1600" kern="0" dirty="0">
                <a:latin typeface="Calibri" panose="020F0502020204030204" pitchFamily="34" charset="0"/>
              </a:rPr>
              <a:t>Tender </a:t>
            </a:r>
            <a:r>
              <a:rPr lang="de-DE" sz="1600" kern="0" dirty="0" err="1">
                <a:latin typeface="Calibri" panose="020F0502020204030204" pitchFamily="34" charset="0"/>
              </a:rPr>
              <a:t>launched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for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main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dipole</a:t>
            </a:r>
            <a:r>
              <a:rPr lang="de-DE" sz="1600" kern="0" dirty="0">
                <a:latin typeface="Calibri" panose="020F0502020204030204" pitchFamily="34" charset="0"/>
              </a:rPr>
              <a:t>- </a:t>
            </a:r>
            <a:r>
              <a:rPr lang="de-DE" sz="1600" kern="0" dirty="0" err="1">
                <a:latin typeface="Calibri" panose="020F0502020204030204" pitchFamily="34" charset="0"/>
              </a:rPr>
              <a:t>and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quadrupole</a:t>
            </a:r>
            <a:r>
              <a:rPr lang="de-DE" sz="1600" kern="0" dirty="0">
                <a:latin typeface="Calibri" panose="020F0502020204030204" pitchFamily="34" charset="0"/>
              </a:rPr>
              <a:t> power </a:t>
            </a:r>
            <a:r>
              <a:rPr lang="de-DE" sz="1600" kern="0" dirty="0" err="1">
                <a:latin typeface="Calibri" panose="020F0502020204030204" pitchFamily="34" charset="0"/>
              </a:rPr>
              <a:t>converters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and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for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extraction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kicker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system</a:t>
            </a:r>
            <a:r>
              <a:rPr lang="de-DE" sz="1600" kern="0" dirty="0">
                <a:latin typeface="Calibri" panose="020F0502020204030204" pitchFamily="34" charset="0"/>
              </a:rPr>
              <a:t>.</a:t>
            </a:r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de-DE" sz="1600" kern="0" dirty="0" err="1">
                <a:latin typeface="Calibri" panose="020F0502020204030204" pitchFamily="34" charset="0"/>
              </a:rPr>
              <a:t>Decision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taken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for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technical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solution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of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quench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detection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system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based</a:t>
            </a:r>
            <a:r>
              <a:rPr lang="de-DE" sz="1600" kern="0" dirty="0">
                <a:latin typeface="Calibri" panose="020F0502020204030204" pitchFamily="34" charset="0"/>
              </a:rPr>
              <a:t> on GSI-</a:t>
            </a:r>
            <a:r>
              <a:rPr lang="de-DE" sz="1600" kern="0" dirty="0" err="1">
                <a:latin typeface="Calibri" panose="020F0502020204030204" pitchFamily="34" charset="0"/>
              </a:rPr>
              <a:t>inhouse</a:t>
            </a:r>
            <a:r>
              <a:rPr lang="de-DE" sz="1600" kern="0" dirty="0">
                <a:latin typeface="Calibri" panose="020F0502020204030204" pitchFamily="34" charset="0"/>
              </a:rPr>
              <a:t> </a:t>
            </a:r>
            <a:r>
              <a:rPr lang="de-DE" sz="1600" kern="0" dirty="0" err="1">
                <a:latin typeface="Calibri" panose="020F0502020204030204" pitchFamily="34" charset="0"/>
              </a:rPr>
              <a:t>developments</a:t>
            </a:r>
            <a:r>
              <a:rPr lang="de-DE" sz="1600" kern="0" dirty="0">
                <a:latin typeface="Calibri" panose="020F0502020204030204" pitchFamily="34" charset="0"/>
              </a:rPr>
              <a:t>.</a:t>
            </a:r>
          </a:p>
          <a:p>
            <a:pPr marL="507206" lvl="1" indent="-257175"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00599D"/>
              </a:solidFill>
              <a:latin typeface="Calibri" panose="020F0502020204030204" pitchFamily="34" charset="0"/>
            </a:endParaRPr>
          </a:p>
          <a:p>
            <a:pPr marL="507206" lvl="1" indent="-257175">
              <a:buFont typeface="Arial" panose="020B0604020202020204" pitchFamily="34" charset="0"/>
              <a:buChar char="•"/>
            </a:pPr>
            <a:endParaRPr lang="de-DE" sz="1400" kern="0" dirty="0">
              <a:solidFill>
                <a:srgbClr val="00599D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79829" y="1145291"/>
            <a:ext cx="620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b="1" dirty="0">
                <a:latin typeface="Calibri" panose="020F0502020204030204" pitchFamily="34" charset="0"/>
              </a:rPr>
              <a:t>SIS100</a:t>
            </a:r>
            <a:endParaRPr lang="de-DE" b="1" dirty="0">
              <a:latin typeface="Calibri" panose="020F050202020403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723634" y="6308095"/>
            <a:ext cx="25105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sc</a:t>
            </a:r>
            <a:r>
              <a:rPr lang="de-DE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dipole</a:t>
            </a:r>
            <a:r>
              <a:rPr lang="de-DE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modules</a:t>
            </a:r>
            <a:r>
              <a:rPr lang="de-DE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de-DE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GSI</a:t>
            </a:r>
            <a:r>
              <a:rPr lang="de-DE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storage</a:t>
            </a:r>
            <a:r>
              <a:rPr lang="de-DE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area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6372200" y="6321880"/>
            <a:ext cx="26642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err="1">
                <a:latin typeface="Calibri" panose="020F0502020204030204" pitchFamily="34" charset="0"/>
              </a:rPr>
              <a:t>Bunch</a:t>
            </a:r>
            <a:r>
              <a:rPr lang="de-DE" sz="1200" dirty="0">
                <a:latin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</a:rPr>
              <a:t>compression</a:t>
            </a:r>
            <a:r>
              <a:rPr lang="de-DE" sz="1200" dirty="0">
                <a:latin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</a:rPr>
              <a:t>cavities</a:t>
            </a:r>
            <a:r>
              <a:rPr lang="de-DE" sz="1200" dirty="0">
                <a:latin typeface="Calibri" panose="020F0502020204030204" pitchFamily="34" charset="0"/>
              </a:rPr>
              <a:t> at AURION</a:t>
            </a:r>
          </a:p>
        </p:txBody>
      </p:sp>
      <p:sp>
        <p:nvSpPr>
          <p:cNvPr id="10" name="Textfeld 9"/>
          <p:cNvSpPr txBox="1"/>
          <p:nvPr/>
        </p:nvSpPr>
        <p:spPr bwMode="auto">
          <a:xfrm>
            <a:off x="4059669" y="6308095"/>
            <a:ext cx="685800" cy="51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35100" tIns="67500" rIns="35100" bIns="6750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FOS QP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module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integration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@ 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BNG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131" y="5205652"/>
            <a:ext cx="3327566" cy="11100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05115">
            <a:off x="6966498" y="816603"/>
            <a:ext cx="2083421" cy="108253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155876" y="5205652"/>
            <a:ext cx="2044189" cy="114985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/>
          <p:cNvPicPr/>
          <p:nvPr/>
        </p:nvPicPr>
        <p:blipFill>
          <a:blip r:embed="rId7" cstate="screen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5047" y="5205652"/>
            <a:ext cx="1834064" cy="114985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8316915" y="6607175"/>
            <a:ext cx="728662" cy="250825"/>
          </a:xfrm>
        </p:spPr>
        <p:txBody>
          <a:bodyPr/>
          <a:lstStyle/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Collaboration Meeting CERN-GSI/FAIR on 2</a:t>
            </a:r>
            <a:r>
              <a:rPr lang="en-US" baseline="30000" smtClean="0"/>
              <a:t>nd</a:t>
            </a:r>
            <a:r>
              <a:rPr lang="en-US" smtClean="0"/>
              <a:t> July 2019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83183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611188" y="581029"/>
            <a:ext cx="8282649" cy="490538"/>
          </a:xfrm>
          <a:prstGeom prst="rect">
            <a:avLst/>
          </a:prstGeom>
        </p:spPr>
        <p:txBody>
          <a:bodyPr wrap="none"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en-US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 Project – ACC</a:t>
            </a:r>
            <a:endParaRPr lang="de-DE" b="1" kern="0" dirty="0">
              <a:solidFill>
                <a:schemeClr val="tx1"/>
              </a:solidFill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-24530" y="1648190"/>
            <a:ext cx="9036496" cy="4793346"/>
          </a:xfrm>
          <a:prstGeom prst="rect">
            <a:avLst/>
          </a:prstGeom>
        </p:spPr>
        <p:txBody>
          <a:bodyPr/>
          <a:lstStyle>
            <a:lvl1pPr marL="85725" indent="-85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191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514350" indent="4000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714375" indent="-20638" algn="l" rtl="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</a:defRPr>
            </a:lvl4pPr>
            <a:lvl5pPr marL="2143125" indent="-1247775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en-GB" sz="1600" kern="0" dirty="0">
                <a:latin typeface="Calibri" panose="020F0502020204030204" pitchFamily="34" charset="0"/>
              </a:rPr>
              <a:t>Kick-off meeting at CERN of the testing facility for SC magnets performed</a:t>
            </a:r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en-GB" sz="1600" kern="0" dirty="0">
                <a:latin typeface="Calibri" panose="020F0502020204030204" pitchFamily="34" charset="0"/>
              </a:rPr>
              <a:t>Successful FAT of First-of-Series SC </a:t>
            </a:r>
            <a:r>
              <a:rPr lang="en-GB" sz="1600" kern="0" dirty="0" err="1">
                <a:latin typeface="Calibri" panose="020F0502020204030204" pitchFamily="34" charset="0"/>
              </a:rPr>
              <a:t>Multiplet</a:t>
            </a:r>
            <a:r>
              <a:rPr lang="en-GB" sz="1600" kern="0" dirty="0">
                <a:latin typeface="Calibri" panose="020F0502020204030204" pitchFamily="34" charset="0"/>
              </a:rPr>
              <a:t>; </a:t>
            </a:r>
            <a:r>
              <a:rPr lang="en-GB" sz="1600" kern="0" dirty="0" err="1">
                <a:latin typeface="Calibri" panose="020F0502020204030204" pitchFamily="34" charset="0"/>
              </a:rPr>
              <a:t>Multiplet</a:t>
            </a:r>
            <a:r>
              <a:rPr lang="en-GB" sz="1600" kern="0" dirty="0">
                <a:latin typeface="Calibri" panose="020F0502020204030204" pitchFamily="34" charset="0"/>
              </a:rPr>
              <a:t> shipped to CERN for testing</a:t>
            </a:r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en-GB" sz="1600" kern="0" dirty="0">
                <a:latin typeface="Calibri" panose="020F0502020204030204" pitchFamily="34" charset="0"/>
              </a:rPr>
              <a:t>SC branched dipoles specifications ready. Award of tender expected for Q4-19 / Q1-20</a:t>
            </a:r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en-GB" sz="1600" kern="0" dirty="0">
                <a:latin typeface="Calibri" panose="020F0502020204030204" pitchFamily="34" charset="0"/>
              </a:rPr>
              <a:t>Local cryogenics specification released in January 2019</a:t>
            </a:r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en-GB" sz="1600" kern="0" dirty="0">
                <a:latin typeface="Calibri" panose="020F0502020204030204" pitchFamily="34" charset="0"/>
              </a:rPr>
              <a:t>Contracts status with BINP:</a:t>
            </a:r>
          </a:p>
          <a:p>
            <a:pPr marL="971550" lvl="3" indent="-342900">
              <a:buFont typeface="Arial" panose="020B0604020202020204" pitchFamily="34" charset="0"/>
              <a:buChar char="•"/>
            </a:pPr>
            <a:r>
              <a:rPr lang="en-GB" sz="1400" i="0" kern="0" dirty="0">
                <a:solidFill>
                  <a:schemeClr val="tx1"/>
                </a:solidFill>
                <a:latin typeface="Calibri" panose="020F0502020204030204" pitchFamily="34" charset="0"/>
              </a:rPr>
              <a:t>NC dipoles and diagnostic vacuum chambers signed</a:t>
            </a:r>
          </a:p>
          <a:p>
            <a:pPr marL="971550" lvl="3" indent="-342900">
              <a:buFont typeface="Arial" panose="020B0604020202020204" pitchFamily="34" charset="0"/>
              <a:buChar char="•"/>
            </a:pPr>
            <a:r>
              <a:rPr lang="en-GB" sz="1400" i="0" kern="0" dirty="0">
                <a:solidFill>
                  <a:schemeClr val="tx1"/>
                </a:solidFill>
                <a:latin typeface="Calibri" panose="020F0502020204030204" pitchFamily="34" charset="0"/>
              </a:rPr>
              <a:t>Contract finalised for SC dipoles vacuum chambers</a:t>
            </a:r>
          </a:p>
          <a:p>
            <a:pPr marL="971550" lvl="3" indent="-342900">
              <a:buFont typeface="Arial" panose="020B0604020202020204" pitchFamily="34" charset="0"/>
              <a:buChar char="•"/>
            </a:pPr>
            <a:r>
              <a:rPr lang="en-GB" sz="1400" i="0" kern="0" dirty="0">
                <a:solidFill>
                  <a:schemeClr val="tx1"/>
                </a:solidFill>
                <a:latin typeface="Calibri" panose="020F0502020204030204" pitchFamily="34" charset="0"/>
              </a:rPr>
              <a:t>Negotiation ongoing for NC multipoles, NC magnet chambers, other vacuum elements and BPM detectors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28403" y="1237152"/>
            <a:ext cx="7495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00599D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chemeClr val="tx1"/>
                </a:solidFill>
              </a:rPr>
              <a:t>Super- </a:t>
            </a:r>
            <a:r>
              <a:rPr lang="de-DE" sz="2000" dirty="0" smtClean="0">
                <a:solidFill>
                  <a:schemeClr val="tx1"/>
                </a:solidFill>
              </a:rPr>
              <a:t>FRS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54495" y="6134875"/>
            <a:ext cx="31054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400" kern="0" dirty="0">
                <a:latin typeface="Calibri" panose="020F0502020204030204" pitchFamily="34" charset="0"/>
              </a:rPr>
              <a:t>Kick-off of testing facility at CERN</a:t>
            </a:r>
          </a:p>
        </p:txBody>
      </p:sp>
      <p:pic>
        <p:nvPicPr>
          <p:cNvPr id="18" name="Picture 17" descr="cid:2BBB501B-F273-4A23-A51F-4C5F426173F2@gsi.de"/>
          <p:cNvPicPr/>
          <p:nvPr/>
        </p:nvPicPr>
        <p:blipFill rotWithShape="1">
          <a:blip r:embed="rId3" r:link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80"/>
          <a:stretch/>
        </p:blipFill>
        <p:spPr bwMode="auto">
          <a:xfrm>
            <a:off x="5628540" y="4114504"/>
            <a:ext cx="3350941" cy="202037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95293" y="3905250"/>
            <a:ext cx="5602420" cy="4423849"/>
          </a:xfrm>
          <a:prstGeom prst="rect">
            <a:avLst/>
          </a:prstGeom>
        </p:spPr>
        <p:txBody>
          <a:bodyPr/>
          <a:lstStyle>
            <a:lvl1pPr marL="85725" indent="-85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191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514350" indent="4000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714375" indent="-20638" algn="l" rtl="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</a:defRPr>
            </a:lvl4pPr>
            <a:lvl5pPr marL="2143125" indent="-1247775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en-US" sz="1600" kern="0" dirty="0">
                <a:latin typeface="Calibri" panose="020F0502020204030204" pitchFamily="34" charset="0"/>
              </a:rPr>
              <a:t>Production contract for the special radiation hard cable as supplementary material (MIC cable) for NC dipoles signed in January 2019</a:t>
            </a:r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en-US" sz="1600" kern="0" dirty="0">
                <a:latin typeface="Calibri" panose="020F0502020204030204" pitchFamily="34" charset="0"/>
              </a:rPr>
              <a:t>In-kind contract with Sweden for SEM-grid detectors signed in February 2019. Kick-off done on 04/04/2019</a:t>
            </a:r>
          </a:p>
          <a:p>
            <a:pPr marL="676275" lvl="1" indent="-342900">
              <a:buFont typeface="Arial" panose="020B0604020202020204" pitchFamily="34" charset="0"/>
              <a:buChar char="•"/>
            </a:pPr>
            <a:r>
              <a:rPr lang="en-US" sz="1600" kern="0" dirty="0">
                <a:latin typeface="Calibri" panose="020F0502020204030204" pitchFamily="34" charset="0"/>
              </a:rPr>
              <a:t>India expressed interest to provide the laterally part of iron shield. Decision required soon.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Collaboration Meeting CERN-GSI/FAIR on 2</a:t>
            </a:r>
            <a:r>
              <a:rPr lang="en-US" baseline="30000" smtClean="0"/>
              <a:t>nd</a:t>
            </a:r>
            <a:r>
              <a:rPr lang="en-US" smtClean="0"/>
              <a:t> July 2019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06212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611188" y="594147"/>
            <a:ext cx="8607600" cy="489600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en-US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 </a:t>
            </a:r>
            <a:r>
              <a:rPr lang="en-US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</a:t>
            </a:r>
            <a:r>
              <a:rPr lang="en-US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ACC</a:t>
            </a:r>
            <a:endParaRPr lang="de-DE" b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266700" y="1784350"/>
            <a:ext cx="8188935" cy="2329790"/>
          </a:xfrm>
          <a:prstGeom prst="rect">
            <a:avLst/>
          </a:prstGeom>
        </p:spPr>
        <p:txBody>
          <a:bodyPr/>
          <a:lstStyle>
            <a:lvl1pPr marL="85725" indent="-85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191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514350" indent="4000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714375" indent="-20638" algn="l" rtl="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</a:defRPr>
            </a:lvl4pPr>
            <a:lvl5pPr marL="2143125" indent="-1247775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pPr marL="478631" lvl="1" indent="-214313">
              <a:buFont typeface="Arial" panose="020B0604020202020204" pitchFamily="34" charset="0"/>
              <a:buChar char="•"/>
            </a:pPr>
            <a:r>
              <a:rPr lang="de-DE" sz="1800" kern="0" dirty="0" err="1">
                <a:latin typeface="Calibri" panose="020F0502020204030204" pitchFamily="34" charset="0"/>
              </a:rPr>
              <a:t>Commissioning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of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ion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source</a:t>
            </a:r>
            <a:r>
              <a:rPr lang="de-DE" sz="1800" kern="0" dirty="0">
                <a:latin typeface="Calibri" panose="020F0502020204030204" pitchFamily="34" charset="0"/>
              </a:rPr>
              <a:t> at CEA in </a:t>
            </a:r>
            <a:r>
              <a:rPr lang="de-DE" sz="1800" kern="0" dirty="0" err="1">
                <a:latin typeface="Calibri" panose="020F0502020204030204" pitchFamily="34" charset="0"/>
              </a:rPr>
              <a:t>progress</a:t>
            </a:r>
            <a:r>
              <a:rPr lang="de-DE" sz="1800" kern="0" dirty="0">
                <a:latin typeface="Calibri" panose="020F0502020204030204" pitchFamily="34" charset="0"/>
              </a:rPr>
              <a:t>. Beam </a:t>
            </a:r>
            <a:r>
              <a:rPr lang="de-DE" sz="1800" kern="0" dirty="0" err="1">
                <a:latin typeface="Calibri" panose="020F0502020204030204" pitchFamily="34" charset="0"/>
              </a:rPr>
              <a:t>shape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improved</a:t>
            </a:r>
            <a:endParaRPr lang="de-DE" sz="1800" kern="0" dirty="0">
              <a:latin typeface="Calibri" panose="020F0502020204030204" pitchFamily="34" charset="0"/>
            </a:endParaRPr>
          </a:p>
          <a:p>
            <a:pPr marL="478631" lvl="1" indent="-214313">
              <a:buFont typeface="Arial" panose="020B0604020202020204" pitchFamily="34" charset="0"/>
              <a:buChar char="•"/>
            </a:pPr>
            <a:r>
              <a:rPr lang="de-DE" sz="1800" kern="0" dirty="0" err="1">
                <a:latin typeface="Calibri" panose="020F0502020204030204" pitchFamily="34" charset="0"/>
              </a:rPr>
              <a:t>Ladder</a:t>
            </a:r>
            <a:r>
              <a:rPr lang="de-DE" sz="1800" kern="0" dirty="0">
                <a:latin typeface="Calibri" panose="020F0502020204030204" pitchFamily="34" charset="0"/>
              </a:rPr>
              <a:t>-RFQ (fig. 1) </a:t>
            </a:r>
            <a:r>
              <a:rPr lang="de-DE" sz="1800" kern="0" dirty="0" err="1">
                <a:latin typeface="Calibri" panose="020F0502020204030204" pitchFamily="34" charset="0"/>
              </a:rPr>
              <a:t>opened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and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machined</a:t>
            </a:r>
            <a:r>
              <a:rPr lang="de-DE" sz="1800" kern="0" dirty="0">
                <a:latin typeface="Calibri" panose="020F0502020204030204" pitchFamily="34" charset="0"/>
              </a:rPr>
              <a:t>  </a:t>
            </a:r>
            <a:r>
              <a:rPr lang="de-DE" sz="1800" kern="0" dirty="0" err="1">
                <a:latin typeface="Calibri" panose="020F0502020204030204" pitchFamily="34" charset="0"/>
              </a:rPr>
              <a:t>to</a:t>
            </a:r>
            <a:r>
              <a:rPr lang="de-DE" sz="1800" kern="0" dirty="0">
                <a:latin typeface="Calibri" panose="020F0502020204030204" pitchFamily="34" charset="0"/>
              </a:rPr>
              <a:t> final </a:t>
            </a:r>
            <a:r>
              <a:rPr lang="de-DE" sz="1800" kern="0" dirty="0" err="1">
                <a:latin typeface="Calibri" panose="020F0502020204030204" pitchFamily="34" charset="0"/>
              </a:rPr>
              <a:t>geometry</a:t>
            </a:r>
            <a:r>
              <a:rPr lang="de-DE" sz="1800" kern="0" dirty="0">
                <a:latin typeface="Calibri" panose="020F0502020204030204" pitchFamily="34" charset="0"/>
              </a:rPr>
              <a:t> after </a:t>
            </a:r>
            <a:r>
              <a:rPr lang="de-DE" sz="1800" kern="0" dirty="0" err="1">
                <a:latin typeface="Calibri" panose="020F0502020204030204" pitchFamily="34" charset="0"/>
              </a:rPr>
              <a:t>first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low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level</a:t>
            </a:r>
            <a:r>
              <a:rPr lang="de-DE" sz="1800" kern="0" dirty="0">
                <a:latin typeface="Calibri" panose="020F0502020204030204" pitchFamily="34" charset="0"/>
              </a:rPr>
              <a:t> RF </a:t>
            </a:r>
            <a:r>
              <a:rPr lang="de-DE" sz="1800" kern="0" dirty="0" err="1">
                <a:latin typeface="Calibri" panose="020F0502020204030204" pitchFamily="34" charset="0"/>
              </a:rPr>
              <a:t>tests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and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succeeding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simulations</a:t>
            </a:r>
            <a:r>
              <a:rPr lang="de-DE" sz="1800" kern="0" dirty="0">
                <a:latin typeface="Calibri" panose="020F0502020204030204" pitchFamily="34" charset="0"/>
              </a:rPr>
              <a:t>. </a:t>
            </a:r>
            <a:r>
              <a:rPr lang="de-DE" sz="1800" kern="0" dirty="0" err="1">
                <a:latin typeface="Calibri" panose="020F0502020204030204" pitchFamily="34" charset="0"/>
              </a:rPr>
              <a:t>Very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good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agreement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with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expected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resonace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frequency</a:t>
            </a:r>
            <a:r>
              <a:rPr lang="de-DE" sz="1800" kern="0" dirty="0">
                <a:latin typeface="Calibri" panose="020F0502020204030204" pitchFamily="34" charset="0"/>
              </a:rPr>
              <a:t>, </a:t>
            </a:r>
            <a:r>
              <a:rPr lang="de-DE" sz="1800" kern="0" dirty="0" err="1">
                <a:latin typeface="Calibri" panose="020F0502020204030204" pitchFamily="34" charset="0"/>
              </a:rPr>
              <a:t>quality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factor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and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flatness</a:t>
            </a:r>
            <a:endParaRPr lang="de-DE" sz="1800" kern="0" dirty="0">
              <a:latin typeface="Calibri" panose="020F0502020204030204" pitchFamily="34" charset="0"/>
            </a:endParaRPr>
          </a:p>
          <a:p>
            <a:pPr marL="478631" lvl="1" indent="-214313">
              <a:buFont typeface="Arial" panose="020B0604020202020204" pitchFamily="34" charset="0"/>
              <a:buChar char="•"/>
            </a:pPr>
            <a:r>
              <a:rPr lang="de-DE" sz="1800" kern="0" dirty="0" err="1">
                <a:latin typeface="Calibri" panose="020F0502020204030204" pitchFamily="34" charset="0"/>
              </a:rPr>
              <a:t>Copper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Plating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tests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for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first</a:t>
            </a:r>
            <a:r>
              <a:rPr lang="de-DE" sz="1800" kern="0" dirty="0">
                <a:latin typeface="Calibri" panose="020F0502020204030204" pitchFamily="34" charset="0"/>
              </a:rPr>
              <a:t> CCH </a:t>
            </a:r>
            <a:r>
              <a:rPr lang="de-DE" sz="1800" kern="0" dirty="0" err="1">
                <a:latin typeface="Calibri" panose="020F0502020204030204" pitchFamily="34" charset="0"/>
              </a:rPr>
              <a:t>cavity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started</a:t>
            </a:r>
            <a:r>
              <a:rPr lang="de-DE" sz="1800" kern="0" dirty="0">
                <a:latin typeface="Calibri" panose="020F0502020204030204" pitchFamily="34" charset="0"/>
              </a:rPr>
              <a:t>. Promising </a:t>
            </a:r>
            <a:r>
              <a:rPr lang="de-DE" sz="1800" kern="0" dirty="0" err="1">
                <a:latin typeface="Calibri" panose="020F0502020204030204" pitchFamily="34" charset="0"/>
              </a:rPr>
              <a:t>results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with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dummy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cavity</a:t>
            </a:r>
            <a:r>
              <a:rPr lang="de-DE" sz="1800" kern="0" dirty="0">
                <a:latin typeface="Calibri" panose="020F0502020204030204" pitchFamily="34" charset="0"/>
              </a:rPr>
              <a:t> (</a:t>
            </a:r>
            <a:r>
              <a:rPr lang="de-DE" sz="1800" kern="0" dirty="0" err="1">
                <a:latin typeface="Calibri" panose="020F0502020204030204" pitchFamily="34" charset="0"/>
              </a:rPr>
              <a:t>see</a:t>
            </a:r>
            <a:r>
              <a:rPr lang="de-DE" sz="1800" kern="0" dirty="0">
                <a:latin typeface="Calibri" panose="020F0502020204030204" pitchFamily="34" charset="0"/>
              </a:rPr>
              <a:t> fig. 2 </a:t>
            </a:r>
            <a:r>
              <a:rPr lang="de-DE" sz="1800" kern="0" dirty="0" err="1">
                <a:latin typeface="Calibri" panose="020F0502020204030204" pitchFamily="34" charset="0"/>
              </a:rPr>
              <a:t>and</a:t>
            </a:r>
            <a:r>
              <a:rPr lang="de-DE" sz="1800" kern="0" dirty="0">
                <a:latin typeface="Calibri" panose="020F0502020204030204" pitchFamily="34" charset="0"/>
              </a:rPr>
              <a:t> 3)</a:t>
            </a:r>
          </a:p>
          <a:p>
            <a:pPr marL="478631" lvl="1" indent="-214313">
              <a:buFont typeface="Arial" panose="020B0604020202020204" pitchFamily="34" charset="0"/>
              <a:buChar char="•"/>
            </a:pPr>
            <a:endParaRPr lang="de-DE" sz="1400" kern="0" dirty="0">
              <a:latin typeface="Calibri" panose="020F0502020204030204" pitchFamily="34" charset="0"/>
            </a:endParaRPr>
          </a:p>
          <a:p>
            <a:pPr marL="264319" lvl="1" indent="0">
              <a:buNone/>
            </a:pPr>
            <a:endParaRPr lang="de-DE" sz="1600" kern="0" dirty="0">
              <a:solidFill>
                <a:srgbClr val="00599D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11188" y="1283802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00599D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chemeClr val="tx1"/>
                </a:solidFill>
              </a:rPr>
              <a:t>pLinac/ </a:t>
            </a:r>
            <a:r>
              <a:rPr lang="de-DE" sz="2000" dirty="0" err="1">
                <a:solidFill>
                  <a:schemeClr val="tx1"/>
                </a:solidFill>
              </a:rPr>
              <a:t>pbar</a:t>
            </a:r>
            <a:r>
              <a:rPr lang="de-DE" sz="2000" dirty="0">
                <a:solidFill>
                  <a:schemeClr val="tx1"/>
                </a:solidFill>
              </a:rPr>
              <a:t> Target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752" y="3873765"/>
            <a:ext cx="1764098" cy="221521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1097" y="3870807"/>
            <a:ext cx="1650738" cy="220098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143" y="3856576"/>
            <a:ext cx="3318661" cy="221521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Collaboration Meeting CERN-GSI/FAIR on 2</a:t>
            </a:r>
            <a:r>
              <a:rPr lang="en-US" baseline="30000" smtClean="0"/>
              <a:t>nd</a:t>
            </a:r>
            <a:r>
              <a:rPr lang="en-US" smtClean="0"/>
              <a:t> July 2019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76608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422565" y="300780"/>
            <a:ext cx="5838535" cy="787557"/>
          </a:xfrm>
        </p:spPr>
        <p:txBody>
          <a:bodyPr>
            <a:normAutofit/>
          </a:bodyPr>
          <a:lstStyle/>
          <a:p>
            <a:r>
              <a:rPr lang="de-DE" sz="3100" smtClean="0">
                <a:latin typeface="Calibri"/>
                <a:cs typeface="Calibri"/>
              </a:rPr>
              <a:t>FAIR &amp; GSI</a:t>
            </a:r>
            <a:r>
              <a:rPr lang="de-DE" sz="4000" smtClean="0">
                <a:latin typeface="Calibri"/>
                <a:cs typeface="Calibri"/>
              </a:rPr>
              <a:t> </a:t>
            </a:r>
            <a:r>
              <a:rPr lang="de-DE" sz="3100" smtClean="0">
                <a:latin typeface="Calibri"/>
                <a:cs typeface="Calibri"/>
              </a:rPr>
              <a:t>Darmstadt</a:t>
            </a:r>
            <a:endParaRPr lang="de-DE" sz="3100" dirty="0">
              <a:latin typeface="Calibri"/>
              <a:cs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11830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1" y="1195563"/>
            <a:ext cx="8797415" cy="5400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220602" y="6295700"/>
            <a:ext cx="1870841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>
                <a:solidFill>
                  <a:schemeClr val="bg1"/>
                </a:solidFill>
              </a:rPr>
              <a:t>Status: May 2019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Collaboration Meeting CERN-GSI/FAIR on 2</a:t>
            </a:r>
            <a:r>
              <a:rPr lang="en-US" baseline="30000" smtClean="0"/>
              <a:t>nd</a:t>
            </a:r>
            <a:r>
              <a:rPr lang="en-US" smtClean="0"/>
              <a:t> July 2019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0014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611188" y="553500"/>
            <a:ext cx="8607600" cy="490538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en-US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 </a:t>
            </a:r>
            <a:r>
              <a:rPr lang="en-US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</a:t>
            </a:r>
            <a:r>
              <a:rPr lang="en-US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ACC</a:t>
            </a:r>
            <a:endParaRPr lang="en-US" b="1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374650" y="1700808"/>
            <a:ext cx="8301806" cy="1368152"/>
          </a:xfrm>
          <a:prstGeom prst="rect">
            <a:avLst/>
          </a:prstGeom>
        </p:spPr>
        <p:txBody>
          <a:bodyPr/>
          <a:lstStyle>
            <a:lvl1pPr marL="85725" indent="-85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191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514350" indent="4000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714375" indent="-20638" algn="l" rtl="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</a:defRPr>
            </a:lvl4pPr>
            <a:lvl5pPr marL="2143125" indent="-1247775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pPr marL="638175" lvl="1" indent="-285750">
              <a:buFont typeface="Arial" panose="020B0604020202020204" pitchFamily="34" charset="0"/>
              <a:buChar char="•"/>
            </a:pPr>
            <a:r>
              <a:rPr lang="en-US" sz="1800" kern="0" dirty="0">
                <a:latin typeface="Calibri" panose="020F0502020204030204" pitchFamily="34" charset="0"/>
              </a:rPr>
              <a:t>Series production of RF – </a:t>
            </a:r>
            <a:r>
              <a:rPr lang="en-US" sz="1800" kern="0" dirty="0" err="1">
                <a:latin typeface="Calibri" panose="020F0502020204030204" pitchFamily="34" charset="0"/>
              </a:rPr>
              <a:t>debunchers</a:t>
            </a:r>
            <a:r>
              <a:rPr lang="en-US" sz="1800" kern="0" dirty="0">
                <a:latin typeface="Calibri" panose="020F0502020204030204" pitchFamily="34" charset="0"/>
              </a:rPr>
              <a:t> has been finished. SAT is under preparation at GSI</a:t>
            </a:r>
          </a:p>
          <a:p>
            <a:pPr marL="638175" lvl="1" indent="-285750">
              <a:buFont typeface="Arial" panose="020B0604020202020204" pitchFamily="34" charset="0"/>
              <a:buChar char="•"/>
            </a:pPr>
            <a:r>
              <a:rPr lang="en-US" sz="1800" kern="0" dirty="0">
                <a:latin typeface="Calibri" panose="020F0502020204030204" pitchFamily="34" charset="0"/>
              </a:rPr>
              <a:t>Series production of Power amplifiers for Stochastic Cooling is in progress</a:t>
            </a:r>
          </a:p>
          <a:p>
            <a:pPr marL="638175" lvl="1" indent="-285750">
              <a:buFont typeface="Arial" panose="020B0604020202020204" pitchFamily="34" charset="0"/>
              <a:buChar char="•"/>
            </a:pPr>
            <a:r>
              <a:rPr lang="de-DE" sz="1800" kern="0" dirty="0">
                <a:latin typeface="Calibri" panose="020F0502020204030204" pitchFamily="34" charset="0"/>
              </a:rPr>
              <a:t>2nd BINP - FAIR </a:t>
            </a:r>
            <a:r>
              <a:rPr lang="de-DE" sz="1800" kern="0" dirty="0" err="1">
                <a:latin typeface="Calibri" panose="020F0502020204030204" pitchFamily="34" charset="0"/>
              </a:rPr>
              <a:t>Coordination</a:t>
            </a:r>
            <a:r>
              <a:rPr lang="de-DE" sz="1800" kern="0" dirty="0">
                <a:latin typeface="Calibri" panose="020F0502020204030204" pitchFamily="34" charset="0"/>
              </a:rPr>
              <a:t> Workshop </a:t>
            </a:r>
            <a:r>
              <a:rPr lang="de-DE" sz="1800" kern="0" dirty="0" err="1">
                <a:latin typeface="Calibri" panose="020F0502020204030204" pitchFamily="34" charset="0"/>
              </a:rPr>
              <a:t>performed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covering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aspects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of</a:t>
            </a:r>
            <a:r>
              <a:rPr lang="de-DE" sz="1800" kern="0" dirty="0">
                <a:latin typeface="Calibri" panose="020F0502020204030204" pitchFamily="34" charset="0"/>
              </a:rPr>
              <a:t> all </a:t>
            </a:r>
            <a:r>
              <a:rPr lang="de-DE" sz="1800" kern="0" dirty="0" err="1">
                <a:latin typeface="Calibri" panose="020F0502020204030204" pitchFamily="34" charset="0"/>
              </a:rPr>
              <a:t>subprojects</a:t>
            </a:r>
            <a:r>
              <a:rPr lang="de-DE" sz="1800" kern="0" dirty="0">
                <a:latin typeface="Calibri" panose="020F0502020204030204" pitchFamily="34" charset="0"/>
              </a:rPr>
              <a:t> in Darmstadt at GSI </a:t>
            </a:r>
            <a:r>
              <a:rPr lang="de-DE" sz="1800" kern="0" dirty="0" err="1">
                <a:latin typeface="Calibri" panose="020F0502020204030204" pitchFamily="34" charset="0"/>
              </a:rPr>
              <a:t>from</a:t>
            </a:r>
            <a:r>
              <a:rPr lang="de-DE" sz="1800" kern="0" dirty="0">
                <a:latin typeface="Calibri" panose="020F0502020204030204" pitchFamily="34" charset="0"/>
              </a:rPr>
              <a:t> 20</a:t>
            </a:r>
            <a:r>
              <a:rPr lang="de-DE" sz="1800" kern="0" baseline="30000" dirty="0">
                <a:latin typeface="Calibri" panose="020F0502020204030204" pitchFamily="34" charset="0"/>
              </a:rPr>
              <a:t>th</a:t>
            </a:r>
            <a:r>
              <a:rPr lang="de-DE" sz="1800" kern="0" dirty="0">
                <a:latin typeface="Calibri" panose="020F0502020204030204" pitchFamily="34" charset="0"/>
              </a:rPr>
              <a:t> – 24</a:t>
            </a:r>
            <a:r>
              <a:rPr lang="de-DE" sz="1800" kern="0" baseline="30000" dirty="0">
                <a:latin typeface="Calibri" panose="020F0502020204030204" pitchFamily="34" charset="0"/>
              </a:rPr>
              <a:t>th</a:t>
            </a:r>
            <a:r>
              <a:rPr lang="de-DE" sz="1800" kern="0" dirty="0">
                <a:latin typeface="Calibri" panose="020F0502020204030204" pitchFamily="34" charset="0"/>
              </a:rPr>
              <a:t> May 2019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25991" y="1274054"/>
            <a:ext cx="2106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00599D"/>
                </a:solidFill>
                <a:latin typeface="Calibri" panose="020F0502020204030204" pitchFamily="34" charset="0"/>
              </a:defRPr>
            </a:lvl1pPr>
          </a:lstStyle>
          <a:p>
            <a:r>
              <a:rPr lang="de-DE" sz="2000" dirty="0" err="1">
                <a:solidFill>
                  <a:schemeClr val="tx1"/>
                </a:solidFill>
              </a:rPr>
              <a:t>Collector</a:t>
            </a:r>
            <a:r>
              <a:rPr lang="de-DE" sz="2000" dirty="0">
                <a:solidFill>
                  <a:schemeClr val="tx1"/>
                </a:solidFill>
              </a:rPr>
              <a:t> Ring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pic>
        <p:nvPicPr>
          <p:cNvPr id="12" name="Grafik 11" descr="C:\Users\ulaier\AppData\Local\Microsoft\Windows\Temporary Internet Files\Content.Word\20180409_09495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16" y="3434808"/>
            <a:ext cx="2520779" cy="262088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feld 12"/>
          <p:cNvSpPr txBox="1"/>
          <p:nvPr/>
        </p:nvSpPr>
        <p:spPr>
          <a:xfrm>
            <a:off x="755576" y="6165884"/>
            <a:ext cx="1024319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RF-</a:t>
            </a:r>
            <a:r>
              <a:rPr lang="en-US" sz="1400" dirty="0" err="1" smtClean="0">
                <a:latin typeface="Calibri" panose="020F0502020204030204" pitchFamily="34" charset="0"/>
              </a:rPr>
              <a:t>debuncher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564526" y="6165304"/>
            <a:ext cx="2840073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Power amplifiers for Stochastic Cooling</a:t>
            </a:r>
            <a:endParaRPr lang="en-US" sz="1400" dirty="0">
              <a:latin typeface="Calibri" panose="020F050202020403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7847" y="3429000"/>
            <a:ext cx="2520779" cy="262669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6484" r="5120" b="5070"/>
          <a:stretch/>
        </p:blipFill>
        <p:spPr>
          <a:xfrm>
            <a:off x="5320561" y="3610341"/>
            <a:ext cx="3763477" cy="2338939"/>
          </a:xfrm>
          <a:prstGeom prst="rect">
            <a:avLst/>
          </a:prstGeom>
        </p:spPr>
      </p:pic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Collaboration Meeting CERN-GSI/FAIR on 2</a:t>
            </a:r>
            <a:r>
              <a:rPr lang="en-US" baseline="30000" smtClean="0"/>
              <a:t>nd</a:t>
            </a:r>
            <a:r>
              <a:rPr lang="en-US" smtClean="0"/>
              <a:t> July 2019</a:t>
            </a:r>
            <a:endParaRPr lang="de-DE" dirty="0" smtClean="0"/>
          </a:p>
        </p:txBody>
      </p:sp>
      <p:sp>
        <p:nvSpPr>
          <p:cNvPr id="17" name="Textfeld 16"/>
          <p:cNvSpPr txBox="1"/>
          <p:nvPr/>
        </p:nvSpPr>
        <p:spPr>
          <a:xfrm>
            <a:off x="5638793" y="6170558"/>
            <a:ext cx="3265830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FAIR-BINP Coordination Workshop May 2019</a:t>
            </a:r>
            <a:endParaRPr lang="en-US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85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611188" y="571327"/>
            <a:ext cx="8607600" cy="490538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en-US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 </a:t>
            </a:r>
            <a:r>
              <a:rPr lang="en-US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</a:t>
            </a:r>
            <a:r>
              <a:rPr lang="en-US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ACC</a:t>
            </a:r>
            <a:endParaRPr lang="en-US" b="1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179388" y="1764094"/>
            <a:ext cx="8209036" cy="3932275"/>
          </a:xfrm>
          <a:prstGeom prst="rect">
            <a:avLst/>
          </a:prstGeom>
        </p:spPr>
        <p:txBody>
          <a:bodyPr/>
          <a:lstStyle>
            <a:lvl1pPr marL="85725" indent="-85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191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514350" indent="4000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714375" indent="-20638" algn="l" rtl="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</a:defRPr>
            </a:lvl4pPr>
            <a:lvl5pPr marL="2143125" indent="-1247775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pPr marL="638175" lvl="1" indent="-285750">
              <a:buFont typeface="Arial" panose="020B0604020202020204" pitchFamily="34" charset="0"/>
              <a:buChar char="•"/>
            </a:pPr>
            <a:r>
              <a:rPr lang="de-DE" sz="1800" kern="0" dirty="0">
                <a:latin typeface="Calibri" panose="020F0502020204030204" pitchFamily="34" charset="0"/>
              </a:rPr>
              <a:t>All </a:t>
            </a:r>
            <a:r>
              <a:rPr lang="de-DE" sz="1800" kern="0" dirty="0" err="1">
                <a:latin typeface="Calibri" panose="020F0502020204030204" pitchFamily="34" charset="0"/>
              </a:rPr>
              <a:t>Dipoles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are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produced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and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are</a:t>
            </a:r>
            <a:r>
              <a:rPr lang="de-DE" sz="1800" kern="0" dirty="0">
                <a:latin typeface="Calibri" panose="020F0502020204030204" pitchFamily="34" charset="0"/>
              </a:rPr>
              <a:t> in Jülich, 78% </a:t>
            </a:r>
            <a:r>
              <a:rPr lang="de-DE" sz="1800" kern="0" dirty="0" err="1">
                <a:latin typeface="Calibri" panose="020F0502020204030204" pitchFamily="34" charset="0"/>
              </a:rPr>
              <a:t>are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delivered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to</a:t>
            </a:r>
            <a:r>
              <a:rPr lang="de-DE" sz="1800" kern="0" dirty="0">
                <a:latin typeface="Calibri" panose="020F0502020204030204" pitchFamily="34" charset="0"/>
              </a:rPr>
              <a:t> FAIR</a:t>
            </a:r>
          </a:p>
          <a:p>
            <a:pPr marL="638175" lvl="1" indent="-285750">
              <a:buFont typeface="Arial" panose="020B0604020202020204" pitchFamily="34" charset="0"/>
              <a:buChar char="•"/>
            </a:pPr>
            <a:r>
              <a:rPr lang="de-DE" sz="1800" kern="0" dirty="0">
                <a:latin typeface="Calibri" panose="020F0502020204030204" pitchFamily="34" charset="0"/>
              </a:rPr>
              <a:t>All </a:t>
            </a:r>
            <a:r>
              <a:rPr lang="de-DE" sz="1800" kern="0" dirty="0" err="1">
                <a:latin typeface="Calibri" panose="020F0502020204030204" pitchFamily="34" charset="0"/>
              </a:rPr>
              <a:t>Quadrupoles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are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produced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and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are</a:t>
            </a:r>
            <a:r>
              <a:rPr lang="de-DE" sz="1800" kern="0" dirty="0">
                <a:latin typeface="Calibri" panose="020F0502020204030204" pitchFamily="34" charset="0"/>
              </a:rPr>
              <a:t> in Jülich</a:t>
            </a:r>
          </a:p>
          <a:p>
            <a:pPr marL="638175" lvl="1" indent="-285750">
              <a:buFont typeface="Arial" panose="020B0604020202020204" pitchFamily="34" charset="0"/>
              <a:buChar char="•"/>
            </a:pPr>
            <a:r>
              <a:rPr lang="de-DE" sz="1800" kern="0" dirty="0" err="1">
                <a:latin typeface="Calibri" panose="020F0502020204030204" pitchFamily="34" charset="0"/>
              </a:rPr>
              <a:t>Sextupoles</a:t>
            </a:r>
            <a:r>
              <a:rPr lang="de-DE" sz="1800" kern="0" dirty="0">
                <a:latin typeface="Calibri" panose="020F0502020204030204" pitchFamily="34" charset="0"/>
              </a:rPr>
              <a:t>, </a:t>
            </a:r>
            <a:r>
              <a:rPr lang="de-DE" sz="1800" kern="0" dirty="0" err="1">
                <a:latin typeface="Calibri" panose="020F0502020204030204" pitchFamily="34" charset="0"/>
              </a:rPr>
              <a:t>steerers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and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their</a:t>
            </a:r>
            <a:r>
              <a:rPr lang="de-DE" sz="1800" kern="0" dirty="0">
                <a:latin typeface="Calibri" panose="020F0502020204030204" pitchFamily="34" charset="0"/>
              </a:rPr>
              <a:t> power </a:t>
            </a:r>
            <a:r>
              <a:rPr lang="de-DE" sz="1800" kern="0" dirty="0" err="1">
                <a:latin typeface="Calibri" panose="020F0502020204030204" pitchFamily="34" charset="0"/>
              </a:rPr>
              <a:t>converters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are</a:t>
            </a:r>
            <a:r>
              <a:rPr lang="de-DE" sz="1800" kern="0" dirty="0">
                <a:latin typeface="Calibri" panose="020F0502020204030204" pitchFamily="34" charset="0"/>
              </a:rPr>
              <a:t> in </a:t>
            </a:r>
            <a:r>
              <a:rPr lang="de-DE" sz="1800" kern="0" dirty="0" err="1">
                <a:latin typeface="Calibri" panose="020F0502020204030204" pitchFamily="34" charset="0"/>
              </a:rPr>
              <a:t>production</a:t>
            </a:r>
            <a:r>
              <a:rPr lang="de-DE" sz="1800" kern="0" dirty="0">
                <a:latin typeface="Calibri" panose="020F0502020204030204" pitchFamily="34" charset="0"/>
              </a:rPr>
              <a:t> (Romania), </a:t>
            </a:r>
            <a:r>
              <a:rPr lang="de-DE" sz="1800" kern="0" dirty="0" err="1">
                <a:latin typeface="Calibri" panose="020F0502020204030204" pitchFamily="34" charset="0"/>
              </a:rPr>
              <a:t>magnets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arriving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continuously</a:t>
            </a:r>
            <a:r>
              <a:rPr lang="de-DE" sz="1800" kern="0" dirty="0">
                <a:latin typeface="Calibri" panose="020F0502020204030204" pitchFamily="34" charset="0"/>
              </a:rPr>
              <a:t> in Jülich</a:t>
            </a:r>
          </a:p>
          <a:p>
            <a:pPr marL="638175" lvl="1" indent="-285750">
              <a:buFont typeface="Arial" panose="020B0604020202020204" pitchFamily="34" charset="0"/>
              <a:buChar char="•"/>
            </a:pPr>
            <a:r>
              <a:rPr lang="de-DE" sz="1800" kern="0" dirty="0" err="1">
                <a:latin typeface="Calibri" panose="020F0502020204030204" pitchFamily="34" charset="0"/>
              </a:rPr>
              <a:t>Nearly</a:t>
            </a:r>
            <a:r>
              <a:rPr lang="de-DE" sz="1800" kern="0" dirty="0">
                <a:latin typeface="Calibri" panose="020F0502020204030204" pitchFamily="34" charset="0"/>
              </a:rPr>
              <a:t> all </a:t>
            </a:r>
            <a:r>
              <a:rPr lang="de-DE" sz="1800" kern="0" dirty="0" err="1">
                <a:latin typeface="Calibri" panose="020F0502020204030204" pitchFamily="34" charset="0"/>
              </a:rPr>
              <a:t>other</a:t>
            </a:r>
            <a:r>
              <a:rPr lang="de-DE" sz="1800" kern="0" dirty="0">
                <a:latin typeface="Calibri" panose="020F0502020204030204" pitchFamily="34" charset="0"/>
              </a:rPr>
              <a:t> power </a:t>
            </a:r>
            <a:r>
              <a:rPr lang="de-DE" sz="1800" kern="0" dirty="0" err="1">
                <a:latin typeface="Calibri" panose="020F0502020204030204" pitchFamily="34" charset="0"/>
              </a:rPr>
              <a:t>converters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are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produced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and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are</a:t>
            </a:r>
            <a:r>
              <a:rPr lang="de-DE" sz="1800" kern="0" dirty="0">
                <a:latin typeface="Calibri" panose="020F0502020204030204" pitchFamily="34" charset="0"/>
              </a:rPr>
              <a:t> in Jülich. </a:t>
            </a:r>
          </a:p>
          <a:p>
            <a:pPr marL="638175" lvl="1" indent="-285750">
              <a:buFont typeface="Arial" panose="020B0604020202020204" pitchFamily="34" charset="0"/>
              <a:buChar char="•"/>
            </a:pPr>
            <a:r>
              <a:rPr lang="de-DE" sz="1800" kern="0" dirty="0">
                <a:latin typeface="Calibri" panose="020F0502020204030204" pitchFamily="34" charset="0"/>
              </a:rPr>
              <a:t>RF </a:t>
            </a:r>
            <a:r>
              <a:rPr lang="de-DE" sz="1800" kern="0" dirty="0" err="1">
                <a:latin typeface="Calibri" panose="020F0502020204030204" pitchFamily="34" charset="0"/>
              </a:rPr>
              <a:t>equipment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mechanical</a:t>
            </a:r>
            <a:r>
              <a:rPr lang="de-DE" sz="1800" kern="0" dirty="0">
                <a:latin typeface="Calibri" panose="020F0502020204030204" pitchFamily="34" charset="0"/>
              </a:rPr>
              <a:t> design </a:t>
            </a:r>
            <a:r>
              <a:rPr lang="de-DE" sz="1800" kern="0" dirty="0" err="1">
                <a:latin typeface="Calibri" panose="020F0502020204030204" pitchFamily="34" charset="0"/>
              </a:rPr>
              <a:t>is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finished</a:t>
            </a:r>
            <a:r>
              <a:rPr lang="de-DE" sz="1800" kern="0" dirty="0">
                <a:latin typeface="Calibri" panose="020F0502020204030204" pitchFamily="34" charset="0"/>
              </a:rPr>
              <a:t>, </a:t>
            </a:r>
            <a:r>
              <a:rPr lang="de-DE" sz="1800" kern="0" dirty="0" err="1">
                <a:latin typeface="Calibri" panose="020F0502020204030204" pitchFamily="34" charset="0"/>
              </a:rPr>
              <a:t>production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has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started</a:t>
            </a:r>
            <a:r>
              <a:rPr lang="de-DE" sz="1800" kern="0" dirty="0">
                <a:latin typeface="Calibri" panose="020F0502020204030204" pitchFamily="34" charset="0"/>
              </a:rPr>
              <a:t>.</a:t>
            </a:r>
          </a:p>
          <a:p>
            <a:pPr marL="638175" lvl="1" indent="-285750">
              <a:buFont typeface="Arial" panose="020B0604020202020204" pitchFamily="34" charset="0"/>
              <a:buChar char="•"/>
            </a:pPr>
            <a:r>
              <a:rPr lang="de-DE" sz="1800" kern="0" dirty="0" err="1">
                <a:latin typeface="Calibri" panose="020F0502020204030204" pitchFamily="34" charset="0"/>
              </a:rPr>
              <a:t>Stochastic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cooling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equipment</a:t>
            </a:r>
            <a:r>
              <a:rPr lang="de-DE" sz="1800" kern="0" dirty="0">
                <a:latin typeface="Calibri" panose="020F0502020204030204" pitchFamily="34" charset="0"/>
              </a:rPr>
              <a:t>, beam </a:t>
            </a:r>
            <a:r>
              <a:rPr lang="de-DE" sz="1800" kern="0" dirty="0" err="1">
                <a:latin typeface="Calibri" panose="020F0502020204030204" pitchFamily="34" charset="0"/>
              </a:rPr>
              <a:t>diagnostics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and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injection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kickers</a:t>
            </a:r>
            <a:r>
              <a:rPr lang="de-DE" sz="1800" kern="0" dirty="0">
                <a:latin typeface="Calibri" panose="020F0502020204030204" pitchFamily="34" charset="0"/>
              </a:rPr>
              <a:t> </a:t>
            </a:r>
            <a:r>
              <a:rPr lang="de-DE" sz="1800" kern="0" dirty="0" err="1">
                <a:latin typeface="Calibri" panose="020F0502020204030204" pitchFamily="34" charset="0"/>
              </a:rPr>
              <a:t>are</a:t>
            </a:r>
            <a:r>
              <a:rPr lang="de-DE" sz="1800" kern="0" dirty="0">
                <a:latin typeface="Calibri" panose="020F0502020204030204" pitchFamily="34" charset="0"/>
              </a:rPr>
              <a:t> in </a:t>
            </a:r>
            <a:r>
              <a:rPr lang="de-DE" sz="1800" kern="0" dirty="0" err="1">
                <a:latin typeface="Calibri" panose="020F0502020204030204" pitchFamily="34" charset="0"/>
              </a:rPr>
              <a:t>production</a:t>
            </a:r>
            <a:endParaRPr lang="de-DE" sz="1800" kern="0" dirty="0">
              <a:latin typeface="Calibri" panose="020F050202020403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39552" y="1304890"/>
            <a:ext cx="1163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00599D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chemeClr val="tx1"/>
                </a:solidFill>
              </a:rPr>
              <a:t>HESR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780" y="4488004"/>
            <a:ext cx="2558736" cy="174421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sx="1000" sy="1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4554" y="4488004"/>
            <a:ext cx="2664296" cy="174421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0889" y="4485692"/>
            <a:ext cx="1951126" cy="173403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Collaboration Meeting CERN-GSI/FAIR on 2</a:t>
            </a:r>
            <a:r>
              <a:rPr lang="en-US" baseline="30000" smtClean="0"/>
              <a:t>nd</a:t>
            </a:r>
            <a:r>
              <a:rPr lang="en-US" smtClean="0"/>
              <a:t> July 2019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28917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4672"/>
          <a:stretch/>
        </p:blipFill>
        <p:spPr>
          <a:xfrm>
            <a:off x="2169734" y="4510377"/>
            <a:ext cx="1776629" cy="143778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uppieren 3"/>
          <p:cNvGrpSpPr/>
          <p:nvPr/>
        </p:nvGrpSpPr>
        <p:grpSpPr>
          <a:xfrm>
            <a:off x="4031381" y="4508101"/>
            <a:ext cx="1892127" cy="1433001"/>
            <a:chOff x="9154604" y="2594759"/>
            <a:chExt cx="2385893" cy="1870341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18489" y="2630384"/>
              <a:ext cx="1022008" cy="1816903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54604" y="2594759"/>
              <a:ext cx="1052067" cy="187034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Titel 1"/>
          <p:cNvSpPr txBox="1">
            <a:spLocks/>
          </p:cNvSpPr>
          <p:nvPr/>
        </p:nvSpPr>
        <p:spPr>
          <a:xfrm>
            <a:off x="527170" y="508680"/>
            <a:ext cx="8605837" cy="49053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 Project – ACC</a:t>
            </a:r>
            <a:r>
              <a:rPr lang="en-US" sz="28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en-US" sz="2800" i="1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266699" y="963994"/>
            <a:ext cx="8731251" cy="3471856"/>
          </a:xfrm>
          <a:prstGeom prst="rect">
            <a:avLst/>
          </a:prstGeom>
        </p:spPr>
        <p:txBody>
          <a:bodyPr/>
          <a:lstStyle>
            <a:lvl1pPr marL="85725" indent="-85725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Char char="§"/>
              <a:defRPr sz="2400" kern="12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19100" indent="-2667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514350" indent="40005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714375" indent="-20638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charset="2"/>
              <a:buChar char="§"/>
              <a:defRPr sz="1600" i="1" kern="1200">
                <a:solidFill>
                  <a:srgbClr val="990000"/>
                </a:solidFill>
                <a:latin typeface="+mn-lt"/>
                <a:ea typeface="+mn-ea"/>
                <a:cs typeface="Arial"/>
              </a:defRPr>
            </a:lvl4pPr>
            <a:lvl5pPr marL="2143125" indent="-1247775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0066CC"/>
                </a:solidFill>
                <a:latin typeface="+mn-lt"/>
                <a:ea typeface="+mn-ea"/>
                <a:cs typeface="Arial"/>
              </a:defRPr>
            </a:lvl5pPr>
            <a:lvl6pPr marL="2600325" indent="-1247775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600" kern="12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6pPr>
            <a:lvl7pPr marL="3057525" indent="-1247775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600" kern="12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7pPr>
            <a:lvl8pPr marL="3514725" indent="-1247775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600" kern="12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8pPr>
            <a:lvl9pPr marL="3971925" indent="-1247775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600" kern="12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4319" lvl="1" indent="0">
              <a:buFont typeface="Wingdings" pitchFamily="2" charset="2"/>
              <a:buNone/>
            </a:pPr>
            <a:endParaRPr lang="en-GB" b="1" dirty="0" smtClean="0">
              <a:latin typeface="Calibri" panose="020F0502020204030204" pitchFamily="34" charset="0"/>
              <a:cs typeface="+mn-cs"/>
            </a:endParaRPr>
          </a:p>
          <a:p>
            <a:pPr marL="264319" lvl="1" indent="0">
              <a:buFont typeface="Wingdings" pitchFamily="2" charset="2"/>
              <a:buNone/>
            </a:pPr>
            <a:endParaRPr lang="en-GB" sz="600" b="1" dirty="0" smtClean="0">
              <a:latin typeface="Calibri" panose="020F0502020204030204" pitchFamily="34" charset="0"/>
              <a:cs typeface="+mn-cs"/>
            </a:endParaRPr>
          </a:p>
          <a:p>
            <a:pPr marL="478631" lvl="1" indent="-214313"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</a:rPr>
              <a:t>Installation of first beam dump in HEBT transfer building in April 2019</a:t>
            </a:r>
          </a:p>
          <a:p>
            <a:pPr marL="478631" lvl="1" indent="-214313"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sym typeface="Wingdings" panose="05000000000000000000" pitchFamily="2" charset="2"/>
              </a:rPr>
              <a:t>HEBT Power Converter:</a:t>
            </a:r>
          </a:p>
          <a:p>
            <a:pPr marL="750094" lvl="3" indent="-214313"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Detailed Specifications of all HEBT Power Converter types released</a:t>
            </a:r>
          </a:p>
          <a:p>
            <a:pPr marL="750094" lvl="3" indent="-214313"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chemeClr val="tx1"/>
                </a:solidFill>
                <a:latin typeface="Calibri" panose="020F0502020204030204" pitchFamily="34" charset="0"/>
              </a:rPr>
              <a:t>FAT of main series (67 pcs.) HEBT Quadrupole Power Converter completed at ECIL, India in June 2019</a:t>
            </a:r>
          </a:p>
          <a:p>
            <a:pPr marL="478631" lvl="1" indent="-214313">
              <a:buFont typeface="Arial" panose="020B0604020202020204" pitchFamily="34" charset="0"/>
              <a:buChar char="•"/>
            </a:pPr>
            <a:r>
              <a:rPr lang="de-DE" sz="1800" dirty="0">
                <a:latin typeface="Calibri" panose="020F0502020204030204" pitchFamily="34" charset="0"/>
                <a:sym typeface="Wingdings" panose="05000000000000000000" pitchFamily="2" charset="2"/>
              </a:rPr>
              <a:t>HEBT Beam Instrumentation:</a:t>
            </a:r>
          </a:p>
          <a:p>
            <a:pPr marL="750094" lvl="3" indent="-214313">
              <a:buFont typeface="Arial" panose="020B0604020202020204" pitchFamily="34" charset="0"/>
              <a:buChar char="•"/>
            </a:pPr>
            <a:r>
              <a:rPr lang="en-US" sz="1800" i="0" dirty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Beam tests of FAIR-type Beam-Loss Monitors successfully tested with beam at HADES </a:t>
            </a:r>
          </a:p>
          <a:p>
            <a:pPr marL="750094" lvl="3" indent="-214313">
              <a:buFont typeface="Arial" panose="020B0604020202020204" pitchFamily="34" charset="0"/>
              <a:buChar char="•"/>
            </a:pPr>
            <a:r>
              <a:rPr lang="en-US" sz="1800" i="0" dirty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Acceptance tests of LIBERA readout system performed</a:t>
            </a:r>
            <a:endParaRPr lang="en-GB" sz="1800" i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78631" lvl="1" indent="-214313">
              <a:buFont typeface="Arial" panose="020B0604020202020204" pitchFamily="34" charset="0"/>
              <a:buChar char="•"/>
            </a:pPr>
            <a:endParaRPr lang="en-GB" sz="1800" dirty="0">
              <a:latin typeface="Calibri" panose="020F050202020403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725" y="4510377"/>
            <a:ext cx="1898365" cy="142377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 bwMode="auto">
          <a:xfrm>
            <a:off x="431438" y="5961502"/>
            <a:ext cx="1289681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800" tIns="90000" rIns="46800" bIns="9000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200" kern="0" dirty="0" smtClean="0">
                <a:latin typeface="Calibri" panose="020F0502020204030204" pitchFamily="34" charset="0"/>
              </a:rPr>
              <a:t>Installation </a:t>
            </a:r>
            <a:r>
              <a:rPr lang="de-DE" sz="1200" kern="0" dirty="0" err="1" smtClean="0">
                <a:latin typeface="Calibri" panose="020F0502020204030204" pitchFamily="34" charset="0"/>
              </a:rPr>
              <a:t>of</a:t>
            </a:r>
            <a:r>
              <a:rPr lang="de-DE" sz="1200" kern="0" dirty="0" smtClean="0">
                <a:latin typeface="Calibri" panose="020F0502020204030204" pitchFamily="34" charset="0"/>
              </a:rPr>
              <a:t> HEBT beam </a:t>
            </a:r>
            <a:r>
              <a:rPr lang="de-DE" sz="1200" kern="0" dirty="0" err="1" smtClean="0">
                <a:latin typeface="Calibri" panose="020F0502020204030204" pitchFamily="34" charset="0"/>
              </a:rPr>
              <a:t>dump</a:t>
            </a:r>
            <a:endParaRPr lang="de-DE" sz="1200" kern="0" dirty="0" smtClean="0">
              <a:latin typeface="Calibri" panose="020F050202020403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 bwMode="auto">
          <a:xfrm>
            <a:off x="2164502" y="6001839"/>
            <a:ext cx="187801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800" tIns="90000" rIns="46800" bIns="9000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200" kern="0" dirty="0">
                <a:latin typeface="Calibri" panose="020F0502020204030204" pitchFamily="34" charset="0"/>
              </a:rPr>
              <a:t>HEBT PC </a:t>
            </a:r>
            <a:r>
              <a:rPr lang="de-DE" sz="1200" kern="0" dirty="0" err="1">
                <a:latin typeface="Calibri" panose="020F0502020204030204" pitchFamily="34" charset="0"/>
              </a:rPr>
              <a:t>during</a:t>
            </a:r>
            <a:r>
              <a:rPr lang="de-DE" sz="1200" kern="0" dirty="0">
                <a:latin typeface="Calibri" panose="020F0502020204030204" pitchFamily="34" charset="0"/>
              </a:rPr>
              <a:t> FAT at ECIL</a:t>
            </a:r>
          </a:p>
        </p:txBody>
      </p:sp>
      <p:sp>
        <p:nvSpPr>
          <p:cNvPr id="12" name="Textfeld 11"/>
          <p:cNvSpPr txBox="1"/>
          <p:nvPr/>
        </p:nvSpPr>
        <p:spPr bwMode="auto">
          <a:xfrm>
            <a:off x="4002252" y="5986724"/>
            <a:ext cx="1977145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800" tIns="90000" rIns="46800" bIns="9000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200" kern="0" dirty="0" err="1">
                <a:latin typeface="Calibri" panose="020F0502020204030204" pitchFamily="34" charset="0"/>
              </a:rPr>
              <a:t>Inspection</a:t>
            </a:r>
            <a:r>
              <a:rPr lang="de-DE" sz="1200" kern="0" dirty="0">
                <a:latin typeface="Calibri" panose="020F0502020204030204" pitchFamily="34" charset="0"/>
              </a:rPr>
              <a:t> </a:t>
            </a:r>
            <a:r>
              <a:rPr lang="de-DE" sz="1200" kern="0" dirty="0" err="1">
                <a:latin typeface="Calibri" panose="020F0502020204030204" pitchFamily="34" charset="0"/>
              </a:rPr>
              <a:t>of</a:t>
            </a:r>
            <a:r>
              <a:rPr lang="de-DE" sz="1200" kern="0" dirty="0">
                <a:latin typeface="Calibri" panose="020F0502020204030204" pitchFamily="34" charset="0"/>
              </a:rPr>
              <a:t> prototype HEBT </a:t>
            </a:r>
            <a:r>
              <a:rPr lang="de-DE" sz="1200" kern="0" dirty="0" err="1">
                <a:latin typeface="Calibri" panose="020F0502020204030204" pitchFamily="34" charset="0"/>
              </a:rPr>
              <a:t>Steerer</a:t>
            </a:r>
            <a:r>
              <a:rPr lang="de-DE" sz="1200" kern="0" dirty="0">
                <a:latin typeface="Calibri" panose="020F0502020204030204" pitchFamily="34" charset="0"/>
              </a:rPr>
              <a:t> PC at ECIL</a:t>
            </a:r>
          </a:p>
        </p:txBody>
      </p:sp>
      <p:grpSp>
        <p:nvGrpSpPr>
          <p:cNvPr id="13" name="Gruppieren 12"/>
          <p:cNvGrpSpPr/>
          <p:nvPr/>
        </p:nvGrpSpPr>
        <p:grpSpPr>
          <a:xfrm>
            <a:off x="5979397" y="4526822"/>
            <a:ext cx="3068743" cy="1400632"/>
            <a:chOff x="7907960" y="5449351"/>
            <a:chExt cx="3005769" cy="1028640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813" y="5587027"/>
              <a:ext cx="1467916" cy="73908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7960" y="5449351"/>
              <a:ext cx="1467916" cy="102864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6" name="Textfeld 15"/>
          <p:cNvSpPr txBox="1"/>
          <p:nvPr/>
        </p:nvSpPr>
        <p:spPr bwMode="auto">
          <a:xfrm>
            <a:off x="6064264" y="5971707"/>
            <a:ext cx="3068743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800" tIns="90000" rIns="46800" bIns="9000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200" kern="0" dirty="0">
                <a:latin typeface="Calibri" panose="020F0502020204030204" pitchFamily="34" charset="0"/>
              </a:rPr>
              <a:t>New Beam-Loss Monitor </a:t>
            </a:r>
          </a:p>
          <a:p>
            <a:pPr algn="ctr"/>
            <a:r>
              <a:rPr lang="de-DE" sz="1200" kern="0" dirty="0" err="1">
                <a:latin typeface="Calibri" panose="020F0502020204030204" pitchFamily="34" charset="0"/>
              </a:rPr>
              <a:t>designed</a:t>
            </a:r>
            <a:r>
              <a:rPr lang="de-DE" sz="1200" kern="0" dirty="0">
                <a:latin typeface="Calibri" panose="020F0502020204030204" pitchFamily="34" charset="0"/>
              </a:rPr>
              <a:t> &amp; </a:t>
            </a:r>
            <a:r>
              <a:rPr lang="de-DE" sz="1200" kern="0" dirty="0" err="1">
                <a:latin typeface="Calibri" panose="020F0502020204030204" pitchFamily="34" charset="0"/>
              </a:rPr>
              <a:t>produced</a:t>
            </a:r>
            <a:r>
              <a:rPr lang="de-DE" sz="1200" kern="0" dirty="0">
                <a:latin typeface="Calibri" panose="020F0502020204030204" pitchFamily="34" charset="0"/>
              </a:rPr>
              <a:t> </a:t>
            </a:r>
            <a:r>
              <a:rPr lang="de-DE" sz="1200" kern="0" dirty="0" err="1">
                <a:latin typeface="Calibri" panose="020F0502020204030204" pitchFamily="34" charset="0"/>
              </a:rPr>
              <a:t>by</a:t>
            </a:r>
            <a:r>
              <a:rPr lang="de-DE" sz="1200" kern="0" dirty="0">
                <a:latin typeface="Calibri" panose="020F0502020204030204" pitchFamily="34" charset="0"/>
              </a:rPr>
              <a:t> GSI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527170" y="1144688"/>
            <a:ext cx="169545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</a:rPr>
              <a:t>COMMONS</a:t>
            </a:r>
            <a:endParaRPr lang="de-DE" dirty="0" smtClean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Collaboration Meeting CERN-GSI/FAIR on 2</a:t>
            </a:r>
            <a:r>
              <a:rPr lang="en-US" baseline="30000" smtClean="0"/>
              <a:t>nd</a:t>
            </a:r>
            <a:r>
              <a:rPr lang="en-US" smtClean="0"/>
              <a:t> July 2019</a:t>
            </a:r>
            <a:endParaRPr lang="de-DE" dirty="0" smtClean="0"/>
          </a:p>
        </p:txBody>
      </p:sp>
      <p:sp>
        <p:nvSpPr>
          <p:cNvPr id="20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</p:spPr>
        <p:txBody>
          <a:bodyPr/>
          <a:lstStyle/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223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611188" y="562201"/>
            <a:ext cx="8284412" cy="490538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en-US" b="1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FAIR Project - Civil </a:t>
            </a:r>
            <a:r>
              <a:rPr lang="en-US" b="1" kern="0" dirty="0">
                <a:solidFill>
                  <a:schemeClr val="tx1"/>
                </a:solidFill>
                <a:latin typeface="Calibri" panose="020F0502020204030204" pitchFamily="34" charset="0"/>
              </a:rPr>
              <a:t>Construction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683570" y="1249954"/>
            <a:ext cx="7730179" cy="5160348"/>
            <a:chOff x="111451" y="1058290"/>
            <a:chExt cx="8830017" cy="5352010"/>
          </a:xfrm>
        </p:grpSpPr>
        <p:sp>
          <p:nvSpPr>
            <p:cNvPr id="113" name="Rectangle 151"/>
            <p:cNvSpPr>
              <a:spLocks noChangeArrowheads="1"/>
            </p:cNvSpPr>
            <p:nvPr/>
          </p:nvSpPr>
          <p:spPr bwMode="gray">
            <a:xfrm>
              <a:off x="111451" y="1474081"/>
              <a:ext cx="8830017" cy="4936219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1"/>
            </a:gradFill>
            <a:ln w="12700" algn="ctr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88000" tIns="0" rIns="0" bIns="0" anchor="ctr"/>
            <a:lstStyle/>
            <a:p>
              <a:pPr defTabSz="801688" eaLnBrk="0" hangingPunct="0">
                <a:defRPr/>
              </a:pPr>
              <a:endParaRPr lang="en-US" b="1" noProof="1">
                <a:solidFill>
                  <a:srgbClr val="000000"/>
                </a:solidFill>
                <a:latin typeface="Arial"/>
                <a:ea typeface="ヒラギノ角ゴ ProN W3" charset="-128"/>
                <a:sym typeface="Arial" pitchFamily="34" charset="0"/>
              </a:endParaRPr>
            </a:p>
          </p:txBody>
        </p:sp>
        <p:sp>
          <p:nvSpPr>
            <p:cNvPr id="114" name="Rectangle 19"/>
            <p:cNvSpPr>
              <a:spLocks noChangeArrowheads="1"/>
            </p:cNvSpPr>
            <p:nvPr/>
          </p:nvSpPr>
          <p:spPr bwMode="gray">
            <a:xfrm>
              <a:off x="111451" y="1058290"/>
              <a:ext cx="8830017" cy="423211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1"/>
            </a:gradFill>
            <a:ln w="12700" algn="ctr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88000" tIns="0" rIns="0" bIns="0" anchor="ctr"/>
            <a:lstStyle/>
            <a:p>
              <a:pPr defTabSz="801688" eaLnBrk="0" hangingPunct="0">
                <a:defRPr/>
              </a:pPr>
              <a:r>
                <a:rPr lang="en-GB" noProof="1">
                  <a:latin typeface="Calibri" panose="020F0502020204030204" pitchFamily="34" charset="0"/>
                  <a:ea typeface="+mj-ea"/>
                  <a:cs typeface="+mj-cs"/>
                  <a:sym typeface="Arial" pitchFamily="34" charset="0"/>
                </a:rPr>
                <a:t>FAIR Site &amp; Buildings </a:t>
              </a:r>
            </a:p>
          </p:txBody>
        </p:sp>
      </p:grpSp>
      <p:pic>
        <p:nvPicPr>
          <p:cNvPr id="116" name="Grafik 115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744356"/>
            <a:ext cx="7128792" cy="4665946"/>
          </a:xfrm>
          <a:prstGeom prst="rect">
            <a:avLst/>
          </a:prstGeom>
          <a:noFill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Collaboration Meeting CERN-GSI/FAIR on 2</a:t>
            </a:r>
            <a:r>
              <a:rPr lang="en-US" baseline="30000" smtClean="0"/>
              <a:t>nd</a:t>
            </a:r>
            <a:r>
              <a:rPr lang="en-US" smtClean="0"/>
              <a:t> July 2019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40527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5055477" y="5057300"/>
            <a:ext cx="1901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395" algn="ctr"/>
            <a:r>
              <a:rPr lang="de-DE" b="1" dirty="0" err="1" smtClean="0">
                <a:latin typeface="Calibri" panose="020F0502020204030204" pitchFamily="34" charset="0"/>
              </a:rPr>
              <a:t>Groundbreaking</a:t>
            </a:r>
            <a:r>
              <a:rPr lang="de-DE" b="1" dirty="0" smtClean="0">
                <a:latin typeface="Calibri" panose="020F0502020204030204" pitchFamily="34" charset="0"/>
              </a:rPr>
              <a:t> </a:t>
            </a:r>
            <a:r>
              <a:rPr lang="de-DE" b="1" dirty="0" err="1" smtClean="0">
                <a:latin typeface="Calibri" panose="020F0502020204030204" pitchFamily="34" charset="0"/>
              </a:rPr>
              <a:t>ceremony</a:t>
            </a:r>
            <a:endParaRPr lang="de-DE" b="1" dirty="0">
              <a:latin typeface="Calibri" panose="020F0502020204030204" pitchFamily="34" charset="0"/>
            </a:endParaRPr>
          </a:p>
          <a:p>
            <a:pPr marL="112395" algn="ctr"/>
            <a:r>
              <a:rPr lang="de-DE" b="1" dirty="0" smtClean="0">
                <a:latin typeface="Calibri" panose="020F0502020204030204" pitchFamily="34" charset="0"/>
              </a:rPr>
              <a:t>on 3rd </a:t>
            </a:r>
            <a:r>
              <a:rPr lang="de-DE" b="1" dirty="0" err="1" smtClean="0">
                <a:latin typeface="Calibri" panose="020F0502020204030204" pitchFamily="34" charset="0"/>
              </a:rPr>
              <a:t>July</a:t>
            </a:r>
            <a:r>
              <a:rPr lang="de-DE" b="1" dirty="0" smtClean="0">
                <a:latin typeface="Calibri" panose="020F0502020204030204" pitchFamily="34" charset="0"/>
              </a:rPr>
              <a:t> 2017</a:t>
            </a:r>
            <a:endParaRPr lang="de-DE" b="1" dirty="0">
              <a:latin typeface="Calibri" panose="020F0502020204030204" pitchFamily="34" charset="0"/>
            </a:endParaRPr>
          </a:p>
        </p:txBody>
      </p:sp>
      <p:sp>
        <p:nvSpPr>
          <p:cNvPr id="11" name="Titel 7"/>
          <p:cNvSpPr txBox="1">
            <a:spLocks/>
          </p:cNvSpPr>
          <p:nvPr/>
        </p:nvSpPr>
        <p:spPr>
          <a:xfrm>
            <a:off x="538163" y="551287"/>
            <a:ext cx="8605837" cy="49053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 Project - Civil </a:t>
            </a:r>
            <a:r>
              <a:rPr lang="en-US" sz="2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Construction</a:t>
            </a:r>
            <a:endParaRPr lang="de-DE" sz="28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44" y="4930168"/>
            <a:ext cx="4859998" cy="1605181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0" r="2096"/>
          <a:stretch/>
        </p:blipFill>
        <p:spPr>
          <a:xfrm>
            <a:off x="88344" y="1262236"/>
            <a:ext cx="4809558" cy="3481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hteck 15"/>
          <p:cNvSpPr/>
          <p:nvPr/>
        </p:nvSpPr>
        <p:spPr>
          <a:xfrm>
            <a:off x="4948342" y="2099128"/>
            <a:ext cx="19779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395" algn="ctr"/>
            <a:r>
              <a:rPr lang="en-GB" b="1" dirty="0">
                <a:latin typeface="Calibri" panose="020F0502020204030204" pitchFamily="34" charset="0"/>
              </a:rPr>
              <a:t>1st</a:t>
            </a:r>
            <a:r>
              <a:rPr lang="de-DE" b="1" dirty="0">
                <a:latin typeface="Calibri" panose="020F0502020204030204" pitchFamily="34" charset="0"/>
              </a:rPr>
              <a:t> </a:t>
            </a:r>
            <a:r>
              <a:rPr lang="en-GB" b="1" dirty="0">
                <a:latin typeface="Calibri" panose="020F0502020204030204" pitchFamily="34" charset="0"/>
              </a:rPr>
              <a:t>SIS100 tunnel segment</a:t>
            </a:r>
            <a:endParaRPr lang="de-DE" b="1" dirty="0">
              <a:latin typeface="Calibri" panose="020F0502020204030204" pitchFamily="34" charset="0"/>
            </a:endParaRPr>
          </a:p>
          <a:p>
            <a:pPr marL="112395" algn="ctr"/>
            <a:r>
              <a:rPr lang="en-GB" b="1" dirty="0">
                <a:latin typeface="Calibri" panose="020F0502020204030204" pitchFamily="34" charset="0"/>
              </a:rPr>
              <a:t>concreting completed in April 2019</a:t>
            </a:r>
            <a:endParaRPr lang="de-DE" b="1" dirty="0">
              <a:latin typeface="Calibri" panose="020F0502020204030204" pitchFamily="34" charset="0"/>
            </a:endParaRPr>
          </a:p>
        </p:txBody>
      </p:sp>
      <p:sp>
        <p:nvSpPr>
          <p:cNvPr id="18" name="Nach oben gekrümmter Pfeil 17"/>
          <p:cNvSpPr/>
          <p:nvPr/>
        </p:nvSpPr>
        <p:spPr>
          <a:xfrm rot="16200000">
            <a:off x="6389594" y="3132777"/>
            <a:ext cx="3427767" cy="1723699"/>
          </a:xfrm>
          <a:prstGeom prst="curvedUpArrow">
            <a:avLst>
              <a:gd name="adj1" fmla="val 25000"/>
              <a:gd name="adj2" fmla="val 77636"/>
              <a:gd name="adj3" fmla="val 27021"/>
            </a:avLst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Collaboration Meeting CERN-GSI/FAIR on 2</a:t>
            </a:r>
            <a:r>
              <a:rPr lang="en-US" baseline="30000" smtClean="0"/>
              <a:t>nd</a:t>
            </a:r>
            <a:r>
              <a:rPr lang="en-US" smtClean="0"/>
              <a:t> July 2019</a:t>
            </a:r>
            <a:endParaRPr lang="de-DE" dirty="0" smtClean="0"/>
          </a:p>
        </p:txBody>
      </p:sp>
      <p:sp>
        <p:nvSpPr>
          <p:cNvPr id="21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316913" y="6625507"/>
            <a:ext cx="728662" cy="232494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0ECB536F-118C-48DF-B346-38E5E90C7A54}" type="slidenum">
              <a:rPr lang="de-DE" sz="1000">
                <a:latin typeface="Arial"/>
                <a:cs typeface="Arial"/>
              </a:rPr>
              <a:pPr algn="r">
                <a:defRPr/>
              </a:pPr>
              <a:t>24</a:t>
            </a:fld>
            <a:endParaRPr lang="de-DE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986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5328743" y="5057300"/>
            <a:ext cx="1901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395" algn="ctr"/>
            <a:r>
              <a:rPr lang="de-DE" b="1" dirty="0" err="1" smtClean="0">
                <a:latin typeface="Calibri" panose="020F0502020204030204" pitchFamily="34" charset="0"/>
              </a:rPr>
              <a:t>Complex</a:t>
            </a:r>
            <a:r>
              <a:rPr lang="de-DE" b="1" dirty="0" smtClean="0">
                <a:latin typeface="Calibri" panose="020F0502020204030204" pitchFamily="34" charset="0"/>
              </a:rPr>
              <a:t> design </a:t>
            </a:r>
            <a:r>
              <a:rPr lang="de-DE" b="1" dirty="0" err="1" smtClean="0">
                <a:latin typeface="Calibri" panose="020F0502020204030204" pitchFamily="34" charset="0"/>
              </a:rPr>
              <a:t>of</a:t>
            </a:r>
            <a:r>
              <a:rPr lang="de-DE" b="1" dirty="0" smtClean="0">
                <a:latin typeface="Calibri" panose="020F0502020204030204" pitchFamily="34" charset="0"/>
              </a:rPr>
              <a:t> </a:t>
            </a:r>
            <a:r>
              <a:rPr lang="de-DE" b="1" dirty="0" err="1" smtClean="0">
                <a:latin typeface="Calibri" panose="020F0502020204030204" pitchFamily="34" charset="0"/>
              </a:rPr>
              <a:t>very</a:t>
            </a:r>
            <a:r>
              <a:rPr lang="de-DE" b="1" dirty="0" smtClean="0">
                <a:latin typeface="Calibri" panose="020F0502020204030204" pitchFamily="34" charset="0"/>
              </a:rPr>
              <a:t> large </a:t>
            </a:r>
            <a:r>
              <a:rPr lang="de-DE" b="1" dirty="0" err="1" smtClean="0">
                <a:latin typeface="Calibri" panose="020F0502020204030204" pitchFamily="34" charset="0"/>
              </a:rPr>
              <a:t>transfer</a:t>
            </a:r>
            <a:r>
              <a:rPr lang="de-DE" b="1" dirty="0" smtClean="0">
                <a:latin typeface="Calibri" panose="020F0502020204030204" pitchFamily="34" charset="0"/>
              </a:rPr>
              <a:t> </a:t>
            </a:r>
            <a:r>
              <a:rPr lang="de-DE" b="1" dirty="0" err="1" smtClean="0">
                <a:latin typeface="Calibri" panose="020F0502020204030204" pitchFamily="34" charset="0"/>
              </a:rPr>
              <a:t>building</a:t>
            </a:r>
            <a:endParaRPr lang="de-DE" b="1" dirty="0">
              <a:latin typeface="Calibri" panose="020F0502020204030204" pitchFamily="34" charset="0"/>
            </a:endParaRPr>
          </a:p>
        </p:txBody>
      </p:sp>
      <p:sp>
        <p:nvSpPr>
          <p:cNvPr id="11" name="Titel 7"/>
          <p:cNvSpPr txBox="1">
            <a:spLocks/>
          </p:cNvSpPr>
          <p:nvPr/>
        </p:nvSpPr>
        <p:spPr>
          <a:xfrm>
            <a:off x="538163" y="551287"/>
            <a:ext cx="8605837" cy="49053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 Project - Civil </a:t>
            </a:r>
            <a:r>
              <a:rPr lang="en-US" sz="2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Construction</a:t>
            </a:r>
            <a:endParaRPr lang="de-DE" sz="2800" dirty="0"/>
          </a:p>
        </p:txBody>
      </p:sp>
      <p:sp>
        <p:nvSpPr>
          <p:cNvPr id="16" name="Rechteck 15"/>
          <p:cNvSpPr/>
          <p:nvPr/>
        </p:nvSpPr>
        <p:spPr>
          <a:xfrm>
            <a:off x="5232121" y="2099128"/>
            <a:ext cx="19779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395" algn="ctr"/>
            <a:r>
              <a:rPr lang="en-GB" b="1" dirty="0" smtClean="0">
                <a:latin typeface="Calibri" panose="020F0502020204030204" pitchFamily="34" charset="0"/>
              </a:rPr>
              <a:t>Ground slab of transfer building under execution in April 2019</a:t>
            </a:r>
            <a:endParaRPr lang="de-DE" b="1" dirty="0">
              <a:latin typeface="Calibri" panose="020F0502020204030204" pitchFamily="34" charset="0"/>
            </a:endParaRPr>
          </a:p>
        </p:txBody>
      </p:sp>
      <p:sp>
        <p:nvSpPr>
          <p:cNvPr id="18" name="Nach oben gekrümmter Pfeil 17"/>
          <p:cNvSpPr/>
          <p:nvPr/>
        </p:nvSpPr>
        <p:spPr>
          <a:xfrm rot="16200000">
            <a:off x="6389594" y="3132777"/>
            <a:ext cx="3427767" cy="1723699"/>
          </a:xfrm>
          <a:prstGeom prst="curvedUpArrow">
            <a:avLst>
              <a:gd name="adj1" fmla="val 25000"/>
              <a:gd name="adj2" fmla="val 77636"/>
              <a:gd name="adj3" fmla="val 27021"/>
            </a:avLst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15" name="Bild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6490" y="4882593"/>
            <a:ext cx="2553221" cy="1272743"/>
          </a:xfrm>
          <a:prstGeom prst="rect">
            <a:avLst/>
          </a:prstGeom>
        </p:spPr>
      </p:pic>
      <p:pic>
        <p:nvPicPr>
          <p:cNvPr id="17" name="Picture 2" descr="C:\Users\bpaflik\Desktop\Seite 20- Versorgungsgeb_72dp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451" y="4898571"/>
            <a:ext cx="2553221" cy="127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sf.gsi.de/thumbnail/b3380b68a5f04de1a736/1024/gsi_fair_lay_cg-21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451" y="1251577"/>
            <a:ext cx="5211423" cy="316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Collaboration Meeting CERN-GSI/FAIR on 2</a:t>
            </a:r>
            <a:r>
              <a:rPr lang="en-US" baseline="30000" smtClean="0"/>
              <a:t>nd</a:t>
            </a:r>
            <a:r>
              <a:rPr lang="en-US" smtClean="0"/>
              <a:t> July 2019</a:t>
            </a:r>
            <a:endParaRPr lang="de-DE" dirty="0" smtClean="0"/>
          </a:p>
        </p:txBody>
      </p:sp>
      <p:sp>
        <p:nvSpPr>
          <p:cNvPr id="20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316913" y="6625506"/>
            <a:ext cx="728662" cy="2508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0ECB536F-118C-48DF-B346-38E5E90C7A54}" type="slidenum">
              <a:rPr lang="de-DE" sz="1000">
                <a:latin typeface="Arial"/>
                <a:cs typeface="Arial"/>
              </a:rPr>
              <a:pPr algn="r">
                <a:defRPr/>
              </a:pPr>
              <a:t>25</a:t>
            </a:fld>
            <a:endParaRPr lang="de-DE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105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5C2F99AF-9FE1-4E4E-94D4-D28D67209B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4" y="1389286"/>
            <a:ext cx="8928992" cy="5074205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0319BDEE-CA8F-4B26-B281-B270DCD08B43}"/>
              </a:ext>
            </a:extLst>
          </p:cNvPr>
          <p:cNvSpPr/>
          <p:nvPr/>
        </p:nvSpPr>
        <p:spPr>
          <a:xfrm>
            <a:off x="127304" y="160872"/>
            <a:ext cx="86076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altLang="de-DE" sz="2800" b="1" kern="0" dirty="0" smtClean="0">
                <a:latin typeface="Calibri" panose="020F0502020204030204" pitchFamily="34" charset="0"/>
              </a:rPr>
              <a:t>FAIR Project - </a:t>
            </a:r>
            <a:r>
              <a:rPr lang="de-DE" altLang="de-DE" sz="2800" b="1" kern="0" dirty="0" err="1" smtClean="0">
                <a:latin typeface="Calibri" panose="020F0502020204030204" pitchFamily="34" charset="0"/>
              </a:rPr>
              <a:t>Civil</a:t>
            </a:r>
            <a:r>
              <a:rPr lang="de-DE" altLang="de-DE" sz="2800" b="1" kern="0" dirty="0" smtClean="0">
                <a:latin typeface="Calibri" panose="020F0502020204030204" pitchFamily="34" charset="0"/>
              </a:rPr>
              <a:t> </a:t>
            </a:r>
            <a:r>
              <a:rPr lang="de-DE" altLang="de-DE" sz="2800" b="1" kern="0" dirty="0" err="1" smtClean="0">
                <a:latin typeface="Calibri" panose="020F0502020204030204" pitchFamily="34" charset="0"/>
              </a:rPr>
              <a:t>Construction</a:t>
            </a:r>
            <a:r>
              <a:rPr lang="de-DE" altLang="de-DE" sz="2800" b="1" kern="0" dirty="0" smtClean="0">
                <a:latin typeface="Calibri" panose="020F0502020204030204" pitchFamily="34" charset="0"/>
              </a:rPr>
              <a:t> </a:t>
            </a:r>
            <a:endParaRPr lang="de-DE" altLang="de-DE" sz="2800" b="1" kern="0" dirty="0">
              <a:latin typeface="Calibri" panose="020F0502020204030204" pitchFamily="34" charset="0"/>
            </a:endParaRPr>
          </a:p>
          <a:p>
            <a:r>
              <a:rPr lang="de-DE" altLang="de-DE" sz="2000" kern="0" dirty="0" smtClean="0">
                <a:latin typeface="Calibri" panose="020F0502020204030204" pitchFamily="34" charset="0"/>
              </a:rPr>
              <a:t>- </a:t>
            </a:r>
            <a:r>
              <a:rPr lang="de-DE" altLang="de-DE" kern="0" dirty="0" err="1" smtClean="0">
                <a:latin typeface="Calibri" panose="020F0502020204030204" pitchFamily="34" charset="0"/>
              </a:rPr>
              <a:t>Contracting</a:t>
            </a:r>
            <a:r>
              <a:rPr lang="de-DE" altLang="de-DE" kern="0" dirty="0" smtClean="0">
                <a:latin typeface="Calibri" panose="020F0502020204030204" pitchFamily="34" charset="0"/>
              </a:rPr>
              <a:t> </a:t>
            </a:r>
            <a:r>
              <a:rPr lang="de-DE" altLang="de-DE" kern="0" dirty="0" err="1" smtClean="0">
                <a:latin typeface="Calibri" panose="020F0502020204030204" pitchFamily="34" charset="0"/>
              </a:rPr>
              <a:t>strategy</a:t>
            </a:r>
            <a:r>
              <a:rPr lang="de-DE" altLang="de-DE" kern="0" dirty="0" smtClean="0">
                <a:latin typeface="Calibri" panose="020F0502020204030204" pitchFamily="34" charset="0"/>
              </a:rPr>
              <a:t> for Technical </a:t>
            </a:r>
            <a:r>
              <a:rPr lang="de-DE" altLang="de-DE" kern="0" dirty="0" err="1" smtClean="0">
                <a:latin typeface="Calibri" panose="020F0502020204030204" pitchFamily="34" charset="0"/>
              </a:rPr>
              <a:t>building</a:t>
            </a:r>
            <a:r>
              <a:rPr lang="de-DE" altLang="de-DE" kern="0" dirty="0" smtClean="0">
                <a:latin typeface="Calibri" panose="020F0502020204030204" pitchFamily="34" charset="0"/>
              </a:rPr>
              <a:t> </a:t>
            </a:r>
            <a:r>
              <a:rPr lang="de-DE" altLang="de-DE" kern="0" dirty="0" err="1" smtClean="0">
                <a:latin typeface="Calibri" panose="020F0502020204030204" pitchFamily="34" charset="0"/>
              </a:rPr>
              <a:t>Installations</a:t>
            </a:r>
            <a:endParaRPr lang="de-DE" altLang="de-DE" kern="0" dirty="0" smtClean="0">
              <a:latin typeface="Calibri" panose="020F0502020204030204" pitchFamily="34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Collaboration Meeting CERN-GSI/FAIR on 2</a:t>
            </a:r>
            <a:r>
              <a:rPr lang="en-US" baseline="30000" smtClean="0"/>
              <a:t>nd</a:t>
            </a:r>
            <a:r>
              <a:rPr lang="en-US" smtClean="0"/>
              <a:t> July 2019</a:t>
            </a:r>
            <a:endParaRPr lang="de-DE" dirty="0" smtClean="0"/>
          </a:p>
        </p:txBody>
      </p:sp>
      <p:sp>
        <p:nvSpPr>
          <p:cNvPr id="7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8316913" y="6625506"/>
            <a:ext cx="728662" cy="250825"/>
          </a:xfrm>
        </p:spPr>
        <p:txBody>
          <a:bodyPr/>
          <a:lstStyle/>
          <a:p>
            <a:pPr>
              <a:defRPr/>
            </a:pPr>
            <a:fld id="{0ECB536F-118C-48DF-B346-38E5E90C7A54}" type="slidenum">
              <a:rPr lang="de-DE" smtClean="0">
                <a:solidFill>
                  <a:schemeClr val="tx1"/>
                </a:solidFill>
              </a:rPr>
              <a:pPr>
                <a:defRPr/>
              </a:pPr>
              <a:t>26</a:t>
            </a:fld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75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1359001" y="308631"/>
            <a:ext cx="6454378" cy="490538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endParaRPr lang="en-US" b="1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611188" y="179141"/>
            <a:ext cx="5684509" cy="490538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en-US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 Project - Civil Construction</a:t>
            </a:r>
          </a:p>
          <a:p>
            <a:r>
              <a:rPr lang="en-US" sz="2400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Next </a:t>
            </a:r>
            <a:r>
              <a:rPr lang="en-US" sz="24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Steps</a:t>
            </a:r>
            <a:r>
              <a:rPr lang="en-US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b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39486" y="1433141"/>
            <a:ext cx="864325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eaLnBrk="0" hangingPunct="0">
              <a:lnSpc>
                <a:spcPct val="140000"/>
              </a:lnSpc>
              <a:spcBef>
                <a:spcPct val="20000"/>
              </a:spcBef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de-DE" sz="2000" kern="0" dirty="0" err="1">
                <a:latin typeface="Calibri" panose="020F0502020204030204" pitchFamily="34" charset="0"/>
              </a:rPr>
              <a:t>Continuation</a:t>
            </a:r>
            <a:r>
              <a:rPr lang="de-DE" sz="2000" kern="0" dirty="0">
                <a:latin typeface="Calibri" panose="020F0502020204030204" pitchFamily="34" charset="0"/>
              </a:rPr>
              <a:t> </a:t>
            </a:r>
            <a:r>
              <a:rPr lang="de-DE" sz="2000" kern="0" dirty="0" err="1" smtClean="0">
                <a:latin typeface="Calibri" panose="020F0502020204030204" pitchFamily="34" charset="0"/>
              </a:rPr>
              <a:t>civil</a:t>
            </a:r>
            <a:r>
              <a:rPr lang="de-DE" sz="2000" kern="0" dirty="0" smtClean="0">
                <a:latin typeface="Calibri" panose="020F0502020204030204" pitchFamily="34" charset="0"/>
              </a:rPr>
              <a:t> </a:t>
            </a:r>
            <a:r>
              <a:rPr lang="de-DE" sz="2000" kern="0" dirty="0" err="1" smtClean="0">
                <a:latin typeface="Calibri" panose="020F0502020204030204" pitchFamily="34" charset="0"/>
              </a:rPr>
              <a:t>detailed</a:t>
            </a:r>
            <a:r>
              <a:rPr lang="de-DE" sz="2000" kern="0" dirty="0" smtClean="0">
                <a:latin typeface="Calibri" panose="020F0502020204030204" pitchFamily="34" charset="0"/>
              </a:rPr>
              <a:t> design process and </a:t>
            </a:r>
            <a:r>
              <a:rPr lang="de-DE" sz="2000" kern="0" dirty="0" err="1" smtClean="0">
                <a:latin typeface="Calibri" panose="020F0502020204030204" pitchFamily="34" charset="0"/>
              </a:rPr>
              <a:t>civil</a:t>
            </a:r>
            <a:r>
              <a:rPr lang="de-DE" sz="2000" kern="0" dirty="0" smtClean="0">
                <a:latin typeface="Calibri" panose="020F0502020204030204" pitchFamily="34" charset="0"/>
              </a:rPr>
              <a:t> work in the </a:t>
            </a:r>
            <a:r>
              <a:rPr lang="de-DE" sz="2000" kern="0" dirty="0" err="1" smtClean="0">
                <a:latin typeface="Calibri" panose="020F0502020204030204" pitchFamily="34" charset="0"/>
              </a:rPr>
              <a:t>field</a:t>
            </a:r>
            <a:endParaRPr lang="de-DE" sz="2000" kern="0" dirty="0" smtClean="0">
              <a:latin typeface="Calibri" panose="020F0502020204030204" pitchFamily="34" charset="0"/>
            </a:endParaRPr>
          </a:p>
          <a:p>
            <a:pPr marL="266700" indent="-266700" eaLnBrk="0" hangingPunct="0">
              <a:lnSpc>
                <a:spcPct val="140000"/>
              </a:lnSpc>
              <a:spcBef>
                <a:spcPct val="20000"/>
              </a:spcBef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de-DE" sz="2000" kern="0" dirty="0" smtClean="0">
                <a:latin typeface="Calibri" panose="020F0502020204030204" pitchFamily="34" charset="0"/>
              </a:rPr>
              <a:t>Awarding of </a:t>
            </a:r>
            <a:r>
              <a:rPr lang="de-DE" sz="2000" kern="0" dirty="0" err="1" smtClean="0">
                <a:latin typeface="Calibri" panose="020F0502020204030204" pitchFamily="34" charset="0"/>
              </a:rPr>
              <a:t>construction</a:t>
            </a:r>
            <a:r>
              <a:rPr lang="de-DE" sz="2000" kern="0" dirty="0" smtClean="0">
                <a:latin typeface="Calibri" panose="020F0502020204030204" pitchFamily="34" charset="0"/>
              </a:rPr>
              <a:t> area </a:t>
            </a:r>
            <a:r>
              <a:rPr lang="de-DE" sz="2000" kern="0" dirty="0" err="1" smtClean="0">
                <a:latin typeface="Calibri" panose="020F0502020204030204" pitchFamily="34" charset="0"/>
              </a:rPr>
              <a:t>south</a:t>
            </a:r>
            <a:r>
              <a:rPr lang="de-DE" sz="2000" kern="0" dirty="0" smtClean="0">
                <a:latin typeface="Calibri" panose="020F0502020204030204" pitchFamily="34" charset="0"/>
              </a:rPr>
              <a:t> in </a:t>
            </a:r>
            <a:r>
              <a:rPr lang="de-DE" sz="2000" kern="0" dirty="0" err="1" smtClean="0">
                <a:latin typeface="Calibri" panose="020F0502020204030204" pitchFamily="34" charset="0"/>
              </a:rPr>
              <a:t>full</a:t>
            </a:r>
            <a:r>
              <a:rPr lang="de-DE" sz="2000" kern="0" dirty="0" smtClean="0">
                <a:latin typeface="Calibri" panose="020F0502020204030204" pitchFamily="34" charset="0"/>
              </a:rPr>
              <a:t> in Q4 2019</a:t>
            </a:r>
          </a:p>
          <a:p>
            <a:pPr marL="266700" indent="-266700" eaLnBrk="0" hangingPunct="0">
              <a:lnSpc>
                <a:spcPct val="140000"/>
              </a:lnSpc>
              <a:spcBef>
                <a:spcPct val="20000"/>
              </a:spcBef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de-DE" sz="2000" kern="0" dirty="0" err="1" smtClean="0">
                <a:latin typeface="Calibri" panose="020F0502020204030204" pitchFamily="34" charset="0"/>
              </a:rPr>
              <a:t>Continue</a:t>
            </a:r>
            <a:r>
              <a:rPr lang="de-DE" sz="2000" kern="0" dirty="0" smtClean="0">
                <a:latin typeface="Calibri" panose="020F0502020204030204" pitchFamily="34" charset="0"/>
              </a:rPr>
              <a:t> </a:t>
            </a:r>
            <a:r>
              <a:rPr lang="de-DE" sz="2000" kern="0" dirty="0" err="1" smtClean="0">
                <a:latin typeface="Calibri" panose="020F0502020204030204" pitchFamily="34" charset="0"/>
              </a:rPr>
              <a:t>tendering</a:t>
            </a:r>
            <a:r>
              <a:rPr lang="de-DE" sz="2000" kern="0" dirty="0" smtClean="0">
                <a:latin typeface="Calibri" panose="020F0502020204030204" pitchFamily="34" charset="0"/>
              </a:rPr>
              <a:t> </a:t>
            </a:r>
            <a:r>
              <a:rPr lang="de-DE" sz="2000" kern="0" dirty="0" err="1" smtClean="0">
                <a:latin typeface="Calibri" panose="020F0502020204030204" pitchFamily="34" charset="0"/>
              </a:rPr>
              <a:t>for</a:t>
            </a:r>
            <a:r>
              <a:rPr lang="de-DE" sz="2000" kern="0" dirty="0" smtClean="0">
                <a:latin typeface="Calibri" panose="020F0502020204030204" pitchFamily="34" charset="0"/>
              </a:rPr>
              <a:t> </a:t>
            </a:r>
            <a:r>
              <a:rPr lang="de-DE" sz="2000" kern="0" dirty="0" err="1">
                <a:latin typeface="Calibri" panose="020F0502020204030204" pitchFamily="34" charset="0"/>
              </a:rPr>
              <a:t>technical</a:t>
            </a:r>
            <a:r>
              <a:rPr lang="de-DE" sz="2000" kern="0" dirty="0">
                <a:latin typeface="Calibri" panose="020F0502020204030204" pitchFamily="34" charset="0"/>
              </a:rPr>
              <a:t> </a:t>
            </a:r>
            <a:r>
              <a:rPr lang="de-DE" sz="2000" kern="0" dirty="0" err="1">
                <a:latin typeface="Calibri" panose="020F0502020204030204" pitchFamily="34" charset="0"/>
              </a:rPr>
              <a:t>building</a:t>
            </a:r>
            <a:r>
              <a:rPr lang="de-DE" sz="2000" kern="0" dirty="0">
                <a:latin typeface="Calibri" panose="020F0502020204030204" pitchFamily="34" charset="0"/>
              </a:rPr>
              <a:t> </a:t>
            </a:r>
            <a:r>
              <a:rPr lang="de-DE" sz="2000" kern="0" dirty="0" err="1">
                <a:latin typeface="Calibri" panose="020F0502020204030204" pitchFamily="34" charset="0"/>
              </a:rPr>
              <a:t>installation</a:t>
            </a:r>
            <a:r>
              <a:rPr lang="de-DE" sz="2000" kern="0" dirty="0">
                <a:latin typeface="Calibri" panose="020F0502020204030204" pitchFamily="34" charset="0"/>
              </a:rPr>
              <a:t> (MEP</a:t>
            </a:r>
            <a:r>
              <a:rPr lang="de-DE" sz="2000" kern="0" dirty="0" smtClean="0">
                <a:latin typeface="Calibri" panose="020F0502020204030204" pitchFamily="34" charset="0"/>
              </a:rPr>
              <a:t>) </a:t>
            </a:r>
            <a:r>
              <a:rPr lang="de-DE" sz="2000" kern="0" dirty="0" err="1" smtClean="0">
                <a:latin typeface="Calibri" panose="020F0502020204030204" pitchFamily="34" charset="0"/>
              </a:rPr>
              <a:t>and</a:t>
            </a:r>
            <a:r>
              <a:rPr lang="de-DE" sz="2000" kern="0" dirty="0" smtClean="0">
                <a:latin typeface="Calibri" panose="020F0502020204030204" pitchFamily="34" charset="0"/>
              </a:rPr>
              <a:t> </a:t>
            </a:r>
            <a:r>
              <a:rPr lang="de-DE" sz="2000" kern="0" dirty="0" err="1" smtClean="0">
                <a:latin typeface="Calibri" panose="020F0502020204030204" pitchFamily="34" charset="0"/>
              </a:rPr>
              <a:t>award</a:t>
            </a:r>
            <a:r>
              <a:rPr lang="de-DE" sz="2000" kern="0" dirty="0" smtClean="0">
                <a:latin typeface="Calibri" panose="020F0502020204030204" pitchFamily="34" charset="0"/>
              </a:rPr>
              <a:t> in 2020</a:t>
            </a:r>
            <a:endParaRPr lang="de-DE" sz="2000" kern="0" dirty="0">
              <a:latin typeface="Calibri" panose="020F050202020403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94807"/>
            <a:ext cx="9143999" cy="3312368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8316913" y="6625506"/>
            <a:ext cx="728662" cy="250825"/>
          </a:xfrm>
        </p:spPr>
        <p:txBody>
          <a:bodyPr/>
          <a:lstStyle/>
          <a:p>
            <a:pPr>
              <a:defRPr/>
            </a:pPr>
            <a:fld id="{0ECB536F-118C-48DF-B346-38E5E90C7A54}" type="slidenum">
              <a:rPr lang="de-DE" smtClean="0">
                <a:solidFill>
                  <a:schemeClr val="tx1"/>
                </a:solidFill>
              </a:rPr>
              <a:pPr>
                <a:defRPr/>
              </a:pPr>
              <a:t>27</a:t>
            </a:fld>
            <a:endParaRPr lang="de-DE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Collaboration Meeting CERN-GSI/FAIR on 2</a:t>
            </a:r>
            <a:r>
              <a:rPr lang="en-US" baseline="30000" smtClean="0"/>
              <a:t>nd</a:t>
            </a:r>
            <a:r>
              <a:rPr lang="en-US" smtClean="0"/>
              <a:t> July 2019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78025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611188" y="543168"/>
            <a:ext cx="8607600" cy="489600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en-US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 Project </a:t>
            </a:r>
            <a:r>
              <a:rPr lang="en-US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Experiments</a:t>
            </a:r>
            <a:endParaRPr lang="de-DE" b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Inhaltsplatzhalter 4"/>
          <p:cNvSpPr txBox="1">
            <a:spLocks/>
          </p:cNvSpPr>
          <p:nvPr/>
        </p:nvSpPr>
        <p:spPr>
          <a:xfrm>
            <a:off x="510250" y="1641467"/>
            <a:ext cx="8402030" cy="2531139"/>
          </a:xfrm>
          <a:prstGeom prst="rect">
            <a:avLst/>
          </a:prstGeom>
        </p:spPr>
        <p:txBody>
          <a:bodyPr/>
          <a:lstStyle>
            <a:lvl1pPr marL="85725" indent="-85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191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514350" indent="4000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714375" indent="-20638" algn="l" rtl="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</a:defRPr>
            </a:lvl4pPr>
            <a:lvl5pPr marL="2143125" indent="-1247775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pPr marL="257175" indent="-257175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tx1"/>
                </a:solidFill>
                <a:latin typeface="Calibri" panose="020F0502020204030204" pitchFamily="34" charset="0"/>
              </a:rPr>
              <a:t>Day 1 configurations vetted technically and scientifically by Expert Committee Experiments and Joint Scientific Council.</a:t>
            </a:r>
            <a:endParaRPr lang="en-GB" sz="20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257175" indent="-257175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en" sz="2000" kern="0" dirty="0">
                <a:solidFill>
                  <a:schemeClr val="tx1"/>
                </a:solidFill>
                <a:latin typeface="Calibri" panose="020F0502020204030204" pitchFamily="34" charset="0"/>
              </a:rPr>
              <a:t>Experiments utilizing beams from SIS18 within the FAIR Phase-0 program have started.</a:t>
            </a:r>
          </a:p>
          <a:p>
            <a:pPr marL="257175" indent="-257175">
              <a:buClr>
                <a:srgbClr val="FF9933"/>
              </a:buClr>
              <a:buFont typeface="Arial" panose="020B0604020202020204" pitchFamily="34" charset="0"/>
              <a:buChar char="•"/>
            </a:pPr>
            <a:r>
              <a:rPr lang="en" sz="2000" kern="0" dirty="0">
                <a:solidFill>
                  <a:schemeClr val="tx1"/>
                </a:solidFill>
                <a:latin typeface="Calibri" panose="020F0502020204030204" pitchFamily="34" charset="0"/>
              </a:rPr>
              <a:t>First test experiments of the NUSTAR-R3B collaboration were performed with the fully operational GLAD magnet, a large German-French contribution to the experiments</a:t>
            </a:r>
            <a:r>
              <a:rPr lang="en" sz="20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  <a:endParaRPr lang="en" sz="20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10250" y="1110434"/>
            <a:ext cx="20858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0" dirty="0">
                <a:latin typeface="Calibri" panose="020F0502020204030204" pitchFamily="34" charset="0"/>
              </a:rPr>
              <a:t>Main Achievements</a:t>
            </a:r>
          </a:p>
        </p:txBody>
      </p:sp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65207" y="4736645"/>
            <a:ext cx="2445452" cy="1828375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5">
            <a:extLst>
              <a:ext uri="{FF2B5EF4-FFF2-40B4-BE49-F238E27FC236}">
                <a16:creationId xmlns:a16="http://schemas.microsoft.com/office/drawing/2014/main" id="{6CD27D05-2F6E-584A-8AA4-656554B377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4664" y="4736645"/>
            <a:ext cx="1984112" cy="1828375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39DC5D5E-2DB9-4741-94A3-C378AD772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734898"/>
            <a:ext cx="2159682" cy="18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E76B87-316B-D147-BBAC-EBAD0DE8E9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775" y="4734898"/>
            <a:ext cx="1943705" cy="1828375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Collaboration Meeting CERN-GSI/FAIR on 2</a:t>
            </a:r>
            <a:r>
              <a:rPr lang="en-US" baseline="30000" smtClean="0"/>
              <a:t>nd</a:t>
            </a:r>
            <a:r>
              <a:rPr lang="en-US" smtClean="0"/>
              <a:t> July 2019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17732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611560" y="1233928"/>
            <a:ext cx="7920880" cy="475252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GB" sz="2800" dirty="0" smtClean="0">
                <a:latin typeface="Calibri" panose="020F0502020204030204" pitchFamily="34" charset="0"/>
              </a:rPr>
              <a:t>FAIR &amp; GSI – Strategy</a:t>
            </a:r>
            <a:endParaRPr lang="en-GB" sz="2800" dirty="0" smtClean="0">
              <a:solidFill>
                <a:srgbClr val="00599D"/>
              </a:solidFill>
              <a:latin typeface="Calibri" panose="020F0502020204030204" pitchFamily="34" charset="0"/>
            </a:endParaRPr>
          </a:p>
          <a:p>
            <a:pPr marL="51435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GB" sz="2800" smtClean="0">
                <a:latin typeface="Calibri" panose="020F0502020204030204" pitchFamily="34" charset="0"/>
              </a:rPr>
              <a:t>GSI GmbH &amp; FAIR GmbH Organisation</a:t>
            </a:r>
            <a:endParaRPr lang="en-GB" sz="2800">
              <a:latin typeface="Calibri" panose="020F0502020204030204" pitchFamily="34" charset="0"/>
            </a:endParaRPr>
          </a:p>
          <a:p>
            <a:pPr marL="514350" lvl="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GB" sz="2800" smtClean="0">
                <a:latin typeface="Calibri" panose="020F0502020204030204" pitchFamily="34" charset="0"/>
              </a:rPr>
              <a:t>GSI </a:t>
            </a:r>
            <a:r>
              <a:rPr lang="en-GB" sz="2800" dirty="0" smtClean="0">
                <a:latin typeface="Calibri" panose="020F0502020204030204" pitchFamily="34" charset="0"/>
              </a:rPr>
              <a:t>Operation</a:t>
            </a:r>
          </a:p>
          <a:p>
            <a:pPr marL="514350" lvl="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GB" sz="2800" dirty="0" smtClean="0">
                <a:latin typeface="Calibri" panose="020F0502020204030204" pitchFamily="34" charset="0"/>
              </a:rPr>
              <a:t>GSI Campus</a:t>
            </a:r>
          </a:p>
          <a:p>
            <a:pPr marL="51435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GB" sz="2800" dirty="0">
                <a:latin typeface="Calibri" panose="020F0502020204030204" pitchFamily="34" charset="0"/>
              </a:rPr>
              <a:t>FAIR </a:t>
            </a:r>
            <a:r>
              <a:rPr lang="de-DE" sz="2800" dirty="0">
                <a:latin typeface="Calibri" panose="020F0502020204030204" pitchFamily="34" charset="0"/>
              </a:rPr>
              <a:t>Project</a:t>
            </a:r>
          </a:p>
          <a:p>
            <a:pPr marL="514350" lvl="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de-DE" sz="2800" b="1" dirty="0" err="1">
                <a:solidFill>
                  <a:srgbClr val="FF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</a:t>
            </a:r>
            <a:r>
              <a:rPr lang="de-DE" sz="2800" b="1" dirty="0">
                <a:solidFill>
                  <a:srgbClr val="FF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CERN – GSI/FAIR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87338" y="515989"/>
            <a:ext cx="8605837" cy="490538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Calibri" panose="020F0502020204030204" pitchFamily="34" charset="0"/>
              </a:rPr>
              <a:t>Agenda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" r="6440"/>
          <a:stretch/>
        </p:blipFill>
        <p:spPr bwMode="auto">
          <a:xfrm>
            <a:off x="7281819" y="1210980"/>
            <a:ext cx="1597733" cy="126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8311835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29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Collaboration Meeting CERN-GSI/FAIR on 2</a:t>
            </a:r>
            <a:r>
              <a:rPr lang="en-US" baseline="30000" smtClean="0"/>
              <a:t>nd</a:t>
            </a:r>
            <a:r>
              <a:rPr lang="en-US" smtClean="0"/>
              <a:t> July 2019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53497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611560" y="1233928"/>
            <a:ext cx="7920880" cy="475252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GB" sz="2800" b="1" dirty="0">
                <a:solidFill>
                  <a:srgbClr val="FF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 &amp; GSI – Strategy</a:t>
            </a:r>
          </a:p>
          <a:p>
            <a:pPr marL="51435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GB" sz="2800" smtClean="0">
                <a:latin typeface="Calibri" panose="020F0502020204030204" pitchFamily="34" charset="0"/>
              </a:rPr>
              <a:t>GSI GmbH &amp; FAIR GmbH Organisation</a:t>
            </a:r>
            <a:endParaRPr lang="en-GB" sz="2800" smtClean="0">
              <a:latin typeface="Calibri" panose="020F0502020204030204" pitchFamily="34" charset="0"/>
            </a:endParaRPr>
          </a:p>
          <a:p>
            <a:pPr marL="514350" lvl="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GB" sz="2800" smtClean="0">
                <a:latin typeface="Calibri" panose="020F0502020204030204" pitchFamily="34" charset="0"/>
              </a:rPr>
              <a:t>GSI </a:t>
            </a:r>
            <a:r>
              <a:rPr lang="en-GB" sz="2800" dirty="0" smtClean="0">
                <a:latin typeface="Calibri" panose="020F0502020204030204" pitchFamily="34" charset="0"/>
              </a:rPr>
              <a:t>Operation</a:t>
            </a:r>
          </a:p>
          <a:p>
            <a:pPr marL="514350" lvl="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GB" sz="2800" dirty="0" smtClean="0">
                <a:latin typeface="Calibri" panose="020F0502020204030204" pitchFamily="34" charset="0"/>
              </a:rPr>
              <a:t>GSI Campus</a:t>
            </a:r>
          </a:p>
          <a:p>
            <a:pPr marL="514350" lvl="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GB" sz="2800" dirty="0" smtClean="0">
                <a:latin typeface="Calibri" panose="020F0502020204030204" pitchFamily="34" charset="0"/>
              </a:rPr>
              <a:t>FAIR </a:t>
            </a:r>
            <a:r>
              <a:rPr lang="de-DE" sz="2800" dirty="0" smtClean="0">
                <a:latin typeface="Calibri" panose="020F0502020204030204" pitchFamily="34" charset="0"/>
              </a:rPr>
              <a:t>Project</a:t>
            </a:r>
          </a:p>
          <a:p>
            <a:pPr marL="514350" lvl="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de-DE" sz="2800" dirty="0" err="1" smtClean="0">
                <a:latin typeface="Calibri" panose="020F0502020204030204" pitchFamily="34" charset="0"/>
              </a:rPr>
              <a:t>Collaboration</a:t>
            </a:r>
            <a:r>
              <a:rPr lang="de-DE" sz="2800" dirty="0" smtClean="0">
                <a:latin typeface="Calibri" panose="020F0502020204030204" pitchFamily="34" charset="0"/>
              </a:rPr>
              <a:t> CERN – GSI/FAIR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87338" y="515989"/>
            <a:ext cx="8605837" cy="490538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Calibri" panose="020F0502020204030204" pitchFamily="34" charset="0"/>
              </a:rPr>
              <a:t>Agenda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" r="6440"/>
          <a:stretch/>
        </p:blipFill>
        <p:spPr bwMode="auto">
          <a:xfrm>
            <a:off x="7281819" y="1210980"/>
            <a:ext cx="1597733" cy="126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8301319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Collaboration Meeting CERN-GSI/FAIR on 2</a:t>
            </a:r>
            <a:r>
              <a:rPr lang="en-US" baseline="30000" smtClean="0"/>
              <a:t>nd</a:t>
            </a:r>
            <a:r>
              <a:rPr lang="en-US" smtClean="0"/>
              <a:t> July 2019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89890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4"/>
          <p:cNvSpPr txBox="1">
            <a:spLocks/>
          </p:cNvSpPr>
          <p:nvPr/>
        </p:nvSpPr>
        <p:spPr>
          <a:xfrm>
            <a:off x="510250" y="1641467"/>
            <a:ext cx="8402030" cy="2531139"/>
          </a:xfrm>
          <a:prstGeom prst="rect">
            <a:avLst/>
          </a:prstGeom>
        </p:spPr>
        <p:txBody>
          <a:bodyPr/>
          <a:lstStyle>
            <a:lvl1pPr marL="85725" indent="-85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191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514350" indent="4000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714375" indent="-20638" algn="l" rtl="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</a:defRPr>
            </a:lvl4pPr>
            <a:lvl5pPr marL="2143125" indent="-1247775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pPr marL="257175" indent="-257175">
              <a:buClr>
                <a:srgbClr val="FF9933"/>
              </a:buClr>
              <a:buFont typeface="Arial" panose="020B0604020202020204" pitchFamily="34" charset="0"/>
              <a:buChar char="•"/>
            </a:pPr>
            <a:endParaRPr lang="en" sz="20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Collaboration</a:t>
            </a:r>
            <a:r>
              <a:rPr lang="de-DE" dirty="0" smtClean="0"/>
              <a:t> CERN – GSI/FAIR</a:t>
            </a:r>
            <a:endParaRPr lang="de-DE" dirty="0"/>
          </a:p>
        </p:txBody>
      </p:sp>
      <p:sp>
        <p:nvSpPr>
          <p:cNvPr id="14" name="Inhaltsplatzhalter 13"/>
          <p:cNvSpPr>
            <a:spLocks noGrp="1"/>
          </p:cNvSpPr>
          <p:nvPr>
            <p:ph idx="1"/>
          </p:nvPr>
        </p:nvSpPr>
        <p:spPr>
          <a:xfrm>
            <a:off x="422565" y="1450685"/>
            <a:ext cx="4012801" cy="4903585"/>
          </a:xfr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2000" dirty="0" smtClean="0"/>
              <a:t>CERN </a:t>
            </a:r>
            <a:r>
              <a:rPr lang="de-DE" sz="2000" dirty="0" err="1" smtClean="0"/>
              <a:t>and</a:t>
            </a:r>
            <a:r>
              <a:rPr lang="de-DE" sz="2000" dirty="0" smtClean="0"/>
              <a:t> GSI/FAIR </a:t>
            </a:r>
            <a:r>
              <a:rPr lang="de-DE" sz="2000" dirty="0" err="1" smtClean="0"/>
              <a:t>have</a:t>
            </a:r>
            <a:r>
              <a:rPr lang="de-DE" sz="2000" dirty="0" smtClean="0"/>
              <a:t> an </a:t>
            </a:r>
            <a:r>
              <a:rPr lang="de-DE" sz="2000" dirty="0" err="1" smtClean="0"/>
              <a:t>excellent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longlasting</a:t>
            </a:r>
            <a:r>
              <a:rPr lang="de-DE" sz="2000" dirty="0" smtClean="0"/>
              <a:t> </a:t>
            </a:r>
            <a:r>
              <a:rPr lang="de-DE" sz="2000" dirty="0" err="1" smtClean="0"/>
              <a:t>collaboration</a:t>
            </a:r>
            <a:r>
              <a:rPr lang="de-DE" sz="2000" dirty="0" smtClean="0"/>
              <a:t> </a:t>
            </a:r>
            <a:r>
              <a:rPr lang="de-DE" sz="2000" dirty="0" err="1" smtClean="0"/>
              <a:t>over</a:t>
            </a:r>
            <a:r>
              <a:rPr lang="de-DE" sz="2000" dirty="0" smtClean="0"/>
              <a:t> </a:t>
            </a:r>
            <a:r>
              <a:rPr lang="de-DE" sz="2000" dirty="0" err="1" smtClean="0"/>
              <a:t>many</a:t>
            </a:r>
            <a:r>
              <a:rPr lang="de-DE" sz="2000" dirty="0" smtClean="0"/>
              <a:t> </a:t>
            </a:r>
            <a:r>
              <a:rPr lang="de-DE" sz="2000" dirty="0" err="1" smtClean="0"/>
              <a:t>decades</a:t>
            </a:r>
            <a:r>
              <a:rPr lang="de-DE" sz="2000" dirty="0" smtClean="0"/>
              <a:t>.</a:t>
            </a:r>
            <a:br>
              <a:rPr lang="de-DE" sz="2000" dirty="0" smtClean="0"/>
            </a:br>
            <a:endParaRPr lang="de-DE" sz="2000" dirty="0" smtClean="0"/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2000" dirty="0" err="1" smtClean="0"/>
              <a:t>We</a:t>
            </a:r>
            <a:r>
              <a:rPr lang="de-DE" sz="2000" dirty="0" smtClean="0"/>
              <a:t> </a:t>
            </a:r>
            <a:r>
              <a:rPr lang="de-DE" sz="2000" dirty="0" err="1" smtClean="0"/>
              <a:t>appreciate</a:t>
            </a:r>
            <a:r>
              <a:rPr lang="de-DE" sz="2000" dirty="0" smtClean="0"/>
              <a:t> </a:t>
            </a:r>
            <a:r>
              <a:rPr lang="de-DE" sz="2000" dirty="0" err="1" smtClean="0"/>
              <a:t>very</a:t>
            </a:r>
            <a:r>
              <a:rPr lang="de-DE" sz="2000" dirty="0" smtClean="0"/>
              <a:t> </a:t>
            </a:r>
            <a:r>
              <a:rPr lang="de-DE" sz="2000" dirty="0" err="1" smtClean="0"/>
              <a:t>much</a:t>
            </a:r>
            <a:r>
              <a:rPr lang="de-DE" sz="2000" dirty="0" smtClean="0"/>
              <a:t> </a:t>
            </a:r>
            <a:r>
              <a:rPr lang="de-DE" sz="2000" dirty="0" err="1" smtClean="0"/>
              <a:t>that</a:t>
            </a:r>
            <a:r>
              <a:rPr lang="de-DE" sz="2000" dirty="0" smtClean="0"/>
              <a:t> </a:t>
            </a:r>
            <a:r>
              <a:rPr lang="de-DE" sz="2000" dirty="0" err="1" smtClean="0"/>
              <a:t>you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visiting</a:t>
            </a:r>
            <a:r>
              <a:rPr lang="de-DE" sz="2000" dirty="0" smtClean="0"/>
              <a:t> GSI/FAIR Campus.</a:t>
            </a:r>
            <a:br>
              <a:rPr lang="de-DE" sz="2000" dirty="0" smtClean="0"/>
            </a:br>
            <a:endParaRPr lang="de-DE" sz="2000" dirty="0" smtClean="0"/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2000" dirty="0" err="1" smtClean="0"/>
              <a:t>We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looking</a:t>
            </a:r>
            <a:r>
              <a:rPr lang="de-DE" sz="2000" dirty="0" smtClean="0"/>
              <a:t> </a:t>
            </a:r>
            <a:r>
              <a:rPr lang="de-DE" sz="2000" dirty="0" err="1" smtClean="0"/>
              <a:t>forward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/>
              <a:t> </a:t>
            </a:r>
            <a:r>
              <a:rPr lang="de-DE" sz="2000" dirty="0" err="1" smtClean="0"/>
              <a:t>fruitful</a:t>
            </a:r>
            <a:r>
              <a:rPr lang="de-DE" sz="2000" dirty="0" smtClean="0"/>
              <a:t> </a:t>
            </a:r>
            <a:r>
              <a:rPr lang="de-DE" sz="2000" dirty="0" err="1" smtClean="0"/>
              <a:t>discussions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intensify</a:t>
            </a:r>
            <a:r>
              <a:rPr lang="de-DE" sz="2000" dirty="0"/>
              <a:t> </a:t>
            </a:r>
            <a:r>
              <a:rPr lang="de-DE" sz="2000" dirty="0" err="1" smtClean="0"/>
              <a:t>collaboration</a:t>
            </a:r>
            <a:r>
              <a:rPr lang="de-DE" sz="2000" dirty="0" smtClean="0"/>
              <a:t> </a:t>
            </a:r>
            <a:r>
              <a:rPr lang="de-DE" sz="2000" dirty="0" err="1" smtClean="0"/>
              <a:t>activities</a:t>
            </a:r>
            <a:r>
              <a:rPr lang="de-DE" sz="2000" dirty="0" smtClean="0"/>
              <a:t> on </a:t>
            </a:r>
            <a:r>
              <a:rPr lang="de-DE" sz="2000" dirty="0" err="1" smtClean="0"/>
              <a:t>proposed</a:t>
            </a:r>
            <a:r>
              <a:rPr lang="de-DE" sz="2000" dirty="0" smtClean="0"/>
              <a:t> </a:t>
            </a:r>
            <a:r>
              <a:rPr lang="de-DE" sz="2000" dirty="0" err="1" smtClean="0"/>
              <a:t>selected</a:t>
            </a:r>
            <a:r>
              <a:rPr lang="de-DE" sz="2000" dirty="0" smtClean="0"/>
              <a:t> </a:t>
            </a:r>
            <a:r>
              <a:rPr lang="de-DE" sz="2000" dirty="0" err="1" smtClean="0"/>
              <a:t>topics</a:t>
            </a:r>
            <a:r>
              <a:rPr lang="de-DE" sz="2000" dirty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  <a:r>
              <a:rPr lang="de-DE" sz="2000" dirty="0" err="1" smtClean="0"/>
              <a:t>special</a:t>
            </a:r>
            <a:r>
              <a:rPr lang="de-DE" sz="2000" dirty="0" smtClean="0"/>
              <a:t> </a:t>
            </a:r>
            <a:r>
              <a:rPr lang="de-DE" sz="2000" dirty="0" err="1" smtClean="0"/>
              <a:t>focus</a:t>
            </a:r>
            <a:r>
              <a:rPr lang="de-DE" sz="2000" dirty="0" smtClean="0"/>
              <a:t> on FAIR.  </a:t>
            </a:r>
            <a:endParaRPr lang="de-DE" sz="20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331257" y="6607175"/>
            <a:ext cx="728662" cy="250825"/>
          </a:xfrm>
        </p:spPr>
        <p:txBody>
          <a:bodyPr/>
          <a:lstStyle/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456" y="1332821"/>
            <a:ext cx="2136549" cy="3293608"/>
          </a:xfrm>
          <a:prstGeom prst="rect">
            <a:avLst/>
          </a:prstGeom>
          <a:ln w="15875">
            <a:solidFill>
              <a:srgbClr val="FFC000"/>
            </a:solidFill>
          </a:ln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087" y="3411537"/>
            <a:ext cx="2077764" cy="3108550"/>
          </a:xfrm>
          <a:prstGeom prst="rect">
            <a:avLst/>
          </a:prstGeom>
          <a:ln w="15875">
            <a:solidFill>
              <a:srgbClr val="FFC000"/>
            </a:solidFill>
          </a:ln>
        </p:spPr>
      </p:pic>
      <p:sp>
        <p:nvSpPr>
          <p:cNvPr id="18" name="Fußzeilenplatzhalter 1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Collaboration Meeting CERN-GSI/FAIR on 2</a:t>
            </a:r>
            <a:r>
              <a:rPr lang="en-US" baseline="30000" smtClean="0"/>
              <a:t>nd</a:t>
            </a:r>
            <a:r>
              <a:rPr lang="en-US" smtClean="0"/>
              <a:t> July 2019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39365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8337933" y="6596665"/>
            <a:ext cx="728662" cy="250825"/>
          </a:xfrm>
        </p:spPr>
        <p:txBody>
          <a:bodyPr/>
          <a:lstStyle/>
          <a:p>
            <a:pPr>
              <a:defRPr/>
            </a:pPr>
            <a:fld id="{0ECB536F-118C-48DF-B346-38E5E90C7A54}" type="slidenum">
              <a:rPr lang="de-DE" smtClean="0">
                <a:solidFill>
                  <a:schemeClr val="tx1"/>
                </a:solidFill>
              </a:rPr>
              <a:pPr>
                <a:defRPr/>
              </a:pPr>
              <a:t>31</a:t>
            </a:fld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689100" y="3212976"/>
            <a:ext cx="6247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0" dirty="0" smtClean="0">
                <a:solidFill>
                  <a:srgbClr val="FF9933"/>
                </a:solidFill>
                <a:latin typeface="Calibri" panose="020F0502020204030204" pitchFamily="34" charset="0"/>
                <a:ea typeface="+mj-ea"/>
                <a:cs typeface="+mj-cs"/>
              </a:rPr>
              <a:t>Thank you for your attention !</a:t>
            </a:r>
            <a:endParaRPr lang="en-US" sz="3600" b="1" kern="0" dirty="0">
              <a:solidFill>
                <a:srgbClr val="FF9933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Collaboration Meeting CERN-GSI/FAIR on 2</a:t>
            </a:r>
            <a:r>
              <a:rPr lang="en-US" baseline="30000" smtClean="0"/>
              <a:t>nd</a:t>
            </a:r>
            <a:r>
              <a:rPr lang="en-US" smtClean="0"/>
              <a:t> July 2019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1302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256712" y="1707788"/>
            <a:ext cx="7920880" cy="475252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ClrTx/>
              <a:buNone/>
            </a:pPr>
            <a:r>
              <a:rPr lang="en-GB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Our 4 strategic priorities</a:t>
            </a:r>
          </a:p>
          <a:p>
            <a:pPr>
              <a:lnSpc>
                <a:spcPct val="150000"/>
              </a:lnSpc>
              <a:buClrTx/>
            </a:pP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</a:rPr>
              <a:t>Construction of FAIR</a:t>
            </a:r>
          </a:p>
          <a:p>
            <a:pPr>
              <a:lnSpc>
                <a:spcPct val="150000"/>
              </a:lnSpc>
              <a:buClrTx/>
            </a:pP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</a:rPr>
              <a:t>FAIR phase 0 research program</a:t>
            </a:r>
          </a:p>
          <a:p>
            <a:pPr>
              <a:lnSpc>
                <a:spcPct val="150000"/>
              </a:lnSpc>
              <a:buClrTx/>
            </a:pP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</a:rPr>
              <a:t>Upgrade of existing accelerators</a:t>
            </a:r>
          </a:p>
          <a:p>
            <a:pPr>
              <a:lnSpc>
                <a:spcPct val="150000"/>
              </a:lnSpc>
              <a:buClrTx/>
            </a:pP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</a:rPr>
              <a:t>Campus development</a:t>
            </a:r>
          </a:p>
          <a:p>
            <a:pPr>
              <a:lnSpc>
                <a:spcPct val="150000"/>
              </a:lnSpc>
              <a:buClrTx/>
            </a:pPr>
            <a:endParaRPr lang="en-GB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ClrTx/>
              <a:buNone/>
            </a:pPr>
            <a:endParaRPr lang="en-GB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ClrTx/>
              <a:buNone/>
            </a:pPr>
            <a:endParaRPr lang="en-GB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87338" y="558719"/>
            <a:ext cx="8605837" cy="490538"/>
          </a:xfrm>
        </p:spPr>
        <p:txBody>
          <a:bodyPr>
            <a:noAutofit/>
          </a:bodyPr>
          <a:lstStyle/>
          <a:p>
            <a:r>
              <a:rPr lang="en-GB" sz="2800" dirty="0">
                <a:latin typeface="Calibri" panose="020F0502020204030204" pitchFamily="34" charset="0"/>
              </a:rPr>
              <a:t>FAIR &amp; GSI </a:t>
            </a:r>
            <a:r>
              <a:rPr lang="en-GB" sz="2800" dirty="0" smtClean="0">
                <a:latin typeface="Calibri" panose="020F0502020204030204" pitchFamily="34" charset="0"/>
              </a:rPr>
              <a:t>– Strategy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" r="6440"/>
          <a:stretch/>
        </p:blipFill>
        <p:spPr bwMode="auto">
          <a:xfrm>
            <a:off x="4971396" y="1599705"/>
            <a:ext cx="4088524" cy="322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8322341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Collaboration Meeting CERN-GSI/FAIR on 2</a:t>
            </a:r>
            <a:r>
              <a:rPr lang="en-US" baseline="30000" smtClean="0"/>
              <a:t>nd</a:t>
            </a:r>
            <a:r>
              <a:rPr lang="en-US" smtClean="0"/>
              <a:t> July 2019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83342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611560" y="1233928"/>
            <a:ext cx="7920880" cy="475252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 &amp; GSI – Strategy</a:t>
            </a:r>
          </a:p>
          <a:p>
            <a:pPr marL="514350" lvl="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GB" sz="2800" b="1" smtClean="0">
                <a:solidFill>
                  <a:srgbClr val="FF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GSI GmbH &amp; FAIR GmbH </a:t>
            </a:r>
            <a:r>
              <a:rPr lang="en-GB" sz="2800" b="1">
                <a:solidFill>
                  <a:srgbClr val="FF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Organisation</a:t>
            </a:r>
          </a:p>
          <a:p>
            <a:pPr marL="514350" lvl="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GB" sz="2800" smtClean="0">
                <a:latin typeface="Calibri" panose="020F0502020204030204" pitchFamily="34" charset="0"/>
              </a:rPr>
              <a:t>GSI </a:t>
            </a:r>
            <a:r>
              <a:rPr lang="en-GB" sz="2800" dirty="0" smtClean="0">
                <a:latin typeface="Calibri" panose="020F0502020204030204" pitchFamily="34" charset="0"/>
              </a:rPr>
              <a:t>Operation</a:t>
            </a:r>
          </a:p>
          <a:p>
            <a:pPr marL="514350" lvl="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GB" sz="2800" dirty="0" smtClean="0">
                <a:latin typeface="Calibri" panose="020F0502020204030204" pitchFamily="34" charset="0"/>
              </a:rPr>
              <a:t>GSI Campus</a:t>
            </a:r>
          </a:p>
          <a:p>
            <a:pPr marL="514350" lvl="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GB" sz="2800" dirty="0" smtClean="0">
                <a:latin typeface="Calibri" panose="020F0502020204030204" pitchFamily="34" charset="0"/>
              </a:rPr>
              <a:t>FAIR </a:t>
            </a:r>
            <a:r>
              <a:rPr lang="de-DE" sz="2800" dirty="0" smtClean="0">
                <a:latin typeface="Calibri" panose="020F0502020204030204" pitchFamily="34" charset="0"/>
              </a:rPr>
              <a:t>Project</a:t>
            </a:r>
          </a:p>
          <a:p>
            <a:pPr marL="514350" lvl="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de-DE" sz="2800" dirty="0" err="1" smtClean="0">
                <a:latin typeface="Calibri" panose="020F0502020204030204" pitchFamily="34" charset="0"/>
              </a:rPr>
              <a:t>Collaboration</a:t>
            </a:r>
            <a:r>
              <a:rPr lang="de-DE" sz="2800" dirty="0" smtClean="0">
                <a:latin typeface="Calibri" panose="020F0502020204030204" pitchFamily="34" charset="0"/>
              </a:rPr>
              <a:t> CERN – GSI/FAIR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87338" y="515989"/>
            <a:ext cx="8605837" cy="490538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Calibri" panose="020F0502020204030204" pitchFamily="34" charset="0"/>
              </a:rPr>
              <a:t>Agenda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" r="6440"/>
          <a:stretch/>
        </p:blipFill>
        <p:spPr bwMode="auto">
          <a:xfrm>
            <a:off x="7281819" y="1210980"/>
            <a:ext cx="1597733" cy="126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8301319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Collaboration Meeting CERN-GSI/FAIR on 2</a:t>
            </a:r>
            <a:r>
              <a:rPr lang="en-US" baseline="30000" smtClean="0"/>
              <a:t>nd</a:t>
            </a:r>
            <a:r>
              <a:rPr lang="en-US" smtClean="0"/>
              <a:t> July 2019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16317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04458" y="558719"/>
            <a:ext cx="8605837" cy="490538"/>
          </a:xfrm>
        </p:spPr>
        <p:txBody>
          <a:bodyPr>
            <a:noAutofit/>
          </a:bodyPr>
          <a:lstStyle/>
          <a:p>
            <a:r>
              <a:rPr lang="en-GB" sz="2800" smtClean="0">
                <a:latin typeface="Calibri" panose="020F0502020204030204" pitchFamily="34" charset="0"/>
              </a:rPr>
              <a:t>GSI GmbH </a:t>
            </a:r>
            <a:r>
              <a:rPr lang="en-GB" sz="2800" smtClean="0">
                <a:latin typeface="Calibri" panose="020F0502020204030204" pitchFamily="34" charset="0"/>
              </a:rPr>
              <a:t>&amp; </a:t>
            </a:r>
            <a:r>
              <a:rPr lang="en-GB" sz="2800" smtClean="0">
                <a:latin typeface="Calibri" panose="020F0502020204030204" pitchFamily="34" charset="0"/>
              </a:rPr>
              <a:t>FAIR GmbH Organisation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8322341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Collaboration Meeting CERN-GSI/FAIR on 2</a:t>
            </a:r>
            <a:r>
              <a:rPr lang="en-US" baseline="30000" smtClean="0"/>
              <a:t>nd</a:t>
            </a:r>
            <a:r>
              <a:rPr lang="en-US" smtClean="0"/>
              <a:t> July 2019</a:t>
            </a:r>
            <a:endParaRPr lang="de-DE" dirty="0" smtClean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1175934"/>
            <a:ext cx="786765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9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611560" y="1233928"/>
            <a:ext cx="7920880" cy="475252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GB" sz="2800" dirty="0" smtClean="0">
                <a:latin typeface="Calibri" panose="020F0502020204030204" pitchFamily="34" charset="0"/>
              </a:rPr>
              <a:t>FAIR &amp; GSI – Strategy</a:t>
            </a:r>
            <a:endParaRPr lang="en-GB" sz="2800" dirty="0" smtClean="0">
              <a:solidFill>
                <a:srgbClr val="00599D"/>
              </a:solidFill>
              <a:latin typeface="Calibri" panose="020F0502020204030204" pitchFamily="34" charset="0"/>
            </a:endParaRPr>
          </a:p>
          <a:p>
            <a:pPr marL="51435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GB" sz="2800" smtClean="0">
                <a:latin typeface="Calibri" panose="020F0502020204030204" pitchFamily="34" charset="0"/>
              </a:rPr>
              <a:t>GSI GmbH &amp; FAIR GmbH Organisation</a:t>
            </a:r>
            <a:endParaRPr lang="en-GB" sz="2800">
              <a:latin typeface="Calibri" panose="020F0502020204030204" pitchFamily="34" charset="0"/>
            </a:endParaRPr>
          </a:p>
          <a:p>
            <a:pPr marL="51435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GB" sz="2800" b="1" smtClean="0">
                <a:solidFill>
                  <a:srgbClr val="FF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GSI </a:t>
            </a:r>
            <a:r>
              <a:rPr lang="en-GB" sz="2800" b="1" dirty="0">
                <a:solidFill>
                  <a:srgbClr val="FF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</a:t>
            </a:r>
          </a:p>
          <a:p>
            <a:pPr marL="514350" lvl="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GB" sz="2800" dirty="0" smtClean="0">
                <a:latin typeface="Calibri" panose="020F0502020204030204" pitchFamily="34" charset="0"/>
              </a:rPr>
              <a:t>GSI Campus</a:t>
            </a:r>
          </a:p>
          <a:p>
            <a:pPr marL="514350" lvl="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GB" sz="2800" dirty="0" smtClean="0">
                <a:latin typeface="Calibri" panose="020F0502020204030204" pitchFamily="34" charset="0"/>
              </a:rPr>
              <a:t>FAIR </a:t>
            </a:r>
            <a:r>
              <a:rPr lang="de-DE" sz="2800" dirty="0" smtClean="0">
                <a:latin typeface="Calibri" panose="020F0502020204030204" pitchFamily="34" charset="0"/>
              </a:rPr>
              <a:t>Project</a:t>
            </a:r>
          </a:p>
          <a:p>
            <a:pPr marL="514350" lvl="0" indent="-51435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de-DE" sz="2800" dirty="0" err="1" smtClean="0">
                <a:latin typeface="Calibri" panose="020F0502020204030204" pitchFamily="34" charset="0"/>
              </a:rPr>
              <a:t>Collaboration</a:t>
            </a:r>
            <a:r>
              <a:rPr lang="de-DE" sz="2800" dirty="0" smtClean="0">
                <a:latin typeface="Calibri" panose="020F0502020204030204" pitchFamily="34" charset="0"/>
              </a:rPr>
              <a:t> CERN – GSI/FAIR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87338" y="515989"/>
            <a:ext cx="8605837" cy="490538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Calibri" panose="020F0502020204030204" pitchFamily="34" charset="0"/>
              </a:rPr>
              <a:t>Agenda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" r="6440"/>
          <a:stretch/>
        </p:blipFill>
        <p:spPr bwMode="auto">
          <a:xfrm>
            <a:off x="7281819" y="1210980"/>
            <a:ext cx="1597733" cy="126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8311831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Collaboration Meeting CERN-GSI/FAIR on 2</a:t>
            </a:r>
            <a:r>
              <a:rPr lang="en-US" baseline="30000" smtClean="0"/>
              <a:t>nd</a:t>
            </a:r>
            <a:r>
              <a:rPr lang="en-US" smtClean="0"/>
              <a:t> July 2019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9690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211"/>
            <a:ext cx="6838950" cy="396636"/>
          </a:xfrm>
        </p:spPr>
        <p:txBody>
          <a:bodyPr anchor="ctr">
            <a:normAutofit fontScale="90000"/>
          </a:bodyPr>
          <a:lstStyle/>
          <a:p>
            <a:r>
              <a:rPr lang="de-DE" dirty="0" smtClean="0"/>
              <a:t>GSI Operation - Beam </a:t>
            </a:r>
            <a:r>
              <a:rPr lang="de-DE" dirty="0"/>
              <a:t>time 2019 Q1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29" y="386598"/>
            <a:ext cx="9148729" cy="26555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101DD5-AB20-4F3B-A897-D7C677768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7232"/>
            <a:ext cx="9144000" cy="3971759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Collaboration Meeting CERN-GSI/FAIR on 2</a:t>
            </a:r>
            <a:r>
              <a:rPr lang="en-US" baseline="30000" smtClean="0"/>
              <a:t>nd</a:t>
            </a:r>
            <a:r>
              <a:rPr lang="en-US" smtClean="0"/>
              <a:t> July 2019</a:t>
            </a:r>
            <a:endParaRPr lang="de-DE" dirty="0" smtClean="0"/>
          </a:p>
        </p:txBody>
      </p:sp>
      <p:sp>
        <p:nvSpPr>
          <p:cNvPr id="7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316913" y="6607175"/>
            <a:ext cx="728662" cy="2508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0ECB536F-118C-48DF-B346-38E5E90C7A54}" type="slidenum">
              <a:rPr lang="de-DE" sz="1000">
                <a:solidFill>
                  <a:srgbClr val="333333"/>
                </a:solidFill>
                <a:latin typeface="Arial"/>
                <a:cs typeface="Arial"/>
              </a:rPr>
              <a:pPr algn="r">
                <a:defRPr/>
              </a:pPr>
              <a:t>8</a:t>
            </a:fld>
            <a:endParaRPr lang="de-DE" sz="1000" dirty="0">
              <a:solidFill>
                <a:srgbClr val="33333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526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1" y="118078"/>
            <a:ext cx="7627551" cy="787557"/>
          </a:xfrm>
        </p:spPr>
        <p:txBody>
          <a:bodyPr anchor="ctr"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GIS Operation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Physics </a:t>
            </a:r>
            <a:r>
              <a:rPr lang="en-US" dirty="0">
                <a:solidFill>
                  <a:srgbClr val="0000FF"/>
                </a:solidFill>
              </a:rPr>
              <a:t>run: 10/02/2019 – 15/04/2019</a:t>
            </a:r>
            <a:r>
              <a:rPr lang="de-DE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1" y="1170373"/>
            <a:ext cx="9137169" cy="688815"/>
          </a:xfrm>
          <a:solidFill>
            <a:schemeClr val="bg1">
              <a:lumMod val="95000"/>
            </a:schemeClr>
          </a:solidFill>
          <a:ln w="19050">
            <a:noFill/>
          </a:ln>
        </p:spPr>
        <p:txBody>
          <a:bodyPr>
            <a:normAutofit fontScale="92500" lnSpcReduction="10000"/>
          </a:bodyPr>
          <a:lstStyle/>
          <a:p>
            <a:pPr>
              <a:buClr>
                <a:srgbClr val="336600"/>
              </a:buClr>
              <a:buFont typeface="Wingdings" panose="05000000000000000000" pitchFamily="2" charset="2"/>
              <a:buChar char="Ø"/>
            </a:pPr>
            <a:r>
              <a:rPr lang="en-US" sz="2000" dirty="0"/>
              <a:t>Carry out scheduled Physics program from Feb. 28 to April 15</a:t>
            </a:r>
          </a:p>
          <a:p>
            <a:pPr>
              <a:buClr>
                <a:srgbClr val="336600"/>
              </a:buClr>
              <a:buFont typeface="Wingdings" panose="05000000000000000000" pitchFamily="2" charset="2"/>
              <a:buChar char="Ø"/>
            </a:pPr>
            <a:r>
              <a:rPr lang="de-DE" sz="2000" dirty="0"/>
              <a:t>Continue the ESR and CRYRING commissioning</a:t>
            </a:r>
            <a:endParaRPr lang="en-US" sz="20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326" y="1841374"/>
            <a:ext cx="4730576" cy="48028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2000" dirty="0">
                <a:solidFill>
                  <a:srgbClr val="0000FF"/>
                </a:solidFill>
              </a:rPr>
              <a:t>Physics run plan:</a:t>
            </a:r>
          </a:p>
          <a:p>
            <a:pPr marL="285750" lvl="1"/>
            <a:r>
              <a:rPr lang="en-US" sz="1800" dirty="0"/>
              <a:t>A total of 17 experiments: </a:t>
            </a:r>
          </a:p>
          <a:p>
            <a:pPr marL="685800" lvl="2"/>
            <a:r>
              <a:rPr lang="en-US" sz="1600" dirty="0"/>
              <a:t>9 UNILAC, 8 SIS18 fix target</a:t>
            </a:r>
          </a:p>
          <a:p>
            <a:pPr marL="685800" lvl="2"/>
            <a:r>
              <a:rPr lang="en-US" sz="1600" dirty="0"/>
              <a:t>Requested ions: 12-C, Sn, Ag, 48-Ca, Au, 16-O, 56-Fe</a:t>
            </a:r>
            <a:endParaRPr lang="de-DE" dirty="0">
              <a:solidFill>
                <a:schemeClr val="tx1"/>
              </a:solidFill>
            </a:endParaRPr>
          </a:p>
          <a:p>
            <a:pPr marL="285750" lvl="1"/>
            <a:endParaRPr lang="de-DE" sz="1000" dirty="0">
              <a:solidFill>
                <a:schemeClr val="tx1"/>
              </a:solidFill>
            </a:endParaRPr>
          </a:p>
          <a:p>
            <a:pPr marL="285750" lvl="1"/>
            <a:endParaRPr lang="de-DE" sz="1000" dirty="0">
              <a:solidFill>
                <a:schemeClr val="tx1"/>
              </a:solidFill>
            </a:endParaRPr>
          </a:p>
          <a:p>
            <a:pPr marL="285750" lvl="1"/>
            <a:r>
              <a:rPr lang="de-DE" dirty="0">
                <a:solidFill>
                  <a:schemeClr val="tx1"/>
                </a:solidFill>
              </a:rPr>
              <a:t>ESR commissioning as synchrotron</a:t>
            </a:r>
          </a:p>
          <a:p>
            <a:pPr marL="285750" lvl="1"/>
            <a:endParaRPr lang="de-DE" dirty="0">
              <a:solidFill>
                <a:schemeClr val="tx1"/>
              </a:solidFill>
            </a:endParaRPr>
          </a:p>
          <a:p>
            <a:pPr marL="285750" lvl="1"/>
            <a:endParaRPr lang="de-DE" dirty="0">
              <a:solidFill>
                <a:schemeClr val="tx1"/>
              </a:solidFill>
            </a:endParaRPr>
          </a:p>
          <a:p>
            <a:pPr marL="285750" lvl="1"/>
            <a:endParaRPr lang="de-DE" dirty="0">
              <a:solidFill>
                <a:schemeClr val="tx1"/>
              </a:solidFill>
            </a:endParaRPr>
          </a:p>
          <a:p>
            <a:pPr marL="285750" lvl="1"/>
            <a:endParaRPr lang="de-DE" dirty="0">
              <a:solidFill>
                <a:schemeClr val="tx1"/>
              </a:solidFill>
            </a:endParaRPr>
          </a:p>
          <a:p>
            <a:pPr marL="0" lvl="1" indent="0">
              <a:buNone/>
            </a:pPr>
            <a:endParaRPr lang="de-DE" dirty="0">
              <a:solidFill>
                <a:schemeClr val="tx1"/>
              </a:solidFill>
            </a:endParaRPr>
          </a:p>
          <a:p>
            <a:pPr marL="0" lvl="1" indent="0">
              <a:buNone/>
            </a:pPr>
            <a:endParaRPr lang="de-DE" sz="400" dirty="0">
              <a:solidFill>
                <a:schemeClr val="tx1"/>
              </a:solidFill>
            </a:endParaRPr>
          </a:p>
          <a:p>
            <a:pPr marL="285750" lvl="1"/>
            <a:r>
              <a:rPr lang="de-DE" dirty="0">
                <a:solidFill>
                  <a:schemeClr val="tx1"/>
                </a:solidFill>
              </a:rPr>
              <a:t>CRYRING commissioning and user operation as stand alone mode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405116" y="1832764"/>
            <a:ext cx="4730576" cy="4811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2000" dirty="0">
                <a:solidFill>
                  <a:srgbClr val="0000FF"/>
                </a:solidFill>
              </a:rPr>
              <a:t>Status quo so far</a:t>
            </a:r>
          </a:p>
          <a:p>
            <a:pPr marL="231775" lvl="1" indent="-231775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336600"/>
                </a:solidFill>
              </a:rPr>
              <a:t>Done, all carried out with requested ion species. </a:t>
            </a:r>
            <a:r>
              <a:rPr lang="en-US" sz="1600" b="1" dirty="0" err="1">
                <a:solidFill>
                  <a:srgbClr val="336600"/>
                </a:solidFill>
              </a:rPr>
              <a:t>BeamOnTgt</a:t>
            </a:r>
            <a:r>
              <a:rPr lang="en-US" sz="1600" b="1" dirty="0">
                <a:solidFill>
                  <a:srgbClr val="336600"/>
                </a:solidFill>
              </a:rPr>
              <a:t>: ~80%!</a:t>
            </a:r>
            <a:endParaRPr lang="en-US" sz="1600" dirty="0"/>
          </a:p>
          <a:p>
            <a:pPr marL="398463" lvl="2"/>
            <a:r>
              <a:rPr lang="en-US" sz="1600" b="1" dirty="0">
                <a:solidFill>
                  <a:srgbClr val="0000FF"/>
                </a:solidFill>
              </a:rPr>
              <a:t>Highlight: </a:t>
            </a:r>
            <a:r>
              <a:rPr lang="en-US" sz="1600" dirty="0"/>
              <a:t>HADES with significant improved spill quality by modulating quadrupoles</a:t>
            </a:r>
          </a:p>
          <a:p>
            <a:pPr marL="398463" lvl="2"/>
            <a:r>
              <a:rPr lang="en-US" sz="1600" dirty="0">
                <a:solidFill>
                  <a:srgbClr val="C00000"/>
                </a:solidFill>
              </a:rPr>
              <a:t>Further improvement: R3B beam setup. Can benefit from steady operation</a:t>
            </a:r>
            <a:endParaRPr lang="en-US" sz="1600" b="1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231775" lvl="1" indent="-231775"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rgbClr val="336600"/>
                </a:solidFill>
                <a:sym typeface="Wingdings" panose="05000000000000000000" pitchFamily="2" charset="2"/>
              </a:rPr>
              <a:t>Carried out with very limited time, a total of 15 shifts over the 2.5 month</a:t>
            </a:r>
          </a:p>
          <a:p>
            <a:pPr marL="457200" lvl="2" indent="-230188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336600"/>
                </a:solidFill>
                <a:sym typeface="Wingdings" panose="05000000000000000000" pitchFamily="2" charset="2"/>
              </a:rPr>
              <a:t>Achieved: deceleration Ag45+ from 260MeV/u to 110 MeV/u</a:t>
            </a:r>
          </a:p>
          <a:p>
            <a:pPr marL="457200" lvl="2" indent="-230188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336600"/>
                </a:solidFill>
                <a:sym typeface="Wingdings" panose="05000000000000000000" pitchFamily="2" charset="2"/>
              </a:rPr>
              <a:t>Decelerated Fe25+ was stored and cooled at 120MeV/u</a:t>
            </a:r>
          </a:p>
          <a:p>
            <a:pPr marL="171450" lvl="1" indent="-171450"/>
            <a:r>
              <a:rPr lang="en-US" sz="1600" dirty="0">
                <a:solidFill>
                  <a:srgbClr val="FF193C"/>
                </a:solidFill>
                <a:sym typeface="Wingdings" panose="05000000000000000000" pitchFamily="2" charset="2"/>
              </a:rPr>
              <a:t>To be carried out: storage ring mode in the Fall of 2019</a:t>
            </a:r>
          </a:p>
          <a:p>
            <a:pPr marL="342900" lvl="1" indent="-34290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Carried out with excellent stability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w.o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 e-cooler, which has broken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cryo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 system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Collaboration Meeting CERN-GSI/FAIR on 2</a:t>
            </a:r>
            <a:r>
              <a:rPr lang="en-US" baseline="30000" smtClean="0"/>
              <a:t>nd</a:t>
            </a:r>
            <a:r>
              <a:rPr lang="en-US" smtClean="0"/>
              <a:t> July 2019</a:t>
            </a:r>
            <a:endParaRPr lang="de-DE" dirty="0" smtClean="0"/>
          </a:p>
        </p:txBody>
      </p:sp>
      <p:sp>
        <p:nvSpPr>
          <p:cNvPr id="8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316913" y="6607175"/>
            <a:ext cx="728662" cy="2508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0ECB536F-118C-48DF-B346-38E5E90C7A54}" type="slidenum">
              <a:rPr lang="de-DE" sz="1000">
                <a:solidFill>
                  <a:srgbClr val="333333"/>
                </a:solidFill>
                <a:latin typeface="Arial"/>
                <a:cs typeface="Arial"/>
              </a:rPr>
              <a:pPr algn="r">
                <a:defRPr/>
              </a:pPr>
              <a:t>9</a:t>
            </a:fld>
            <a:endParaRPr lang="de-DE" sz="1000" dirty="0">
              <a:solidFill>
                <a:srgbClr val="33333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2178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emplate_FAIR_Power_Point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46800" tIns="90000" rIns="46800" bIns="90000" numCol="1" anchor="t" anchorCtr="0" compatLnSpc="1">
        <a:prstTxWarp prst="textNoShape">
          <a:avLst/>
        </a:prstTxWarp>
        <a:noAutofit/>
      </a:bodyPr>
      <a:lstStyle>
        <a:defPPr>
          <a:defRPr kern="0" dirty="0" smtClean="0">
            <a:latin typeface="Calibri" panose="020F0502020204030204" pitchFamily="34" charset="0"/>
          </a:defRPr>
        </a:defPPr>
      </a:lstStyle>
    </a:tx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emplate_FAIR_Power_Point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46800" tIns="90000" rIns="46800" bIns="90000" numCol="1" anchor="t" anchorCtr="0" compatLnSpc="1">
        <a:prstTxWarp prst="textNoShape">
          <a:avLst/>
        </a:prstTxWarp>
        <a:noAutofit/>
      </a:bodyPr>
      <a:lstStyle>
        <a:defPPr>
          <a:defRPr kern="0" dirty="0" smtClean="0">
            <a:latin typeface="Calibri" panose="020F0502020204030204" pitchFamily="34" charset="0"/>
          </a:defRPr>
        </a:defPPr>
      </a:lstStyle>
    </a:tx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fair-gsi-folienmaster_2017_onering</Template>
  <TotalTime>0</TotalTime>
  <Words>1634</Words>
  <Application>Microsoft Office PowerPoint</Application>
  <PresentationFormat>Bildschirmpräsentation (4:3)</PresentationFormat>
  <Paragraphs>282</Paragraphs>
  <Slides>31</Slides>
  <Notes>4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4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44" baseType="lpstr">
      <vt:lpstr>MS PGothic</vt:lpstr>
      <vt:lpstr>Arial</vt:lpstr>
      <vt:lpstr>Arial Narrow</vt:lpstr>
      <vt:lpstr>Calibri</vt:lpstr>
      <vt:lpstr>Mangal</vt:lpstr>
      <vt:lpstr>Times New Roman</vt:lpstr>
      <vt:lpstr>Wingdings</vt:lpstr>
      <vt:lpstr>ヒラギノ角ゴ ProN W3</vt:lpstr>
      <vt:lpstr>fair-gsi-folienmaster_2017_onering</vt:lpstr>
      <vt:lpstr>Template_FAIR_Power_Point</vt:lpstr>
      <vt:lpstr>1_Template_FAIR_Power_Point</vt:lpstr>
      <vt:lpstr>8_Benutzerdefiniertes Design</vt:lpstr>
      <vt:lpstr>think-cell Folie</vt:lpstr>
      <vt:lpstr>Overview GSI / FAIR Status  Collaboration Meeting: CERN – GSI/FAIR  Darmstadt - 2nd July 2019</vt:lpstr>
      <vt:lpstr>FAIR &amp; GSI Darmstadt</vt:lpstr>
      <vt:lpstr>Agenda</vt:lpstr>
      <vt:lpstr>FAIR &amp; GSI – Strategy</vt:lpstr>
      <vt:lpstr>Agenda</vt:lpstr>
      <vt:lpstr>GSI GmbH &amp; FAIR GmbH Organisation</vt:lpstr>
      <vt:lpstr>Agenda</vt:lpstr>
      <vt:lpstr>GSI Operation - Beam time 2019 Q1</vt:lpstr>
      <vt:lpstr>GIS Operation Physics run: 10/02/2019 – 15/04/2019 </vt:lpstr>
      <vt:lpstr>Agenda</vt:lpstr>
      <vt:lpstr>GSI Campus Development - Masterplan</vt:lpstr>
      <vt:lpstr>Agenda</vt:lpstr>
      <vt:lpstr>FAIR Project - International Review 2019</vt:lpstr>
      <vt:lpstr>FAIR Project - International Review 2019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Agenda</vt:lpstr>
      <vt:lpstr>Collaboration CERN – GSI/FAIR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Bogusch, Cora</dc:creator>
  <cp:lastModifiedBy>Blaurock, Joerg</cp:lastModifiedBy>
  <cp:revision>189</cp:revision>
  <dcterms:created xsi:type="dcterms:W3CDTF">2017-07-10T10:38:53Z</dcterms:created>
  <dcterms:modified xsi:type="dcterms:W3CDTF">2019-07-01T19:18:45Z</dcterms:modified>
</cp:coreProperties>
</file>