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24"/>
  </p:notesMasterIdLst>
  <p:handoutMasterIdLst>
    <p:handoutMasterId r:id="rId25"/>
  </p:handoutMasterIdLst>
  <p:sldIdLst>
    <p:sldId id="274" r:id="rId2"/>
    <p:sldId id="399" r:id="rId3"/>
    <p:sldId id="400" r:id="rId4"/>
    <p:sldId id="397" r:id="rId5"/>
    <p:sldId id="404" r:id="rId6"/>
    <p:sldId id="402" r:id="rId7"/>
    <p:sldId id="403" r:id="rId8"/>
    <p:sldId id="405" r:id="rId9"/>
    <p:sldId id="418" r:id="rId10"/>
    <p:sldId id="420" r:id="rId11"/>
    <p:sldId id="419" r:id="rId12"/>
    <p:sldId id="421" r:id="rId13"/>
    <p:sldId id="381" r:id="rId14"/>
    <p:sldId id="382" r:id="rId15"/>
    <p:sldId id="383" r:id="rId16"/>
    <p:sldId id="422" r:id="rId17"/>
    <p:sldId id="423" r:id="rId18"/>
    <p:sldId id="424" r:id="rId19"/>
    <p:sldId id="425" r:id="rId20"/>
    <p:sldId id="427" r:id="rId21"/>
    <p:sldId id="426" r:id="rId22"/>
    <p:sldId id="413" r:id="rId23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lin" initials="m" lastIdx="2" clrIdx="0">
    <p:extLst>
      <p:ext uri="{19B8F6BF-5375-455C-9EA6-DF929625EA0E}">
        <p15:presenceInfo xmlns:p15="http://schemas.microsoft.com/office/powerpoint/2012/main" userId="mer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4"/>
    <a:srgbClr val="003366"/>
    <a:srgbClr val="00254D"/>
    <a:srgbClr val="011C44"/>
    <a:srgbClr val="00306E"/>
    <a:srgbClr val="093265"/>
    <a:srgbClr val="04255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7" autoAdjust="0"/>
  </p:normalViewPr>
  <p:slideViewPr>
    <p:cSldViewPr snapToGrid="0" snapToObjects="1" showGuides="1">
      <p:cViewPr varScale="1">
        <p:scale>
          <a:sx n="88" d="100"/>
          <a:sy n="88" d="100"/>
        </p:scale>
        <p:origin x="2298" y="96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1" d="100"/>
          <a:sy n="61" d="100"/>
        </p:scale>
        <p:origin x="3254" y="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25.06.2019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25.06.2019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318053"/>
            <a:ext cx="8425925" cy="21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Photonis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2150 Part 2, </a:t>
            </a: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Afterglowing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and </a:t>
            </a: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DiRICH</a:t>
            </a:r>
            <a:endParaRPr lang="de-DE" sz="3600" b="1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626635" y="3676513"/>
            <a:ext cx="830123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32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Merlin Böhm, A. Lehmann, D. </a:t>
            </a:r>
            <a:r>
              <a:rPr lang="en-US" sz="32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de-DE" sz="3200" dirty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</a:p>
          <a:p>
            <a:pPr eaLnBrk="1" hangingPunct="1"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32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de-DE" sz="32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Pfaffinger</a:t>
            </a:r>
            <a:endParaRPr lang="de-DE" sz="32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  <p:pic>
        <p:nvPicPr>
          <p:cNvPr id="2" name="Picture 1" descr="PandaLogo1_w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6" y="5848542"/>
            <a:ext cx="1876889" cy="444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19B4985-F4BA-4F31-8403-2746F2ABE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2" y="1653906"/>
                <a:ext cx="4551639" cy="4435475"/>
              </a:xfrm>
            </p:spPr>
            <p:txBody>
              <a:bodyPr/>
              <a:lstStyle/>
              <a:p>
                <a:r>
                  <a:rPr lang="en-US" dirty="0"/>
                  <a:t>Reading out only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 most left and right rows</a:t>
                </a:r>
                <a:r>
                  <a:rPr lang="en-US" dirty="0"/>
                  <a:t> so partially covered pixels don’t distort the result</a:t>
                </a:r>
              </a:p>
              <a:p>
                <a:r>
                  <a:rPr lang="en-US" dirty="0"/>
                  <a:t>On the covered half only crosstalk from oscillation should be seen</a:t>
                </a:r>
              </a:p>
              <a:p>
                <a:r>
                  <a:rPr lang="en-US" dirty="0"/>
                  <a:t>Illuminated half:                                18 pixels * (1-P(0)) = 12 hits expected (P(0) = exp(-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en-US" dirty="0"/>
                  <a:t>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en-US" dirty="0"/>
                  <a:t>= 1)</a:t>
                </a:r>
              </a:p>
              <a:p>
                <a:r>
                  <a:rPr lang="en-US" dirty="0"/>
                  <a:t>On 2108 crosstalk events </a:t>
                </a:r>
                <a:r>
                  <a:rPr lang="en-US" dirty="0">
                    <a:solidFill>
                      <a:srgbClr val="FF0000"/>
                    </a:solidFill>
                  </a:rPr>
                  <a:t>with up to 18 Hits/Laser pulse</a:t>
                </a:r>
                <a:r>
                  <a:rPr lang="en-US" dirty="0"/>
                  <a:t> at low threshold can be observed, </a:t>
                </a:r>
                <a:r>
                  <a:rPr lang="en-US" dirty="0">
                    <a:solidFill>
                      <a:srgbClr val="00B050"/>
                    </a:solidFill>
                  </a:rPr>
                  <a:t>on 2150 only 2 hits</a:t>
                </a:r>
              </a:p>
              <a:p>
                <a:r>
                  <a:rPr lang="en-US" dirty="0"/>
                  <a:t>Crosstalk signal height also 25% smaller on 2150 compared to 2108</a:t>
                </a:r>
              </a:p>
              <a:p>
                <a:r>
                  <a:rPr lang="en-US" dirty="0" err="1"/>
                  <a:t>Photonis</a:t>
                </a:r>
                <a:r>
                  <a:rPr lang="en-US" dirty="0"/>
                  <a:t> countermeasures against crosstalk seem to be effective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19B4985-F4BA-4F31-8403-2746F2ABE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" y="1653906"/>
                <a:ext cx="4551639" cy="4435475"/>
              </a:xfrm>
              <a:blipFill>
                <a:blip r:embed="rId2"/>
                <a:stretch>
                  <a:fillRect l="-3882" t="-2473" r="-4418" b="-1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4B8F7-ED8D-4050-990E-4D2BB09F4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68F98C-60E3-4496-B953-5A04A168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Crosstalk behavior</a:t>
            </a:r>
          </a:p>
        </p:txBody>
      </p:sp>
      <p:pic>
        <p:nvPicPr>
          <p:cNvPr id="5" name="Grafik 4" descr="Ein Bild, das drinnen, sitzend, Tisch enthält.&#10;&#10;Automatisch generierte Beschreibung">
            <a:extLst>
              <a:ext uri="{FF2B5EF4-FFF2-40B4-BE49-F238E27FC236}">
                <a16:creationId xmlns:a16="http://schemas.microsoft.com/office/drawing/2014/main" id="{29EBEFF3-2FEF-491D-BA33-96B79379E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787069"/>
            <a:ext cx="4474029" cy="39532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7DC646-0D9D-401B-8B3E-AF541D894BED}"/>
              </a:ext>
            </a:extLst>
          </p:cNvPr>
          <p:cNvSpPr txBox="1"/>
          <p:nvPr/>
        </p:nvSpPr>
        <p:spPr>
          <a:xfrm>
            <a:off x="5127171" y="5997724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Covered half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F7F253-76C5-4581-A22C-22E4E49589A8}"/>
              </a:ext>
            </a:extLst>
          </p:cNvPr>
          <p:cNvSpPr txBox="1"/>
          <p:nvPr/>
        </p:nvSpPr>
        <p:spPr>
          <a:xfrm>
            <a:off x="7482519" y="594087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half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40FF5A6-3F76-4EAA-B835-1E69BD649AFF}"/>
              </a:ext>
            </a:extLst>
          </p:cNvPr>
          <p:cNvCxnSpPr/>
          <p:nvPr/>
        </p:nvCxnSpPr>
        <p:spPr>
          <a:xfrm flipV="1">
            <a:off x="6302829" y="4953000"/>
            <a:ext cx="609600" cy="987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3FFC8E8-C40B-4119-BF9A-60D1C3837571}"/>
              </a:ext>
            </a:extLst>
          </p:cNvPr>
          <p:cNvCxnSpPr/>
          <p:nvPr/>
        </p:nvCxnSpPr>
        <p:spPr>
          <a:xfrm flipH="1" flipV="1">
            <a:off x="7783286" y="4953000"/>
            <a:ext cx="359228" cy="961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3A84BC-5BA3-461D-8CEB-E6F2CBF781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4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F0BC63C-E391-46E4-B2DE-0F13B08A9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652" y="3593546"/>
            <a:ext cx="4566694" cy="3101165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EBCB2C-FBE0-4D83-B8CC-F1A81ED70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12150" y="6245449"/>
            <a:ext cx="450850" cy="449262"/>
          </a:xfrm>
        </p:spPr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8383FAA-D5AA-4D5A-8885-DA5F742B6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8" b="5502"/>
          <a:stretch/>
        </p:blipFill>
        <p:spPr>
          <a:xfrm>
            <a:off x="4572000" y="1197425"/>
            <a:ext cx="4572001" cy="2680964"/>
          </a:xfrm>
          <a:prstGeom prst="rect">
            <a:avLst/>
          </a:prstGeom>
        </p:spPr>
      </p:pic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C6E0D8-D2A4-4772-9A97-F4CC614F5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94623"/>
            <a:ext cx="4571999" cy="3104767"/>
          </a:xfrm>
          <a:prstGeom prst="rect">
            <a:avLst/>
          </a:prstGeom>
        </p:spPr>
      </p:pic>
      <p:pic>
        <p:nvPicPr>
          <p:cNvPr id="12" name="Grafik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948A06E-0315-48C7-BF5A-96A16EF966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02" b="5334"/>
          <a:stretch/>
        </p:blipFill>
        <p:spPr>
          <a:xfrm>
            <a:off x="-2655" y="1110051"/>
            <a:ext cx="4572000" cy="27683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045D4A4-9B21-43DB-9CA6-EDD001943999}"/>
              </a:ext>
            </a:extLst>
          </p:cNvPr>
          <p:cNvSpPr txBox="1"/>
          <p:nvPr/>
        </p:nvSpPr>
        <p:spPr>
          <a:xfrm>
            <a:off x="1185055" y="124558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2108 open half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24017F-9A6E-4E09-887F-4752F1F30651}"/>
              </a:ext>
            </a:extLst>
          </p:cNvPr>
          <p:cNvSpPr txBox="1"/>
          <p:nvPr/>
        </p:nvSpPr>
        <p:spPr>
          <a:xfrm>
            <a:off x="5858163" y="1240327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2150 open half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29B19E-2F97-4124-8038-842B84AE889C}"/>
              </a:ext>
            </a:extLst>
          </p:cNvPr>
          <p:cNvSpPr txBox="1"/>
          <p:nvPr/>
        </p:nvSpPr>
        <p:spPr>
          <a:xfrm>
            <a:off x="5651087" y="3872959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2150 covered half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5C8434A-5F5B-4F5F-908C-1E6C075617A4}"/>
              </a:ext>
            </a:extLst>
          </p:cNvPr>
          <p:cNvSpPr txBox="1"/>
          <p:nvPr/>
        </p:nvSpPr>
        <p:spPr>
          <a:xfrm>
            <a:off x="983995" y="3907732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2108 covered half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8F2BCE-F1CB-4DB4-95DE-8C1D03F5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912978"/>
            <a:ext cx="8135937" cy="360362"/>
          </a:xfrm>
        </p:spPr>
        <p:txBody>
          <a:bodyPr/>
          <a:lstStyle/>
          <a:p>
            <a:r>
              <a:rPr lang="en-US" dirty="0"/>
              <a:t>TRB measurements – Crosstalk behavior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9A68A73-48E9-4768-9EC5-BEB728EE3546}"/>
              </a:ext>
            </a:extLst>
          </p:cNvPr>
          <p:cNvSpPr txBox="1"/>
          <p:nvPr/>
        </p:nvSpPr>
        <p:spPr>
          <a:xfrm>
            <a:off x="726152" y="6463878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Hits/Event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8CF727B-3C93-4806-AD79-FA19B99FC351}"/>
              </a:ext>
            </a:extLst>
          </p:cNvPr>
          <p:cNvSpPr txBox="1"/>
          <p:nvPr/>
        </p:nvSpPr>
        <p:spPr>
          <a:xfrm>
            <a:off x="5298151" y="6468557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Hits/Event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6F4B98-36C5-43F6-ABD0-EBF85646F1C8}"/>
              </a:ext>
            </a:extLst>
          </p:cNvPr>
          <p:cNvSpPr txBox="1"/>
          <p:nvPr/>
        </p:nvSpPr>
        <p:spPr>
          <a:xfrm rot="16200000">
            <a:off x="-654715" y="200520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F86102C-7F9D-4FE5-9797-17755B3C8735}"/>
              </a:ext>
            </a:extLst>
          </p:cNvPr>
          <p:cNvSpPr txBox="1"/>
          <p:nvPr/>
        </p:nvSpPr>
        <p:spPr>
          <a:xfrm rot="16200000">
            <a:off x="3855835" y="182012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D57D7B-57EA-48DA-907D-66B54088D4AA}"/>
              </a:ext>
            </a:extLst>
          </p:cNvPr>
          <p:cNvSpPr txBox="1"/>
          <p:nvPr/>
        </p:nvSpPr>
        <p:spPr>
          <a:xfrm>
            <a:off x="5557363" y="4735695"/>
            <a:ext cx="302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Less “fake hits” at covered half of 2150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0B0BD8B-225C-4BB4-8AEE-CFB82B250A1D}"/>
              </a:ext>
            </a:extLst>
          </p:cNvPr>
          <p:cNvCxnSpPr>
            <a:stCxn id="21" idx="1"/>
          </p:cNvCxnSpPr>
          <p:nvPr/>
        </p:nvCxnSpPr>
        <p:spPr>
          <a:xfrm flipH="1">
            <a:off x="2090057" y="5151194"/>
            <a:ext cx="3467306" cy="835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538F1408-BB33-4000-943F-BCC771B6F61C}"/>
              </a:ext>
            </a:extLst>
          </p:cNvPr>
          <p:cNvCxnSpPr/>
          <p:nvPr/>
        </p:nvCxnSpPr>
        <p:spPr>
          <a:xfrm flipH="1">
            <a:off x="5836688" y="5486400"/>
            <a:ext cx="1016536" cy="712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01C67AD-F024-4238-AF2E-3C018DB1F0E0}"/>
              </a:ext>
            </a:extLst>
          </p:cNvPr>
          <p:cNvSpPr txBox="1"/>
          <p:nvPr/>
        </p:nvSpPr>
        <p:spPr>
          <a:xfrm>
            <a:off x="1525721" y="2286009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Expected 12 Hits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0339BF0-E096-4148-A557-09E4DE1DE88F}"/>
              </a:ext>
            </a:extLst>
          </p:cNvPr>
          <p:cNvSpPr txBox="1"/>
          <p:nvPr/>
        </p:nvSpPr>
        <p:spPr>
          <a:xfrm>
            <a:off x="5922040" y="2286009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Expected 12 Hits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DABA884-BF2C-45AA-A738-AEF5E5A1E898}"/>
              </a:ext>
            </a:extLst>
          </p:cNvPr>
          <p:cNvCxnSpPr/>
          <p:nvPr/>
        </p:nvCxnSpPr>
        <p:spPr>
          <a:xfrm>
            <a:off x="2630613" y="2729663"/>
            <a:ext cx="0" cy="90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8102583-4F7E-407C-91E1-151CBDC1DD45}"/>
              </a:ext>
            </a:extLst>
          </p:cNvPr>
          <p:cNvCxnSpPr/>
          <p:nvPr/>
        </p:nvCxnSpPr>
        <p:spPr>
          <a:xfrm>
            <a:off x="7202613" y="2728586"/>
            <a:ext cx="0" cy="90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204489-A37C-4B32-A532-7AA970098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CC5EF4A7-AFF3-40D0-B83E-31019289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47884"/>
            <a:ext cx="8312150" cy="3510116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6DF6927-554A-4486-8C30-6FA3C14C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775125"/>
            <a:ext cx="8386308" cy="4435475"/>
          </a:xfrm>
        </p:spPr>
        <p:txBody>
          <a:bodyPr/>
          <a:lstStyle/>
          <a:p>
            <a:r>
              <a:rPr lang="en-US" dirty="0"/>
              <a:t>After illuminating MCP-PMTs with high intensity light the </a:t>
            </a:r>
            <a:r>
              <a:rPr lang="en-US" dirty="0" err="1"/>
              <a:t>darkcount</a:t>
            </a:r>
            <a:r>
              <a:rPr lang="en-US" dirty="0"/>
              <a:t> rate is significantly increased</a:t>
            </a:r>
          </a:p>
          <a:p>
            <a:r>
              <a:rPr lang="en-US" dirty="0"/>
              <a:t>The count rate decays within several seconds</a:t>
            </a:r>
          </a:p>
          <a:p>
            <a:r>
              <a:rPr lang="en-US" dirty="0"/>
              <a:t>This effect can also be observed during our rate stability measurements: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6C3828-6847-4698-8CD5-A2AD7B4A8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D206B9-1CAB-42C6-8491-2AA3C4E4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feature: </a:t>
            </a:r>
            <a:r>
              <a:rPr lang="de-DE" dirty="0" err="1"/>
              <a:t>afterglowing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CDF4E1-92FB-4ED9-9A0A-FC7CBEC6F24F}"/>
              </a:ext>
            </a:extLst>
          </p:cNvPr>
          <p:cNvSpPr txBox="1"/>
          <p:nvPr/>
        </p:nvSpPr>
        <p:spPr>
          <a:xfrm>
            <a:off x="7361333" y="6272189"/>
            <a:ext cx="126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[s]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3D1E47-0053-4EC5-943B-65B7F96F7F7A}"/>
              </a:ext>
            </a:extLst>
          </p:cNvPr>
          <p:cNvSpPr txBox="1"/>
          <p:nvPr/>
        </p:nvSpPr>
        <p:spPr>
          <a:xfrm rot="16200000">
            <a:off x="-605293" y="4872109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[A]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79367D-4C0D-4540-B809-D3D9F62EF95F}"/>
              </a:ext>
            </a:extLst>
          </p:cNvPr>
          <p:cNvSpPr txBox="1"/>
          <p:nvPr/>
        </p:nvSpPr>
        <p:spPr>
          <a:xfrm>
            <a:off x="2590800" y="510294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A0076D-52EE-4E3A-A2DC-CB220BB6F890}"/>
              </a:ext>
            </a:extLst>
          </p:cNvPr>
          <p:cNvSpPr txBox="1"/>
          <p:nvPr/>
        </p:nvSpPr>
        <p:spPr>
          <a:xfrm>
            <a:off x="1480457" y="4192014"/>
            <a:ext cx="137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off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27811D9-4063-493A-8896-5696975A2BEC}"/>
              </a:ext>
            </a:extLst>
          </p:cNvPr>
          <p:cNvCxnSpPr/>
          <p:nvPr/>
        </p:nvCxnSpPr>
        <p:spPr>
          <a:xfrm flipV="1">
            <a:off x="1959429" y="3559629"/>
            <a:ext cx="76200" cy="631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38F6E76-BF99-4F79-9450-A545E945E751}"/>
              </a:ext>
            </a:extLst>
          </p:cNvPr>
          <p:cNvCxnSpPr/>
          <p:nvPr/>
        </p:nvCxnSpPr>
        <p:spPr>
          <a:xfrm flipV="1">
            <a:off x="2168722" y="3559629"/>
            <a:ext cx="117278" cy="631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517ACF4-C1B7-4F13-BA60-106B41961EFB}"/>
              </a:ext>
            </a:extLst>
          </p:cNvPr>
          <p:cNvCxnSpPr/>
          <p:nvPr/>
        </p:nvCxnSpPr>
        <p:spPr>
          <a:xfrm flipV="1">
            <a:off x="2416629" y="3559629"/>
            <a:ext cx="97972" cy="632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8CBB8E4-68D4-48FA-8B1C-AB76FB1CF9C3}"/>
              </a:ext>
            </a:extLst>
          </p:cNvPr>
          <p:cNvCxnSpPr/>
          <p:nvPr/>
        </p:nvCxnSpPr>
        <p:spPr>
          <a:xfrm flipH="1" flipV="1">
            <a:off x="3139394" y="4060371"/>
            <a:ext cx="228601" cy="925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C0020CE-DC5C-4F7F-8167-A4AAF85B6F37}"/>
              </a:ext>
            </a:extLst>
          </p:cNvPr>
          <p:cNvCxnSpPr/>
          <p:nvPr/>
        </p:nvCxnSpPr>
        <p:spPr>
          <a:xfrm flipH="1" flipV="1">
            <a:off x="3335960" y="4191000"/>
            <a:ext cx="49497" cy="794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0E12EE8-243B-428D-AF23-BCF1659AF0C0}"/>
              </a:ext>
            </a:extLst>
          </p:cNvPr>
          <p:cNvCxnSpPr/>
          <p:nvPr/>
        </p:nvCxnSpPr>
        <p:spPr>
          <a:xfrm flipV="1">
            <a:off x="3614058" y="4258809"/>
            <a:ext cx="0" cy="751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10B7F3B-365C-4FD4-B124-BDC294E08C0C}"/>
              </a:ext>
            </a:extLst>
          </p:cNvPr>
          <p:cNvCxnSpPr/>
          <p:nvPr/>
        </p:nvCxnSpPr>
        <p:spPr>
          <a:xfrm flipV="1">
            <a:off x="3712029" y="4757057"/>
            <a:ext cx="152400" cy="345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933308B-B2E7-4900-ACC4-AA4F8862A9D3}"/>
              </a:ext>
            </a:extLst>
          </p:cNvPr>
          <p:cNvCxnSpPr>
            <a:cxnSpLocks/>
          </p:cNvCxnSpPr>
          <p:nvPr/>
        </p:nvCxnSpPr>
        <p:spPr>
          <a:xfrm flipV="1">
            <a:off x="2465615" y="3651192"/>
            <a:ext cx="2174874" cy="422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0EA22558-068B-4E97-B7F5-8121B818CDCC}"/>
              </a:ext>
            </a:extLst>
          </p:cNvPr>
          <p:cNvSpPr txBox="1"/>
          <p:nvPr/>
        </p:nvSpPr>
        <p:spPr>
          <a:xfrm>
            <a:off x="7184571" y="365119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YH0245</a:t>
            </a:r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1043BD06-BDB7-417E-9470-44A705BC69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3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left</a:t>
            </a:r>
            <a:r>
              <a:rPr lang="de-DE" dirty="0"/>
              <a:t>: </a:t>
            </a:r>
            <a:r>
              <a:rPr lang="de-DE" dirty="0" err="1"/>
              <a:t>Photonis</a:t>
            </a:r>
            <a:r>
              <a:rPr lang="de-DE" dirty="0"/>
              <a:t> 9001393-URD</a:t>
            </a:r>
          </a:p>
          <a:p>
            <a:r>
              <a:rPr lang="de-DE" dirty="0" err="1"/>
              <a:t>right</a:t>
            </a:r>
            <a:r>
              <a:rPr lang="de-DE" dirty="0"/>
              <a:t>: Hamamatsu YH0250</a:t>
            </a:r>
          </a:p>
          <a:p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2MHz </a:t>
            </a:r>
            <a:r>
              <a:rPr lang="de-DE" dirty="0" err="1"/>
              <a:t>photonrate</a:t>
            </a:r>
            <a:r>
              <a:rPr lang="de-DE" dirty="0"/>
              <a:t> per cm²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13</a:t>
            </a:fld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3673807"/>
            <a:ext cx="3696510" cy="27723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-129263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54674" y="6410591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029848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713785" y="6410591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38" y="3628319"/>
            <a:ext cx="3707225" cy="2780419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369668" y="4931924"/>
            <a:ext cx="3113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1047344" y="5493507"/>
            <a:ext cx="315395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8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: </a:t>
            </a:r>
            <a:r>
              <a:rPr lang="de-DE" dirty="0" err="1"/>
              <a:t>this</a:t>
            </a:r>
            <a:r>
              <a:rPr lang="de-DE" dirty="0"/>
              <a:t> feature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Photonis</a:t>
            </a:r>
            <a:r>
              <a:rPr lang="de-DE" dirty="0"/>
              <a:t> and Hamamatsu </a:t>
            </a:r>
            <a:r>
              <a:rPr lang="de-DE" dirty="0" err="1"/>
              <a:t>tubes</a:t>
            </a:r>
            <a:r>
              <a:rPr lang="de-DE" dirty="0"/>
              <a:t> and </a:t>
            </a:r>
            <a:r>
              <a:rPr lang="de-DE" dirty="0" err="1"/>
              <a:t>affects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ALD-</a:t>
            </a:r>
            <a:r>
              <a:rPr lang="de-DE" dirty="0" err="1"/>
              <a:t>tubes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:													 </a:t>
            </a:r>
            <a:r>
              <a:rPr lang="de-DE" dirty="0" err="1"/>
              <a:t>Photonis</a:t>
            </a:r>
            <a:r>
              <a:rPr lang="de-DE" dirty="0"/>
              <a:t> 9001341 (non-ALD </a:t>
            </a:r>
            <a:r>
              <a:rPr lang="de-DE" dirty="0" err="1"/>
              <a:t>tube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:								 </a:t>
            </a:r>
            <a:r>
              <a:rPr lang="de-DE" dirty="0" err="1"/>
              <a:t>Photonis</a:t>
            </a:r>
            <a:r>
              <a:rPr lang="de-DE" dirty="0"/>
              <a:t> 9001393 (</a:t>
            </a:r>
            <a:r>
              <a:rPr lang="de-DE" dirty="0" err="1"/>
              <a:t>two</a:t>
            </a:r>
            <a:r>
              <a:rPr lang="de-DE" dirty="0"/>
              <a:t>-ALD), 9001394 (ALD), 9002108 (ALD), 9002150 (ALD);											 Hamamatsu JS0026 (ALD?, Gießen), JS0035 (ALD)</a:t>
            </a:r>
          </a:p>
          <a:p>
            <a:endParaRPr lang="de-DE" dirty="0"/>
          </a:p>
          <a:p>
            <a:r>
              <a:rPr lang="de-DE" dirty="0"/>
              <a:t>a strong </a:t>
            </a:r>
            <a:r>
              <a:rPr lang="de-DE" dirty="0" err="1"/>
              <a:t>effect</a:t>
            </a:r>
            <a:r>
              <a:rPr lang="de-DE" dirty="0"/>
              <a:t>:</a:t>
            </a:r>
          </a:p>
          <a:p>
            <a:pPr marL="975" indent="0">
              <a:buNone/>
            </a:pPr>
            <a:r>
              <a:rPr lang="de-DE" dirty="0"/>
              <a:t>    Hamamatsu YH0245 (ALD?, Gießen),  YH0250 (ALD)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24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comment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summary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(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ratestability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„</a:t>
            </a:r>
            <a:r>
              <a:rPr lang="de-DE" dirty="0" err="1"/>
              <a:t>bycatch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PADIWA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DiRiCH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583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C6E56-8310-4245-9602-9754519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973263"/>
            <a:ext cx="3200401" cy="4435475"/>
          </a:xfrm>
        </p:spPr>
        <p:txBody>
          <a:bodyPr/>
          <a:lstStyle/>
          <a:p>
            <a:r>
              <a:rPr lang="en-US" dirty="0"/>
              <a:t>Illuminating the full MCP-PMT PC for 5s with 1p.e./Pixel, then turn off the laser and measure the count rate</a:t>
            </a:r>
          </a:p>
          <a:p>
            <a:r>
              <a:rPr lang="en-US" dirty="0"/>
              <a:t>Higher illumination intensity results in more afterglow</a:t>
            </a:r>
          </a:p>
          <a:p>
            <a:r>
              <a:rPr lang="en-US" dirty="0"/>
              <a:t>Observed up to 10% afterglow events compared to the laser rate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B702B2-09B5-4E96-B2ED-CBC634DE9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16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2F3F2AA-F3EC-4398-9AEC-F9BBD40B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252538"/>
            <a:ext cx="8969829" cy="360362"/>
          </a:xfrm>
        </p:spPr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– further investigations with 9001393 with TRB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9A76F35-7E91-43A7-AA21-FB943B9A3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3"/>
          <a:stretch/>
        </p:blipFill>
        <p:spPr>
          <a:xfrm>
            <a:off x="3259318" y="2340429"/>
            <a:ext cx="6113281" cy="3926284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82F8C0F-AC0F-446B-B488-8714D2151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6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C6E56-8310-4245-9602-9754519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973263"/>
            <a:ext cx="3200401" cy="4435475"/>
          </a:xfrm>
        </p:spPr>
        <p:txBody>
          <a:bodyPr/>
          <a:lstStyle/>
          <a:p>
            <a:r>
              <a:rPr lang="en-US" dirty="0"/>
              <a:t>Illuminating the full MCP-PMT PC for different amount of time with 1p.e./Pixel, then turn off the laser and measure the count rate</a:t>
            </a:r>
          </a:p>
          <a:p>
            <a:r>
              <a:rPr lang="en-US" dirty="0"/>
              <a:t>Longer illumination intensity results in more afterglow</a:t>
            </a:r>
          </a:p>
          <a:p>
            <a:r>
              <a:rPr lang="en-US" dirty="0"/>
              <a:t>Turning off the HV has no effect on the decay</a:t>
            </a:r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B702B2-09B5-4E96-B2ED-CBC634DE9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A76F35-7E91-43A7-AA21-FB943B9A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25087" y="2340429"/>
            <a:ext cx="5781743" cy="39262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DFA1507-D02E-46AC-A1A7-624761588043}"/>
              </a:ext>
            </a:extLst>
          </p:cNvPr>
          <p:cNvSpPr txBox="1"/>
          <p:nvPr/>
        </p:nvSpPr>
        <p:spPr>
          <a:xfrm>
            <a:off x="5326617" y="3592286"/>
            <a:ext cx="1033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off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66BAF54-6006-4249-9D88-8C09294F7291}"/>
              </a:ext>
            </a:extLst>
          </p:cNvPr>
          <p:cNvCxnSpPr>
            <a:stCxn id="5" idx="2"/>
          </p:cNvCxnSpPr>
          <p:nvPr/>
        </p:nvCxnSpPr>
        <p:spPr>
          <a:xfrm flipH="1">
            <a:off x="5464629" y="4053951"/>
            <a:ext cx="378732" cy="953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9A7D73D-D785-4DD4-A80A-A5464CC83A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C121747-BFF5-416F-9586-5DB86098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02A2463C-0D76-4ECA-9A4C-DEBACF85FFAB}"/>
              </a:ext>
            </a:extLst>
          </p:cNvPr>
          <p:cNvSpPr txBox="1">
            <a:spLocks/>
          </p:cNvSpPr>
          <p:nvPr/>
        </p:nvSpPr>
        <p:spPr bwMode="auto">
          <a:xfrm>
            <a:off x="174171" y="1252538"/>
            <a:ext cx="8969829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Afterglowing – further investigations with 9001393 with TRB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C6E56-8310-4245-9602-9754519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973263"/>
            <a:ext cx="3200401" cy="4435475"/>
          </a:xfrm>
        </p:spPr>
        <p:txBody>
          <a:bodyPr/>
          <a:lstStyle/>
          <a:p>
            <a:r>
              <a:rPr lang="en-US" dirty="0"/>
              <a:t>Illuminating the full MCP-PMT PC for 5s with 1p.e./Pixel and altered HV, then turn off the laser and measure the count rate</a:t>
            </a:r>
          </a:p>
          <a:p>
            <a:r>
              <a:rPr lang="en-US" dirty="0"/>
              <a:t>Amount of afterglow is gain dependent</a:t>
            </a:r>
          </a:p>
          <a:p>
            <a:r>
              <a:rPr lang="en-US" dirty="0"/>
              <a:t>Turning off the HV has no effect on the decay</a:t>
            </a:r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B702B2-09B5-4E96-B2ED-CBC634DE9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18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2F3F2AA-F3EC-4398-9AEC-F9BBD40B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A76F35-7E91-43A7-AA21-FB943B9A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25087" y="2340429"/>
            <a:ext cx="5781743" cy="39262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DFA1507-D02E-46AC-A1A7-624761588043}"/>
              </a:ext>
            </a:extLst>
          </p:cNvPr>
          <p:cNvSpPr txBox="1"/>
          <p:nvPr/>
        </p:nvSpPr>
        <p:spPr>
          <a:xfrm>
            <a:off x="5326617" y="3592286"/>
            <a:ext cx="1033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off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66BAF54-6006-4249-9D88-8C09294F7291}"/>
              </a:ext>
            </a:extLst>
          </p:cNvPr>
          <p:cNvCxnSpPr>
            <a:stCxn id="5" idx="2"/>
          </p:cNvCxnSpPr>
          <p:nvPr/>
        </p:nvCxnSpPr>
        <p:spPr>
          <a:xfrm flipH="1">
            <a:off x="5464629" y="4053951"/>
            <a:ext cx="378732" cy="953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0FBF4A-87E8-4B26-8198-0D0300367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F519D535-5B26-44C5-9EFA-8EC7389CE8B8}"/>
              </a:ext>
            </a:extLst>
          </p:cNvPr>
          <p:cNvSpPr txBox="1">
            <a:spLocks/>
          </p:cNvSpPr>
          <p:nvPr/>
        </p:nvSpPr>
        <p:spPr bwMode="auto">
          <a:xfrm>
            <a:off x="174171" y="1252538"/>
            <a:ext cx="8969829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Afterglowing – further investigations with 9001393 with TRB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7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40E93C1-61FA-484C-AAF7-DC00664B3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8" r="8706"/>
          <a:stretch/>
        </p:blipFill>
        <p:spPr>
          <a:xfrm>
            <a:off x="4007318" y="2645229"/>
            <a:ext cx="5136682" cy="3603173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81F3B5-CD16-4DB5-A683-B0DC7CBD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76212"/>
            <a:ext cx="4484913" cy="4435475"/>
          </a:xfrm>
        </p:spPr>
        <p:txBody>
          <a:bodyPr/>
          <a:lstStyle/>
          <a:p>
            <a:r>
              <a:rPr lang="en-US" dirty="0"/>
              <a:t>Further observations:</a:t>
            </a:r>
          </a:p>
          <a:p>
            <a:r>
              <a:rPr lang="en-US" dirty="0" err="1"/>
              <a:t>Afterglowing</a:t>
            </a:r>
            <a:r>
              <a:rPr lang="en-US" dirty="0"/>
              <a:t> must be an effect of the ALD-Layer because:</a:t>
            </a:r>
          </a:p>
          <a:p>
            <a:r>
              <a:rPr lang="en-US" dirty="0"/>
              <a:t>Only MCP-PMTs with ALD-Layer affected</a:t>
            </a:r>
          </a:p>
          <a:p>
            <a:r>
              <a:rPr lang="en-US" dirty="0"/>
              <a:t>No afterglow when turning on only the PC bias voltage on during illumination</a:t>
            </a:r>
          </a:p>
          <a:p>
            <a:endParaRPr lang="en-US" dirty="0"/>
          </a:p>
          <a:p>
            <a:r>
              <a:rPr lang="en-US" dirty="0"/>
              <a:t>Higher MCP resistance leads to more afterglow</a:t>
            </a:r>
          </a:p>
          <a:p>
            <a:r>
              <a:rPr lang="en-US" dirty="0" err="1"/>
              <a:t>Photonis</a:t>
            </a:r>
            <a:r>
              <a:rPr lang="en-US" dirty="0"/>
              <a:t> as well as Hamamatsu MCP-PMTs are affected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742708-A2A9-46B2-B408-D6C0BD16C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19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73C1D8-54F1-41FC-82F3-9DFD85C8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– further investigations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5E5CF0-DD80-4000-96C5-9DA8A80B5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1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3"/>
          <a:stretch/>
        </p:blipFill>
        <p:spPr>
          <a:xfrm>
            <a:off x="0" y="2231571"/>
            <a:ext cx="9144000" cy="372570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6133672"/>
            <a:ext cx="8135936" cy="736151"/>
          </a:xfrm>
        </p:spPr>
        <p:txBody>
          <a:bodyPr/>
          <a:lstStyle/>
          <a:p>
            <a:r>
              <a:rPr lang="en-US" dirty="0"/>
              <a:t>Measured time delay between laser pulse and pixel response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Time spectrum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FB1371-872D-4414-871B-789F19622F28}"/>
              </a:ext>
            </a:extLst>
          </p:cNvPr>
          <p:cNvSpPr txBox="1"/>
          <p:nvPr/>
        </p:nvSpPr>
        <p:spPr>
          <a:xfrm>
            <a:off x="2506366" y="3952799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Dark </a:t>
            </a:r>
            <a:r>
              <a:rPr lang="de-DE" dirty="0" err="1"/>
              <a:t>counts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7773FA-A486-4BDC-89FA-4FAC7601077F}"/>
              </a:ext>
            </a:extLst>
          </p:cNvPr>
          <p:cNvSpPr txBox="1"/>
          <p:nvPr/>
        </p:nvSpPr>
        <p:spPr>
          <a:xfrm>
            <a:off x="3781159" y="246408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Laser pulse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CE1E03-E523-43DD-B0F7-311B688D628E}"/>
              </a:ext>
            </a:extLst>
          </p:cNvPr>
          <p:cNvSpPr txBox="1"/>
          <p:nvPr/>
        </p:nvSpPr>
        <p:spPr>
          <a:xfrm>
            <a:off x="6322503" y="3499030"/>
            <a:ext cx="198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Afterpulses +</a:t>
            </a:r>
          </a:p>
          <a:p>
            <a:r>
              <a:rPr lang="de-DE" dirty="0"/>
              <a:t>Dark </a:t>
            </a:r>
            <a:r>
              <a:rPr lang="de-DE" dirty="0" err="1"/>
              <a:t>counts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F4D47C4-835D-43B3-A453-671E945AB561}"/>
              </a:ext>
            </a:extLst>
          </p:cNvPr>
          <p:cNvCxnSpPr/>
          <p:nvPr/>
        </p:nvCxnSpPr>
        <p:spPr>
          <a:xfrm>
            <a:off x="934948" y="4551452"/>
            <a:ext cx="4890499" cy="0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58B8266-A387-4E96-B7CD-AD7069F5AE7C}"/>
              </a:ext>
            </a:extLst>
          </p:cNvPr>
          <p:cNvCxnSpPr/>
          <p:nvPr/>
        </p:nvCxnSpPr>
        <p:spPr>
          <a:xfrm>
            <a:off x="5260369" y="2925751"/>
            <a:ext cx="565078" cy="180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B4458C8-E65D-45E8-B187-D50DB3432740}"/>
              </a:ext>
            </a:extLst>
          </p:cNvPr>
          <p:cNvCxnSpPr>
            <a:cxnSpLocks/>
          </p:cNvCxnSpPr>
          <p:nvPr/>
        </p:nvCxnSpPr>
        <p:spPr>
          <a:xfrm>
            <a:off x="5989585" y="4551452"/>
            <a:ext cx="2198918" cy="0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444F89E-0D8D-44F6-B4E4-4CEE103A8498}"/>
              </a:ext>
            </a:extLst>
          </p:cNvPr>
          <p:cNvSpPr txBox="1"/>
          <p:nvPr/>
        </p:nvSpPr>
        <p:spPr>
          <a:xfrm>
            <a:off x="3061165" y="1899619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all events</a:t>
            </a:r>
          </a:p>
        </p:txBody>
      </p:sp>
    </p:spTree>
    <p:extLst>
      <p:ext uri="{BB962C8B-B14F-4D97-AF65-F5344CB8AC3E}">
        <p14:creationId xmlns:p14="http://schemas.microsoft.com/office/powerpoint/2010/main" val="95509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540E93C1-61FA-484C-AAF7-DC00664B3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69"/>
          <a:stretch/>
        </p:blipFill>
        <p:spPr>
          <a:xfrm>
            <a:off x="4120600" y="2350295"/>
            <a:ext cx="5023400" cy="399607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81F3B5-CD16-4DB5-A683-B0DC7CBD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76212"/>
            <a:ext cx="4484913" cy="4435475"/>
          </a:xfrm>
        </p:spPr>
        <p:txBody>
          <a:bodyPr/>
          <a:lstStyle/>
          <a:p>
            <a:r>
              <a:rPr lang="en-US" dirty="0"/>
              <a:t>Further observations:</a:t>
            </a:r>
          </a:p>
          <a:p>
            <a:r>
              <a:rPr lang="en-US" dirty="0" err="1"/>
              <a:t>Afterglowing</a:t>
            </a:r>
            <a:r>
              <a:rPr lang="en-US" dirty="0"/>
              <a:t> must be an effect of the ALD-Layer because:</a:t>
            </a:r>
          </a:p>
          <a:p>
            <a:r>
              <a:rPr lang="en-US" dirty="0"/>
              <a:t>Only MCP-PMTs with ALD-Layer affected</a:t>
            </a:r>
          </a:p>
          <a:p>
            <a:r>
              <a:rPr lang="en-US" dirty="0"/>
              <a:t>No afterglow when turning on only the PC bias voltage on during illumination</a:t>
            </a:r>
          </a:p>
          <a:p>
            <a:endParaRPr lang="en-US" dirty="0"/>
          </a:p>
          <a:p>
            <a:r>
              <a:rPr lang="en-US" dirty="0"/>
              <a:t>Higher MCP resistance leads to more afterglow</a:t>
            </a:r>
          </a:p>
          <a:p>
            <a:r>
              <a:rPr lang="en-US" dirty="0" err="1"/>
              <a:t>Photonis</a:t>
            </a:r>
            <a:r>
              <a:rPr lang="en-US" dirty="0"/>
              <a:t> as well as Hamamatsu MCP-PMTs are affected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742708-A2A9-46B2-B408-D6C0BD16C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73C1D8-54F1-41FC-82F3-9DFD85C8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Afterglowing</a:t>
            </a:r>
            <a:r>
              <a:rPr lang="en-US" dirty="0"/>
              <a:t> – further investigations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2652B3-8ACC-4AB3-8C18-B9719582CB87}"/>
              </a:ext>
            </a:extLst>
          </p:cNvPr>
          <p:cNvSpPr txBox="1"/>
          <p:nvPr/>
        </p:nvSpPr>
        <p:spPr>
          <a:xfrm>
            <a:off x="5388429" y="2209800"/>
            <a:ext cx="30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Hamamatsu YH0250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5E5CF0-DD80-4000-96C5-9DA8A80B5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71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36A6EA-555F-4D9C-ABA6-974A4EC9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a </a:t>
            </a:r>
            <a:r>
              <a:rPr lang="en-US" dirty="0" err="1"/>
              <a:t>DiRICH</a:t>
            </a:r>
            <a:r>
              <a:rPr lang="en-US" dirty="0"/>
              <a:t> system to test different input configurations of the </a:t>
            </a:r>
            <a:r>
              <a:rPr lang="en-US" dirty="0" err="1"/>
              <a:t>DiRICH</a:t>
            </a:r>
            <a:endParaRPr lang="en-US" dirty="0"/>
          </a:p>
          <a:p>
            <a:r>
              <a:rPr lang="en-US" dirty="0"/>
              <a:t>Time resolution measured with MCP-PMTs significantly better than </a:t>
            </a:r>
            <a:r>
              <a:rPr lang="en-US" dirty="0" err="1"/>
              <a:t>Padiwa</a:t>
            </a:r>
            <a:r>
              <a:rPr lang="en-US" dirty="0"/>
              <a:t>/TRB3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FA3CAA-1F03-4C46-8AD4-8D8E1AD50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21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C0C9B4-2BDE-44E4-8FB6-916C31DD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DiRICH</a:t>
            </a:r>
            <a:r>
              <a:rPr lang="en-US" dirty="0"/>
              <a:t> measurements</a:t>
            </a:r>
          </a:p>
        </p:txBody>
      </p:sp>
      <p:pic>
        <p:nvPicPr>
          <p:cNvPr id="6" name="Grafik 5" descr="Ein Bild, das Screenshot, Karte enthält.&#10;&#10;Automatisch generierte Beschreibung">
            <a:extLst>
              <a:ext uri="{FF2B5EF4-FFF2-40B4-BE49-F238E27FC236}">
                <a16:creationId xmlns:a16="http://schemas.microsoft.com/office/drawing/2014/main" id="{C75D6D73-7C28-43EB-B456-9F15997C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52801"/>
            <a:ext cx="4573999" cy="3505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C6A4D5-F036-4263-B9E5-0AD2EFDD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01" y="3552338"/>
            <a:ext cx="4573999" cy="31061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0EE73D-54B1-42E7-9676-122DFFFD608E}"/>
              </a:ext>
            </a:extLst>
          </p:cNvPr>
          <p:cNvSpPr txBox="1"/>
          <p:nvPr/>
        </p:nvSpPr>
        <p:spPr>
          <a:xfrm>
            <a:off x="1752600" y="4027714"/>
            <a:ext cx="187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132 </a:t>
            </a:r>
            <a:r>
              <a:rPr lang="en-US" dirty="0" err="1">
                <a:solidFill>
                  <a:srgbClr val="00B050"/>
                </a:solidFill>
              </a:rPr>
              <a:t>ps</a:t>
            </a:r>
            <a:r>
              <a:rPr lang="en-US" dirty="0">
                <a:solidFill>
                  <a:srgbClr val="00B050"/>
                </a:solidFill>
              </a:rPr>
              <a:t> RMS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D6A278-C374-47D0-96A6-F262389960FE}"/>
              </a:ext>
            </a:extLst>
          </p:cNvPr>
          <p:cNvSpPr txBox="1"/>
          <p:nvPr/>
        </p:nvSpPr>
        <p:spPr>
          <a:xfrm>
            <a:off x="6322602" y="4027714"/>
            <a:ext cx="187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Padiwa3</a:t>
            </a:r>
          </a:p>
          <a:p>
            <a:r>
              <a:rPr lang="en-US" dirty="0">
                <a:solidFill>
                  <a:srgbClr val="FF0000"/>
                </a:solidFill>
              </a:rPr>
              <a:t>260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RMS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5654D39-BBC2-4B23-917D-3080929B5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3070467-0B66-4CC1-9748-379B23E2F107}"/>
              </a:ext>
            </a:extLst>
          </p:cNvPr>
          <p:cNvSpPr txBox="1"/>
          <p:nvPr/>
        </p:nvSpPr>
        <p:spPr>
          <a:xfrm>
            <a:off x="5779621" y="3127672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Photonis</a:t>
            </a:r>
            <a:r>
              <a:rPr lang="en-US" dirty="0"/>
              <a:t> 2150</a:t>
            </a:r>
          </a:p>
        </p:txBody>
      </p:sp>
    </p:spTree>
    <p:extLst>
      <p:ext uri="{BB962C8B-B14F-4D97-AF65-F5344CB8AC3E}">
        <p14:creationId xmlns:p14="http://schemas.microsoft.com/office/powerpoint/2010/main" val="3651155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Photonis</a:t>
            </a:r>
            <a:r>
              <a:rPr lang="de-DE" dirty="0"/>
              <a:t> 2150: Time </a:t>
            </a:r>
            <a:r>
              <a:rPr lang="de-DE" dirty="0" err="1"/>
              <a:t>resolution</a:t>
            </a:r>
            <a:r>
              <a:rPr lang="de-DE" dirty="0"/>
              <a:t> RMS </a:t>
            </a:r>
            <a:r>
              <a:rPr lang="de-DE" dirty="0" err="1"/>
              <a:t>of</a:t>
            </a:r>
            <a:r>
              <a:rPr lang="de-DE" dirty="0"/>
              <a:t> 171ps (</a:t>
            </a:r>
            <a:r>
              <a:rPr lang="de-DE" dirty="0" err="1"/>
              <a:t>scope</a:t>
            </a:r>
            <a:r>
              <a:rPr lang="de-DE" dirty="0"/>
              <a:t>) and       ~279ps (PADIWA/TRB), </a:t>
            </a:r>
            <a:r>
              <a:rPr lang="de-DE" dirty="0">
                <a:solidFill>
                  <a:srgbClr val="00B050"/>
                </a:solidFill>
              </a:rPr>
              <a:t>but 132 </a:t>
            </a:r>
            <a:r>
              <a:rPr lang="de-DE" dirty="0" err="1">
                <a:solidFill>
                  <a:srgbClr val="00B050"/>
                </a:solidFill>
              </a:rPr>
              <a:t>ps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with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DiRich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low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darkcount</a:t>
            </a:r>
            <a:r>
              <a:rPr lang="de-DE" dirty="0">
                <a:solidFill>
                  <a:srgbClr val="00B050"/>
                </a:solidFill>
              </a:rPr>
              <a:t> rate </a:t>
            </a:r>
            <a:r>
              <a:rPr lang="de-DE" dirty="0"/>
              <a:t>and </a:t>
            </a:r>
            <a:r>
              <a:rPr lang="de-DE" dirty="0" err="1">
                <a:solidFill>
                  <a:srgbClr val="00B050"/>
                </a:solidFill>
              </a:rPr>
              <a:t>low</a:t>
            </a:r>
            <a:r>
              <a:rPr lang="de-DE" dirty="0">
                <a:solidFill>
                  <a:srgbClr val="00B050"/>
                </a:solidFill>
              </a:rPr>
              <a:t> afterpulse </a:t>
            </a:r>
            <a:r>
              <a:rPr lang="de-DE" dirty="0" err="1">
                <a:solidFill>
                  <a:srgbClr val="00B050"/>
                </a:solidFill>
              </a:rPr>
              <a:t>probability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crosstalk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behavior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compared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9002108 </a:t>
            </a:r>
            <a:r>
              <a:rPr lang="de-DE" dirty="0" err="1">
                <a:solidFill>
                  <a:srgbClr val="00B050"/>
                </a:solidFill>
              </a:rPr>
              <a:t>much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better</a:t>
            </a:r>
            <a:endParaRPr lang="de-DE" dirty="0"/>
          </a:p>
          <a:p>
            <a:r>
              <a:rPr lang="de-DE" dirty="0" err="1">
                <a:solidFill>
                  <a:srgbClr val="00B050"/>
                </a:solidFill>
              </a:rPr>
              <a:t>better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ringing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behaviour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former</a:t>
            </a:r>
            <a:r>
              <a:rPr lang="de-DE" dirty="0"/>
              <a:t> 9002108 </a:t>
            </a:r>
            <a:r>
              <a:rPr lang="de-DE" dirty="0" err="1"/>
              <a:t>tube</a:t>
            </a:r>
            <a:endParaRPr lang="de-DE" dirty="0"/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/>
              <a:t>MCP-PMT </a:t>
            </a:r>
            <a:r>
              <a:rPr lang="de-DE" dirty="0" err="1"/>
              <a:t>afterglowing</a:t>
            </a:r>
            <a:r>
              <a:rPr lang="de-DE" dirty="0"/>
              <a:t> after heavy </a:t>
            </a:r>
            <a:r>
              <a:rPr lang="de-DE" dirty="0" err="1"/>
              <a:t>illumination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rate, </a:t>
            </a:r>
            <a:r>
              <a:rPr lang="de-DE" dirty="0" err="1"/>
              <a:t>duration</a:t>
            </a:r>
            <a:r>
              <a:rPr lang="de-DE" dirty="0"/>
              <a:t>, </a:t>
            </a:r>
            <a:r>
              <a:rPr lang="de-DE" dirty="0" err="1"/>
              <a:t>gain</a:t>
            </a:r>
            <a:r>
              <a:rPr lang="de-DE" dirty="0"/>
              <a:t> and MCP </a:t>
            </a:r>
            <a:r>
              <a:rPr lang="de-DE" dirty="0" err="1"/>
              <a:t>resistance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, </a:t>
            </a:r>
            <a:r>
              <a:rPr lang="de-DE" dirty="0" err="1"/>
              <a:t>investigation</a:t>
            </a:r>
            <a:r>
              <a:rPr lang="de-DE" dirty="0"/>
              <a:t> </a:t>
            </a:r>
            <a:r>
              <a:rPr lang="de-DE" dirty="0" err="1"/>
              <a:t>ongoing</a:t>
            </a:r>
            <a:endParaRPr lang="de-DE" dirty="0"/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DiRICH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promising, but </a:t>
            </a:r>
            <a:r>
              <a:rPr lang="de-DE" dirty="0" err="1"/>
              <a:t>investigation</a:t>
            </a:r>
            <a:r>
              <a:rPr lang="de-DE" dirty="0"/>
              <a:t> </a:t>
            </a:r>
            <a:r>
              <a:rPr lang="de-DE" dirty="0" err="1"/>
              <a:t>ongoing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22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055829-90DA-4D77-9471-D42DA98E8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6"/>
          <a:stretch/>
        </p:blipFill>
        <p:spPr>
          <a:xfrm>
            <a:off x="353209" y="2111829"/>
            <a:ext cx="9404870" cy="4090609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6133672"/>
            <a:ext cx="8135936" cy="736151"/>
          </a:xfrm>
        </p:spPr>
        <p:txBody>
          <a:bodyPr/>
          <a:lstStyle/>
          <a:p>
            <a:r>
              <a:rPr lang="en-US" dirty="0"/>
              <a:t>Measured time delay between laser pulse and pixel response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Time spectrum zoomed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FB1371-872D-4414-871B-789F19622F28}"/>
              </a:ext>
            </a:extLst>
          </p:cNvPr>
          <p:cNvSpPr txBox="1"/>
          <p:nvPr/>
        </p:nvSpPr>
        <p:spPr>
          <a:xfrm>
            <a:off x="-92656" y="3706441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Dark </a:t>
            </a:r>
            <a:r>
              <a:rPr lang="de-DE" dirty="0" err="1"/>
              <a:t>counts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7773FA-A486-4BDC-89FA-4FAC7601077F}"/>
              </a:ext>
            </a:extLst>
          </p:cNvPr>
          <p:cNvSpPr txBox="1"/>
          <p:nvPr/>
        </p:nvSpPr>
        <p:spPr>
          <a:xfrm>
            <a:off x="1735088" y="3164999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Laser pulse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CE1E03-E523-43DD-B0F7-311B688D628E}"/>
              </a:ext>
            </a:extLst>
          </p:cNvPr>
          <p:cNvSpPr txBox="1"/>
          <p:nvPr/>
        </p:nvSpPr>
        <p:spPr>
          <a:xfrm>
            <a:off x="5055644" y="3426293"/>
            <a:ext cx="198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Afterpulses +</a:t>
            </a:r>
          </a:p>
          <a:p>
            <a:r>
              <a:rPr lang="de-DE" dirty="0"/>
              <a:t>Dark </a:t>
            </a:r>
            <a:r>
              <a:rPr lang="de-DE" dirty="0" err="1"/>
              <a:t>counts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F4D47C4-835D-43B3-A453-671E945AB561}"/>
              </a:ext>
            </a:extLst>
          </p:cNvPr>
          <p:cNvCxnSpPr>
            <a:cxnSpLocks/>
          </p:cNvCxnSpPr>
          <p:nvPr/>
        </p:nvCxnSpPr>
        <p:spPr>
          <a:xfrm>
            <a:off x="353209" y="4257290"/>
            <a:ext cx="1108025" cy="0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B4458C8-E65D-45E8-B187-D50DB3432740}"/>
              </a:ext>
            </a:extLst>
          </p:cNvPr>
          <p:cNvCxnSpPr>
            <a:cxnSpLocks/>
          </p:cNvCxnSpPr>
          <p:nvPr/>
        </p:nvCxnSpPr>
        <p:spPr>
          <a:xfrm>
            <a:off x="1872343" y="4345150"/>
            <a:ext cx="6999514" cy="0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C54CD0D-150A-468B-BAA9-8F562298899C}"/>
              </a:ext>
            </a:extLst>
          </p:cNvPr>
          <p:cNvCxnSpPr>
            <a:cxnSpLocks/>
          </p:cNvCxnSpPr>
          <p:nvPr/>
        </p:nvCxnSpPr>
        <p:spPr>
          <a:xfrm>
            <a:off x="1461234" y="3426293"/>
            <a:ext cx="273854" cy="0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229E91F-AF13-40EE-826E-22B5C13608AD}"/>
              </a:ext>
            </a:extLst>
          </p:cNvPr>
          <p:cNvSpPr txBox="1"/>
          <p:nvPr/>
        </p:nvSpPr>
        <p:spPr>
          <a:xfrm>
            <a:off x="3191794" y="1847967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all events</a:t>
            </a:r>
          </a:p>
        </p:txBody>
      </p:sp>
    </p:spTree>
    <p:extLst>
      <p:ext uri="{BB962C8B-B14F-4D97-AF65-F5344CB8AC3E}">
        <p14:creationId xmlns:p14="http://schemas.microsoft.com/office/powerpoint/2010/main" val="15545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53"/>
          <a:stretch/>
        </p:blipFill>
        <p:spPr>
          <a:xfrm>
            <a:off x="1415231" y="1592005"/>
            <a:ext cx="6313538" cy="3976447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4" y="5460468"/>
            <a:ext cx="8288336" cy="1126271"/>
          </a:xfrm>
        </p:spPr>
        <p:txBody>
          <a:bodyPr/>
          <a:lstStyle/>
          <a:p>
            <a:r>
              <a:rPr lang="en-US" dirty="0"/>
              <a:t>Threshold set to 0.1 </a:t>
            </a:r>
            <a:r>
              <a:rPr lang="en-US" dirty="0" err="1"/>
              <a:t>p.e.</a:t>
            </a:r>
            <a:r>
              <a:rPr lang="en-US" dirty="0"/>
              <a:t> (low noise background) at 2200V (0.7e6 gain)</a:t>
            </a:r>
          </a:p>
          <a:p>
            <a:r>
              <a:rPr lang="en-US" dirty="0"/>
              <a:t>Whole Sensor 649 Hz, per Pixel average 10 Hz</a:t>
            </a:r>
            <a:endParaRPr lang="en-US" dirty="0">
              <a:solidFill>
                <a:srgbClr val="00B050"/>
              </a:solidFill>
            </a:endParaRPr>
          </a:p>
          <a:p>
            <a:pPr marL="975" indent="0">
              <a:buNone/>
            </a:pPr>
            <a:endParaRPr lang="en-US" dirty="0"/>
          </a:p>
          <a:p>
            <a:pPr marL="975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dark count rate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80C595-12C4-4873-9533-7ED629FC470A}"/>
              </a:ext>
            </a:extLst>
          </p:cNvPr>
          <p:cNvSpPr txBox="1"/>
          <p:nvPr/>
        </p:nvSpPr>
        <p:spPr>
          <a:xfrm>
            <a:off x="235177" y="3121185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Photonis</a:t>
            </a:r>
            <a:endParaRPr lang="en-US" dirty="0"/>
          </a:p>
          <a:p>
            <a:r>
              <a:rPr lang="en-US" dirty="0"/>
              <a:t>9002150</a:t>
            </a:r>
          </a:p>
        </p:txBody>
      </p:sp>
    </p:spTree>
    <p:extLst>
      <p:ext uri="{BB962C8B-B14F-4D97-AF65-F5344CB8AC3E}">
        <p14:creationId xmlns:p14="http://schemas.microsoft.com/office/powerpoint/2010/main" val="142009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6"/>
          <a:stretch/>
        </p:blipFill>
        <p:spPr>
          <a:xfrm>
            <a:off x="1447883" y="1612901"/>
            <a:ext cx="6248234" cy="395555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5460468"/>
            <a:ext cx="8397193" cy="1126271"/>
          </a:xfrm>
        </p:spPr>
        <p:txBody>
          <a:bodyPr/>
          <a:lstStyle/>
          <a:p>
            <a:r>
              <a:rPr lang="en-US" dirty="0"/>
              <a:t>Threshold set to 0.1 </a:t>
            </a:r>
            <a:r>
              <a:rPr lang="en-US" dirty="0" err="1"/>
              <a:t>p.e.</a:t>
            </a:r>
            <a:r>
              <a:rPr lang="en-US" dirty="0"/>
              <a:t> (low noise background) at 2200V (0.7e6 gain)</a:t>
            </a:r>
          </a:p>
          <a:p>
            <a:r>
              <a:rPr lang="en-US" dirty="0"/>
              <a:t>Whole sensor average </a:t>
            </a:r>
            <a:r>
              <a:rPr lang="en-US" dirty="0" err="1"/>
              <a:t>afterpulse</a:t>
            </a:r>
            <a:r>
              <a:rPr lang="en-US" dirty="0"/>
              <a:t> fraction 0.093%</a:t>
            </a:r>
          </a:p>
          <a:p>
            <a:pPr marL="975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</a:t>
            </a:r>
            <a:r>
              <a:rPr lang="en-US" dirty="0" err="1"/>
              <a:t>Afterpulse</a:t>
            </a:r>
            <a:r>
              <a:rPr lang="en-US" dirty="0"/>
              <a:t> probability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E447FF-17D0-4F0D-A186-7718C37D0B66}"/>
              </a:ext>
            </a:extLst>
          </p:cNvPr>
          <p:cNvSpPr txBox="1"/>
          <p:nvPr/>
        </p:nvSpPr>
        <p:spPr>
          <a:xfrm>
            <a:off x="235177" y="3121185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Photonis</a:t>
            </a:r>
            <a:endParaRPr lang="en-US" dirty="0"/>
          </a:p>
          <a:p>
            <a:r>
              <a:rPr lang="en-US" dirty="0"/>
              <a:t>9002150</a:t>
            </a:r>
          </a:p>
        </p:txBody>
      </p:sp>
    </p:spTree>
    <p:extLst>
      <p:ext uri="{BB962C8B-B14F-4D97-AF65-F5344CB8AC3E}">
        <p14:creationId xmlns:p14="http://schemas.microsoft.com/office/powerpoint/2010/main" val="219708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81893" y="1722295"/>
            <a:ext cx="5530926" cy="375595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5460468"/>
            <a:ext cx="8593137" cy="1126271"/>
          </a:xfrm>
        </p:spPr>
        <p:txBody>
          <a:bodyPr/>
          <a:lstStyle/>
          <a:p>
            <a:r>
              <a:rPr lang="en-US" dirty="0"/>
              <a:t>Threshold set to 0.1 </a:t>
            </a:r>
            <a:r>
              <a:rPr lang="en-US" dirty="0" err="1"/>
              <a:t>p.e.</a:t>
            </a:r>
            <a:r>
              <a:rPr lang="en-US" dirty="0"/>
              <a:t> (low noise background) at 2200V (0.7e6 gain)</a:t>
            </a:r>
          </a:p>
          <a:p>
            <a:r>
              <a:rPr lang="en-US" dirty="0"/>
              <a:t>Time window 90-110 ns</a:t>
            </a:r>
          </a:p>
          <a:p>
            <a:r>
              <a:rPr lang="en-US" dirty="0"/>
              <a:t>Average time resolution of 280 </a:t>
            </a:r>
            <a:r>
              <a:rPr lang="en-US" dirty="0" err="1"/>
              <a:t>ps</a:t>
            </a:r>
            <a:r>
              <a:rPr lang="en-US" dirty="0"/>
              <a:t> dominated by readout electronics</a:t>
            </a:r>
          </a:p>
          <a:p>
            <a:pPr marL="975" indent="0">
              <a:buNone/>
            </a:pPr>
            <a:endParaRPr lang="en-US" dirty="0"/>
          </a:p>
          <a:p>
            <a:pPr marL="975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RMS time resolution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922A79-02BD-4FC8-B125-60D5971E93E4}"/>
              </a:ext>
            </a:extLst>
          </p:cNvPr>
          <p:cNvSpPr txBox="1"/>
          <p:nvPr/>
        </p:nvSpPr>
        <p:spPr>
          <a:xfrm>
            <a:off x="235177" y="3121185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Photonis</a:t>
            </a:r>
            <a:endParaRPr lang="en-US" dirty="0"/>
          </a:p>
          <a:p>
            <a:r>
              <a:rPr lang="en-US" dirty="0"/>
              <a:t>9002150</a:t>
            </a:r>
          </a:p>
        </p:txBody>
      </p:sp>
    </p:spTree>
    <p:extLst>
      <p:ext uri="{BB962C8B-B14F-4D97-AF65-F5344CB8AC3E}">
        <p14:creationId xmlns:p14="http://schemas.microsoft.com/office/powerpoint/2010/main" val="135407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533702"/>
            <a:ext cx="2999885" cy="242268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5072744"/>
            <a:ext cx="8301179" cy="1513996"/>
          </a:xfrm>
        </p:spPr>
        <p:txBody>
          <a:bodyPr/>
          <a:lstStyle/>
          <a:p>
            <a:r>
              <a:rPr lang="en-US" dirty="0"/>
              <a:t>Narrow time window of 1.5 ns, at 2200V (0.7e6 gain)</a:t>
            </a:r>
          </a:p>
          <a:p>
            <a:r>
              <a:rPr lang="en-US" dirty="0"/>
              <a:t>2 Pixels simultaneously hit reveals charge cloud width</a:t>
            </a:r>
          </a:p>
          <a:p>
            <a:r>
              <a:rPr lang="en-US" dirty="0"/>
              <a:t>Charge cloud width ~1.6 mm FWHM</a:t>
            </a:r>
          </a:p>
          <a:p>
            <a:r>
              <a:rPr lang="en-US" dirty="0"/>
              <a:t>3 Pixels simultaneously hit reveals edge of pixels</a:t>
            </a:r>
          </a:p>
          <a:p>
            <a:pPr marL="975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Crosstalk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B5A0D6-9F15-4706-BC12-FB326D9D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6357" y="2534057"/>
            <a:ext cx="2998841" cy="24194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137292-2BBD-4882-B9B1-E8388F0C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6842" y="2534172"/>
            <a:ext cx="2998501" cy="24193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F05D8C1-F10B-4BE4-9DCA-14A9E2E93729}"/>
              </a:ext>
            </a:extLst>
          </p:cNvPr>
          <p:cNvSpPr txBox="1"/>
          <p:nvPr/>
        </p:nvSpPr>
        <p:spPr>
          <a:xfrm>
            <a:off x="1091015" y="165531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Hit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FF0358-B184-4A2C-8A02-94A4D96A52E2}"/>
              </a:ext>
            </a:extLst>
          </p:cNvPr>
          <p:cNvSpPr txBox="1"/>
          <p:nvPr/>
        </p:nvSpPr>
        <p:spPr>
          <a:xfrm>
            <a:off x="4178948" y="165819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Hits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27C71-4D3F-4513-A072-DC4AFDFF9D3B}"/>
              </a:ext>
            </a:extLst>
          </p:cNvPr>
          <p:cNvSpPr txBox="1"/>
          <p:nvPr/>
        </p:nvSpPr>
        <p:spPr>
          <a:xfrm>
            <a:off x="7031686" y="163764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Hits</a:t>
            </a:r>
          </a:p>
        </p:txBody>
      </p:sp>
    </p:spTree>
    <p:extLst>
      <p:ext uri="{BB962C8B-B14F-4D97-AF65-F5344CB8AC3E}">
        <p14:creationId xmlns:p14="http://schemas.microsoft.com/office/powerpoint/2010/main" val="404173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B290F83-0C9C-4940-A428-C7CAEB95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14" y="3535349"/>
            <a:ext cx="4430486" cy="3084629"/>
          </a:xfrm>
          <a:prstGeom prst="rect">
            <a:avLst/>
          </a:prstGeom>
        </p:spPr>
      </p:pic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F19E27C-132B-4C69-BF8E-935546A5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5" y="3535349"/>
            <a:ext cx="4430485" cy="309802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CE9B4D-29B9-40EF-90EE-177D8302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12900"/>
            <a:ext cx="8741228" cy="4435475"/>
          </a:xfrm>
        </p:spPr>
        <p:txBody>
          <a:bodyPr/>
          <a:lstStyle/>
          <a:p>
            <a:r>
              <a:rPr lang="en-US" dirty="0"/>
              <a:t>Monitoring the time over threshold (tot) during scans</a:t>
            </a:r>
          </a:p>
          <a:p>
            <a:r>
              <a:rPr lang="en-US" dirty="0"/>
              <a:t>Adding 50 Ohm parallel between signal and ground in the past showed less ringing (or much higher frequency) and no multiple peaks in tot spectra</a:t>
            </a:r>
          </a:p>
          <a:p>
            <a:r>
              <a:rPr lang="en-US" dirty="0" err="1"/>
              <a:t>Photonis</a:t>
            </a:r>
            <a:r>
              <a:rPr lang="en-US" dirty="0"/>
              <a:t> countermeasure: adding 75 Ohm, is effective, too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902221-6E64-4EAC-B73A-1028B92475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06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14479-2F6F-4E83-83D6-77D0B329F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FAE3A3-A455-4E2E-9E87-6BB8D129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Ringing behavior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3F6DD3-DBB7-4B16-BFDB-6561AD993987}"/>
              </a:ext>
            </a:extLst>
          </p:cNvPr>
          <p:cNvSpPr txBox="1"/>
          <p:nvPr/>
        </p:nvSpPr>
        <p:spPr>
          <a:xfrm>
            <a:off x="489857" y="3091818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2108 (no countermeasure)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5C0D30-BE76-4A92-8964-F8953A513082}"/>
              </a:ext>
            </a:extLst>
          </p:cNvPr>
          <p:cNvSpPr txBox="1"/>
          <p:nvPr/>
        </p:nvSpPr>
        <p:spPr>
          <a:xfrm>
            <a:off x="4935797" y="3095731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2150 (75 Ohm on Backplane)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DBA994-A892-4D89-B979-7ABEC2384574}"/>
              </a:ext>
            </a:extLst>
          </p:cNvPr>
          <p:cNvSpPr txBox="1"/>
          <p:nvPr/>
        </p:nvSpPr>
        <p:spPr>
          <a:xfrm>
            <a:off x="522821" y="638914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peaks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383128-412B-4CE2-820A-B2F3C926C11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600200" y="5398836"/>
            <a:ext cx="435429" cy="99030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B02E64B4-F0E8-4AC3-B59A-6005542C642B}"/>
              </a:ext>
            </a:extLst>
          </p:cNvPr>
          <p:cNvSpPr txBox="1"/>
          <p:nvPr/>
        </p:nvSpPr>
        <p:spPr>
          <a:xfrm>
            <a:off x="5145674" y="6408738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spectrum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7A2ABC4-CEDE-42CA-96B4-3A47B7B2E05C}"/>
              </a:ext>
            </a:extLst>
          </p:cNvPr>
          <p:cNvCxnSpPr>
            <a:cxnSpLocks/>
          </p:cNvCxnSpPr>
          <p:nvPr/>
        </p:nvCxnSpPr>
        <p:spPr>
          <a:xfrm flipV="1">
            <a:off x="6336525" y="5497684"/>
            <a:ext cx="435429" cy="99030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0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C196F5D-24BB-4874-806F-B4AF36A5D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064" y="1973263"/>
                <a:ext cx="4097336" cy="4435475"/>
              </a:xfrm>
            </p:spPr>
            <p:txBody>
              <a:bodyPr/>
              <a:lstStyle/>
              <a:p>
                <a:r>
                  <a:rPr lang="en-US" dirty="0"/>
                  <a:t>Cover half of the MCP-PMT and look at the number of simultaneous hits in a 15 ns window around the laser peak on the covered and open side at different thresholds</a:t>
                </a:r>
              </a:p>
              <a:p>
                <a:r>
                  <a:rPr lang="en-US" dirty="0"/>
                  <a:t>Adjust ND-Filter to get               ~1 </a:t>
                </a:r>
                <a:r>
                  <a:rPr lang="en-US" dirty="0" err="1"/>
                  <a:t>p.e.</a:t>
                </a:r>
                <a:r>
                  <a:rPr lang="en-US" dirty="0"/>
                  <a:t>/Pixel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Adjust the voltage to get the same signal height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C196F5D-24BB-4874-806F-B4AF36A5D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4" y="1973263"/>
                <a:ext cx="4097336" cy="4435475"/>
              </a:xfrm>
              <a:blipFill>
                <a:blip r:embed="rId2"/>
                <a:stretch>
                  <a:fillRect l="-4315" t="-2613" r="-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C35CDF-840A-45DF-92D9-BD4FA8424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43EB81-3E11-4EC9-BD02-B554D7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measurements – Crosstalk behavior</a:t>
            </a:r>
          </a:p>
        </p:txBody>
      </p:sp>
      <p:pic>
        <p:nvPicPr>
          <p:cNvPr id="10" name="Grafik 9" descr="Ein Bild, das drinnen, Boden, Tisch enthält.&#10;&#10;Automatisch generierte Beschreibung">
            <a:extLst>
              <a:ext uri="{FF2B5EF4-FFF2-40B4-BE49-F238E27FC236}">
                <a16:creationId xmlns:a16="http://schemas.microsoft.com/office/drawing/2014/main" id="{57AF2694-B921-41F7-98C6-1D5057CB6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82" y="2112961"/>
            <a:ext cx="3641118" cy="392974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802EF0-C0F8-4041-97C8-6FCF4E013C42}"/>
              </a:ext>
            </a:extLst>
          </p:cNvPr>
          <p:cNvSpPr txBox="1"/>
          <p:nvPr/>
        </p:nvSpPr>
        <p:spPr>
          <a:xfrm>
            <a:off x="5161682" y="165129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MCP-PMT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EBE53DE-6A14-4109-A697-1534357E78CC}"/>
              </a:ext>
            </a:extLst>
          </p:cNvPr>
          <p:cNvCxnSpPr/>
          <p:nvPr/>
        </p:nvCxnSpPr>
        <p:spPr>
          <a:xfrm>
            <a:off x="5707796" y="2112961"/>
            <a:ext cx="518833" cy="19648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847A6A84-F61B-4EBC-B4DD-974B3C247DBF}"/>
              </a:ext>
            </a:extLst>
          </p:cNvPr>
          <p:cNvSpPr txBox="1"/>
          <p:nvPr/>
        </p:nvSpPr>
        <p:spPr>
          <a:xfrm>
            <a:off x="7040977" y="1609567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Adapter PCB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A0F1881-B3E7-49C0-9916-6A9939228ABD}"/>
              </a:ext>
            </a:extLst>
          </p:cNvPr>
          <p:cNvCxnSpPr/>
          <p:nvPr/>
        </p:nvCxnSpPr>
        <p:spPr>
          <a:xfrm flipH="1">
            <a:off x="6982241" y="2198914"/>
            <a:ext cx="1182045" cy="15348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A570463-1A2B-45B0-80A2-93A2A981C5E8}"/>
              </a:ext>
            </a:extLst>
          </p:cNvPr>
          <p:cNvSpPr txBox="1"/>
          <p:nvPr/>
        </p:nvSpPr>
        <p:spPr>
          <a:xfrm>
            <a:off x="4191000" y="6128657"/>
            <a:ext cx="448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Discriminator boards (PADIWA)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ECA6B9F-45F0-4F25-B197-95271AC9CBBA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431069" y="5399314"/>
            <a:ext cx="551172" cy="7293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6A97B9-0975-4919-838C-BE87AC203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06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78180"/>
      </p:ext>
    </p:extLst>
  </p:cSld>
  <p:clrMapOvr>
    <a:masterClrMapping/>
  </p:clrMapOvr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3366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1228</Words>
  <Application>Microsoft Office PowerPoint</Application>
  <PresentationFormat>Bildschirmpräsentation (4:3)</PresentationFormat>
  <Paragraphs>198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Georgia</vt:lpstr>
      <vt:lpstr>Helvetica Neue</vt:lpstr>
      <vt:lpstr>Lucida Grande</vt:lpstr>
      <vt:lpstr>20150908_DIRC</vt:lpstr>
      <vt:lpstr>PowerPoint-Präsentation</vt:lpstr>
      <vt:lpstr>TRB measurements – Time spectrum</vt:lpstr>
      <vt:lpstr>TRB measurements – Time spectrum zoomed</vt:lpstr>
      <vt:lpstr>TRB measurements – dark count rate</vt:lpstr>
      <vt:lpstr>TRB measurements – Afterpulse probability</vt:lpstr>
      <vt:lpstr>TRB measurements – RMS time resolution</vt:lpstr>
      <vt:lpstr>TRB measurements – Crosstalk</vt:lpstr>
      <vt:lpstr>TRB measurements – Ringing behavior</vt:lpstr>
      <vt:lpstr>TRB measurements – Crosstalk behavior</vt:lpstr>
      <vt:lpstr>TRB measurements – Crosstalk behavior</vt:lpstr>
      <vt:lpstr>TRB measurements – Crosstalk behavior</vt:lpstr>
      <vt:lpstr>New feature: afterglowing?</vt:lpstr>
      <vt:lpstr>New feature: afterglowing?</vt:lpstr>
      <vt:lpstr>New feature: afterglowing?</vt:lpstr>
      <vt:lpstr>New feature: afterglowing?</vt:lpstr>
      <vt:lpstr>Afterglowing – further investigations with 9001393 with TRB</vt:lpstr>
      <vt:lpstr>PowerPoint-Präsentation</vt:lpstr>
      <vt:lpstr>PowerPoint-Präsentation</vt:lpstr>
      <vt:lpstr>Afterglowing – further investigations</vt:lpstr>
      <vt:lpstr>Afterglowing – further investigations</vt:lpstr>
      <vt:lpstr>First DiRICH measurements</vt:lpstr>
      <vt:lpstr>Summary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>merlin</dc:creator>
  <cp:lastModifiedBy>merlin</cp:lastModifiedBy>
  <cp:revision>569</cp:revision>
  <cp:lastPrinted>2011-07-19T13:40:57Z</cp:lastPrinted>
  <dcterms:created xsi:type="dcterms:W3CDTF">2013-03-15T11:11:15Z</dcterms:created>
  <dcterms:modified xsi:type="dcterms:W3CDTF">2019-06-25T08:20:19Z</dcterms:modified>
</cp:coreProperties>
</file>