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64" r:id="rId6"/>
    <p:sldId id="265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9900"/>
    <a:srgbClr val="333333"/>
    <a:srgbClr val="666666"/>
    <a:srgbClr val="EAEAEA"/>
    <a:srgbClr val="FDB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1" autoAdjust="0"/>
  </p:normalViewPr>
  <p:slideViewPr>
    <p:cSldViewPr snapToGrid="0" snapToObjects="1">
      <p:cViewPr varScale="1">
        <p:scale>
          <a:sx n="158" d="100"/>
          <a:sy n="158" d="100"/>
        </p:scale>
        <p:origin x="-222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03.06.2019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03.06.2019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FAIR_mesh_einRing_2017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0" b="3602"/>
          <a:stretch/>
        </p:blipFill>
        <p:spPr>
          <a:xfrm>
            <a:off x="472796" y="1244600"/>
            <a:ext cx="8518804" cy="53420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650764"/>
            <a:ext cx="6607516" cy="779866"/>
          </a:xfrm>
        </p:spPr>
        <p:txBody>
          <a:bodyPr anchor="b" anchorCtr="0"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4306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404091" y="6650182"/>
            <a:ext cx="3371273" cy="20781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9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5584535" cy="7875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23544" y="6552643"/>
            <a:ext cx="8252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73300" y="6560611"/>
            <a:ext cx="48256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3"/>
          </p:nvPr>
        </p:nvSpPr>
        <p:spPr>
          <a:xfrm>
            <a:off x="7098998" y="6552643"/>
            <a:ext cx="849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73300" y="6560611"/>
            <a:ext cx="48256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0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BDDA-5CCF-8748-8988-9DC6C8981774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7098998" y="6552643"/>
            <a:ext cx="849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60600" y="6560611"/>
            <a:ext cx="48383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99" y="583587"/>
            <a:ext cx="1129081" cy="376361"/>
          </a:xfrm>
          <a:prstGeom prst="rect">
            <a:avLst/>
          </a:prstGeom>
        </p:spPr>
      </p:pic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35267" y="6616075"/>
            <a:ext cx="2028533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 smtClean="0">
                <a:solidFill>
                  <a:srgbClr val="333333"/>
                </a:solidFill>
                <a:latin typeface="Arial"/>
                <a:cs typeface="Arial"/>
              </a:rPr>
              <a:t>FAIR GmbH | GSI GmbH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584535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08.05.18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273300" y="6560611"/>
            <a:ext cx="482569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de-DE" smtClean="0"/>
              <a:t>Frank Herfurth</a:t>
            </a:r>
            <a:endParaRPr lang="de-DE" dirty="0"/>
          </a:p>
        </p:txBody>
      </p:sp>
      <p:pic>
        <p:nvPicPr>
          <p:cNvPr id="13" name="Bild 12" descr="FAIR_Logo_rgb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249" y="430944"/>
            <a:ext cx="775055" cy="6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status</a:t>
            </a:r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143754" y="148708"/>
            <a:ext cx="4065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CRYRING@ESR &amp; HITRAP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18301" y="6551980"/>
            <a:ext cx="4825699" cy="357157"/>
          </a:xfrm>
        </p:spPr>
        <p:txBody>
          <a:bodyPr/>
          <a:lstStyle/>
          <a:p>
            <a:pPr algn="r"/>
            <a:r>
              <a:rPr lang="de-DE" dirty="0" smtClean="0"/>
              <a:t>Frank Herfurth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6782765" y="6552643"/>
            <a:ext cx="1166065" cy="365125"/>
          </a:xfrm>
        </p:spPr>
        <p:txBody>
          <a:bodyPr/>
          <a:lstStyle/>
          <a:p>
            <a:r>
              <a:rPr lang="en-US" dirty="0" smtClean="0"/>
              <a:t>June</a:t>
            </a:r>
            <a:r>
              <a:rPr lang="en-US" dirty="0" smtClean="0"/>
              <a:t>-3, </a:t>
            </a:r>
            <a:r>
              <a:rPr lang="en-US" dirty="0" smtClean="0"/>
              <a:t>2019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1" y="1352717"/>
            <a:ext cx="8694964" cy="5101295"/>
          </a:xfrm>
          <a:solidFill>
            <a:srgbClr val="D9D9D9">
              <a:alpha val="50196"/>
            </a:srgbClr>
          </a:solidFill>
        </p:spPr>
        <p:txBody>
          <a:bodyPr>
            <a:normAutofit/>
          </a:bodyPr>
          <a:lstStyle/>
          <a:p>
            <a:r>
              <a:rPr lang="en-US" dirty="0" smtClean="0"/>
              <a:t>CRYRING@ESR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electron </a:t>
            </a:r>
            <a:r>
              <a:rPr lang="en-US" dirty="0" smtClean="0">
                <a:solidFill>
                  <a:schemeClr val="tx1"/>
                </a:solidFill>
              </a:rPr>
              <a:t>cooler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</a:rPr>
              <a:t>- </a:t>
            </a:r>
            <a:r>
              <a:rPr lang="en-US" sz="1800" dirty="0" smtClean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he scheduled filling failed due to clogged filling nozzle. </a:t>
            </a:r>
          </a:p>
          <a:p>
            <a:pPr lvl="3"/>
            <a:r>
              <a:rPr lang="en-US" sz="1400" dirty="0" smtClean="0">
                <a:solidFill>
                  <a:schemeClr val="tx1"/>
                </a:solidFill>
              </a:rPr>
              <a:t>Go through another warmup cycle – new fill schedule for June-11</a:t>
            </a:r>
          </a:p>
          <a:p>
            <a:pPr lvl="3"/>
            <a:r>
              <a:rPr lang="en-US" sz="1400" dirty="0" smtClean="0">
                <a:solidFill>
                  <a:schemeClr val="tx1"/>
                </a:solidFill>
              </a:rPr>
              <a:t>install remote pressure monitor using temporary equipment to avoid another blockage 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dipole </a:t>
            </a:r>
            <a:r>
              <a:rPr lang="en-US" dirty="0" smtClean="0">
                <a:solidFill>
                  <a:schemeClr val="tx1"/>
                </a:solidFill>
              </a:rPr>
              <a:t>chamber YR08 removed, </a:t>
            </a:r>
            <a:r>
              <a:rPr lang="en-US" dirty="0" smtClean="0">
                <a:solidFill>
                  <a:schemeClr val="tx1"/>
                </a:solidFill>
              </a:rPr>
              <a:t>installed, leaks removed,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pumping now</a:t>
            </a:r>
          </a:p>
          <a:p>
            <a:pPr lvl="2"/>
            <a:r>
              <a:rPr lang="de-DE" dirty="0" smtClean="0">
                <a:solidFill>
                  <a:schemeClr val="tx1"/>
                </a:solidFill>
              </a:rPr>
              <a:t>bake out </a:t>
            </a:r>
            <a:r>
              <a:rPr lang="de-DE" dirty="0" err="1" smtClean="0">
                <a:solidFill>
                  <a:schemeClr val="tx1"/>
                </a:solidFill>
              </a:rPr>
              <a:t>scheduled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start</a:t>
            </a:r>
            <a:r>
              <a:rPr lang="de-DE" dirty="0" smtClean="0">
                <a:solidFill>
                  <a:schemeClr val="tx1"/>
                </a:solidFill>
              </a:rPr>
              <a:t> on June-7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new (May-29) </a:t>
            </a:r>
            <a:r>
              <a:rPr lang="en-US" dirty="0" err="1" smtClean="0">
                <a:solidFill>
                  <a:schemeClr val="tx1"/>
                </a:solidFill>
              </a:rPr>
              <a:t>accel</a:t>
            </a:r>
            <a:r>
              <a:rPr lang="en-US" dirty="0" smtClean="0">
                <a:solidFill>
                  <a:schemeClr val="tx1"/>
                </a:solidFill>
              </a:rPr>
              <a:t>. operation plan has possible conflicts between CS </a:t>
            </a:r>
            <a:r>
              <a:rPr lang="en-US" dirty="0">
                <a:solidFill>
                  <a:schemeClr val="tx1"/>
                </a:solidFill>
              </a:rPr>
              <a:t>release, ESR </a:t>
            </a:r>
            <a:r>
              <a:rPr lang="en-US" dirty="0" err="1" smtClean="0">
                <a:solidFill>
                  <a:schemeClr val="tx1"/>
                </a:solidFill>
              </a:rPr>
              <a:t>dryruns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err="1" smtClean="0">
                <a:solidFill>
                  <a:schemeClr val="tx1"/>
                </a:solidFill>
              </a:rPr>
              <a:t>Cryring@ESR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September </a:t>
            </a:r>
            <a:r>
              <a:rPr lang="en-US" dirty="0" smtClean="0">
                <a:solidFill>
                  <a:schemeClr val="tx1"/>
                </a:solidFill>
              </a:rPr>
              <a:t>Run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HITRAP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 activities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253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engineering run 2019</a:t>
            </a:r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143754" y="148708"/>
            <a:ext cx="25264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CRYRING@ESR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18301" y="6551980"/>
            <a:ext cx="4825699" cy="357157"/>
          </a:xfrm>
        </p:spPr>
        <p:txBody>
          <a:bodyPr/>
          <a:lstStyle/>
          <a:p>
            <a:pPr algn="r"/>
            <a:r>
              <a:rPr lang="de-DE" dirty="0" smtClean="0"/>
              <a:t>Frank Herfurth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6782765" y="6552643"/>
            <a:ext cx="1166065" cy="365125"/>
          </a:xfrm>
        </p:spPr>
        <p:txBody>
          <a:bodyPr/>
          <a:lstStyle/>
          <a:p>
            <a:r>
              <a:rPr lang="en-US" dirty="0" smtClean="0"/>
              <a:t>June</a:t>
            </a:r>
            <a:r>
              <a:rPr lang="en-US" dirty="0" smtClean="0"/>
              <a:t>-3, </a:t>
            </a:r>
            <a:r>
              <a:rPr lang="en-US" dirty="0" smtClean="0"/>
              <a:t>2019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206" y="1268461"/>
            <a:ext cx="4411584" cy="1288215"/>
          </a:xfrm>
          <a:solidFill>
            <a:srgbClr val="D9D9D9">
              <a:alpha val="50196"/>
            </a:srgbClr>
          </a:solidFill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PAC Experiments in 2020 </a:t>
            </a:r>
            <a:r>
              <a:rPr lang="de-DE" dirty="0" err="1" smtClean="0"/>
              <a:t>expect</a:t>
            </a:r>
            <a:r>
              <a:rPr lang="de-DE" dirty="0" smtClean="0"/>
              <a:t>:</a:t>
            </a:r>
          </a:p>
          <a:p>
            <a:pPr lvl="1"/>
            <a:r>
              <a:rPr lang="de-DE" baseline="30000" dirty="0" smtClean="0"/>
              <a:t>136</a:t>
            </a:r>
            <a:r>
              <a:rPr lang="de-DE" dirty="0" smtClean="0"/>
              <a:t>Xe</a:t>
            </a:r>
            <a:r>
              <a:rPr lang="de-DE" baseline="30000" dirty="0" smtClean="0"/>
              <a:t>50+</a:t>
            </a:r>
            <a:r>
              <a:rPr lang="de-DE" dirty="0" smtClean="0"/>
              <a:t>, </a:t>
            </a:r>
            <a:r>
              <a:rPr lang="de-DE" baseline="30000" dirty="0" smtClean="0"/>
              <a:t>238</a:t>
            </a:r>
            <a:r>
              <a:rPr lang="de-DE" dirty="0" smtClean="0"/>
              <a:t>U</a:t>
            </a:r>
            <a:r>
              <a:rPr lang="de-DE" baseline="30000" dirty="0" smtClean="0"/>
              <a:t>88+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baseline="30000" dirty="0" smtClean="0"/>
              <a:t>238</a:t>
            </a:r>
            <a:r>
              <a:rPr lang="de-DE" dirty="0" smtClean="0"/>
              <a:t>U</a:t>
            </a:r>
            <a:r>
              <a:rPr lang="de-DE" baseline="30000" dirty="0" smtClean="0"/>
              <a:t>91+</a:t>
            </a:r>
            <a:r>
              <a:rPr lang="de-DE" dirty="0" smtClean="0"/>
              <a:t> @ </a:t>
            </a:r>
            <a:r>
              <a:rPr lang="de-DE" dirty="0" err="1" smtClean="0"/>
              <a:t>about</a:t>
            </a:r>
            <a:r>
              <a:rPr lang="de-DE" dirty="0" smtClean="0"/>
              <a:t> 10 </a:t>
            </a:r>
            <a:r>
              <a:rPr lang="de-DE" dirty="0" err="1" smtClean="0"/>
              <a:t>MeV</a:t>
            </a:r>
            <a:r>
              <a:rPr lang="de-DE" dirty="0" smtClean="0"/>
              <a:t>/u, 10</a:t>
            </a:r>
            <a:r>
              <a:rPr lang="de-DE" baseline="30000" dirty="0" smtClean="0"/>
              <a:t>7</a:t>
            </a:r>
            <a:r>
              <a:rPr lang="de-DE" dirty="0" smtClean="0"/>
              <a:t> (/ </a:t>
            </a:r>
            <a:r>
              <a:rPr lang="de-DE" dirty="0" err="1" smtClean="0"/>
              <a:t>minute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cooled</a:t>
            </a:r>
            <a:r>
              <a:rPr lang="de-DE" dirty="0" smtClean="0"/>
              <a:t>!</a:t>
            </a:r>
            <a:endParaRPr lang="en-US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905536"/>
              </p:ext>
            </p:extLst>
          </p:nvPr>
        </p:nvGraphicFramePr>
        <p:xfrm>
          <a:off x="2027811" y="2484922"/>
          <a:ext cx="7003425" cy="4156794"/>
        </p:xfrm>
        <a:graphic>
          <a:graphicData uri="http://schemas.openxmlformats.org/drawingml/2006/table">
            <a:tbl>
              <a:tblPr/>
              <a:tblGrid>
                <a:gridCol w="1810958"/>
                <a:gridCol w="890130"/>
                <a:gridCol w="3248079"/>
                <a:gridCol w="1054258"/>
              </a:tblGrid>
              <a:tr h="18624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b="1" dirty="0" err="1">
                          <a:effectLst/>
                          <a:latin typeface="Calibri"/>
                        </a:rPr>
                        <a:t>topic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b="1" dirty="0" smtClean="0">
                          <a:effectLst/>
                          <a:latin typeface="Calibri"/>
                        </a:rPr>
                        <a:t>Beam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b="1">
                          <a:effectLst/>
                          <a:latin typeface="Calibri"/>
                        </a:rPr>
                        <a:t>measure</a:t>
                      </a:r>
                      <a:endParaRPr lang="de-DE" sz="90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b="1">
                          <a:effectLst/>
                          <a:latin typeface="Calibri"/>
                        </a:rPr>
                        <a:t>time/shifts</a:t>
                      </a:r>
                      <a:endParaRPr lang="de-DE" sz="90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147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optimize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transport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ESR-CRYRING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@ 1.4 Tm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beam size and intensities along HEST  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smtClean="0">
                          <a:effectLst/>
                          <a:latin typeface="Calibri"/>
                        </a:rPr>
                        <a:t>2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8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optimize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/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match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injecton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into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YR (0.8/ 1.4 Tm)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beam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intensity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on YR02DC1, YR07DC3, YR07DC3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smtClean="0">
                          <a:effectLst/>
                          <a:latin typeface="Calibri"/>
                        </a:rPr>
                        <a:t>2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147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optimize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stored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beam at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injection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energy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, incl.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orbit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(0.8/ 1.4 Tm)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current on DC trafo, Schottky, AC trafo, BPM signal, IPM 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2509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setup cooling at injection energy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IPM,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Schottky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2509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measure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lifetime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intensity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w/o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cooling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Heavy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900" b="1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ions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de-DE" sz="900" b="1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eventually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U</a:t>
                      </a:r>
                      <a:r>
                        <a:rPr lang="de-DE" sz="900" b="1" baseline="30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91+</a:t>
                      </a:r>
                      <a:endParaRPr lang="de-DE" sz="900" b="1" baseline="30000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IPM, DC,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Schottky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8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setup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deceleration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from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1.4 Tm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to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0.8 Tm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DC, AC, Schottky, BPM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8624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setup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cooling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at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low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rgidity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 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Schottky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, AC,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life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time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2509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 err="1">
                          <a:effectLst/>
                          <a:latin typeface="Calibri"/>
                        </a:rPr>
                        <a:t>measure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lifetime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intensity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at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low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energy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Heavy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900" b="1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ions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de-DE" sz="900" b="1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eventually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U</a:t>
                      </a:r>
                      <a:r>
                        <a:rPr lang="de-DE" sz="900" b="1" baseline="30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91+</a:t>
                      </a:r>
                      <a:r>
                        <a:rPr lang="de-DE" sz="900" b="1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DC, AC,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Schottky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8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Beam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size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/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position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at 0.8 Tm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beam size with scrapers, IPMs, BPMs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8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Tune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Meas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.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to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determine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space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charge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limits</a:t>
                      </a:r>
                      <a:endParaRPr lang="de-DE" sz="900" dirty="0">
                        <a:effectLst/>
                        <a:latin typeface="Calibri"/>
                      </a:endParaRP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 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Tune on BPMs with HF exciter kicks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83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Test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detector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setups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 (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move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,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scrape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, </a:t>
                      </a:r>
                      <a:r>
                        <a:rPr lang="de-DE" sz="900" dirty="0" err="1">
                          <a:effectLst/>
                          <a:latin typeface="Calibri"/>
                        </a:rPr>
                        <a:t>measure</a:t>
                      </a:r>
                      <a:r>
                        <a:rPr lang="de-DE" sz="900" dirty="0"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err="1" smtClean="0">
                          <a:effectLst/>
                          <a:latin typeface="Calibri"/>
                        </a:rPr>
                        <a:t>Any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@ 1.4 </a:t>
                      </a:r>
                      <a:r>
                        <a:rPr lang="de-DE" sz="900" dirty="0" err="1" smtClean="0">
                          <a:effectLst/>
                          <a:latin typeface="Calibri"/>
                        </a:rPr>
                        <a:t>and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 0.8</a:t>
                      </a:r>
                      <a:r>
                        <a:rPr lang="de-DE" sz="900" baseline="0" dirty="0" smtClean="0">
                          <a:effectLst/>
                          <a:latin typeface="Calibri"/>
                        </a:rPr>
                        <a:t> Tm</a:t>
                      </a:r>
                      <a:r>
                        <a:rPr lang="de-DE" sz="900" dirty="0" smtClean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  <a:latin typeface="Calibri"/>
                        </a:rPr>
                        <a:t>rate on detector for different conditions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3862" marR="43862" marT="43862" marB="43862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hteck 7"/>
          <p:cNvSpPr/>
          <p:nvPr/>
        </p:nvSpPr>
        <p:spPr>
          <a:xfrm>
            <a:off x="6951507" y="4324654"/>
            <a:ext cx="1640577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fontAlgn="t"/>
            <a:r>
              <a:rPr lang="de-DE" sz="1400" b="1" dirty="0" smtClean="0">
                <a:solidFill>
                  <a:prstClr val="black"/>
                </a:solidFill>
                <a:latin typeface="Symbol"/>
              </a:rPr>
              <a:t>S </a:t>
            </a:r>
            <a:r>
              <a:rPr lang="de-DE" sz="1400" b="1" dirty="0">
                <a:solidFill>
                  <a:prstClr val="black"/>
                </a:solidFill>
                <a:latin typeface="Calibri"/>
              </a:rPr>
              <a:t>14 </a:t>
            </a:r>
            <a:r>
              <a:rPr lang="de-DE" sz="1400" b="1" dirty="0" err="1">
                <a:solidFill>
                  <a:prstClr val="black"/>
                </a:solidFill>
                <a:latin typeface="Calibri"/>
              </a:rPr>
              <a:t>shifts</a:t>
            </a:r>
            <a:r>
              <a:rPr lang="de-DE" sz="1400" b="1" dirty="0">
                <a:solidFill>
                  <a:prstClr val="black"/>
                </a:solidFill>
                <a:latin typeface="Calibri"/>
              </a:rPr>
              <a:t> (7 </a:t>
            </a:r>
            <a:r>
              <a:rPr lang="de-DE" sz="1400" b="1" dirty="0" err="1">
                <a:solidFill>
                  <a:prstClr val="black"/>
                </a:solidFill>
                <a:latin typeface="Calibri"/>
              </a:rPr>
              <a:t>days</a:t>
            </a:r>
            <a:r>
              <a:rPr lang="de-DE" sz="1400" b="1" dirty="0">
                <a:solidFill>
                  <a:prstClr val="black"/>
                </a:solidFill>
                <a:latin typeface="Calibri"/>
              </a:rPr>
              <a:t>!)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362457" y="2125654"/>
            <a:ext cx="466877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Task based schedule for engineering run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52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ir-gsi-folienmaster_2017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2525FD6E3464489DD19B8758656FFA" ma:contentTypeVersion="46" ma:contentTypeDescription="Ein neues Dokument erstellen." ma:contentTypeScope="" ma:versionID="c639d161391932d3d6a9f0c2154c9ff4">
  <xsd:schema xmlns:xsd="http://www.w3.org/2001/XMLSchema" xmlns:xs="http://www.w3.org/2001/XMLSchema" xmlns:p="http://schemas.microsoft.com/office/2006/metadata/properties" xmlns:ns1="http://schemas.microsoft.com/sharepoint/v3" xmlns:ns2="23d37157-d4a8-45c4-b59e-72d947c826ed" xmlns:ns3="6940e80f-88f8-43b3-b7c9-f2dce9245b05" xmlns:ns4="http://schemas.microsoft.com/sharepoint/v4" xmlns:ns5="01596340-5c18-4703-ad5d-c13476d64025" targetNamespace="http://schemas.microsoft.com/office/2006/metadata/properties" ma:root="true" ma:fieldsID="0b66a0e58b1969537f10c86c1a14a613" ns1:_="" ns2:_="" ns3:_="" ns4:_="" ns5:_="">
    <xsd:import namespace="http://schemas.microsoft.com/sharepoint/v3"/>
    <xsd:import namespace="23d37157-d4a8-45c4-b59e-72d947c826ed"/>
    <xsd:import namespace="6940e80f-88f8-43b3-b7c9-f2dce9245b05"/>
    <xsd:import namespace="http://schemas.microsoft.com/sharepoint/v4"/>
    <xsd:import namespace="01596340-5c18-4703-ad5d-c13476d6402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Document_x0020_Description" minOccurs="0"/>
                <xsd:element ref="ns4:IconOverlay" minOccurs="0"/>
                <xsd:element ref="ns3:TopicCluster" minOccurs="0"/>
                <xsd:element ref="ns3:Section" minOccurs="0"/>
                <xsd:element ref="ns3:SupplierPartNumber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5:NeueSpalte1" minOccurs="0"/>
                <xsd:element ref="ns5:DocumentStatus" minOccurs="0"/>
                <xsd:element ref="ns5:LifecycleState" minOccurs="0"/>
                <xsd:element ref="ns5:Supplier" minOccurs="0"/>
                <xsd:element ref="ns5:NeueSpalte10" minOccurs="0"/>
                <xsd:element ref="ns5:Archive_x002f_Obsolete" minOccurs="0"/>
                <xsd:element ref="ns5:_x006d_wl5" minOccurs="0"/>
                <xsd:element ref="ns5:TechnicalPlaces_Nomenclature" minOccurs="0"/>
                <xsd:element ref="ns5:ManufacturerPartNumber" minOccurs="0"/>
                <xsd:element ref="ns5:RelatedCATIA_x002d_Model" minOccurs="0"/>
                <xsd:element ref="ns5:Document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Bewertung (0 - 5)" ma:decimals="2" ma:description="Mittelwert aller Bewertungen, die abgegeben wurden." ma:internalName="AverageRating" ma:readOnly="true">
      <xsd:simpleType>
        <xsd:restriction base="dms:Number"/>
      </xsd:simpleType>
    </xsd:element>
    <xsd:element name="RatingCount" ma:index="20" nillable="true" ma:displayName="Anzahl Bewertungen" ma:decimals="0" ma:description="Anzahl abgegebener Bewertungen" ma:internalName="RatingCount" ma:readOnly="true">
      <xsd:simpleType>
        <xsd:restriction base="dms:Number"/>
      </xsd:simpleType>
    </xsd:element>
    <xsd:element name="RatedBy" ma:index="21" nillable="true" ma:displayName="Bewertet von" ma:description="Benutzer haben das Element bewertet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22" nillable="true" ma:displayName="Benutzerbewertungen" ma:description="Bewertungen für das Element" ma:hidden="true" ma:internalName="Ratings">
      <xsd:simpleType>
        <xsd:restriction base="dms:Note"/>
      </xsd:simpleType>
    </xsd:element>
    <xsd:element name="LikesCount" ma:index="23" nillable="true" ma:displayName="Anzahl 'Gefällt mir'" ma:internalName="LikesCount">
      <xsd:simpleType>
        <xsd:restriction base="dms:Unknown"/>
      </xsd:simpleType>
    </xsd:element>
    <xsd:element name="LikedBy" ma:index="24" nillable="true" ma:displayName="Gefäll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37157-d4a8-45c4-b59e-72d947c826e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TaxKeywordTaxHTField" ma:index="12" nillable="true" ma:taxonomy="true" ma:internalName="TaxKeywordTaxHTField" ma:taxonomyFieldName="TaxKeyword" ma:displayName="Unternehmensstichwörter" ma:fieldId="{23f27201-bee3-471e-b2e7-b64fd8b7ca38}" ma:taxonomyMulti="true" ma:sspId="492f47ae-f093-4da8-8a28-c6abb5e33b2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iespalte &quot;Alle abfangen&quot;" ma:description="" ma:hidden="true" ma:list="{3ee4fcd6-1ccf-46d9-8c79-09c1f5bc6a70}" ma:internalName="TaxCatchAll" ma:showField="CatchAllData" ma:web="23d37157-d4a8-45c4-b59e-72d947c826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0e80f-88f8-43b3-b7c9-f2dce9245b05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14" nillable="true" ma:displayName="Document Description" ma:description="Description of Document" ma:internalName="Document_x0020_Description">
      <xsd:simpleType>
        <xsd:restriction base="dms:Note">
          <xsd:maxLength value="255"/>
        </xsd:restriction>
      </xsd:simpleType>
    </xsd:element>
    <xsd:element name="TopicCluster" ma:index="16" nillable="true" ma:displayName="TopicCluster" ma:internalName="TopicClust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ilding"/>
                    <xsd:enumeration value="Line Management"/>
                    <xsd:enumeration value="Machine"/>
                    <xsd:enumeration value="Operations"/>
                    <xsd:enumeration value="Project Management"/>
                    <xsd:enumeration value="Publications"/>
                  </xsd:restriction>
                </xsd:simpleType>
              </xsd:element>
            </xsd:sequence>
          </xsd:extension>
        </xsd:complexContent>
      </xsd:complexType>
    </xsd:element>
    <xsd:element name="Section" ma:index="17" nillable="true" ma:displayName="Section" ma:description="Section ID in GSI nomenclature" ma:internalName="Se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YR00 (Top Level)"/>
                    <xsd:enumeration value="YR01"/>
                    <xsd:enumeration value="YR02"/>
                    <xsd:enumeration value="YR03"/>
                    <xsd:enumeration value="YR04"/>
                    <xsd:enumeration value="YR05"/>
                    <xsd:enumeration value="YR06"/>
                    <xsd:enumeration value="YR07"/>
                    <xsd:enumeration value="YR08"/>
                    <xsd:enumeration value="YR09"/>
                    <xsd:enumeration value="YR10"/>
                    <xsd:enumeration value="YR11"/>
                    <xsd:enumeration value="YR12"/>
                    <xsd:enumeration value="YRT1"/>
                  </xsd:restriction>
                </xsd:simpleType>
              </xsd:element>
            </xsd:sequence>
          </xsd:extension>
        </xsd:complexContent>
      </xsd:complexType>
    </xsd:element>
    <xsd:element name="SupplierPartNumber" ma:index="18" nillable="true" ma:displayName="SerialNumber" ma:internalName="SupplierPartNumb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96340-5c18-4703-ad5d-c13476d64025" elementFormDefault="qualified">
    <xsd:import namespace="http://schemas.microsoft.com/office/2006/documentManagement/types"/>
    <xsd:import namespace="http://schemas.microsoft.com/office/infopath/2007/PartnerControls"/>
    <xsd:element name="NeueSpalte1" ma:index="25" nillable="true" ma:displayName="DocumentType" ma:description="" ma:list="{5f588610-207d-45f4-a926-c68c9e3f4a68}" ma:internalName="NeueSpalte1" ma:showField="Title" ma:web="{061987FB-E10B-4238-9DAD-92BD1394F6AB}">
      <xsd:simpleType>
        <xsd:restriction base="dms:Lookup"/>
      </xsd:simpleType>
    </xsd:element>
    <xsd:element name="DocumentStatus" ma:index="26" nillable="true" ma:displayName="DocumentStatus" ma:description="" ma:list="{aaf05b16-aca6-4007-9fc7-5cc3bb86e82c}" ma:internalName="DocumentStatus" ma:showField="Title" ma:web="{061987FB-E10B-4238-9DAD-92BD1394F6AB}">
      <xsd:simpleType>
        <xsd:restriction base="dms:Lookup"/>
      </xsd:simpleType>
    </xsd:element>
    <xsd:element name="LifecycleState" ma:index="27" nillable="true" ma:displayName="LifecycleState" ma:description="" ma:list="{ff0209b8-8bcd-474f-ba33-2804b4f77924}" ma:internalName="LifecycleState" ma:showField="Title" ma:web="{061987FB-E10B-4238-9DAD-92BD1394F6AB}">
      <xsd:simpleType>
        <xsd:restriction base="dms:Lookup"/>
      </xsd:simpleType>
    </xsd:element>
    <xsd:element name="Supplier" ma:index="28" nillable="true" ma:displayName="Supplier/Author" ma:description="" ma:list="{5b5676eb-df8b-470d-aa35-a0bec048f927}" ma:internalName="Supplier" ma:showField="Title" ma:web="{061987FB-E10B-4238-9DAD-92BD1394F6AB}">
      <xsd:simpleType>
        <xsd:restriction base="dms:Lookup"/>
      </xsd:simpleType>
    </xsd:element>
    <xsd:element name="NeueSpalte10" ma:index="29" nillable="true" ma:displayName="TechnicalSystem" ma:description="" ma:list="{3b16382f-b322-4607-ba2e-1dabe3f990ff}" ma:internalName="NeueSpalte10" ma:showField="Description" ma:web="{061987FB-E10B-4238-9DAD-92BD1394F6AB}">
      <xsd:simpleType>
        <xsd:restriction base="dms:Lookup"/>
      </xsd:simpleType>
    </xsd:element>
    <xsd:element name="Archive_x002f_Obsolete" ma:index="30" nillable="true" ma:displayName="Archive/Obsolete" ma:default="0" ma:description="Indicator if this file is still relevant or if it can be moved to an archive" ma:internalName="Archive_x002f_Obsolete">
      <xsd:simpleType>
        <xsd:restriction base="dms:Boolean"/>
      </xsd:simpleType>
    </xsd:element>
    <xsd:element name="_x006d_wl5" ma:index="31" nillable="true" ma:displayName="Datum und Uhrzeit" ma:internalName="_x006d_wl5">
      <xsd:simpleType>
        <xsd:restriction base="dms:DateTime"/>
      </xsd:simpleType>
    </xsd:element>
    <xsd:element name="TechnicalPlaces_Nomenclature" ma:index="32" nillable="true" ma:displayName="TechnicalPlaces_Nomenclature" ma:description="Which technical place can a document be assigned to?" ma:list="{6addda49-1c1e-46bc-a1bf-b0f421402f2a}" ma:internalName="TechnicalPlaces_Nomenclature" ma:showField="Nomen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anufacturerPartNumber" ma:index="33" nillable="true" ma:displayName="ManufacturerPartNumber" ma:description="contains drawing numbers in CATIA and other CAD tools" ma:internalName="ManufacturerPartNumber">
      <xsd:simpleType>
        <xsd:restriction base="dms:Text">
          <xsd:maxLength value="255"/>
        </xsd:restriction>
      </xsd:simpleType>
    </xsd:element>
    <xsd:element name="RelatedCATIA_x002d_Model" ma:index="34" nillable="true" ma:displayName="RelatedCATIA-Model" ma:description="Use this field if the document (drawing / model) can be related to some DMU CATIA model" ma:internalName="RelatedCATIA_x002d_Model">
      <xsd:simpleType>
        <xsd:restriction base="dms:Text">
          <xsd:maxLength value="255"/>
        </xsd:restriction>
      </xsd:simpleType>
    </xsd:element>
    <xsd:element name="DocumentVersion" ma:index="36" nillable="true" ma:displayName="DocumentVersion" ma:internalName="Document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TaxKeywordTaxHTField xmlns="23d37157-d4a8-45c4-b59e-72d947c826ed">
      <Terms xmlns="http://schemas.microsoft.com/office/infopath/2007/PartnerControls">
        <TermInfo xmlns="http://schemas.microsoft.com/office/infopath/2007/PartnerControls">
          <TermName>Report Machine Meeting</TermName>
          <TermId>a08871fc-9a8b-451b-be2e-13d414ff8a2e</TermId>
        </TermInfo>
      </Terms>
    </TaxKeywordTaxHTField>
    <Section xmlns="6940e80f-88f8-43b3-b7c9-f2dce9245b05"/>
    <ManufacturerPartNumber xmlns="01596340-5c18-4703-ad5d-c13476d64025" xsi:nil="true"/>
    <RelatedCATIA_x002d_Model xmlns="01596340-5c18-4703-ad5d-c13476d64025" xsi:nil="true"/>
    <IconOverlay xmlns="http://schemas.microsoft.com/sharepoint/v4" xsi:nil="true"/>
    <Ratings xmlns="http://schemas.microsoft.com/sharepoint/v3" xsi:nil="true"/>
    <Archive_x002f_Obsolete xmlns="01596340-5c18-4703-ad5d-c13476d64025">false</Archive_x002f_Obsolete>
    <TopicCluster xmlns="6940e80f-88f8-43b3-b7c9-f2dce9245b05"/>
    <LikedBy xmlns="http://schemas.microsoft.com/sharepoint/v3">
      <UserInfo>
        <DisplayName/>
        <AccountId xsi:nil="true"/>
        <AccountType/>
      </UserInfo>
    </LikedBy>
    <TechnicalPlaces_Nomenclature xmlns="01596340-5c18-4703-ad5d-c13476d64025"/>
    <TaxCatchAll xmlns="23d37157-d4a8-45c4-b59e-72d947c826ed">
      <Value>185</Value>
    </TaxCatchAll>
    <LifecycleState xmlns="01596340-5c18-4703-ad5d-c13476d64025" xsi:nil="true"/>
    <SupplierPartNumber xmlns="6940e80f-88f8-43b3-b7c9-f2dce9245b05" xsi:nil="true"/>
    <Supplier xmlns="01596340-5c18-4703-ad5d-c13476d64025" xsi:nil="true"/>
    <NeueSpalte10 xmlns="01596340-5c18-4703-ad5d-c13476d64025" xsi:nil="true"/>
    <DocumentStatus xmlns="01596340-5c18-4703-ad5d-c13476d64025" xsi:nil="true"/>
    <Document_x0020_Description xmlns="6940e80f-88f8-43b3-b7c9-f2dce9245b05" xsi:nil="true"/>
    <_x006d_wl5 xmlns="01596340-5c18-4703-ad5d-c13476d64025" xsi:nil="true"/>
    <RatedBy xmlns="http://schemas.microsoft.com/sharepoint/v3">
      <UserInfo>
        <DisplayName/>
        <AccountId xsi:nil="true"/>
        <AccountType/>
      </UserInfo>
    </RatedBy>
    <NeueSpalte1 xmlns="01596340-5c18-4703-ad5d-c13476d64025" xsi:nil="true"/>
    <_dlc_DocId xmlns="23d37157-d4a8-45c4-b59e-72d947c826ed">YRDOC-16-16237</_dlc_DocId>
    <_dlc_DocIdUrl xmlns="23d37157-d4a8-45c4-b59e-72d947c826ed">
      <Url>https://sps2013.gsi.de/websites/cryring/CryringWiki/CryringDocs/_layouts/15/DocIdRedir.aspx?ID=YRDOC-16-16237</Url>
      <Description>YRDOC-16-16237</Description>
    </_dlc_DocIdUrl>
    <DocumentVersion xmlns="01596340-5c18-4703-ad5d-c13476d64025" xsi:nil="true"/>
  </documentManagement>
</p:properties>
</file>

<file path=customXml/itemProps1.xml><?xml version="1.0" encoding="utf-8"?>
<ds:datastoreItem xmlns:ds="http://schemas.openxmlformats.org/officeDocument/2006/customXml" ds:itemID="{366F9235-6501-4702-8662-E2DC95C348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d37157-d4a8-45c4-b59e-72d947c826ed"/>
    <ds:schemaRef ds:uri="6940e80f-88f8-43b3-b7c9-f2dce9245b05"/>
    <ds:schemaRef ds:uri="http://schemas.microsoft.com/sharepoint/v4"/>
    <ds:schemaRef ds:uri="01596340-5c18-4703-ad5d-c13476d640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99C74C-53BD-4837-9F00-564AC31A50B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1F71CD5-2FCA-480F-8765-CFE362A43B2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71A239C-E3AA-40ED-A7E4-36CA522BE334}">
  <ds:schemaRefs>
    <ds:schemaRef ds:uri="http://schemas.microsoft.com/office/2006/metadata/properties"/>
    <ds:schemaRef ds:uri="23d37157-d4a8-45c4-b59e-72d947c826ed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01596340-5c18-4703-ad5d-c13476d64025"/>
    <ds:schemaRef ds:uri="http://schemas.microsoft.com/sharepoint/v4"/>
    <ds:schemaRef ds:uri="6940e80f-88f8-43b3-b7c9-f2dce9245b05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fair-gsi-folienmaster_2017</Template>
  <TotalTime>0</TotalTime>
  <Words>299</Words>
  <Application>Microsoft Office PowerPoint</Application>
  <PresentationFormat>Bildschirmpräsentation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fair-gsi-folienmaster_2017</vt:lpstr>
      <vt:lpstr>machine status</vt:lpstr>
      <vt:lpstr>engineering run 2019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CRYRING@ESR and HITRAP</dc:title>
  <dc:creator>Herfurth, Frank Dr.;Dr. Michael Lestinsky</dc:creator>
  <cp:keywords>Report Machine Meeting</cp:keywords>
  <cp:lastModifiedBy>Herfurth, Frank Dr.</cp:lastModifiedBy>
  <cp:revision>103</cp:revision>
  <dcterms:created xsi:type="dcterms:W3CDTF">2018-02-09T14:16:22Z</dcterms:created>
  <dcterms:modified xsi:type="dcterms:W3CDTF">2019-06-04T10:02:11Z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0x010100802525FD6E3464489DD19B8758656FFA</vt:lpwstr>
  </property>
  <property fmtid="{D5CDD505-2E9C-101B-9397-08002B2CF9AE}" pid="3" name="TaxKeyword">
    <vt:lpwstr>185;#Report Machine Meeting|a08871fc-9a8b-451b-be2e-13d414ff8a2e</vt:lpwstr>
  </property>
  <property fmtid="{D5CDD505-2E9C-101B-9397-08002B2CF9AE}" pid="4" name="_dlc_DocIdItemGuid">
    <vt:lpwstr>55f2df24-4784-410e-9fb5-df0838e80808</vt:lpwstr>
  </property>
</Properties>
</file>