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29" r:id="rId2"/>
    <p:sldId id="333" r:id="rId3"/>
    <p:sldId id="338" r:id="rId4"/>
    <p:sldId id="339" r:id="rId5"/>
    <p:sldId id="331" r:id="rId6"/>
    <p:sldId id="340" r:id="rId7"/>
    <p:sldId id="330" r:id="rId8"/>
    <p:sldId id="344" r:id="rId9"/>
    <p:sldId id="359" r:id="rId10"/>
    <p:sldId id="358" r:id="rId11"/>
    <p:sldId id="349" r:id="rId12"/>
    <p:sldId id="356" r:id="rId13"/>
    <p:sldId id="357" r:id="rId14"/>
    <p:sldId id="354" r:id="rId15"/>
    <p:sldId id="346" r:id="rId16"/>
    <p:sldId id="360" r:id="rId17"/>
    <p:sldId id="347" r:id="rId18"/>
    <p:sldId id="348" r:id="rId19"/>
    <p:sldId id="361" r:id="rId20"/>
    <p:sldId id="362" r:id="rId21"/>
    <p:sldId id="364" r:id="rId22"/>
    <p:sldId id="363" r:id="rId23"/>
    <p:sldId id="342" r:id="rId24"/>
  </p:sldIdLst>
  <p:sldSz cx="9144000" cy="6858000" type="screen4x3"/>
  <p:notesSz cx="6794500" cy="99314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FE1"/>
    <a:srgbClr val="305396"/>
    <a:srgbClr val="702FA0"/>
    <a:srgbClr val="70AD46"/>
    <a:srgbClr val="FDFBA5"/>
    <a:srgbClr val="041DDA"/>
    <a:srgbClr val="FE8812"/>
    <a:srgbClr val="FBA129"/>
    <a:srgbClr val="FDFBD7"/>
    <a:srgbClr val="E6F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35" autoAdjust="0"/>
    <p:restoredTop sz="93742" autoAdjust="0"/>
  </p:normalViewPr>
  <p:slideViewPr>
    <p:cSldViewPr snapToGrid="0" snapToObjects="1">
      <p:cViewPr>
        <p:scale>
          <a:sx n="100" d="100"/>
          <a:sy n="100" d="100"/>
        </p:scale>
        <p:origin x="-163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8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28.05.2019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9433108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8" y="9433108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8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28.05.2019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7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9433108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8" y="9433108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28.1.2016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Neutron reactions in inverse kinematics | René Reifarth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AA6D-37B6-45B0-9677-52394B5B75F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041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746913" y="0"/>
            <a:ext cx="5191229" cy="54791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12" descr="GSI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142" y="61679"/>
            <a:ext cx="1129081" cy="376361"/>
          </a:xfrm>
          <a:prstGeom prst="rect">
            <a:avLst/>
          </a:prstGeom>
        </p:spPr>
      </p:pic>
      <p:pic>
        <p:nvPicPr>
          <p:cNvPr id="14" name="Bild 13" descr="FAIR_Logo_rgb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463" y="-14817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03BA5778-0BEE-CD4D-AC2A-FF0A4E41C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32" y="2558996"/>
            <a:ext cx="7239000" cy="397258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C3D42C55-24F1-484A-B73F-1F312554C2BF}"/>
              </a:ext>
            </a:extLst>
          </p:cNvPr>
          <p:cNvSpPr txBox="1"/>
          <p:nvPr/>
        </p:nvSpPr>
        <p:spPr>
          <a:xfrm>
            <a:off x="500743" y="1175656"/>
            <a:ext cx="8131628" cy="76944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200" dirty="0"/>
              <a:t>Investigating Helium burning in massive stars by measuring Coulomb dissociation of </a:t>
            </a:r>
            <a:r>
              <a:rPr lang="en-US" sz="2200" baseline="30000" dirty="0"/>
              <a:t>16</a:t>
            </a:r>
            <a:r>
              <a:rPr lang="en-US" sz="2200" dirty="0"/>
              <a:t>O into </a:t>
            </a:r>
            <a:r>
              <a:rPr lang="en-US" sz="2200" baseline="30000" dirty="0"/>
              <a:t>12</a:t>
            </a:r>
            <a:r>
              <a:rPr lang="en-US" sz="2200" dirty="0"/>
              <a:t>C and </a:t>
            </a:r>
            <a:r>
              <a:rPr lang="en-US" sz="2200" baseline="30000" dirty="0"/>
              <a:t>4</a:t>
            </a:r>
            <a:r>
              <a:rPr lang="en-US" sz="2200" dirty="0"/>
              <a:t>He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3C6DD158-8751-994C-A4FB-DC8F9DB1E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4908"/>
            <a:ext cx="1012372" cy="57849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58E5A6FE-C476-AC4E-B4BE-DF38805CBDCC}"/>
              </a:ext>
            </a:extLst>
          </p:cNvPr>
          <p:cNvSpPr txBox="1"/>
          <p:nvPr/>
        </p:nvSpPr>
        <p:spPr>
          <a:xfrm>
            <a:off x="1186543" y="6223943"/>
            <a:ext cx="294189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dirty="0"/>
              <a:t>s454 - April 4</a:t>
            </a:r>
            <a:r>
              <a:rPr lang="en-US" baseline="30000" dirty="0"/>
              <a:t>th</a:t>
            </a:r>
            <a:r>
              <a:rPr lang="en-US" dirty="0"/>
              <a:t> to 10</a:t>
            </a:r>
            <a:r>
              <a:rPr lang="en-US" baseline="30000" dirty="0"/>
              <a:t>th</a:t>
            </a:r>
            <a:r>
              <a:rPr lang="en-US" dirty="0"/>
              <a:t> 2019</a:t>
            </a:r>
            <a:endParaRPr lang="en-US" sz="2800" dirty="0"/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90720F54-4F4C-7846-BEC0-C03C5D6EF7AB}"/>
              </a:ext>
            </a:extLst>
          </p:cNvPr>
          <p:cNvSpPr txBox="1"/>
          <p:nvPr/>
        </p:nvSpPr>
        <p:spPr>
          <a:xfrm>
            <a:off x="500743" y="1945097"/>
            <a:ext cx="8131628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000" dirty="0"/>
              <a:t>Spokesperson: </a:t>
            </a:r>
            <a:r>
              <a:rPr lang="en-US" sz="2000" dirty="0">
                <a:solidFill>
                  <a:srgbClr val="C00000"/>
                </a:solidFill>
              </a:rPr>
              <a:t>Michael Heil, Kathrin </a:t>
            </a:r>
            <a:r>
              <a:rPr lang="en-US" sz="2000" dirty="0" err="1">
                <a:solidFill>
                  <a:srgbClr val="C00000"/>
                </a:solidFill>
              </a:rPr>
              <a:t>Göbel</a:t>
            </a:r>
            <a:r>
              <a:rPr lang="en-US" sz="2000" dirty="0">
                <a:solidFill>
                  <a:srgbClr val="C00000"/>
                </a:solidFill>
              </a:rPr>
              <a:t>, René </a:t>
            </a:r>
            <a:r>
              <a:rPr lang="en-US" sz="2000" dirty="0" err="1">
                <a:solidFill>
                  <a:srgbClr val="C00000"/>
                </a:solidFill>
              </a:rPr>
              <a:t>Reifarth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33350" y="152400"/>
            <a:ext cx="6675225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b="1" dirty="0" smtClean="0">
                <a:solidFill>
                  <a:schemeClr val="tx2"/>
                </a:solidFill>
              </a:rPr>
              <a:t>High rate </a:t>
            </a:r>
            <a:r>
              <a:rPr lang="de-DE" sz="2400" b="1" dirty="0" err="1" smtClean="0">
                <a:solidFill>
                  <a:schemeClr val="tx2"/>
                </a:solidFill>
              </a:rPr>
              <a:t>experiments</a:t>
            </a:r>
            <a:r>
              <a:rPr lang="de-DE" sz="2400" b="1" dirty="0" smtClean="0">
                <a:solidFill>
                  <a:schemeClr val="tx2"/>
                </a:solidFill>
              </a:rPr>
              <a:t> at Cave-C</a:t>
            </a:r>
          </a:p>
          <a:p>
            <a:pPr algn="l"/>
            <a:r>
              <a:rPr lang="de-DE" sz="2400" b="1" dirty="0" smtClean="0">
                <a:solidFill>
                  <a:schemeClr val="tx2"/>
                </a:solidFill>
              </a:rPr>
              <a:t>Spill </a:t>
            </a:r>
            <a:r>
              <a:rPr lang="de-DE" sz="2400" b="1" dirty="0" err="1" smtClean="0">
                <a:solidFill>
                  <a:schemeClr val="tx2"/>
                </a:solidFill>
              </a:rPr>
              <a:t>structure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issue</a:t>
            </a:r>
            <a:r>
              <a:rPr lang="de-DE" sz="2400" b="1" dirty="0" smtClean="0">
                <a:solidFill>
                  <a:schemeClr val="tx2"/>
                </a:solidFill>
              </a:rPr>
              <a:t> @ Phase-0 </a:t>
            </a:r>
            <a:r>
              <a:rPr lang="de-DE" sz="2400" b="1" dirty="0" err="1" smtClean="0">
                <a:solidFill>
                  <a:schemeClr val="tx2"/>
                </a:solidFill>
              </a:rPr>
              <a:t>experiments</a:t>
            </a:r>
            <a:endParaRPr lang="en-US" sz="24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5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NUSTAR </a:t>
            </a:r>
            <a:r>
              <a:rPr lang="en-US" dirty="0" smtClean="0"/>
              <a:t>Annual Meeting 2019</a:t>
            </a:r>
            <a:endParaRPr lang="de-DE" dirty="0"/>
          </a:p>
        </p:txBody>
      </p:sp>
      <p:pic>
        <p:nvPicPr>
          <p:cNvPr id="138242" name="Picture 2" descr="D:\00transfer\20190227-NUSTAR\r3bbm_run0144.jpg"/>
          <p:cNvPicPr>
            <a:picLocks noChangeAspect="1" noChangeArrowheads="1"/>
          </p:cNvPicPr>
          <p:nvPr/>
        </p:nvPicPr>
        <p:blipFill>
          <a:blip r:embed="rId2" cstate="print"/>
          <a:srcRect b="25347"/>
          <a:stretch>
            <a:fillRect/>
          </a:stretch>
        </p:blipFill>
        <p:spPr bwMode="auto">
          <a:xfrm>
            <a:off x="0" y="1282975"/>
            <a:ext cx="9181596" cy="4738313"/>
          </a:xfrm>
          <a:prstGeom prst="rect">
            <a:avLst/>
          </a:prstGeom>
          <a:noFill/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35496" y="225425"/>
            <a:ext cx="8605837" cy="49053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800" kern="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Commissioning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</a:t>
            </a: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800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 online </a:t>
            </a:r>
            <a:r>
              <a:rPr lang="de-DE" sz="2800" kern="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tools</a:t>
            </a:r>
            <a:r>
              <a:rPr lang="de-DE" sz="2800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lang="de-DE" sz="2800" kern="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developed</a:t>
            </a:r>
            <a:r>
              <a:rPr lang="de-DE" sz="2800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9573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3"/>
          <p:cNvSpPr txBox="1"/>
          <p:nvPr/>
        </p:nvSpPr>
        <p:spPr>
          <a:xfrm>
            <a:off x="158496" y="86484"/>
            <a:ext cx="7837228" cy="82954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de-DE" sz="2400" b="0" strike="noStrike" spc="-1" dirty="0" smtClean="0">
                <a:latin typeface="+mj-lt"/>
              </a:rPr>
              <a:t>R³B – </a:t>
            </a:r>
            <a:r>
              <a:rPr lang="de-DE" sz="2400" spc="-1" dirty="0" smtClean="0">
                <a:solidFill>
                  <a:srgbClr val="C00000"/>
                </a:solidFill>
                <a:latin typeface="+mj-lt"/>
              </a:rPr>
              <a:t>Eng. Run 2018</a:t>
            </a:r>
            <a:r>
              <a:rPr lang="de-DE" sz="2400" b="0" strike="noStrike" spc="-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de-DE" sz="2400" b="0" strike="noStrike" spc="-1" dirty="0">
                <a:latin typeface="+mj-lt"/>
              </a:rPr>
              <a:t>- </a:t>
            </a:r>
            <a:r>
              <a:rPr lang="de-DE" sz="2400" b="0" strike="noStrike" spc="-1" dirty="0" err="1">
                <a:latin typeface="+mj-lt"/>
              </a:rPr>
              <a:t>Measured</a:t>
            </a:r>
            <a:r>
              <a:rPr lang="de-DE" sz="2400" b="0" strike="noStrike" spc="-1" dirty="0">
                <a:latin typeface="+mj-lt"/>
              </a:rPr>
              <a:t> </a:t>
            </a:r>
            <a:r>
              <a:rPr lang="de-DE" sz="2400" b="0" strike="noStrike" spc="-1" dirty="0" err="1">
                <a:latin typeface="+mj-lt"/>
              </a:rPr>
              <a:t>timing</a:t>
            </a:r>
            <a:r>
              <a:rPr lang="de-DE" sz="2400" b="0" strike="noStrike" spc="-1" dirty="0">
                <a:latin typeface="+mj-lt"/>
              </a:rPr>
              <a:t> </a:t>
            </a:r>
            <a:r>
              <a:rPr lang="de-DE" sz="2400" b="0" strike="noStrike" spc="-1" dirty="0" err="1">
                <a:latin typeface="+mj-lt"/>
              </a:rPr>
              <a:t>between</a:t>
            </a:r>
            <a:r>
              <a:rPr lang="de-DE" sz="2400" b="0" strike="noStrike" spc="-1" dirty="0">
                <a:latin typeface="+mj-lt"/>
              </a:rPr>
              <a:t> </a:t>
            </a:r>
            <a:r>
              <a:rPr lang="de-DE" sz="2400" b="0" strike="noStrike" spc="-1" dirty="0" smtClean="0">
                <a:latin typeface="+mj-lt"/>
              </a:rPr>
              <a:t/>
            </a:r>
            <a:br>
              <a:rPr lang="de-DE" sz="2400" b="0" strike="noStrike" spc="-1" dirty="0" smtClean="0">
                <a:latin typeface="+mj-lt"/>
              </a:rPr>
            </a:br>
            <a:r>
              <a:rPr lang="de-DE" sz="2400" b="0" strike="noStrike" spc="-1" dirty="0" err="1" smtClean="0">
                <a:latin typeface="+mj-lt"/>
              </a:rPr>
              <a:t>ions</a:t>
            </a:r>
            <a:r>
              <a:rPr lang="de-DE" sz="2400" b="0" strike="noStrike" spc="-1" dirty="0" smtClean="0">
                <a:latin typeface="+mj-lt"/>
              </a:rPr>
              <a:t> </a:t>
            </a:r>
            <a:r>
              <a:rPr lang="de-DE" sz="2400" b="0" strike="noStrike" spc="-1" dirty="0">
                <a:latin typeface="+mj-lt"/>
              </a:rPr>
              <a:t>(LOS </a:t>
            </a:r>
            <a:r>
              <a:rPr lang="de-DE" sz="2400" b="0" strike="noStrike" spc="-1" dirty="0" err="1" smtClean="0">
                <a:latin typeface="+mj-lt"/>
              </a:rPr>
              <a:t>scintillating</a:t>
            </a:r>
            <a:r>
              <a:rPr lang="de-DE" sz="2400" b="0" strike="noStrike" spc="-1" dirty="0" smtClean="0">
                <a:latin typeface="+mj-lt"/>
              </a:rPr>
              <a:t> </a:t>
            </a:r>
            <a:r>
              <a:rPr lang="de-DE" sz="2400" b="0" strike="noStrike" spc="-1" dirty="0" err="1" smtClean="0">
                <a:latin typeface="+mj-lt"/>
              </a:rPr>
              <a:t>plastic</a:t>
            </a:r>
            <a:r>
              <a:rPr lang="de-DE" sz="2400" b="0" strike="noStrike" spc="-1" dirty="0" smtClean="0">
                <a:latin typeface="+mj-lt"/>
              </a:rPr>
              <a:t> „</a:t>
            </a:r>
            <a:r>
              <a:rPr lang="de-DE" sz="2400" b="0" strike="noStrike" spc="-1" dirty="0" err="1" smtClean="0">
                <a:latin typeface="+mj-lt"/>
              </a:rPr>
              <a:t>start</a:t>
            </a:r>
            <a:r>
              <a:rPr lang="de-DE" sz="2400" b="0" strike="noStrike" spc="-1" dirty="0" smtClean="0">
                <a:latin typeface="+mj-lt"/>
              </a:rPr>
              <a:t>“ </a:t>
            </a:r>
            <a:r>
              <a:rPr lang="de-DE" sz="2400" b="0" strike="noStrike" spc="-1" dirty="0" err="1" smtClean="0">
                <a:latin typeface="+mj-lt"/>
              </a:rPr>
              <a:t>detector</a:t>
            </a:r>
            <a:r>
              <a:rPr lang="de-DE" sz="2400" b="0" strike="noStrike" spc="-1" dirty="0">
                <a:latin typeface="+mj-lt"/>
              </a:rPr>
              <a:t>)</a:t>
            </a:r>
          </a:p>
        </p:txBody>
      </p:sp>
      <p:sp>
        <p:nvSpPr>
          <p:cNvPr id="45" name="TextShape 4"/>
          <p:cNvSpPr txBox="1"/>
          <p:nvPr/>
        </p:nvSpPr>
        <p:spPr>
          <a:xfrm>
            <a:off x="4000910" y="966495"/>
            <a:ext cx="4963578" cy="563085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latin typeface="+mn-lt"/>
              </a:rPr>
              <a:t>Multi-</a:t>
            </a:r>
            <a:r>
              <a:rPr lang="de-DE" sz="2000" b="0" strike="noStrike" spc="-1" dirty="0" err="1">
                <a:latin typeface="+mn-lt"/>
              </a:rPr>
              <a:t>hit</a:t>
            </a:r>
            <a:r>
              <a:rPr lang="de-DE" sz="2000" b="0" strike="noStrike" spc="-1" dirty="0">
                <a:latin typeface="+mn-lt"/>
              </a:rPr>
              <a:t> TDC </a:t>
            </a:r>
            <a:r>
              <a:rPr lang="de-DE" sz="2000" b="0" strike="noStrike" spc="-1" dirty="0" err="1">
                <a:latin typeface="+mn-lt"/>
              </a:rPr>
              <a:t>measures</a:t>
            </a:r>
            <a:r>
              <a:rPr lang="de-DE" sz="2000" b="0" strike="noStrike" spc="-1" dirty="0">
                <a:latin typeface="+mn-lt"/>
              </a:rPr>
              <a:t> </a:t>
            </a:r>
            <a:r>
              <a:rPr lang="de-DE" sz="2000" b="0" strike="noStrike" spc="-1" dirty="0" err="1">
                <a:latin typeface="+mn-lt"/>
              </a:rPr>
              <a:t>arrival</a:t>
            </a:r>
            <a:r>
              <a:rPr lang="de-DE" sz="2000" b="0" strike="noStrike" spc="-1" dirty="0">
                <a:latin typeface="+mn-lt"/>
              </a:rPr>
              <a:t> time </a:t>
            </a:r>
            <a:r>
              <a:rPr lang="de-DE" sz="2000" b="0" strike="noStrike" spc="-1" dirty="0" err="1">
                <a:latin typeface="+mn-lt"/>
              </a:rPr>
              <a:t>of</a:t>
            </a:r>
            <a:r>
              <a:rPr lang="de-DE" sz="2000" b="0" strike="noStrike" spc="-1" dirty="0">
                <a:latin typeface="+mn-lt"/>
              </a:rPr>
              <a:t> </a:t>
            </a:r>
            <a:r>
              <a:rPr lang="de-DE" sz="2000" b="0" strike="noStrike" spc="-1" dirty="0" err="1">
                <a:latin typeface="+mn-lt"/>
              </a:rPr>
              <a:t>every</a:t>
            </a:r>
            <a:r>
              <a:rPr lang="de-DE" sz="2000" b="0" strike="noStrike" spc="-1" dirty="0">
                <a:latin typeface="+mn-lt"/>
              </a:rPr>
              <a:t> </a:t>
            </a:r>
            <a:r>
              <a:rPr lang="de-DE" sz="2000" b="0" strike="noStrike" spc="-1" dirty="0" err="1">
                <a:latin typeface="+mn-lt"/>
              </a:rPr>
              <a:t>ion</a:t>
            </a:r>
            <a:r>
              <a:rPr lang="de-DE" sz="2000" b="0" strike="noStrike" spc="-1" dirty="0">
                <a:latin typeface="+mn-lt"/>
              </a:rPr>
              <a:t> in Cave </a:t>
            </a:r>
            <a:r>
              <a:rPr lang="de-DE" sz="2000" b="0" strike="noStrike" spc="-1" dirty="0" smtClean="0">
                <a:latin typeface="+mn-lt"/>
              </a:rPr>
              <a:t>C </a:t>
            </a:r>
            <a:endParaRPr lang="de-DE" sz="2000" b="0" strike="noStrike" spc="-1" dirty="0">
              <a:latin typeface="+mn-l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latin typeface="+mn-lt"/>
              </a:rPr>
              <a:t>Beam </a:t>
            </a:r>
            <a:r>
              <a:rPr lang="de-DE" sz="2000" b="0" strike="noStrike" spc="-1" dirty="0" err="1">
                <a:latin typeface="+mn-lt"/>
              </a:rPr>
              <a:t>intensity</a:t>
            </a:r>
            <a:r>
              <a:rPr lang="de-DE" sz="2000" b="0" strike="noStrike" spc="-1" dirty="0">
                <a:latin typeface="+mn-lt"/>
              </a:rPr>
              <a:t>: </a:t>
            </a:r>
            <a:r>
              <a:rPr lang="de-DE" sz="2000" b="0" strike="noStrike" spc="-1" dirty="0" smtClean="0">
                <a:latin typeface="+mn-lt"/>
              </a:rPr>
              <a:t>(</a:t>
            </a:r>
            <a:r>
              <a:rPr lang="de-DE" sz="2000" b="0" strike="noStrike" spc="-1" dirty="0" err="1" smtClean="0">
                <a:latin typeface="+mn-lt"/>
              </a:rPr>
              <a:t>only</a:t>
            </a:r>
            <a:r>
              <a:rPr lang="de-DE" sz="2000" b="0" strike="noStrike" spc="-1" dirty="0" smtClean="0">
                <a:latin typeface="+mn-lt"/>
              </a:rPr>
              <a:t>) 12 </a:t>
            </a:r>
            <a:r>
              <a:rPr lang="de-DE" sz="2000" b="0" strike="noStrike" spc="-1" dirty="0">
                <a:latin typeface="+mn-lt"/>
              </a:rPr>
              <a:t>kHz (</a:t>
            </a:r>
            <a:r>
              <a:rPr lang="de-DE" sz="2000" b="0" strike="noStrike" spc="-1" dirty="0" err="1">
                <a:latin typeface="+mn-lt"/>
              </a:rPr>
              <a:t>measured</a:t>
            </a:r>
            <a:r>
              <a:rPr lang="de-DE" sz="2000" b="0" strike="noStrike" spc="-1" dirty="0">
                <a:latin typeface="+mn-lt"/>
              </a:rPr>
              <a:t> </a:t>
            </a:r>
            <a:r>
              <a:rPr lang="de-DE" sz="2000" b="0" strike="noStrike" spc="-1" dirty="0" smtClean="0">
                <a:latin typeface="+mn-lt"/>
              </a:rPr>
              <a:t>rate, </a:t>
            </a:r>
            <a:r>
              <a:rPr lang="de-DE" sz="2000" b="0" strike="noStrike" spc="-1" dirty="0" err="1" smtClean="0">
                <a:latin typeface="+mn-lt"/>
              </a:rPr>
              <a:t>meas.dead</a:t>
            </a:r>
            <a:r>
              <a:rPr lang="de-DE" sz="2000" b="0" strike="noStrike" spc="-1" dirty="0" smtClean="0">
                <a:latin typeface="+mn-lt"/>
              </a:rPr>
              <a:t> time large!)</a:t>
            </a:r>
            <a:endParaRPr lang="de-DE" sz="2000" b="0" strike="noStrike" spc="-1" dirty="0">
              <a:latin typeface="+mn-l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de-DE" sz="2000" b="0" strike="noStrike" spc="-1" dirty="0">
              <a:latin typeface="+mn-l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 err="1">
                <a:solidFill>
                  <a:srgbClr val="ACB20C"/>
                </a:solidFill>
                <a:latin typeface="+mn-lt"/>
              </a:rPr>
              <a:t>Measured</a:t>
            </a:r>
            <a:r>
              <a:rPr lang="de-DE" sz="2000" b="0" strike="noStrike" spc="-1" dirty="0">
                <a:solidFill>
                  <a:srgbClr val="ACB20C"/>
                </a:solidFill>
                <a:latin typeface="+mn-lt"/>
              </a:rPr>
              <a:t> </a:t>
            </a:r>
            <a:r>
              <a:rPr lang="de-DE" sz="2000" b="0" strike="noStrike" spc="-1" dirty="0" err="1">
                <a:solidFill>
                  <a:srgbClr val="ACB20C"/>
                </a:solidFill>
                <a:latin typeface="+mn-lt"/>
              </a:rPr>
              <a:t>distribution</a:t>
            </a:r>
            <a:r>
              <a:rPr lang="de-DE" sz="2000" b="0" strike="noStrike" spc="-1" dirty="0">
                <a:latin typeface="+mn-lt"/>
              </a:rPr>
              <a:t> </a:t>
            </a:r>
            <a:r>
              <a:rPr lang="de-DE" sz="2000" b="0" strike="noStrike" spc="-1" dirty="0" err="1">
                <a:latin typeface="+mn-lt"/>
              </a:rPr>
              <a:t>does</a:t>
            </a:r>
            <a:r>
              <a:rPr lang="de-DE" sz="2000" b="0" strike="noStrike" spc="-1" dirty="0">
                <a:latin typeface="+mn-lt"/>
              </a:rPr>
              <a:t> not </a:t>
            </a:r>
            <a:r>
              <a:rPr lang="de-DE" sz="2000" b="0" strike="noStrike" spc="-1" dirty="0" err="1">
                <a:latin typeface="+mn-lt"/>
              </a:rPr>
              <a:t>match</a:t>
            </a:r>
            <a:r>
              <a:rPr lang="de-DE" sz="2000" b="0" strike="noStrike" spc="-1" dirty="0">
                <a:latin typeface="+mn-lt"/>
              </a:rPr>
              <a:t> </a:t>
            </a:r>
            <a:r>
              <a:rPr lang="de-DE" sz="2000" b="0" strike="noStrike" spc="-1" dirty="0" err="1">
                <a:latin typeface="+mn-lt"/>
              </a:rPr>
              <a:t>the</a:t>
            </a:r>
            <a:r>
              <a:rPr lang="de-DE" sz="2000" b="0" strike="noStrike" spc="-1" dirty="0">
                <a:latin typeface="+mn-lt"/>
              </a:rPr>
              <a:t> </a:t>
            </a:r>
            <a:r>
              <a:rPr lang="de-DE" sz="2000" b="0" strike="noStrike" spc="-1" dirty="0" err="1">
                <a:solidFill>
                  <a:srgbClr val="3465A4"/>
                </a:solidFill>
                <a:latin typeface="+mn-lt"/>
              </a:rPr>
              <a:t>theoretical</a:t>
            </a:r>
            <a:r>
              <a:rPr lang="de-DE" sz="2000" b="0" strike="noStrike" spc="-1" dirty="0">
                <a:solidFill>
                  <a:srgbClr val="3465A4"/>
                </a:solidFill>
                <a:latin typeface="+mn-lt"/>
              </a:rPr>
              <a:t> </a:t>
            </a:r>
            <a:r>
              <a:rPr lang="de-DE" sz="2000" b="0" strike="noStrike" spc="-1" dirty="0" err="1">
                <a:solidFill>
                  <a:srgbClr val="3465A4"/>
                </a:solidFill>
                <a:latin typeface="+mn-lt"/>
              </a:rPr>
              <a:t>Poisson</a:t>
            </a:r>
            <a:r>
              <a:rPr lang="de-DE" sz="2000" b="0" strike="noStrike" spc="-1" dirty="0">
                <a:solidFill>
                  <a:srgbClr val="3465A4"/>
                </a:solidFill>
                <a:latin typeface="+mn-lt"/>
              </a:rPr>
              <a:t> </a:t>
            </a:r>
            <a:r>
              <a:rPr lang="de-DE" sz="2000" b="0" strike="noStrike" spc="-1" dirty="0" err="1">
                <a:solidFill>
                  <a:srgbClr val="3465A4"/>
                </a:solidFill>
                <a:latin typeface="+mn-lt"/>
              </a:rPr>
              <a:t>distribution</a:t>
            </a:r>
            <a:r>
              <a:rPr lang="de-DE" sz="2000" b="0" strike="noStrike" spc="-1" dirty="0">
                <a:latin typeface="+mn-lt"/>
              </a:rPr>
              <a:t> </a:t>
            </a:r>
            <a:r>
              <a:rPr lang="de-DE" sz="2000" b="0" strike="noStrike" spc="-1" dirty="0" err="1">
                <a:latin typeface="+mn-lt"/>
              </a:rPr>
              <a:t>for</a:t>
            </a:r>
            <a:r>
              <a:rPr lang="de-DE" sz="2000" b="0" strike="noStrike" spc="-1" dirty="0">
                <a:latin typeface="+mn-lt"/>
              </a:rPr>
              <a:t> </a:t>
            </a:r>
            <a:r>
              <a:rPr lang="de-DE" sz="2000" b="0" strike="noStrike" spc="-1" dirty="0" err="1">
                <a:latin typeface="+mn-lt"/>
              </a:rPr>
              <a:t>this</a:t>
            </a:r>
            <a:r>
              <a:rPr lang="de-DE" sz="2000" b="0" strike="noStrike" spc="-1" dirty="0">
                <a:latin typeface="+mn-lt"/>
              </a:rPr>
              <a:t> </a:t>
            </a:r>
            <a:r>
              <a:rPr lang="de-DE" sz="2000" b="0" strike="noStrike" spc="-1" dirty="0" err="1" smtClean="0">
                <a:latin typeface="+mn-lt"/>
              </a:rPr>
              <a:t>event</a:t>
            </a:r>
            <a:r>
              <a:rPr lang="de-DE" sz="2000" b="0" strike="noStrike" spc="-1" dirty="0" smtClean="0">
                <a:latin typeface="+mn-lt"/>
              </a:rPr>
              <a:t> rate (online, </a:t>
            </a:r>
            <a:r>
              <a:rPr lang="de-DE" sz="2000" b="0" strike="noStrike" spc="-1" dirty="0" err="1" smtClean="0">
                <a:latin typeface="+mn-lt"/>
              </a:rPr>
              <a:t>trigger</a:t>
            </a:r>
            <a:r>
              <a:rPr lang="de-DE" sz="2000" spc="-1" dirty="0" smtClean="0">
                <a:latin typeface="+mn-lt"/>
              </a:rPr>
              <a:t> </a:t>
            </a:r>
            <a:r>
              <a:rPr lang="de-DE" sz="2000" spc="-1" dirty="0" err="1" smtClean="0">
                <a:latin typeface="+mn-lt"/>
              </a:rPr>
              <a:t>module</a:t>
            </a:r>
            <a:r>
              <a:rPr lang="de-DE" sz="2000" spc="-1" dirty="0" smtClean="0">
                <a:latin typeface="+mn-lt"/>
              </a:rPr>
              <a:t>)</a:t>
            </a:r>
            <a:endParaRPr lang="de-DE" sz="2000" b="0" strike="noStrike" spc="-1" dirty="0">
              <a:latin typeface="+mn-l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 err="1">
                <a:solidFill>
                  <a:srgbClr val="ACB20C"/>
                </a:solidFill>
                <a:latin typeface="+mn-lt"/>
              </a:rPr>
              <a:t>Measured</a:t>
            </a:r>
            <a:r>
              <a:rPr lang="de-DE" sz="2000" b="0" strike="noStrike" spc="-1" dirty="0">
                <a:solidFill>
                  <a:srgbClr val="ACB20C"/>
                </a:solidFill>
                <a:latin typeface="+mn-lt"/>
              </a:rPr>
              <a:t> </a:t>
            </a:r>
            <a:r>
              <a:rPr lang="de-DE" sz="2000" b="0" strike="noStrike" spc="-1" dirty="0" err="1">
                <a:solidFill>
                  <a:srgbClr val="ACB20C"/>
                </a:solidFill>
                <a:latin typeface="+mn-lt"/>
              </a:rPr>
              <a:t>distribution</a:t>
            </a:r>
            <a:r>
              <a:rPr lang="de-DE" sz="2000" b="0" strike="noStrike" spc="-1" dirty="0">
                <a:latin typeface="+mn-lt"/>
              </a:rPr>
              <a:t> </a:t>
            </a:r>
            <a:r>
              <a:rPr lang="de-DE" sz="2000" b="0" strike="noStrike" spc="-1" dirty="0" err="1">
                <a:latin typeface="+mn-lt"/>
              </a:rPr>
              <a:t>is</a:t>
            </a:r>
            <a:r>
              <a:rPr lang="de-DE" sz="2000" b="0" strike="noStrike" spc="-1" dirty="0">
                <a:latin typeface="+mn-lt"/>
              </a:rPr>
              <a:t> </a:t>
            </a:r>
            <a:r>
              <a:rPr lang="de-DE" sz="2000" b="0" strike="noStrike" spc="-1" dirty="0" err="1">
                <a:solidFill>
                  <a:srgbClr val="FF0000"/>
                </a:solidFill>
                <a:latin typeface="+mn-lt"/>
              </a:rPr>
              <a:t>shifted</a:t>
            </a:r>
            <a:r>
              <a:rPr lang="de-DE" sz="2000" b="0" strike="noStrike" spc="-1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DE" sz="2000" b="0" strike="noStrike" spc="-1" dirty="0" err="1">
                <a:solidFill>
                  <a:srgbClr val="FF0000"/>
                </a:solidFill>
                <a:latin typeface="+mn-lt"/>
              </a:rPr>
              <a:t>to</a:t>
            </a:r>
            <a:r>
              <a:rPr lang="de-DE" sz="2000" b="0" strike="noStrike" spc="-1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DE" sz="2000" b="0" strike="noStrike" spc="-1" dirty="0" err="1">
                <a:solidFill>
                  <a:srgbClr val="FF0000"/>
                </a:solidFill>
                <a:latin typeface="+mn-lt"/>
              </a:rPr>
              <a:t>shorter</a:t>
            </a:r>
            <a:r>
              <a:rPr lang="de-DE" sz="2000" b="0" strike="noStrike" spc="-1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DE" sz="2000" b="0" strike="noStrike" spc="-1" dirty="0" err="1">
                <a:solidFill>
                  <a:srgbClr val="FF0000"/>
                </a:solidFill>
                <a:latin typeface="+mn-lt"/>
              </a:rPr>
              <a:t>intervals</a:t>
            </a:r>
            <a:endParaRPr lang="de-DE" sz="2000" b="0" strike="noStrike" spc="-1" dirty="0">
              <a:latin typeface="+mn-lt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 err="1">
                <a:latin typeface="+mn-lt"/>
              </a:rPr>
              <a:t>ions</a:t>
            </a:r>
            <a:r>
              <a:rPr lang="de-DE" sz="2000" b="0" strike="noStrike" spc="-1" dirty="0">
                <a:latin typeface="+mn-lt"/>
              </a:rPr>
              <a:t> not </a:t>
            </a:r>
            <a:r>
              <a:rPr lang="de-DE" sz="2000" b="0" strike="noStrike" spc="-1" dirty="0" err="1">
                <a:latin typeface="+mn-lt"/>
              </a:rPr>
              <a:t>randomly</a:t>
            </a:r>
            <a:r>
              <a:rPr lang="de-DE" sz="2000" b="0" strike="noStrike" spc="-1" dirty="0">
                <a:latin typeface="+mn-lt"/>
              </a:rPr>
              <a:t> </a:t>
            </a:r>
            <a:r>
              <a:rPr lang="de-DE" sz="2000" b="0" strike="noStrike" spc="-1" dirty="0" err="1">
                <a:latin typeface="+mn-lt"/>
              </a:rPr>
              <a:t>distributed</a:t>
            </a:r>
            <a:endParaRPr lang="de-DE" sz="2000" b="0" strike="noStrike" spc="-1" dirty="0">
              <a:latin typeface="+mn-lt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 err="1">
                <a:latin typeface="+mn-lt"/>
              </a:rPr>
              <a:t>ions</a:t>
            </a:r>
            <a:r>
              <a:rPr lang="de-DE" sz="2000" b="0" strike="noStrike" spc="-1" dirty="0">
                <a:latin typeface="+mn-lt"/>
              </a:rPr>
              <a:t> </a:t>
            </a:r>
            <a:r>
              <a:rPr lang="de-DE" sz="2000" b="0" strike="noStrike" spc="-1" dirty="0" err="1">
                <a:latin typeface="+mn-lt"/>
              </a:rPr>
              <a:t>come</a:t>
            </a:r>
            <a:r>
              <a:rPr lang="de-DE" sz="2000" b="0" strike="noStrike" spc="-1" dirty="0">
                <a:latin typeface="+mn-lt"/>
              </a:rPr>
              <a:t> in </a:t>
            </a:r>
            <a:r>
              <a:rPr lang="de-DE" sz="2000" b="0" strike="noStrike" spc="-1" dirty="0" err="1">
                <a:latin typeface="+mn-lt"/>
              </a:rPr>
              <a:t>tighter</a:t>
            </a:r>
            <a:r>
              <a:rPr lang="de-DE" sz="2000" b="0" strike="noStrike" spc="-1" dirty="0">
                <a:latin typeface="+mn-lt"/>
              </a:rPr>
              <a:t> </a:t>
            </a:r>
            <a:r>
              <a:rPr lang="de-DE" sz="2000" b="0" strike="noStrike" spc="-1" dirty="0" err="1">
                <a:latin typeface="+mn-lt"/>
              </a:rPr>
              <a:t>bunches</a:t>
            </a:r>
            <a:endParaRPr lang="de-DE" sz="2000" b="0" strike="noStrike" spc="-1" dirty="0">
              <a:latin typeface="+mn-lt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de-DE" sz="2000" b="0" strike="noStrike" spc="-1" dirty="0">
              <a:latin typeface="+mn-l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 err="1">
                <a:solidFill>
                  <a:srgbClr val="00A933"/>
                </a:solidFill>
                <a:latin typeface="+mn-lt"/>
              </a:rPr>
              <a:t>Poisson</a:t>
            </a:r>
            <a:r>
              <a:rPr lang="de-DE" sz="2000" b="0" strike="noStrike" spc="-1" dirty="0">
                <a:solidFill>
                  <a:srgbClr val="00A933"/>
                </a:solidFill>
                <a:latin typeface="+mn-lt"/>
              </a:rPr>
              <a:t> </a:t>
            </a:r>
            <a:r>
              <a:rPr lang="de-DE" sz="2000" b="0" strike="noStrike" spc="-1" dirty="0" err="1">
                <a:solidFill>
                  <a:srgbClr val="00A933"/>
                </a:solidFill>
                <a:latin typeface="+mn-lt"/>
              </a:rPr>
              <a:t>maximum</a:t>
            </a:r>
            <a:r>
              <a:rPr lang="de-DE" sz="2000" b="0" strike="noStrike" spc="-1" dirty="0">
                <a:solidFill>
                  <a:srgbClr val="00A933"/>
                </a:solidFill>
                <a:latin typeface="+mn-lt"/>
              </a:rPr>
              <a:t> </a:t>
            </a:r>
            <a:r>
              <a:rPr lang="de-DE" sz="2000" b="0" strike="noStrike" spc="-1" dirty="0" err="1">
                <a:solidFill>
                  <a:srgbClr val="00A933"/>
                </a:solidFill>
                <a:latin typeface="+mn-lt"/>
              </a:rPr>
              <a:t>is</a:t>
            </a:r>
            <a:r>
              <a:rPr lang="de-DE" sz="2000" b="0" strike="noStrike" spc="-1" dirty="0">
                <a:solidFill>
                  <a:srgbClr val="00A933"/>
                </a:solidFill>
                <a:latin typeface="+mn-lt"/>
              </a:rPr>
              <a:t> </a:t>
            </a:r>
            <a:r>
              <a:rPr lang="de-DE" sz="2000" b="0" strike="noStrike" spc="-1" dirty="0" err="1">
                <a:solidFill>
                  <a:srgbClr val="00A933"/>
                </a:solidFill>
                <a:latin typeface="+mn-lt"/>
              </a:rPr>
              <a:t>at</a:t>
            </a:r>
            <a:r>
              <a:rPr lang="de-DE" sz="2000" b="0" strike="noStrike" spc="-1" dirty="0">
                <a:solidFill>
                  <a:srgbClr val="00A933"/>
                </a:solidFill>
                <a:latin typeface="+mn-lt"/>
              </a:rPr>
              <a:t> 90-100 </a:t>
            </a:r>
            <a:r>
              <a:rPr lang="de-DE" sz="2000" b="0" strike="noStrike" spc="-1" dirty="0" err="1">
                <a:solidFill>
                  <a:srgbClr val="00A933"/>
                </a:solidFill>
                <a:latin typeface="+mn-lt"/>
              </a:rPr>
              <a:t>us</a:t>
            </a:r>
            <a:endParaRPr lang="de-DE" sz="2000" b="0" strike="noStrike" spc="-1" dirty="0">
              <a:latin typeface="+mn-l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 err="1">
                <a:solidFill>
                  <a:srgbClr val="FF0000"/>
                </a:solidFill>
                <a:latin typeface="+mn-lt"/>
              </a:rPr>
              <a:t>Measured</a:t>
            </a:r>
            <a:r>
              <a:rPr lang="de-DE" sz="2000" b="0" strike="noStrike" spc="-1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DE" sz="2000" b="0" strike="noStrike" spc="-1" dirty="0" err="1">
                <a:solidFill>
                  <a:srgbClr val="FF0000"/>
                </a:solidFill>
                <a:latin typeface="+mn-lt"/>
              </a:rPr>
              <a:t>maximum</a:t>
            </a:r>
            <a:r>
              <a:rPr lang="de-DE" sz="2000" b="0" strike="noStrike" spc="-1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DE" sz="2000" b="0" strike="noStrike" spc="-1" dirty="0" err="1">
                <a:solidFill>
                  <a:srgbClr val="FF0000"/>
                </a:solidFill>
                <a:latin typeface="+mn-lt"/>
              </a:rPr>
              <a:t>is</a:t>
            </a:r>
            <a:r>
              <a:rPr lang="de-DE" sz="2000" b="0" strike="noStrike" spc="-1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DE" sz="2000" b="0" strike="noStrike" spc="-1" dirty="0" err="1">
                <a:solidFill>
                  <a:srgbClr val="FF0000"/>
                </a:solidFill>
                <a:latin typeface="+mn-lt"/>
              </a:rPr>
              <a:t>at</a:t>
            </a:r>
            <a:r>
              <a:rPr lang="de-DE" sz="2000" b="0" strike="noStrike" spc="-1" dirty="0">
                <a:solidFill>
                  <a:srgbClr val="FF0000"/>
                </a:solidFill>
                <a:latin typeface="+mn-lt"/>
              </a:rPr>
              <a:t> 10 </a:t>
            </a:r>
            <a:r>
              <a:rPr lang="de-DE" sz="2000" b="0" strike="noStrike" spc="-1" dirty="0" err="1" smtClean="0">
                <a:solidFill>
                  <a:srgbClr val="FF0000"/>
                </a:solidFill>
                <a:latin typeface="+mn-lt"/>
              </a:rPr>
              <a:t>us</a:t>
            </a:r>
            <a:endParaRPr lang="de-DE" sz="2000" b="0" strike="noStrike" spc="-1" dirty="0" smtClean="0">
              <a:solidFill>
                <a:srgbClr val="FF0000"/>
              </a:solidFill>
              <a:latin typeface="+mn-l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de-DE" sz="2000" spc="-1" dirty="0" smtClean="0">
              <a:solidFill>
                <a:srgbClr val="FF0000"/>
              </a:solidFill>
              <a:latin typeface="+mn-lt"/>
            </a:endParaRPr>
          </a:p>
          <a:p>
            <a:pPr marL="216000" indent="-216000">
              <a:buClr>
                <a:srgbClr val="000000"/>
              </a:buClr>
              <a:buSzPct val="45000"/>
            </a:pPr>
            <a:r>
              <a:rPr lang="de-DE" sz="2000" spc="-1" dirty="0" smtClean="0">
                <a:solidFill>
                  <a:srgbClr val="C00000"/>
                </a:solidFill>
                <a:latin typeface="+mn-lt"/>
              </a:rPr>
              <a:t>   </a:t>
            </a:r>
            <a:r>
              <a:rPr lang="de-DE" sz="2000" spc="-1" dirty="0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 Further </a:t>
            </a:r>
            <a:r>
              <a:rPr lang="de-DE" sz="2000" spc="-1" dirty="0" err="1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optimization</a:t>
            </a:r>
            <a:r>
              <a:rPr lang="de-DE" sz="2000" spc="-1" dirty="0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spc="-1" dirty="0" err="1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of</a:t>
            </a:r>
            <a:r>
              <a:rPr lang="de-DE" sz="2000" spc="-1" dirty="0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 SIS </a:t>
            </a:r>
            <a:r>
              <a:rPr lang="de-DE" sz="2000" spc="-1" dirty="0" err="1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extraction</a:t>
            </a:r>
            <a:endParaRPr lang="de-DE" sz="2000" spc="-1" dirty="0" smtClean="0">
              <a:solidFill>
                <a:srgbClr val="C00000"/>
              </a:solidFill>
              <a:latin typeface="+mn-lt"/>
              <a:sym typeface="Wingdings" pitchFamily="2" charset="2"/>
            </a:endParaRPr>
          </a:p>
          <a:p>
            <a:pPr marL="216000" indent="-216000">
              <a:buClr>
                <a:srgbClr val="000000"/>
              </a:buClr>
              <a:buSzPct val="45000"/>
            </a:pPr>
            <a:r>
              <a:rPr lang="de-DE" sz="2000" b="0" strike="noStrike" spc="-1" dirty="0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        </a:t>
            </a:r>
            <a:r>
              <a:rPr lang="de-DE" sz="2000" b="0" strike="noStrike" spc="-1" dirty="0" err="1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direct</a:t>
            </a:r>
            <a:r>
              <a:rPr lang="de-DE" sz="2000" b="0" strike="noStrike" spc="-1" dirty="0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b="0" strike="noStrike" spc="-1" dirty="0" err="1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feedback</a:t>
            </a:r>
            <a:r>
              <a:rPr lang="de-DE" sz="2000" b="0" strike="noStrike" spc="-1" dirty="0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b="0" strike="noStrike" spc="-1" dirty="0" err="1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possible</a:t>
            </a:r>
            <a:r>
              <a:rPr lang="de-DE" sz="2000" b="0" strike="noStrike" spc="-1" dirty="0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.</a:t>
            </a:r>
            <a:endParaRPr lang="de-DE" sz="2000" b="0" strike="noStrike" spc="-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2" name="Gruppieren 14"/>
          <p:cNvGrpSpPr/>
          <p:nvPr/>
        </p:nvGrpSpPr>
        <p:grpSpPr>
          <a:xfrm>
            <a:off x="155765" y="1306159"/>
            <a:ext cx="3480131" cy="5075169"/>
            <a:chOff x="155765" y="1306159"/>
            <a:chExt cx="3480131" cy="5075169"/>
          </a:xfrm>
        </p:grpSpPr>
        <p:pic>
          <p:nvPicPr>
            <p:cNvPr id="41" name="Grafik 40"/>
            <p:cNvPicPr/>
            <p:nvPr/>
          </p:nvPicPr>
          <p:blipFill>
            <a:blip r:embed="rId2" cstate="print"/>
            <a:srcRect l="48925" t="46425" r="19405"/>
            <a:stretch/>
          </p:blipFill>
          <p:spPr>
            <a:xfrm>
              <a:off x="155765" y="1306159"/>
              <a:ext cx="3480131" cy="5075169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CustomShape 1"/>
            <p:cNvSpPr/>
            <p:nvPr/>
          </p:nvSpPr>
          <p:spPr>
            <a:xfrm>
              <a:off x="381681" y="1961130"/>
              <a:ext cx="2376264" cy="1567391"/>
            </a:xfrm>
            <a:prstGeom prst="rect">
              <a:avLst/>
            </a:prstGeom>
            <a:solidFill>
              <a:srgbClr val="FFFFD7">
                <a:alpha val="3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2"/>
            <p:cNvSpPr/>
            <p:nvPr/>
          </p:nvSpPr>
          <p:spPr>
            <a:xfrm>
              <a:off x="400538" y="4021849"/>
              <a:ext cx="2371262" cy="1639399"/>
            </a:xfrm>
            <a:prstGeom prst="rect">
              <a:avLst/>
            </a:prstGeom>
            <a:solidFill>
              <a:srgbClr val="729FCF">
                <a:alpha val="3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Line 9"/>
            <p:cNvSpPr/>
            <p:nvPr/>
          </p:nvSpPr>
          <p:spPr>
            <a:xfrm flipH="1" flipV="1">
              <a:off x="1676360" y="4046628"/>
              <a:ext cx="15320" cy="1614620"/>
            </a:xfrm>
            <a:prstGeom prst="line">
              <a:avLst/>
            </a:prstGeom>
            <a:ln w="36000">
              <a:solidFill>
                <a:srgbClr val="81D41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Line 10"/>
            <p:cNvSpPr/>
            <p:nvPr/>
          </p:nvSpPr>
          <p:spPr>
            <a:xfrm flipV="1">
              <a:off x="1405852" y="4009054"/>
              <a:ext cx="529" cy="1652194"/>
            </a:xfrm>
            <a:prstGeom prst="line">
              <a:avLst/>
            </a:prstGeom>
            <a:ln w="3600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Line 9"/>
            <p:cNvSpPr/>
            <p:nvPr/>
          </p:nvSpPr>
          <p:spPr>
            <a:xfrm flipH="1" flipV="1">
              <a:off x="1674156" y="1968071"/>
              <a:ext cx="15320" cy="1614620"/>
            </a:xfrm>
            <a:prstGeom prst="line">
              <a:avLst/>
            </a:prstGeom>
            <a:ln w="36000">
              <a:solidFill>
                <a:srgbClr val="81D41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Line 10"/>
            <p:cNvSpPr/>
            <p:nvPr/>
          </p:nvSpPr>
          <p:spPr>
            <a:xfrm flipV="1">
              <a:off x="1403648" y="1930497"/>
              <a:ext cx="529" cy="1652194"/>
            </a:xfrm>
            <a:prstGeom prst="line">
              <a:avLst/>
            </a:prstGeom>
            <a:ln w="3600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" name="Textfeld 15"/>
          <p:cNvSpPr txBox="1"/>
          <p:nvPr/>
        </p:nvSpPr>
        <p:spPr>
          <a:xfrm>
            <a:off x="154535" y="922575"/>
            <a:ext cx="3059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accent6"/>
                </a:solidFill>
              </a:rPr>
              <a:t>B. </a:t>
            </a:r>
            <a:r>
              <a:rPr lang="de-DE" sz="2000" dirty="0" err="1" smtClean="0">
                <a:solidFill>
                  <a:schemeClr val="accent6"/>
                </a:solidFill>
              </a:rPr>
              <a:t>Löher</a:t>
            </a:r>
            <a:r>
              <a:rPr lang="de-DE" sz="2000" smtClean="0">
                <a:solidFill>
                  <a:schemeClr val="accent6"/>
                </a:solidFill>
              </a:rPr>
              <a:t> (NUSTAR DAQ)</a:t>
            </a:r>
            <a:endParaRPr lang="de-DE" sz="2000" dirty="0">
              <a:solidFill>
                <a:schemeClr val="accent6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93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AA6D-37B6-45B0-9677-52394B5B75FE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400050" y="1038225"/>
            <a:ext cx="7026282" cy="230832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Time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below</a:t>
            </a:r>
            <a:r>
              <a:rPr lang="de-DE" dirty="0" smtClean="0"/>
              <a:t> 10µs </a:t>
            </a:r>
            <a:r>
              <a:rPr lang="de-DE" dirty="0" err="1" smtClean="0"/>
              <a:t>observed</a:t>
            </a:r>
            <a:r>
              <a:rPr lang="de-DE" dirty="0" smtClean="0"/>
              <a:t>  (on-line)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 smtClean="0"/>
              <a:t>close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spectroscopic</a:t>
            </a:r>
            <a:r>
              <a:rPr lang="de-DE" dirty="0" smtClean="0"/>
              <a:t> </a:t>
            </a:r>
            <a:r>
              <a:rPr lang="de-DE" dirty="0" err="1" smtClean="0"/>
              <a:t>shaping</a:t>
            </a:r>
            <a:r>
              <a:rPr lang="de-DE" dirty="0" smtClean="0"/>
              <a:t> time 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de-DE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pile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up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 !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/>
            </a:r>
            <a:b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non recoverable (only via segmentation/separation of channels)!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 smtClean="0">
              <a:sym typeface="Wingdings" panose="05000000000000000000" pitchFamily="2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 smtClean="0">
                <a:sym typeface="Wingdings" panose="05000000000000000000" pitchFamily="2" charset="2"/>
              </a:rPr>
              <a:t>comparison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Poisson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statistics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(optimal </a:t>
            </a:r>
            <a:r>
              <a:rPr lang="de-DE" dirty="0" err="1" smtClean="0">
                <a:sym typeface="Wingdings" panose="05000000000000000000" pitchFamily="2" charset="2"/>
              </a:rPr>
              <a:t>case</a:t>
            </a:r>
            <a:r>
              <a:rPr lang="de-DE" dirty="0" smtClean="0">
                <a:sym typeface="Wingdings" panose="05000000000000000000" pitchFamily="2" charset="2"/>
              </a:rPr>
              <a:t>, flat top, </a:t>
            </a:r>
            <a:r>
              <a:rPr lang="de-DE" dirty="0" err="1" smtClean="0">
                <a:sym typeface="Wingdings" panose="05000000000000000000" pitchFamily="2" charset="2"/>
              </a:rPr>
              <a:t>poisson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distributed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events</a:t>
            </a:r>
            <a:r>
              <a:rPr lang="de-DE" dirty="0" smtClean="0">
                <a:sym typeface="Wingdings" panose="05000000000000000000" pitchFamily="2" charset="2"/>
              </a:rPr>
              <a:t>)</a:t>
            </a:r>
            <a:endParaRPr lang="en-US" dirty="0" smtClean="0">
              <a:sym typeface="Wingdings" panose="05000000000000000000" pitchFamily="2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2727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AA6D-37B6-45B0-9677-52394B5B75FE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333375"/>
            <a:ext cx="5867400" cy="1032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886075" y="2200275"/>
            <a:ext cx="2249334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>
                <a:solidFill>
                  <a:srgbClr val="FDFFE1"/>
                </a:solidFill>
              </a:rPr>
              <a:t>Without</a:t>
            </a:r>
            <a:r>
              <a:rPr lang="de-DE" dirty="0" smtClean="0">
                <a:solidFill>
                  <a:srgbClr val="FDFFE1"/>
                </a:solidFill>
              </a:rPr>
              <a:t> </a:t>
            </a:r>
            <a:r>
              <a:rPr lang="de-DE" dirty="0" err="1" smtClean="0">
                <a:solidFill>
                  <a:srgbClr val="FDFFE1"/>
                </a:solidFill>
              </a:rPr>
              <a:t>quadrupole</a:t>
            </a:r>
            <a:r>
              <a:rPr lang="de-DE" dirty="0" smtClean="0">
                <a:solidFill>
                  <a:srgbClr val="FDFFE1"/>
                </a:solidFill>
              </a:rPr>
              <a:t> </a:t>
            </a:r>
            <a:br>
              <a:rPr lang="de-DE" dirty="0" smtClean="0">
                <a:solidFill>
                  <a:srgbClr val="FDFFE1"/>
                </a:solidFill>
              </a:rPr>
            </a:br>
            <a:r>
              <a:rPr lang="de-DE" dirty="0" err="1" smtClean="0">
                <a:solidFill>
                  <a:srgbClr val="FDFFE1"/>
                </a:solidFill>
              </a:rPr>
              <a:t>excitation</a:t>
            </a:r>
            <a:endParaRPr lang="en-US" dirty="0" smtClean="0">
              <a:solidFill>
                <a:srgbClr val="FDFFE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333375"/>
            <a:ext cx="5867400" cy="1032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933950" y="3438525"/>
            <a:ext cx="1928733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>
                <a:solidFill>
                  <a:srgbClr val="FDFFE1"/>
                </a:solidFill>
              </a:rPr>
              <a:t>With</a:t>
            </a:r>
            <a:r>
              <a:rPr lang="de-DE" dirty="0" smtClean="0">
                <a:solidFill>
                  <a:srgbClr val="FDFFE1"/>
                </a:solidFill>
              </a:rPr>
              <a:t> </a:t>
            </a:r>
            <a:r>
              <a:rPr lang="de-DE" dirty="0" err="1" smtClean="0">
                <a:solidFill>
                  <a:srgbClr val="FDFFE1"/>
                </a:solidFill>
              </a:rPr>
              <a:t>quadrupole</a:t>
            </a:r>
            <a:r>
              <a:rPr lang="de-DE" dirty="0" smtClean="0">
                <a:solidFill>
                  <a:srgbClr val="FDFFE1"/>
                </a:solidFill>
              </a:rPr>
              <a:t> </a:t>
            </a:r>
            <a:br>
              <a:rPr lang="de-DE" dirty="0" smtClean="0">
                <a:solidFill>
                  <a:srgbClr val="FDFFE1"/>
                </a:solidFill>
              </a:rPr>
            </a:br>
            <a:r>
              <a:rPr lang="de-DE" dirty="0" err="1" smtClean="0">
                <a:solidFill>
                  <a:srgbClr val="FDFFE1"/>
                </a:solidFill>
              </a:rPr>
              <a:t>excitation</a:t>
            </a:r>
            <a:endParaRPr lang="en-US" dirty="0" smtClean="0">
              <a:solidFill>
                <a:srgbClr val="FDFFE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847975" y="5429250"/>
            <a:ext cx="568200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>
                <a:solidFill>
                  <a:srgbClr val="FFC000"/>
                </a:solidFill>
              </a:rPr>
              <a:t>No</a:t>
            </a:r>
            <a:r>
              <a:rPr lang="de-DE" dirty="0" smtClean="0">
                <a:solidFill>
                  <a:srgbClr val="FFC000"/>
                </a:solidFill>
              </a:rPr>
              <a:t> immediate </a:t>
            </a:r>
            <a:r>
              <a:rPr lang="de-DE" dirty="0" err="1" smtClean="0">
                <a:solidFill>
                  <a:srgbClr val="FFC000"/>
                </a:solidFill>
              </a:rPr>
              <a:t>effect</a:t>
            </a:r>
            <a:r>
              <a:rPr lang="de-DE" dirty="0" smtClean="0">
                <a:solidFill>
                  <a:srgbClr val="FFC000"/>
                </a:solidFill>
              </a:rPr>
              <a:t> but same time </a:t>
            </a:r>
            <a:r>
              <a:rPr lang="de-DE" dirty="0" err="1" smtClean="0">
                <a:solidFill>
                  <a:srgbClr val="FFC000"/>
                </a:solidFill>
              </a:rPr>
              <a:t>many</a:t>
            </a:r>
            <a:r>
              <a:rPr lang="de-DE" dirty="0" smtClean="0">
                <a:solidFill>
                  <a:srgbClr val="FFC000"/>
                </a:solidFill>
              </a:rPr>
              <a:t> </a:t>
            </a:r>
            <a:r>
              <a:rPr lang="de-DE" dirty="0" err="1" smtClean="0">
                <a:solidFill>
                  <a:srgbClr val="FFC000"/>
                </a:solidFill>
              </a:rPr>
              <a:t>other</a:t>
            </a:r>
            <a:r>
              <a:rPr lang="de-DE" dirty="0" smtClean="0">
                <a:solidFill>
                  <a:srgbClr val="FFC000"/>
                </a:solidFill>
              </a:rPr>
              <a:t> </a:t>
            </a:r>
            <a:r>
              <a:rPr lang="de-DE" dirty="0" err="1" smtClean="0">
                <a:solidFill>
                  <a:srgbClr val="FFC000"/>
                </a:solidFill>
              </a:rPr>
              <a:t>issues</a:t>
            </a:r>
            <a:endParaRPr lang="en-US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AA6D-37B6-45B0-9677-52394B5B75FE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876300" y="1819275"/>
            <a:ext cx="6769802" cy="34163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Strong </a:t>
            </a:r>
            <a:r>
              <a:rPr lang="de-DE" dirty="0" err="1" smtClean="0"/>
              <a:t>effect</a:t>
            </a:r>
            <a:r>
              <a:rPr lang="de-DE" dirty="0" smtClean="0"/>
              <a:t> on </a:t>
            </a:r>
            <a:r>
              <a:rPr lang="de-DE" dirty="0" err="1" smtClean="0"/>
              <a:t>acceptable</a:t>
            </a:r>
            <a:r>
              <a:rPr lang="de-DE" dirty="0" smtClean="0"/>
              <a:t> DAQ rate!</a:t>
            </a:r>
          </a:p>
          <a:p>
            <a:pPr algn="l"/>
            <a:r>
              <a:rPr lang="de-DE" dirty="0" err="1" smtClean="0"/>
              <a:t>running</a:t>
            </a:r>
            <a:r>
              <a:rPr lang="de-DE" dirty="0" smtClean="0"/>
              <a:t> at </a:t>
            </a:r>
            <a:r>
              <a:rPr lang="de-DE" dirty="0" smtClean="0">
                <a:solidFill>
                  <a:srgbClr val="C00000"/>
                </a:solidFill>
              </a:rPr>
              <a:t>20µs</a:t>
            </a:r>
            <a:r>
              <a:rPr lang="de-DE" dirty="0" smtClean="0"/>
              <a:t> </a:t>
            </a:r>
            <a:r>
              <a:rPr lang="de-DE" dirty="0" err="1" smtClean="0"/>
              <a:t>dead</a:t>
            </a:r>
            <a:r>
              <a:rPr lang="de-DE" dirty="0" smtClean="0"/>
              <a:t> time (i.e. </a:t>
            </a:r>
            <a:r>
              <a:rPr lang="de-DE" dirty="0" err="1" smtClean="0"/>
              <a:t>close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pure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limits</a:t>
            </a:r>
            <a:r>
              <a:rPr lang="de-DE" dirty="0" smtClean="0"/>
              <a:t>)</a:t>
            </a:r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r>
              <a:rPr lang="de-DE" dirty="0" err="1" smtClean="0"/>
              <a:t>free</a:t>
            </a:r>
            <a:r>
              <a:rPr lang="de-DE" dirty="0" smtClean="0"/>
              <a:t> </a:t>
            </a:r>
            <a:r>
              <a:rPr lang="de-DE" dirty="0" err="1" smtClean="0"/>
              <a:t>running</a:t>
            </a:r>
            <a:r>
              <a:rPr lang="de-DE" dirty="0" smtClean="0"/>
              <a:t> (</a:t>
            </a:r>
            <a:r>
              <a:rPr lang="de-DE" dirty="0" err="1" smtClean="0"/>
              <a:t>random</a:t>
            </a:r>
            <a:r>
              <a:rPr lang="de-DE" dirty="0" smtClean="0"/>
              <a:t> (!) </a:t>
            </a:r>
            <a:r>
              <a:rPr lang="de-DE" dirty="0" err="1" smtClean="0"/>
              <a:t>pulser</a:t>
            </a:r>
            <a:r>
              <a:rPr lang="de-DE" dirty="0" smtClean="0"/>
              <a:t>) 	</a:t>
            </a:r>
            <a:r>
              <a:rPr lang="de-DE" dirty="0" smtClean="0">
                <a:solidFill>
                  <a:schemeClr val="tx2"/>
                </a:solidFill>
              </a:rPr>
              <a:t>40 kHz</a:t>
            </a:r>
          </a:p>
          <a:p>
            <a:pPr algn="l"/>
            <a:r>
              <a:rPr lang="de-DE" dirty="0" err="1" smtClean="0"/>
              <a:t>with</a:t>
            </a:r>
            <a:r>
              <a:rPr lang="de-DE" dirty="0" smtClean="0"/>
              <a:t> beam 				       		</a:t>
            </a:r>
            <a:r>
              <a:rPr lang="de-DE" dirty="0" smtClean="0">
                <a:solidFill>
                  <a:srgbClr val="C00000"/>
                </a:solidFill>
              </a:rPr>
              <a:t>~8  kHz</a:t>
            </a:r>
          </a:p>
          <a:p>
            <a:pPr algn="l"/>
            <a:endParaRPr lang="de-DE" dirty="0"/>
          </a:p>
          <a:p>
            <a:pPr algn="l"/>
            <a:r>
              <a:rPr lang="de-DE" dirty="0" smtClean="0"/>
              <a:t>i.e. </a:t>
            </a:r>
            <a:r>
              <a:rPr lang="de-DE" dirty="0" err="1" smtClean="0"/>
              <a:t>effectively</a:t>
            </a:r>
            <a:r>
              <a:rPr lang="de-DE" dirty="0" smtClean="0"/>
              <a:t> </a:t>
            </a:r>
            <a:r>
              <a:rPr lang="de-DE" dirty="0" err="1" smtClean="0"/>
              <a:t>intensity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factor</a:t>
            </a:r>
            <a:r>
              <a:rPr lang="de-DE" dirty="0" smtClean="0"/>
              <a:t> 5 !</a:t>
            </a:r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2"/>
                </a:solidFill>
              </a:rPr>
              <a:t>N.B. </a:t>
            </a:r>
            <a:r>
              <a:rPr lang="de-DE" dirty="0" err="1" smtClean="0">
                <a:solidFill>
                  <a:schemeClr val="tx2"/>
                </a:solidFill>
              </a:rPr>
              <a:t>shorter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shaping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is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used</a:t>
            </a:r>
            <a:r>
              <a:rPr lang="de-DE" dirty="0" smtClean="0">
                <a:solidFill>
                  <a:schemeClr val="tx2"/>
                </a:solidFill>
              </a:rPr>
              <a:t> e.g. at HADES </a:t>
            </a:r>
            <a:r>
              <a:rPr lang="de-DE" dirty="0" err="1" smtClean="0">
                <a:solidFill>
                  <a:schemeClr val="tx2"/>
                </a:solidFill>
              </a:rPr>
              <a:t>for</a:t>
            </a:r>
            <a:r>
              <a:rPr lang="de-DE" dirty="0" smtClean="0">
                <a:solidFill>
                  <a:schemeClr val="tx2"/>
                </a:solidFill>
              </a:rPr>
              <a:t> MIPS </a:t>
            </a:r>
            <a:r>
              <a:rPr lang="de-DE" dirty="0" err="1" smtClean="0">
                <a:solidFill>
                  <a:schemeClr val="tx2"/>
                </a:solidFill>
              </a:rPr>
              <a:t>tracking</a:t>
            </a:r>
            <a:endParaRPr lang="de-DE" dirty="0" smtClean="0">
              <a:solidFill>
                <a:schemeClr val="tx2"/>
              </a:solidFill>
            </a:endParaRPr>
          </a:p>
          <a:p>
            <a:pPr algn="l"/>
            <a:r>
              <a:rPr lang="de-DE" dirty="0" err="1" smtClean="0">
                <a:solidFill>
                  <a:schemeClr val="tx2"/>
                </a:solidFill>
              </a:rPr>
              <a:t>pushing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the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limit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there</a:t>
            </a:r>
            <a:endParaRPr lang="de-DE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8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AA6D-37B6-45B0-9677-52394B5B75FE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3074" name="Picture 2" descr="Q:\Fol-tex\20190528-MachineMeeting\Screenshot_20190520_0504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0288"/>
            <a:ext cx="9213419" cy="432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14350" y="5810250"/>
            <a:ext cx="6776214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Smaller</a:t>
            </a:r>
            <a:r>
              <a:rPr lang="de-DE" dirty="0" smtClean="0"/>
              <a:t> </a:t>
            </a:r>
            <a:r>
              <a:rPr lang="de-DE" dirty="0" err="1" smtClean="0"/>
              <a:t>dead</a:t>
            </a:r>
            <a:r>
              <a:rPr lang="de-DE" dirty="0" smtClean="0"/>
              <a:t> time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empty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runs</a:t>
            </a:r>
            <a:r>
              <a:rPr lang="de-DE" dirty="0" smtClean="0"/>
              <a:t>! (</a:t>
            </a:r>
            <a:r>
              <a:rPr lang="de-DE" dirty="0" err="1" smtClean="0"/>
              <a:t>unfortunately</a:t>
            </a:r>
            <a:r>
              <a:rPr lang="de-DE" dirty="0" smtClean="0"/>
              <a:t>)</a:t>
            </a:r>
          </a:p>
          <a:p>
            <a:pPr algn="l"/>
            <a:r>
              <a:rPr lang="de-DE" dirty="0" smtClean="0"/>
              <a:t>i.e. </a:t>
            </a:r>
            <a:r>
              <a:rPr lang="de-DE" dirty="0" err="1" smtClean="0"/>
              <a:t>spill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similarly</a:t>
            </a:r>
            <a:r>
              <a:rPr lang="de-DE" dirty="0" smtClean="0"/>
              <a:t> „</a:t>
            </a:r>
            <a:r>
              <a:rPr lang="de-DE" dirty="0" err="1" smtClean="0"/>
              <a:t>bad</a:t>
            </a:r>
            <a:r>
              <a:rPr lang="de-DE" dirty="0" smtClean="0"/>
              <a:t>“ </a:t>
            </a:r>
            <a:r>
              <a:rPr lang="de-DE" dirty="0" err="1" smtClean="0"/>
              <a:t>always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6020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AA6D-37B6-45B0-9677-52394B5B75FE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5122" name="Picture 2" descr="Q:\Fol-tex\20190528-MachineMeeting\Screenshot_20190523_1152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960406"/>
            <a:ext cx="9096692" cy="511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rade Verbindung 3"/>
          <p:cNvCxnSpPr/>
          <p:nvPr/>
        </p:nvCxnSpPr>
        <p:spPr>
          <a:xfrm flipV="1">
            <a:off x="2095500" y="4648200"/>
            <a:ext cx="6143625" cy="952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>
            <a:off x="5514975" y="1914525"/>
            <a:ext cx="9525" cy="295275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4000500" y="2552700"/>
            <a:ext cx="1300356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spikes</a:t>
            </a:r>
            <a:endParaRPr lang="de-DE" dirty="0" smtClean="0"/>
          </a:p>
          <a:p>
            <a:pPr algn="l"/>
            <a:r>
              <a:rPr lang="de-DE" dirty="0" smtClean="0"/>
              <a:t>(</a:t>
            </a:r>
            <a:r>
              <a:rPr lang="de-DE" dirty="0" err="1" smtClean="0"/>
              <a:t>factor</a:t>
            </a:r>
            <a:r>
              <a:rPr lang="de-DE" dirty="0" smtClean="0"/>
              <a:t> 10!)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9182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AA6D-37B6-45B0-9677-52394B5B75FE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6" y="1209675"/>
            <a:ext cx="9246161" cy="515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440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AA6D-37B6-45B0-9677-52394B5B75FE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" y="315913"/>
            <a:ext cx="8348479" cy="646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600200" y="3352800"/>
            <a:ext cx="149271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Begin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spill</a:t>
            </a:r>
            <a:endParaRPr lang="en-US" dirty="0" smtClean="0"/>
          </a:p>
        </p:txBody>
      </p:sp>
      <p:cxnSp>
        <p:nvCxnSpPr>
          <p:cNvPr id="5" name="Gerade Verbindung mit Pfeil 4"/>
          <p:cNvCxnSpPr/>
          <p:nvPr/>
        </p:nvCxnSpPr>
        <p:spPr>
          <a:xfrm flipH="1" flipV="1">
            <a:off x="2152650" y="4705350"/>
            <a:ext cx="702404" cy="1905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3057525" y="4543425"/>
            <a:ext cx="56137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3µs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7897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AA6D-37B6-45B0-9677-52394B5B75FE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" y="554038"/>
            <a:ext cx="8016425" cy="62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600200" y="3552825"/>
            <a:ext cx="159530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End </a:t>
            </a:r>
            <a:r>
              <a:rPr lang="de-DE" dirty="0" smtClean="0">
                <a:solidFill>
                  <a:srgbClr val="C00000"/>
                </a:solidFill>
              </a:rPr>
              <a:t>(!)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spill</a:t>
            </a:r>
            <a:endParaRPr lang="en-US" dirty="0" smtClean="0"/>
          </a:p>
        </p:txBody>
      </p:sp>
      <p:cxnSp>
        <p:nvCxnSpPr>
          <p:cNvPr id="5" name="Gerade Verbindung mit Pfeil 4"/>
          <p:cNvCxnSpPr/>
          <p:nvPr/>
        </p:nvCxnSpPr>
        <p:spPr>
          <a:xfrm flipH="1" flipV="1">
            <a:off x="2152650" y="4705350"/>
            <a:ext cx="702404" cy="1905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3057525" y="4543425"/>
            <a:ext cx="56137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3µs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6446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2"/>
          <p:cNvSpPr/>
          <p:nvPr/>
        </p:nvSpPr>
        <p:spPr>
          <a:xfrm>
            <a:off x="697132" y="1250075"/>
            <a:ext cx="3988440" cy="102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Extremely small cross sections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Extremely low energies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Background from impurities ...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184" name="Grafik 183"/>
          <p:cNvPicPr/>
          <p:nvPr/>
        </p:nvPicPr>
        <p:blipFill>
          <a:blip r:embed="rId2"/>
          <a:stretch/>
        </p:blipFill>
        <p:spPr>
          <a:xfrm>
            <a:off x="1620912" y="2533521"/>
            <a:ext cx="5737829" cy="3991823"/>
          </a:xfrm>
          <a:prstGeom prst="rect">
            <a:avLst/>
          </a:prstGeom>
          <a:ln>
            <a:noFill/>
          </a:ln>
        </p:spPr>
      </p:pic>
      <p:sp>
        <p:nvSpPr>
          <p:cNvPr id="185" name="CustomShape 3"/>
          <p:cNvSpPr/>
          <p:nvPr/>
        </p:nvSpPr>
        <p:spPr>
          <a:xfrm rot="16200000">
            <a:off x="6047038" y="4206703"/>
            <a:ext cx="2926526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 Boer  et al, Rev. Mod. Physics 89 (2017)</a:t>
            </a:r>
            <a:endParaRPr lang="en-US" sz="1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5F1F82FD-7447-E148-99E6-CE7E803DB441}"/>
              </a:ext>
            </a:extLst>
          </p:cNvPr>
          <p:cNvSpPr txBox="1"/>
          <p:nvPr/>
        </p:nvSpPr>
        <p:spPr>
          <a:xfrm>
            <a:off x="473586" y="530004"/>
            <a:ext cx="54038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Fusion reactions during stellar burning</a:t>
            </a:r>
            <a:endParaRPr lang="en-US" sz="10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97988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AA6D-37B6-45B0-9677-52394B5B75FE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828675" y="1114425"/>
            <a:ext cx="5917004" cy="120032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 smtClean="0"/>
              <a:t>this</a:t>
            </a:r>
            <a:r>
              <a:rPr lang="de-DE" dirty="0" smtClean="0"/>
              <a:t> (online) </a:t>
            </a:r>
            <a:r>
              <a:rPr lang="de-DE" dirty="0" err="1" smtClean="0"/>
              <a:t>analysis</a:t>
            </a:r>
            <a:r>
              <a:rPr lang="de-DE" dirty="0" smtClean="0"/>
              <a:t> just a </a:t>
            </a:r>
            <a:r>
              <a:rPr lang="de-DE" dirty="0" err="1" smtClean="0"/>
              <a:t>plastic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 </a:t>
            </a:r>
          </a:p>
          <a:p>
            <a:pPr algn="l"/>
            <a:r>
              <a:rPr lang="de-DE" dirty="0" err="1" smtClean="0"/>
              <a:t>Vulom</a:t>
            </a:r>
            <a:r>
              <a:rPr lang="de-DE" dirty="0" smtClean="0"/>
              <a:t> </a:t>
            </a:r>
            <a:r>
              <a:rPr lang="de-DE" dirty="0" err="1" smtClean="0"/>
              <a:t>module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endParaRPr lang="de-DE" dirty="0" smtClean="0"/>
          </a:p>
          <a:p>
            <a:pPr algn="l"/>
            <a:endParaRPr lang="de-DE" dirty="0"/>
          </a:p>
          <a:p>
            <a:pPr algn="l"/>
            <a:endParaRPr lang="en-U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1176" y="1741488"/>
            <a:ext cx="5759450" cy="407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828675" y="6048375"/>
            <a:ext cx="355738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Own</a:t>
            </a:r>
            <a:r>
              <a:rPr lang="de-DE" dirty="0" smtClean="0"/>
              <a:t> </a:t>
            </a:r>
            <a:r>
              <a:rPr lang="de-DE" dirty="0" err="1" smtClean="0"/>
              <a:t>firmware</a:t>
            </a:r>
            <a:r>
              <a:rPr lang="de-DE" dirty="0" smtClean="0"/>
              <a:t> </a:t>
            </a:r>
            <a:r>
              <a:rPr lang="de-DE" dirty="0" err="1" smtClean="0"/>
              <a:t>running</a:t>
            </a:r>
            <a:r>
              <a:rPr lang="de-DE" dirty="0" smtClean="0"/>
              <a:t> since2012</a:t>
            </a:r>
            <a:endParaRPr lang="en-US" dirty="0" smtClean="0"/>
          </a:p>
        </p:txBody>
      </p:sp>
      <p:pic>
        <p:nvPicPr>
          <p:cNvPr id="6" name="Picture 18" descr="C:\Users\mheil\AppData\Local\Microsoft\Windows\Temporary Internet Files\Content.IE5\R2IQ0ZK2\20170703_075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" y="4123511"/>
            <a:ext cx="2859741" cy="160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us 7"/>
          <p:cNvSpPr/>
          <p:nvPr/>
        </p:nvSpPr>
        <p:spPr>
          <a:xfrm>
            <a:off x="2428875" y="3076575"/>
            <a:ext cx="762000" cy="771525"/>
          </a:xfrm>
          <a:prstGeom prst="mathPlus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95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AA6D-37B6-45B0-9677-52394B5B75FE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657225" y="1466850"/>
            <a:ext cx="6846746" cy="409342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4400" dirty="0" smtClean="0"/>
              <a:t>Summary</a:t>
            </a:r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 smtClean="0"/>
              <a:t>Spill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issue</a:t>
            </a:r>
            <a:r>
              <a:rPr lang="de-DE" dirty="0" smtClean="0"/>
              <a:t> </a:t>
            </a:r>
            <a:r>
              <a:rPr lang="de-DE" dirty="0" err="1" smtClean="0"/>
              <a:t>seems</a:t>
            </a:r>
            <a:r>
              <a:rPr lang="de-DE" dirty="0" smtClean="0"/>
              <a:t> not </a:t>
            </a:r>
            <a:r>
              <a:rPr lang="de-DE" dirty="0" err="1" smtClean="0"/>
              <a:t>yet</a:t>
            </a:r>
            <a:r>
              <a:rPr lang="de-DE" dirty="0" smtClean="0"/>
              <a:t> </a:t>
            </a:r>
            <a:r>
              <a:rPr lang="de-DE" dirty="0" err="1" smtClean="0"/>
              <a:t>solved</a:t>
            </a:r>
            <a:r>
              <a:rPr lang="de-DE" dirty="0" smtClean="0"/>
              <a:t> (at least </a:t>
            </a:r>
            <a:r>
              <a:rPr lang="de-DE" dirty="0" err="1" smtClean="0"/>
              <a:t>cannot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removed on ‘daily’ basis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 smtClean="0"/>
              <a:t>Short Setup </a:t>
            </a:r>
            <a:r>
              <a:rPr lang="de-DE" dirty="0" err="1" smtClean="0"/>
              <a:t>times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key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NUSTAR experimental </a:t>
            </a:r>
            <a:r>
              <a:rPr lang="de-DE" dirty="0" err="1" smtClean="0"/>
              <a:t>program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short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r>
              <a:rPr lang="de-DE" dirty="0" smtClean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 Simple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equipment</a:t>
            </a:r>
            <a:r>
              <a:rPr lang="de-DE" dirty="0" smtClean="0"/>
              <a:t> </a:t>
            </a:r>
            <a:r>
              <a:rPr lang="de-DE" dirty="0" err="1" smtClean="0"/>
              <a:t>exists</a:t>
            </a:r>
            <a:r>
              <a:rPr lang="de-DE" dirty="0" smtClean="0"/>
              <a:t> </a:t>
            </a:r>
            <a:r>
              <a:rPr lang="de-DE" dirty="0" err="1" smtClean="0"/>
              <a:t>since</a:t>
            </a:r>
            <a:r>
              <a:rPr lang="de-DE" dirty="0" smtClean="0"/>
              <a:t> </a:t>
            </a:r>
            <a:r>
              <a:rPr lang="de-DE" dirty="0" err="1" smtClean="0"/>
              <a:t>years</a:t>
            </a:r>
            <a:r>
              <a:rPr lang="de-DE" dirty="0" smtClean="0"/>
              <a:t> (beam time </a:t>
            </a:r>
            <a:r>
              <a:rPr lang="de-DE" dirty="0" err="1" smtClean="0"/>
              <a:t>retreats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readily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(on </a:t>
            </a:r>
            <a:r>
              <a:rPr lang="de-DE" dirty="0" err="1" smtClean="0"/>
              <a:t>line</a:t>
            </a:r>
            <a:r>
              <a:rPr lang="de-DE" dirty="0" smtClean="0"/>
              <a:t>)   i.e.  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specialities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endParaRPr lang="de-DE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previous</a:t>
            </a:r>
            <a:r>
              <a:rPr lang="de-DE" dirty="0" smtClean="0"/>
              <a:t> </a:t>
            </a:r>
            <a:r>
              <a:rPr lang="de-DE" dirty="0" err="1" smtClean="0"/>
              <a:t>runs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r>
              <a:rPr lang="de-DE" dirty="0" smtClean="0"/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401453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AA6D-37B6-45B0-9677-52394B5B75FE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2147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2BF0C8C6-864D-8A46-A46A-874E8973F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3" y="437645"/>
            <a:ext cx="1012372" cy="57849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49845821-7940-9442-B6D3-251918A9EAB8}"/>
              </a:ext>
            </a:extLst>
          </p:cNvPr>
          <p:cNvSpPr txBox="1"/>
          <p:nvPr/>
        </p:nvSpPr>
        <p:spPr>
          <a:xfrm>
            <a:off x="1861457" y="537950"/>
            <a:ext cx="3215945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400" dirty="0"/>
              <a:t>s454 – a unique setup</a:t>
            </a:r>
          </a:p>
        </p:txBody>
      </p:sp>
      <p:sp>
        <p:nvSpPr>
          <p:cNvPr id="12" name="CustomShape 2">
            <a:extLst>
              <a:ext uri="{FF2B5EF4-FFF2-40B4-BE49-F238E27FC236}">
                <a16:creationId xmlns="" xmlns:a16="http://schemas.microsoft.com/office/drawing/2014/main" id="{5322536E-8932-0949-B39B-1E95661934DA}"/>
              </a:ext>
            </a:extLst>
          </p:cNvPr>
          <p:cNvSpPr/>
          <p:nvPr/>
        </p:nvSpPr>
        <p:spPr>
          <a:xfrm>
            <a:off x="553436" y="1468880"/>
            <a:ext cx="3336175" cy="404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Time-of-flight detector </a:t>
            </a: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ToFD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="" xmlns:a16="http://schemas.microsoft.com/office/drawing/2014/main" id="{D59F64F6-7BE6-294D-965D-A28A8EA280BA}"/>
              </a:ext>
            </a:extLst>
          </p:cNvPr>
          <p:cNvSpPr txBox="1"/>
          <p:nvPr/>
        </p:nvSpPr>
        <p:spPr>
          <a:xfrm>
            <a:off x="3129929" y="5983476"/>
            <a:ext cx="1141659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err="1"/>
              <a:t>Build</a:t>
            </a:r>
            <a:r>
              <a:rPr lang="de-DE" sz="1400" dirty="0"/>
              <a:t> at GSI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DC0903F2-DB76-C54A-97A6-6D1EDCC4C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012" y="1468880"/>
            <a:ext cx="4384384" cy="47570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7375F5E4-AD02-BF48-8D5F-85D96C189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51" y="3048000"/>
            <a:ext cx="3563257" cy="267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95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rafik 183"/>
          <p:cNvPicPr/>
          <p:nvPr/>
        </p:nvPicPr>
        <p:blipFill>
          <a:blip r:embed="rId2"/>
          <a:stretch/>
        </p:blipFill>
        <p:spPr>
          <a:xfrm>
            <a:off x="1620912" y="2533521"/>
            <a:ext cx="5737829" cy="3991823"/>
          </a:xfrm>
          <a:prstGeom prst="rect">
            <a:avLst/>
          </a:prstGeom>
          <a:ln>
            <a:noFill/>
          </a:ln>
        </p:spPr>
      </p:pic>
      <p:sp>
        <p:nvSpPr>
          <p:cNvPr id="185" name="CustomShape 3"/>
          <p:cNvSpPr/>
          <p:nvPr/>
        </p:nvSpPr>
        <p:spPr>
          <a:xfrm rot="16200000">
            <a:off x="6047038" y="4206703"/>
            <a:ext cx="2926526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 Boer  et al, Rev. Mod. Physics 89 (2017)</a:t>
            </a:r>
            <a:endParaRPr lang="en-US" sz="1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5F1F82FD-7447-E148-99E6-CE7E803DB441}"/>
              </a:ext>
            </a:extLst>
          </p:cNvPr>
          <p:cNvSpPr txBox="1"/>
          <p:nvPr/>
        </p:nvSpPr>
        <p:spPr>
          <a:xfrm>
            <a:off x="473586" y="530004"/>
            <a:ext cx="54038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Fusion reactions during stellar burning</a:t>
            </a:r>
            <a:endParaRPr lang="en-US" sz="10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7D1B1F95-A0CE-C04E-84B8-115C6D3C2540}"/>
              </a:ext>
            </a:extLst>
          </p:cNvPr>
          <p:cNvSpPr/>
          <p:nvPr/>
        </p:nvSpPr>
        <p:spPr>
          <a:xfrm>
            <a:off x="3450771" y="2688771"/>
            <a:ext cx="3735478" cy="3335231"/>
          </a:xfrm>
          <a:prstGeom prst="rect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0B5C7402-7610-604D-B5C6-D254E51D885C}"/>
              </a:ext>
            </a:extLst>
          </p:cNvPr>
          <p:cNvSpPr txBox="1"/>
          <p:nvPr/>
        </p:nvSpPr>
        <p:spPr>
          <a:xfrm>
            <a:off x="4341459" y="1678236"/>
            <a:ext cx="3303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2"/>
                </a:solidFill>
              </a:rPr>
              <a:t>Experimental </a:t>
            </a:r>
            <a:r>
              <a:rPr lang="de-DE" sz="2000" dirty="0" err="1">
                <a:solidFill>
                  <a:schemeClr val="tx2"/>
                </a:solidFill>
              </a:rPr>
              <a:t>range</a:t>
            </a:r>
            <a:r>
              <a:rPr lang="de-DE" sz="2000" dirty="0">
                <a:solidFill>
                  <a:schemeClr val="tx2"/>
                </a:solidFill>
              </a:rPr>
              <a:t> so </a:t>
            </a:r>
            <a:r>
              <a:rPr lang="de-DE" sz="2000" dirty="0" err="1">
                <a:solidFill>
                  <a:schemeClr val="tx2"/>
                </a:solidFill>
              </a:rPr>
              <a:t>far</a:t>
            </a:r>
            <a:r>
              <a:rPr lang="de-DE" sz="2000" dirty="0">
                <a:solidFill>
                  <a:schemeClr val="tx2"/>
                </a:solidFill>
              </a:rPr>
              <a:t>: </a:t>
            </a:r>
          </a:p>
          <a:p>
            <a:r>
              <a:rPr lang="de-DE" sz="2000" i="1" dirty="0" err="1">
                <a:solidFill>
                  <a:schemeClr val="tx2"/>
                </a:solidFill>
              </a:rPr>
              <a:t>E</a:t>
            </a:r>
            <a:r>
              <a:rPr lang="de-DE" sz="2000" baseline="-25000" dirty="0" err="1">
                <a:solidFill>
                  <a:schemeClr val="tx2"/>
                </a:solidFill>
              </a:rPr>
              <a:t>cm</a:t>
            </a:r>
            <a:r>
              <a:rPr lang="de-DE" sz="2000" baseline="-25000" dirty="0">
                <a:solidFill>
                  <a:schemeClr val="tx2"/>
                </a:solidFill>
              </a:rPr>
              <a:t> </a:t>
            </a:r>
            <a:r>
              <a:rPr lang="de-DE" sz="2000" dirty="0">
                <a:solidFill>
                  <a:schemeClr val="tx2"/>
                </a:solidFill>
              </a:rPr>
              <a:t>&gt; 1 </a:t>
            </a:r>
            <a:r>
              <a:rPr lang="de-DE" sz="2000" dirty="0" err="1">
                <a:solidFill>
                  <a:schemeClr val="tx2"/>
                </a:solidFill>
              </a:rPr>
              <a:t>MeV</a:t>
            </a:r>
            <a:r>
              <a:rPr lang="de-DE" sz="2000" dirty="0">
                <a:solidFill>
                  <a:schemeClr val="tx2"/>
                </a:solidFill>
              </a:rPr>
              <a:t>, </a:t>
            </a:r>
            <a:r>
              <a:rPr lang="de-DE" sz="2000" i="1" dirty="0" err="1">
                <a:solidFill>
                  <a:schemeClr val="tx2"/>
                </a:solidFill>
              </a:rPr>
              <a:t>E</a:t>
            </a:r>
            <a:r>
              <a:rPr lang="de-DE" sz="2000" baseline="-25000" dirty="0" err="1">
                <a:solidFill>
                  <a:schemeClr val="tx2"/>
                </a:solidFill>
              </a:rPr>
              <a:t>lab</a:t>
            </a:r>
            <a:r>
              <a:rPr lang="de-DE" sz="2000" baseline="-25000" dirty="0">
                <a:solidFill>
                  <a:schemeClr val="tx2"/>
                </a:solidFill>
              </a:rPr>
              <a:t> </a:t>
            </a:r>
            <a:r>
              <a:rPr lang="de-DE" sz="2000" dirty="0">
                <a:solidFill>
                  <a:schemeClr val="tx2"/>
                </a:solidFill>
              </a:rPr>
              <a:t>&gt; 1.3 </a:t>
            </a:r>
            <a:r>
              <a:rPr lang="de-DE" sz="2000" dirty="0" err="1">
                <a:solidFill>
                  <a:schemeClr val="tx2"/>
                </a:solidFill>
              </a:rPr>
              <a:t>MeV</a:t>
            </a:r>
            <a:endParaRPr lang="de-DE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4392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rafik 183"/>
          <p:cNvPicPr/>
          <p:nvPr/>
        </p:nvPicPr>
        <p:blipFill>
          <a:blip r:embed="rId2"/>
          <a:stretch/>
        </p:blipFill>
        <p:spPr>
          <a:xfrm>
            <a:off x="1620912" y="2533521"/>
            <a:ext cx="5737829" cy="3991823"/>
          </a:xfrm>
          <a:prstGeom prst="rect">
            <a:avLst/>
          </a:prstGeom>
          <a:ln>
            <a:noFill/>
          </a:ln>
        </p:spPr>
      </p:pic>
      <p:sp>
        <p:nvSpPr>
          <p:cNvPr id="185" name="CustomShape 3"/>
          <p:cNvSpPr/>
          <p:nvPr/>
        </p:nvSpPr>
        <p:spPr>
          <a:xfrm rot="16200000">
            <a:off x="6047038" y="4206703"/>
            <a:ext cx="2926526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1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 Boer  et al, Rev. Mod. Physics 89 (2017)</a:t>
            </a:r>
            <a:endParaRPr lang="en-US" sz="1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5F1F82FD-7447-E148-99E6-CE7E803DB441}"/>
              </a:ext>
            </a:extLst>
          </p:cNvPr>
          <p:cNvSpPr txBox="1"/>
          <p:nvPr/>
        </p:nvSpPr>
        <p:spPr>
          <a:xfrm>
            <a:off x="473586" y="530004"/>
            <a:ext cx="54038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Fusion reactions during stellar burning</a:t>
            </a:r>
            <a:endParaRPr lang="en-US" sz="10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7D1B1F95-A0CE-C04E-84B8-115C6D3C2540}"/>
              </a:ext>
            </a:extLst>
          </p:cNvPr>
          <p:cNvSpPr/>
          <p:nvPr/>
        </p:nvSpPr>
        <p:spPr>
          <a:xfrm>
            <a:off x="3450771" y="2688771"/>
            <a:ext cx="3735478" cy="3335231"/>
          </a:xfrm>
          <a:prstGeom prst="rect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150BD207-B469-8A46-AE93-EF8525545FAF}"/>
              </a:ext>
            </a:extLst>
          </p:cNvPr>
          <p:cNvSpPr txBox="1"/>
          <p:nvPr/>
        </p:nvSpPr>
        <p:spPr>
          <a:xfrm>
            <a:off x="512717" y="1678236"/>
            <a:ext cx="3743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rgbClr val="C00000"/>
                </a:solidFill>
              </a:rPr>
              <a:t>Energy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 err="1">
                <a:solidFill>
                  <a:srgbClr val="C00000"/>
                </a:solidFill>
              </a:rPr>
              <a:t>range</a:t>
            </a:r>
            <a:r>
              <a:rPr lang="de-DE" sz="2000" dirty="0">
                <a:solidFill>
                  <a:srgbClr val="C00000"/>
                </a:solidFill>
              </a:rPr>
              <a:t> relevant in </a:t>
            </a:r>
            <a:r>
              <a:rPr lang="de-DE" sz="2000" dirty="0" err="1">
                <a:solidFill>
                  <a:srgbClr val="C00000"/>
                </a:solidFill>
              </a:rPr>
              <a:t>stars</a:t>
            </a:r>
            <a:r>
              <a:rPr lang="de-DE" sz="2000" dirty="0">
                <a:solidFill>
                  <a:srgbClr val="C00000"/>
                </a:solidFill>
              </a:rPr>
              <a:t>: </a:t>
            </a:r>
          </a:p>
          <a:p>
            <a:r>
              <a:rPr lang="de-DE" sz="2000" i="1" dirty="0" err="1">
                <a:solidFill>
                  <a:srgbClr val="C00000"/>
                </a:solidFill>
              </a:rPr>
              <a:t>E</a:t>
            </a:r>
            <a:r>
              <a:rPr lang="de-DE" sz="2000" baseline="-25000" dirty="0" err="1">
                <a:solidFill>
                  <a:srgbClr val="C00000"/>
                </a:solidFill>
              </a:rPr>
              <a:t>cm</a:t>
            </a:r>
            <a:r>
              <a:rPr lang="de-DE" sz="2000" dirty="0">
                <a:solidFill>
                  <a:srgbClr val="C00000"/>
                </a:solidFill>
              </a:rPr>
              <a:t> = 0.3 </a:t>
            </a:r>
            <a:r>
              <a:rPr lang="de-DE" sz="2000" dirty="0" err="1">
                <a:solidFill>
                  <a:srgbClr val="C00000"/>
                </a:solidFill>
              </a:rPr>
              <a:t>MeV</a:t>
            </a:r>
            <a:r>
              <a:rPr lang="de-DE" sz="2000" dirty="0">
                <a:solidFill>
                  <a:srgbClr val="C00000"/>
                </a:solidFill>
              </a:rPr>
              <a:t>, </a:t>
            </a:r>
            <a:r>
              <a:rPr lang="de-DE" sz="2000" i="1" dirty="0" err="1">
                <a:solidFill>
                  <a:srgbClr val="C00000"/>
                </a:solidFill>
              </a:rPr>
              <a:t>E</a:t>
            </a:r>
            <a:r>
              <a:rPr lang="de-DE" sz="2000" baseline="-25000" dirty="0" err="1">
                <a:solidFill>
                  <a:srgbClr val="C00000"/>
                </a:solidFill>
              </a:rPr>
              <a:t>lab</a:t>
            </a:r>
            <a:r>
              <a:rPr lang="de-DE" sz="2000" dirty="0">
                <a:solidFill>
                  <a:srgbClr val="C00000"/>
                </a:solidFill>
              </a:rPr>
              <a:t> = 0.4 </a:t>
            </a:r>
            <a:r>
              <a:rPr lang="de-DE" sz="2000" dirty="0" err="1">
                <a:solidFill>
                  <a:srgbClr val="C00000"/>
                </a:solidFill>
              </a:rPr>
              <a:t>MeV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B0B72408-5CDA-3041-8A73-BA0AC5C9CD70}"/>
              </a:ext>
            </a:extLst>
          </p:cNvPr>
          <p:cNvSpPr/>
          <p:nvPr/>
        </p:nvSpPr>
        <p:spPr>
          <a:xfrm>
            <a:off x="2745263" y="2688771"/>
            <a:ext cx="161221" cy="3335231"/>
          </a:xfrm>
          <a:prstGeom prst="rect">
            <a:avLst/>
          </a:prstGeom>
          <a:solidFill>
            <a:srgbClr val="C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0878C0C7-E86F-624A-BB2C-6ED1B378DCFF}"/>
              </a:ext>
            </a:extLst>
          </p:cNvPr>
          <p:cNvSpPr txBox="1"/>
          <p:nvPr/>
        </p:nvSpPr>
        <p:spPr>
          <a:xfrm>
            <a:off x="4341459" y="1678236"/>
            <a:ext cx="3303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2"/>
                </a:solidFill>
              </a:rPr>
              <a:t>Experimental </a:t>
            </a:r>
            <a:r>
              <a:rPr lang="de-DE" sz="2000" dirty="0" err="1">
                <a:solidFill>
                  <a:schemeClr val="tx2"/>
                </a:solidFill>
              </a:rPr>
              <a:t>range</a:t>
            </a:r>
            <a:r>
              <a:rPr lang="de-DE" sz="2000" dirty="0">
                <a:solidFill>
                  <a:schemeClr val="tx2"/>
                </a:solidFill>
              </a:rPr>
              <a:t> so </a:t>
            </a:r>
            <a:r>
              <a:rPr lang="de-DE" sz="2000" dirty="0" err="1">
                <a:solidFill>
                  <a:schemeClr val="tx2"/>
                </a:solidFill>
              </a:rPr>
              <a:t>far</a:t>
            </a:r>
            <a:r>
              <a:rPr lang="de-DE" sz="2000" dirty="0">
                <a:solidFill>
                  <a:schemeClr val="tx2"/>
                </a:solidFill>
              </a:rPr>
              <a:t>: </a:t>
            </a:r>
          </a:p>
          <a:p>
            <a:r>
              <a:rPr lang="de-DE" sz="2000" i="1" dirty="0" err="1">
                <a:solidFill>
                  <a:schemeClr val="tx2"/>
                </a:solidFill>
              </a:rPr>
              <a:t>E</a:t>
            </a:r>
            <a:r>
              <a:rPr lang="de-DE" sz="2000" baseline="-25000" dirty="0" err="1">
                <a:solidFill>
                  <a:schemeClr val="tx2"/>
                </a:solidFill>
              </a:rPr>
              <a:t>cm</a:t>
            </a:r>
            <a:r>
              <a:rPr lang="de-DE" sz="2000" baseline="-25000" dirty="0">
                <a:solidFill>
                  <a:schemeClr val="tx2"/>
                </a:solidFill>
              </a:rPr>
              <a:t> </a:t>
            </a:r>
            <a:r>
              <a:rPr lang="de-DE" sz="2000" dirty="0">
                <a:solidFill>
                  <a:schemeClr val="tx2"/>
                </a:solidFill>
              </a:rPr>
              <a:t>&gt; 1 </a:t>
            </a:r>
            <a:r>
              <a:rPr lang="de-DE" sz="2000" dirty="0" err="1">
                <a:solidFill>
                  <a:schemeClr val="tx2"/>
                </a:solidFill>
              </a:rPr>
              <a:t>MeV</a:t>
            </a:r>
            <a:r>
              <a:rPr lang="de-DE" sz="2000" dirty="0">
                <a:solidFill>
                  <a:schemeClr val="tx2"/>
                </a:solidFill>
              </a:rPr>
              <a:t>, </a:t>
            </a:r>
            <a:r>
              <a:rPr lang="de-DE" sz="2000" i="1" dirty="0" err="1">
                <a:solidFill>
                  <a:schemeClr val="tx2"/>
                </a:solidFill>
              </a:rPr>
              <a:t>E</a:t>
            </a:r>
            <a:r>
              <a:rPr lang="de-DE" sz="2000" baseline="-25000" dirty="0" err="1">
                <a:solidFill>
                  <a:schemeClr val="tx2"/>
                </a:solidFill>
              </a:rPr>
              <a:t>lab</a:t>
            </a:r>
            <a:r>
              <a:rPr lang="de-DE" sz="2000" baseline="-25000" dirty="0">
                <a:solidFill>
                  <a:schemeClr val="tx2"/>
                </a:solidFill>
              </a:rPr>
              <a:t> </a:t>
            </a:r>
            <a:r>
              <a:rPr lang="de-DE" sz="2000" dirty="0">
                <a:solidFill>
                  <a:schemeClr val="tx2"/>
                </a:solidFill>
              </a:rPr>
              <a:t>&gt; 1.3 </a:t>
            </a:r>
            <a:r>
              <a:rPr lang="de-DE" sz="2000" dirty="0" err="1">
                <a:solidFill>
                  <a:schemeClr val="tx2"/>
                </a:solidFill>
              </a:rPr>
              <a:t>MeV</a:t>
            </a:r>
            <a:endParaRPr lang="de-DE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470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3E5789D8-7571-C445-8A56-EE8E71FEC177}"/>
              </a:ext>
            </a:extLst>
          </p:cNvPr>
          <p:cNvSpPr txBox="1">
            <a:spLocks/>
          </p:cNvSpPr>
          <p:nvPr/>
        </p:nvSpPr>
        <p:spPr>
          <a:xfrm>
            <a:off x="576943" y="1361329"/>
            <a:ext cx="8412678" cy="48988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Coulomb dissociation of </a:t>
            </a:r>
            <a:r>
              <a:rPr lang="en-US" sz="2000" baseline="30000" dirty="0"/>
              <a:t>16</a:t>
            </a:r>
            <a:r>
              <a:rPr lang="en-US" sz="2000" dirty="0"/>
              <a:t>O on </a:t>
            </a:r>
            <a:r>
              <a:rPr lang="en-US" sz="2000" baseline="30000" dirty="0"/>
              <a:t>208</a:t>
            </a:r>
            <a:r>
              <a:rPr lang="en-US" sz="2000" dirty="0"/>
              <a:t>Pb</a:t>
            </a:r>
          </a:p>
          <a:p>
            <a:endParaRPr lang="en-US" sz="2000" dirty="0"/>
          </a:p>
          <a:p>
            <a:pPr marL="0" indent="0">
              <a:buFont typeface="Wingdings" charset="2"/>
              <a:buNone/>
            </a:pPr>
            <a:endParaRPr lang="en-US" sz="1100" dirty="0"/>
          </a:p>
          <a:p>
            <a:pPr marL="0" indent="0">
              <a:buFont typeface="Wingdings" charset="2"/>
              <a:buNone/>
            </a:pPr>
            <a:endParaRPr lang="en-US" sz="1100" dirty="0"/>
          </a:p>
          <a:p>
            <a:endParaRPr lang="en-US" sz="2000" dirty="0"/>
          </a:p>
          <a:p>
            <a:r>
              <a:rPr lang="en-US" sz="2000" dirty="0"/>
              <a:t>Advantages:  </a:t>
            </a:r>
          </a:p>
          <a:p>
            <a:pPr lvl="1"/>
            <a:r>
              <a:rPr lang="en-US" sz="1600" dirty="0"/>
              <a:t>high intensity of </a:t>
            </a:r>
            <a:r>
              <a:rPr lang="en-US" sz="1600" baseline="30000" dirty="0"/>
              <a:t>16</a:t>
            </a:r>
            <a:r>
              <a:rPr lang="en-US" sz="1600" dirty="0"/>
              <a:t>O beam</a:t>
            </a:r>
          </a:p>
          <a:p>
            <a:pPr lvl="1"/>
            <a:r>
              <a:rPr lang="en-US" sz="1600" dirty="0"/>
              <a:t>large number of virtual photons </a:t>
            </a:r>
          </a:p>
          <a:p>
            <a:pPr lvl="1"/>
            <a:r>
              <a:rPr lang="en-US" sz="1600" dirty="0"/>
              <a:t>large (</a:t>
            </a:r>
            <a:r>
              <a:rPr lang="en-US" sz="1600" dirty="0" err="1"/>
              <a:t>γ</a:t>
            </a:r>
            <a:r>
              <a:rPr lang="en-US" sz="1600" dirty="0"/>
              <a:t>,α) cross section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Font typeface="Wingdings" charset="2"/>
              <a:buNone/>
            </a:pPr>
            <a:endParaRPr lang="en-US" sz="2000" dirty="0"/>
          </a:p>
        </p:txBody>
      </p:sp>
      <p:sp>
        <p:nvSpPr>
          <p:cNvPr id="7" name="Text Box 24">
            <a:extLst>
              <a:ext uri="{FF2B5EF4-FFF2-40B4-BE49-F238E27FC236}">
                <a16:creationId xmlns="" xmlns:a16="http://schemas.microsoft.com/office/drawing/2014/main" id="{B1E61C0D-9229-684F-81AE-B261C16EA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1908958"/>
            <a:ext cx="8905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aseline="30000" dirty="0"/>
              <a:t>16</a:t>
            </a:r>
            <a:r>
              <a:rPr lang="en-US" altLang="en-US" sz="2000" dirty="0"/>
              <a:t>O + </a:t>
            </a:r>
            <a:r>
              <a:rPr lang="en-US" altLang="en-US" sz="2000" baseline="30000" dirty="0"/>
              <a:t>208</a:t>
            </a:r>
            <a:r>
              <a:rPr lang="en-US" altLang="en-US" sz="2000" dirty="0"/>
              <a:t>Pb </a:t>
            </a:r>
            <a:r>
              <a:rPr lang="en-US" altLang="en-US" sz="2000" dirty="0">
                <a:sym typeface="Wingdings" panose="05000000000000000000" pitchFamily="2" charset="2"/>
              </a:rPr>
              <a:t></a:t>
            </a:r>
            <a:r>
              <a:rPr lang="en-US" altLang="en-US" sz="2000" dirty="0"/>
              <a:t> </a:t>
            </a:r>
            <a:r>
              <a:rPr lang="en-US" altLang="en-US" sz="2000" baseline="30000" dirty="0"/>
              <a:t>4</a:t>
            </a:r>
            <a:r>
              <a:rPr lang="en-US" altLang="en-US" sz="2000" dirty="0"/>
              <a:t>He + </a:t>
            </a:r>
            <a:r>
              <a:rPr lang="en-US" altLang="en-US" sz="2000" baseline="30000" dirty="0"/>
              <a:t>12</a:t>
            </a:r>
            <a:r>
              <a:rPr lang="en-US" altLang="en-US" sz="2000" dirty="0"/>
              <a:t>C + </a:t>
            </a:r>
            <a:r>
              <a:rPr lang="en-US" altLang="en-US" sz="2000" baseline="30000" dirty="0"/>
              <a:t>208</a:t>
            </a:r>
            <a:r>
              <a:rPr lang="en-US" altLang="en-US" sz="2000" dirty="0"/>
              <a:t>Pb   (CD)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75BA0694-2603-F541-A750-D1345814C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3" y="437645"/>
            <a:ext cx="1012372" cy="57849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="" xmlns:a16="http://schemas.microsoft.com/office/drawing/2014/main" id="{A368F698-05E1-7F4A-BD59-355A696A0911}"/>
              </a:ext>
            </a:extLst>
          </p:cNvPr>
          <p:cNvSpPr txBox="1"/>
          <p:nvPr/>
        </p:nvSpPr>
        <p:spPr>
          <a:xfrm>
            <a:off x="1861457" y="537950"/>
            <a:ext cx="3231975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400" dirty="0"/>
              <a:t>s454 – the experiment</a:t>
            </a:r>
          </a:p>
        </p:txBody>
      </p:sp>
    </p:spTree>
    <p:extLst>
      <p:ext uri="{BB962C8B-B14F-4D97-AF65-F5344CB8AC3E}">
        <p14:creationId xmlns:p14="http://schemas.microsoft.com/office/powerpoint/2010/main" val="172373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heil\AppData\Local\Microsoft\Windows\Temporary Internet Files\Content.Outlook\9ZG3MMIR\rates (3).jpg">
            <a:extLst>
              <a:ext uri="{FF2B5EF4-FFF2-40B4-BE49-F238E27FC236}">
                <a16:creationId xmlns="" xmlns:a16="http://schemas.microsoft.com/office/drawing/2014/main" id="{86659A73-560F-A443-83BA-5EE7125F4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5"/>
          <a:stretch/>
        </p:blipFill>
        <p:spPr bwMode="auto">
          <a:xfrm>
            <a:off x="4363220" y="2319881"/>
            <a:ext cx="4780780" cy="398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3E5789D8-7571-C445-8A56-EE8E71FEC177}"/>
              </a:ext>
            </a:extLst>
          </p:cNvPr>
          <p:cNvSpPr txBox="1">
            <a:spLocks/>
          </p:cNvSpPr>
          <p:nvPr/>
        </p:nvSpPr>
        <p:spPr>
          <a:xfrm>
            <a:off x="576943" y="1361329"/>
            <a:ext cx="8412678" cy="48988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Coulomb dissociation of </a:t>
            </a:r>
            <a:r>
              <a:rPr lang="en-US" sz="2000" baseline="30000" dirty="0"/>
              <a:t>16</a:t>
            </a:r>
            <a:r>
              <a:rPr lang="en-US" sz="2000" dirty="0"/>
              <a:t>O on </a:t>
            </a:r>
            <a:r>
              <a:rPr lang="en-US" sz="2000" baseline="30000" dirty="0"/>
              <a:t>208</a:t>
            </a:r>
            <a:r>
              <a:rPr lang="en-US" sz="2000" dirty="0"/>
              <a:t>Pb</a:t>
            </a:r>
          </a:p>
          <a:p>
            <a:endParaRPr lang="en-US" sz="2000" dirty="0"/>
          </a:p>
          <a:p>
            <a:pPr marL="0" indent="0">
              <a:buFont typeface="Wingdings" charset="2"/>
              <a:buNone/>
            </a:pPr>
            <a:endParaRPr lang="en-US" sz="1100" dirty="0"/>
          </a:p>
          <a:p>
            <a:pPr marL="0" indent="0">
              <a:buFont typeface="Wingdings" charset="2"/>
              <a:buNone/>
            </a:pPr>
            <a:endParaRPr lang="en-US" sz="1100" dirty="0"/>
          </a:p>
          <a:p>
            <a:endParaRPr lang="en-US" sz="2000" dirty="0"/>
          </a:p>
          <a:p>
            <a:r>
              <a:rPr lang="en-US" sz="2000" dirty="0"/>
              <a:t>Advantages:  </a:t>
            </a:r>
          </a:p>
          <a:p>
            <a:pPr lvl="1"/>
            <a:r>
              <a:rPr lang="en-US" sz="1600" dirty="0"/>
              <a:t>high intensity of </a:t>
            </a:r>
            <a:r>
              <a:rPr lang="en-US" sz="1600" baseline="30000" dirty="0"/>
              <a:t>16</a:t>
            </a:r>
            <a:r>
              <a:rPr lang="en-US" sz="1600" dirty="0"/>
              <a:t>O beam</a:t>
            </a:r>
          </a:p>
          <a:p>
            <a:pPr lvl="1"/>
            <a:r>
              <a:rPr lang="en-US" sz="1600" dirty="0"/>
              <a:t>large number of virtual photons </a:t>
            </a:r>
          </a:p>
          <a:p>
            <a:pPr lvl="1"/>
            <a:r>
              <a:rPr lang="en-US" sz="1600" dirty="0"/>
              <a:t>large (</a:t>
            </a:r>
            <a:r>
              <a:rPr lang="en-US" sz="1600" dirty="0" err="1"/>
              <a:t>γ</a:t>
            </a:r>
            <a:r>
              <a:rPr lang="en-US" sz="1600" dirty="0"/>
              <a:t>,α) </a:t>
            </a:r>
            <a:r>
              <a:rPr lang="en-US" sz="1600"/>
              <a:t>cross section</a:t>
            </a:r>
            <a:endParaRPr lang="en-US" sz="1600" dirty="0"/>
          </a:p>
          <a:p>
            <a:endParaRPr lang="en-US" sz="2000" dirty="0"/>
          </a:p>
          <a:p>
            <a:r>
              <a:rPr lang="en-US" sz="2000" dirty="0">
                <a:solidFill>
                  <a:srgbClr val="C00000"/>
                </a:solidFill>
              </a:rPr>
              <a:t>We will be able to reach 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about 800 </a:t>
            </a:r>
            <a:r>
              <a:rPr lang="en-US" sz="2000" dirty="0" err="1">
                <a:solidFill>
                  <a:srgbClr val="C00000"/>
                </a:solidFill>
              </a:rPr>
              <a:t>keV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200 </a:t>
            </a:r>
            <a:r>
              <a:rPr lang="en-US" sz="2000" dirty="0" err="1">
                <a:solidFill>
                  <a:srgbClr val="C00000"/>
                </a:solidFill>
              </a:rPr>
              <a:t>keV</a:t>
            </a:r>
            <a:r>
              <a:rPr lang="en-US" sz="2000" dirty="0">
                <a:solidFill>
                  <a:srgbClr val="C00000"/>
                </a:solidFill>
              </a:rPr>
              <a:t> lower than all 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previous measurements!!!</a:t>
            </a:r>
          </a:p>
          <a:p>
            <a:endParaRPr lang="en-US" sz="2000" dirty="0"/>
          </a:p>
          <a:p>
            <a:pPr marL="0" indent="0">
              <a:buFont typeface="Wingdings" charset="2"/>
              <a:buNone/>
            </a:pPr>
            <a:endParaRPr lang="en-US" sz="2000" dirty="0"/>
          </a:p>
        </p:txBody>
      </p:sp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BFD36894-B67D-B84F-86F0-3449785A3482}"/>
              </a:ext>
            </a:extLst>
          </p:cNvPr>
          <p:cNvSpPr txBox="1"/>
          <p:nvPr/>
        </p:nvSpPr>
        <p:spPr>
          <a:xfrm>
            <a:off x="7176577" y="4472593"/>
            <a:ext cx="1492717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140 per hour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at 1 MeV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="" xmlns:a16="http://schemas.microsoft.com/office/drawing/2014/main" id="{66B6C3E4-29BF-9C45-BF36-25C6FC5CAE40}"/>
              </a:ext>
            </a:extLst>
          </p:cNvPr>
          <p:cNvCxnSpPr/>
          <p:nvPr/>
        </p:nvCxnSpPr>
        <p:spPr>
          <a:xfrm flipH="1" flipV="1">
            <a:off x="7057353" y="4147083"/>
            <a:ext cx="533400" cy="303016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465A47C8-DB74-7942-8B91-B00FCF18F1B6}"/>
              </a:ext>
            </a:extLst>
          </p:cNvPr>
          <p:cNvSpPr txBox="1"/>
          <p:nvPr/>
        </p:nvSpPr>
        <p:spPr>
          <a:xfrm>
            <a:off x="5269627" y="3052234"/>
            <a:ext cx="2010487" cy="6463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err="1"/>
              <a:t>Pb</a:t>
            </a:r>
            <a:r>
              <a:rPr lang="en-US" sz="1200" dirty="0"/>
              <a:t> target  50 mg/cm²</a:t>
            </a:r>
          </a:p>
          <a:p>
            <a:pPr algn="l"/>
            <a:r>
              <a:rPr lang="en-US" sz="1200" dirty="0"/>
              <a:t>5E9 Hz incoming beam</a:t>
            </a:r>
          </a:p>
          <a:p>
            <a:pPr algn="l"/>
            <a:r>
              <a:rPr lang="en-US" sz="1200" dirty="0"/>
              <a:t>beam energy of 500 </a:t>
            </a:r>
            <a:r>
              <a:rPr lang="en-US" sz="1200" i="1" dirty="0" err="1"/>
              <a:t>A</a:t>
            </a:r>
            <a:r>
              <a:rPr lang="en-US" sz="1200" dirty="0" err="1"/>
              <a:t>MeV</a:t>
            </a:r>
            <a:endParaRPr lang="en-US" sz="1200" dirty="0"/>
          </a:p>
        </p:txBody>
      </p:sp>
      <p:sp>
        <p:nvSpPr>
          <p:cNvPr id="7" name="Text Box 24">
            <a:extLst>
              <a:ext uri="{FF2B5EF4-FFF2-40B4-BE49-F238E27FC236}">
                <a16:creationId xmlns="" xmlns:a16="http://schemas.microsoft.com/office/drawing/2014/main" id="{B1E61C0D-9229-684F-81AE-B261C16EA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1908958"/>
            <a:ext cx="8905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aseline="30000" dirty="0"/>
              <a:t>16</a:t>
            </a:r>
            <a:r>
              <a:rPr lang="en-US" altLang="en-US" sz="2000" dirty="0"/>
              <a:t>O + </a:t>
            </a:r>
            <a:r>
              <a:rPr lang="en-US" altLang="en-US" sz="2000" baseline="30000" dirty="0"/>
              <a:t>208</a:t>
            </a:r>
            <a:r>
              <a:rPr lang="en-US" altLang="en-US" sz="2000" dirty="0"/>
              <a:t>Pb </a:t>
            </a:r>
            <a:r>
              <a:rPr lang="en-US" altLang="en-US" sz="2000" dirty="0">
                <a:sym typeface="Wingdings" panose="05000000000000000000" pitchFamily="2" charset="2"/>
              </a:rPr>
              <a:t></a:t>
            </a:r>
            <a:r>
              <a:rPr lang="en-US" altLang="en-US" sz="2000" dirty="0"/>
              <a:t> </a:t>
            </a:r>
            <a:r>
              <a:rPr lang="en-US" altLang="en-US" sz="2000" baseline="30000" dirty="0"/>
              <a:t>4</a:t>
            </a:r>
            <a:r>
              <a:rPr lang="en-US" altLang="en-US" sz="2000" dirty="0"/>
              <a:t>He + </a:t>
            </a:r>
            <a:r>
              <a:rPr lang="en-US" altLang="en-US" sz="2000" baseline="30000" dirty="0"/>
              <a:t>12</a:t>
            </a:r>
            <a:r>
              <a:rPr lang="en-US" altLang="en-US" sz="2000" dirty="0"/>
              <a:t>C + </a:t>
            </a:r>
            <a:r>
              <a:rPr lang="en-US" altLang="en-US" sz="2000" baseline="30000" dirty="0"/>
              <a:t>208</a:t>
            </a:r>
            <a:r>
              <a:rPr lang="en-US" altLang="en-US" sz="2000" dirty="0"/>
              <a:t>Pb   (CD)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FA3E31C1-2A2F-E74A-92D9-F9975B17BA75}"/>
              </a:ext>
            </a:extLst>
          </p:cNvPr>
          <p:cNvSpPr txBox="1"/>
          <p:nvPr/>
        </p:nvSpPr>
        <p:spPr>
          <a:xfrm>
            <a:off x="8080588" y="3441446"/>
            <a:ext cx="498855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000" dirty="0"/>
              <a:t>E2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401E4E57-2753-2344-A8E3-67305FFEC024}"/>
              </a:ext>
            </a:extLst>
          </p:cNvPr>
          <p:cNvSpPr/>
          <p:nvPr/>
        </p:nvSpPr>
        <p:spPr>
          <a:xfrm>
            <a:off x="5060774" y="6260227"/>
            <a:ext cx="39890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CD (E2) yield calculated with code CDXSP from Stefan </a:t>
            </a:r>
            <a:r>
              <a:rPr lang="en-US" sz="1100" dirty="0" err="1"/>
              <a:t>Typel</a:t>
            </a:r>
            <a:endParaRPr lang="en-US" sz="1100" dirty="0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="" xmlns:a16="http://schemas.microsoft.com/office/drawing/2014/main" id="{38B67CBA-22C4-2B4B-910E-03D26BB875DA}"/>
              </a:ext>
            </a:extLst>
          </p:cNvPr>
          <p:cNvCxnSpPr/>
          <p:nvPr/>
        </p:nvCxnSpPr>
        <p:spPr>
          <a:xfrm>
            <a:off x="6054931" y="4482757"/>
            <a:ext cx="638914" cy="14934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="" xmlns:a16="http://schemas.microsoft.com/office/drawing/2014/main" id="{550478EF-5AA0-1E48-9DA2-89D955665C22}"/>
              </a:ext>
            </a:extLst>
          </p:cNvPr>
          <p:cNvSpPr txBox="1"/>
          <p:nvPr/>
        </p:nvSpPr>
        <p:spPr>
          <a:xfrm>
            <a:off x="5271102" y="3810484"/>
            <a:ext cx="1428597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20 per hour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at 0.8 MeV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75BA0694-2603-F541-A750-D1345814C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3" y="437645"/>
            <a:ext cx="1012372" cy="57849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="" xmlns:a16="http://schemas.microsoft.com/office/drawing/2014/main" id="{A368F698-05E1-7F4A-BD59-355A696A0911}"/>
              </a:ext>
            </a:extLst>
          </p:cNvPr>
          <p:cNvSpPr txBox="1"/>
          <p:nvPr/>
        </p:nvSpPr>
        <p:spPr>
          <a:xfrm>
            <a:off x="1861457" y="537950"/>
            <a:ext cx="3231975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400" dirty="0"/>
              <a:t>s454 – the experiment</a:t>
            </a:r>
          </a:p>
        </p:txBody>
      </p:sp>
    </p:spTree>
    <p:extLst>
      <p:ext uri="{BB962C8B-B14F-4D97-AF65-F5344CB8AC3E}">
        <p14:creationId xmlns:p14="http://schemas.microsoft.com/office/powerpoint/2010/main" val="208889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791AC36C-07DE-0745-BA90-C99FF9B5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8029"/>
            <a:ext cx="9144000" cy="34004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2BF0C8C6-864D-8A46-A46A-874E8973F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3" y="437645"/>
            <a:ext cx="1012372" cy="57849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49845821-7940-9442-B6D3-251918A9EAB8}"/>
              </a:ext>
            </a:extLst>
          </p:cNvPr>
          <p:cNvSpPr txBox="1"/>
          <p:nvPr/>
        </p:nvSpPr>
        <p:spPr>
          <a:xfrm>
            <a:off x="1861457" y="537950"/>
            <a:ext cx="3215945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400" dirty="0"/>
              <a:t>s454 – a unique setup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6C20A2E7-9C66-4C42-9B36-33CC29458E3C}"/>
              </a:ext>
            </a:extLst>
          </p:cNvPr>
          <p:cNvSpPr txBox="1"/>
          <p:nvPr/>
        </p:nvSpPr>
        <p:spPr>
          <a:xfrm>
            <a:off x="7021284" y="3557396"/>
            <a:ext cx="729687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800" b="1" baseline="30000" dirty="0">
                <a:solidFill>
                  <a:schemeClr val="accent3">
                    <a:lumMod val="50000"/>
                  </a:schemeClr>
                </a:solidFill>
              </a:rPr>
              <a:t>16</a:t>
            </a:r>
            <a:r>
              <a:rPr lang="de-DE" sz="2800" b="1" dirty="0">
                <a:solidFill>
                  <a:schemeClr val="accent3">
                    <a:lumMod val="50000"/>
                  </a:schemeClr>
                </a:solidFill>
              </a:rPr>
              <a:t>O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DFBC9404-77E6-2144-A405-7D6373EFD644}"/>
              </a:ext>
            </a:extLst>
          </p:cNvPr>
          <p:cNvSpPr txBox="1"/>
          <p:nvPr/>
        </p:nvSpPr>
        <p:spPr>
          <a:xfrm>
            <a:off x="7672424" y="2697424"/>
            <a:ext cx="710451" cy="523220"/>
          </a:xfrm>
          <a:prstGeom prst="rect">
            <a:avLst/>
          </a:prstGeom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800" b="1" baseline="30000" dirty="0">
                <a:ln w="3175">
                  <a:solidFill>
                    <a:schemeClr val="tx1">
                      <a:alpha val="40000"/>
                    </a:schemeClr>
                  </a:solidFill>
                </a:ln>
                <a:solidFill>
                  <a:srgbClr val="FFC000"/>
                </a:solidFill>
              </a:rPr>
              <a:t>12</a:t>
            </a:r>
            <a:r>
              <a:rPr lang="de-DE" sz="2800" b="1" dirty="0">
                <a:ln w="3175">
                  <a:solidFill>
                    <a:schemeClr val="tx1">
                      <a:alpha val="40000"/>
                    </a:schemeClr>
                  </a:solidFill>
                </a:ln>
                <a:solidFill>
                  <a:srgbClr val="FFC000"/>
                </a:solidFill>
              </a:rPr>
              <a:t>C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2EBFB32E-2AB8-C14D-A8A5-E2BA3E9DB73A}"/>
              </a:ext>
            </a:extLst>
          </p:cNvPr>
          <p:cNvSpPr txBox="1"/>
          <p:nvPr/>
        </p:nvSpPr>
        <p:spPr>
          <a:xfrm>
            <a:off x="7672424" y="3127410"/>
            <a:ext cx="777777" cy="523220"/>
          </a:xfrm>
          <a:prstGeom prst="rect">
            <a:avLst/>
          </a:prstGeom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800" b="1" baseline="30000" dirty="0">
                <a:ln w="3175">
                  <a:solidFill>
                    <a:schemeClr val="tx1">
                      <a:alpha val="40000"/>
                    </a:schemeClr>
                  </a:solidFill>
                </a:ln>
                <a:solidFill>
                  <a:srgbClr val="FFC000"/>
                </a:solidFill>
              </a:rPr>
              <a:t>4</a:t>
            </a:r>
            <a:r>
              <a:rPr lang="de-DE" sz="2800" b="1" dirty="0">
                <a:ln w="3175">
                  <a:solidFill>
                    <a:schemeClr val="tx1">
                      <a:alpha val="40000"/>
                    </a:schemeClr>
                  </a:solidFill>
                </a:ln>
                <a:solidFill>
                  <a:srgbClr val="FFC000"/>
                </a:solidFill>
              </a:rPr>
              <a:t>He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9525" y="4905375"/>
            <a:ext cx="98777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olidFill>
                  <a:srgbClr val="C00000"/>
                </a:solidFill>
              </a:rPr>
              <a:t>10</a:t>
            </a:r>
            <a:r>
              <a:rPr lang="de-DE" baseline="30000" dirty="0" smtClean="0">
                <a:solidFill>
                  <a:srgbClr val="C00000"/>
                </a:solidFill>
              </a:rPr>
              <a:t>9</a:t>
            </a:r>
            <a:r>
              <a:rPr lang="de-DE" dirty="0" smtClean="0">
                <a:solidFill>
                  <a:srgbClr val="C00000"/>
                </a:solidFill>
              </a:rPr>
              <a:t>/</a:t>
            </a:r>
            <a:r>
              <a:rPr lang="de-DE" dirty="0" err="1" smtClean="0">
                <a:solidFill>
                  <a:srgbClr val="C00000"/>
                </a:solidFill>
              </a:rPr>
              <a:t>spill</a:t>
            </a:r>
            <a:endParaRPr lang="en-US" baseline="30000" dirty="0" smtClean="0">
              <a:solidFill>
                <a:srgbClr val="C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5735" y="5943600"/>
            <a:ext cx="693010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olidFill>
                  <a:srgbClr val="C00000"/>
                </a:solidFill>
              </a:rPr>
              <a:t>High rate </a:t>
            </a:r>
            <a:r>
              <a:rPr lang="de-DE" dirty="0" err="1" smtClean="0">
                <a:solidFill>
                  <a:schemeClr val="tx2"/>
                </a:solidFill>
              </a:rPr>
              <a:t>experiment</a:t>
            </a:r>
            <a:r>
              <a:rPr lang="de-DE" dirty="0" smtClean="0">
                <a:solidFill>
                  <a:schemeClr val="tx2"/>
                </a:solidFill>
              </a:rPr>
              <a:t>, </a:t>
            </a:r>
            <a:r>
              <a:rPr lang="de-DE" dirty="0" err="1" smtClean="0">
                <a:solidFill>
                  <a:schemeClr val="tx2"/>
                </a:solidFill>
              </a:rPr>
              <a:t>perfectly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suited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to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study</a:t>
            </a:r>
            <a:r>
              <a:rPr lang="de-DE" dirty="0" smtClean="0">
                <a:solidFill>
                  <a:schemeClr val="tx2"/>
                </a:solidFill>
              </a:rPr>
              <a:t> DAQ/</a:t>
            </a:r>
            <a:r>
              <a:rPr lang="de-DE" dirty="0" err="1" smtClean="0">
                <a:solidFill>
                  <a:schemeClr val="tx2"/>
                </a:solidFill>
              </a:rPr>
              <a:t>detector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limits</a:t>
            </a:r>
            <a:endParaRPr lang="de-DE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6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AA6D-37B6-45B0-9677-52394B5B75FE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504825" y="4895850"/>
            <a:ext cx="4923143" cy="175432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Only</a:t>
            </a:r>
            <a:r>
              <a:rPr lang="de-DE" dirty="0" smtClean="0"/>
              <a:t> a </a:t>
            </a:r>
            <a:r>
              <a:rPr lang="de-DE" dirty="0" err="1" smtClean="0"/>
              <a:t>few</a:t>
            </a:r>
            <a:r>
              <a:rPr lang="de-DE" dirty="0" smtClean="0"/>
              <a:t> </a:t>
            </a:r>
            <a:r>
              <a:rPr lang="de-DE" dirty="0" err="1" smtClean="0"/>
              <a:t>days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running</a:t>
            </a:r>
            <a:r>
              <a:rPr lang="de-DE" dirty="0" smtClean="0"/>
              <a:t>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 smtClean="0"/>
              <a:t>prepared</a:t>
            </a:r>
            <a:r>
              <a:rPr lang="de-DE" dirty="0" smtClean="0"/>
              <a:t> </a:t>
            </a:r>
            <a:r>
              <a:rPr lang="de-DE" dirty="0" err="1" smtClean="0"/>
              <a:t>settings</a:t>
            </a:r>
            <a:r>
              <a:rPr lang="de-DE" dirty="0" smtClean="0"/>
              <a:t> in </a:t>
            </a:r>
            <a:r>
              <a:rPr lang="de-DE" dirty="0" err="1" smtClean="0"/>
              <a:t>engineering</a:t>
            </a:r>
            <a:r>
              <a:rPr lang="de-DE" dirty="0" smtClean="0"/>
              <a:t> </a:t>
            </a:r>
            <a:r>
              <a:rPr lang="de-DE" dirty="0" err="1" smtClean="0"/>
              <a:t>runs</a:t>
            </a:r>
            <a:r>
              <a:rPr lang="de-DE" dirty="0" smtClean="0"/>
              <a:t> (12C)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limited </a:t>
            </a:r>
            <a:r>
              <a:rPr lang="de-DE" dirty="0" err="1" smtClean="0"/>
              <a:t>setup</a:t>
            </a:r>
            <a:r>
              <a:rPr lang="de-DE" dirty="0" smtClean="0"/>
              <a:t> time!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 smtClean="0"/>
              <a:t>issues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spill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diagnosed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(</a:t>
            </a:r>
            <a:r>
              <a:rPr lang="de-DE" dirty="0" err="1" smtClean="0"/>
              <a:t>firmware</a:t>
            </a:r>
            <a:r>
              <a:rPr lang="de-DE" dirty="0" smtClean="0"/>
              <a:t>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since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years</a:t>
            </a:r>
            <a:r>
              <a:rPr lang="de-DE" dirty="0" smtClean="0"/>
              <a:t>)</a:t>
            </a:r>
            <a:endParaRPr lang="de-DE" dirty="0" smtClean="0"/>
          </a:p>
          <a:p>
            <a:pPr algn="l"/>
            <a:endParaRPr lang="en-US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514685"/>
            <a:ext cx="5338763" cy="438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ige Legende 4"/>
          <p:cNvSpPr/>
          <p:nvPr/>
        </p:nvSpPr>
        <p:spPr>
          <a:xfrm>
            <a:off x="5619750" y="1104900"/>
            <a:ext cx="2971800" cy="676275"/>
          </a:xfrm>
          <a:prstGeom prst="wedgeRectCallout">
            <a:avLst>
              <a:gd name="adj1" fmla="val -75000"/>
              <a:gd name="adj2" fmla="val 35739"/>
            </a:avLst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8" name="Rechteckige Legende 7"/>
          <p:cNvSpPr/>
          <p:nvPr/>
        </p:nvSpPr>
        <p:spPr>
          <a:xfrm>
            <a:off x="5427968" y="5343525"/>
            <a:ext cx="2971800" cy="676275"/>
          </a:xfrm>
          <a:prstGeom prst="wedgeRectCallout">
            <a:avLst>
              <a:gd name="adj1" fmla="val -175321"/>
              <a:gd name="adj2" fmla="val -219191"/>
            </a:avLst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 smtClean="0"/>
              <a:t>Experiment</a:t>
            </a:r>
            <a:r>
              <a:rPr lang="de-DE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4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H.Simon - NUSTAR Annual Meeting 2019</a:t>
            </a:r>
            <a:endParaRPr lang="de-DE"/>
          </a:p>
        </p:txBody>
      </p:sp>
      <p:pic>
        <p:nvPicPr>
          <p:cNvPr id="139266" name="Picture 2" descr="D:\00transfer\20190227-NUSTAR\20190225_052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" y="0"/>
            <a:ext cx="9168340" cy="5157192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2627784" y="4581128"/>
            <a:ext cx="5828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C000"/>
                </a:solidFill>
              </a:rPr>
              <a:t>20190225 5:12 </a:t>
            </a:r>
            <a:r>
              <a:rPr lang="de-DE" sz="2800" dirty="0" err="1" smtClean="0">
                <a:solidFill>
                  <a:srgbClr val="FFC000"/>
                </a:solidFill>
              </a:rPr>
              <a:t>Quench</a:t>
            </a:r>
            <a:r>
              <a:rPr lang="de-DE" sz="2800" dirty="0" smtClean="0">
                <a:solidFill>
                  <a:srgbClr val="FFC000"/>
                </a:solidFill>
              </a:rPr>
              <a:t> @2800A !!!</a:t>
            </a:r>
            <a:endParaRPr lang="de-DE" sz="2800" dirty="0">
              <a:solidFill>
                <a:srgbClr val="FFC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49397" y="5085184"/>
            <a:ext cx="88440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Quench</a:t>
            </a:r>
            <a:r>
              <a:rPr lang="de-DE" sz="2800" dirty="0" smtClean="0"/>
              <a:t> </a:t>
            </a:r>
            <a:r>
              <a:rPr lang="de-DE" sz="2800" dirty="0" err="1" smtClean="0"/>
              <a:t>while</a:t>
            </a:r>
            <a:r>
              <a:rPr lang="de-DE" sz="2800" dirty="0" smtClean="0"/>
              <a:t> </a:t>
            </a:r>
            <a:r>
              <a:rPr lang="de-DE" sz="2800" dirty="0" err="1" smtClean="0"/>
              <a:t>ramping</a:t>
            </a:r>
            <a:r>
              <a:rPr lang="de-DE" sz="2800" dirty="0" smtClean="0"/>
              <a:t> </a:t>
            </a:r>
            <a:r>
              <a:rPr lang="de-DE" sz="2800" dirty="0" err="1" smtClean="0"/>
              <a:t>up</a:t>
            </a:r>
            <a:r>
              <a:rPr lang="de-DE" sz="2800" dirty="0" smtClean="0"/>
              <a:t> </a:t>
            </a:r>
            <a:r>
              <a:rPr lang="de-DE" sz="2800" dirty="0" err="1" smtClean="0"/>
              <a:t>earlier</a:t>
            </a:r>
            <a:r>
              <a:rPr lang="de-DE" sz="2800" dirty="0" smtClean="0"/>
              <a:t> (</a:t>
            </a:r>
            <a:r>
              <a:rPr lang="de-DE" sz="2800" dirty="0" err="1" smtClean="0"/>
              <a:t>directly</a:t>
            </a:r>
            <a:r>
              <a:rPr lang="de-DE" sz="2800" dirty="0" smtClean="0"/>
              <a:t> after </a:t>
            </a:r>
            <a:r>
              <a:rPr lang="de-DE" sz="2800" dirty="0" err="1" smtClean="0"/>
              <a:t>comm</a:t>
            </a:r>
            <a:r>
              <a:rPr lang="de-DE" sz="2800" dirty="0" smtClean="0"/>
              <a:t>.)</a:t>
            </a:r>
            <a:endParaRPr lang="de-DE" sz="2800" dirty="0" smtClean="0"/>
          </a:p>
          <a:p>
            <a:r>
              <a:rPr lang="de-DE" sz="2800" dirty="0" smtClean="0"/>
              <a:t>Analysis: just a </a:t>
            </a:r>
            <a:r>
              <a:rPr lang="de-DE" sz="2800" dirty="0" err="1" smtClean="0"/>
              <a:t>bad</a:t>
            </a:r>
            <a:r>
              <a:rPr lang="de-DE" sz="2800" dirty="0" smtClean="0"/>
              <a:t> </a:t>
            </a:r>
            <a:r>
              <a:rPr lang="de-DE" sz="2800" dirty="0" err="1" smtClean="0"/>
              <a:t>contact</a:t>
            </a:r>
            <a:r>
              <a:rPr lang="de-DE" sz="2800" dirty="0" smtClean="0"/>
              <a:t> </a:t>
            </a:r>
            <a:endParaRPr lang="de-DE" sz="2800" dirty="0" smtClean="0"/>
          </a:p>
          <a:p>
            <a:r>
              <a:rPr lang="de-DE" sz="2800" dirty="0" err="1" smtClean="0"/>
              <a:t>Recovery</a:t>
            </a:r>
            <a:r>
              <a:rPr lang="de-DE" sz="2800" dirty="0" smtClean="0"/>
              <a:t> </a:t>
            </a:r>
            <a:r>
              <a:rPr lang="de-DE" sz="2800" dirty="0" err="1" smtClean="0"/>
              <a:t>within</a:t>
            </a:r>
            <a:r>
              <a:rPr lang="de-DE" sz="2800" dirty="0" smtClean="0"/>
              <a:t> 48h !!!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60180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-2014-II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gsi-folienmaster-2014-II</Template>
  <TotalTime>0</TotalTime>
  <Words>622</Words>
  <Application>Microsoft Office PowerPoint</Application>
  <PresentationFormat>Bildschirmpräsentation (4:3)</PresentationFormat>
  <Paragraphs>145</Paragraphs>
  <Slides>23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gsi-folienmaster-2014-II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Severin, Daniel</dc:creator>
  <cp:lastModifiedBy>Simon, Haik Dr.</cp:lastModifiedBy>
  <cp:revision>374</cp:revision>
  <cp:lastPrinted>2019-01-31T09:49:55Z</cp:lastPrinted>
  <dcterms:created xsi:type="dcterms:W3CDTF">2016-05-11T09:48:19Z</dcterms:created>
  <dcterms:modified xsi:type="dcterms:W3CDTF">2019-05-28T10:56:55Z</dcterms:modified>
</cp:coreProperties>
</file>