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56" r:id="rId3"/>
    <p:sldId id="259" r:id="rId4"/>
    <p:sldId id="265" r:id="rId5"/>
    <p:sldId id="257" r:id="rId6"/>
    <p:sldId id="263" r:id="rId7"/>
    <p:sldId id="262" r:id="rId8"/>
    <p:sldId id="258" r:id="rId9"/>
    <p:sldId id="260" r:id="rId10"/>
    <p:sldId id="266" r:id="rId11"/>
    <p:sldId id="261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0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6575B-3F53-4781-96FA-4E49A14067B3}" type="datetimeFigureOut">
              <a:rPr lang="it-IT" smtClean="0"/>
              <a:pPr/>
              <a:t>05/03/2010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F058E-7712-4043-A9DC-9E092D0AF783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F058E-7712-4043-A9DC-9E092D0AF783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0DC2-6725-4432-AC5E-EEA4333A5537}" type="datetimeFigureOut">
              <a:rPr lang="it-IT" smtClean="0"/>
              <a:pPr/>
              <a:t>05/03/2010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8B84-7357-460A-915D-472E0CC6AA9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0DC2-6725-4432-AC5E-EEA4333A5537}" type="datetimeFigureOut">
              <a:rPr lang="it-IT" smtClean="0"/>
              <a:pPr/>
              <a:t>05/03/2010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8B84-7357-460A-915D-472E0CC6AA9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0DC2-6725-4432-AC5E-EEA4333A5537}" type="datetimeFigureOut">
              <a:rPr lang="it-IT" smtClean="0"/>
              <a:pPr/>
              <a:t>05/03/2010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8B84-7357-460A-915D-472E0CC6AA9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0DC2-6725-4432-AC5E-EEA4333A5537}" type="datetimeFigureOut">
              <a:rPr lang="it-IT" smtClean="0"/>
              <a:pPr/>
              <a:t>05/03/2010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8B84-7357-460A-915D-472E0CC6AA9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0DC2-6725-4432-AC5E-EEA4333A5537}" type="datetimeFigureOut">
              <a:rPr lang="it-IT" smtClean="0"/>
              <a:pPr/>
              <a:t>05/03/2010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8B84-7357-460A-915D-472E0CC6AA9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0DC2-6725-4432-AC5E-EEA4333A5537}" type="datetimeFigureOut">
              <a:rPr lang="it-IT" smtClean="0"/>
              <a:pPr/>
              <a:t>05/03/2010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8B84-7357-460A-915D-472E0CC6AA9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0DC2-6725-4432-AC5E-EEA4333A5537}" type="datetimeFigureOut">
              <a:rPr lang="it-IT" smtClean="0"/>
              <a:pPr/>
              <a:t>05/03/2010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8B84-7357-460A-915D-472E0CC6AA9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0DC2-6725-4432-AC5E-EEA4333A5537}" type="datetimeFigureOut">
              <a:rPr lang="it-IT" smtClean="0"/>
              <a:pPr/>
              <a:t>05/03/2010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8B84-7357-460A-915D-472E0CC6AA9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0DC2-6725-4432-AC5E-EEA4333A5537}" type="datetimeFigureOut">
              <a:rPr lang="it-IT" smtClean="0"/>
              <a:pPr/>
              <a:t>05/03/2010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8B84-7357-460A-915D-472E0CC6AA9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0DC2-6725-4432-AC5E-EEA4333A5537}" type="datetimeFigureOut">
              <a:rPr lang="it-IT" smtClean="0"/>
              <a:pPr/>
              <a:t>05/03/2010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8B84-7357-460A-915D-472E0CC6AA9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0DC2-6725-4432-AC5E-EEA4333A5537}" type="datetimeFigureOut">
              <a:rPr lang="it-IT" smtClean="0"/>
              <a:pPr/>
              <a:t>05/03/2010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8B84-7357-460A-915D-472E0CC6AA9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0DC2-6725-4432-AC5E-EEA4333A5537}" type="datetimeFigureOut">
              <a:rPr lang="it-IT" smtClean="0"/>
              <a:pPr/>
              <a:t>05/03/2010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8B84-7357-460A-915D-472E0CC6AA9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21698"/>
            <a:ext cx="4857784" cy="481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071934" y="428604"/>
            <a:ext cx="4357718" cy="500066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“- Cables &amp; Gas-Pipes Structure” VS “EMC Backward”</a:t>
            </a:r>
            <a:r>
              <a:rPr lang="it-IT" sz="1200" dirty="0" smtClean="0">
                <a:latin typeface="Comic Sans MS" pitchFamily="66" charset="0"/>
              </a:rPr>
              <a:t>.</a:t>
            </a:r>
            <a:endParaRPr lang="it-IT" sz="1200" dirty="0"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7" name="Picture 5" descr="pand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000993" y="0"/>
            <a:ext cx="11430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SUMMARY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86644" y="6642556"/>
            <a:ext cx="185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 - March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2010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71480"/>
            <a:ext cx="5429288" cy="573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4348" y="1142984"/>
            <a:ext cx="1143008" cy="285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Free space</a:t>
            </a:r>
            <a:endParaRPr lang="it-IT" sz="1200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034" y="5929330"/>
            <a:ext cx="2857520" cy="5715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“EMC” suggested external dimensions</a:t>
            </a:r>
            <a:r>
              <a:rPr lang="it-IT" sz="1200" dirty="0" smtClean="0">
                <a:latin typeface="Comic Sans MS" pitchFamily="66" charset="0"/>
              </a:rPr>
              <a:t>.</a:t>
            </a:r>
            <a:endParaRPr lang="it-IT" sz="12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1643042" y="1428736"/>
            <a:ext cx="428628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1857356" y="1142984"/>
            <a:ext cx="785818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57884" y="285728"/>
            <a:ext cx="3071834" cy="42862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Cables &amp; Gas-Pipes Structure VS “EMC Backward” -Main Dimension-</a:t>
            </a:r>
            <a:endParaRPr lang="it-IT" sz="1200" b="1" i="1" dirty="0">
              <a:latin typeface="Comic Sans MS" pitchFamily="66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15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286644" y="6642556"/>
            <a:ext cx="185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 - March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2010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86446" y="2285992"/>
            <a:ext cx="21431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3286116" y="4857760"/>
            <a:ext cx="35719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3214678" y="2143116"/>
            <a:ext cx="35719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7290" y="1928802"/>
            <a:ext cx="6429420" cy="235745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Final considerations.</a:t>
            </a:r>
          </a:p>
          <a:p>
            <a:pPr algn="ctr"/>
            <a:endParaRPr lang="it-IT" sz="1200" b="1" i="1" dirty="0" smtClean="0">
              <a:latin typeface="Comic Sans MS" pitchFamily="66" charset="0"/>
            </a:endParaRPr>
          </a:p>
          <a:p>
            <a:pPr algn="ctr"/>
            <a:r>
              <a:rPr lang="it-IT" sz="1200" b="1" i="1" dirty="0" smtClean="0">
                <a:latin typeface="Comic Sans MS" pitchFamily="66" charset="0"/>
              </a:rPr>
              <a:t>A prototype of the “Cables &amp; Gas Pipes” structure can be realized in Frascati Lab (next mounths), but before starting, an approval must be necessary.</a:t>
            </a:r>
          </a:p>
          <a:p>
            <a:pPr algn="ctr"/>
            <a:endParaRPr lang="it-IT" sz="1200" b="1" i="1" dirty="0" smtClean="0">
              <a:latin typeface="Comic Sans MS" pitchFamily="66" charset="0"/>
            </a:endParaRPr>
          </a:p>
          <a:p>
            <a:pPr algn="ctr"/>
            <a:r>
              <a:rPr lang="it-IT" sz="1200" b="1" i="1" dirty="0" smtClean="0">
                <a:latin typeface="Comic Sans MS" pitchFamily="66" charset="0"/>
              </a:rPr>
              <a:t>This prototype could be assembled on the “Central Tracker -parking and inserting structure-” actually under construction in Frascati Lab.</a:t>
            </a:r>
            <a:endParaRPr lang="it-IT" sz="1200" dirty="0"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6" name="Picture 5" descr="pand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86644" y="6642556"/>
            <a:ext cx="185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 - March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2010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orecchini\Desktop\2.jpg"/>
          <p:cNvPicPr>
            <a:picLocks noChangeAspect="1" noChangeArrowheads="1"/>
          </p:cNvPicPr>
          <p:nvPr/>
        </p:nvPicPr>
        <p:blipFill>
          <a:blip r:embed="rId2" cstate="print"/>
          <a:srcRect r="9092" b="932"/>
          <a:stretch>
            <a:fillRect/>
          </a:stretch>
        </p:blipFill>
        <p:spPr bwMode="auto">
          <a:xfrm>
            <a:off x="1071538" y="571480"/>
            <a:ext cx="6858048" cy="57803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29322" y="214290"/>
            <a:ext cx="3071834" cy="42862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Cables &amp; Gas-Pipes Support Structure -“Pictorial View”-</a:t>
            </a:r>
            <a:endParaRPr lang="it-IT" sz="1200" b="1" i="1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071546"/>
            <a:ext cx="1285884" cy="285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Patch Panels</a:t>
            </a:r>
            <a:endParaRPr lang="it-IT" sz="12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8" y="5072074"/>
            <a:ext cx="1285884" cy="285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Cables Route</a:t>
            </a:r>
            <a:endParaRPr lang="it-IT" sz="12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3857628"/>
            <a:ext cx="1285884" cy="285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Gas Pipes</a:t>
            </a:r>
            <a:endParaRPr lang="it-IT" sz="12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1736" y="428604"/>
            <a:ext cx="1428760" cy="285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Support Skates</a:t>
            </a:r>
            <a:endParaRPr lang="it-IT" sz="1200" dirty="0"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00166" y="1214422"/>
            <a:ext cx="1143008" cy="857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393141" y="1178703"/>
            <a:ext cx="1071570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rot="10800000">
            <a:off x="4572000" y="3929066"/>
            <a:ext cx="1143008" cy="12858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1321571" y="4321975"/>
            <a:ext cx="1214446" cy="8572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29520" y="1714488"/>
            <a:ext cx="1571636" cy="285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Support Structure</a:t>
            </a:r>
            <a:endParaRPr lang="it-IT" sz="1200" dirty="0">
              <a:latin typeface="Comic Sans MS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5357818" y="1857364"/>
            <a:ext cx="2071702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19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286644" y="6642556"/>
            <a:ext cx="185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 - March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2010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corecchini\Desktop\1_a.jpg"/>
          <p:cNvPicPr>
            <a:picLocks noChangeAspect="1" noChangeArrowheads="1"/>
          </p:cNvPicPr>
          <p:nvPr/>
        </p:nvPicPr>
        <p:blipFill>
          <a:blip r:embed="rId2" cstate="print"/>
          <a:srcRect r="6604" b="1189"/>
          <a:stretch>
            <a:fillRect/>
          </a:stretch>
        </p:blipFill>
        <p:spPr bwMode="auto">
          <a:xfrm>
            <a:off x="4204604" y="2571744"/>
            <a:ext cx="4755731" cy="3698902"/>
          </a:xfrm>
          <a:prstGeom prst="rect">
            <a:avLst/>
          </a:prstGeom>
          <a:noFill/>
        </p:spPr>
      </p:pic>
      <p:pic>
        <p:nvPicPr>
          <p:cNvPr id="4099" name="Picture 3" descr="C:\Users\pcorecchini\Desktop\1_b.jpg"/>
          <p:cNvPicPr>
            <a:picLocks noChangeAspect="1" noChangeArrowheads="1"/>
          </p:cNvPicPr>
          <p:nvPr/>
        </p:nvPicPr>
        <p:blipFill>
          <a:blip r:embed="rId3" cstate="print"/>
          <a:srcRect r="31034" b="8621"/>
          <a:stretch>
            <a:fillRect/>
          </a:stretch>
        </p:blipFill>
        <p:spPr bwMode="auto">
          <a:xfrm>
            <a:off x="214283" y="571480"/>
            <a:ext cx="4143404" cy="343125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43504" y="214290"/>
            <a:ext cx="3857652" cy="42862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Cables &amp; Gas-Pipes Structure “Main Dimensions”</a:t>
            </a:r>
            <a:endParaRPr lang="it-IT" sz="1200" b="1" i="1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4643446"/>
            <a:ext cx="3929090" cy="17145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200" dirty="0" smtClean="0">
                <a:latin typeface="Comic Sans MS" pitchFamily="66" charset="0"/>
              </a:rPr>
              <a:t>Solution main characteristics:</a:t>
            </a:r>
          </a:p>
          <a:p>
            <a:pPr algn="just"/>
            <a:r>
              <a:rPr lang="it-IT" sz="1200" dirty="0" smtClean="0">
                <a:latin typeface="Comic Sans MS" pitchFamily="66" charset="0"/>
              </a:rPr>
              <a:t>	</a:t>
            </a:r>
          </a:p>
          <a:p>
            <a:pPr lvl="1" algn="just">
              <a:buFontTx/>
              <a:buChar char="-"/>
            </a:pP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it-IT" sz="1200" dirty="0" smtClean="0">
                <a:latin typeface="Comic Sans MS" pitchFamily="66" charset="0"/>
              </a:rPr>
              <a:t>Reduced f</a:t>
            </a:r>
            <a:r>
              <a:rPr lang="it-IT" sz="1200" dirty="0" smtClean="0">
                <a:latin typeface="Comic Sans MS" pitchFamily="66" charset="0"/>
              </a:rPr>
              <a:t>our </a:t>
            </a:r>
            <a:r>
              <a:rPr lang="it-IT" sz="1200" dirty="0" smtClean="0">
                <a:latin typeface="Comic Sans MS" pitchFamily="66" charset="0"/>
              </a:rPr>
              <a:t>points for cables </a:t>
            </a:r>
            <a:r>
              <a:rPr lang="it-IT" sz="1200" dirty="0" smtClean="0">
                <a:latin typeface="Comic Sans MS" pitchFamily="66" charset="0"/>
              </a:rPr>
              <a:t>routing;</a:t>
            </a:r>
            <a:endParaRPr lang="it-IT" sz="1200" dirty="0" smtClean="0">
              <a:latin typeface="Comic Sans MS" pitchFamily="66" charset="0"/>
            </a:endParaRPr>
          </a:p>
          <a:p>
            <a:pPr lvl="1" algn="just">
              <a:buFontTx/>
              <a:buChar char="-"/>
            </a:pPr>
            <a:r>
              <a:rPr lang="it-IT" sz="1200" dirty="0" smtClean="0">
                <a:latin typeface="Comic Sans MS" pitchFamily="66" charset="0"/>
              </a:rPr>
              <a:t> the structure has been placed on the  </a:t>
            </a:r>
          </a:p>
          <a:p>
            <a:pPr lvl="1" algn="just"/>
            <a:r>
              <a:rPr lang="it-IT" sz="1200" dirty="0" smtClean="0">
                <a:latin typeface="Comic Sans MS" pitchFamily="66" charset="0"/>
              </a:rPr>
              <a:t>   external perimeter as much as possible;</a:t>
            </a:r>
          </a:p>
          <a:p>
            <a:pPr lvl="1" algn="just">
              <a:buFontTx/>
              <a:buChar char="-"/>
            </a:pPr>
            <a:r>
              <a:rPr lang="it-IT" sz="1200" dirty="0" smtClean="0">
                <a:latin typeface="Comic Sans MS" pitchFamily="66" charset="0"/>
              </a:rPr>
              <a:t> all the spaces have been minimized; </a:t>
            </a:r>
          </a:p>
          <a:p>
            <a:pPr lvl="1" algn="just">
              <a:buFontTx/>
              <a:buChar char="-"/>
            </a:pPr>
            <a:r>
              <a:rPr lang="it-IT" sz="1200" dirty="0" smtClean="0">
                <a:latin typeface="Comic Sans MS" pitchFamily="66" charset="0"/>
              </a:rPr>
              <a:t> this solution can accomodate either “STT”  </a:t>
            </a:r>
          </a:p>
          <a:p>
            <a:pPr lvl="1" algn="just"/>
            <a:r>
              <a:rPr lang="it-IT" sz="1200" dirty="0" smtClean="0">
                <a:latin typeface="Comic Sans MS" pitchFamily="66" charset="0"/>
              </a:rPr>
              <a:t>   and “TPC” cables.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11" name="Picture 5" descr="pand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286644" y="6642556"/>
            <a:ext cx="185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 - March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2010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orecchini\Desktop\Cables Structure Exploded.jpg"/>
          <p:cNvPicPr>
            <a:picLocks noChangeAspect="1" noChangeArrowheads="1"/>
          </p:cNvPicPr>
          <p:nvPr/>
        </p:nvPicPr>
        <p:blipFill>
          <a:blip r:embed="rId2" cstate="print"/>
          <a:srcRect r="5051" b="4773"/>
          <a:stretch>
            <a:fillRect/>
          </a:stretch>
        </p:blipFill>
        <p:spPr bwMode="auto">
          <a:xfrm>
            <a:off x="1214414" y="1571612"/>
            <a:ext cx="7500990" cy="462827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0034" y="928670"/>
            <a:ext cx="3143272" cy="107157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In this solution the four 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“routings” </a:t>
            </a:r>
            <a:r>
              <a:rPr lang="it-IT" sz="1200" dirty="0" smtClean="0">
                <a:latin typeface="Comic Sans MS" pitchFamily="66" charset="0"/>
              </a:rPr>
              <a:t>are connected by a series of </a:t>
            </a:r>
            <a:r>
              <a:rPr lang="it-IT" sz="1200" dirty="0" smtClean="0">
                <a:solidFill>
                  <a:srgbClr val="FF0000"/>
                </a:solidFill>
                <a:latin typeface="Comic Sans MS" pitchFamily="66" charset="0"/>
              </a:rPr>
              <a:t>shaped profiles</a:t>
            </a:r>
            <a:r>
              <a:rPr lang="it-IT" sz="1200" dirty="0" smtClean="0">
                <a:latin typeface="Comic Sans MS" pitchFamily="66" charset="0"/>
              </a:rPr>
              <a:t>, and all components are kept together by a modular system.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43306" y="1714488"/>
            <a:ext cx="2071702" cy="78581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3607587" y="1964521"/>
            <a:ext cx="2643206" cy="25717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4282" y="2500306"/>
            <a:ext cx="3214710" cy="9286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200" dirty="0" smtClean="0">
                <a:latin typeface="Comic Sans MS" pitchFamily="66" charset="0"/>
              </a:rPr>
              <a:t>The “patch panel” </a:t>
            </a:r>
            <a:r>
              <a:rPr lang="it-IT" sz="1200" dirty="0" smtClean="0">
                <a:latin typeface="Comic Sans MS" pitchFamily="66" charset="0"/>
              </a:rPr>
              <a:t>(for now) is </a:t>
            </a:r>
            <a:r>
              <a:rPr lang="it-IT" sz="1200" dirty="0" smtClean="0">
                <a:latin typeface="Comic Sans MS" pitchFamily="66" charset="0"/>
              </a:rPr>
              <a:t>just an </a:t>
            </a:r>
            <a:r>
              <a:rPr lang="it-IT" sz="1200" dirty="0" smtClean="0">
                <a:latin typeface="Comic Sans MS" pitchFamily="66" charset="0"/>
              </a:rPr>
              <a:t>attempt to </a:t>
            </a:r>
            <a:r>
              <a:rPr lang="it-IT" sz="1200" dirty="0" smtClean="0">
                <a:latin typeface="Comic Sans MS" pitchFamily="66" charset="0"/>
              </a:rPr>
              <a:t>suggest a possible solution to develope.</a:t>
            </a:r>
          </a:p>
          <a:p>
            <a:pPr algn="just"/>
            <a:r>
              <a:rPr lang="it-IT" sz="1200" dirty="0" smtClean="0">
                <a:latin typeface="Comic Sans MS" pitchFamily="66" charset="0"/>
              </a:rPr>
              <a:t>The real connectors are not defined yet.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2143108" y="3643314"/>
            <a:ext cx="1071570" cy="642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29322" y="214290"/>
            <a:ext cx="3071834" cy="42862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Cables &amp; Gas-Pipes Structure details</a:t>
            </a:r>
            <a:endParaRPr lang="it-IT" sz="1200" b="1" i="1" dirty="0"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43306" y="1785926"/>
            <a:ext cx="2143140" cy="150019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28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286644" y="6642556"/>
            <a:ext cx="185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 - March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2010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orecchini\Desktop\3.jpg"/>
          <p:cNvPicPr>
            <a:picLocks noChangeAspect="1" noChangeArrowheads="1"/>
          </p:cNvPicPr>
          <p:nvPr/>
        </p:nvPicPr>
        <p:blipFill>
          <a:blip r:embed="rId2" cstate="print"/>
          <a:srcRect r="8372" b="7246"/>
          <a:stretch>
            <a:fillRect/>
          </a:stretch>
        </p:blipFill>
        <p:spPr bwMode="auto">
          <a:xfrm>
            <a:off x="857224" y="642918"/>
            <a:ext cx="7500990" cy="558213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29322" y="285728"/>
            <a:ext cx="3071834" cy="42862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Cables &amp; Gas-Pipes Structure with Straw Tracker -“Pictorial View”-</a:t>
            </a:r>
            <a:endParaRPr lang="it-IT" sz="1200" b="1" i="1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1428736"/>
            <a:ext cx="2857520" cy="7858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General view of the tracking system with all the supplies assembled (electronics, gas ,cables,....).</a:t>
            </a:r>
            <a:endParaRPr lang="it-IT" sz="1200" dirty="0"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7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286644" y="6642556"/>
            <a:ext cx="185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 - March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2010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orecchini\Desktop\7.jpg"/>
          <p:cNvPicPr>
            <a:picLocks noChangeAspect="1" noChangeArrowheads="1"/>
          </p:cNvPicPr>
          <p:nvPr/>
        </p:nvPicPr>
        <p:blipFill>
          <a:blip r:embed="rId2" cstate="print"/>
          <a:srcRect l="862" t="6283"/>
          <a:stretch>
            <a:fillRect/>
          </a:stretch>
        </p:blipFill>
        <p:spPr bwMode="auto">
          <a:xfrm>
            <a:off x="428596" y="785794"/>
            <a:ext cx="8215338" cy="53280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14876" y="3071810"/>
            <a:ext cx="1285884" cy="285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Straw-Tracker</a:t>
            </a:r>
            <a:endParaRPr lang="it-IT" sz="12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3372" y="1928802"/>
            <a:ext cx="1500198" cy="285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Electronics Space</a:t>
            </a:r>
            <a:endParaRPr lang="it-IT" sz="12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0364" y="4714884"/>
            <a:ext cx="2357454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Cables &amp; Gas-Pipes Structure</a:t>
            </a:r>
            <a:endParaRPr lang="it-IT" sz="12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3108" y="1214422"/>
            <a:ext cx="1500198" cy="285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Magnet Front</a:t>
            </a:r>
            <a:endParaRPr lang="it-IT" sz="1200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4480" y="571480"/>
            <a:ext cx="1500198" cy="285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Magnet End-Cap</a:t>
            </a:r>
            <a:endParaRPr lang="it-IT" sz="12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1571604" y="1357298"/>
            <a:ext cx="57150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rot="10800000" flipV="1">
            <a:off x="857224" y="714356"/>
            <a:ext cx="857256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465505" y="2322505"/>
            <a:ext cx="927106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</p:cNvCxnSpPr>
          <p:nvPr/>
        </p:nvCxnSpPr>
        <p:spPr>
          <a:xfrm rot="10800000">
            <a:off x="2071670" y="3643331"/>
            <a:ext cx="928694" cy="125014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929322" y="357166"/>
            <a:ext cx="3071834" cy="42862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Cables &amp; Gas-Pipes Structure inside the Magnet</a:t>
            </a:r>
            <a:endParaRPr lang="it-IT" sz="1200" b="1" i="1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14480" y="5429264"/>
            <a:ext cx="1500198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Patch-panels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1107258" y="4679166"/>
            <a:ext cx="1214444" cy="285752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428596" y="3786190"/>
            <a:ext cx="2786082" cy="500066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43108" y="5715016"/>
            <a:ext cx="3071834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solidFill>
                  <a:srgbClr val="FFFF00"/>
                </a:solidFill>
                <a:latin typeface="Comic Sans MS" pitchFamily="66" charset="0"/>
              </a:rPr>
              <a:t>All the Tracker cables and gas–pipes, must be disconnected here, before the extraction of the detector.</a:t>
            </a:r>
            <a:endParaRPr lang="it-IT" sz="12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35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7286644" y="6642556"/>
            <a:ext cx="185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 - March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2010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orecchini\Desktop\299.jpg"/>
          <p:cNvPicPr>
            <a:picLocks noChangeAspect="1" noChangeArrowheads="1"/>
          </p:cNvPicPr>
          <p:nvPr/>
        </p:nvPicPr>
        <p:blipFill>
          <a:blip r:embed="rId2" cstate="print"/>
          <a:srcRect r="4000" b="26400"/>
          <a:stretch>
            <a:fillRect/>
          </a:stretch>
        </p:blipFill>
        <p:spPr bwMode="auto">
          <a:xfrm>
            <a:off x="428596" y="1000108"/>
            <a:ext cx="8199840" cy="47149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857884" y="285728"/>
            <a:ext cx="3071834" cy="42862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Cables &amp; Gas-Pipes Structure encumbrances inside the Magnet</a:t>
            </a:r>
            <a:endParaRPr lang="it-IT" sz="1200" b="1" i="1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643182"/>
            <a:ext cx="357190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3857620" y="2786058"/>
            <a:ext cx="357190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3286116" y="1857364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2714612" y="2000240"/>
            <a:ext cx="42862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11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286644" y="6642556"/>
            <a:ext cx="185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 - March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2010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orecchini\Desktop\3_a.jpg"/>
          <p:cNvPicPr>
            <a:picLocks noChangeAspect="1" noChangeArrowheads="1"/>
          </p:cNvPicPr>
          <p:nvPr/>
        </p:nvPicPr>
        <p:blipFill>
          <a:blip r:embed="rId2" cstate="print"/>
          <a:srcRect r="10915" b="3077"/>
          <a:stretch>
            <a:fillRect/>
          </a:stretch>
        </p:blipFill>
        <p:spPr bwMode="auto">
          <a:xfrm>
            <a:off x="857224" y="718659"/>
            <a:ext cx="7429552" cy="56392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29190" y="357166"/>
            <a:ext cx="4000528" cy="42862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Cables &amp; Gas-Pipes Structure VS “EMC Backward” –”Pictorial View”-</a:t>
            </a:r>
            <a:endParaRPr lang="it-IT" sz="1200" b="1" i="1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1500174"/>
            <a:ext cx="2000264" cy="7858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Cables &amp; Gas-Pipes</a:t>
            </a:r>
          </a:p>
          <a:p>
            <a:pPr algn="ctr"/>
            <a:r>
              <a:rPr lang="it-IT" sz="1200" b="1" i="1" dirty="0" smtClean="0">
                <a:latin typeface="Comic Sans MS" pitchFamily="66" charset="0"/>
              </a:rPr>
              <a:t>structure is fully interfeering with the “EMC”</a:t>
            </a:r>
            <a:endParaRPr lang="it-IT" sz="1200" b="1" i="1" dirty="0">
              <a:latin typeface="Comic Sans MS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11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286644" y="6642556"/>
            <a:ext cx="185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 - March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2010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orecchini\Desktop\5.jpg"/>
          <p:cNvPicPr>
            <a:picLocks noChangeAspect="1" noChangeArrowheads="1"/>
          </p:cNvPicPr>
          <p:nvPr/>
        </p:nvPicPr>
        <p:blipFill>
          <a:blip r:embed="rId2" cstate="print"/>
          <a:srcRect r="3143" b="-1515"/>
          <a:stretch>
            <a:fillRect/>
          </a:stretch>
        </p:blipFill>
        <p:spPr bwMode="auto">
          <a:xfrm>
            <a:off x="1142976" y="642918"/>
            <a:ext cx="6858048" cy="57436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86446" y="285728"/>
            <a:ext cx="3071834" cy="42862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Cables &amp; Gas-Pipes Structure VS “EMC Backward” -Main Dimension-</a:t>
            </a:r>
            <a:endParaRPr lang="it-IT" sz="1200" b="1" i="1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1071546"/>
            <a:ext cx="1571636" cy="50006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Residual space for Cables &amp; Gas-Pipes </a:t>
            </a:r>
            <a:endParaRPr lang="it-IT" sz="1200" dirty="0"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464447" y="1821645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86578" y="3429000"/>
            <a:ext cx="2143140" cy="121444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Comic Sans MS" pitchFamily="66" charset="0"/>
              </a:rPr>
              <a:t>No space at all for the “Support Structure”.</a:t>
            </a:r>
          </a:p>
          <a:p>
            <a:pPr algn="ctr"/>
            <a:r>
              <a:rPr lang="it-IT" sz="1200" i="1" dirty="0" smtClean="0">
                <a:latin typeface="Comic Sans MS" pitchFamily="66" charset="0"/>
              </a:rPr>
              <a:t>(Is also necessary to leave at least 5mm or more, between the “Support Structure” e the “EMC”)</a:t>
            </a:r>
            <a:endParaRPr lang="it-IT" sz="1200" i="1" dirty="0"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>
            <a:endCxn id="18" idx="2"/>
          </p:cNvCxnSpPr>
          <p:nvPr/>
        </p:nvCxnSpPr>
        <p:spPr>
          <a:xfrm rot="16200000" flipV="1">
            <a:off x="6500826" y="2928934"/>
            <a:ext cx="785818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29322" y="1071546"/>
            <a:ext cx="1714512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ounded Rectangle 20"/>
          <p:cNvSpPr/>
          <p:nvPr/>
        </p:nvSpPr>
        <p:spPr>
          <a:xfrm>
            <a:off x="500034" y="5357826"/>
            <a:ext cx="3000396" cy="1214446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latin typeface="Comic Sans MS" pitchFamily="66" charset="0"/>
              </a:rPr>
              <a:t>WARNING </a:t>
            </a:r>
          </a:p>
          <a:p>
            <a:pPr algn="ctr"/>
            <a:r>
              <a:rPr lang="it-IT" sz="1200" b="1" i="1" dirty="0" smtClean="0">
                <a:latin typeface="Comic Sans MS" pitchFamily="66" charset="0"/>
              </a:rPr>
              <a:t>Up </a:t>
            </a:r>
            <a:r>
              <a:rPr lang="it-IT" sz="1200" b="1" i="1" dirty="0" smtClean="0">
                <a:latin typeface="Comic Sans MS" pitchFamily="66" charset="0"/>
              </a:rPr>
              <a:t>to now is really difficult to estimate how much space will need.</a:t>
            </a:r>
          </a:p>
          <a:p>
            <a:pPr algn="ctr"/>
            <a:r>
              <a:rPr lang="it-IT" sz="1200" b="1" i="1" dirty="0" smtClean="0">
                <a:latin typeface="Comic Sans MS" pitchFamily="66" charset="0"/>
              </a:rPr>
              <a:t>So, is dangerous minimize so much the devoted space</a:t>
            </a:r>
            <a:r>
              <a:rPr lang="it-IT" sz="1200" dirty="0" smtClean="0">
                <a:latin typeface="Comic Sans MS" pitchFamily="66" charset="0"/>
              </a:rPr>
              <a:t>.</a:t>
            </a:r>
            <a:endParaRPr lang="it-IT" sz="1200" dirty="0"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7290" y="2071678"/>
            <a:ext cx="71438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16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286644" y="6642556"/>
            <a:ext cx="185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 - March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2010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484</Words>
  <Application>Microsoft Office PowerPoint</Application>
  <PresentationFormat>On-screen Show (4:3)</PresentationFormat>
  <Paragraphs>73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pcorecchini</dc:creator>
  <cp:lastModifiedBy>pcorecchini</cp:lastModifiedBy>
  <cp:revision>57</cp:revision>
  <dcterms:created xsi:type="dcterms:W3CDTF">2010-03-04T07:56:45Z</dcterms:created>
  <dcterms:modified xsi:type="dcterms:W3CDTF">2010-03-05T10:42:13Z</dcterms:modified>
</cp:coreProperties>
</file>