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64" r:id="rId3"/>
    <p:sldId id="272" r:id="rId4"/>
    <p:sldId id="273" r:id="rId5"/>
    <p:sldId id="257" r:id="rId6"/>
    <p:sldId id="268" r:id="rId7"/>
    <p:sldId id="266" r:id="rId8"/>
    <p:sldId id="258" r:id="rId9"/>
    <p:sldId id="259" r:id="rId10"/>
    <p:sldId id="261" r:id="rId11"/>
    <p:sldId id="262" r:id="rId12"/>
    <p:sldId id="263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0" d="100"/>
          <a:sy n="150" d="100"/>
        </p:scale>
        <p:origin x="42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30484C-982C-4745-A41E-824B3984BD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500273-C8F0-C745-ACEA-191FBFE436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7B798-0C08-804B-B8DA-C0C4F3474808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14043-4F2E-8C48-8FEA-8944EF7037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F5A0D-4D04-A441-8874-1AADF1E901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D93C2-4AB2-924B-9F22-BE92358A4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43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88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71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06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50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5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4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75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28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79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56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23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1E51A-7EBC-41FD-ADC9-CCC98C12C6A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BB5EF-36F3-4BFC-AC7B-B8FA2170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29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60807"/>
            <a:ext cx="9144000" cy="3832365"/>
          </a:xfrm>
        </p:spPr>
        <p:txBody>
          <a:bodyPr>
            <a:normAutofit fontScale="90000"/>
          </a:bodyPr>
          <a:lstStyle/>
          <a:p>
            <a:r>
              <a:rPr lang="en-US" dirty="0"/>
              <a:t>EC H2020 Project</a:t>
            </a:r>
            <a:br>
              <a:rPr lang="en-US" dirty="0"/>
            </a:br>
            <a:r>
              <a:rPr lang="en-US" dirty="0"/>
              <a:t>focused on 100 km</a:t>
            </a:r>
            <a:br>
              <a:rPr lang="en-US" dirty="0"/>
            </a:br>
            <a:r>
              <a:rPr lang="en-US" dirty="0"/>
              <a:t>Frontier Circular Collider Infrastructure Implementation and </a:t>
            </a:r>
            <a:r>
              <a:rPr lang="en-US" dirty="0" err="1"/>
              <a:t>ee</a:t>
            </a:r>
            <a:r>
              <a:rPr lang="en-US" dirty="0"/>
              <a:t> Collider Design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26268"/>
            <a:ext cx="9144000" cy="1261241"/>
          </a:xfrm>
        </p:spPr>
        <p:txBody>
          <a:bodyPr>
            <a:normAutofit/>
          </a:bodyPr>
          <a:lstStyle/>
          <a:p>
            <a:r>
              <a:rPr lang="en-US" sz="2800" dirty="0"/>
              <a:t>Michael Benedikt, Johannes Gutleber</a:t>
            </a:r>
          </a:p>
          <a:p>
            <a:r>
              <a:rPr lang="en-US" sz="2800" smtClean="0"/>
              <a:t>25 </a:t>
            </a:r>
            <a:r>
              <a:rPr lang="en-US" sz="2800" dirty="0"/>
              <a:t>June 2019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0702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 3 – Integrate Europe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Description: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Development of a feasible layout and implantation of the collider in the region in cooperation with other WPs. Set up of transnational environmental impact assessment framework. Development of excavated materials management and re-use. Preparation of administrative processes, preparation of public hearing processes in France and Switzerland.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institute: CERN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beneficiaries: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Cerema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(FR),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(FR), LD (CH), MUL (AT)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Partners: GESDEC, SGAR Lyon, Canton of Geneva (if they agree),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(FR)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33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 4 – Sustainable 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Description:</a:t>
            </a:r>
            <a:r>
              <a:rPr lang="en-US" dirty="0"/>
              <a:t> Document the cost estimates, carry out socio-economic impact assessment for the </a:t>
            </a:r>
            <a:r>
              <a:rPr lang="en-US" dirty="0" err="1"/>
              <a:t>collider+experiments+infrastructure</a:t>
            </a:r>
            <a:r>
              <a:rPr lang="en-US" dirty="0"/>
              <a:t> (design, construction, 15 years operation), develop the regional impacts due to the development in a global project, develop financing and in-kind strategy, design for sustainable RI operation (create user community, proto collaborations)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Lead beneficiary: CSIL (IT)</a:t>
            </a:r>
          </a:p>
          <a:p>
            <a:pPr marL="0" indent="0">
              <a:buNone/>
            </a:pPr>
            <a:r>
              <a:rPr lang="en-US" dirty="0"/>
              <a:t>Deputy: CERN</a:t>
            </a:r>
          </a:p>
          <a:p>
            <a:pPr marL="0" indent="0">
              <a:buNone/>
            </a:pPr>
            <a:r>
              <a:rPr lang="en-US" dirty="0"/>
              <a:t>Beneficiaries: U. Santiago (ES), CNRS/IN2P3/LAPP (F)</a:t>
            </a:r>
          </a:p>
          <a:p>
            <a:pPr marL="0" indent="0">
              <a:buNone/>
            </a:pPr>
            <a:r>
              <a:rPr lang="en-US" dirty="0"/>
              <a:t>Partners: UNIMI (IT)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64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 5 – Leverage and engage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Description: Develop a communication strategy and plan in cooperation with external partners focusing on the host states, develop collaborative workflow from concept to scientific publication using a toolkit (Springer/Overleaf cooperation), produce CDR and proceedings, journal articles, develop citizen science/societal engagement project and impact plan, develop industrial exploitation plans.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beneficiary: Terra Mater (AT)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Deputy: CERN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Beneficiaries: Springer/Nature (DE)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Partners: Overleaf (UK)</a:t>
            </a:r>
          </a:p>
        </p:txBody>
      </p:sp>
    </p:spTree>
    <p:extLst>
      <p:ext uri="{BB962C8B-B14F-4D97-AF65-F5344CB8AC3E}">
        <p14:creationId xmlns:p14="http://schemas.microsoft.com/office/powerpoint/2010/main" val="422229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EEC4-2E53-634D-81F9-2954430F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for Industrial  Innovation WP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625C-AF82-494F-AE3E-5B9CADF42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Identified challenge:</a:t>
            </a:r>
            <a:r>
              <a:rPr lang="en-US" dirty="0"/>
              <a:t> What is the </a:t>
            </a:r>
            <a:r>
              <a:rPr lang="en-US" b="1" dirty="0"/>
              <a:t>potential for industrial spillovers </a:t>
            </a:r>
            <a:r>
              <a:rPr lang="en-US" dirty="0"/>
              <a:t>that technology R&amp;D and high-tech </a:t>
            </a:r>
            <a:r>
              <a:rPr lang="en-US" b="1" dirty="0"/>
              <a:t>of an FCC-</a:t>
            </a:r>
            <a:r>
              <a:rPr lang="en-US" b="1" dirty="0" err="1"/>
              <a:t>ee</a:t>
            </a:r>
            <a:r>
              <a:rPr lang="en-US" b="1" dirty="0"/>
              <a:t> </a:t>
            </a:r>
            <a:r>
              <a:rPr lang="en-US" dirty="0"/>
              <a:t>can generate?</a:t>
            </a:r>
          </a:p>
          <a:p>
            <a:r>
              <a:rPr lang="en-US" u="sng" dirty="0"/>
              <a:t>Solution:</a:t>
            </a:r>
            <a:r>
              <a:rPr lang="en-US" dirty="0"/>
              <a:t> </a:t>
            </a:r>
            <a:r>
              <a:rPr lang="en-US" b="1" dirty="0"/>
              <a:t>High-density Solid-State Power Amplifiers (SSPA) </a:t>
            </a:r>
            <a:r>
              <a:rPr lang="en-US" dirty="0"/>
              <a:t>are a promising technology to flood the commodity and industrial RF power market on the FCC-</a:t>
            </a:r>
            <a:r>
              <a:rPr lang="en-US" dirty="0" err="1"/>
              <a:t>ee</a:t>
            </a:r>
            <a:r>
              <a:rPr lang="en-US" dirty="0"/>
              <a:t> construction timescale. Per module, the power will remain constant or may decrease, meaning that for an accelerator a scalable and fault-tolerant design needs to be found to achieve MW of power. Industry also needs those solutions for cheap and resilient power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407275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0F907-F1EF-9E4E-8BDF-01D5D6A0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21" y="190029"/>
            <a:ext cx="10515600" cy="782738"/>
          </a:xfrm>
        </p:spPr>
        <p:txBody>
          <a:bodyPr/>
          <a:lstStyle/>
          <a:p>
            <a:r>
              <a:rPr lang="en-US" dirty="0"/>
              <a:t>Solid-State RF Energy Applications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A61373-5188-9B49-8CD3-9162A08C9F9C}"/>
              </a:ext>
            </a:extLst>
          </p:cNvPr>
          <p:cNvGrpSpPr/>
          <p:nvPr/>
        </p:nvGrpSpPr>
        <p:grpSpPr>
          <a:xfrm>
            <a:off x="1559238" y="1146033"/>
            <a:ext cx="8943365" cy="5509452"/>
            <a:chOff x="322974" y="1272493"/>
            <a:chExt cx="8943365" cy="55094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5A53A5-C814-614D-9806-82C4D337B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389" y="1295619"/>
              <a:ext cx="1800000" cy="180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2ACC1A-254B-784C-B134-7373F3F8997D}"/>
                </a:ext>
              </a:extLst>
            </p:cNvPr>
            <p:cNvSpPr txBox="1"/>
            <p:nvPr/>
          </p:nvSpPr>
          <p:spPr>
            <a:xfrm>
              <a:off x="322974" y="3072494"/>
              <a:ext cx="246682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Plasma applications</a:t>
              </a:r>
            </a:p>
            <a:p>
              <a:pPr algn="ctr"/>
              <a:r>
                <a:rPr lang="en-US" sz="1400" dirty="0"/>
                <a:t>(cutting, surface engineering,</a:t>
              </a:r>
            </a:p>
            <a:p>
              <a:pPr algn="ctr"/>
              <a:r>
                <a:rPr lang="en-US" sz="1400" dirty="0"/>
                <a:t>Cosmetics, chemical processes)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C99B34-63A0-A144-85F8-B696966B3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2043" y="1272494"/>
              <a:ext cx="1800000" cy="180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9D68C5-0AE6-1C41-A371-878626972743}"/>
                </a:ext>
              </a:extLst>
            </p:cNvPr>
            <p:cNvSpPr txBox="1"/>
            <p:nvPr/>
          </p:nvSpPr>
          <p:spPr>
            <a:xfrm>
              <a:off x="2897786" y="3072493"/>
              <a:ext cx="182851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Heating</a:t>
              </a:r>
            </a:p>
            <a:p>
              <a:pPr algn="ctr"/>
              <a:r>
                <a:rPr lang="en-US" sz="1400" dirty="0"/>
                <a:t>(Food processing,</a:t>
              </a:r>
            </a:p>
            <a:p>
              <a:pPr algn="ctr"/>
              <a:r>
                <a:rPr lang="en-US" sz="1400" dirty="0"/>
                <a:t>drying, pasteurization)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E09BE6-04CA-CF48-BDE0-4F9870657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7823" y="1272493"/>
              <a:ext cx="1800000" cy="180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40C8DC-AC61-3849-910A-6629C4AAAFA3}"/>
                </a:ext>
              </a:extLst>
            </p:cNvPr>
            <p:cNvSpPr txBox="1"/>
            <p:nvPr/>
          </p:nvSpPr>
          <p:spPr>
            <a:xfrm>
              <a:off x="5350312" y="3072346"/>
              <a:ext cx="144353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Lighting</a:t>
              </a:r>
            </a:p>
            <a:p>
              <a:pPr algn="ctr"/>
              <a:r>
                <a:rPr lang="en-US" sz="1400" dirty="0"/>
                <a:t>(Airports, events,</a:t>
              </a:r>
            </a:p>
            <a:p>
              <a:pPr algn="ctr"/>
              <a:r>
                <a:rPr lang="en-US" sz="1400" dirty="0"/>
                <a:t>large spaces)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5A4C2-A841-9345-946D-784077152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3603" y="1272493"/>
              <a:ext cx="1800000" cy="180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96C96F-6B25-A94D-B867-32DD02BB401B}"/>
                </a:ext>
              </a:extLst>
            </p:cNvPr>
            <p:cNvSpPr txBox="1"/>
            <p:nvPr/>
          </p:nvSpPr>
          <p:spPr>
            <a:xfrm>
              <a:off x="7340875" y="3072346"/>
              <a:ext cx="192546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Cooking</a:t>
              </a:r>
            </a:p>
            <a:p>
              <a:pPr algn="ctr"/>
              <a:r>
                <a:rPr lang="en-US" sz="1400" dirty="0"/>
                <a:t>(High capacity</a:t>
              </a:r>
            </a:p>
            <a:p>
              <a:pPr algn="ctr"/>
              <a:r>
                <a:rPr lang="en-US" sz="1400" dirty="0"/>
                <a:t>Cooking and defrosting)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3D9245-E140-A54A-B633-370A08A0E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971"/>
            <a:stretch/>
          </p:blipFill>
          <p:spPr>
            <a:xfrm>
              <a:off x="7403603" y="4181725"/>
              <a:ext cx="1804375" cy="17780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EB7EBF-E36A-B84A-9370-240168F4A724}"/>
                </a:ext>
              </a:extLst>
            </p:cNvPr>
            <p:cNvSpPr txBox="1"/>
            <p:nvPr/>
          </p:nvSpPr>
          <p:spPr>
            <a:xfrm>
              <a:off x="7403603" y="5981578"/>
              <a:ext cx="18000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Heat Treatment</a:t>
              </a:r>
            </a:p>
            <a:p>
              <a:pPr algn="ctr"/>
              <a:r>
                <a:rPr lang="en-US" sz="1400" dirty="0"/>
                <a:t>(Hyperthermia</a:t>
              </a:r>
            </a:p>
            <a:p>
              <a:pPr algn="ctr"/>
              <a:r>
                <a:rPr lang="en-US" sz="1400" dirty="0"/>
                <a:t>and ablation)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F884E4-9614-4342-84AB-5377BCDCFBB2}"/>
                </a:ext>
              </a:extLst>
            </p:cNvPr>
            <p:cNvSpPr txBox="1"/>
            <p:nvPr/>
          </p:nvSpPr>
          <p:spPr>
            <a:xfrm>
              <a:off x="521088" y="5981726"/>
              <a:ext cx="203132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Radio applications</a:t>
              </a:r>
            </a:p>
            <a:p>
              <a:pPr algn="ctr"/>
              <a:r>
                <a:rPr lang="en-US" sz="1400" dirty="0"/>
                <a:t>(Beacons, navigation</a:t>
              </a:r>
              <a:br>
                <a:rPr lang="en-US" sz="1400" dirty="0"/>
              </a:br>
              <a:r>
                <a:rPr lang="en-US" sz="1400" dirty="0"/>
                <a:t>transmitters, positioning)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41ECB3-D94F-1A4A-B320-17A8076D03EB}"/>
                </a:ext>
              </a:extLst>
            </p:cNvPr>
            <p:cNvSpPr txBox="1"/>
            <p:nvPr/>
          </p:nvSpPr>
          <p:spPr>
            <a:xfrm>
              <a:off x="2926417" y="5981725"/>
              <a:ext cx="178024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RADAR</a:t>
              </a:r>
            </a:p>
            <a:p>
              <a:pPr algn="ctr"/>
              <a:r>
                <a:rPr lang="en-US" sz="1400" dirty="0"/>
                <a:t>(weather, telecom,</a:t>
              </a:r>
              <a:br>
                <a:rPr lang="en-US" sz="1400" dirty="0"/>
              </a:br>
              <a:r>
                <a:rPr lang="en-US" sz="1400" dirty="0"/>
                <a:t>imaging)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99162C-9D15-224F-9934-B8FC28D8512C}"/>
                </a:ext>
              </a:extLst>
            </p:cNvPr>
            <p:cNvSpPr txBox="1"/>
            <p:nvPr/>
          </p:nvSpPr>
          <p:spPr>
            <a:xfrm>
              <a:off x="5104127" y="5981578"/>
              <a:ext cx="188237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Propulsion</a:t>
              </a:r>
            </a:p>
            <a:p>
              <a:pPr algn="ctr"/>
              <a:r>
                <a:rPr lang="en-US" sz="1400" dirty="0"/>
                <a:t>(Satellites, deep</a:t>
              </a:r>
              <a:br>
                <a:rPr lang="en-US" sz="1400" dirty="0"/>
              </a:br>
              <a:r>
                <a:rPr lang="en-US" sz="1400" dirty="0"/>
                <a:t>space exploration)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79910D-B61C-704B-B9A4-7CC25349C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7394"/>
            <a:stretch/>
          </p:blipFill>
          <p:spPr>
            <a:xfrm>
              <a:off x="659517" y="4181725"/>
              <a:ext cx="1796872" cy="174847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19D9A89-6AEB-E747-9855-97D7CA73E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876" r="11313"/>
            <a:stretch/>
          </p:blipFill>
          <p:spPr>
            <a:xfrm>
              <a:off x="2926417" y="4130118"/>
              <a:ext cx="1780244" cy="180008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DB5A28A-7715-F64E-A37F-7459FCB26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561"/>
            <a:stretch/>
          </p:blipFill>
          <p:spPr>
            <a:xfrm>
              <a:off x="5104126" y="4181798"/>
              <a:ext cx="1882374" cy="1799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2195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EEC4-2E53-634D-81F9-2954430F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for Industrial  Innovation WP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625C-AF82-494F-AE3E-5B9CADF42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Problem:</a:t>
            </a:r>
            <a:r>
              <a:rPr lang="en-US" dirty="0"/>
              <a:t> limited EC funding and already large consortium involving a significant level of administration make it difficult to define and manage another WP on industrial cooperation</a:t>
            </a:r>
          </a:p>
          <a:p>
            <a:r>
              <a:rPr lang="en-US" u="sng" dirty="0"/>
              <a:t>Action needed:</a:t>
            </a:r>
            <a:r>
              <a:rPr lang="en-US" dirty="0"/>
              <a:t> Find 3 to 5 </a:t>
            </a:r>
            <a:r>
              <a:rPr lang="en-US" dirty="0" err="1"/>
              <a:t>meuro</a:t>
            </a:r>
            <a:r>
              <a:rPr lang="en-US" dirty="0"/>
              <a:t> for a separate co-innovation project with industry to be able to show some level of relevant results and generate impact.</a:t>
            </a:r>
          </a:p>
          <a:p>
            <a:pPr lvl="1"/>
            <a:r>
              <a:rPr lang="en-US" dirty="0"/>
              <a:t>The proposed Design Study project can only document in a milestone or deliverable that impact potentials exist, but no concrete work is foreseen to drive them forward</a:t>
            </a:r>
          </a:p>
        </p:txBody>
      </p:sp>
    </p:spTree>
    <p:extLst>
      <p:ext uri="{BB962C8B-B14F-4D97-AF65-F5344CB8AC3E}">
        <p14:creationId xmlns:p14="http://schemas.microsoft.com/office/powerpoint/2010/main" val="134040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H2020 Infrastructure Design Study call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626" y="1076632"/>
            <a:ext cx="9930792" cy="510033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b="1" u="sng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b="1" u="sng" dirty="0" smtClean="0"/>
              <a:t>Design Studies INFRADEV-01-2019-2020</a:t>
            </a:r>
            <a:endParaRPr lang="en-GB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Opening Date 25 July 2019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Deadline Date: 12 November 2019, single stage</a:t>
            </a:r>
            <a:endParaRPr lang="en-GB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dirty="0" smtClean="0"/>
              <a:t>contribution </a:t>
            </a:r>
            <a:r>
              <a:rPr lang="en-GB" dirty="0"/>
              <a:t>from the EU of between EUR 1 and </a:t>
            </a:r>
            <a:r>
              <a:rPr lang="en-GB" b="1" dirty="0">
                <a:solidFill>
                  <a:srgbClr val="FF0000"/>
                </a:solidFill>
              </a:rPr>
              <a:t>3 million</a:t>
            </a:r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10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E72FF-CCBD-5A4A-8BC1-1DE24D9C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 H2020 Project Call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26830-18BB-8E4E-ABD3-D17BCCFDD3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0ED686C-EA58-C745-AF41-D2E86156FA6B}"/>
              </a:ext>
            </a:extLst>
          </p:cNvPr>
          <p:cNvGrpSpPr/>
          <p:nvPr/>
        </p:nvGrpSpPr>
        <p:grpSpPr>
          <a:xfrm>
            <a:off x="1981200" y="1508759"/>
            <a:ext cx="8214756" cy="3581329"/>
            <a:chOff x="457200" y="1508758"/>
            <a:chExt cx="8214756" cy="358132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5FC3B16-BD2E-3B45-B5D1-E8F8A409F446}"/>
                </a:ext>
              </a:extLst>
            </p:cNvPr>
            <p:cNvGrpSpPr/>
            <p:nvPr/>
          </p:nvGrpSpPr>
          <p:grpSpPr>
            <a:xfrm>
              <a:off x="457200" y="1508759"/>
              <a:ext cx="1800000" cy="1866403"/>
              <a:chOff x="457200" y="1508759"/>
              <a:chExt cx="1800000" cy="186640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26B398C-5DFF-9B46-BEC0-60118AEC4F2F}"/>
                  </a:ext>
                </a:extLst>
              </p:cNvPr>
              <p:cNvGrpSpPr/>
              <p:nvPr/>
            </p:nvGrpSpPr>
            <p:grpSpPr>
              <a:xfrm>
                <a:off x="457200" y="1508759"/>
                <a:ext cx="1800000" cy="1800000"/>
                <a:chOff x="457200" y="1508760"/>
                <a:chExt cx="914400" cy="1249225"/>
              </a:xfrm>
              <a:solidFill>
                <a:schemeClr val="bg1"/>
              </a:solidFill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57F8E7F-66F3-5E4C-9FA1-D1B56E46517A}"/>
                    </a:ext>
                  </a:extLst>
                </p:cNvPr>
                <p:cNvSpPr/>
                <p:nvPr/>
              </p:nvSpPr>
              <p:spPr>
                <a:xfrm>
                  <a:off x="457200" y="2423160"/>
                  <a:ext cx="914400" cy="334825"/>
                </a:xfrm>
                <a:prstGeom prst="rect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ound Same Side Corner Rectangle 4">
                  <a:extLst>
                    <a:ext uri="{FF2B5EF4-FFF2-40B4-BE49-F238E27FC236}">
                      <a16:creationId xmlns:a16="http://schemas.microsoft.com/office/drawing/2014/main" id="{48C5FB62-060C-8041-A500-907F313FA0C2}"/>
                    </a:ext>
                  </a:extLst>
                </p:cNvPr>
                <p:cNvSpPr/>
                <p:nvPr/>
              </p:nvSpPr>
              <p:spPr>
                <a:xfrm>
                  <a:off x="457200" y="1508760"/>
                  <a:ext cx="914400" cy="914400"/>
                </a:xfrm>
                <a:prstGeom prst="round2SameRect">
                  <a:avLst>
                    <a:gd name="adj1" fmla="val 6257"/>
                    <a:gd name="adj2" fmla="val 0"/>
                  </a:avLst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702E5EB-9688-724E-BF7A-D013C136CD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261" t="7182" r="13595" b="7143"/>
              <a:stretch/>
            </p:blipFill>
            <p:spPr>
              <a:xfrm>
                <a:off x="457200" y="1575269"/>
                <a:ext cx="821476" cy="121087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C1C0184-2838-824B-8CDD-FC94C71407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41" b="100000" l="22760" r="76875"/>
                        </a14:imgEffect>
                      </a14:imgLayer>
                    </a14:imgProps>
                  </a:ext>
                </a:extLst>
              </a:blip>
              <a:srcRect l="25583" t="7333" r="28461" b="22009"/>
              <a:stretch/>
            </p:blipFill>
            <p:spPr>
              <a:xfrm>
                <a:off x="795452" y="1562100"/>
                <a:ext cx="1461748" cy="126421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B2377D-6ABB-9E43-ACE4-F1FF6DB925DD}"/>
                  </a:ext>
                </a:extLst>
              </p:cNvPr>
              <p:cNvSpPr txBox="1"/>
              <p:nvPr/>
            </p:nvSpPr>
            <p:spPr>
              <a:xfrm>
                <a:off x="457200" y="2790387"/>
                <a:ext cx="1800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Resources &amp;</a:t>
                </a:r>
              </a:p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Environment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CFAA80-5307-2A46-A96C-138609AC95C2}"/>
                </a:ext>
              </a:extLst>
            </p:cNvPr>
            <p:cNvSpPr txBox="1"/>
            <p:nvPr/>
          </p:nvSpPr>
          <p:spPr>
            <a:xfrm>
              <a:off x="457200" y="3335761"/>
              <a:ext cx="1800000" cy="147732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Plans for </a:t>
              </a:r>
              <a:r>
                <a:rPr lang="en-US" dirty="0" err="1"/>
                <a:t>constru-ction</a:t>
              </a:r>
              <a:r>
                <a:rPr lang="en-US" dirty="0"/>
                <a:t> including re-source efficiency &amp; environmental impacts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E1C6891-7F1E-C84F-8569-59932D2B05AA}"/>
                </a:ext>
              </a:extLst>
            </p:cNvPr>
            <p:cNvGrpSpPr/>
            <p:nvPr/>
          </p:nvGrpSpPr>
          <p:grpSpPr>
            <a:xfrm>
              <a:off x="2595452" y="1508758"/>
              <a:ext cx="1800000" cy="1866404"/>
              <a:chOff x="2595452" y="1508758"/>
              <a:chExt cx="1800000" cy="186640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C2C25BE-086A-FA44-96B7-2A53A6D41F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241" t="12284" r="17099" b="16455"/>
              <a:stretch/>
            </p:blipFill>
            <p:spPr>
              <a:xfrm>
                <a:off x="2595452" y="1508758"/>
                <a:ext cx="1800000" cy="1409702"/>
              </a:xfrm>
              <a:prstGeom prst="round2SameRect">
                <a:avLst>
                  <a:gd name="adj1" fmla="val 6937"/>
                  <a:gd name="adj2" fmla="val 0"/>
                </a:avLst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EFCE0C2-A990-A847-A8AB-A951153C80E1}"/>
                  </a:ext>
                </a:extLst>
              </p:cNvPr>
              <p:cNvGrpSpPr/>
              <p:nvPr/>
            </p:nvGrpSpPr>
            <p:grpSpPr>
              <a:xfrm>
                <a:off x="2595452" y="1508759"/>
                <a:ext cx="1800000" cy="1800000"/>
                <a:chOff x="457200" y="1508760"/>
                <a:chExt cx="914400" cy="1249225"/>
              </a:xfrm>
              <a:solidFill>
                <a:schemeClr val="bg1"/>
              </a:solidFill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3C01BB6-EAC3-E748-8DCC-3F8A33D80956}"/>
                    </a:ext>
                  </a:extLst>
                </p:cNvPr>
                <p:cNvSpPr/>
                <p:nvPr/>
              </p:nvSpPr>
              <p:spPr>
                <a:xfrm>
                  <a:off x="457200" y="2423160"/>
                  <a:ext cx="914400" cy="334825"/>
                </a:xfrm>
                <a:prstGeom prst="rect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ound Same Side Corner Rectangle 14">
                  <a:extLst>
                    <a:ext uri="{FF2B5EF4-FFF2-40B4-BE49-F238E27FC236}">
                      <a16:creationId xmlns:a16="http://schemas.microsoft.com/office/drawing/2014/main" id="{1EA5D4AB-94FC-A340-A379-30C92FCC3E7D}"/>
                    </a:ext>
                  </a:extLst>
                </p:cNvPr>
                <p:cNvSpPr/>
                <p:nvPr/>
              </p:nvSpPr>
              <p:spPr>
                <a:xfrm>
                  <a:off x="457200" y="1508760"/>
                  <a:ext cx="914400" cy="914400"/>
                </a:xfrm>
                <a:prstGeom prst="round2SameRect">
                  <a:avLst>
                    <a:gd name="adj1" fmla="val 6257"/>
                    <a:gd name="adj2" fmla="val 0"/>
                  </a:avLst>
                </a:prstGeom>
                <a:no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7BA40A-1FA1-D34D-B725-B8CD391773C7}"/>
                  </a:ext>
                </a:extLst>
              </p:cNvPr>
              <p:cNvSpPr txBox="1"/>
              <p:nvPr/>
            </p:nvSpPr>
            <p:spPr>
              <a:xfrm>
                <a:off x="2595452" y="2790387"/>
                <a:ext cx="1800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Scientific User Collaboration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83CECA-CCEB-6E43-B79A-FA8544733B38}"/>
                </a:ext>
              </a:extLst>
            </p:cNvPr>
            <p:cNvSpPr txBox="1"/>
            <p:nvPr/>
          </p:nvSpPr>
          <p:spPr>
            <a:xfrm>
              <a:off x="2595452" y="3335761"/>
              <a:ext cx="1800000" cy="175432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Ensure that a scientific user community is built up to exploit the facility from the start on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8306ECA-69DB-6A42-88DB-AAF06A201107}"/>
                </a:ext>
              </a:extLst>
            </p:cNvPr>
            <p:cNvGrpSpPr/>
            <p:nvPr/>
          </p:nvGrpSpPr>
          <p:grpSpPr>
            <a:xfrm>
              <a:off x="4733704" y="1508758"/>
              <a:ext cx="1800000" cy="1800001"/>
              <a:chOff x="4733704" y="1508758"/>
              <a:chExt cx="1800000" cy="180000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3BE798B-C6B7-8640-9B77-B0B4516919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7584"/>
              <a:stretch/>
            </p:blipFill>
            <p:spPr>
              <a:xfrm>
                <a:off x="4850750" y="1508758"/>
                <a:ext cx="1565908" cy="1290552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473FE9D-3374-A740-9EBD-70A36CB9F7A1}"/>
                  </a:ext>
                </a:extLst>
              </p:cNvPr>
              <p:cNvGrpSpPr/>
              <p:nvPr/>
            </p:nvGrpSpPr>
            <p:grpSpPr>
              <a:xfrm>
                <a:off x="4733704" y="1508759"/>
                <a:ext cx="1800000" cy="1800000"/>
                <a:chOff x="457200" y="1508760"/>
                <a:chExt cx="914400" cy="1249225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E7CB0ED-891F-5A46-A54B-BE2C8A686578}"/>
                    </a:ext>
                  </a:extLst>
                </p:cNvPr>
                <p:cNvSpPr/>
                <p:nvPr/>
              </p:nvSpPr>
              <p:spPr>
                <a:xfrm>
                  <a:off x="457200" y="2423160"/>
                  <a:ext cx="914400" cy="334825"/>
                </a:xfrm>
                <a:prstGeom prst="rect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ound Same Side Corner Rectangle 21">
                  <a:extLst>
                    <a:ext uri="{FF2B5EF4-FFF2-40B4-BE49-F238E27FC236}">
                      <a16:creationId xmlns:a16="http://schemas.microsoft.com/office/drawing/2014/main" id="{FDAC2627-4460-0C4A-8921-976E7DAD7541}"/>
                    </a:ext>
                  </a:extLst>
                </p:cNvPr>
                <p:cNvSpPr/>
                <p:nvPr/>
              </p:nvSpPr>
              <p:spPr>
                <a:xfrm>
                  <a:off x="457200" y="1508760"/>
                  <a:ext cx="914400" cy="914400"/>
                </a:xfrm>
                <a:prstGeom prst="round2SameRect">
                  <a:avLst>
                    <a:gd name="adj1" fmla="val 6257"/>
                    <a:gd name="adj2" fmla="val 0"/>
                  </a:avLst>
                </a:prstGeom>
                <a:no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B515D5-DA7F-B440-841B-9ABEE7E7E2CE}"/>
                  </a:ext>
                </a:extLst>
              </p:cNvPr>
              <p:cNvSpPr txBox="1"/>
              <p:nvPr/>
            </p:nvSpPr>
            <p:spPr>
              <a:xfrm>
                <a:off x="4733704" y="2898258"/>
                <a:ext cx="180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Open Data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2B2B08-8B53-224D-AD55-D42486C822AD}"/>
                </a:ext>
              </a:extLst>
            </p:cNvPr>
            <p:cNvSpPr txBox="1"/>
            <p:nvPr/>
          </p:nvSpPr>
          <p:spPr>
            <a:xfrm>
              <a:off x="4733704" y="3335761"/>
              <a:ext cx="180000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Plans to organize access to research data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E478557-930E-6544-A8FE-BBB7AF9FABAE}"/>
                </a:ext>
              </a:extLst>
            </p:cNvPr>
            <p:cNvGrpSpPr/>
            <p:nvPr/>
          </p:nvGrpSpPr>
          <p:grpSpPr>
            <a:xfrm>
              <a:off x="6871956" y="1508758"/>
              <a:ext cx="1800000" cy="1866404"/>
              <a:chOff x="6871956" y="1508758"/>
              <a:chExt cx="1800000" cy="186640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3A0F81D-29DD-8546-941A-006A7560A3C4}"/>
                  </a:ext>
                </a:extLst>
              </p:cNvPr>
              <p:cNvGrpSpPr/>
              <p:nvPr/>
            </p:nvGrpSpPr>
            <p:grpSpPr>
              <a:xfrm>
                <a:off x="6871956" y="1508758"/>
                <a:ext cx="1800000" cy="1800001"/>
                <a:chOff x="6871956" y="1508758"/>
                <a:chExt cx="1800000" cy="180000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9846F8AA-CF70-BE47-B532-C01223D10E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6298" t="10919" r="19268" b="26195"/>
                <a:stretch/>
              </p:blipFill>
              <p:spPr>
                <a:xfrm>
                  <a:off x="6871956" y="1508758"/>
                  <a:ext cx="1800000" cy="1317554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153C112-5CA6-3B45-AE27-88254471F182}"/>
                    </a:ext>
                  </a:extLst>
                </p:cNvPr>
                <p:cNvGrpSpPr/>
                <p:nvPr/>
              </p:nvGrpSpPr>
              <p:grpSpPr>
                <a:xfrm>
                  <a:off x="6871956" y="1508759"/>
                  <a:ext cx="1800000" cy="1800000"/>
                  <a:chOff x="457200" y="1508760"/>
                  <a:chExt cx="914400" cy="1249225"/>
                </a:xfrm>
                <a:solidFill>
                  <a:schemeClr val="bg1"/>
                </a:solidFill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8D175D67-D5C5-4B4D-8DE3-3B72A7F212D9}"/>
                      </a:ext>
                    </a:extLst>
                  </p:cNvPr>
                  <p:cNvSpPr/>
                  <p:nvPr/>
                </p:nvSpPr>
                <p:spPr>
                  <a:xfrm>
                    <a:off x="457200" y="2423160"/>
                    <a:ext cx="914400" cy="33482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 Same Side Corner Rectangle 28">
                    <a:extLst>
                      <a:ext uri="{FF2B5EF4-FFF2-40B4-BE49-F238E27FC236}">
                        <a16:creationId xmlns:a16="http://schemas.microsoft.com/office/drawing/2014/main" id="{8EBB4C28-95B0-654C-A6FA-70E289A50A82}"/>
                      </a:ext>
                    </a:extLst>
                  </p:cNvPr>
                  <p:cNvSpPr/>
                  <p:nvPr/>
                </p:nvSpPr>
                <p:spPr>
                  <a:xfrm>
                    <a:off x="457200" y="1508760"/>
                    <a:ext cx="914400" cy="914400"/>
                  </a:xfrm>
                  <a:prstGeom prst="round2SameRect">
                    <a:avLst>
                      <a:gd name="adj1" fmla="val 6257"/>
                      <a:gd name="adj2" fmla="val 0"/>
                    </a:avLst>
                  </a:prstGeom>
                  <a:noFill/>
                  <a:ln w="1270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AB94E8-44D6-4440-84E3-2BF52DFDB14D}"/>
                  </a:ext>
                </a:extLst>
              </p:cNvPr>
              <p:cNvSpPr txBox="1"/>
              <p:nvPr/>
            </p:nvSpPr>
            <p:spPr>
              <a:xfrm>
                <a:off x="6871956" y="2790387"/>
                <a:ext cx="1800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Coherently Integrate Europe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704288-52DB-4A4A-A514-3DFB83DD359C}"/>
                </a:ext>
              </a:extLst>
            </p:cNvPr>
            <p:cNvSpPr txBox="1"/>
            <p:nvPr/>
          </p:nvSpPr>
          <p:spPr>
            <a:xfrm>
              <a:off x="6871956" y="3335761"/>
              <a:ext cx="1800000" cy="147732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Coherently </a:t>
              </a:r>
              <a:r>
                <a:rPr lang="en-US" dirty="0" err="1"/>
                <a:t>inte</a:t>
              </a:r>
              <a:r>
                <a:rPr lang="en-US" dirty="0"/>
                <a:t>-grate the infra-structure in the European re-search landscape</a:t>
              </a:r>
            </a:p>
          </p:txBody>
        </p:sp>
      </p:grp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D440DD1D-3CC5-9B4A-ADD3-13236FF18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102" y="5117089"/>
            <a:ext cx="8226854" cy="994308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/>
              <a:t>Call requests tackling the key questions of the feasibility of the new facility</a:t>
            </a:r>
          </a:p>
        </p:txBody>
      </p:sp>
    </p:spTree>
    <p:extLst>
      <p:ext uri="{BB962C8B-B14F-4D97-AF65-F5344CB8AC3E}">
        <p14:creationId xmlns:p14="http://schemas.microsoft.com/office/powerpoint/2010/main" val="157046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E72FF-CCBD-5A4A-8BC1-1DE24D9C2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3493"/>
            <a:ext cx="8226854" cy="940443"/>
          </a:xfrm>
        </p:spPr>
        <p:txBody>
          <a:bodyPr/>
          <a:lstStyle/>
          <a:p>
            <a:r>
              <a:rPr lang="en-US" dirty="0"/>
              <a:t>EC H2020 Project Call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26830-18BB-8E4E-ABD3-D17BCCFDD3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1F49D9A-1A81-A345-9270-7AF0C0E71E5E}"/>
              </a:ext>
            </a:extLst>
          </p:cNvPr>
          <p:cNvGrpSpPr/>
          <p:nvPr/>
        </p:nvGrpSpPr>
        <p:grpSpPr>
          <a:xfrm>
            <a:off x="1981200" y="1484777"/>
            <a:ext cx="8226854" cy="3427372"/>
            <a:chOff x="457200" y="1484777"/>
            <a:chExt cx="8226854" cy="34273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93E4CB2-812A-6943-98DB-8CB5FCEB088D}"/>
                </a:ext>
              </a:extLst>
            </p:cNvPr>
            <p:cNvGrpSpPr/>
            <p:nvPr/>
          </p:nvGrpSpPr>
          <p:grpSpPr>
            <a:xfrm>
              <a:off x="457200" y="1508758"/>
              <a:ext cx="1800000" cy="1866404"/>
              <a:chOff x="457200" y="1508758"/>
              <a:chExt cx="1800000" cy="186640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9E674F3-8DC8-FE49-8853-0F8B200F9A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1414" t="4585" b="4648"/>
              <a:stretch/>
            </p:blipFill>
            <p:spPr>
              <a:xfrm>
                <a:off x="457200" y="1508758"/>
                <a:ext cx="1800000" cy="1609137"/>
              </a:xfrm>
              <a:prstGeom prst="round2SameRect">
                <a:avLst>
                  <a:gd name="adj1" fmla="val 5775"/>
                  <a:gd name="adj2" fmla="val 0"/>
                </a:avLst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26B398C-5DFF-9B46-BEC0-60118AEC4F2F}"/>
                  </a:ext>
                </a:extLst>
              </p:cNvPr>
              <p:cNvGrpSpPr/>
              <p:nvPr/>
            </p:nvGrpSpPr>
            <p:grpSpPr>
              <a:xfrm>
                <a:off x="457200" y="1508759"/>
                <a:ext cx="1800000" cy="1800000"/>
                <a:chOff x="457200" y="1508760"/>
                <a:chExt cx="914400" cy="1249225"/>
              </a:xfrm>
              <a:solidFill>
                <a:schemeClr val="bg1"/>
              </a:solidFill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57F8E7F-66F3-5E4C-9FA1-D1B56E46517A}"/>
                    </a:ext>
                  </a:extLst>
                </p:cNvPr>
                <p:cNvSpPr/>
                <p:nvPr/>
              </p:nvSpPr>
              <p:spPr>
                <a:xfrm>
                  <a:off x="457200" y="2423160"/>
                  <a:ext cx="914400" cy="334825"/>
                </a:xfrm>
                <a:prstGeom prst="rect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ound Same Side Corner Rectangle 4">
                  <a:extLst>
                    <a:ext uri="{FF2B5EF4-FFF2-40B4-BE49-F238E27FC236}">
                      <a16:creationId xmlns:a16="http://schemas.microsoft.com/office/drawing/2014/main" id="{48C5FB62-060C-8041-A500-907F313FA0C2}"/>
                    </a:ext>
                  </a:extLst>
                </p:cNvPr>
                <p:cNvSpPr/>
                <p:nvPr/>
              </p:nvSpPr>
              <p:spPr>
                <a:xfrm>
                  <a:off x="457200" y="1508760"/>
                  <a:ext cx="914400" cy="914400"/>
                </a:xfrm>
                <a:prstGeom prst="round2SameRect">
                  <a:avLst>
                    <a:gd name="adj1" fmla="val 6257"/>
                    <a:gd name="adj2" fmla="val 0"/>
                  </a:avLst>
                </a:prstGeom>
                <a:no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B2377D-6ABB-9E43-ACE4-F1FF6DB925DD}"/>
                  </a:ext>
                </a:extLst>
              </p:cNvPr>
              <p:cNvSpPr txBox="1"/>
              <p:nvPr/>
            </p:nvSpPr>
            <p:spPr>
              <a:xfrm>
                <a:off x="457200" y="2790387"/>
                <a:ext cx="1800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Construction &amp; Operation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CFAA80-5307-2A46-A96C-138609AC95C2}"/>
                </a:ext>
              </a:extLst>
            </p:cNvPr>
            <p:cNvSpPr txBox="1"/>
            <p:nvPr/>
          </p:nvSpPr>
          <p:spPr>
            <a:xfrm>
              <a:off x="457200" y="3434821"/>
              <a:ext cx="1800000" cy="147732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Construction &amp; operation budget and funding strategy including in-kind strategies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607AAC3-0A5A-4C41-86B7-C6EC02A7FEF5}"/>
                </a:ext>
              </a:extLst>
            </p:cNvPr>
            <p:cNvGrpSpPr/>
            <p:nvPr/>
          </p:nvGrpSpPr>
          <p:grpSpPr>
            <a:xfrm>
              <a:off x="2595452" y="1508759"/>
              <a:ext cx="1800000" cy="1866403"/>
              <a:chOff x="2595452" y="1508759"/>
              <a:chExt cx="1800000" cy="186640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0C4821A-8093-074A-8E56-360979CB9300}"/>
                  </a:ext>
                </a:extLst>
              </p:cNvPr>
              <p:cNvGrpSpPr/>
              <p:nvPr/>
            </p:nvGrpSpPr>
            <p:grpSpPr>
              <a:xfrm>
                <a:off x="2712022" y="1530710"/>
                <a:ext cx="1590876" cy="1630426"/>
                <a:chOff x="1656037" y="2322942"/>
                <a:chExt cx="3354450" cy="3437845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351F53C-38B4-C142-A4C6-35DAF224241B}"/>
                    </a:ext>
                  </a:extLst>
                </p:cNvPr>
                <p:cNvSpPr/>
                <p:nvPr/>
              </p:nvSpPr>
              <p:spPr>
                <a:xfrm>
                  <a:off x="1656037" y="2322942"/>
                  <a:ext cx="3354450" cy="343784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BD456E0E-A02F-FB4D-AA6D-719E74B30FA6}"/>
                    </a:ext>
                  </a:extLst>
                </p:cNvPr>
                <p:cNvSpPr/>
                <p:nvPr/>
              </p:nvSpPr>
              <p:spPr>
                <a:xfrm rot="5400000">
                  <a:off x="3273990" y="291266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B2D4002D-EC32-7242-8326-F9D35CF14973}"/>
                    </a:ext>
                  </a:extLst>
                </p:cNvPr>
                <p:cNvSpPr/>
                <p:nvPr/>
              </p:nvSpPr>
              <p:spPr>
                <a:xfrm rot="5400000">
                  <a:off x="3273990" y="3165835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39101EC2-E177-8644-BF33-72E98CB534DB}"/>
                    </a:ext>
                  </a:extLst>
                </p:cNvPr>
                <p:cNvSpPr/>
                <p:nvPr/>
              </p:nvSpPr>
              <p:spPr>
                <a:xfrm rot="5400000">
                  <a:off x="3273990" y="341900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451297A2-6123-B046-98D1-B28322F9FB46}"/>
                    </a:ext>
                  </a:extLst>
                </p:cNvPr>
                <p:cNvSpPr/>
                <p:nvPr/>
              </p:nvSpPr>
              <p:spPr>
                <a:xfrm rot="5400000">
                  <a:off x="3273990" y="265949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D8C17625-909E-A846-9AA4-8E9CEEF5E25B}"/>
                    </a:ext>
                  </a:extLst>
                </p:cNvPr>
                <p:cNvSpPr/>
                <p:nvPr/>
              </p:nvSpPr>
              <p:spPr>
                <a:xfrm rot="5400000">
                  <a:off x="3273990" y="240633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AA4EED59-C77B-094D-859A-08BA97868568}"/>
                    </a:ext>
                  </a:extLst>
                </p:cNvPr>
                <p:cNvSpPr/>
                <p:nvPr/>
              </p:nvSpPr>
              <p:spPr>
                <a:xfrm>
                  <a:off x="2222633" y="392373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DD8E0549-0D2E-0549-B26E-B8CA2285DD23}"/>
                    </a:ext>
                  </a:extLst>
                </p:cNvPr>
                <p:cNvSpPr/>
                <p:nvPr/>
              </p:nvSpPr>
              <p:spPr>
                <a:xfrm>
                  <a:off x="1969465" y="392373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8F6A2B8-063B-2D47-AE05-8DFCA3FA0EC8}"/>
                    </a:ext>
                  </a:extLst>
                </p:cNvPr>
                <p:cNvSpPr/>
                <p:nvPr/>
              </p:nvSpPr>
              <p:spPr>
                <a:xfrm>
                  <a:off x="1716297" y="392373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1DBF4265-EBFE-FB44-AE1F-E857B6D20F7A}"/>
                    </a:ext>
                  </a:extLst>
                </p:cNvPr>
                <p:cNvSpPr/>
                <p:nvPr/>
              </p:nvSpPr>
              <p:spPr>
                <a:xfrm rot="2400000" flipH="1">
                  <a:off x="2480141" y="3264022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3A56D43F-F827-9D46-B995-6DCA2EDA207B}"/>
                    </a:ext>
                  </a:extLst>
                </p:cNvPr>
                <p:cNvSpPr/>
                <p:nvPr/>
              </p:nvSpPr>
              <p:spPr>
                <a:xfrm rot="2400000" flipH="1">
                  <a:off x="2286203" y="3101288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0E5E0C0-D830-1749-BE14-43D5F315EE4B}"/>
                    </a:ext>
                  </a:extLst>
                </p:cNvPr>
                <p:cNvSpPr/>
                <p:nvPr/>
              </p:nvSpPr>
              <p:spPr>
                <a:xfrm rot="2400000" flipH="1">
                  <a:off x="2092265" y="2938555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384CF17-AFFF-A34A-81B0-71C11F60A4A5}"/>
                    </a:ext>
                  </a:extLst>
                </p:cNvPr>
                <p:cNvSpPr/>
                <p:nvPr/>
              </p:nvSpPr>
              <p:spPr>
                <a:xfrm rot="1800000" flipH="1">
                  <a:off x="2813477" y="366188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17C2A2-0FE0-C644-8605-DFBC94CF9C99}"/>
                    </a:ext>
                  </a:extLst>
                </p:cNvPr>
                <p:cNvSpPr/>
                <p:nvPr/>
              </p:nvSpPr>
              <p:spPr>
                <a:xfrm rot="1800000" flipH="1">
                  <a:off x="2594227" y="353530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CC3DBDD-7690-CE4D-ACB3-C214554CB649}"/>
                    </a:ext>
                  </a:extLst>
                </p:cNvPr>
                <p:cNvSpPr/>
                <p:nvPr/>
              </p:nvSpPr>
              <p:spPr>
                <a:xfrm rot="1800000" flipH="1">
                  <a:off x="2374976" y="340871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E1355A0-402F-974E-9777-B878390A13EB}"/>
                    </a:ext>
                  </a:extLst>
                </p:cNvPr>
                <p:cNvSpPr/>
                <p:nvPr/>
              </p:nvSpPr>
              <p:spPr>
                <a:xfrm rot="1800000" flipH="1">
                  <a:off x="2155726" y="3282135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F3D7DEA-3B9E-514F-8E43-E8115A9F270A}"/>
                    </a:ext>
                  </a:extLst>
                </p:cNvPr>
                <p:cNvSpPr/>
                <p:nvPr/>
              </p:nvSpPr>
              <p:spPr>
                <a:xfrm rot="1800000" flipH="1">
                  <a:off x="1936476" y="3155551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BF7B07A1-882A-0B44-A740-AC7B8B4B4847}"/>
                    </a:ext>
                  </a:extLst>
                </p:cNvPr>
                <p:cNvSpPr/>
                <p:nvPr/>
              </p:nvSpPr>
              <p:spPr>
                <a:xfrm rot="1229620" flipH="1">
                  <a:off x="2299165" y="356453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7055E6F-4084-934D-84E4-5221E7990154}"/>
                    </a:ext>
                  </a:extLst>
                </p:cNvPr>
                <p:cNvSpPr/>
                <p:nvPr/>
              </p:nvSpPr>
              <p:spPr>
                <a:xfrm rot="1229620" flipH="1">
                  <a:off x="2062020" y="347589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DBF109F0-103D-FB47-B477-D8A79CA524C8}"/>
                    </a:ext>
                  </a:extLst>
                </p:cNvPr>
                <p:cNvSpPr/>
                <p:nvPr/>
              </p:nvSpPr>
              <p:spPr>
                <a:xfrm rot="1229620" flipH="1">
                  <a:off x="1824874" y="338726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497ADDD-7771-8648-B9DC-9ECDB1ACDF85}"/>
                    </a:ext>
                  </a:extLst>
                </p:cNvPr>
                <p:cNvSpPr/>
                <p:nvPr/>
              </p:nvSpPr>
              <p:spPr>
                <a:xfrm rot="600000" flipH="1">
                  <a:off x="2744435" y="383185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13873C64-3A51-B048-997D-14EB5E08804D}"/>
                    </a:ext>
                  </a:extLst>
                </p:cNvPr>
                <p:cNvSpPr/>
                <p:nvPr/>
              </p:nvSpPr>
              <p:spPr>
                <a:xfrm rot="600000" flipH="1">
                  <a:off x="2495113" y="3787888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CBDA6AB9-3279-7143-8D45-58F07498245E}"/>
                    </a:ext>
                  </a:extLst>
                </p:cNvPr>
                <p:cNvSpPr/>
                <p:nvPr/>
              </p:nvSpPr>
              <p:spPr>
                <a:xfrm rot="600000" flipH="1">
                  <a:off x="2245791" y="3743926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413393F-9027-B54C-B841-6C25329CFF07}"/>
                    </a:ext>
                  </a:extLst>
                </p:cNvPr>
                <p:cNvSpPr/>
                <p:nvPr/>
              </p:nvSpPr>
              <p:spPr>
                <a:xfrm rot="600000" flipH="1">
                  <a:off x="1996469" y="369996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23C9E4E7-6247-1F47-96B0-72437F8CACC8}"/>
                    </a:ext>
                  </a:extLst>
                </p:cNvPr>
                <p:cNvSpPr/>
                <p:nvPr/>
              </p:nvSpPr>
              <p:spPr>
                <a:xfrm rot="600000" flipH="1">
                  <a:off x="1747147" y="3656001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62AB7F28-F3A2-364B-86EA-D8B4591B2690}"/>
                    </a:ext>
                  </a:extLst>
                </p:cNvPr>
                <p:cNvSpPr/>
                <p:nvPr/>
              </p:nvSpPr>
              <p:spPr>
                <a:xfrm rot="3000000" flipH="1">
                  <a:off x="2935511" y="3527276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AED533E-1964-F34B-B43C-2A58C91F1DF8}"/>
                    </a:ext>
                  </a:extLst>
                </p:cNvPr>
                <p:cNvSpPr/>
                <p:nvPr/>
              </p:nvSpPr>
              <p:spPr>
                <a:xfrm rot="3000000" flipH="1">
                  <a:off x="2772778" y="3333338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945B596-1C40-A94D-AAA9-995236D605FF}"/>
                    </a:ext>
                  </a:extLst>
                </p:cNvPr>
                <p:cNvSpPr/>
                <p:nvPr/>
              </p:nvSpPr>
              <p:spPr>
                <a:xfrm rot="3000000" flipH="1">
                  <a:off x="2610044" y="313940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14FF86C3-2697-9A4A-8B27-CA273F13C91A}"/>
                    </a:ext>
                  </a:extLst>
                </p:cNvPr>
                <p:cNvSpPr/>
                <p:nvPr/>
              </p:nvSpPr>
              <p:spPr>
                <a:xfrm rot="3000000" flipH="1">
                  <a:off x="2447311" y="2945462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A684038-D32F-F547-BDAA-4BC2C8666FCD}"/>
                    </a:ext>
                  </a:extLst>
                </p:cNvPr>
                <p:cNvSpPr/>
                <p:nvPr/>
              </p:nvSpPr>
              <p:spPr>
                <a:xfrm rot="3000000" flipH="1">
                  <a:off x="2284577" y="275152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5C9458D-DE1B-5844-9239-02A14D8A4DED}"/>
                    </a:ext>
                  </a:extLst>
                </p:cNvPr>
                <p:cNvSpPr/>
                <p:nvPr/>
              </p:nvSpPr>
              <p:spPr>
                <a:xfrm rot="3600000" flipH="1">
                  <a:off x="2757847" y="303864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FE520F54-50CC-1E46-B7B8-0B8D58AFAEE9}"/>
                    </a:ext>
                  </a:extLst>
                </p:cNvPr>
                <p:cNvSpPr/>
                <p:nvPr/>
              </p:nvSpPr>
              <p:spPr>
                <a:xfrm rot="3600000" flipH="1">
                  <a:off x="2631263" y="281939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7C6A3BC2-A2F1-B349-87A7-8E3649FD68CE}"/>
                    </a:ext>
                  </a:extLst>
                </p:cNvPr>
                <p:cNvSpPr/>
                <p:nvPr/>
              </p:nvSpPr>
              <p:spPr>
                <a:xfrm rot="3600000" flipH="1">
                  <a:off x="2504679" y="260014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13B52D4-7DF0-2F4E-A021-2CBDD107EF3D}"/>
                    </a:ext>
                  </a:extLst>
                </p:cNvPr>
                <p:cNvSpPr/>
                <p:nvPr/>
              </p:nvSpPr>
              <p:spPr>
                <a:xfrm rot="4200000" flipH="1">
                  <a:off x="3095091" y="344048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33CC753-D00E-734E-8490-8EB6F8D43739}"/>
                    </a:ext>
                  </a:extLst>
                </p:cNvPr>
                <p:cNvSpPr/>
                <p:nvPr/>
              </p:nvSpPr>
              <p:spPr>
                <a:xfrm rot="4200000" flipH="1">
                  <a:off x="3008503" y="320258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0AA2DACD-9520-D045-8561-45F77D7FF548}"/>
                    </a:ext>
                  </a:extLst>
                </p:cNvPr>
                <p:cNvSpPr/>
                <p:nvPr/>
              </p:nvSpPr>
              <p:spPr>
                <a:xfrm rot="4200000" flipH="1">
                  <a:off x="2921914" y="296468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A674CECA-C951-8C47-84DD-1FDC5169E867}"/>
                    </a:ext>
                  </a:extLst>
                </p:cNvPr>
                <p:cNvSpPr/>
                <p:nvPr/>
              </p:nvSpPr>
              <p:spPr>
                <a:xfrm rot="4200000" flipH="1">
                  <a:off x="2835325" y="2726782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5DD3DAEB-DE6B-D043-ABA9-AF3F66AE027C}"/>
                    </a:ext>
                  </a:extLst>
                </p:cNvPr>
                <p:cNvSpPr/>
                <p:nvPr/>
              </p:nvSpPr>
              <p:spPr>
                <a:xfrm rot="4200000" flipH="1">
                  <a:off x="2748737" y="2488882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CB15735-D06A-6A49-BC80-DEC3EF898A52}"/>
                    </a:ext>
                  </a:extLst>
                </p:cNvPr>
                <p:cNvSpPr/>
                <p:nvPr/>
              </p:nvSpPr>
              <p:spPr>
                <a:xfrm rot="4800000" flipH="1">
                  <a:off x="3098806" y="2923791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574A09E9-EB27-B443-BA96-749A73D9BA67}"/>
                    </a:ext>
                  </a:extLst>
                </p:cNvPr>
                <p:cNvSpPr/>
                <p:nvPr/>
              </p:nvSpPr>
              <p:spPr>
                <a:xfrm rot="4800000" flipH="1">
                  <a:off x="3054844" y="267446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8C0B1C0-19F5-F941-8581-11B83B40A966}"/>
                    </a:ext>
                  </a:extLst>
                </p:cNvPr>
                <p:cNvSpPr/>
                <p:nvPr/>
              </p:nvSpPr>
              <p:spPr>
                <a:xfrm rot="4800000" flipH="1">
                  <a:off x="3010882" y="242514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66C5B3A-1635-004D-AEC1-C9C6F3463D6E}"/>
                    </a:ext>
                  </a:extLst>
                </p:cNvPr>
                <p:cNvSpPr/>
                <p:nvPr/>
              </p:nvSpPr>
              <p:spPr>
                <a:xfrm rot="5400000">
                  <a:off x="3276618" y="2913316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F7E2E3A-EA17-D543-BC90-BFD37FB74828}"/>
                    </a:ext>
                  </a:extLst>
                </p:cNvPr>
                <p:cNvSpPr/>
                <p:nvPr/>
              </p:nvSpPr>
              <p:spPr>
                <a:xfrm rot="5400000">
                  <a:off x="3276618" y="3166551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55FCBC8-A71D-3442-802B-41A766855DFD}"/>
                    </a:ext>
                  </a:extLst>
                </p:cNvPr>
                <p:cNvSpPr/>
                <p:nvPr/>
              </p:nvSpPr>
              <p:spPr>
                <a:xfrm rot="5400000">
                  <a:off x="3276618" y="3419785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12959DBB-20D3-6D41-A6F4-CFB745606AF2}"/>
                    </a:ext>
                  </a:extLst>
                </p:cNvPr>
                <p:cNvSpPr/>
                <p:nvPr/>
              </p:nvSpPr>
              <p:spPr>
                <a:xfrm rot="5400000">
                  <a:off x="3276618" y="2660082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9DC730DD-2311-7442-BF47-149E0C43A17C}"/>
                    </a:ext>
                  </a:extLst>
                </p:cNvPr>
                <p:cNvSpPr/>
                <p:nvPr/>
              </p:nvSpPr>
              <p:spPr>
                <a:xfrm rot="5400000">
                  <a:off x="3276618" y="2406849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A01C8AC6-86B7-E24B-92B0-2A8DFDE9DE53}"/>
                    </a:ext>
                  </a:extLst>
                </p:cNvPr>
                <p:cNvSpPr/>
                <p:nvPr/>
              </p:nvSpPr>
              <p:spPr>
                <a:xfrm rot="7800000" flipH="1">
                  <a:off x="3610860" y="3558869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70C960A0-BBDA-5C4B-9ADF-D4402812855D}"/>
                    </a:ext>
                  </a:extLst>
                </p:cNvPr>
                <p:cNvSpPr/>
                <p:nvPr/>
              </p:nvSpPr>
              <p:spPr>
                <a:xfrm rot="7800000" flipH="1">
                  <a:off x="3773593" y="3364880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E6259E0-540C-7F48-A4EA-9A708DD16C68}"/>
                    </a:ext>
                  </a:extLst>
                </p:cNvPr>
                <p:cNvSpPr/>
                <p:nvPr/>
              </p:nvSpPr>
              <p:spPr>
                <a:xfrm rot="7800000" flipH="1">
                  <a:off x="3936326" y="3170891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0F2BE2F0-4CE9-904B-ACBB-943197A94FA6}"/>
                    </a:ext>
                  </a:extLst>
                </p:cNvPr>
                <p:cNvSpPr/>
                <p:nvPr/>
              </p:nvSpPr>
              <p:spPr>
                <a:xfrm rot="7800000" flipH="1">
                  <a:off x="4099060" y="2976903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60A8C3D7-C57A-A440-86F5-5D9689071B57}"/>
                    </a:ext>
                  </a:extLst>
                </p:cNvPr>
                <p:cNvSpPr/>
                <p:nvPr/>
              </p:nvSpPr>
              <p:spPr>
                <a:xfrm rot="7800000" flipH="1">
                  <a:off x="4261793" y="2782914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FF7FE1C9-6B4E-0A42-AE97-7ACD387FA907}"/>
                    </a:ext>
                  </a:extLst>
                </p:cNvPr>
                <p:cNvSpPr/>
                <p:nvPr/>
              </p:nvSpPr>
              <p:spPr>
                <a:xfrm rot="7200000" flipH="1">
                  <a:off x="3791629" y="3065699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867D38D-D976-534E-9DA6-F8A5CA7F59A7}"/>
                    </a:ext>
                  </a:extLst>
                </p:cNvPr>
                <p:cNvSpPr/>
                <p:nvPr/>
              </p:nvSpPr>
              <p:spPr>
                <a:xfrm rot="7200000" flipH="1">
                  <a:off x="3918213" y="2846392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2A1AB78A-BF62-D545-B9B6-FB3A91729186}"/>
                    </a:ext>
                  </a:extLst>
                </p:cNvPr>
                <p:cNvSpPr/>
                <p:nvPr/>
              </p:nvSpPr>
              <p:spPr>
                <a:xfrm rot="7200000" flipH="1">
                  <a:off x="4044797" y="2627085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EB15FDA-FE08-E044-9476-375126908850}"/>
                    </a:ext>
                  </a:extLst>
                </p:cNvPr>
                <p:cNvSpPr/>
                <p:nvPr/>
              </p:nvSpPr>
              <p:spPr>
                <a:xfrm rot="6629620" flipH="1">
                  <a:off x="3458544" y="3464282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4490C98-A3AB-8B42-89FA-772879C47E1C}"/>
                    </a:ext>
                  </a:extLst>
                </p:cNvPr>
                <p:cNvSpPr/>
                <p:nvPr/>
              </p:nvSpPr>
              <p:spPr>
                <a:xfrm rot="6629620" flipH="1">
                  <a:off x="3547179" y="3227076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14AC01FE-F0C7-4749-BB4D-4E1D0DD6E07F}"/>
                    </a:ext>
                  </a:extLst>
                </p:cNvPr>
                <p:cNvSpPr/>
                <p:nvPr/>
              </p:nvSpPr>
              <p:spPr>
                <a:xfrm rot="6629620" flipH="1">
                  <a:off x="3635814" y="2989868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8C03F040-58B3-D840-8E5E-32042D2D1DE4}"/>
                    </a:ext>
                  </a:extLst>
                </p:cNvPr>
                <p:cNvSpPr/>
                <p:nvPr/>
              </p:nvSpPr>
              <p:spPr>
                <a:xfrm rot="6629620" flipH="1">
                  <a:off x="3724449" y="2752661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75B6265-E939-B446-A7F4-385E8C1B12B4}"/>
                    </a:ext>
                  </a:extLst>
                </p:cNvPr>
                <p:cNvSpPr/>
                <p:nvPr/>
              </p:nvSpPr>
              <p:spPr>
                <a:xfrm rot="6629620" flipH="1">
                  <a:off x="3813084" y="2515454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59C3B68D-A636-9949-AE51-8D3AF7F7D44D}"/>
                    </a:ext>
                  </a:extLst>
                </p:cNvPr>
                <p:cNvSpPr/>
                <p:nvPr/>
              </p:nvSpPr>
              <p:spPr>
                <a:xfrm rot="6000000" flipH="1">
                  <a:off x="3456422" y="2936480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9AEE9F7-1821-D94A-83BD-D72A7D971360}"/>
                    </a:ext>
                  </a:extLst>
                </p:cNvPr>
                <p:cNvSpPr/>
                <p:nvPr/>
              </p:nvSpPr>
              <p:spPr>
                <a:xfrm rot="6000000" flipH="1">
                  <a:off x="3500384" y="2687093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46449F3C-455B-2640-B4DC-AD03D2C1A9C1}"/>
                    </a:ext>
                  </a:extLst>
                </p:cNvPr>
                <p:cNvSpPr/>
                <p:nvPr/>
              </p:nvSpPr>
              <p:spPr>
                <a:xfrm rot="6000000" flipH="1">
                  <a:off x="3544347" y="2437707"/>
                  <a:ext cx="144037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4A2D9243-7427-D144-AA42-5FF2CDCBE19F}"/>
                    </a:ext>
                  </a:extLst>
                </p:cNvPr>
                <p:cNvSpPr/>
                <p:nvPr/>
              </p:nvSpPr>
              <p:spPr>
                <a:xfrm rot="8400000" flipH="1">
                  <a:off x="3708798" y="3713199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8465FD1F-AD3D-BB4B-91FF-99F8A60EA701}"/>
                    </a:ext>
                  </a:extLst>
                </p:cNvPr>
                <p:cNvSpPr/>
                <p:nvPr/>
              </p:nvSpPr>
              <p:spPr>
                <a:xfrm rot="8400000" flipH="1">
                  <a:off x="4060967" y="3300809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3EDE3B70-61AB-A046-AD02-5D92F281289D}"/>
                    </a:ext>
                  </a:extLst>
                </p:cNvPr>
                <p:cNvSpPr/>
                <p:nvPr/>
              </p:nvSpPr>
              <p:spPr>
                <a:xfrm rot="8400000" flipH="1">
                  <a:off x="4254905" y="3138034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C0A8A74E-2366-E649-AECD-3182D5FA20BD}"/>
                    </a:ext>
                  </a:extLst>
                </p:cNvPr>
                <p:cNvSpPr/>
                <p:nvPr/>
              </p:nvSpPr>
              <p:spPr>
                <a:xfrm rot="8400000" flipH="1">
                  <a:off x="4448843" y="2975258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589F4E67-4327-2143-9060-8DDC57C73E7E}"/>
                    </a:ext>
                  </a:extLst>
                </p:cNvPr>
                <p:cNvSpPr/>
                <p:nvPr/>
              </p:nvSpPr>
              <p:spPr>
                <a:xfrm rot="9000000" flipH="1">
                  <a:off x="3942473" y="3575268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9E612BE6-B897-2046-9040-3802C8B88DDC}"/>
                    </a:ext>
                  </a:extLst>
                </p:cNvPr>
                <p:cNvSpPr/>
                <p:nvPr/>
              </p:nvSpPr>
              <p:spPr>
                <a:xfrm rot="9000000" flipH="1">
                  <a:off x="4161723" y="3448650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206F505A-C36D-5941-A0AA-F3779698C9CB}"/>
                    </a:ext>
                  </a:extLst>
                </p:cNvPr>
                <p:cNvSpPr/>
                <p:nvPr/>
              </p:nvSpPr>
              <p:spPr>
                <a:xfrm rot="9000000" flipH="1">
                  <a:off x="4380973" y="3322034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1954384E-2EEA-0B4B-913B-4106ACD8FA8A}"/>
                    </a:ext>
                  </a:extLst>
                </p:cNvPr>
                <p:cNvSpPr/>
                <p:nvPr/>
              </p:nvSpPr>
              <p:spPr>
                <a:xfrm rot="9000000" flipH="1">
                  <a:off x="4600223" y="3195417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D7B2C35F-3551-6840-A6E7-57D7D4226EA1}"/>
                    </a:ext>
                  </a:extLst>
                </p:cNvPr>
                <p:cNvSpPr/>
                <p:nvPr/>
              </p:nvSpPr>
              <p:spPr>
                <a:xfrm rot="9600000" flipH="1">
                  <a:off x="4235684" y="3612760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73E56C65-BA66-3241-9F41-5CC74F939026}"/>
                    </a:ext>
                  </a:extLst>
                </p:cNvPr>
                <p:cNvSpPr/>
                <p:nvPr/>
              </p:nvSpPr>
              <p:spPr>
                <a:xfrm rot="9600000" flipH="1">
                  <a:off x="4473585" y="3526149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17378A2C-19BF-BA42-A6EB-E1A560DBD640}"/>
                    </a:ext>
                  </a:extLst>
                </p:cNvPr>
                <p:cNvSpPr/>
                <p:nvPr/>
              </p:nvSpPr>
              <p:spPr>
                <a:xfrm rot="9600000" flipH="1">
                  <a:off x="4711485" y="3439538"/>
                  <a:ext cx="144000" cy="14403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AB1CA691-B632-4447-B4C6-D3159BDD2CD1}"/>
                    </a:ext>
                  </a:extLst>
                </p:cNvPr>
                <p:cNvSpPr/>
                <p:nvPr/>
              </p:nvSpPr>
              <p:spPr>
                <a:xfrm>
                  <a:off x="2222989" y="392205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98215E32-BA50-594D-A492-C02C2432B05C}"/>
                    </a:ext>
                  </a:extLst>
                </p:cNvPr>
                <p:cNvSpPr/>
                <p:nvPr/>
              </p:nvSpPr>
              <p:spPr>
                <a:xfrm>
                  <a:off x="1969821" y="392205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483921D9-D68E-F547-B907-E933904E9FE5}"/>
                    </a:ext>
                  </a:extLst>
                </p:cNvPr>
                <p:cNvSpPr/>
                <p:nvPr/>
              </p:nvSpPr>
              <p:spPr>
                <a:xfrm>
                  <a:off x="1716652" y="392205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925FE3E7-93B9-9545-9DF0-9E27F5DDB808}"/>
                    </a:ext>
                  </a:extLst>
                </p:cNvPr>
                <p:cNvSpPr/>
                <p:nvPr/>
              </p:nvSpPr>
              <p:spPr>
                <a:xfrm rot="18600000" flipH="1">
                  <a:off x="2899810" y="4328025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97CEB560-4518-1B4A-80C8-16BD7E917786}"/>
                    </a:ext>
                  </a:extLst>
                </p:cNvPr>
                <p:cNvSpPr/>
                <p:nvPr/>
              </p:nvSpPr>
              <p:spPr>
                <a:xfrm rot="18600000" flipH="1">
                  <a:off x="2737077" y="452196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1E2AF412-215B-3A4C-9CF4-C94061C85597}"/>
                    </a:ext>
                  </a:extLst>
                </p:cNvPr>
                <p:cNvSpPr/>
                <p:nvPr/>
              </p:nvSpPr>
              <p:spPr>
                <a:xfrm rot="18600000" flipH="1">
                  <a:off x="2574344" y="4715902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1F85C4AC-C1DF-F94D-B67E-A85CF4464875}"/>
                    </a:ext>
                  </a:extLst>
                </p:cNvPr>
                <p:cNvSpPr/>
                <p:nvPr/>
              </p:nvSpPr>
              <p:spPr>
                <a:xfrm rot="18600000" flipH="1">
                  <a:off x="2411610" y="490984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CC163819-20D7-1E49-93B1-33BDFCEDFAEC}"/>
                    </a:ext>
                  </a:extLst>
                </p:cNvPr>
                <p:cNvSpPr/>
                <p:nvPr/>
              </p:nvSpPr>
              <p:spPr>
                <a:xfrm rot="18600000" flipH="1">
                  <a:off x="2248877" y="5103778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5F8F9535-08E6-3642-80BA-763A46C97893}"/>
                    </a:ext>
                  </a:extLst>
                </p:cNvPr>
                <p:cNvSpPr/>
                <p:nvPr/>
              </p:nvSpPr>
              <p:spPr>
                <a:xfrm rot="18000000" flipH="1">
                  <a:off x="2719041" y="482106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DA846575-6415-7A4F-B884-0E69C9B93CBE}"/>
                    </a:ext>
                  </a:extLst>
                </p:cNvPr>
                <p:cNvSpPr/>
                <p:nvPr/>
              </p:nvSpPr>
              <p:spPr>
                <a:xfrm rot="18000000" flipH="1">
                  <a:off x="2592457" y="504031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74D9220D-4DAE-B246-BBD2-2A499D59CC7C}"/>
                    </a:ext>
                  </a:extLst>
                </p:cNvPr>
                <p:cNvSpPr/>
                <p:nvPr/>
              </p:nvSpPr>
              <p:spPr>
                <a:xfrm rot="18000000" flipH="1">
                  <a:off x="2465873" y="525956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E4EBC40D-9407-664C-BF39-17A06A97223D}"/>
                    </a:ext>
                  </a:extLst>
                </p:cNvPr>
                <p:cNvSpPr/>
                <p:nvPr/>
              </p:nvSpPr>
              <p:spPr>
                <a:xfrm rot="17429620" flipH="1">
                  <a:off x="2963491" y="4659732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C35F191A-8188-6C4F-90F6-B885714AC05A}"/>
                    </a:ext>
                  </a:extLst>
                </p:cNvPr>
                <p:cNvSpPr/>
                <p:nvPr/>
              </p:nvSpPr>
              <p:spPr>
                <a:xfrm rot="17429620" flipH="1">
                  <a:off x="2874856" y="4896878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3B73B30A-4AD8-CC41-AD52-5B1C888A1ECB}"/>
                    </a:ext>
                  </a:extLst>
                </p:cNvPr>
                <p:cNvSpPr/>
                <p:nvPr/>
              </p:nvSpPr>
              <p:spPr>
                <a:xfrm rot="17429620" flipH="1">
                  <a:off x="2786221" y="513402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564EAA01-2687-504C-A192-CFC0E6E05107}"/>
                    </a:ext>
                  </a:extLst>
                </p:cNvPr>
                <p:cNvSpPr/>
                <p:nvPr/>
              </p:nvSpPr>
              <p:spPr>
                <a:xfrm rot="17429620" flipH="1">
                  <a:off x="2697586" y="537116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4323069D-7625-DA49-8363-8F6104BB8F17}"/>
                    </a:ext>
                  </a:extLst>
                </p:cNvPr>
                <p:cNvSpPr/>
                <p:nvPr/>
              </p:nvSpPr>
              <p:spPr>
                <a:xfrm rot="19200000" flipH="1">
                  <a:off x="2449722" y="458599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EF75CC67-7567-D749-B2A1-01D64F73DEE3}"/>
                    </a:ext>
                  </a:extLst>
                </p:cNvPr>
                <p:cNvSpPr/>
                <p:nvPr/>
              </p:nvSpPr>
              <p:spPr>
                <a:xfrm rot="19200000" flipH="1">
                  <a:off x="2255784" y="4748732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07DF0E76-382A-2641-A0C9-239CD8B99045}"/>
                    </a:ext>
                  </a:extLst>
                </p:cNvPr>
                <p:cNvSpPr/>
                <p:nvPr/>
              </p:nvSpPr>
              <p:spPr>
                <a:xfrm rot="19200000" flipH="1">
                  <a:off x="2061846" y="4911466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FD48D191-559C-594D-A707-1DB7A62D223D}"/>
                    </a:ext>
                  </a:extLst>
                </p:cNvPr>
                <p:cNvSpPr/>
                <p:nvPr/>
              </p:nvSpPr>
              <p:spPr>
                <a:xfrm rot="19800000" flipH="1">
                  <a:off x="2787466" y="418502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E1D2771-D95D-D94B-A388-590AA6C5EA08}"/>
                    </a:ext>
                  </a:extLst>
                </p:cNvPr>
                <p:cNvSpPr/>
                <p:nvPr/>
              </p:nvSpPr>
              <p:spPr>
                <a:xfrm rot="19800000" flipH="1">
                  <a:off x="2568216" y="4311611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9D18EA40-FAE0-124B-9104-729D249F6574}"/>
                    </a:ext>
                  </a:extLst>
                </p:cNvPr>
                <p:cNvSpPr/>
                <p:nvPr/>
              </p:nvSpPr>
              <p:spPr>
                <a:xfrm rot="19800000" flipH="1">
                  <a:off x="2348966" y="4438196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9EF2A696-5D20-DF4A-B632-026C2E135E34}"/>
                    </a:ext>
                  </a:extLst>
                </p:cNvPr>
                <p:cNvSpPr/>
                <p:nvPr/>
              </p:nvSpPr>
              <p:spPr>
                <a:xfrm rot="19800000" flipH="1">
                  <a:off x="2129716" y="456478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78472175-4A8E-4F45-9BA7-33C28C246ADC}"/>
                    </a:ext>
                  </a:extLst>
                </p:cNvPr>
                <p:cNvSpPr/>
                <p:nvPr/>
              </p:nvSpPr>
              <p:spPr>
                <a:xfrm rot="19800000" flipH="1">
                  <a:off x="1910466" y="469136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DA134E91-520F-D646-AA2B-6BB46B326AFA}"/>
                    </a:ext>
                  </a:extLst>
                </p:cNvPr>
                <p:cNvSpPr/>
                <p:nvPr/>
              </p:nvSpPr>
              <p:spPr>
                <a:xfrm rot="20400000" flipH="1">
                  <a:off x="2275005" y="427412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AA2137D5-794D-044C-A077-8F1A95785B51}"/>
                    </a:ext>
                  </a:extLst>
                </p:cNvPr>
                <p:cNvSpPr/>
                <p:nvPr/>
              </p:nvSpPr>
              <p:spPr>
                <a:xfrm rot="20400000" flipH="1">
                  <a:off x="2037104" y="4360718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B2186D74-4BA1-6A4C-BB8B-8ACF495D895F}"/>
                    </a:ext>
                  </a:extLst>
                </p:cNvPr>
                <p:cNvSpPr/>
                <p:nvPr/>
              </p:nvSpPr>
              <p:spPr>
                <a:xfrm rot="20400000" flipH="1">
                  <a:off x="1799204" y="4447306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6BBBEF1D-7A9C-1245-873E-BA02CF0BA037}"/>
                    </a:ext>
                  </a:extLst>
                </p:cNvPr>
                <p:cNvSpPr/>
                <p:nvPr/>
              </p:nvSpPr>
              <p:spPr>
                <a:xfrm rot="21000000" flipH="1">
                  <a:off x="2732757" y="4009312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B64BA8CA-4BE7-6340-9550-8732948D96AF}"/>
                    </a:ext>
                  </a:extLst>
                </p:cNvPr>
                <p:cNvSpPr/>
                <p:nvPr/>
              </p:nvSpPr>
              <p:spPr>
                <a:xfrm rot="21000000" flipH="1">
                  <a:off x="2483435" y="4053274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7E918B73-41DE-9349-85C8-DE46D2EF2E6E}"/>
                    </a:ext>
                  </a:extLst>
                </p:cNvPr>
                <p:cNvSpPr/>
                <p:nvPr/>
              </p:nvSpPr>
              <p:spPr>
                <a:xfrm rot="21000000" flipH="1">
                  <a:off x="2234113" y="409723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A9119B7D-536E-4141-A406-0CE3B9618F3C}"/>
                    </a:ext>
                  </a:extLst>
                </p:cNvPr>
                <p:cNvSpPr/>
                <p:nvPr/>
              </p:nvSpPr>
              <p:spPr>
                <a:xfrm rot="21000000" flipH="1">
                  <a:off x="1984791" y="414119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0F527FE6-0293-D445-92BF-905F6773FB8B}"/>
                    </a:ext>
                  </a:extLst>
                </p:cNvPr>
                <p:cNvSpPr/>
                <p:nvPr/>
              </p:nvSpPr>
              <p:spPr>
                <a:xfrm rot="21000000" flipH="1">
                  <a:off x="1735469" y="4185161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EFCE0C2-A990-A847-A8AB-A951153C80E1}"/>
                  </a:ext>
                </a:extLst>
              </p:cNvPr>
              <p:cNvGrpSpPr/>
              <p:nvPr/>
            </p:nvGrpSpPr>
            <p:grpSpPr>
              <a:xfrm>
                <a:off x="2595452" y="1508759"/>
                <a:ext cx="1800000" cy="1800000"/>
                <a:chOff x="457200" y="1508760"/>
                <a:chExt cx="914400" cy="1249225"/>
              </a:xfrm>
              <a:solidFill>
                <a:schemeClr val="bg1"/>
              </a:solidFill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3C01BB6-EAC3-E748-8DCC-3F8A33D80956}"/>
                    </a:ext>
                  </a:extLst>
                </p:cNvPr>
                <p:cNvSpPr/>
                <p:nvPr/>
              </p:nvSpPr>
              <p:spPr>
                <a:xfrm>
                  <a:off x="457200" y="2423160"/>
                  <a:ext cx="914400" cy="334825"/>
                </a:xfrm>
                <a:prstGeom prst="rect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ound Same Side Corner Rectangle 14">
                  <a:extLst>
                    <a:ext uri="{FF2B5EF4-FFF2-40B4-BE49-F238E27FC236}">
                      <a16:creationId xmlns:a16="http://schemas.microsoft.com/office/drawing/2014/main" id="{1EA5D4AB-94FC-A340-A379-30C92FCC3E7D}"/>
                    </a:ext>
                  </a:extLst>
                </p:cNvPr>
                <p:cNvSpPr/>
                <p:nvPr/>
              </p:nvSpPr>
              <p:spPr>
                <a:xfrm>
                  <a:off x="457200" y="1508760"/>
                  <a:ext cx="914400" cy="914400"/>
                </a:xfrm>
                <a:prstGeom prst="round2SameRect">
                  <a:avLst>
                    <a:gd name="adj1" fmla="val 6257"/>
                    <a:gd name="adj2" fmla="val 0"/>
                  </a:avLst>
                </a:prstGeom>
                <a:no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7BA40A-1FA1-D34D-B725-B8CD391773C7}"/>
                  </a:ext>
                </a:extLst>
              </p:cNvPr>
              <p:cNvSpPr txBox="1"/>
              <p:nvPr/>
            </p:nvSpPr>
            <p:spPr>
              <a:xfrm>
                <a:off x="2595452" y="2790387"/>
                <a:ext cx="1800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Governance and </a:t>
                </a:r>
                <a:r>
                  <a:rPr lang="en-US" sz="1600" dirty="0" err="1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Organisation</a:t>
                </a:r>
                <a:endPara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83CECA-CCEB-6E43-B79A-FA8544733B38}"/>
                </a:ext>
              </a:extLst>
            </p:cNvPr>
            <p:cNvSpPr txBox="1"/>
            <p:nvPr/>
          </p:nvSpPr>
          <p:spPr>
            <a:xfrm>
              <a:off x="2595452" y="3434821"/>
              <a:ext cx="1800000" cy="120032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Governance structure, processes, resources, set-up</a:t>
              </a: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715BCC4-2F3D-F343-A99C-B3184D0EDA7C}"/>
                </a:ext>
              </a:extLst>
            </p:cNvPr>
            <p:cNvGrpSpPr/>
            <p:nvPr/>
          </p:nvGrpSpPr>
          <p:grpSpPr>
            <a:xfrm>
              <a:off x="4729426" y="1503354"/>
              <a:ext cx="1804278" cy="1805405"/>
              <a:chOff x="4729426" y="1503354"/>
              <a:chExt cx="1804278" cy="180540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7C48776-8D9C-F74E-B2DA-983D6D8746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680"/>
              <a:stretch/>
            </p:blipFill>
            <p:spPr>
              <a:xfrm>
                <a:off x="4729426" y="1503354"/>
                <a:ext cx="1804278" cy="1443008"/>
              </a:xfrm>
              <a:prstGeom prst="round2SameRect">
                <a:avLst>
                  <a:gd name="adj1" fmla="val 7162"/>
                  <a:gd name="adj2" fmla="val 0"/>
                </a:avLst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473FE9D-3374-A740-9EBD-70A36CB9F7A1}"/>
                  </a:ext>
                </a:extLst>
              </p:cNvPr>
              <p:cNvGrpSpPr/>
              <p:nvPr/>
            </p:nvGrpSpPr>
            <p:grpSpPr>
              <a:xfrm>
                <a:off x="4733704" y="1508759"/>
                <a:ext cx="1800000" cy="1800000"/>
                <a:chOff x="457200" y="1508760"/>
                <a:chExt cx="914400" cy="1249225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E7CB0ED-891F-5A46-A54B-BE2C8A686578}"/>
                    </a:ext>
                  </a:extLst>
                </p:cNvPr>
                <p:cNvSpPr/>
                <p:nvPr/>
              </p:nvSpPr>
              <p:spPr>
                <a:xfrm>
                  <a:off x="457200" y="2423160"/>
                  <a:ext cx="914400" cy="334825"/>
                </a:xfrm>
                <a:prstGeom prst="rect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ound Same Side Corner Rectangle 21">
                  <a:extLst>
                    <a:ext uri="{FF2B5EF4-FFF2-40B4-BE49-F238E27FC236}">
                      <a16:creationId xmlns:a16="http://schemas.microsoft.com/office/drawing/2014/main" id="{FDAC2627-4460-0C4A-8921-976E7DAD7541}"/>
                    </a:ext>
                  </a:extLst>
                </p:cNvPr>
                <p:cNvSpPr/>
                <p:nvPr/>
              </p:nvSpPr>
              <p:spPr>
                <a:xfrm>
                  <a:off x="457200" y="1508760"/>
                  <a:ext cx="914400" cy="914400"/>
                </a:xfrm>
                <a:prstGeom prst="round2SameRect">
                  <a:avLst>
                    <a:gd name="adj1" fmla="val 6257"/>
                    <a:gd name="adj2" fmla="val 0"/>
                  </a:avLst>
                </a:prstGeom>
                <a:no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B515D5-DA7F-B440-841B-9ABEE7E7E2CE}"/>
                  </a:ext>
                </a:extLst>
              </p:cNvPr>
              <p:cNvSpPr txBox="1"/>
              <p:nvPr/>
            </p:nvSpPr>
            <p:spPr>
              <a:xfrm>
                <a:off x="4733704" y="2898258"/>
                <a:ext cx="1800000" cy="338554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Research Services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2B2B08-8B53-224D-AD55-D42486C822AD}"/>
                </a:ext>
              </a:extLst>
            </p:cNvPr>
            <p:cNvSpPr txBox="1"/>
            <p:nvPr/>
          </p:nvSpPr>
          <p:spPr>
            <a:xfrm>
              <a:off x="4733704" y="3434821"/>
              <a:ext cx="180000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Research services to be provided at international level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57FF35BC-97B0-6440-B38D-69154166AE2E}"/>
                </a:ext>
              </a:extLst>
            </p:cNvPr>
            <p:cNvGrpSpPr/>
            <p:nvPr/>
          </p:nvGrpSpPr>
          <p:grpSpPr>
            <a:xfrm>
              <a:off x="6858225" y="1484777"/>
              <a:ext cx="1825829" cy="1823982"/>
              <a:chOff x="6858225" y="1484777"/>
              <a:chExt cx="1825829" cy="1823982"/>
            </a:xfrm>
          </p:grpSpPr>
          <p:pic>
            <p:nvPicPr>
              <p:cNvPr id="140" name="Picture 2">
                <a:extLst>
                  <a:ext uri="{FF2B5EF4-FFF2-40B4-BE49-F238E27FC236}">
                    <a16:creationId xmlns:a16="http://schemas.microsoft.com/office/drawing/2014/main" id="{CB76D25D-E287-0F4C-AADF-70A6376846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44" b="12595"/>
              <a:stretch/>
            </p:blipFill>
            <p:spPr bwMode="auto">
              <a:xfrm>
                <a:off x="6858225" y="1484777"/>
                <a:ext cx="1825829" cy="1766667"/>
              </a:xfrm>
              <a:prstGeom prst="round2SameRect">
                <a:avLst>
                  <a:gd name="adj1" fmla="val 8903"/>
                  <a:gd name="adj2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153C112-5CA6-3B45-AE27-88254471F182}"/>
                  </a:ext>
                </a:extLst>
              </p:cNvPr>
              <p:cNvGrpSpPr/>
              <p:nvPr/>
            </p:nvGrpSpPr>
            <p:grpSpPr>
              <a:xfrm>
                <a:off x="6871956" y="1508759"/>
                <a:ext cx="1800000" cy="1800000"/>
                <a:chOff x="457200" y="1508760"/>
                <a:chExt cx="914400" cy="1249225"/>
              </a:xfrm>
              <a:solidFill>
                <a:schemeClr val="bg1"/>
              </a:solidFill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D175D67-D5C5-4B4D-8DE3-3B72A7F212D9}"/>
                    </a:ext>
                  </a:extLst>
                </p:cNvPr>
                <p:cNvSpPr/>
                <p:nvPr/>
              </p:nvSpPr>
              <p:spPr>
                <a:xfrm>
                  <a:off x="457200" y="2423160"/>
                  <a:ext cx="914400" cy="334825"/>
                </a:xfrm>
                <a:prstGeom prst="rect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ound Same Side Corner Rectangle 28">
                  <a:extLst>
                    <a:ext uri="{FF2B5EF4-FFF2-40B4-BE49-F238E27FC236}">
                      <a16:creationId xmlns:a16="http://schemas.microsoft.com/office/drawing/2014/main" id="{8EBB4C28-95B0-654C-A6FA-70E289A50A82}"/>
                    </a:ext>
                  </a:extLst>
                </p:cNvPr>
                <p:cNvSpPr/>
                <p:nvPr/>
              </p:nvSpPr>
              <p:spPr>
                <a:xfrm>
                  <a:off x="457200" y="1508760"/>
                  <a:ext cx="914400" cy="914400"/>
                </a:xfrm>
                <a:prstGeom prst="round2SameRect">
                  <a:avLst>
                    <a:gd name="adj1" fmla="val 6257"/>
                    <a:gd name="adj2" fmla="val 0"/>
                  </a:avLst>
                </a:prstGeom>
                <a:no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AB94E8-44D6-4440-84E3-2BF52DFDB14D}"/>
                  </a:ext>
                </a:extLst>
              </p:cNvPr>
              <p:cNvSpPr txBox="1"/>
              <p:nvPr/>
            </p:nvSpPr>
            <p:spPr>
              <a:xfrm>
                <a:off x="6871956" y="2903964"/>
                <a:ext cx="180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C377B"/>
                    </a:solidFill>
                    <a:latin typeface="Avenir Next" panose="020B0503020202020204" pitchFamily="34" charset="0"/>
                  </a:rPr>
                  <a:t>Site Selection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704288-52DB-4A4A-A514-3DFB83DD359C}"/>
                </a:ext>
              </a:extLst>
            </p:cNvPr>
            <p:cNvSpPr txBox="1"/>
            <p:nvPr/>
          </p:nvSpPr>
          <p:spPr>
            <a:xfrm>
              <a:off x="6871956" y="3434821"/>
              <a:ext cx="1800000" cy="147732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Site selection, placement and implementation, work with host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32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Design Study Project for Circular Lepton Collider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06" y="1072055"/>
            <a:ext cx="10515600" cy="560464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Carry out the technical design study for a </a:t>
            </a:r>
            <a:r>
              <a:rPr lang="en-US" sz="1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km long luminosity frontier circular collider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at CERN that will extend Europe’s leadership in the domain of fundamental physics research until the end of the 21st century.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study </a:t>
            </a:r>
            <a:r>
              <a:rPr lang="en-US" sz="1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focuses on the high priority topics to prepare the ground for a construction project by 2026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AutoNum type="arabicParenBoth"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optimisation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particle collider design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which leads to the invariants of the infrastructure project,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AutoNum type="arabicParenBoth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lanning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necessary investigations for a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civil engineering construction project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the requirements of a circular economy,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AutoNum type="arabicParenBoth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and public participation processes in France and Switzerland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(CERN host states) including transnational topics such as environmental impact assessment, management of excavation materials and access to shared resources (electricity, water, communication, transport),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AutoNum type="arabicParenBoth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and implementation of a project exploitation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considering the need to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committed user community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exploits the RI from the beginning onwards and to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 every member of the society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AutoNum type="arabicParenBoth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Socio-economic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 assessment with a plan to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the facility for impact creation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including the regional impacts and potential synergies for all participating stakeholders in Europe.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7766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CE7C0D-0291-DA43-B73A-34CE2B7402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94" y="520263"/>
            <a:ext cx="6144830" cy="6124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386AC-E15B-9B48-879F-65F23079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2510"/>
          </a:xfrm>
        </p:spPr>
        <p:txBody>
          <a:bodyPr/>
          <a:lstStyle/>
          <a:p>
            <a:r>
              <a:rPr lang="en-US" dirty="0"/>
              <a:t>Work Packages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80E135-CC7F-F84C-BBFA-FD8A5C63EBB2}"/>
              </a:ext>
            </a:extLst>
          </p:cNvPr>
          <p:cNvSpPr txBox="1"/>
          <p:nvPr/>
        </p:nvSpPr>
        <p:spPr>
          <a:xfrm>
            <a:off x="6873766" y="386256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KEK (Japan</a:t>
            </a:r>
            <a:r>
              <a:rPr lang="en-US" sz="2800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61B42-567F-D845-A36A-4B9F90F16232}"/>
              </a:ext>
            </a:extLst>
          </p:cNvPr>
          <p:cNvSpPr txBox="1"/>
          <p:nvPr/>
        </p:nvSpPr>
        <p:spPr>
          <a:xfrm>
            <a:off x="8925910" y="2501463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7FD02-436B-0644-99FE-FDCAE7076FD6}"/>
              </a:ext>
            </a:extLst>
          </p:cNvPr>
          <p:cNvSpPr txBox="1"/>
          <p:nvPr/>
        </p:nvSpPr>
        <p:spPr>
          <a:xfrm>
            <a:off x="6807989" y="6121946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CSIL (IT)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9909F-5AF7-CA46-847D-2229F1117FBC}"/>
              </a:ext>
            </a:extLst>
          </p:cNvPr>
          <p:cNvSpPr txBox="1"/>
          <p:nvPr/>
        </p:nvSpPr>
        <p:spPr>
          <a:xfrm>
            <a:off x="402021" y="2569450"/>
            <a:ext cx="2266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Terra Mater (AT)</a:t>
            </a:r>
          </a:p>
        </p:txBody>
      </p:sp>
    </p:spTree>
    <p:extLst>
      <p:ext uri="{BB962C8B-B14F-4D97-AF65-F5344CB8AC3E}">
        <p14:creationId xmlns:p14="http://schemas.microsoft.com/office/powerpoint/2010/main" val="268633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86AC-E15B-9B48-879F-65F23079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0524"/>
          </a:xfrm>
        </p:spPr>
        <p:txBody>
          <a:bodyPr>
            <a:normAutofit/>
          </a:bodyPr>
          <a:lstStyle/>
          <a:p>
            <a:r>
              <a:rPr lang="en-US" sz="3600" dirty="0"/>
              <a:t>Participants and Budget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B20ED5-C193-0C4F-8D7D-5601AD240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754280"/>
              </p:ext>
            </p:extLst>
          </p:nvPr>
        </p:nvGraphicFramePr>
        <p:xfrm>
          <a:off x="225776" y="874986"/>
          <a:ext cx="11273469" cy="5853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72">
                  <a:extLst>
                    <a:ext uri="{9D8B030D-6E8A-4147-A177-3AD203B41FA5}">
                      <a16:colId xmlns:a16="http://schemas.microsoft.com/office/drawing/2014/main" val="1859094542"/>
                    </a:ext>
                  </a:extLst>
                </a:gridCol>
                <a:gridCol w="1541418">
                  <a:extLst>
                    <a:ext uri="{9D8B030D-6E8A-4147-A177-3AD203B41FA5}">
                      <a16:colId xmlns:a16="http://schemas.microsoft.com/office/drawing/2014/main" val="3869001867"/>
                    </a:ext>
                  </a:extLst>
                </a:gridCol>
                <a:gridCol w="1127234">
                  <a:extLst>
                    <a:ext uri="{9D8B030D-6E8A-4147-A177-3AD203B41FA5}">
                      <a16:colId xmlns:a16="http://schemas.microsoft.com/office/drawing/2014/main" val="717424879"/>
                    </a:ext>
                  </a:extLst>
                </a:gridCol>
                <a:gridCol w="1221828">
                  <a:extLst>
                    <a:ext uri="{9D8B030D-6E8A-4147-A177-3AD203B41FA5}">
                      <a16:colId xmlns:a16="http://schemas.microsoft.com/office/drawing/2014/main" val="1183277875"/>
                    </a:ext>
                  </a:extLst>
                </a:gridCol>
                <a:gridCol w="1447630">
                  <a:extLst>
                    <a:ext uri="{9D8B030D-6E8A-4147-A177-3AD203B41FA5}">
                      <a16:colId xmlns:a16="http://schemas.microsoft.com/office/drawing/2014/main" val="274335276"/>
                    </a:ext>
                  </a:extLst>
                </a:gridCol>
                <a:gridCol w="5629387">
                  <a:extLst>
                    <a:ext uri="{9D8B030D-6E8A-4147-A177-3AD203B41FA5}">
                      <a16:colId xmlns:a16="http://schemas.microsoft.com/office/drawing/2014/main" val="2186180268"/>
                    </a:ext>
                  </a:extLst>
                </a:gridCol>
              </a:tblGrid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Organisation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EU Funding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Matching (&gt;50%)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6164189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 + tech support + conferences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8649949"/>
                  </a:ext>
                </a:extLst>
              </a:tr>
              <a:tr h="2901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4372839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Impedance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coll. Effects,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MDI+Sapienza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6757827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Leoben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8055282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Optics design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0788070"/>
                  </a:ext>
                </a:extLst>
              </a:tr>
              <a:tr h="2901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53980474"/>
                  </a:ext>
                </a:extLst>
              </a:tr>
              <a:tr h="2901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14983628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Injection, contribution funded by CHART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9584932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Regional development, physics workshops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2221629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Collider parameters and layout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312839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Optics, emittance tuning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8185683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Springer/Nature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DE/NL (tbc)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Publishing workflow, CDR, socio-economic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0029398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Terra Mater FS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Engagement &amp; comm. strat./plan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7400111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Socio-economic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5925572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Santiago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Socio-economic (person at CERN)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6265942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Cerema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Regional implementation France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2954567"/>
                  </a:ext>
                </a:extLst>
              </a:tr>
              <a:tr h="2789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CETU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Matex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tunnel safety, legal evolution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4530089"/>
                  </a:ext>
                </a:extLst>
              </a:tr>
              <a:tr h="5083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Regional implementation Switzerland, architecture design of 1 site, EIA framework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0401223"/>
                  </a:ext>
                </a:extLst>
              </a:tr>
              <a:tr h="29018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3'000'000 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5‘000‘000  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8‘000‘000 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235898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EBB11D-965E-AF47-94AC-5936A2834F02}"/>
              </a:ext>
            </a:extLst>
          </p:cNvPr>
          <p:cNvSpPr txBox="1"/>
          <p:nvPr/>
        </p:nvSpPr>
        <p:spPr>
          <a:xfrm>
            <a:off x="6185337" y="342928"/>
            <a:ext cx="557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NOTE: </a:t>
            </a:r>
            <a:r>
              <a:rPr lang="en-US" i="1" dirty="0" smtClean="0"/>
              <a:t>50% cofounding by participating institutes.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0903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 1 – Management and Coordination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beneficiary: CERN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Description: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Management of the action, establishment of a governance and management structure for the preparatory phase, considerations on establishment of collaborations for particle physics experiment. Develop a funding strategy and plan.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41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446" y="0"/>
            <a:ext cx="10515600" cy="1325563"/>
          </a:xfrm>
        </p:spPr>
        <p:txBody>
          <a:bodyPr/>
          <a:lstStyle/>
          <a:p>
            <a:r>
              <a:rPr lang="en-GB" dirty="0"/>
              <a:t>WP 2 – Particle collider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22" y="1094105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u="sng" dirty="0"/>
              <a:t>Description:</a:t>
            </a:r>
            <a:r>
              <a:rPr lang="en-GB" dirty="0"/>
              <a:t> Focus on optics and beam dynamics, machine performance optimisation, number of interaction points, MDI, technical descriptions of the equipment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The work does </a:t>
            </a:r>
            <a:r>
              <a:rPr lang="en-GB" u="sng" dirty="0"/>
              <a:t>not include design of an experiment and detector technologies</a:t>
            </a:r>
            <a:r>
              <a:rPr lang="en-GB" dirty="0"/>
              <a:t>. The project </a:t>
            </a:r>
            <a:r>
              <a:rPr lang="en-GB" u="sng" dirty="0"/>
              <a:t>will, however, include </a:t>
            </a:r>
            <a:r>
              <a:rPr lang="en-GB" dirty="0"/>
              <a:t>a task on the </a:t>
            </a:r>
            <a:r>
              <a:rPr lang="en-GB" u="sng" dirty="0"/>
              <a:t>establishment of a collaboration </a:t>
            </a:r>
            <a:r>
              <a:rPr lang="en-GB" dirty="0"/>
              <a:t>for that purpose (in another WP).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Lead beneficiary: KEK, Japan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Deputy: CERN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Key beneficiaries: DESY (DE), KIT (DE), NBI (DK), INFN LNF + Sapienza (IT), CEA (FR), BINP (RU)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836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5731</TotalTime>
  <Words>1239</Words>
  <Application>Microsoft Office PowerPoint</Application>
  <PresentationFormat>Widescreen</PresentationFormat>
  <Paragraphs>188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Next</vt:lpstr>
      <vt:lpstr>Calibri</vt:lpstr>
      <vt:lpstr>Calibri Light</vt:lpstr>
      <vt:lpstr>Times New Roman</vt:lpstr>
      <vt:lpstr>Office Theme</vt:lpstr>
      <vt:lpstr>EC H2020 Project focused on 100 km Frontier Circular Collider Infrastructure Implementation and ee Collider Design</vt:lpstr>
      <vt:lpstr>H2020 Infrastructure Design Study call </vt:lpstr>
      <vt:lpstr>EC H2020 Project Call Scope</vt:lpstr>
      <vt:lpstr>EC H2020 Project Call Scope</vt:lpstr>
      <vt:lpstr>Design Study Project for Circular Lepton Collider </vt:lpstr>
      <vt:lpstr>Work Packages</vt:lpstr>
      <vt:lpstr>Participants and Budget</vt:lpstr>
      <vt:lpstr>WP 1 – Management and Coordination</vt:lpstr>
      <vt:lpstr>WP 2 – Particle collider design</vt:lpstr>
      <vt:lpstr>WP 3 – Integrate Europe</vt:lpstr>
      <vt:lpstr>WP 4 – Sustainable impact</vt:lpstr>
      <vt:lpstr>WP 5 – Leverage and engage</vt:lpstr>
      <vt:lpstr>Design for Industrial  Innovation WP</vt:lpstr>
      <vt:lpstr>Solid-State RF Energy Applications</vt:lpstr>
      <vt:lpstr>Design for Industrial  Innovation WP</vt:lpstr>
    </vt:vector>
  </TitlesOfParts>
  <Manager/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EU Project</dc:title>
  <dc:subject/>
  <dc:creator>Frank Zimmermann</dc:creator>
  <cp:keywords/>
  <dc:description/>
  <cp:lastModifiedBy>Michael Benedikt</cp:lastModifiedBy>
  <cp:revision>38</cp:revision>
  <dcterms:created xsi:type="dcterms:W3CDTF">2019-01-25T13:51:31Z</dcterms:created>
  <dcterms:modified xsi:type="dcterms:W3CDTF">2019-07-01T11:21:58Z</dcterms:modified>
  <cp:category/>
</cp:coreProperties>
</file>