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280" r:id="rId3"/>
    <p:sldId id="352" r:id="rId4"/>
    <p:sldId id="353" r:id="rId5"/>
    <p:sldId id="363" r:id="rId6"/>
    <p:sldId id="356" r:id="rId7"/>
    <p:sldId id="368" r:id="rId8"/>
    <p:sldId id="369" r:id="rId9"/>
    <p:sldId id="367" r:id="rId10"/>
    <p:sldId id="358" r:id="rId11"/>
    <p:sldId id="360" r:id="rId12"/>
    <p:sldId id="364" r:id="rId13"/>
    <p:sldId id="366" r:id="rId14"/>
    <p:sldId id="327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1E386B"/>
    <a:srgbClr val="2C669E"/>
    <a:srgbClr val="0157A4"/>
    <a:srgbClr val="F8B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0" autoAdjust="0"/>
    <p:restoredTop sz="94609" autoAdjust="0"/>
  </p:normalViewPr>
  <p:slideViewPr>
    <p:cSldViewPr snapToObjects="1" showGuides="1">
      <p:cViewPr varScale="1">
        <p:scale>
          <a:sx n="127" d="100"/>
          <a:sy n="127" d="100"/>
        </p:scale>
        <p:origin x="1280" y="60"/>
      </p:cViewPr>
      <p:guideLst>
        <p:guide orient="horz" pos="2976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C6C0-723B-1144-B0BB-13233DB680E2}" type="datetimeFigureOut">
              <a:rPr lang="fr-FR" smtClean="0"/>
              <a:pPr/>
              <a:t>26/06/2019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9DF4-BFDC-CE44-88D7-285A082144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60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5803-7089-5846-80C7-3D9AC85D7E45}" type="datetimeFigureOut">
              <a:rPr lang="fr-FR" smtClean="0"/>
              <a:pPr/>
              <a:t>26/06/2019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73C1-2BD6-684E-AA1B-49165E0DF4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721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do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need</a:t>
            </a:r>
            <a:r>
              <a:rPr lang="fr-CH" baseline="0" dirty="0" smtClean="0"/>
              <a:t> ARIES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53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1068388"/>
            <a:ext cx="8229600" cy="30321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157A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edit /remove footer: Insert -&gt; Header &amp; Footer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itre 1"/>
          <p:cNvSpPr txBox="1">
            <a:spLocks/>
          </p:cNvSpPr>
          <p:nvPr userDrawn="1"/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57A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Cliquez et modifiez le titre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157A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edit /remove footer: Insert -&gt; Header &amp; Footer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525963"/>
          </a:xfrm>
        </p:spPr>
        <p:txBody>
          <a:bodyPr vert="horz" wrap="square"/>
          <a:lstStyle>
            <a:lvl1pPr algn="l">
              <a:spcAft>
                <a:spcPts val="0"/>
              </a:spcAft>
              <a:buFont typeface="Arial"/>
              <a:buChar char="•"/>
              <a:defRPr sz="2400" baseline="0"/>
            </a:lvl1pPr>
            <a:lvl2pPr algn="l">
              <a:defRPr sz="20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edit /remove footer: Insert -&gt; Header &amp; Footer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648200" y="990600"/>
            <a:ext cx="4038600" cy="4525963"/>
          </a:xfrm>
        </p:spPr>
        <p:txBody>
          <a:bodyPr vert="horz" wrap="square"/>
          <a:lstStyle>
            <a:lvl1pPr algn="l">
              <a:spcAft>
                <a:spcPts val="0"/>
              </a:spcAft>
              <a:buFont typeface="Arial"/>
              <a:buChar char="•"/>
              <a:defRPr sz="2400" baseline="0"/>
            </a:lvl1pPr>
            <a:lvl2pPr algn="l">
              <a:defRPr sz="20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066800"/>
            <a:ext cx="4040188" cy="5635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157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edit /remove footer: Insert -&gt; Header &amp; Footer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57200" y="1828800"/>
            <a:ext cx="4040188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4651963" y="1828800"/>
            <a:ext cx="4040188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4654050" y="1066800"/>
            <a:ext cx="4040188" cy="5635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157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1066800"/>
            <a:ext cx="8229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195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 edit /remove footer: Insert -&gt; Header &amp; Footer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1B4523E-0E60-2F49-A1DB-8E66CE3DE8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Espace réservé du titre 1"/>
          <p:cNvSpPr txBox="1">
            <a:spLocks/>
          </p:cNvSpPr>
          <p:nvPr userDrawn="1"/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57A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Cliquez et modifiez le titre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157A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1B4523E-0E60-2F49-A1DB-8E66CE3DE8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329145"/>
            <a:ext cx="7924800" cy="603911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FontTx/>
              <a:buNone/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 smtClean="0"/>
              <a:t>Test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slide 1</a:t>
            </a:r>
          </a:p>
        </p:txBody>
      </p:sp>
      <p:sp>
        <p:nvSpPr>
          <p:cNvPr id="6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5112103"/>
            <a:ext cx="7924800" cy="37821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1800" baseline="0">
                <a:solidFill>
                  <a:srgbClr val="F8B13C"/>
                </a:solidFill>
                <a:latin typeface="Arial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 smtClean="0"/>
              <a:t>Test Name / Organisation</a:t>
            </a: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4192035"/>
            <a:ext cx="7924800" cy="53311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FontTx/>
              <a:buNone/>
              <a:defRPr sz="30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 smtClean="0"/>
              <a:t>Test venue/date/</a:t>
            </a:r>
            <a:r>
              <a:rPr lang="fr-FR" dirty="0" err="1" smtClean="0"/>
              <a:t>event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3124200"/>
            <a:ext cx="7696200" cy="990600"/>
          </a:xfrm>
          <a:prstGeom prst="rect">
            <a:avLst/>
          </a:prstGeom>
        </p:spPr>
        <p:txBody>
          <a:bodyPr vert="horz" wrap="square"/>
          <a:lstStyle>
            <a:lvl1pPr algn="ctr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r>
              <a:rPr lang="fr-FR" dirty="0" smtClean="0"/>
              <a:t>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 smtClean="0"/>
              <a:t>Cliquez et modifiez le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76400" y="6524625"/>
            <a:ext cx="4419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To edit /remove footer: Insert -&gt; Header &amp; Footer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1B4523E-0E60-2F49-A1DB-8E66CE3DE81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Image 7" descr="Aries-Logo-std-L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" y="5867400"/>
            <a:ext cx="1523898" cy="1069884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57200" y="836612"/>
            <a:ext cx="8229600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3429000" y="67214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157A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F8B13C"/>
                </a:solidFill>
                <a:latin typeface="Arial"/>
                <a:cs typeface="Arial"/>
              </a:rPr>
              <a:t>ARIES </a:t>
            </a:r>
            <a:r>
              <a:rPr lang="fr-FR" sz="1400" dirty="0" err="1" smtClean="0">
                <a:solidFill>
                  <a:srgbClr val="F8B13C"/>
                </a:solidFill>
                <a:latin typeface="Arial"/>
                <a:cs typeface="Arial"/>
              </a:rPr>
              <a:t>is</a:t>
            </a:r>
            <a:r>
              <a:rPr lang="fr-FR" sz="1400" dirty="0" smtClean="0">
                <a:solidFill>
                  <a:srgbClr val="F8B13C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F8B13C"/>
                </a:solidFill>
                <a:latin typeface="Arial"/>
                <a:cs typeface="Arial"/>
              </a:rPr>
              <a:t>co-funded</a:t>
            </a:r>
            <a:r>
              <a:rPr lang="fr-FR" sz="1400" dirty="0" smtClean="0">
                <a:solidFill>
                  <a:srgbClr val="F8B13C"/>
                </a:solidFill>
                <a:latin typeface="Arial"/>
                <a:cs typeface="Arial"/>
              </a:rPr>
              <a:t> by the </a:t>
            </a:r>
            <a:r>
              <a:rPr lang="fr-FR" sz="1400" dirty="0" err="1" smtClean="0">
                <a:solidFill>
                  <a:srgbClr val="F8B13C"/>
                </a:solidFill>
                <a:latin typeface="Arial"/>
                <a:cs typeface="Arial"/>
              </a:rPr>
              <a:t>European</a:t>
            </a:r>
            <a:r>
              <a:rPr lang="fr-FR" sz="1400" dirty="0" smtClean="0">
                <a:solidFill>
                  <a:srgbClr val="F8B13C"/>
                </a:solidFill>
                <a:latin typeface="Arial"/>
                <a:cs typeface="Arial"/>
              </a:rPr>
              <a:t> Commission Grant Agreement </a:t>
            </a:r>
            <a:r>
              <a:rPr lang="fr-FR" sz="1400" dirty="0" err="1" smtClean="0">
                <a:solidFill>
                  <a:srgbClr val="F8B13C"/>
                </a:solidFill>
                <a:latin typeface="Arial"/>
                <a:cs typeface="Arial"/>
              </a:rPr>
              <a:t>number</a:t>
            </a:r>
            <a:r>
              <a:rPr lang="fr-FR" sz="1400" dirty="0" smtClean="0">
                <a:solidFill>
                  <a:srgbClr val="F8B13C"/>
                </a:solidFill>
                <a:latin typeface="Arial"/>
                <a:cs typeface="Arial"/>
              </a:rPr>
              <a:t> 730871</a:t>
            </a:r>
            <a:endParaRPr lang="en-GB" sz="1400" dirty="0">
              <a:solidFill>
                <a:srgbClr val="F8B13C"/>
              </a:solidFill>
              <a:latin typeface="Arial"/>
              <a:cs typeface="Arial"/>
            </a:endParaRPr>
          </a:p>
        </p:txBody>
      </p:sp>
      <p:pic>
        <p:nvPicPr>
          <p:cNvPr id="8" name="Image 7" descr="ARIE-logo-BL-trans-PPT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230988" cy="21306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novation.pilot@cern.ch" TargetMode="External"/><Relationship Id="rId4" Type="http://schemas.openxmlformats.org/officeDocument/2006/relationships/hyperlink" Target="https://aries.web.cern.ch/content/accelerator-innovat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2996952"/>
            <a:ext cx="7924800" cy="1437566"/>
          </a:xfrm>
        </p:spPr>
        <p:txBody>
          <a:bodyPr/>
          <a:lstStyle/>
          <a:p>
            <a:r>
              <a:rPr lang="fr-CH" sz="4000" dirty="0" err="1" smtClean="0"/>
              <a:t>Preparation</a:t>
            </a:r>
            <a:r>
              <a:rPr lang="fr-CH" sz="4000" dirty="0" smtClean="0"/>
              <a:t> of the new Innovation Pilot </a:t>
            </a:r>
            <a:r>
              <a:rPr lang="fr-CH" sz="4000" dirty="0" err="1" smtClean="0"/>
              <a:t>project</a:t>
            </a:r>
            <a:endParaRPr lang="fr-CH" sz="4000" dirty="0" smtClean="0"/>
          </a:p>
          <a:p>
            <a:r>
              <a:rPr lang="fr-CH" sz="2400" dirty="0" err="1" smtClean="0"/>
              <a:t>Shaping</a:t>
            </a:r>
            <a:r>
              <a:rPr lang="fr-CH" sz="2400" dirty="0" smtClean="0"/>
              <a:t> </a:t>
            </a:r>
            <a:r>
              <a:rPr lang="fr-CH" sz="2400" dirty="0" err="1" smtClean="0"/>
              <a:t>our</a:t>
            </a:r>
            <a:r>
              <a:rPr lang="fr-CH" sz="2400" dirty="0" smtClean="0"/>
              <a:t> Future</a:t>
            </a:r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92279" y="4930786"/>
            <a:ext cx="7924800" cy="378210"/>
          </a:xfrm>
        </p:spPr>
        <p:txBody>
          <a:bodyPr/>
          <a:lstStyle/>
          <a:p>
            <a:r>
              <a:rPr lang="fr-CH" dirty="0" smtClean="0"/>
              <a:t>Maurizio Vretenar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92279" y="5599698"/>
            <a:ext cx="7924800" cy="411131"/>
          </a:xfrm>
        </p:spPr>
        <p:txBody>
          <a:bodyPr/>
          <a:lstStyle/>
          <a:p>
            <a:r>
              <a:rPr lang="fr-CH" sz="2400" dirty="0" smtClean="0"/>
              <a:t>TIARA Meeting, 1 July 2019, GSI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95" y="402067"/>
            <a:ext cx="2670291" cy="14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561974"/>
          </a:xfrm>
        </p:spPr>
        <p:txBody>
          <a:bodyPr/>
          <a:lstStyle/>
          <a:p>
            <a:r>
              <a:rPr lang="fr-CH" dirty="0"/>
              <a:t>E</a:t>
            </a:r>
            <a:r>
              <a:rPr lang="fr-CH" dirty="0" smtClean="0"/>
              <a:t>valuation </a:t>
            </a:r>
            <a:r>
              <a:rPr lang="fr-CH" dirty="0" err="1"/>
              <a:t>c</a:t>
            </a:r>
            <a:r>
              <a:rPr lang="fr-CH" dirty="0" err="1" smtClean="0"/>
              <a:t>ommittee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5536" y="922743"/>
            <a:ext cx="828092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>
                <a:solidFill>
                  <a:srgbClr val="FF0000"/>
                </a:solidFill>
              </a:rPr>
              <a:t>Proposal</a:t>
            </a:r>
            <a:r>
              <a:rPr lang="fr-CH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fr-CH" dirty="0" smtClean="0"/>
              <a:t>the </a:t>
            </a:r>
            <a:r>
              <a:rPr lang="fr-CH" dirty="0" err="1" smtClean="0"/>
              <a:t>members</a:t>
            </a:r>
            <a:r>
              <a:rPr lang="fr-CH" dirty="0" smtClean="0"/>
              <a:t> of the </a:t>
            </a:r>
            <a:r>
              <a:rPr lang="fr-CH" b="1" dirty="0" smtClean="0">
                <a:solidFill>
                  <a:srgbClr val="FF0000"/>
                </a:solidFill>
              </a:rPr>
              <a:t>Innovation Evaluation </a:t>
            </a:r>
            <a:r>
              <a:rPr lang="fr-CH" b="1" dirty="0" err="1" smtClean="0">
                <a:solidFill>
                  <a:srgbClr val="FF0000"/>
                </a:solidFill>
              </a:rPr>
              <a:t>Committee</a:t>
            </a:r>
            <a:r>
              <a:rPr lang="fr-CH" b="1" dirty="0" smtClean="0">
                <a:solidFill>
                  <a:srgbClr val="FF0000"/>
                </a:solidFill>
              </a:rPr>
              <a:t> (IEC)</a:t>
            </a:r>
            <a:r>
              <a:rPr lang="fr-CH" dirty="0" smtClean="0"/>
              <a:t> are </a:t>
            </a:r>
            <a:r>
              <a:rPr lang="fr-CH" dirty="0" err="1" smtClean="0"/>
              <a:t>nominated</a:t>
            </a:r>
            <a:r>
              <a:rPr lang="fr-CH" dirty="0" smtClean="0"/>
              <a:t> by the </a:t>
            </a:r>
            <a:r>
              <a:rPr lang="fr-CH" dirty="0" err="1" smtClean="0"/>
              <a:t>Directors</a:t>
            </a:r>
            <a:r>
              <a:rPr lang="fr-CH" dirty="0" smtClean="0"/>
              <a:t> of the 11 </a:t>
            </a:r>
            <a:r>
              <a:rPr lang="fr-CH" dirty="0" err="1" smtClean="0"/>
              <a:t>laboratories</a:t>
            </a:r>
            <a:r>
              <a:rPr lang="fr-CH" dirty="0" smtClean="0"/>
              <a:t> or consortia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signed</a:t>
            </a:r>
            <a:r>
              <a:rPr lang="fr-CH" dirty="0" smtClean="0"/>
              <a:t> the TIARA </a:t>
            </a:r>
            <a:r>
              <a:rPr lang="fr-CH" dirty="0" err="1" smtClean="0"/>
              <a:t>MoU</a:t>
            </a:r>
            <a:r>
              <a:rPr lang="fr-CH" dirty="0" smtClean="0"/>
              <a:t> [CEA, CERN, CNRS, CIEMAT, DESY, GSI, INFN, PSI, STFC, </a:t>
            </a:r>
            <a:r>
              <a:rPr lang="fr-CH" dirty="0"/>
              <a:t>Uppsala </a:t>
            </a:r>
            <a:r>
              <a:rPr lang="fr-CH" dirty="0" err="1"/>
              <a:t>University</a:t>
            </a:r>
            <a:r>
              <a:rPr lang="fr-CH" dirty="0"/>
              <a:t> </a:t>
            </a:r>
            <a:r>
              <a:rPr lang="fr-CH" dirty="0" smtClean="0"/>
              <a:t>for </a:t>
            </a:r>
            <a:r>
              <a:rPr lang="fr-CH" dirty="0" err="1" smtClean="0"/>
              <a:t>Nordic</a:t>
            </a:r>
            <a:r>
              <a:rPr lang="fr-CH" dirty="0" smtClean="0"/>
              <a:t> </a:t>
            </a:r>
            <a:r>
              <a:rPr lang="fr-CH" dirty="0" smtClean="0"/>
              <a:t>consortium, HN Institute </a:t>
            </a:r>
            <a:r>
              <a:rPr lang="fr-CH" dirty="0"/>
              <a:t>of Nuclear </a:t>
            </a:r>
            <a:r>
              <a:rPr lang="fr-CH" dirty="0" err="1" smtClean="0"/>
              <a:t>Physics</a:t>
            </a:r>
            <a:r>
              <a:rPr lang="fr-CH" dirty="0" smtClean="0"/>
              <a:t> for </a:t>
            </a:r>
            <a:r>
              <a:rPr lang="fr-CH" dirty="0" err="1" smtClean="0"/>
              <a:t>Polish</a:t>
            </a:r>
            <a:r>
              <a:rPr lang="fr-CH" dirty="0" smtClean="0"/>
              <a:t> </a:t>
            </a:r>
            <a:r>
              <a:rPr lang="fr-CH" dirty="0" smtClean="0"/>
              <a:t>consortium]. The </a:t>
            </a:r>
            <a:r>
              <a:rPr lang="fr-CH" dirty="0" err="1" smtClean="0"/>
              <a:t>committee</a:t>
            </a:r>
            <a:r>
              <a:rPr lang="fr-CH" dirty="0" smtClean="0"/>
              <a:t> </a:t>
            </a:r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includes</a:t>
            </a:r>
            <a:r>
              <a:rPr lang="fr-CH" dirty="0" smtClean="0"/>
              <a:t> </a:t>
            </a:r>
            <a:r>
              <a:rPr lang="fr-CH" dirty="0" smtClean="0"/>
              <a:t>at least </a:t>
            </a:r>
            <a:r>
              <a:rPr lang="fr-CH" dirty="0" smtClean="0">
                <a:solidFill>
                  <a:srgbClr val="FF0000"/>
                </a:solidFill>
              </a:rPr>
              <a:t>2 </a:t>
            </a:r>
            <a:r>
              <a:rPr lang="fr-CH" dirty="0" err="1" smtClean="0">
                <a:solidFill>
                  <a:srgbClr val="FF0000"/>
                </a:solidFill>
              </a:rPr>
              <a:t>industry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representatives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/>
              <a:t>nominated</a:t>
            </a:r>
            <a:r>
              <a:rPr lang="fr-CH" dirty="0" smtClean="0"/>
              <a:t> by TIARA.</a:t>
            </a:r>
          </a:p>
          <a:p>
            <a:endParaRPr lang="fr-CH" sz="1000" dirty="0"/>
          </a:p>
          <a:p>
            <a:r>
              <a:rPr lang="fr-CH" dirty="0" err="1" smtClean="0">
                <a:solidFill>
                  <a:srgbClr val="FF0000"/>
                </a:solidFill>
              </a:rPr>
              <a:t>Committee</a:t>
            </a:r>
            <a:r>
              <a:rPr lang="fr-CH" dirty="0" smtClean="0">
                <a:solidFill>
                  <a:srgbClr val="FF0000"/>
                </a:solidFill>
              </a:rPr>
              <a:t> of 13 </a:t>
            </a:r>
            <a:r>
              <a:rPr lang="fr-CH" dirty="0" err="1" smtClean="0">
                <a:solidFill>
                  <a:srgbClr val="FF0000"/>
                </a:solidFill>
              </a:rPr>
              <a:t>members</a:t>
            </a:r>
            <a:r>
              <a:rPr lang="fr-CH" dirty="0" smtClean="0">
                <a:solidFill>
                  <a:srgbClr val="FF0000"/>
                </a:solidFill>
              </a:rPr>
              <a:t> + 1 chair </a:t>
            </a:r>
            <a:r>
              <a:rPr lang="fr-CH" dirty="0" err="1" smtClean="0"/>
              <a:t>nominated</a:t>
            </a:r>
            <a:r>
              <a:rPr lang="fr-CH" dirty="0" smtClean="0"/>
              <a:t> by TIARA.</a:t>
            </a:r>
          </a:p>
          <a:p>
            <a:endParaRPr lang="fr-CH" sz="1100" dirty="0"/>
          </a:p>
          <a:p>
            <a:r>
              <a:rPr lang="fr-CH" dirty="0" smtClean="0"/>
              <a:t>The </a:t>
            </a:r>
            <a:r>
              <a:rPr lang="fr-CH" dirty="0" err="1" smtClean="0"/>
              <a:t>members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individually</a:t>
            </a:r>
            <a:r>
              <a:rPr lang="fr-CH" dirty="0" smtClean="0"/>
              <a:t> </a:t>
            </a:r>
            <a:r>
              <a:rPr lang="fr-CH" dirty="0" err="1" smtClean="0"/>
              <a:t>evaluate</a:t>
            </a:r>
            <a:r>
              <a:rPr lang="fr-CH" dirty="0" smtClean="0"/>
              <a:t> the </a:t>
            </a:r>
            <a:r>
              <a:rPr lang="fr-CH" dirty="0" err="1" smtClean="0"/>
              <a:t>proposals</a:t>
            </a:r>
            <a:r>
              <a:rPr lang="fr-CH" dirty="0" smtClean="0"/>
              <a:t> (all or a </a:t>
            </a:r>
            <a:r>
              <a:rPr lang="fr-CH" dirty="0" err="1" smtClean="0"/>
              <a:t>subset</a:t>
            </a:r>
            <a:r>
              <a:rPr lang="fr-CH" dirty="0" smtClean="0"/>
              <a:t> </a:t>
            </a:r>
            <a:r>
              <a:rPr lang="fr-CH" dirty="0" err="1" smtClean="0"/>
              <a:t>depending</a:t>
            </a:r>
            <a:r>
              <a:rPr lang="fr-CH" dirty="0" smtClean="0"/>
              <a:t> on the </a:t>
            </a:r>
            <a:r>
              <a:rPr lang="fr-CH" dirty="0" err="1" smtClean="0"/>
              <a:t>number</a:t>
            </a:r>
            <a:r>
              <a:rPr lang="fr-CH" dirty="0" smtClean="0"/>
              <a:t> of </a:t>
            </a:r>
            <a:r>
              <a:rPr lang="fr-CH" dirty="0" err="1" smtClean="0"/>
              <a:t>proposals</a:t>
            </a:r>
            <a:r>
              <a:rPr lang="fr-CH" dirty="0" smtClean="0"/>
              <a:t> </a:t>
            </a:r>
            <a:r>
              <a:rPr lang="fr-CH" dirty="0" err="1" smtClean="0"/>
              <a:t>received</a:t>
            </a:r>
            <a:r>
              <a:rPr lang="fr-CH" dirty="0" smtClean="0"/>
              <a:t>) </a:t>
            </a:r>
            <a:r>
              <a:rPr lang="fr-CH" dirty="0" err="1" smtClean="0"/>
              <a:t>between</a:t>
            </a:r>
            <a:r>
              <a:rPr lang="fr-CH" dirty="0" smtClean="0"/>
              <a:t> 1 and 15 </a:t>
            </a:r>
            <a:r>
              <a:rPr lang="fr-CH" dirty="0" err="1" smtClean="0"/>
              <a:t>October</a:t>
            </a:r>
            <a:r>
              <a:rPr lang="fr-CH" dirty="0" smtClean="0"/>
              <a:t>.</a:t>
            </a:r>
          </a:p>
          <a:p>
            <a:pPr lvl="4"/>
            <a:r>
              <a:rPr lang="fr-CH" dirty="0" smtClean="0"/>
              <a:t>1st </a:t>
            </a:r>
            <a:r>
              <a:rPr lang="fr-CH" dirty="0" err="1" smtClean="0"/>
              <a:t>Committee</a:t>
            </a:r>
            <a:r>
              <a:rPr lang="fr-CH" dirty="0" smtClean="0"/>
              <a:t> meeting end </a:t>
            </a:r>
            <a:r>
              <a:rPr lang="fr-CH" dirty="0" err="1" smtClean="0"/>
              <a:t>September</a:t>
            </a:r>
            <a:r>
              <a:rPr lang="fr-CH" dirty="0" smtClean="0"/>
              <a:t> </a:t>
            </a:r>
          </a:p>
          <a:p>
            <a:pPr lvl="4"/>
            <a:r>
              <a:rPr lang="fr-CH" dirty="0" smtClean="0"/>
              <a:t>2nd </a:t>
            </a:r>
            <a:r>
              <a:rPr lang="fr-CH" dirty="0" err="1" smtClean="0"/>
              <a:t>Committee</a:t>
            </a:r>
            <a:r>
              <a:rPr lang="fr-CH" dirty="0" smtClean="0"/>
              <a:t> meeting end </a:t>
            </a:r>
            <a:r>
              <a:rPr lang="fr-CH" dirty="0" err="1" smtClean="0"/>
              <a:t>October</a:t>
            </a:r>
            <a:endParaRPr lang="fr-CH" dirty="0"/>
          </a:p>
          <a:p>
            <a:pPr lvl="4"/>
            <a:endParaRPr lang="fr-CH" dirty="0" smtClean="0"/>
          </a:p>
          <a:p>
            <a:r>
              <a:rPr lang="fr-CH" dirty="0" smtClean="0">
                <a:solidFill>
                  <a:srgbClr val="FF0000"/>
                </a:solidFill>
              </a:rPr>
              <a:t>Share of </a:t>
            </a:r>
            <a:r>
              <a:rPr lang="fr-CH" dirty="0" err="1" smtClean="0">
                <a:solidFill>
                  <a:srgbClr val="FF0000"/>
                </a:solidFill>
              </a:rPr>
              <a:t>work</a:t>
            </a:r>
            <a:r>
              <a:rPr lang="fr-CH" dirty="0" smtClean="0">
                <a:solidFill>
                  <a:srgbClr val="FF0000"/>
                </a:solidFill>
              </a:rPr>
              <a:t> and </a:t>
            </a:r>
            <a:r>
              <a:rPr lang="fr-CH" dirty="0" err="1" smtClean="0">
                <a:solidFill>
                  <a:srgbClr val="FF0000"/>
                </a:solidFill>
              </a:rPr>
              <a:t>conflict</a:t>
            </a:r>
            <a:r>
              <a:rPr lang="fr-CH" dirty="0" smtClean="0">
                <a:solidFill>
                  <a:srgbClr val="FF0000"/>
                </a:solidFill>
              </a:rPr>
              <a:t> of </a:t>
            </a:r>
            <a:r>
              <a:rPr lang="fr-CH" dirty="0" err="1" smtClean="0">
                <a:solidFill>
                  <a:srgbClr val="FF0000"/>
                </a:solidFill>
              </a:rPr>
              <a:t>interest</a:t>
            </a:r>
            <a:r>
              <a:rPr lang="fr-CH" dirty="0" smtClean="0"/>
              <a:t>:</a:t>
            </a:r>
          </a:p>
          <a:p>
            <a:r>
              <a:rPr lang="fr-CH" dirty="0" smtClean="0"/>
              <a:t>In case of a large </a:t>
            </a:r>
            <a:r>
              <a:rPr lang="fr-CH" dirty="0" err="1" smtClean="0"/>
              <a:t>number</a:t>
            </a:r>
            <a:r>
              <a:rPr lang="fr-CH" dirty="0" smtClean="0"/>
              <a:t> of </a:t>
            </a:r>
            <a:r>
              <a:rPr lang="fr-CH" dirty="0" err="1" smtClean="0"/>
              <a:t>proposals</a:t>
            </a:r>
            <a:r>
              <a:rPr lang="fr-CH" dirty="0" smtClean="0"/>
              <a:t>,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proposal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evaluated</a:t>
            </a:r>
            <a:r>
              <a:rPr lang="fr-CH" dirty="0" smtClean="0"/>
              <a:t> by at least </a:t>
            </a:r>
            <a:r>
              <a:rPr lang="fr-CH" dirty="0" smtClean="0">
                <a:solidFill>
                  <a:srgbClr val="FF0000"/>
                </a:solidFill>
              </a:rPr>
              <a:t>3 </a:t>
            </a:r>
            <a:r>
              <a:rPr lang="fr-CH" dirty="0" err="1" smtClean="0">
                <a:solidFill>
                  <a:srgbClr val="FF0000"/>
                </a:solidFill>
              </a:rPr>
              <a:t>committee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members</a:t>
            </a:r>
            <a:r>
              <a:rPr lang="fr-CH" dirty="0" smtClean="0"/>
              <a:t>, </a:t>
            </a:r>
            <a:r>
              <a:rPr lang="fr-CH" dirty="0" err="1" smtClean="0"/>
              <a:t>chosen</a:t>
            </a:r>
            <a:r>
              <a:rPr lang="fr-CH" dirty="0" smtClean="0"/>
              <a:t> by the Chair on the basis of </a:t>
            </a:r>
            <a:r>
              <a:rPr lang="fr-CH" dirty="0" err="1" smtClean="0"/>
              <a:t>competence</a:t>
            </a:r>
            <a:r>
              <a:rPr lang="fr-CH" dirty="0" smtClean="0"/>
              <a:t> and of </a:t>
            </a:r>
            <a:r>
              <a:rPr lang="fr-CH" dirty="0" err="1" smtClean="0"/>
              <a:t>potential</a:t>
            </a:r>
            <a:r>
              <a:rPr lang="fr-CH" dirty="0" smtClean="0"/>
              <a:t> </a:t>
            </a:r>
            <a:r>
              <a:rPr lang="fr-CH" dirty="0" err="1" smtClean="0"/>
              <a:t>conflicts</a:t>
            </a:r>
            <a:r>
              <a:rPr lang="fr-CH" dirty="0" smtClean="0"/>
              <a:t> of </a:t>
            </a:r>
            <a:r>
              <a:rPr lang="fr-CH" dirty="0" err="1" smtClean="0"/>
              <a:t>interest</a:t>
            </a:r>
            <a:r>
              <a:rPr lang="fr-CH" dirty="0" smtClean="0"/>
              <a:t> (</a:t>
            </a:r>
            <a:r>
              <a:rPr lang="fr-CH" dirty="0" err="1" smtClean="0"/>
              <a:t>e.g</a:t>
            </a:r>
            <a:r>
              <a:rPr lang="fr-CH" dirty="0" smtClean="0"/>
              <a:t>. a </a:t>
            </a:r>
            <a:r>
              <a:rPr lang="fr-CH" dirty="0" err="1" smtClean="0"/>
              <a:t>member</a:t>
            </a:r>
            <a:r>
              <a:rPr lang="fr-CH" dirty="0" smtClean="0"/>
              <a:t> of the </a:t>
            </a:r>
            <a:r>
              <a:rPr lang="fr-CH" dirty="0" err="1" smtClean="0"/>
              <a:t>committee</a:t>
            </a:r>
            <a:r>
              <a:rPr lang="fr-CH" dirty="0" smtClean="0"/>
              <a:t> </a:t>
            </a:r>
            <a:r>
              <a:rPr lang="fr-CH" dirty="0" err="1" smtClean="0"/>
              <a:t>cannot</a:t>
            </a:r>
            <a:r>
              <a:rPr lang="fr-CH" dirty="0" smtClean="0"/>
              <a:t> </a:t>
            </a:r>
            <a:r>
              <a:rPr lang="fr-CH" dirty="0" err="1" smtClean="0"/>
              <a:t>evaluate</a:t>
            </a:r>
            <a:r>
              <a:rPr lang="fr-CH" dirty="0" smtClean="0"/>
              <a:t> </a:t>
            </a:r>
            <a:r>
              <a:rPr lang="fr-CH" dirty="0" err="1" smtClean="0"/>
              <a:t>proposals</a:t>
            </a:r>
            <a:r>
              <a:rPr lang="fr-CH" dirty="0" smtClean="0"/>
              <a:t> </a:t>
            </a:r>
            <a:r>
              <a:rPr lang="fr-CH" dirty="0" err="1" smtClean="0"/>
              <a:t>where</a:t>
            </a:r>
            <a:r>
              <a:rPr lang="fr-CH" dirty="0" smtClean="0"/>
              <a:t> </a:t>
            </a:r>
            <a:r>
              <a:rPr lang="fr-CH" dirty="0" err="1" smtClean="0"/>
              <a:t>his</a:t>
            </a:r>
            <a:r>
              <a:rPr lang="fr-CH" dirty="0" smtClean="0"/>
              <a:t>/</a:t>
            </a:r>
            <a:r>
              <a:rPr lang="fr-CH" dirty="0" err="1" smtClean="0"/>
              <a:t>her</a:t>
            </a:r>
            <a:r>
              <a:rPr lang="fr-CH" dirty="0" smtClean="0"/>
              <a:t> </a:t>
            </a:r>
            <a:r>
              <a:rPr lang="fr-CH" dirty="0" err="1" smtClean="0"/>
              <a:t>own</a:t>
            </a:r>
            <a:r>
              <a:rPr lang="fr-CH" dirty="0" smtClean="0"/>
              <a:t> </a:t>
            </a:r>
            <a:r>
              <a:rPr lang="fr-CH" dirty="0" err="1" smtClean="0"/>
              <a:t>laboratory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involved</a:t>
            </a:r>
            <a:r>
              <a:rPr lang="fr-CH" dirty="0" smtClean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9638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Process</a:t>
            </a:r>
            <a:r>
              <a:rPr lang="fr-CH" dirty="0" smtClean="0"/>
              <a:t> and </a:t>
            </a:r>
            <a:r>
              <a:rPr lang="fr-CH" dirty="0" err="1" smtClean="0"/>
              <a:t>timeline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9552" y="1064389"/>
            <a:ext cx="42172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fr-CH" dirty="0" err="1">
                <a:solidFill>
                  <a:srgbClr val="FF0000"/>
                </a:solidFill>
              </a:rPr>
              <a:t>B</a:t>
            </a:r>
            <a:r>
              <a:rPr lang="fr-CH" dirty="0" err="1" smtClean="0">
                <a:solidFill>
                  <a:srgbClr val="FF0000"/>
                </a:solidFill>
              </a:rPr>
              <a:t>ottom</a:t>
            </a:r>
            <a:r>
              <a:rPr lang="fr-CH" dirty="0" smtClean="0">
                <a:solidFill>
                  <a:srgbClr val="FF0000"/>
                </a:solidFill>
              </a:rPr>
              <a:t>-up call </a:t>
            </a:r>
            <a:r>
              <a:rPr lang="fr-CH" dirty="0" smtClean="0"/>
              <a:t>for </a:t>
            </a:r>
            <a:r>
              <a:rPr lang="fr-CH" dirty="0" err="1" smtClean="0"/>
              <a:t>proposals</a:t>
            </a:r>
            <a:r>
              <a:rPr lang="fr-CH" dirty="0" smtClean="0"/>
              <a:t> for </a:t>
            </a:r>
            <a:r>
              <a:rPr lang="fr-CH" dirty="0" err="1" smtClean="0"/>
              <a:t>activities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included</a:t>
            </a:r>
            <a:r>
              <a:rPr lang="fr-CH" dirty="0" smtClean="0"/>
              <a:t> in the Innovation Pilot.</a:t>
            </a:r>
          </a:p>
          <a:p>
            <a:pPr marL="457200" indent="-457200">
              <a:buAutoNum type="arabicPeriod"/>
            </a:pPr>
            <a:r>
              <a:rPr lang="fr-CH" dirty="0" err="1" smtClean="0"/>
              <a:t>Seting</a:t>
            </a:r>
            <a:r>
              <a:rPr lang="fr-CH" dirty="0" smtClean="0"/>
              <a:t> up of an </a:t>
            </a:r>
            <a:r>
              <a:rPr lang="fr-CH" dirty="0" err="1" smtClean="0">
                <a:solidFill>
                  <a:srgbClr val="FF0000"/>
                </a:solidFill>
              </a:rPr>
              <a:t>evaluation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committee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analyse and </a:t>
            </a:r>
            <a:r>
              <a:rPr lang="fr-CH" dirty="0" err="1" smtClean="0"/>
              <a:t>prioritise</a:t>
            </a:r>
            <a:r>
              <a:rPr lang="fr-CH" dirty="0" smtClean="0"/>
              <a:t> the </a:t>
            </a:r>
            <a:r>
              <a:rPr lang="fr-CH" dirty="0" err="1" smtClean="0"/>
              <a:t>proposals</a:t>
            </a:r>
            <a:r>
              <a:rPr lang="fr-CH" dirty="0" smtClean="0"/>
              <a:t>.</a:t>
            </a:r>
          </a:p>
          <a:p>
            <a:pPr marL="457200" indent="-457200">
              <a:buAutoNum type="arabicPeriod"/>
            </a:pPr>
            <a:r>
              <a:rPr lang="fr-CH" dirty="0"/>
              <a:t>F</a:t>
            </a:r>
            <a:r>
              <a:rPr lang="fr-CH" dirty="0" smtClean="0"/>
              <a:t>irst </a:t>
            </a:r>
            <a:r>
              <a:rPr lang="fr-CH" dirty="0" err="1" smtClean="0">
                <a:solidFill>
                  <a:srgbClr val="FF0000"/>
                </a:solidFill>
              </a:rPr>
              <a:t>filtering</a:t>
            </a:r>
            <a:r>
              <a:rPr lang="fr-CH" dirty="0" smtClean="0"/>
              <a:t> by </a:t>
            </a:r>
            <a:r>
              <a:rPr lang="fr-CH" dirty="0" err="1" smtClean="0"/>
              <a:t>proposing</a:t>
            </a:r>
            <a:r>
              <a:rPr lang="fr-CH" dirty="0" smtClean="0"/>
              <a:t> </a:t>
            </a:r>
            <a:r>
              <a:rPr lang="fr-CH" dirty="0" err="1" smtClean="0"/>
              <a:t>merging</a:t>
            </a:r>
            <a:r>
              <a:rPr lang="fr-CH" dirty="0" smtClean="0"/>
              <a:t> or </a:t>
            </a:r>
            <a:r>
              <a:rPr lang="fr-CH" dirty="0" err="1" smtClean="0"/>
              <a:t>rescaling</a:t>
            </a:r>
            <a:r>
              <a:rPr lang="fr-CH" dirty="0" smtClean="0"/>
              <a:t> of </a:t>
            </a:r>
            <a:r>
              <a:rPr lang="fr-CH" dirty="0" err="1" smtClean="0"/>
              <a:t>proposals</a:t>
            </a:r>
            <a:r>
              <a:rPr lang="fr-CH" dirty="0" smtClean="0"/>
              <a:t>.</a:t>
            </a:r>
          </a:p>
          <a:p>
            <a:pPr marL="457200" indent="-457200"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Evaluation</a:t>
            </a:r>
            <a:r>
              <a:rPr lang="fr-CH" dirty="0" smtClean="0"/>
              <a:t> of </a:t>
            </a:r>
            <a:r>
              <a:rPr lang="fr-CH" dirty="0" err="1" smtClean="0"/>
              <a:t>proposals</a:t>
            </a:r>
            <a:r>
              <a:rPr lang="fr-CH" dirty="0" smtClean="0"/>
              <a:t> and </a:t>
            </a:r>
            <a:r>
              <a:rPr lang="fr-CH" dirty="0" err="1" smtClean="0"/>
              <a:t>definition</a:t>
            </a:r>
            <a:r>
              <a:rPr lang="fr-CH" dirty="0" smtClean="0"/>
              <a:t> of a first </a:t>
            </a:r>
            <a:r>
              <a:rPr lang="fr-CH" dirty="0" err="1" smtClean="0"/>
              <a:t>ranking</a:t>
            </a:r>
            <a:r>
              <a:rPr lang="fr-CH" dirty="0" smtClean="0"/>
              <a:t>.</a:t>
            </a:r>
          </a:p>
          <a:p>
            <a:pPr marL="457200" indent="-457200">
              <a:buAutoNum type="arabicPeriod"/>
            </a:pPr>
            <a:r>
              <a:rPr lang="fr-CH" dirty="0" smtClean="0"/>
              <a:t>Final </a:t>
            </a:r>
            <a:r>
              <a:rPr lang="fr-CH" dirty="0" err="1" smtClean="0">
                <a:solidFill>
                  <a:srgbClr val="FF0000"/>
                </a:solidFill>
              </a:rPr>
              <a:t>selection</a:t>
            </a:r>
            <a:r>
              <a:rPr lang="fr-CH" dirty="0" smtClean="0"/>
              <a:t> of </a:t>
            </a:r>
            <a:r>
              <a:rPr lang="fr-CH" dirty="0" err="1" smtClean="0"/>
              <a:t>proposals</a:t>
            </a:r>
            <a:r>
              <a:rPr lang="fr-CH" dirty="0" smtClean="0"/>
              <a:t> by the </a:t>
            </a:r>
            <a:r>
              <a:rPr lang="fr-CH" dirty="0" err="1" smtClean="0"/>
              <a:t>committee</a:t>
            </a:r>
            <a:r>
              <a:rPr lang="fr-CH" dirty="0" smtClean="0"/>
              <a:t>, </a:t>
            </a:r>
            <a:r>
              <a:rPr lang="fr-CH" dirty="0" err="1" smtClean="0"/>
              <a:t>taking</a:t>
            </a:r>
            <a:r>
              <a:rPr lang="fr-CH" dirty="0" smtClean="0"/>
              <a:t> </a:t>
            </a:r>
            <a:r>
              <a:rPr lang="fr-CH" dirty="0" err="1" smtClean="0"/>
              <a:t>into</a:t>
            </a:r>
            <a:r>
              <a:rPr lang="fr-CH" dirty="0" smtClean="0"/>
              <a:t> </a:t>
            </a:r>
            <a:r>
              <a:rPr lang="fr-CH" dirty="0" err="1" smtClean="0"/>
              <a:t>account</a:t>
            </a:r>
            <a:r>
              <a:rPr lang="fr-CH" dirty="0" smtClean="0"/>
              <a:t> the </a:t>
            </a:r>
            <a:r>
              <a:rPr lang="fr-CH" dirty="0" err="1" smtClean="0"/>
              <a:t>overall</a:t>
            </a:r>
            <a:r>
              <a:rPr lang="fr-CH" dirty="0" smtClean="0"/>
              <a:t> </a:t>
            </a:r>
            <a:r>
              <a:rPr lang="fr-CH" dirty="0" err="1" smtClean="0"/>
              <a:t>coherence</a:t>
            </a:r>
            <a:r>
              <a:rPr lang="fr-CH" dirty="0" smtClean="0"/>
              <a:t> of the </a:t>
            </a:r>
            <a:r>
              <a:rPr lang="fr-CH" dirty="0" err="1" smtClean="0"/>
              <a:t>project</a:t>
            </a:r>
            <a:r>
              <a:rPr lang="fr-CH" dirty="0" smtClean="0"/>
              <a:t>, and identification of the «</a:t>
            </a:r>
            <a:r>
              <a:rPr lang="fr-CH" dirty="0" err="1" smtClean="0"/>
              <a:t>themes</a:t>
            </a:r>
            <a:r>
              <a:rPr lang="fr-CH" dirty="0" smtClean="0"/>
              <a:t>».</a:t>
            </a:r>
          </a:p>
          <a:p>
            <a:pPr marL="457200" indent="-457200">
              <a:buAutoNum type="arabicPeriod"/>
            </a:pPr>
            <a:r>
              <a:rPr lang="fr-CH" dirty="0" smtClean="0"/>
              <a:t>The </a:t>
            </a:r>
            <a:r>
              <a:rPr lang="fr-CH" dirty="0" smtClean="0">
                <a:solidFill>
                  <a:srgbClr val="FF0000"/>
                </a:solidFill>
              </a:rPr>
              <a:t>final </a:t>
            </a:r>
            <a:r>
              <a:rPr lang="fr-CH" dirty="0" err="1" smtClean="0">
                <a:solidFill>
                  <a:srgbClr val="FF0000"/>
                </a:solidFill>
              </a:rPr>
              <a:t>ranking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published</a:t>
            </a:r>
            <a:r>
              <a:rPr lang="fr-CH" dirty="0" smtClean="0"/>
              <a:t> on the TIARA and ARIES web sites and </a:t>
            </a:r>
            <a:r>
              <a:rPr lang="fr-CH" dirty="0" err="1" smtClean="0"/>
              <a:t>successful</a:t>
            </a:r>
            <a:r>
              <a:rPr lang="fr-CH" dirty="0" smtClean="0"/>
              <a:t> </a:t>
            </a:r>
            <a:r>
              <a:rPr lang="fr-CH" dirty="0" err="1" smtClean="0"/>
              <a:t>proposals</a:t>
            </a:r>
            <a:r>
              <a:rPr lang="fr-CH" dirty="0" smtClean="0"/>
              <a:t> are </a:t>
            </a:r>
            <a:r>
              <a:rPr lang="fr-CH" dirty="0" err="1" smtClean="0"/>
              <a:t>invited</a:t>
            </a:r>
            <a:r>
              <a:rPr lang="fr-CH" dirty="0" smtClean="0"/>
              <a:t> to </a:t>
            </a:r>
            <a:r>
              <a:rPr lang="fr-CH" dirty="0" err="1" smtClean="0"/>
              <a:t>submit</a:t>
            </a:r>
            <a:r>
              <a:rPr lang="fr-CH" dirty="0" smtClean="0"/>
              <a:t> a </a:t>
            </a:r>
            <a:r>
              <a:rPr lang="fr-CH" dirty="0" err="1" smtClean="0"/>
              <a:t>detailed</a:t>
            </a:r>
            <a:r>
              <a:rPr lang="fr-CH" dirty="0" smtClean="0"/>
              <a:t> </a:t>
            </a:r>
            <a:r>
              <a:rPr lang="fr-CH" dirty="0" err="1" smtClean="0"/>
              <a:t>proposal</a:t>
            </a:r>
            <a:r>
              <a:rPr lang="fr-CH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1031815"/>
            <a:ext cx="3888432" cy="5324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2000" b="1" dirty="0" err="1" smtClean="0"/>
              <a:t>Timeline</a:t>
            </a:r>
            <a:r>
              <a:rPr lang="fr-CH" sz="20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b="1" dirty="0" smtClean="0"/>
              <a:t>15 May </a:t>
            </a:r>
            <a:r>
              <a:rPr lang="fr-CH" sz="2000" dirty="0" smtClean="0"/>
              <a:t>sent </a:t>
            </a:r>
            <a:r>
              <a:rPr lang="fr-CH" sz="2000" dirty="0" err="1" smtClean="0"/>
              <a:t>letter</a:t>
            </a:r>
            <a:r>
              <a:rPr lang="fr-CH" sz="2000" dirty="0" smtClean="0"/>
              <a:t> and </a:t>
            </a:r>
            <a:r>
              <a:rPr lang="fr-CH" sz="2000" dirty="0" err="1" smtClean="0"/>
              <a:t>submission</a:t>
            </a:r>
            <a:r>
              <a:rPr lang="fr-CH" sz="2000" dirty="0" smtClean="0"/>
              <a:t> </a:t>
            </a:r>
            <a:r>
              <a:rPr lang="fr-CH" sz="2000" dirty="0" err="1" smtClean="0"/>
              <a:t>form</a:t>
            </a:r>
            <a:r>
              <a:rPr lang="fr-CH" sz="2000" dirty="0" smtClean="0"/>
              <a:t> to all institutes </a:t>
            </a:r>
            <a:r>
              <a:rPr lang="fr-CH" sz="2000" dirty="0" err="1" smtClean="0"/>
              <a:t>having</a:t>
            </a:r>
            <a:r>
              <a:rPr lang="fr-CH" sz="2000" dirty="0" smtClean="0"/>
              <a:t> </a:t>
            </a:r>
            <a:r>
              <a:rPr lang="fr-CH" sz="2000" dirty="0" err="1" smtClean="0"/>
              <a:t>participated</a:t>
            </a:r>
            <a:r>
              <a:rPr lang="fr-CH" sz="2000" dirty="0" smtClean="0"/>
              <a:t> in </a:t>
            </a:r>
            <a:r>
              <a:rPr lang="fr-CH" sz="2000" dirty="0" err="1" smtClean="0"/>
              <a:t>previous</a:t>
            </a:r>
            <a:r>
              <a:rPr lang="fr-CH" sz="2000" dirty="0" smtClean="0"/>
              <a:t> </a:t>
            </a:r>
            <a:r>
              <a:rPr lang="fr-CH" sz="2000" dirty="0" smtClean="0"/>
              <a:t>programmes.</a:t>
            </a:r>
            <a:endParaRPr lang="fr-CH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b="1" dirty="0" smtClean="0"/>
              <a:t>31 August </a:t>
            </a:r>
            <a:r>
              <a:rPr lang="fr-CH" sz="2000" b="1" dirty="0" err="1" smtClean="0">
                <a:solidFill>
                  <a:srgbClr val="FF0000"/>
                </a:solidFill>
              </a:rPr>
              <a:t>submission</a:t>
            </a:r>
            <a:r>
              <a:rPr lang="fr-CH" sz="2000" b="1" dirty="0" smtClean="0">
                <a:solidFill>
                  <a:srgbClr val="FF0000"/>
                </a:solidFill>
              </a:rPr>
              <a:t> </a:t>
            </a:r>
            <a:r>
              <a:rPr lang="fr-CH" sz="2000" b="1" dirty="0" smtClean="0">
                <a:solidFill>
                  <a:srgbClr val="FF0000"/>
                </a:solidFill>
              </a:rPr>
              <a:t>deadline</a:t>
            </a:r>
            <a:r>
              <a:rPr lang="fr-CH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31 August: deadline for nomination of </a:t>
            </a:r>
            <a:r>
              <a:rPr lang="fr-CH" sz="2000" dirty="0" err="1" smtClean="0"/>
              <a:t>Committee</a:t>
            </a:r>
            <a:r>
              <a:rPr lang="fr-CH" sz="2000" dirty="0" smtClean="0"/>
              <a:t> </a:t>
            </a:r>
            <a:r>
              <a:rPr lang="fr-CH" sz="2000" dirty="0" err="1" smtClean="0"/>
              <a:t>members</a:t>
            </a:r>
            <a:r>
              <a:rPr lang="fr-CH" sz="2000" dirty="0" smtClean="0"/>
              <a:t>.</a:t>
            </a:r>
            <a:endParaRPr lang="fr-CH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b="1" dirty="0" smtClean="0"/>
              <a:t>30 </a:t>
            </a:r>
            <a:r>
              <a:rPr lang="fr-CH" sz="2000" b="1" dirty="0" err="1" smtClean="0"/>
              <a:t>September</a:t>
            </a:r>
            <a:r>
              <a:rPr lang="fr-CH" sz="2000" b="1" dirty="0" smtClean="0"/>
              <a:t> </a:t>
            </a:r>
            <a:r>
              <a:rPr lang="fr-CH" sz="2000" dirty="0" err="1" smtClean="0"/>
              <a:t>pre-analysis</a:t>
            </a:r>
            <a:r>
              <a:rPr lang="fr-CH" sz="2000" dirty="0" smtClean="0"/>
              <a:t> and classification of </a:t>
            </a:r>
            <a:r>
              <a:rPr lang="fr-CH" sz="2000" dirty="0" err="1" smtClean="0"/>
              <a:t>submissions</a:t>
            </a:r>
            <a:r>
              <a:rPr lang="fr-CH" sz="2000" dirty="0" smtClean="0"/>
              <a:t> </a:t>
            </a:r>
            <a:r>
              <a:rPr lang="fr-CH" sz="2000" dirty="0" err="1" smtClean="0"/>
              <a:t>completed</a:t>
            </a:r>
            <a:r>
              <a:rPr lang="fr-CH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b="1" dirty="0" smtClean="0"/>
              <a:t>31 </a:t>
            </a:r>
            <a:r>
              <a:rPr lang="fr-CH" sz="2000" b="1" dirty="0" err="1" smtClean="0"/>
              <a:t>October</a:t>
            </a:r>
            <a:r>
              <a:rPr lang="fr-CH" sz="2000" b="1" dirty="0" smtClean="0"/>
              <a:t> </a:t>
            </a:r>
            <a:r>
              <a:rPr lang="fr-CH" sz="2000" dirty="0" err="1" smtClean="0"/>
              <a:t>selection</a:t>
            </a:r>
            <a:r>
              <a:rPr lang="fr-CH" sz="2000" dirty="0" smtClean="0"/>
              <a:t> of </a:t>
            </a:r>
            <a:r>
              <a:rPr lang="fr-CH" sz="2000" dirty="0" err="1" smtClean="0"/>
              <a:t>projects</a:t>
            </a:r>
            <a:r>
              <a:rPr lang="fr-CH" sz="2000" dirty="0" smtClean="0"/>
              <a:t> </a:t>
            </a:r>
            <a:r>
              <a:rPr lang="fr-CH" sz="2000" dirty="0" err="1" smtClean="0"/>
              <a:t>completed</a:t>
            </a:r>
            <a:r>
              <a:rPr lang="fr-CH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b="1" dirty="0" smtClean="0"/>
              <a:t>30 </a:t>
            </a:r>
            <a:r>
              <a:rPr lang="fr-CH" sz="2000" b="1" dirty="0" err="1" smtClean="0"/>
              <a:t>November</a:t>
            </a:r>
            <a:r>
              <a:rPr lang="fr-CH" sz="2000" b="1" dirty="0" smtClean="0"/>
              <a:t> </a:t>
            </a:r>
            <a:r>
              <a:rPr lang="fr-CH" sz="2000" dirty="0" err="1" smtClean="0"/>
              <a:t>after</a:t>
            </a:r>
            <a:r>
              <a:rPr lang="fr-CH" sz="2000" dirty="0" smtClean="0"/>
              <a:t> a </a:t>
            </a:r>
            <a:r>
              <a:rPr lang="fr-CH" sz="2000" dirty="0" err="1" smtClean="0"/>
              <a:t>negotiation</a:t>
            </a:r>
            <a:r>
              <a:rPr lang="fr-CH" sz="2000" dirty="0" smtClean="0"/>
              <a:t> phase, structure of </a:t>
            </a:r>
            <a:r>
              <a:rPr lang="fr-CH" sz="2000" dirty="0" err="1" smtClean="0"/>
              <a:t>project</a:t>
            </a:r>
            <a:r>
              <a:rPr lang="fr-CH" sz="2000" dirty="0" smtClean="0"/>
              <a:t> </a:t>
            </a:r>
            <a:r>
              <a:rPr lang="fr-CH" sz="2000" dirty="0" err="1" smtClean="0"/>
              <a:t>complete</a:t>
            </a:r>
            <a:r>
              <a:rPr lang="fr-CH" sz="2000" dirty="0" smtClean="0"/>
              <a:t> and </a:t>
            </a:r>
            <a:r>
              <a:rPr lang="fr-CH" sz="2000" dirty="0" err="1" smtClean="0"/>
              <a:t>start</a:t>
            </a:r>
            <a:r>
              <a:rPr lang="fr-CH" sz="2000" dirty="0" smtClean="0"/>
              <a:t> </a:t>
            </a:r>
            <a:r>
              <a:rPr lang="fr-CH" sz="2000" dirty="0" err="1" smtClean="0"/>
              <a:t>editing</a:t>
            </a:r>
            <a:r>
              <a:rPr lang="fr-CH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235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Requests</a:t>
            </a:r>
            <a:r>
              <a:rPr lang="fr-CH" dirty="0" smtClean="0"/>
              <a:t> to </a:t>
            </a:r>
            <a:r>
              <a:rPr lang="fr-CH" dirty="0" smtClean="0"/>
              <a:t>TIARA 1st July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787208" cy="3816424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fr-CH" sz="2000" dirty="0" err="1" smtClean="0">
                <a:latin typeface="+mn-lt"/>
              </a:rPr>
              <a:t>Provide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feedback</a:t>
            </a:r>
            <a:r>
              <a:rPr lang="fr-CH" sz="2000" dirty="0" smtClean="0">
                <a:latin typeface="+mn-lt"/>
              </a:rPr>
              <a:t> on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the </a:t>
            </a:r>
            <a:r>
              <a:rPr lang="fr-CH" sz="2000" dirty="0" err="1" smtClean="0">
                <a:latin typeface="+mn-lt"/>
              </a:rPr>
              <a:t>methodology</a:t>
            </a:r>
            <a:r>
              <a:rPr lang="fr-CH" sz="2000" dirty="0" smtClean="0">
                <a:latin typeface="+mn-lt"/>
              </a:rPr>
              <a:t>, the </a:t>
            </a:r>
            <a:r>
              <a:rPr lang="fr-CH" sz="2000" dirty="0" err="1" smtClean="0">
                <a:latin typeface="+mn-lt"/>
              </a:rPr>
              <a:t>evaluation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criteria</a:t>
            </a:r>
            <a:r>
              <a:rPr lang="fr-CH" sz="2000" dirty="0" smtClean="0">
                <a:latin typeface="+mn-lt"/>
              </a:rPr>
              <a:t>, and the </a:t>
            </a:r>
            <a:r>
              <a:rPr lang="fr-CH" sz="2000" dirty="0" err="1" smtClean="0">
                <a:latin typeface="+mn-lt"/>
              </a:rPr>
              <a:t>related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number</a:t>
            </a:r>
            <a:r>
              <a:rPr lang="fr-CH" sz="2000" dirty="0" smtClean="0">
                <a:latin typeface="+mn-lt"/>
              </a:rPr>
              <a:t> of points.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Endors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the </a:t>
            </a:r>
            <a:r>
              <a:rPr lang="fr-CH" sz="2000" dirty="0" err="1" smtClean="0">
                <a:latin typeface="+mn-lt"/>
              </a:rPr>
              <a:t>overall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process</a:t>
            </a:r>
            <a:r>
              <a:rPr lang="fr-CH" sz="2000" dirty="0" smtClean="0">
                <a:latin typeface="+mn-lt"/>
              </a:rPr>
              <a:t>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fr-CH" sz="2000" dirty="0" err="1" smtClean="0">
                <a:latin typeface="+mn-lt"/>
              </a:rPr>
              <a:t>Nominate</a:t>
            </a:r>
            <a:r>
              <a:rPr lang="fr-CH" sz="2000" dirty="0" smtClean="0">
                <a:latin typeface="+mn-lt"/>
              </a:rPr>
              <a:t> the 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chair of the Evaluation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Committee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and </a:t>
            </a:r>
            <a:r>
              <a:rPr lang="fr-CH" sz="2000" dirty="0" err="1" smtClean="0">
                <a:latin typeface="+mn-lt"/>
              </a:rPr>
              <a:t>two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industry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members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(</a:t>
            </a:r>
            <a:r>
              <a:rPr lang="fr-CH" sz="2000" dirty="0" err="1" smtClean="0">
                <a:latin typeface="+mn-lt"/>
              </a:rPr>
              <a:t>with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some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reserve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names</a:t>
            </a:r>
            <a:r>
              <a:rPr lang="fr-CH" sz="2000" dirty="0" smtClean="0">
                <a:latin typeface="+mn-lt"/>
              </a:rPr>
              <a:t>). 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fr-CH" sz="2000" dirty="0" smtClean="0">
                <a:latin typeface="+mn-lt"/>
              </a:rPr>
              <a:t>Invite the </a:t>
            </a:r>
            <a:r>
              <a:rPr lang="fr-CH" sz="2000" dirty="0" err="1" smtClean="0">
                <a:latin typeface="+mn-lt"/>
              </a:rPr>
              <a:t>Directors</a:t>
            </a:r>
            <a:r>
              <a:rPr lang="fr-CH" sz="2000" dirty="0" smtClean="0">
                <a:latin typeface="+mn-lt"/>
              </a:rPr>
              <a:t> of the TIARA </a:t>
            </a:r>
            <a:r>
              <a:rPr lang="fr-CH" sz="2000" dirty="0" err="1" smtClean="0">
                <a:latin typeface="+mn-lt"/>
              </a:rPr>
              <a:t>Laboratories</a:t>
            </a:r>
            <a:r>
              <a:rPr lang="fr-CH" sz="2000" dirty="0" smtClean="0">
                <a:latin typeface="+mn-lt"/>
              </a:rPr>
              <a:t> (</a:t>
            </a:r>
            <a:r>
              <a:rPr lang="fr-CH" sz="2000" dirty="0" err="1" smtClean="0">
                <a:latin typeface="+mn-lt"/>
              </a:rPr>
              <a:t>who</a:t>
            </a:r>
            <a:r>
              <a:rPr lang="fr-CH" sz="2000" dirty="0" smtClean="0">
                <a:latin typeface="+mn-lt"/>
              </a:rPr>
              <a:t> and at </a:t>
            </a:r>
            <a:r>
              <a:rPr lang="fr-CH" sz="2000" dirty="0" err="1" smtClean="0">
                <a:latin typeface="+mn-lt"/>
              </a:rPr>
              <a:t>what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level</a:t>
            </a:r>
            <a:r>
              <a:rPr lang="fr-CH" sz="2000" dirty="0" smtClean="0">
                <a:latin typeface="+mn-lt"/>
              </a:rPr>
              <a:t>?) to </a:t>
            </a:r>
            <a:r>
              <a:rPr lang="fr-CH" sz="2000" dirty="0" err="1" smtClean="0">
                <a:latin typeface="+mn-lt"/>
              </a:rPr>
              <a:t>nominate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their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representatives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in the Evaluation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Committee</a:t>
            </a:r>
            <a:r>
              <a:rPr lang="fr-CH" sz="2000" dirty="0" smtClean="0">
                <a:latin typeface="+mn-lt"/>
              </a:rPr>
              <a:t>.</a:t>
            </a:r>
            <a:endParaRPr lang="fr-CH" sz="2000" dirty="0" smtClean="0">
              <a:latin typeface="+mn-lt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fr-CH" sz="2000" dirty="0" err="1" smtClean="0">
                <a:latin typeface="+mn-lt"/>
              </a:rPr>
              <a:t>Nominate</a:t>
            </a:r>
            <a:r>
              <a:rPr lang="fr-CH" sz="2000" dirty="0" smtClean="0">
                <a:latin typeface="+mn-lt"/>
              </a:rPr>
              <a:t> the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coordinator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for the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proposal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preparation</a:t>
            </a:r>
            <a:r>
              <a:rPr lang="fr-CH" sz="2000" dirty="0" smtClean="0">
                <a:latin typeface="+mn-lt"/>
              </a:rPr>
              <a:t>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fr-CH" sz="2000" dirty="0" err="1" smtClean="0">
                <a:latin typeface="+mn-lt"/>
              </a:rPr>
              <a:t>Give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some</a:t>
            </a:r>
            <a:r>
              <a:rPr lang="fr-CH" sz="2000" dirty="0" smtClean="0">
                <a:latin typeface="+mn-lt"/>
              </a:rPr>
              <a:t> input for the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name</a:t>
            </a:r>
            <a:r>
              <a:rPr lang="fr-CH" sz="2000" dirty="0" smtClean="0">
                <a:latin typeface="+mn-lt"/>
              </a:rPr>
              <a:t> of the new </a:t>
            </a:r>
            <a:r>
              <a:rPr lang="fr-CH" sz="2000" dirty="0" err="1" smtClean="0">
                <a:latin typeface="+mn-lt"/>
              </a:rPr>
              <a:t>project</a:t>
            </a:r>
            <a:r>
              <a:rPr lang="fr-CH" sz="2000" dirty="0" smtClean="0">
                <a:latin typeface="+mn-lt"/>
              </a:rPr>
              <a:t>: </a:t>
            </a:r>
          </a:p>
          <a:p>
            <a:pPr marL="0" indent="0">
              <a:buSzPct val="100000"/>
              <a:buNone/>
            </a:pPr>
            <a:r>
              <a:rPr lang="fr-CH" sz="2000" dirty="0">
                <a:latin typeface="+mn-lt"/>
              </a:rPr>
              <a:t>	</a:t>
            </a:r>
            <a:r>
              <a:rPr lang="fr-CH" sz="2000" dirty="0" smtClean="0">
                <a:latin typeface="+mn-lt"/>
              </a:rPr>
              <a:t>Accelerator Innovation (</a:t>
            </a:r>
            <a:r>
              <a:rPr lang="fr-CH" sz="2000" dirty="0" err="1" smtClean="0">
                <a:latin typeface="+mn-lt"/>
              </a:rPr>
              <a:t>AccInn</a:t>
            </a:r>
            <a:r>
              <a:rPr lang="fr-CH" sz="2000" dirty="0" smtClean="0">
                <a:latin typeface="+mn-lt"/>
              </a:rPr>
              <a:t>)? ARIES+ ? … ?</a:t>
            </a:r>
          </a:p>
          <a:p>
            <a:pPr marL="0" indent="0">
              <a:buSzPct val="100000"/>
              <a:buNone/>
            </a:pPr>
            <a:r>
              <a:rPr lang="fr-CH" sz="2000" dirty="0">
                <a:latin typeface="+mn-lt"/>
              </a:rPr>
              <a:t>	</a:t>
            </a:r>
            <a:endParaRPr lang="en-GB" sz="2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5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 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600" y="1350075"/>
            <a:ext cx="6768752" cy="7013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157A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CH" dirty="0" err="1" smtClean="0"/>
              <a:t>Ready</a:t>
            </a:r>
            <a:r>
              <a:rPr lang="fr-CH" dirty="0" smtClean="0"/>
              <a:t> for discussion…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952"/>
            <a:ext cx="3198664" cy="247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dirty="0" smtClean="0"/>
              <a:t>The Innovation Pilot in the RI </a:t>
            </a:r>
            <a:r>
              <a:rPr lang="fr-CH" sz="2800" dirty="0" err="1" smtClean="0"/>
              <a:t>Workprogramme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199" y="980728"/>
            <a:ext cx="82296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The H2020 </a:t>
            </a:r>
            <a:r>
              <a:rPr lang="fr-CH" sz="2000" dirty="0" err="1" smtClean="0"/>
              <a:t>Workprogramme</a:t>
            </a:r>
            <a:r>
              <a:rPr lang="fr-CH" sz="2000" dirty="0" smtClean="0"/>
              <a:t> 2018-2020 for </a:t>
            </a:r>
            <a:r>
              <a:rPr lang="fr-CH" sz="2000" dirty="0" err="1" smtClean="0"/>
              <a:t>European</a:t>
            </a:r>
            <a:r>
              <a:rPr lang="fr-CH" sz="2000" dirty="0" smtClean="0"/>
              <a:t> </a:t>
            </a:r>
            <a:r>
              <a:rPr lang="fr-CH" sz="2000" dirty="0" err="1" smtClean="0"/>
              <a:t>research</a:t>
            </a:r>
            <a:r>
              <a:rPr lang="fr-CH" sz="2000" dirty="0" smtClean="0"/>
              <a:t> infrastructures </a:t>
            </a:r>
            <a:r>
              <a:rPr lang="fr-CH" sz="2000" dirty="0" err="1" smtClean="0"/>
              <a:t>with</a:t>
            </a:r>
            <a:r>
              <a:rPr lang="fr-CH" sz="2000" dirty="0" smtClean="0"/>
              <a:t> all </a:t>
            </a:r>
            <a:r>
              <a:rPr lang="fr-CH" sz="2000" dirty="0" err="1" smtClean="0"/>
              <a:t>details</a:t>
            </a:r>
            <a:r>
              <a:rPr lang="fr-CH" sz="2000" dirty="0" smtClean="0"/>
              <a:t> of the 2020 calls </a:t>
            </a:r>
            <a:r>
              <a:rPr lang="fr-CH" sz="2000" dirty="0" err="1" smtClean="0"/>
              <a:t>is</a:t>
            </a:r>
            <a:r>
              <a:rPr lang="fr-CH" sz="2000" dirty="0" smtClean="0"/>
              <a:t> in the final </a:t>
            </a:r>
            <a:r>
              <a:rPr lang="fr-CH" sz="2000" dirty="0" err="1" smtClean="0"/>
              <a:t>verification</a:t>
            </a:r>
            <a:r>
              <a:rPr lang="fr-CH" sz="2000" dirty="0" smtClean="0"/>
              <a:t> phase </a:t>
            </a:r>
            <a:r>
              <a:rPr lang="fr-CH" sz="2000" dirty="0" err="1" smtClean="0"/>
              <a:t>after</a:t>
            </a:r>
            <a:r>
              <a:rPr lang="fr-CH" sz="2000" dirty="0" smtClean="0"/>
              <a:t> </a:t>
            </a:r>
            <a:r>
              <a:rPr lang="fr-CH" sz="2000" dirty="0" err="1" smtClean="0"/>
              <a:t>approval</a:t>
            </a:r>
            <a:r>
              <a:rPr lang="fr-CH" sz="2000" dirty="0" smtClean="0"/>
              <a:t> on May 7th.</a:t>
            </a:r>
          </a:p>
          <a:p>
            <a:endParaRPr lang="fr-CH" sz="800" dirty="0"/>
          </a:p>
          <a:p>
            <a:r>
              <a:rPr lang="fr-CH" sz="2000" dirty="0" err="1" smtClean="0"/>
              <a:t>We</a:t>
            </a:r>
            <a:r>
              <a:rPr lang="fr-CH" sz="2000" dirty="0" smtClean="0"/>
              <a:t> are </a:t>
            </a:r>
            <a:r>
              <a:rPr lang="fr-CH" sz="2000" dirty="0" err="1" smtClean="0"/>
              <a:t>going</a:t>
            </a:r>
            <a:r>
              <a:rPr lang="fr-CH" sz="2000" dirty="0" smtClean="0"/>
              <a:t> to </a:t>
            </a:r>
            <a:r>
              <a:rPr lang="fr-CH" sz="2000" dirty="0" err="1" smtClean="0"/>
              <a:t>apply</a:t>
            </a:r>
            <a:r>
              <a:rPr lang="fr-CH" sz="2000" dirty="0" smtClean="0"/>
              <a:t> to </a:t>
            </a:r>
            <a:r>
              <a:rPr lang="fr-CH" sz="2000" dirty="0" smtClean="0"/>
              <a:t>the call </a:t>
            </a:r>
            <a:r>
              <a:rPr lang="en-GB" sz="2000" dirty="0" smtClean="0"/>
              <a:t>«</a:t>
            </a:r>
            <a:r>
              <a:rPr lang="en-GB" sz="2000" b="1" dirty="0">
                <a:solidFill>
                  <a:srgbClr val="FF0000"/>
                </a:solidFill>
              </a:rPr>
              <a:t>INFRAINNOV-04-2020: Innovation pilots</a:t>
            </a:r>
            <a:r>
              <a:rPr lang="en-GB" sz="2000" dirty="0" smtClean="0"/>
              <a:t>» that foresees 3 </a:t>
            </a:r>
            <a:r>
              <a:rPr lang="en-GB" sz="2000" dirty="0"/>
              <a:t>projects of </a:t>
            </a:r>
            <a:r>
              <a:rPr lang="en-GB" sz="2000" b="1" dirty="0">
                <a:solidFill>
                  <a:srgbClr val="FF0000"/>
                </a:solidFill>
              </a:rPr>
              <a:t>10 M€</a:t>
            </a:r>
            <a:r>
              <a:rPr lang="en-GB" sz="2000" dirty="0"/>
              <a:t> </a:t>
            </a:r>
            <a:r>
              <a:rPr lang="en-GB" sz="2000" dirty="0" smtClean="0"/>
              <a:t>each </a:t>
            </a:r>
            <a:r>
              <a:rPr lang="en-GB" sz="2000" dirty="0"/>
              <a:t>addressing innovation in 3 domains: light source technologies, detector technologies, </a:t>
            </a:r>
            <a:r>
              <a:rPr lang="en-GB" sz="2000" dirty="0">
                <a:solidFill>
                  <a:srgbClr val="FF0000"/>
                </a:solidFill>
              </a:rPr>
              <a:t>accelerator technologies</a:t>
            </a:r>
            <a:r>
              <a:rPr lang="en-GB" sz="2000" dirty="0" smtClean="0">
                <a:solidFill>
                  <a:srgbClr val="FF0000"/>
                </a:solidFill>
              </a:rPr>
              <a:t>. Non-competitive</a:t>
            </a:r>
            <a:r>
              <a:rPr lang="en-GB" sz="2000" dirty="0" smtClean="0"/>
              <a:t> </a:t>
            </a:r>
            <a:r>
              <a:rPr lang="en-GB" sz="2000" dirty="0"/>
              <a:t>call, each community is expected to submit one project that will be approved if evaluated beyond an acceptance threshold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4077072"/>
            <a:ext cx="46127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/>
              <a:t>TIMELINE: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Open call 28 </a:t>
            </a:r>
            <a:r>
              <a:rPr lang="en-GB" sz="2000" dirty="0" smtClean="0"/>
              <a:t>November 2019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</a:t>
            </a:r>
            <a:r>
              <a:rPr lang="en-GB" sz="2000" dirty="0" smtClean="0"/>
              <a:t>eadline </a:t>
            </a:r>
            <a:r>
              <a:rPr lang="en-GB" sz="2000" dirty="0"/>
              <a:t>for submission </a:t>
            </a:r>
            <a:r>
              <a:rPr lang="en-GB" sz="2000" b="1" dirty="0">
                <a:solidFill>
                  <a:srgbClr val="FF0000"/>
                </a:solidFill>
              </a:rPr>
              <a:t>17 March </a:t>
            </a:r>
            <a:r>
              <a:rPr lang="en-GB" sz="2000" b="1" dirty="0" smtClean="0">
                <a:solidFill>
                  <a:srgbClr val="FF0000"/>
                </a:solidFill>
              </a:rPr>
              <a:t>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Result</a:t>
            </a:r>
            <a:r>
              <a:rPr lang="fr-CH" sz="2000" dirty="0" smtClean="0"/>
              <a:t> of </a:t>
            </a:r>
            <a:r>
              <a:rPr lang="fr-CH" sz="2000" dirty="0" err="1" smtClean="0"/>
              <a:t>evaluation</a:t>
            </a:r>
            <a:r>
              <a:rPr lang="fr-CH" sz="2000" dirty="0" smtClean="0"/>
              <a:t> end of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Possible </a:t>
            </a:r>
            <a:r>
              <a:rPr lang="fr-CH" sz="2000" dirty="0" err="1" smtClean="0"/>
              <a:t>project</a:t>
            </a:r>
            <a:r>
              <a:rPr lang="fr-CH" sz="2000" dirty="0" smtClean="0"/>
              <a:t> </a:t>
            </a:r>
            <a:r>
              <a:rPr lang="fr-CH" sz="2000" dirty="0" err="1" smtClean="0"/>
              <a:t>start</a:t>
            </a:r>
            <a:r>
              <a:rPr lang="fr-CH" sz="2000" dirty="0" smtClean="0"/>
              <a:t> </a:t>
            </a:r>
            <a:r>
              <a:rPr lang="fr-CH" sz="2000" b="1" dirty="0" smtClean="0">
                <a:solidFill>
                  <a:srgbClr val="FF0000"/>
                </a:solidFill>
              </a:rPr>
              <a:t>May 2021</a:t>
            </a:r>
          </a:p>
          <a:p>
            <a:r>
              <a:rPr lang="fr-CH" sz="2000" dirty="0"/>
              <a:t>	</a:t>
            </a:r>
            <a:r>
              <a:rPr lang="fr-CH" sz="2000" dirty="0" smtClean="0"/>
              <a:t>(at end of ARIES on 30 April 2021)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879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dirty="0" smtClean="0"/>
              <a:t>Contents of the new </a:t>
            </a:r>
            <a:r>
              <a:rPr lang="fr-CH" sz="2800" dirty="0" err="1" smtClean="0"/>
              <a:t>project</a:t>
            </a:r>
            <a:r>
              <a:rPr lang="fr-CH" sz="2800" dirty="0" smtClean="0"/>
              <a:t> (</a:t>
            </a:r>
            <a:r>
              <a:rPr lang="fr-CH" sz="2800" dirty="0" err="1" smtClean="0"/>
              <a:t>from</a:t>
            </a:r>
            <a:r>
              <a:rPr lang="fr-CH" sz="2800" dirty="0" smtClean="0"/>
              <a:t> </a:t>
            </a:r>
            <a:r>
              <a:rPr lang="fr-CH" sz="2800" dirty="0" err="1" smtClean="0"/>
              <a:t>workprogramme</a:t>
            </a:r>
            <a:r>
              <a:rPr lang="fr-CH" sz="2800" dirty="0" smtClean="0"/>
              <a:t>)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528" y="3822721"/>
            <a:ext cx="252028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600" dirty="0" smtClean="0"/>
              <a:t>3 components:</a:t>
            </a:r>
          </a:p>
          <a:p>
            <a:pPr marL="342900" indent="-342900">
              <a:buAutoNum type="arabicPeriod"/>
            </a:pPr>
            <a:r>
              <a:rPr lang="fr-CH" sz="1600" dirty="0" err="1" smtClean="0"/>
              <a:t>Technological</a:t>
            </a:r>
            <a:r>
              <a:rPr lang="fr-CH" sz="1600" dirty="0" smtClean="0"/>
              <a:t> roadmaps in </a:t>
            </a:r>
            <a:r>
              <a:rPr lang="fr-CH" sz="1600" dirty="0" err="1" smtClean="0"/>
              <a:t>partnership</a:t>
            </a:r>
            <a:r>
              <a:rPr lang="fr-CH" sz="1600" dirty="0" smtClean="0"/>
              <a:t> </a:t>
            </a:r>
            <a:r>
              <a:rPr lang="fr-CH" sz="1600" dirty="0" err="1" smtClean="0"/>
              <a:t>with</a:t>
            </a:r>
            <a:r>
              <a:rPr lang="fr-CH" sz="1600" dirty="0" smtClean="0"/>
              <a:t> </a:t>
            </a:r>
            <a:r>
              <a:rPr lang="fr-CH" sz="1600" dirty="0" err="1" smtClean="0"/>
              <a:t>industry</a:t>
            </a:r>
            <a:endParaRPr lang="fr-CH" sz="1600" dirty="0" smtClean="0"/>
          </a:p>
          <a:p>
            <a:pPr marL="342900" indent="-342900">
              <a:buAutoNum type="arabicPeriod"/>
            </a:pPr>
            <a:r>
              <a:rPr lang="fr-CH" sz="1600" dirty="0" smtClean="0"/>
              <a:t>«</a:t>
            </a:r>
            <a:r>
              <a:rPr lang="fr-CH" sz="1600" dirty="0" err="1" smtClean="0"/>
              <a:t>Development</a:t>
            </a:r>
            <a:r>
              <a:rPr lang="fr-CH" sz="1600" dirty="0" smtClean="0"/>
              <a:t>» of technologies.</a:t>
            </a:r>
          </a:p>
          <a:p>
            <a:pPr marL="342900" indent="-342900">
              <a:buAutoNum type="arabicPeriod"/>
            </a:pPr>
            <a:r>
              <a:rPr lang="fr-CH" sz="1600" dirty="0" smtClean="0"/>
              <a:t>«</a:t>
            </a:r>
            <a:r>
              <a:rPr lang="fr-CH" sz="1600" dirty="0" err="1" smtClean="0"/>
              <a:t>Prototyping</a:t>
            </a:r>
            <a:r>
              <a:rPr lang="fr-CH" sz="1600" dirty="0" smtClean="0"/>
              <a:t>» of technologies.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500593" y="946947"/>
            <a:ext cx="2115344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600" dirty="0" smtClean="0"/>
              <a:t>Key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smtClean="0"/>
              <a:t>RI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 smtClean="0"/>
              <a:t>Technological</a:t>
            </a:r>
            <a:r>
              <a:rPr lang="fr-CH" sz="1600" dirty="0" smtClean="0"/>
              <a:t> </a:t>
            </a:r>
            <a:r>
              <a:rPr lang="fr-CH" sz="1600" dirty="0" err="1" smtClean="0"/>
              <a:t>developments</a:t>
            </a:r>
            <a:r>
              <a:rPr lang="fr-CH" sz="1600" dirty="0" smtClean="0"/>
              <a:t> in </a:t>
            </a:r>
            <a:r>
              <a:rPr lang="fr-CH" sz="1600" dirty="0" err="1" smtClean="0"/>
              <a:t>partnership</a:t>
            </a:r>
            <a:r>
              <a:rPr lang="fr-CH" sz="1600" dirty="0" smtClean="0"/>
              <a:t> </a:t>
            </a:r>
            <a:r>
              <a:rPr lang="fr-CH" sz="1600" dirty="0" err="1" smtClean="0"/>
              <a:t>with</a:t>
            </a:r>
            <a:r>
              <a:rPr lang="fr-CH" sz="1600" dirty="0" smtClean="0"/>
              <a:t> </a:t>
            </a:r>
            <a:r>
              <a:rPr lang="fr-CH" sz="1600" dirty="0" err="1" smtClean="0"/>
              <a:t>industry</a:t>
            </a:r>
            <a:endParaRPr lang="fr-CH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smtClean="0"/>
              <a:t>Use of large </a:t>
            </a:r>
            <a:r>
              <a:rPr lang="fr-CH" sz="1600" dirty="0" err="1" smtClean="0"/>
              <a:t>scale</a:t>
            </a:r>
            <a:r>
              <a:rPr lang="fr-CH" sz="1600" dirty="0" smtClean="0"/>
              <a:t> </a:t>
            </a:r>
            <a:r>
              <a:rPr lang="fr-CH" sz="1600" dirty="0" err="1" smtClean="0"/>
              <a:t>platforms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6947"/>
            <a:ext cx="5762156" cy="2875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463" y="3546117"/>
            <a:ext cx="5762156" cy="31618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2276872"/>
            <a:ext cx="5904656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347864" y="4307551"/>
            <a:ext cx="2160240" cy="195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419872" y="4827807"/>
            <a:ext cx="3528392" cy="195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500264" y="5765527"/>
            <a:ext cx="5176192" cy="195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3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Additional</a:t>
            </a:r>
            <a:r>
              <a:rPr lang="fr-CH" dirty="0" smtClean="0"/>
              <a:t> </a:t>
            </a:r>
            <a:r>
              <a:rPr lang="fr-CH" dirty="0" err="1" smtClean="0"/>
              <a:t>remarks</a:t>
            </a:r>
            <a:r>
              <a:rPr lang="fr-CH" dirty="0" smtClean="0"/>
              <a:t> and </a:t>
            </a:r>
            <a:r>
              <a:rPr lang="fr-CH" dirty="0" err="1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7918"/>
            <a:ext cx="7787208" cy="496855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fr-CH" sz="2000" dirty="0" smtClean="0">
                <a:latin typeface="+mn-lt"/>
              </a:rPr>
              <a:t>The </a:t>
            </a:r>
            <a:r>
              <a:rPr lang="fr-CH" sz="2000" dirty="0" err="1" smtClean="0">
                <a:latin typeface="+mn-lt"/>
              </a:rPr>
              <a:t>Workprogramme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text</a:t>
            </a:r>
            <a:r>
              <a:rPr lang="fr-CH" sz="2000" dirty="0" smtClean="0">
                <a:latin typeface="+mn-lt"/>
              </a:rPr>
              <a:t> has been </a:t>
            </a:r>
            <a:r>
              <a:rPr lang="fr-CH" sz="2000" dirty="0" err="1" smtClean="0">
                <a:latin typeface="+mn-lt"/>
              </a:rPr>
              <a:t>slightly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modified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following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our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requests</a:t>
            </a:r>
            <a:r>
              <a:rPr lang="fr-CH" sz="2000" dirty="0" smtClean="0">
                <a:latin typeface="+mn-lt"/>
              </a:rPr>
              <a:t>, to </a:t>
            </a:r>
            <a:r>
              <a:rPr lang="fr-CH" sz="2000" dirty="0" err="1" smtClean="0">
                <a:latin typeface="+mn-lt"/>
              </a:rPr>
              <a:t>include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accelerator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applications</a:t>
            </a:r>
            <a:r>
              <a:rPr lang="fr-CH" sz="2000" dirty="0" smtClean="0">
                <a:latin typeface="+mn-lt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fr-CH" sz="2000" dirty="0" smtClean="0">
                <a:latin typeface="+mn-lt"/>
              </a:rPr>
              <a:t>Is </a:t>
            </a:r>
            <a:r>
              <a:rPr lang="fr-CH" sz="2000" dirty="0" err="1" smtClean="0">
                <a:latin typeface="+mn-lt"/>
              </a:rPr>
              <a:t>required</a:t>
            </a:r>
            <a:r>
              <a:rPr lang="fr-CH" sz="2000" dirty="0" smtClean="0">
                <a:latin typeface="+mn-lt"/>
              </a:rPr>
              <a:t> a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sustainability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plan </a:t>
            </a:r>
            <a:r>
              <a:rPr lang="fr-CH" sz="2000" dirty="0" smtClean="0">
                <a:latin typeface="+mn-lt"/>
              </a:rPr>
              <a:t>for </a:t>
            </a:r>
            <a:r>
              <a:rPr lang="fr-CH" sz="2000" dirty="0" err="1" smtClean="0">
                <a:latin typeface="+mn-lt"/>
              </a:rPr>
              <a:t>further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implementation</a:t>
            </a:r>
            <a:r>
              <a:rPr lang="fr-CH" sz="2000" dirty="0" smtClean="0">
                <a:latin typeface="+mn-lt"/>
              </a:rPr>
              <a:t> of the </a:t>
            </a:r>
            <a:r>
              <a:rPr lang="fr-CH" sz="2000" dirty="0" err="1" smtClean="0">
                <a:latin typeface="+mn-lt"/>
              </a:rPr>
              <a:t>strategies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defined</a:t>
            </a:r>
            <a:r>
              <a:rPr lang="fr-CH" sz="2000" dirty="0" smtClean="0">
                <a:latin typeface="+mn-lt"/>
              </a:rPr>
              <a:t> in the </a:t>
            </a:r>
            <a:r>
              <a:rPr lang="fr-CH" sz="2000" dirty="0" err="1" smtClean="0">
                <a:latin typeface="+mn-lt"/>
              </a:rPr>
              <a:t>project</a:t>
            </a:r>
            <a:r>
              <a:rPr lang="fr-CH" sz="2000" dirty="0" smtClean="0">
                <a:latin typeface="+mn-lt"/>
              </a:rPr>
              <a:t> (i.e. a longer-</a:t>
            </a:r>
            <a:r>
              <a:rPr lang="fr-CH" sz="2000" dirty="0" err="1" smtClean="0">
                <a:latin typeface="+mn-lt"/>
              </a:rPr>
              <a:t>term</a:t>
            </a:r>
            <a:r>
              <a:rPr lang="fr-CH" sz="2000" dirty="0" smtClean="0">
                <a:latin typeface="+mn-lt"/>
              </a:rPr>
              <a:t> vision).</a:t>
            </a:r>
            <a:endParaRPr lang="fr-CH" sz="2000" dirty="0" smtClean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fr-CH" sz="2000" dirty="0" err="1" smtClean="0">
                <a:latin typeface="+mn-lt"/>
              </a:rPr>
              <a:t>Proposals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should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reinforce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partnership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with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industry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via </a:t>
            </a:r>
            <a:r>
              <a:rPr lang="en-GB" sz="2000" dirty="0">
                <a:latin typeface="+mn-lt"/>
              </a:rPr>
              <a:t>transfer of knowledge and other dissemination activities, activities to promote the use of research infrastructures by industrial researchers, involvement of industrial associations in consortia or in advisory bodies</a:t>
            </a:r>
            <a:r>
              <a:rPr lang="en-GB" sz="2000" dirty="0" smtClean="0">
                <a:latin typeface="+mn-lt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GB" sz="2000" dirty="0" smtClean="0">
                <a:latin typeface="+mn-lt"/>
              </a:rPr>
              <a:t>Projects under </a:t>
            </a:r>
            <a:r>
              <a:rPr lang="en-GB" sz="2000" dirty="0">
                <a:latin typeface="+mn-lt"/>
              </a:rPr>
              <a:t>this action </a:t>
            </a:r>
            <a:r>
              <a:rPr lang="en-GB" sz="2000" dirty="0" smtClean="0">
                <a:latin typeface="+mn-lt"/>
              </a:rPr>
              <a:t>will </a:t>
            </a:r>
            <a:r>
              <a:rPr lang="en-GB" sz="2000" dirty="0">
                <a:latin typeface="+mn-lt"/>
              </a:rPr>
              <a:t>be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complementary</a:t>
            </a:r>
            <a:r>
              <a:rPr lang="en-GB" sz="2000" dirty="0">
                <a:latin typeface="+mn-lt"/>
              </a:rPr>
              <a:t> between </a:t>
            </a:r>
            <a:r>
              <a:rPr lang="en-GB" sz="2000" dirty="0" smtClean="0">
                <a:latin typeface="+mn-lt"/>
              </a:rPr>
              <a:t>them (i.e. with LEAPS and AIDA-3) and should </a:t>
            </a:r>
            <a:r>
              <a:rPr lang="en-GB" sz="2000" dirty="0">
                <a:latin typeface="+mn-lt"/>
              </a:rPr>
              <a:t>cooperate with </a:t>
            </a:r>
            <a:r>
              <a:rPr lang="en-GB" sz="2000" dirty="0" smtClean="0">
                <a:latin typeface="+mn-lt"/>
              </a:rPr>
              <a:t>ATTRACT and avoid </a:t>
            </a:r>
            <a:r>
              <a:rPr lang="en-GB" sz="2000" dirty="0">
                <a:latin typeface="+mn-lt"/>
              </a:rPr>
              <a:t>overlaps. </a:t>
            </a:r>
            <a:r>
              <a:rPr lang="en-GB" sz="2000" dirty="0" smtClean="0">
                <a:latin typeface="+mn-lt"/>
              </a:rPr>
              <a:t>Proposals </a:t>
            </a:r>
            <a:r>
              <a:rPr lang="en-GB" sz="2000" dirty="0">
                <a:latin typeface="+mn-lt"/>
              </a:rPr>
              <a:t>should foresee a dedicated task or work package and earmark appropriate resources. </a:t>
            </a:r>
            <a:r>
              <a:rPr lang="fr-CH" sz="2000" dirty="0" smtClean="0">
                <a:latin typeface="+mn-lt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latin typeface="+mn-lt"/>
              </a:rPr>
              <a:t>Proposals should also build on results from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past/ongoing projects</a:t>
            </a:r>
            <a:r>
              <a:rPr lang="en-GB" sz="2000" dirty="0">
                <a:latin typeface="+mn-lt"/>
              </a:rPr>
              <a:t>, such as AMICI, or the one funded under topic </a:t>
            </a:r>
            <a:r>
              <a:rPr lang="en-GB" sz="2000" dirty="0" smtClean="0">
                <a:latin typeface="+mn-lt"/>
              </a:rPr>
              <a:t>INFRAINNOV-02-2019. </a:t>
            </a:r>
            <a:endParaRPr lang="en-GB" sz="2000" dirty="0">
              <a:latin typeface="+mn-lt"/>
            </a:endParaRPr>
          </a:p>
          <a:p>
            <a:pPr>
              <a:spcBef>
                <a:spcPts val="1200"/>
              </a:spcBef>
            </a:pPr>
            <a:endParaRPr lang="fr-CH" sz="2000" dirty="0" smtClean="0">
              <a:latin typeface="+mn-lt"/>
            </a:endParaRPr>
          </a:p>
          <a:p>
            <a:endParaRPr lang="fr-CH" sz="2000" dirty="0" smtClean="0">
              <a:latin typeface="+mn-lt"/>
            </a:endParaRPr>
          </a:p>
          <a:p>
            <a:pPr marL="0" indent="0">
              <a:buNone/>
            </a:pPr>
            <a:r>
              <a:rPr lang="fr-CH" sz="2000" dirty="0" smtClean="0">
                <a:latin typeface="+mn-lt"/>
              </a:rPr>
              <a:t> </a:t>
            </a:r>
            <a:endParaRPr lang="en-GB" sz="2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94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Proposed</a:t>
            </a:r>
            <a:r>
              <a:rPr lang="fr-CH" dirty="0" smtClean="0"/>
              <a:t> structure of the new </a:t>
            </a:r>
            <a:r>
              <a:rPr lang="fr-CH" dirty="0" smtClean="0"/>
              <a:t>Pilot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3862"/>
          <a:stretch/>
        </p:blipFill>
        <p:spPr>
          <a:xfrm>
            <a:off x="7017763" y="4149080"/>
            <a:ext cx="2126237" cy="269459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66800"/>
              </p:ext>
            </p:extLst>
          </p:nvPr>
        </p:nvGraphicFramePr>
        <p:xfrm>
          <a:off x="761427" y="2131337"/>
          <a:ext cx="7621145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939">
                  <a:extLst>
                    <a:ext uri="{9D8B030D-6E8A-4147-A177-3AD203B41FA5}">
                      <a16:colId xmlns:a16="http://schemas.microsoft.com/office/drawing/2014/main" val="1123518280"/>
                    </a:ext>
                  </a:extLst>
                </a:gridCol>
                <a:gridCol w="835343">
                  <a:extLst>
                    <a:ext uri="{9D8B030D-6E8A-4147-A177-3AD203B41FA5}">
                      <a16:colId xmlns:a16="http://schemas.microsoft.com/office/drawing/2014/main" val="3525652574"/>
                    </a:ext>
                  </a:extLst>
                </a:gridCol>
                <a:gridCol w="1192022">
                  <a:extLst>
                    <a:ext uri="{9D8B030D-6E8A-4147-A177-3AD203B41FA5}">
                      <a16:colId xmlns:a16="http://schemas.microsoft.com/office/drawing/2014/main" val="1924624260"/>
                    </a:ext>
                  </a:extLst>
                </a:gridCol>
                <a:gridCol w="805498">
                  <a:extLst>
                    <a:ext uri="{9D8B030D-6E8A-4147-A177-3AD203B41FA5}">
                      <a16:colId xmlns:a16="http://schemas.microsoft.com/office/drawing/2014/main" val="2641224692"/>
                    </a:ext>
                  </a:extLst>
                </a:gridCol>
                <a:gridCol w="770255">
                  <a:extLst>
                    <a:ext uri="{9D8B030D-6E8A-4147-A177-3AD203B41FA5}">
                      <a16:colId xmlns:a16="http://schemas.microsoft.com/office/drawing/2014/main" val="3659921100"/>
                    </a:ext>
                  </a:extLst>
                </a:gridCol>
                <a:gridCol w="1152335">
                  <a:extLst>
                    <a:ext uri="{9D8B030D-6E8A-4147-A177-3AD203B41FA5}">
                      <a16:colId xmlns:a16="http://schemas.microsoft.com/office/drawing/2014/main" val="3980099598"/>
                    </a:ext>
                  </a:extLst>
                </a:gridCol>
                <a:gridCol w="805498">
                  <a:extLst>
                    <a:ext uri="{9D8B030D-6E8A-4147-A177-3AD203B41FA5}">
                      <a16:colId xmlns:a16="http://schemas.microsoft.com/office/drawing/2014/main" val="830290551"/>
                    </a:ext>
                  </a:extLst>
                </a:gridCol>
                <a:gridCol w="770255">
                  <a:extLst>
                    <a:ext uri="{9D8B030D-6E8A-4147-A177-3AD203B41FA5}">
                      <a16:colId xmlns:a16="http://schemas.microsoft.com/office/drawing/2014/main" val="3735744772"/>
                    </a:ext>
                  </a:extLst>
                </a:gridCol>
              </a:tblGrid>
              <a:tr h="138450"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Activity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TRL</a:t>
                      </a:r>
                      <a:endParaRPr lang="en-GB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CH" sz="1400" dirty="0" smtClean="0"/>
                        <a:t>Initial </a:t>
                      </a:r>
                      <a:r>
                        <a:rPr lang="fr-CH" sz="1400" dirty="0" err="1" smtClean="0"/>
                        <a:t>proposal</a:t>
                      </a:r>
                      <a:r>
                        <a:rPr lang="fr-CH" sz="1400" baseline="0" dirty="0" smtClean="0"/>
                        <a:t> (2021-25)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CH" sz="1400" dirty="0" smtClean="0"/>
                        <a:t>Second stage (2022-25)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743815"/>
                  </a:ext>
                </a:extLst>
              </a:tr>
              <a:tr h="27166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err="1" smtClean="0"/>
                        <a:t>Individual</a:t>
                      </a:r>
                      <a:r>
                        <a:rPr lang="fr-CH" sz="1400" dirty="0" smtClean="0"/>
                        <a:t> EC </a:t>
                      </a:r>
                    </a:p>
                    <a:p>
                      <a:r>
                        <a:rPr lang="fr-CH" sz="1400" dirty="0" smtClean="0"/>
                        <a:t>contribution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N. </a:t>
                      </a:r>
                      <a:r>
                        <a:rPr lang="fr-CH" sz="1400" baseline="0" dirty="0" smtClean="0"/>
                        <a:t>o</a:t>
                      </a:r>
                      <a:r>
                        <a:rPr lang="fr-CH" sz="1400" dirty="0" smtClean="0"/>
                        <a:t>f</a:t>
                      </a:r>
                    </a:p>
                    <a:p>
                      <a:r>
                        <a:rPr lang="fr-CH" sz="1400" dirty="0" err="1" smtClean="0"/>
                        <a:t>projects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Total</a:t>
                      </a:r>
                      <a:r>
                        <a:rPr lang="fr-CH" sz="1400" baseline="0" dirty="0" smtClean="0"/>
                        <a:t> </a:t>
                      </a:r>
                    </a:p>
                    <a:p>
                      <a:r>
                        <a:rPr lang="fr-CH" sz="1400" baseline="0" dirty="0" smtClean="0"/>
                        <a:t>budget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err="1" smtClean="0"/>
                        <a:t>Individual</a:t>
                      </a:r>
                      <a:r>
                        <a:rPr lang="fr-CH" sz="1400" dirty="0" smtClean="0"/>
                        <a:t> EC</a:t>
                      </a:r>
                    </a:p>
                    <a:p>
                      <a:r>
                        <a:rPr lang="fr-CH" sz="1400" dirty="0" smtClean="0"/>
                        <a:t>contribution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N. </a:t>
                      </a:r>
                      <a:r>
                        <a:rPr lang="fr-CH" sz="1400" baseline="0" dirty="0" smtClean="0"/>
                        <a:t>o</a:t>
                      </a:r>
                      <a:r>
                        <a:rPr lang="fr-CH" sz="1400" dirty="0" smtClean="0"/>
                        <a:t>f </a:t>
                      </a:r>
                    </a:p>
                    <a:p>
                      <a:r>
                        <a:rPr lang="fr-CH" sz="1400" dirty="0" err="1" smtClean="0"/>
                        <a:t>projects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Total</a:t>
                      </a:r>
                      <a:r>
                        <a:rPr lang="fr-CH" sz="1400" baseline="0" dirty="0" smtClean="0"/>
                        <a:t> </a:t>
                      </a:r>
                    </a:p>
                    <a:p>
                      <a:r>
                        <a:rPr lang="fr-CH" sz="1400" baseline="0" dirty="0" smtClean="0"/>
                        <a:t>budget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834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H" sz="1400" b="1" dirty="0" err="1" smtClean="0"/>
                        <a:t>Strategies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400" dirty="0" smtClean="0"/>
                        <a:t>300 </a:t>
                      </a:r>
                      <a:r>
                        <a:rPr lang="fr-CH" sz="1400" dirty="0" smtClean="0"/>
                        <a:t>k€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400" dirty="0" smtClean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400" dirty="0" smtClean="0"/>
                        <a:t>1.5 </a:t>
                      </a:r>
                      <a:r>
                        <a:rPr lang="fr-CH" sz="1400" dirty="0" smtClean="0"/>
                        <a:t>M€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076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H" sz="1400" b="1" dirty="0" err="1" smtClean="0"/>
                        <a:t>Developments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2 – 3 - 4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 k€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400" dirty="0" smtClean="0"/>
                        <a:t>15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400" dirty="0" smtClean="0"/>
                        <a:t>1.5 M€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 k€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400" dirty="0" smtClean="0"/>
                        <a:t>10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400" dirty="0" smtClean="0"/>
                        <a:t>1.0 </a:t>
                      </a:r>
                      <a:r>
                        <a:rPr lang="fr-CH" sz="1400" dirty="0" smtClean="0"/>
                        <a:t>M€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935"/>
                  </a:ext>
                </a:extLst>
              </a:tr>
              <a:tr h="129922">
                <a:tc>
                  <a:txBody>
                    <a:bodyPr/>
                    <a:lstStyle/>
                    <a:p>
                      <a:r>
                        <a:rPr lang="fr-CH" sz="1400" b="1" dirty="0" smtClean="0"/>
                        <a:t>Prototypes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4 – 5 - 6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500 k€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400" dirty="0" smtClean="0"/>
                        <a:t>3.0 M€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500 k€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400" dirty="0" smtClean="0"/>
                        <a:t>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400" dirty="0" smtClean="0"/>
                        <a:t>2.0 M€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087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TOTALS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400" dirty="0" smtClean="0"/>
                        <a:t>6.0 </a:t>
                      </a:r>
                      <a:r>
                        <a:rPr lang="fr-CH" sz="1400" dirty="0" smtClean="0"/>
                        <a:t>M€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400" dirty="0" smtClean="0"/>
                        <a:t>3.0 </a:t>
                      </a:r>
                      <a:r>
                        <a:rPr lang="fr-CH" sz="1400" dirty="0" smtClean="0"/>
                        <a:t>M€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1225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1942" y="972081"/>
            <a:ext cx="8440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 smtClean="0"/>
              <a:t>Following</a:t>
            </a:r>
            <a:r>
              <a:rPr lang="fr-CH" sz="1600" dirty="0" smtClean="0"/>
              <a:t> the </a:t>
            </a:r>
            <a:r>
              <a:rPr lang="fr-CH" sz="1600" dirty="0" err="1" smtClean="0"/>
              <a:t>text</a:t>
            </a:r>
            <a:r>
              <a:rPr lang="fr-CH" sz="1600" dirty="0" smtClean="0"/>
              <a:t> of the call, t</a:t>
            </a:r>
            <a:r>
              <a:rPr lang="fr-CH" sz="1600" dirty="0" smtClean="0"/>
              <a:t>he </a:t>
            </a:r>
            <a:r>
              <a:rPr lang="fr-CH" sz="1600" dirty="0" err="1" smtClean="0"/>
              <a:t>project</a:t>
            </a:r>
            <a:r>
              <a:rPr lang="fr-CH" sz="1600" dirty="0" smtClean="0"/>
              <a:t> </a:t>
            </a:r>
            <a:r>
              <a:rPr lang="fr-CH" sz="1600" dirty="0" err="1" smtClean="0"/>
              <a:t>may</a:t>
            </a:r>
            <a:r>
              <a:rPr lang="fr-CH" sz="1600" dirty="0" smtClean="0"/>
              <a:t> </a:t>
            </a:r>
            <a:r>
              <a:rPr lang="fr-CH" sz="1600" dirty="0" err="1" smtClean="0"/>
              <a:t>be</a:t>
            </a:r>
            <a:r>
              <a:rPr lang="fr-CH" sz="1600" dirty="0" smtClean="0"/>
              <a:t> </a:t>
            </a:r>
            <a:r>
              <a:rPr lang="fr-CH" sz="1600" dirty="0" err="1" smtClean="0"/>
              <a:t>divided</a:t>
            </a:r>
            <a:r>
              <a:rPr lang="fr-CH" sz="1600" dirty="0" smtClean="0"/>
              <a:t> in 3 types of components: </a:t>
            </a:r>
            <a:r>
              <a:rPr lang="fr-CH" sz="1600" b="1" dirty="0" err="1" smtClean="0">
                <a:solidFill>
                  <a:srgbClr val="FF0000"/>
                </a:solidFill>
              </a:rPr>
              <a:t>strategies</a:t>
            </a:r>
            <a:r>
              <a:rPr lang="fr-CH" sz="1600" b="1" dirty="0" smtClean="0">
                <a:solidFill>
                  <a:srgbClr val="FF0000"/>
                </a:solidFill>
              </a:rPr>
              <a:t>, </a:t>
            </a:r>
            <a:r>
              <a:rPr lang="fr-CH" sz="1600" b="1" dirty="0" err="1" smtClean="0">
                <a:solidFill>
                  <a:srgbClr val="FF0000"/>
                </a:solidFill>
              </a:rPr>
              <a:t>developments</a:t>
            </a:r>
            <a:r>
              <a:rPr lang="fr-CH" sz="1600" b="1" dirty="0" smtClean="0">
                <a:solidFill>
                  <a:srgbClr val="FF0000"/>
                </a:solidFill>
              </a:rPr>
              <a:t>, </a:t>
            </a:r>
            <a:r>
              <a:rPr lang="fr-CH" sz="1600" b="1" dirty="0" smtClean="0">
                <a:solidFill>
                  <a:srgbClr val="FF0000"/>
                </a:solidFill>
              </a:rPr>
              <a:t>prototypes</a:t>
            </a:r>
            <a:r>
              <a:rPr lang="fr-CH" sz="1600" dirty="0" smtClean="0"/>
              <a:t>.</a:t>
            </a:r>
          </a:p>
          <a:p>
            <a:r>
              <a:rPr lang="fr-CH" sz="1600" dirty="0" smtClean="0"/>
              <a:t>The </a:t>
            </a:r>
            <a:r>
              <a:rPr lang="fr-CH" sz="1600" dirty="0" err="1" smtClean="0"/>
              <a:t>Working</a:t>
            </a:r>
            <a:r>
              <a:rPr lang="fr-CH" sz="1600" dirty="0" smtClean="0"/>
              <a:t> Group on </a:t>
            </a:r>
            <a:r>
              <a:rPr lang="fr-CH" sz="1600" dirty="0" err="1" smtClean="0"/>
              <a:t>Sustainability</a:t>
            </a:r>
            <a:r>
              <a:rPr lang="fr-CH" sz="1600" dirty="0" smtClean="0"/>
              <a:t> of TIARA/ARIES has </a:t>
            </a:r>
            <a:r>
              <a:rPr lang="fr-CH" sz="1600" dirty="0" err="1" smtClean="0"/>
              <a:t>proposed</a:t>
            </a:r>
            <a:r>
              <a:rPr lang="fr-CH" sz="1600" dirty="0" smtClean="0"/>
              <a:t> an indicative </a:t>
            </a:r>
            <a:r>
              <a:rPr lang="fr-CH" sz="1600" dirty="0" err="1" smtClean="0"/>
              <a:t>repartition</a:t>
            </a:r>
            <a:r>
              <a:rPr lang="fr-CH" sz="1600" dirty="0" smtClean="0"/>
              <a:t> </a:t>
            </a:r>
            <a:r>
              <a:rPr lang="fr-CH" sz="1600" dirty="0" err="1" smtClean="0"/>
              <a:t>between</a:t>
            </a:r>
            <a:r>
              <a:rPr lang="fr-CH" sz="1600" dirty="0" smtClean="0"/>
              <a:t> the 3 components, and has </a:t>
            </a:r>
            <a:r>
              <a:rPr lang="fr-CH" sz="1600" dirty="0" err="1" smtClean="0"/>
              <a:t>advised</a:t>
            </a:r>
            <a:r>
              <a:rPr lang="fr-CH" sz="1600" dirty="0" smtClean="0"/>
              <a:t> </a:t>
            </a:r>
            <a:r>
              <a:rPr lang="fr-CH" sz="1600" dirty="0" err="1" smtClean="0"/>
              <a:t>two</a:t>
            </a:r>
            <a:r>
              <a:rPr lang="fr-CH" sz="1600" dirty="0" smtClean="0"/>
              <a:t> calls for </a:t>
            </a:r>
            <a:r>
              <a:rPr lang="fr-CH" sz="1600" dirty="0" err="1" smtClean="0"/>
              <a:t>projects</a:t>
            </a:r>
            <a:r>
              <a:rPr lang="fr-CH" sz="1600" dirty="0" smtClean="0"/>
              <a:t> (at </a:t>
            </a:r>
            <a:r>
              <a:rPr lang="fr-CH" sz="1600" dirty="0" err="1" smtClean="0"/>
              <a:t>project</a:t>
            </a:r>
            <a:r>
              <a:rPr lang="fr-CH" sz="1600" dirty="0" smtClean="0"/>
              <a:t> </a:t>
            </a:r>
            <a:r>
              <a:rPr lang="fr-CH" sz="1600" dirty="0" err="1" smtClean="0"/>
              <a:t>start</a:t>
            </a:r>
            <a:r>
              <a:rPr lang="fr-CH" sz="1600" dirty="0" smtClean="0"/>
              <a:t> and </a:t>
            </a:r>
            <a:r>
              <a:rPr lang="fr-CH" sz="1600" dirty="0" err="1" smtClean="0"/>
              <a:t>after</a:t>
            </a:r>
            <a:r>
              <a:rPr lang="fr-CH" sz="1600" dirty="0" smtClean="0"/>
              <a:t> 1 </a:t>
            </a:r>
            <a:r>
              <a:rPr lang="fr-CH" sz="1600" dirty="0" err="1" smtClean="0"/>
              <a:t>year</a:t>
            </a:r>
            <a:r>
              <a:rPr lang="fr-CH" sz="1600" dirty="0" smtClean="0"/>
              <a:t>) </a:t>
            </a:r>
            <a:endParaRPr lang="en-GB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827584" y="4365104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The repartition of actions is purely indicative, the final decision will be taken based on the proposals received.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 addition, we need 3 general </a:t>
            </a:r>
            <a:r>
              <a:rPr lang="en-US" dirty="0" err="1" smtClean="0"/>
              <a:t>Workpackages</a:t>
            </a:r>
            <a:r>
              <a:rPr lang="en-US" dirty="0" smtClean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Management and Coordination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Training and Education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Industry involvement and knowledge transfer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33335" y="6397835"/>
            <a:ext cx="272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coordination, training, KT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3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Call for </a:t>
            </a:r>
            <a:r>
              <a:rPr lang="fr-CH" dirty="0" err="1" smtClean="0"/>
              <a:t>proposals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3546764" cy="5179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5976" y="980728"/>
            <a:ext cx="4258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 smtClean="0"/>
              <a:t>Letter</a:t>
            </a:r>
            <a:r>
              <a:rPr lang="fr-CH" sz="1400" dirty="0" smtClean="0"/>
              <a:t> sent on </a:t>
            </a:r>
            <a:r>
              <a:rPr lang="fr-CH" sz="1400" dirty="0" smtClean="0">
                <a:solidFill>
                  <a:srgbClr val="FF0000"/>
                </a:solidFill>
              </a:rPr>
              <a:t>May 15th </a:t>
            </a:r>
            <a:r>
              <a:rPr lang="fr-CH" sz="1400" dirty="0" smtClean="0"/>
              <a:t>to all mailing </a:t>
            </a:r>
            <a:r>
              <a:rPr lang="fr-CH" sz="1400" dirty="0" err="1" smtClean="0"/>
              <a:t>lists</a:t>
            </a:r>
            <a:r>
              <a:rPr lang="fr-CH" sz="1400" dirty="0" smtClean="0"/>
              <a:t> of </a:t>
            </a:r>
            <a:r>
              <a:rPr lang="fr-CH" sz="1400" dirty="0" err="1" smtClean="0"/>
              <a:t>our</a:t>
            </a:r>
            <a:r>
              <a:rPr lang="fr-CH" sz="1400" dirty="0" smtClean="0"/>
              <a:t> EU </a:t>
            </a:r>
            <a:r>
              <a:rPr lang="fr-CH" sz="1400" dirty="0" err="1" smtClean="0"/>
              <a:t>accelerator</a:t>
            </a:r>
            <a:r>
              <a:rPr lang="fr-CH" sz="1400" dirty="0" smtClean="0"/>
              <a:t> </a:t>
            </a:r>
            <a:r>
              <a:rPr lang="fr-CH" sz="1400" dirty="0" err="1" smtClean="0"/>
              <a:t>projects</a:t>
            </a:r>
            <a:r>
              <a:rPr lang="fr-CH" sz="1400" dirty="0" smtClean="0"/>
              <a:t>, </a:t>
            </a:r>
            <a:r>
              <a:rPr lang="fr-CH" sz="1400" dirty="0" err="1" smtClean="0"/>
              <a:t>asking</a:t>
            </a:r>
            <a:r>
              <a:rPr lang="fr-CH" sz="1400" dirty="0" smtClean="0"/>
              <a:t> to spread the information.</a:t>
            </a:r>
          </a:p>
          <a:p>
            <a:r>
              <a:rPr lang="fr-CH" sz="1400" dirty="0" err="1" smtClean="0"/>
              <a:t>Was</a:t>
            </a:r>
            <a:r>
              <a:rPr lang="fr-CH" sz="1400" dirty="0" smtClean="0"/>
              <a:t> </a:t>
            </a:r>
            <a:r>
              <a:rPr lang="fr-CH" sz="1400" dirty="0" err="1" smtClean="0"/>
              <a:t>included</a:t>
            </a:r>
            <a:r>
              <a:rPr lang="fr-CH" sz="1400" dirty="0" smtClean="0"/>
              <a:t> a </a:t>
            </a:r>
            <a:r>
              <a:rPr lang="fr-CH" sz="1400" dirty="0" err="1" smtClean="0"/>
              <a:t>template</a:t>
            </a:r>
            <a:r>
              <a:rPr lang="fr-CH" sz="1400" dirty="0" smtClean="0"/>
              <a:t> </a:t>
            </a:r>
            <a:r>
              <a:rPr lang="fr-CH" sz="1400" dirty="0" err="1" smtClean="0"/>
              <a:t>form</a:t>
            </a:r>
            <a:r>
              <a:rPr lang="fr-CH" sz="1400" dirty="0" smtClean="0"/>
              <a:t> (5 </a:t>
            </a:r>
            <a:r>
              <a:rPr lang="fr-CH" sz="1400" dirty="0" smtClean="0"/>
              <a:t>pages) to </a:t>
            </a:r>
            <a:r>
              <a:rPr lang="fr-CH" sz="1400" dirty="0" err="1" smtClean="0"/>
              <a:t>be</a:t>
            </a:r>
            <a:r>
              <a:rPr lang="fr-CH" sz="1400" dirty="0" smtClean="0"/>
              <a:t> </a:t>
            </a:r>
            <a:r>
              <a:rPr lang="fr-CH" sz="1400" dirty="0" err="1" smtClean="0"/>
              <a:t>filled</a:t>
            </a:r>
            <a:r>
              <a:rPr lang="fr-CH" sz="1400" dirty="0" smtClean="0"/>
              <a:t> in to </a:t>
            </a:r>
            <a:r>
              <a:rPr lang="fr-CH" sz="1400" dirty="0" err="1" smtClean="0"/>
              <a:t>allow</a:t>
            </a:r>
            <a:r>
              <a:rPr lang="fr-CH" sz="1400" dirty="0" smtClean="0"/>
              <a:t> the </a:t>
            </a:r>
            <a:r>
              <a:rPr lang="fr-CH" sz="1400" dirty="0" err="1" smtClean="0">
                <a:solidFill>
                  <a:srgbClr val="FF0000"/>
                </a:solidFill>
              </a:rPr>
              <a:t>evaluation</a:t>
            </a:r>
            <a:r>
              <a:rPr lang="fr-CH" sz="1400" dirty="0" smtClean="0">
                <a:solidFill>
                  <a:srgbClr val="FF0000"/>
                </a:solidFill>
              </a:rPr>
              <a:t> of the </a:t>
            </a:r>
            <a:r>
              <a:rPr lang="fr-CH" sz="1400" dirty="0" err="1" smtClean="0">
                <a:solidFill>
                  <a:srgbClr val="FF0000"/>
                </a:solidFill>
              </a:rPr>
              <a:t>proposals</a:t>
            </a:r>
            <a:r>
              <a:rPr lang="fr-CH" sz="1400" dirty="0" smtClean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081416"/>
            <a:ext cx="2033850" cy="2736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238022" y="4958693"/>
            <a:ext cx="4494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FF0000"/>
                </a:solidFill>
              </a:rPr>
              <a:t>Transparent </a:t>
            </a:r>
            <a:r>
              <a:rPr lang="fr-CH" sz="1400" b="1" dirty="0" err="1" smtClean="0">
                <a:solidFill>
                  <a:srgbClr val="FF0000"/>
                </a:solidFill>
              </a:rPr>
              <a:t>process</a:t>
            </a:r>
            <a:r>
              <a:rPr lang="fr-CH" sz="1400" dirty="0" smtClean="0"/>
              <a:t>:</a:t>
            </a:r>
          </a:p>
          <a:p>
            <a:r>
              <a:rPr lang="fr-CH" sz="1400" dirty="0" err="1" smtClean="0"/>
              <a:t>Set-up</a:t>
            </a:r>
            <a:r>
              <a:rPr lang="fr-CH" sz="1400" dirty="0" smtClean="0"/>
              <a:t> a section of the ARIES Web Site </a:t>
            </a:r>
            <a:r>
              <a:rPr lang="fr-CH" sz="1400" dirty="0" err="1" smtClean="0"/>
              <a:t>with</a:t>
            </a:r>
            <a:r>
              <a:rPr lang="fr-CH" sz="1400" dirty="0" smtClean="0"/>
              <a:t> all the information on the </a:t>
            </a:r>
            <a:r>
              <a:rPr lang="fr-CH" sz="1400" dirty="0" err="1" smtClean="0"/>
              <a:t>internal</a:t>
            </a:r>
            <a:r>
              <a:rPr lang="fr-CH" sz="1400" dirty="0" smtClean="0"/>
              <a:t> call for </a:t>
            </a:r>
            <a:r>
              <a:rPr lang="fr-CH" sz="1400" dirty="0" err="1" smtClean="0"/>
              <a:t>proposals</a:t>
            </a:r>
            <a:r>
              <a:rPr lang="fr-CH" sz="1400" dirty="0"/>
              <a:t> (</a:t>
            </a:r>
            <a:r>
              <a:rPr lang="fr-CH" sz="1400" dirty="0">
                <a:hlinkClick r:id="rId4"/>
              </a:rPr>
              <a:t>https://</a:t>
            </a:r>
            <a:r>
              <a:rPr lang="fr-CH" sz="1400" dirty="0" smtClean="0">
                <a:hlinkClick r:id="rId4"/>
              </a:rPr>
              <a:t>aries.web.cern.ch/content/accelerator-innovation</a:t>
            </a:r>
            <a:r>
              <a:rPr lang="fr-CH" sz="1400" dirty="0" smtClean="0"/>
              <a:t>) and a mail </a:t>
            </a:r>
            <a:r>
              <a:rPr lang="fr-CH" sz="1400" dirty="0" err="1" smtClean="0"/>
              <a:t>address</a:t>
            </a:r>
            <a:r>
              <a:rPr lang="fr-CH" sz="1400" dirty="0" smtClean="0"/>
              <a:t> for questions and </a:t>
            </a:r>
            <a:r>
              <a:rPr lang="fr-CH" sz="1400" dirty="0" err="1" smtClean="0"/>
              <a:t>submissions</a:t>
            </a:r>
            <a:r>
              <a:rPr lang="fr-CH" sz="1400" dirty="0" smtClean="0"/>
              <a:t> </a:t>
            </a:r>
            <a:r>
              <a:rPr lang="fr-CH" sz="1400" dirty="0" smtClean="0">
                <a:hlinkClick r:id="rId5"/>
              </a:rPr>
              <a:t>innovation.pilot@cern.ch</a:t>
            </a:r>
            <a:r>
              <a:rPr lang="fr-CH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00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Basic </a:t>
            </a:r>
            <a:r>
              <a:rPr lang="fr-CH" dirty="0" err="1" smtClean="0"/>
              <a:t>principles</a:t>
            </a:r>
            <a:r>
              <a:rPr lang="fr-CH" dirty="0" smtClean="0"/>
              <a:t> of the new </a:t>
            </a:r>
            <a:r>
              <a:rPr lang="fr-CH" dirty="0" err="1" smtClean="0"/>
              <a:t>project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17068" y="1124744"/>
            <a:ext cx="814724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Although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have </a:t>
            </a:r>
            <a:r>
              <a:rPr lang="fr-CH" dirty="0" err="1" smtClean="0"/>
              <a:t>organised</a:t>
            </a:r>
            <a:r>
              <a:rPr lang="fr-CH" dirty="0" smtClean="0"/>
              <a:t> </a:t>
            </a:r>
            <a:r>
              <a:rPr lang="fr-CH" dirty="0" smtClean="0"/>
              <a:t>a </a:t>
            </a:r>
            <a:r>
              <a:rPr lang="fr-CH" dirty="0" err="1" smtClean="0"/>
              <a:t>bottom</a:t>
            </a:r>
            <a:r>
              <a:rPr lang="fr-CH" dirty="0" smtClean="0"/>
              <a:t>-up call </a:t>
            </a:r>
            <a:r>
              <a:rPr lang="fr-CH" dirty="0" smtClean="0"/>
              <a:t>for </a:t>
            </a:r>
            <a:r>
              <a:rPr lang="fr-CH" dirty="0" err="1" smtClean="0"/>
              <a:t>proposals</a:t>
            </a:r>
            <a:r>
              <a:rPr lang="fr-CH" dirty="0" smtClean="0"/>
              <a:t>, </a:t>
            </a:r>
            <a:r>
              <a:rPr lang="fr-CH" dirty="0" err="1" smtClean="0">
                <a:solidFill>
                  <a:srgbClr val="FF0000"/>
                </a:solidFill>
              </a:rPr>
              <a:t>we</a:t>
            </a:r>
            <a:r>
              <a:rPr lang="fr-CH" dirty="0" smtClean="0">
                <a:solidFill>
                  <a:srgbClr val="FF0000"/>
                </a:solidFill>
              </a:rPr>
              <a:t> do not </a:t>
            </a:r>
            <a:r>
              <a:rPr lang="fr-CH" dirty="0" err="1" smtClean="0">
                <a:solidFill>
                  <a:srgbClr val="FF0000"/>
                </a:solidFill>
              </a:rPr>
              <a:t>want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smtClean="0"/>
              <a:t>an</a:t>
            </a:r>
            <a:r>
              <a:rPr lang="fr-CH" dirty="0" smtClean="0"/>
              <a:t> </a:t>
            </a:r>
            <a:r>
              <a:rPr lang="fr-CH" dirty="0" err="1" smtClean="0"/>
              <a:t>unstructured</a:t>
            </a:r>
            <a:r>
              <a:rPr lang="fr-CH" dirty="0" smtClean="0"/>
              <a:t> collection of mini-</a:t>
            </a:r>
            <a:r>
              <a:rPr lang="fr-CH" dirty="0" err="1" smtClean="0"/>
              <a:t>projects</a:t>
            </a:r>
            <a:r>
              <a:rPr lang="fr-CH" dirty="0" smtClean="0"/>
              <a:t>, </a:t>
            </a:r>
            <a:r>
              <a:rPr lang="fr-CH" dirty="0" err="1" smtClean="0"/>
              <a:t>originated</a:t>
            </a:r>
            <a:r>
              <a:rPr lang="fr-CH" dirty="0" smtClean="0"/>
              <a:t> in one single </a:t>
            </a:r>
            <a:r>
              <a:rPr lang="fr-CH" dirty="0" err="1" smtClean="0"/>
              <a:t>institute</a:t>
            </a:r>
            <a:r>
              <a:rPr lang="fr-CH" dirty="0" smtClean="0"/>
              <a:t>,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additional</a:t>
            </a:r>
            <a:r>
              <a:rPr lang="fr-CH" dirty="0" smtClean="0"/>
              <a:t> </a:t>
            </a:r>
            <a:r>
              <a:rPr lang="fr-CH" dirty="0" err="1" smtClean="0"/>
              <a:t>industrial</a:t>
            </a:r>
            <a:r>
              <a:rPr lang="fr-CH" dirty="0" smtClean="0"/>
              <a:t> </a:t>
            </a:r>
            <a:r>
              <a:rPr lang="fr-CH" dirty="0" err="1" smtClean="0"/>
              <a:t>partners</a:t>
            </a:r>
            <a:r>
              <a:rPr lang="fr-CH" dirty="0" smtClean="0"/>
              <a:t> («à la ATTRACT»).</a:t>
            </a:r>
          </a:p>
          <a:p>
            <a:endParaRPr lang="fr-CH" dirty="0"/>
          </a:p>
          <a:p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smtClean="0"/>
              <a:t>must </a:t>
            </a:r>
            <a:r>
              <a:rPr lang="fr-CH" dirty="0" err="1" smtClean="0"/>
              <a:t>keep</a:t>
            </a:r>
            <a:r>
              <a:rPr lang="fr-CH" dirty="0" smtClean="0"/>
              <a:t> </a:t>
            </a:r>
            <a:r>
              <a:rPr lang="fr-CH" dirty="0" err="1" smtClean="0"/>
              <a:t>some</a:t>
            </a:r>
            <a:r>
              <a:rPr lang="fr-CH" dirty="0" smtClean="0"/>
              <a:t> important dimensions of </a:t>
            </a:r>
            <a:r>
              <a:rPr lang="fr-CH" dirty="0" err="1" smtClean="0"/>
              <a:t>our</a:t>
            </a:r>
            <a:r>
              <a:rPr lang="fr-CH" dirty="0" smtClean="0"/>
              <a:t> </a:t>
            </a:r>
            <a:r>
              <a:rPr lang="fr-CH" dirty="0" err="1" smtClean="0"/>
              <a:t>strategy</a:t>
            </a:r>
            <a:r>
              <a:rPr lang="fr-CH" dirty="0" smtClean="0"/>
              <a:t> for </a:t>
            </a:r>
            <a:r>
              <a:rPr lang="fr-CH" dirty="0" err="1" smtClean="0"/>
              <a:t>accelerato</a:t>
            </a:r>
            <a:r>
              <a:rPr lang="fr-CH" dirty="0" err="1" smtClean="0"/>
              <a:t>r</a:t>
            </a:r>
            <a:r>
              <a:rPr lang="fr-CH" dirty="0" smtClean="0"/>
              <a:t> </a:t>
            </a:r>
            <a:r>
              <a:rPr lang="fr-CH" dirty="0" err="1" smtClean="0"/>
              <a:t>development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smtClean="0"/>
              <a:t>have </a:t>
            </a:r>
            <a:r>
              <a:rPr lang="fr-CH" dirty="0" err="1" smtClean="0"/>
              <a:t>emerged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our</a:t>
            </a:r>
            <a:r>
              <a:rPr lang="fr-CH" dirty="0" smtClean="0"/>
              <a:t> </a:t>
            </a:r>
            <a:r>
              <a:rPr lang="fr-CH" dirty="0" err="1" smtClean="0"/>
              <a:t>experience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Integrating</a:t>
            </a:r>
            <a:r>
              <a:rPr lang="fr-CH" dirty="0" smtClean="0"/>
              <a:t> </a:t>
            </a:r>
            <a:r>
              <a:rPr lang="fr-CH" dirty="0" err="1" smtClean="0"/>
              <a:t>Activities</a:t>
            </a:r>
            <a:r>
              <a:rPr lang="fr-CH" dirty="0" smtClean="0"/>
              <a:t>:</a:t>
            </a:r>
          </a:p>
          <a:p>
            <a:endParaRPr lang="fr-CH" sz="9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CH" dirty="0"/>
              <a:t>A</a:t>
            </a:r>
            <a:r>
              <a:rPr lang="fr-CH" dirty="0" smtClean="0"/>
              <a:t> </a:t>
            </a:r>
            <a:r>
              <a:rPr lang="fr-CH" dirty="0" err="1" smtClean="0"/>
              <a:t>project</a:t>
            </a:r>
            <a:r>
              <a:rPr lang="fr-CH" dirty="0" smtClean="0"/>
              <a:t> </a:t>
            </a:r>
            <a:r>
              <a:rPr lang="fr-CH" dirty="0" err="1" smtClean="0">
                <a:solidFill>
                  <a:srgbClr val="FF0000"/>
                </a:solidFill>
              </a:rPr>
              <a:t>structured</a:t>
            </a:r>
            <a:r>
              <a:rPr lang="fr-CH" dirty="0" smtClean="0"/>
              <a:t> in </a:t>
            </a:r>
            <a:r>
              <a:rPr lang="fr-CH" dirty="0" err="1"/>
              <a:t>well-identified</a:t>
            </a:r>
            <a:r>
              <a:rPr lang="fr-CH" dirty="0"/>
              <a:t> and </a:t>
            </a:r>
            <a:r>
              <a:rPr lang="fr-CH" dirty="0" err="1"/>
              <a:t>coordinated</a:t>
            </a:r>
            <a:r>
              <a:rPr lang="fr-CH" dirty="0"/>
              <a:t> </a:t>
            </a:r>
            <a:r>
              <a:rPr lang="fr-CH" dirty="0">
                <a:solidFill>
                  <a:srgbClr val="FF0000"/>
                </a:solidFill>
              </a:rPr>
              <a:t>«</a:t>
            </a:r>
            <a:r>
              <a:rPr lang="fr-CH" dirty="0" err="1">
                <a:solidFill>
                  <a:srgbClr val="FF0000"/>
                </a:solidFill>
              </a:rPr>
              <a:t>themes</a:t>
            </a:r>
            <a:r>
              <a:rPr lang="fr-CH" dirty="0">
                <a:solidFill>
                  <a:srgbClr val="FF0000"/>
                </a:solidFill>
              </a:rPr>
              <a:t>».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CH" dirty="0" err="1"/>
              <a:t>European</a:t>
            </a:r>
            <a:r>
              <a:rPr lang="fr-CH" dirty="0"/>
              <a:t> </a:t>
            </a:r>
            <a:r>
              <a:rPr lang="fr-CH" dirty="0" err="1">
                <a:solidFill>
                  <a:srgbClr val="FF0000"/>
                </a:solidFill>
              </a:rPr>
              <a:t>integration</a:t>
            </a:r>
            <a:r>
              <a:rPr lang="fr-CH" dirty="0"/>
              <a:t>, in </a:t>
            </a:r>
            <a:r>
              <a:rPr lang="fr-CH" dirty="0" err="1"/>
              <a:t>particular</a:t>
            </a:r>
            <a:r>
              <a:rPr lang="fr-CH" dirty="0"/>
              <a:t> for </a:t>
            </a:r>
            <a:r>
              <a:rPr lang="fr-CH" dirty="0" err="1"/>
              <a:t>smaller</a:t>
            </a:r>
            <a:r>
              <a:rPr lang="fr-CH" dirty="0"/>
              <a:t> countries</a:t>
            </a:r>
            <a:r>
              <a:rPr lang="fr-CH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Connections</a:t>
            </a:r>
            <a:r>
              <a:rPr lang="fr-CH" dirty="0" smtClean="0"/>
              <a:t> and cross-fertilisation </a:t>
            </a:r>
            <a:r>
              <a:rPr lang="fr-CH" dirty="0" err="1" smtClean="0"/>
              <a:t>between</a:t>
            </a:r>
            <a:r>
              <a:rPr lang="fr-CH" dirty="0" smtClean="0"/>
              <a:t> </a:t>
            </a:r>
            <a:r>
              <a:rPr lang="fr-CH" dirty="0" err="1" smtClean="0">
                <a:solidFill>
                  <a:srgbClr val="FF0000"/>
                </a:solidFill>
              </a:rPr>
              <a:t>laboratories</a:t>
            </a:r>
            <a:r>
              <a:rPr lang="fr-CH" dirty="0" smtClean="0">
                <a:solidFill>
                  <a:srgbClr val="FF0000"/>
                </a:solidFill>
              </a:rPr>
              <a:t>, </a:t>
            </a:r>
            <a:r>
              <a:rPr lang="fr-CH" dirty="0" err="1" smtClean="0">
                <a:solidFill>
                  <a:srgbClr val="FF0000"/>
                </a:solidFill>
              </a:rPr>
              <a:t>universities</a:t>
            </a:r>
            <a:r>
              <a:rPr lang="fr-CH" dirty="0" smtClean="0">
                <a:solidFill>
                  <a:srgbClr val="FF0000"/>
                </a:solidFill>
              </a:rPr>
              <a:t>, </a:t>
            </a:r>
            <a:r>
              <a:rPr lang="fr-CH" dirty="0" err="1" smtClean="0">
                <a:solidFill>
                  <a:srgbClr val="FF0000"/>
                </a:solidFill>
              </a:rPr>
              <a:t>industry</a:t>
            </a:r>
            <a:r>
              <a:rPr lang="fr-CH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Long-</a:t>
            </a:r>
            <a:r>
              <a:rPr lang="fr-CH" dirty="0" err="1" smtClean="0">
                <a:solidFill>
                  <a:srgbClr val="FF0000"/>
                </a:solidFill>
              </a:rPr>
              <a:t>term</a:t>
            </a:r>
            <a:r>
              <a:rPr lang="fr-CH" dirty="0" smtClean="0">
                <a:solidFill>
                  <a:srgbClr val="FF0000"/>
                </a:solidFill>
              </a:rPr>
              <a:t> time </a:t>
            </a:r>
            <a:r>
              <a:rPr lang="fr-CH" dirty="0" err="1" smtClean="0">
                <a:solidFill>
                  <a:srgbClr val="FF0000"/>
                </a:solidFill>
              </a:rPr>
              <a:t>span</a:t>
            </a:r>
            <a:r>
              <a:rPr lang="fr-CH" dirty="0" smtClean="0">
                <a:solidFill>
                  <a:srgbClr val="FF0000"/>
                </a:solidFill>
              </a:rPr>
              <a:t> of the R&amp;D</a:t>
            </a:r>
            <a:r>
              <a:rPr lang="fr-CH" dirty="0" smtClean="0"/>
              <a:t>, </a:t>
            </a:r>
            <a:r>
              <a:rPr lang="fr-CH" dirty="0" err="1" smtClean="0"/>
              <a:t>beyond</a:t>
            </a:r>
            <a:r>
              <a:rPr lang="fr-CH" dirty="0" smtClean="0"/>
              <a:t> the </a:t>
            </a:r>
            <a:r>
              <a:rPr lang="fr-CH" dirty="0" err="1" smtClean="0"/>
              <a:t>needs</a:t>
            </a:r>
            <a:r>
              <a:rPr lang="fr-CH" dirty="0" smtClean="0"/>
              <a:t> of </a:t>
            </a:r>
            <a:r>
              <a:rPr lang="fr-CH" dirty="0" err="1" smtClean="0"/>
              <a:t>specific</a:t>
            </a:r>
            <a:r>
              <a:rPr lang="fr-CH" dirty="0" smtClean="0"/>
              <a:t> </a:t>
            </a:r>
            <a:r>
              <a:rPr lang="fr-CH" dirty="0" err="1" smtClean="0"/>
              <a:t>ongoing</a:t>
            </a:r>
            <a:r>
              <a:rPr lang="fr-CH" dirty="0" smtClean="0"/>
              <a:t> </a:t>
            </a:r>
            <a:r>
              <a:rPr lang="fr-CH" dirty="0" err="1" smtClean="0"/>
              <a:t>projects</a:t>
            </a:r>
            <a:r>
              <a:rPr lang="fr-CH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Co-</a:t>
            </a:r>
            <a:r>
              <a:rPr lang="fr-CH" dirty="0" err="1" smtClean="0">
                <a:solidFill>
                  <a:srgbClr val="FF0000"/>
                </a:solidFill>
              </a:rPr>
              <a:t>funding</a:t>
            </a:r>
            <a:r>
              <a:rPr lang="fr-CH" dirty="0" smtClean="0"/>
              <a:t>, </a:t>
            </a:r>
            <a:r>
              <a:rPr lang="fr-CH" dirty="0" err="1" smtClean="0"/>
              <a:t>projects</a:t>
            </a:r>
            <a:r>
              <a:rPr lang="fr-CH" dirty="0" smtClean="0"/>
              <a:t> </a:t>
            </a:r>
            <a:r>
              <a:rPr lang="fr-CH" dirty="0" err="1" smtClean="0"/>
              <a:t>integrated</a:t>
            </a:r>
            <a:r>
              <a:rPr lang="fr-CH" dirty="0" smtClean="0"/>
              <a:t> in the </a:t>
            </a:r>
            <a:r>
              <a:rPr lang="fr-CH" dirty="0" err="1" smtClean="0"/>
              <a:t>work</a:t>
            </a:r>
            <a:r>
              <a:rPr lang="fr-CH" dirty="0" smtClean="0"/>
              <a:t> programme of </a:t>
            </a:r>
            <a:r>
              <a:rPr lang="fr-CH" dirty="0" err="1" smtClean="0"/>
              <a:t>our</a:t>
            </a:r>
            <a:r>
              <a:rPr lang="fr-CH" dirty="0" smtClean="0"/>
              <a:t> </a:t>
            </a:r>
            <a:r>
              <a:rPr lang="fr-CH" dirty="0" err="1" smtClean="0"/>
              <a:t>laboratories</a:t>
            </a:r>
            <a:r>
              <a:rPr lang="fr-CH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CH" dirty="0" smtClean="0"/>
              <a:t>Partial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two</a:t>
            </a:r>
            <a:r>
              <a:rPr lang="fr-CH" dirty="0" smtClean="0">
                <a:solidFill>
                  <a:srgbClr val="FF0000"/>
                </a:solidFill>
              </a:rPr>
              <a:t>-stage </a:t>
            </a:r>
            <a:r>
              <a:rPr lang="fr-CH" dirty="0" err="1" smtClean="0"/>
              <a:t>submission</a:t>
            </a:r>
            <a:r>
              <a:rPr lang="fr-CH" dirty="0" smtClean="0"/>
              <a:t> as </a:t>
            </a:r>
            <a:r>
              <a:rPr lang="fr-CH" dirty="0" err="1" smtClean="0"/>
              <a:t>experienced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the ARIES proof-of-concept</a:t>
            </a:r>
            <a:r>
              <a:rPr lang="fr-CH" dirty="0" smtClean="0"/>
              <a:t>.</a:t>
            </a:r>
          </a:p>
          <a:p>
            <a:pPr>
              <a:spcBef>
                <a:spcPts val="600"/>
              </a:spcBef>
            </a:pPr>
            <a:endParaRPr lang="fr-CH" sz="1100" dirty="0"/>
          </a:p>
          <a:p>
            <a:pPr>
              <a:spcBef>
                <a:spcPts val="600"/>
              </a:spcBef>
            </a:pPr>
            <a:r>
              <a:rPr lang="fr-CH" dirty="0" smtClean="0"/>
              <a:t>This </a:t>
            </a:r>
            <a:r>
              <a:rPr lang="fr-CH" dirty="0" err="1" smtClean="0"/>
              <a:t>strategy</a:t>
            </a:r>
            <a:r>
              <a:rPr lang="fr-CH" dirty="0" smtClean="0"/>
              <a:t> must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reflected</a:t>
            </a:r>
            <a:r>
              <a:rPr lang="fr-CH" dirty="0" smtClean="0"/>
              <a:t> by </a:t>
            </a:r>
            <a:r>
              <a:rPr lang="fr-CH" dirty="0" err="1" smtClean="0"/>
              <a:t>our</a:t>
            </a:r>
            <a:r>
              <a:rPr lang="fr-CH" dirty="0" smtClean="0"/>
              <a:t> </a:t>
            </a:r>
            <a:r>
              <a:rPr lang="fr-CH" b="1" dirty="0" smtClean="0">
                <a:solidFill>
                  <a:srgbClr val="FF0000"/>
                </a:solidFill>
              </a:rPr>
              <a:t>Evaluation </a:t>
            </a:r>
            <a:r>
              <a:rPr lang="fr-CH" b="1" dirty="0" err="1" smtClean="0">
                <a:solidFill>
                  <a:srgbClr val="FF0000"/>
                </a:solidFill>
              </a:rPr>
              <a:t>Criteria</a:t>
            </a:r>
            <a:r>
              <a:rPr lang="fr-CH" dirty="0" smtClean="0"/>
              <a:t>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9249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10461" y="2058115"/>
            <a:ext cx="1437187" cy="2356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 Project structure in </a:t>
            </a:r>
            <a:r>
              <a:rPr lang="fr-CH" dirty="0" err="1" smtClean="0"/>
              <a:t>Themes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39956" y="859776"/>
            <a:ext cx="8408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The </a:t>
            </a:r>
            <a:r>
              <a:rPr lang="fr-CH" sz="1600" dirty="0" err="1" smtClean="0"/>
              <a:t>different</a:t>
            </a:r>
            <a:r>
              <a:rPr lang="fr-CH" sz="1600" dirty="0" smtClean="0"/>
              <a:t> actions (</a:t>
            </a:r>
            <a:r>
              <a:rPr lang="fr-CH" sz="1600" dirty="0" err="1" smtClean="0"/>
              <a:t>strategies</a:t>
            </a:r>
            <a:r>
              <a:rPr lang="fr-CH" sz="1600" dirty="0" smtClean="0"/>
              <a:t>, </a:t>
            </a:r>
            <a:r>
              <a:rPr lang="fr-CH" sz="1600" dirty="0" err="1" smtClean="0"/>
              <a:t>developments</a:t>
            </a:r>
            <a:r>
              <a:rPr lang="fr-CH" sz="1600" dirty="0" smtClean="0"/>
              <a:t>, prototypes) </a:t>
            </a:r>
            <a:r>
              <a:rPr lang="fr-CH" sz="1600" dirty="0" err="1" smtClean="0"/>
              <a:t>can</a:t>
            </a:r>
            <a:r>
              <a:rPr lang="fr-CH" sz="1600" dirty="0" smtClean="0"/>
              <a:t> </a:t>
            </a:r>
            <a:r>
              <a:rPr lang="fr-CH" sz="1600" dirty="0" err="1" smtClean="0"/>
              <a:t>be</a:t>
            </a:r>
            <a:r>
              <a:rPr lang="fr-CH" sz="1600" dirty="0" smtClean="0"/>
              <a:t> </a:t>
            </a:r>
            <a:r>
              <a:rPr lang="fr-CH" sz="1600" dirty="0" err="1" smtClean="0"/>
              <a:t>organised</a:t>
            </a:r>
            <a:r>
              <a:rPr lang="fr-CH" sz="1600" dirty="0" smtClean="0"/>
              <a:t> </a:t>
            </a:r>
            <a:r>
              <a:rPr lang="fr-CH" sz="1600" dirty="0" smtClean="0"/>
              <a:t>in </a:t>
            </a:r>
            <a:r>
              <a:rPr lang="fr-CH" sz="1600" b="1" dirty="0" err="1">
                <a:solidFill>
                  <a:srgbClr val="FF0000"/>
                </a:solidFill>
              </a:rPr>
              <a:t>T</a:t>
            </a:r>
            <a:r>
              <a:rPr lang="fr-CH" sz="1600" b="1" dirty="0" err="1" smtClean="0">
                <a:solidFill>
                  <a:srgbClr val="FF0000"/>
                </a:solidFill>
              </a:rPr>
              <a:t>hemes</a:t>
            </a:r>
            <a:r>
              <a:rPr lang="fr-CH" sz="1600" dirty="0" smtClean="0"/>
              <a:t>, </a:t>
            </a:r>
            <a:r>
              <a:rPr lang="fr-CH" sz="1600" dirty="0" err="1" smtClean="0"/>
              <a:t>with</a:t>
            </a:r>
            <a:r>
              <a:rPr lang="fr-CH" sz="1600" dirty="0" smtClean="0"/>
              <a:t> a </a:t>
            </a:r>
            <a:r>
              <a:rPr lang="fr-CH" sz="1600" dirty="0" err="1" smtClean="0"/>
              <a:t>theme</a:t>
            </a:r>
            <a:r>
              <a:rPr lang="fr-CH" sz="1600" dirty="0" smtClean="0"/>
              <a:t> (</a:t>
            </a:r>
            <a:r>
              <a:rPr lang="fr-CH" sz="1600" dirty="0" err="1" smtClean="0"/>
              <a:t>workpackage</a:t>
            </a:r>
            <a:r>
              <a:rPr lang="fr-CH" sz="1600" dirty="0" smtClean="0"/>
              <a:t>) </a:t>
            </a:r>
            <a:r>
              <a:rPr lang="fr-CH" sz="1600" dirty="0" err="1" smtClean="0"/>
              <a:t>coordinator</a:t>
            </a:r>
            <a:r>
              <a:rPr lang="fr-CH" sz="1600" dirty="0" smtClean="0"/>
              <a:t>. </a:t>
            </a:r>
            <a:endParaRPr lang="fr-CH" sz="1600" dirty="0" smtClean="0"/>
          </a:p>
          <a:p>
            <a:r>
              <a:rPr lang="fr-CH" sz="1600" dirty="0" smtClean="0"/>
              <a:t>The </a:t>
            </a:r>
            <a:r>
              <a:rPr lang="fr-CH" sz="1600" dirty="0" err="1" smtClean="0"/>
              <a:t>ideal</a:t>
            </a:r>
            <a:r>
              <a:rPr lang="fr-CH" sz="1600" dirty="0" smtClean="0"/>
              <a:t> configuration </a:t>
            </a:r>
            <a:r>
              <a:rPr lang="fr-CH" sz="1600" dirty="0" err="1" smtClean="0"/>
              <a:t>would</a:t>
            </a:r>
            <a:r>
              <a:rPr lang="fr-CH" sz="1600" dirty="0" smtClean="0"/>
              <a:t> </a:t>
            </a:r>
            <a:r>
              <a:rPr lang="fr-CH" sz="1600" dirty="0" err="1" smtClean="0"/>
              <a:t>be</a:t>
            </a:r>
            <a:r>
              <a:rPr lang="fr-CH" sz="1600" dirty="0" smtClean="0"/>
              <a:t> </a:t>
            </a:r>
            <a:r>
              <a:rPr lang="fr-CH" sz="1600" dirty="0" err="1" smtClean="0"/>
              <a:t>having</a:t>
            </a:r>
            <a:r>
              <a:rPr lang="fr-CH" sz="1600" dirty="0" smtClean="0"/>
              <a:t> for </a:t>
            </a:r>
            <a:r>
              <a:rPr lang="fr-CH" sz="1600" dirty="0" err="1" smtClean="0"/>
              <a:t>each</a:t>
            </a:r>
            <a:r>
              <a:rPr lang="fr-CH" sz="1600" dirty="0" smtClean="0"/>
              <a:t> </a:t>
            </a:r>
            <a:r>
              <a:rPr lang="fr-CH" sz="1600" dirty="0" err="1" smtClean="0"/>
              <a:t>theme</a:t>
            </a:r>
            <a:r>
              <a:rPr lang="fr-CH" sz="1600" dirty="0" smtClean="0"/>
              <a:t> a </a:t>
            </a:r>
            <a:r>
              <a:rPr lang="fr-CH" sz="1600" dirty="0" err="1" smtClean="0"/>
              <a:t>strategy</a:t>
            </a:r>
            <a:r>
              <a:rPr lang="fr-CH" sz="1600" dirty="0" smtClean="0"/>
              <a:t>/roadmap and a </a:t>
            </a:r>
            <a:r>
              <a:rPr lang="fr-CH" sz="1600" dirty="0" err="1" smtClean="0"/>
              <a:t>number</a:t>
            </a:r>
            <a:r>
              <a:rPr lang="fr-CH" sz="1600" dirty="0" smtClean="0"/>
              <a:t> of </a:t>
            </a:r>
            <a:r>
              <a:rPr lang="fr-CH" sz="1600" dirty="0" err="1" smtClean="0"/>
              <a:t>projects</a:t>
            </a:r>
            <a:r>
              <a:rPr lang="fr-CH" sz="1600" dirty="0" smtClean="0"/>
              <a:t> at </a:t>
            </a:r>
            <a:r>
              <a:rPr lang="fr-CH" sz="1600" dirty="0" err="1" smtClean="0"/>
              <a:t>different</a:t>
            </a:r>
            <a:r>
              <a:rPr lang="fr-CH" sz="1600" dirty="0" smtClean="0"/>
              <a:t> TRL </a:t>
            </a:r>
            <a:r>
              <a:rPr lang="fr-CH" sz="1600" dirty="0" err="1" smtClean="0"/>
              <a:t>level</a:t>
            </a:r>
            <a:r>
              <a:rPr lang="fr-CH" sz="1600" dirty="0" smtClean="0"/>
              <a:t>.</a:t>
            </a:r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971857" y="2446716"/>
            <a:ext cx="1081406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err="1" smtClean="0"/>
              <a:t>Strategy</a:t>
            </a:r>
            <a:endParaRPr lang="en-GB" sz="1100" dirty="0"/>
          </a:p>
        </p:txBody>
      </p:sp>
      <p:sp>
        <p:nvSpPr>
          <p:cNvPr id="12" name="Oval 11"/>
          <p:cNvSpPr/>
          <p:nvPr/>
        </p:nvSpPr>
        <p:spPr>
          <a:xfrm>
            <a:off x="910240" y="2935487"/>
            <a:ext cx="1266143" cy="28803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err="1" smtClean="0"/>
              <a:t>Development</a:t>
            </a:r>
            <a:endParaRPr lang="en-GB" sz="1000" dirty="0"/>
          </a:p>
        </p:txBody>
      </p:sp>
      <p:sp>
        <p:nvSpPr>
          <p:cNvPr id="16" name="Oval 15"/>
          <p:cNvSpPr/>
          <p:nvPr/>
        </p:nvSpPr>
        <p:spPr>
          <a:xfrm>
            <a:off x="991995" y="3996508"/>
            <a:ext cx="1074117" cy="28803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/>
              <a:t>Prototype </a:t>
            </a:r>
            <a:endParaRPr lang="en-GB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905493" y="2061985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Theme</a:t>
            </a:r>
            <a:r>
              <a:rPr lang="fr-CH" dirty="0" smtClean="0"/>
              <a:t> 1</a:t>
            </a:r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895470" y="3204880"/>
            <a:ext cx="1266143" cy="28803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err="1" smtClean="0"/>
              <a:t>Development</a:t>
            </a:r>
            <a:endParaRPr lang="en-GB" sz="1000" dirty="0"/>
          </a:p>
        </p:txBody>
      </p:sp>
      <p:sp>
        <p:nvSpPr>
          <p:cNvPr id="31" name="Rectangle 30"/>
          <p:cNvSpPr/>
          <p:nvPr/>
        </p:nvSpPr>
        <p:spPr>
          <a:xfrm>
            <a:off x="2278598" y="2061986"/>
            <a:ext cx="1437187" cy="2356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/>
          <p:cNvSpPr/>
          <p:nvPr/>
        </p:nvSpPr>
        <p:spPr>
          <a:xfrm>
            <a:off x="2439994" y="2450587"/>
            <a:ext cx="1081406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err="1" smtClean="0"/>
              <a:t>Strategy</a:t>
            </a:r>
            <a:endParaRPr lang="en-GB" sz="1100" dirty="0"/>
          </a:p>
        </p:txBody>
      </p:sp>
      <p:sp>
        <p:nvSpPr>
          <p:cNvPr id="33" name="Oval 32"/>
          <p:cNvSpPr/>
          <p:nvPr/>
        </p:nvSpPr>
        <p:spPr>
          <a:xfrm>
            <a:off x="2378377" y="2939358"/>
            <a:ext cx="1266143" cy="28803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err="1" smtClean="0"/>
              <a:t>Development</a:t>
            </a:r>
            <a:endParaRPr lang="en-GB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2373630" y="2065856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Theme</a:t>
            </a:r>
            <a:r>
              <a:rPr lang="fr-CH" dirty="0" smtClean="0"/>
              <a:t> 2</a:t>
            </a:r>
            <a:endParaRPr lang="en-GB" dirty="0"/>
          </a:p>
        </p:txBody>
      </p:sp>
      <p:sp>
        <p:nvSpPr>
          <p:cNvPr id="36" name="Oval 35"/>
          <p:cNvSpPr/>
          <p:nvPr/>
        </p:nvSpPr>
        <p:spPr>
          <a:xfrm>
            <a:off x="2364119" y="3199228"/>
            <a:ext cx="1266143" cy="28803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err="1" smtClean="0"/>
              <a:t>Development</a:t>
            </a:r>
            <a:endParaRPr lang="en-GB" sz="1000" dirty="0"/>
          </a:p>
        </p:txBody>
      </p:sp>
      <p:sp>
        <p:nvSpPr>
          <p:cNvPr id="37" name="Oval 36"/>
          <p:cNvSpPr/>
          <p:nvPr/>
        </p:nvSpPr>
        <p:spPr>
          <a:xfrm>
            <a:off x="2362948" y="3459098"/>
            <a:ext cx="1266143" cy="28803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err="1" smtClean="0"/>
              <a:t>Development</a:t>
            </a:r>
            <a:endParaRPr lang="en-GB" sz="1000" dirty="0"/>
          </a:p>
        </p:txBody>
      </p:sp>
      <p:sp>
        <p:nvSpPr>
          <p:cNvPr id="38" name="Rectangle 37"/>
          <p:cNvSpPr/>
          <p:nvPr/>
        </p:nvSpPr>
        <p:spPr>
          <a:xfrm>
            <a:off x="4499992" y="2060848"/>
            <a:ext cx="1437187" cy="2356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/>
          <p:cNvSpPr/>
          <p:nvPr/>
        </p:nvSpPr>
        <p:spPr>
          <a:xfrm>
            <a:off x="4661388" y="2449449"/>
            <a:ext cx="1081406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err="1" smtClean="0"/>
              <a:t>Strategy</a:t>
            </a:r>
            <a:endParaRPr lang="en-GB" sz="1100" dirty="0"/>
          </a:p>
        </p:txBody>
      </p:sp>
      <p:sp>
        <p:nvSpPr>
          <p:cNvPr id="40" name="Oval 39"/>
          <p:cNvSpPr/>
          <p:nvPr/>
        </p:nvSpPr>
        <p:spPr>
          <a:xfrm>
            <a:off x="4599771" y="2938220"/>
            <a:ext cx="1266143" cy="28803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err="1" smtClean="0"/>
              <a:t>Development</a:t>
            </a:r>
            <a:endParaRPr lang="en-GB" sz="1000" dirty="0"/>
          </a:p>
        </p:txBody>
      </p:sp>
      <p:sp>
        <p:nvSpPr>
          <p:cNvPr id="41" name="Oval 40"/>
          <p:cNvSpPr/>
          <p:nvPr/>
        </p:nvSpPr>
        <p:spPr>
          <a:xfrm>
            <a:off x="4695783" y="4008707"/>
            <a:ext cx="1074117" cy="28803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/>
              <a:t>Prototype </a:t>
            </a:r>
            <a:endParaRPr lang="en-GB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4595024" y="2064718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Theme</a:t>
            </a:r>
            <a:r>
              <a:rPr lang="fr-CH" dirty="0" smtClean="0"/>
              <a:t> N</a:t>
            </a:r>
            <a:endParaRPr lang="en-GB" dirty="0"/>
          </a:p>
        </p:txBody>
      </p:sp>
      <p:sp>
        <p:nvSpPr>
          <p:cNvPr id="44" name="Oval 43"/>
          <p:cNvSpPr/>
          <p:nvPr/>
        </p:nvSpPr>
        <p:spPr>
          <a:xfrm>
            <a:off x="4732178" y="3761371"/>
            <a:ext cx="1074117" cy="28803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/>
              <a:t>Prototype 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951744" y="315857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85978" y="201602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</a:t>
            </a:r>
            <a:r>
              <a:rPr lang="en-US" dirty="0" smtClean="0"/>
              <a:t>additional Themes (</a:t>
            </a:r>
            <a:r>
              <a:rPr lang="en-US" dirty="0" err="1" smtClean="0"/>
              <a:t>workpackages</a:t>
            </a:r>
            <a:r>
              <a:rPr lang="en-US" dirty="0" smtClean="0"/>
              <a:t>) for coordination</a:t>
            </a:r>
            <a:r>
              <a:rPr lang="en-US" dirty="0" smtClean="0"/>
              <a:t>, training, KT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23730" y="4584522"/>
            <a:ext cx="859674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b="1" dirty="0" err="1" smtClean="0">
                <a:solidFill>
                  <a:srgbClr val="FF0000"/>
                </a:solidFill>
              </a:rPr>
              <a:t>Governance</a:t>
            </a:r>
            <a:r>
              <a:rPr lang="fr-CH" b="1" dirty="0" smtClean="0">
                <a:solidFill>
                  <a:srgbClr val="FF0000"/>
                </a:solidFill>
              </a:rPr>
              <a:t> and Project </a:t>
            </a:r>
            <a:r>
              <a:rPr lang="fr-CH" b="1" dirty="0" err="1" smtClean="0">
                <a:solidFill>
                  <a:srgbClr val="FF0000"/>
                </a:solidFill>
              </a:rPr>
              <a:t>follow</a:t>
            </a:r>
            <a:r>
              <a:rPr lang="fr-CH" b="1" dirty="0" smtClean="0">
                <a:solidFill>
                  <a:srgbClr val="FF0000"/>
                </a:solidFill>
              </a:rPr>
              <a:t>-up</a:t>
            </a:r>
          </a:p>
          <a:p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need</a:t>
            </a:r>
            <a:r>
              <a:rPr lang="fr-CH" dirty="0" smtClean="0"/>
              <a:t> a </a:t>
            </a:r>
            <a:r>
              <a:rPr lang="fr-CH" dirty="0" err="1" smtClean="0"/>
              <a:t>different</a:t>
            </a:r>
            <a:r>
              <a:rPr lang="fr-CH" dirty="0" smtClean="0"/>
              <a:t> </a:t>
            </a:r>
            <a:r>
              <a:rPr lang="fr-CH" dirty="0" err="1" smtClean="0"/>
              <a:t>governance</a:t>
            </a:r>
            <a:r>
              <a:rPr lang="fr-CH" dirty="0" smtClean="0"/>
              <a:t> structure to </a:t>
            </a:r>
            <a:r>
              <a:rPr lang="fr-CH" dirty="0" err="1" smtClean="0"/>
              <a:t>follow</a:t>
            </a:r>
            <a:r>
              <a:rPr lang="fr-CH" dirty="0" smtClean="0"/>
              <a:t>-up the </a:t>
            </a:r>
            <a:r>
              <a:rPr lang="fr-CH" dirty="0" err="1" smtClean="0"/>
              <a:t>progress</a:t>
            </a:r>
            <a:r>
              <a:rPr lang="fr-CH" dirty="0" smtClean="0"/>
              <a:t> of the </a:t>
            </a:r>
            <a:r>
              <a:rPr lang="fr-CH" dirty="0" err="1" smtClean="0"/>
              <a:t>individual</a:t>
            </a:r>
            <a:r>
              <a:rPr lang="fr-CH" dirty="0" smtClean="0"/>
              <a:t> actions and to </a:t>
            </a:r>
            <a:r>
              <a:rPr lang="fr-CH" dirty="0" err="1" smtClean="0"/>
              <a:t>evaluate</a:t>
            </a:r>
            <a:r>
              <a:rPr lang="fr-CH" dirty="0" smtClean="0"/>
              <a:t> </a:t>
            </a:r>
            <a:r>
              <a:rPr lang="fr-CH" dirty="0" err="1" smtClean="0"/>
              <a:t>their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(</a:t>
            </a:r>
            <a:r>
              <a:rPr lang="fr-CH" dirty="0" err="1" smtClean="0"/>
              <a:t>again</a:t>
            </a:r>
            <a:r>
              <a:rPr lang="fr-CH" dirty="0" smtClean="0"/>
              <a:t>,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don’t</a:t>
            </a:r>
            <a:r>
              <a:rPr lang="fr-CH" dirty="0" smtClean="0"/>
              <a:t> </a:t>
            </a:r>
            <a:r>
              <a:rPr lang="fr-CH" dirty="0" err="1" smtClean="0"/>
              <a:t>want</a:t>
            </a:r>
            <a:r>
              <a:rPr lang="fr-CH" dirty="0" smtClean="0"/>
              <a:t> to </a:t>
            </a:r>
            <a:r>
              <a:rPr lang="fr-CH" dirty="0" err="1" smtClean="0"/>
              <a:t>follow</a:t>
            </a:r>
            <a:r>
              <a:rPr lang="fr-CH" dirty="0" smtClean="0"/>
              <a:t> the ATTRACT model).</a:t>
            </a:r>
          </a:p>
          <a:p>
            <a:r>
              <a:rPr lang="fr-CH" b="1" dirty="0" err="1" smtClean="0"/>
              <a:t>Ideas</a:t>
            </a:r>
            <a:r>
              <a:rPr lang="fr-CH" dirty="0" smtClean="0"/>
              <a:t>: Project </a:t>
            </a:r>
            <a:r>
              <a:rPr lang="fr-CH" dirty="0" err="1" smtClean="0"/>
              <a:t>Coordinator</a:t>
            </a:r>
            <a:r>
              <a:rPr lang="fr-CH" dirty="0" smtClean="0"/>
              <a:t> </a:t>
            </a:r>
            <a:r>
              <a:rPr lang="fr-CH" dirty="0" err="1" smtClean="0"/>
              <a:t>supported</a:t>
            </a:r>
            <a:r>
              <a:rPr lang="fr-CH" dirty="0" smtClean="0"/>
              <a:t> by a </a:t>
            </a:r>
            <a:r>
              <a:rPr lang="fr-CH" dirty="0" err="1" smtClean="0"/>
              <a:t>Follow</a:t>
            </a:r>
            <a:r>
              <a:rPr lang="fr-CH" dirty="0" smtClean="0"/>
              <a:t>-up </a:t>
            </a:r>
            <a:r>
              <a:rPr lang="fr-CH" dirty="0" err="1" smtClean="0"/>
              <a:t>Committe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report </a:t>
            </a:r>
            <a:r>
              <a:rPr lang="fr-CH" dirty="0" err="1" smtClean="0"/>
              <a:t>progress</a:t>
            </a:r>
            <a:r>
              <a:rPr lang="fr-CH" dirty="0" smtClean="0"/>
              <a:t> to the Governing Board. </a:t>
            </a:r>
          </a:p>
          <a:p>
            <a:r>
              <a:rPr lang="fr-CH" b="1" dirty="0" err="1" smtClean="0"/>
              <a:t>Funding</a:t>
            </a:r>
            <a:r>
              <a:rPr lang="fr-CH" dirty="0" smtClean="0"/>
              <a:t> (2 or more allocations)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stopped</a:t>
            </a:r>
            <a:r>
              <a:rPr lang="fr-CH" dirty="0" smtClean="0"/>
              <a:t> or </a:t>
            </a:r>
            <a:r>
              <a:rPr lang="fr-CH" dirty="0" err="1" smtClean="0"/>
              <a:t>delayed</a:t>
            </a:r>
            <a:r>
              <a:rPr lang="fr-CH" dirty="0" smtClean="0"/>
              <a:t> in case of </a:t>
            </a:r>
            <a:r>
              <a:rPr lang="fr-CH" dirty="0" err="1" smtClean="0"/>
              <a:t>indentified</a:t>
            </a:r>
            <a:r>
              <a:rPr lang="fr-CH" dirty="0" smtClean="0"/>
              <a:t> </a:t>
            </a:r>
            <a:r>
              <a:rPr lang="fr-CH" dirty="0" err="1" smtClean="0"/>
              <a:t>problems</a:t>
            </a:r>
            <a:r>
              <a:rPr lang="fr-CH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0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Evaluation of </a:t>
            </a:r>
            <a:r>
              <a:rPr lang="fr-CH" dirty="0" smtClean="0"/>
              <a:t>actions </a:t>
            </a:r>
            <a:r>
              <a:rPr lang="fr-CH" dirty="0" smtClean="0"/>
              <a:t>– </a:t>
            </a:r>
            <a:r>
              <a:rPr lang="fr-CH" dirty="0" err="1" smtClean="0"/>
              <a:t>criteria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1784" y="980728"/>
            <a:ext cx="8460432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 smtClean="0"/>
              <a:t>Proposed</a:t>
            </a:r>
            <a:r>
              <a:rPr lang="fr-CH" sz="2000" dirty="0" smtClean="0"/>
              <a:t> </a:t>
            </a:r>
            <a:r>
              <a:rPr lang="fr-CH" sz="2000" dirty="0" err="1" smtClean="0"/>
              <a:t>criteria</a:t>
            </a:r>
            <a:r>
              <a:rPr lang="fr-CH" sz="2000" dirty="0" smtClean="0"/>
              <a:t> for </a:t>
            </a:r>
            <a:r>
              <a:rPr lang="fr-CH" sz="2000" dirty="0" err="1" smtClean="0"/>
              <a:t>evaluation</a:t>
            </a:r>
            <a:r>
              <a:rPr lang="fr-CH" sz="2000" dirty="0" smtClean="0"/>
              <a:t> and points:</a:t>
            </a:r>
            <a:endParaRPr lang="fr-CH" sz="2000" dirty="0" smtClean="0"/>
          </a:p>
          <a:p>
            <a:endParaRPr lang="fr-CH" sz="1050" dirty="0"/>
          </a:p>
          <a:p>
            <a:pPr marL="800100" lvl="1" indent="-342900">
              <a:buFont typeface="+mj-lt"/>
              <a:buAutoNum type="arabicPeriod"/>
            </a:pPr>
            <a:r>
              <a:rPr lang="fr-CH" sz="2000" dirty="0" smtClean="0"/>
              <a:t>Scientific and </a:t>
            </a:r>
            <a:r>
              <a:rPr lang="fr-CH" sz="2000" dirty="0" err="1" smtClean="0"/>
              <a:t>technological</a:t>
            </a:r>
            <a:r>
              <a:rPr lang="fr-CH" sz="2000" dirty="0" smtClean="0"/>
              <a:t> excellence (10 </a:t>
            </a:r>
            <a:r>
              <a:rPr lang="fr-CH" sz="2000" dirty="0" smtClean="0"/>
              <a:t>pts ?)</a:t>
            </a:r>
            <a:endParaRPr lang="fr-CH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fr-CH" sz="2000" dirty="0" smtClean="0"/>
              <a:t>Impact on </a:t>
            </a:r>
            <a:r>
              <a:rPr lang="fr-CH" sz="2000" dirty="0" err="1"/>
              <a:t>R</a:t>
            </a:r>
            <a:r>
              <a:rPr lang="fr-CH" sz="2000" dirty="0" err="1" smtClean="0"/>
              <a:t>esearch</a:t>
            </a:r>
            <a:r>
              <a:rPr lang="fr-CH" sz="2000" dirty="0" smtClean="0"/>
              <a:t> Infrastructure </a:t>
            </a:r>
            <a:r>
              <a:rPr lang="fr-CH" sz="2000" dirty="0" err="1" smtClean="0"/>
              <a:t>users</a:t>
            </a:r>
            <a:r>
              <a:rPr lang="fr-CH" sz="2000" dirty="0" smtClean="0"/>
              <a:t> and/or on society (5 pts.)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2000" dirty="0" err="1" smtClean="0"/>
              <a:t>Methodology</a:t>
            </a:r>
            <a:r>
              <a:rPr lang="fr-CH" sz="2000" dirty="0" smtClean="0"/>
              <a:t> (5 pts.)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2000" dirty="0" smtClean="0"/>
              <a:t>Innovation content (5 pts)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2000" dirty="0" err="1" smtClean="0"/>
              <a:t>Transnationality</a:t>
            </a:r>
            <a:r>
              <a:rPr lang="fr-CH" sz="2000" dirty="0" smtClean="0"/>
              <a:t> and </a:t>
            </a:r>
            <a:r>
              <a:rPr lang="fr-CH" sz="2000" dirty="0" err="1" smtClean="0"/>
              <a:t>integration</a:t>
            </a:r>
            <a:r>
              <a:rPr lang="fr-CH" sz="2000" dirty="0" smtClean="0"/>
              <a:t> (5 pts)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2000" dirty="0"/>
              <a:t>Co-</a:t>
            </a:r>
            <a:r>
              <a:rPr lang="fr-CH" sz="2000" dirty="0" err="1"/>
              <a:t>funding</a:t>
            </a:r>
            <a:r>
              <a:rPr lang="fr-CH" sz="2000" dirty="0"/>
              <a:t> </a:t>
            </a:r>
            <a:r>
              <a:rPr lang="fr-CH" sz="2000" dirty="0" smtClean="0"/>
              <a:t>rate (5 pts.)</a:t>
            </a:r>
            <a:endParaRPr lang="fr-CH" sz="2000" dirty="0"/>
          </a:p>
          <a:p>
            <a:pPr marL="800100" lvl="1" indent="-342900">
              <a:buFont typeface="+mj-lt"/>
              <a:buAutoNum type="arabicPeriod"/>
            </a:pPr>
            <a:r>
              <a:rPr lang="fr-CH" sz="2000" dirty="0" err="1" smtClean="0"/>
              <a:t>Risk</a:t>
            </a:r>
            <a:r>
              <a:rPr lang="fr-CH" sz="2000" dirty="0" smtClean="0"/>
              <a:t> management (5 pts.)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2000" dirty="0" err="1" smtClean="0"/>
              <a:t>Cost</a:t>
            </a:r>
            <a:r>
              <a:rPr lang="fr-CH" sz="2000" dirty="0" smtClean="0"/>
              <a:t> vs. Impact (5 pts.)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2000" dirty="0" err="1" smtClean="0"/>
              <a:t>Extent</a:t>
            </a:r>
            <a:r>
              <a:rPr lang="fr-CH" sz="2000" dirty="0" smtClean="0"/>
              <a:t> and </a:t>
            </a:r>
            <a:r>
              <a:rPr lang="fr-CH" sz="2000" dirty="0" err="1" smtClean="0"/>
              <a:t>quality</a:t>
            </a:r>
            <a:r>
              <a:rPr lang="fr-CH" sz="2000" dirty="0" smtClean="0"/>
              <a:t> of </a:t>
            </a:r>
            <a:r>
              <a:rPr lang="fr-CH" sz="2000" dirty="0" err="1" smtClean="0"/>
              <a:t>industry</a:t>
            </a:r>
            <a:r>
              <a:rPr lang="fr-CH" sz="2000" dirty="0" smtClean="0"/>
              <a:t> </a:t>
            </a:r>
            <a:r>
              <a:rPr lang="fr-CH" sz="2000" dirty="0" err="1" smtClean="0"/>
              <a:t>involvement</a:t>
            </a:r>
            <a:r>
              <a:rPr lang="fr-CH" sz="2000" dirty="0" smtClean="0"/>
              <a:t> (5 pts.)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2000" dirty="0" err="1" smtClean="0"/>
              <a:t>Efficent</a:t>
            </a:r>
            <a:r>
              <a:rPr lang="fr-CH" sz="2000" dirty="0" smtClean="0"/>
              <a:t> use of </a:t>
            </a:r>
            <a:r>
              <a:rPr lang="fr-CH" sz="2000" dirty="0" err="1" smtClean="0"/>
              <a:t>resources</a:t>
            </a:r>
            <a:r>
              <a:rPr lang="fr-CH" sz="2000" dirty="0" smtClean="0"/>
              <a:t> and </a:t>
            </a:r>
            <a:r>
              <a:rPr lang="fr-CH" sz="2000" dirty="0" err="1" smtClean="0"/>
              <a:t>environmental</a:t>
            </a:r>
            <a:r>
              <a:rPr lang="fr-CH" sz="2000" dirty="0" smtClean="0"/>
              <a:t> impact (5 pts.)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2000" dirty="0" err="1" smtClean="0"/>
              <a:t>Coherence</a:t>
            </a:r>
            <a:r>
              <a:rPr lang="fr-CH" sz="2000" dirty="0" smtClean="0"/>
              <a:t> </a:t>
            </a:r>
            <a:r>
              <a:rPr lang="fr-CH" sz="2000" dirty="0" err="1" smtClean="0"/>
              <a:t>with</a:t>
            </a:r>
            <a:r>
              <a:rPr lang="fr-CH" sz="2000" dirty="0" smtClean="0"/>
              <a:t> the </a:t>
            </a:r>
            <a:r>
              <a:rPr lang="fr-CH" sz="2000" dirty="0" err="1" smtClean="0"/>
              <a:t>priorities</a:t>
            </a:r>
            <a:r>
              <a:rPr lang="fr-CH" sz="2000" dirty="0" smtClean="0"/>
              <a:t> of the </a:t>
            </a:r>
            <a:r>
              <a:rPr lang="fr-CH" sz="2000" dirty="0" err="1" smtClean="0"/>
              <a:t>community</a:t>
            </a:r>
            <a:r>
              <a:rPr lang="fr-CH" sz="2000" dirty="0" smtClean="0"/>
              <a:t> (5 pts.)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2000" dirty="0" err="1" smtClean="0"/>
              <a:t>Continuity</a:t>
            </a:r>
            <a:r>
              <a:rPr lang="fr-CH" sz="2000" dirty="0" smtClean="0"/>
              <a:t> </a:t>
            </a:r>
            <a:r>
              <a:rPr lang="fr-CH" sz="2000" dirty="0" err="1" smtClean="0"/>
              <a:t>with</a:t>
            </a:r>
            <a:r>
              <a:rPr lang="fr-CH" sz="2000" dirty="0" smtClean="0"/>
              <a:t> </a:t>
            </a:r>
            <a:r>
              <a:rPr lang="fr-CH" sz="2000" dirty="0" err="1" smtClean="0"/>
              <a:t>previous</a:t>
            </a:r>
            <a:r>
              <a:rPr lang="fr-CH" sz="2000" dirty="0" smtClean="0"/>
              <a:t> programmes (ARIES, AMICI, </a:t>
            </a:r>
            <a:r>
              <a:rPr lang="fr-CH" sz="2000" dirty="0" err="1" smtClean="0"/>
              <a:t>etc</a:t>
            </a:r>
            <a:r>
              <a:rPr lang="fr-CH" sz="2000" dirty="0" smtClean="0"/>
              <a:t>) (5 </a:t>
            </a:r>
            <a:r>
              <a:rPr lang="fr-CH" sz="2000" dirty="0" smtClean="0"/>
              <a:t>pts</a:t>
            </a:r>
            <a:r>
              <a:rPr lang="fr-CH" sz="2000" dirty="0" smtClean="0"/>
              <a:t>.)</a:t>
            </a:r>
            <a:endParaRPr lang="fr-CH" sz="2000" dirty="0"/>
          </a:p>
          <a:p>
            <a:pPr lvl="1"/>
            <a:endParaRPr lang="fr-CH" sz="1400" dirty="0" smtClean="0"/>
          </a:p>
          <a:p>
            <a:r>
              <a:rPr lang="fr-CH" sz="2000" dirty="0" smtClean="0"/>
              <a:t>For </a:t>
            </a:r>
            <a:r>
              <a:rPr lang="fr-CH" sz="2000" dirty="0" err="1" smtClean="0"/>
              <a:t>each</a:t>
            </a:r>
            <a:r>
              <a:rPr lang="fr-CH" sz="2000" dirty="0" smtClean="0"/>
              <a:t> </a:t>
            </a:r>
            <a:r>
              <a:rPr lang="fr-CH" sz="2000" dirty="0" err="1" smtClean="0"/>
              <a:t>criterion</a:t>
            </a:r>
            <a:r>
              <a:rPr lang="fr-CH" sz="2000" dirty="0" smtClean="0"/>
              <a:t>, </a:t>
            </a:r>
            <a:r>
              <a:rPr lang="fr-CH" sz="2000" dirty="0" err="1" smtClean="0"/>
              <a:t>will</a:t>
            </a:r>
            <a:r>
              <a:rPr lang="fr-CH" sz="2000" dirty="0" smtClean="0"/>
              <a:t> </a:t>
            </a:r>
            <a:r>
              <a:rPr lang="fr-CH" sz="2000" dirty="0" err="1" smtClean="0"/>
              <a:t>be</a:t>
            </a:r>
            <a:r>
              <a:rPr lang="fr-CH" sz="2000" dirty="0" smtClean="0"/>
              <a:t> </a:t>
            </a:r>
            <a:r>
              <a:rPr lang="fr-CH" sz="2000" dirty="0" err="1" smtClean="0"/>
              <a:t>prepared</a:t>
            </a:r>
            <a:r>
              <a:rPr lang="fr-CH" sz="2000" dirty="0" smtClean="0"/>
              <a:t> a guide for </a:t>
            </a:r>
            <a:r>
              <a:rPr lang="fr-CH" sz="2000" dirty="0" err="1" smtClean="0"/>
              <a:t>evaluators</a:t>
            </a:r>
            <a:r>
              <a:rPr lang="fr-CH" sz="2000" dirty="0" smtClean="0"/>
              <a:t> </a:t>
            </a:r>
            <a:r>
              <a:rPr lang="fr-CH" sz="2000" dirty="0" err="1" smtClean="0"/>
              <a:t>with</a:t>
            </a:r>
            <a:r>
              <a:rPr lang="fr-CH" sz="2000" dirty="0" smtClean="0"/>
              <a:t> an </a:t>
            </a:r>
            <a:r>
              <a:rPr lang="fr-CH" sz="2000" dirty="0" err="1" smtClean="0"/>
              <a:t>explanation</a:t>
            </a:r>
            <a:r>
              <a:rPr lang="fr-CH" sz="2000" dirty="0" smtClean="0"/>
              <a:t> of the </a:t>
            </a:r>
            <a:r>
              <a:rPr lang="fr-CH" sz="2000" dirty="0" err="1" smtClean="0"/>
              <a:t>requirements</a:t>
            </a:r>
            <a:r>
              <a:rPr lang="fr-CH" sz="2000" dirty="0" smtClean="0"/>
              <a:t> to have 1, 3 or 5 points.</a:t>
            </a:r>
            <a:endParaRPr lang="fr-CH" sz="2000" dirty="0" smtClean="0"/>
          </a:p>
        </p:txBody>
      </p:sp>
    </p:spTree>
    <p:extLst>
      <p:ext uri="{BB962C8B-B14F-4D97-AF65-F5344CB8AC3E}">
        <p14:creationId xmlns:p14="http://schemas.microsoft.com/office/powerpoint/2010/main" val="41232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10381</TotalTime>
  <Words>1496</Words>
  <Application>Microsoft Office PowerPoint</Application>
  <PresentationFormat>On-screen Show (4:3)</PresentationFormat>
  <Paragraphs>190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Thème Office</vt:lpstr>
      <vt:lpstr>Thème Office</vt:lpstr>
      <vt:lpstr>PowerPoint Presentation</vt:lpstr>
      <vt:lpstr>The Innovation Pilot in the RI Workprogramme</vt:lpstr>
      <vt:lpstr>Contents of the new project (from workprogramme)</vt:lpstr>
      <vt:lpstr>Additional remarks and requirements</vt:lpstr>
      <vt:lpstr>Proposed structure of the new Pilot</vt:lpstr>
      <vt:lpstr>Call for proposals</vt:lpstr>
      <vt:lpstr>Basic principles of the new project</vt:lpstr>
      <vt:lpstr>A Project structure in Themes</vt:lpstr>
      <vt:lpstr>Evaluation of actions – criteria</vt:lpstr>
      <vt:lpstr>Evaluation committee</vt:lpstr>
      <vt:lpstr>Process and timeline</vt:lpstr>
      <vt:lpstr>Requests to TIARA 1st July 2019</vt:lpstr>
      <vt:lpstr>   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 </cp:lastModifiedBy>
  <cp:revision>260</cp:revision>
  <dcterms:created xsi:type="dcterms:W3CDTF">2017-04-26T09:15:49Z</dcterms:created>
  <dcterms:modified xsi:type="dcterms:W3CDTF">2019-06-27T10:07:12Z</dcterms:modified>
</cp:coreProperties>
</file>