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72" r:id="rId2"/>
  </p:sldMasterIdLst>
  <p:notesMasterIdLst>
    <p:notesMasterId r:id="rId12"/>
  </p:notesMasterIdLst>
  <p:handoutMasterIdLst>
    <p:handoutMasterId r:id="rId13"/>
  </p:handoutMasterIdLst>
  <p:sldIdLst>
    <p:sldId id="280" r:id="rId3"/>
    <p:sldId id="369" r:id="rId4"/>
    <p:sldId id="372" r:id="rId5"/>
    <p:sldId id="373" r:id="rId6"/>
    <p:sldId id="374" r:id="rId7"/>
    <p:sldId id="377" r:id="rId8"/>
    <p:sldId id="378" r:id="rId9"/>
    <p:sldId id="379" r:id="rId10"/>
    <p:sldId id="380"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76">
          <p15:clr>
            <a:srgbClr val="A4A3A4"/>
          </p15:clr>
        </p15:guide>
        <p15:guide id="2"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1E386B"/>
    <a:srgbClr val="2C669E"/>
    <a:srgbClr val="0157A4"/>
    <a:srgbClr val="F8B1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40" autoAdjust="0"/>
    <p:restoredTop sz="94609" autoAdjust="0"/>
  </p:normalViewPr>
  <p:slideViewPr>
    <p:cSldViewPr snapToObjects="1" showGuides="1">
      <p:cViewPr varScale="1">
        <p:scale>
          <a:sx n="127" d="100"/>
          <a:sy n="127" d="100"/>
        </p:scale>
        <p:origin x="1280" y="-88"/>
      </p:cViewPr>
      <p:guideLst>
        <p:guide orient="horz" pos="2976"/>
        <p:guide pos="5472"/>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28C6C0-723B-1144-B0BB-13233DB680E2}" type="datetimeFigureOut">
              <a:rPr lang="fr-FR" smtClean="0"/>
              <a:pPr/>
              <a:t>26/06/2019</a:t>
            </a:fld>
            <a:endParaRPr lang="en-GB"/>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649DF4-BFDC-CE44-88D7-285A08214489}" type="slidenum">
              <a:rPr lang="en-GB" smtClean="0"/>
              <a:pPr/>
              <a:t>‹#›</a:t>
            </a:fld>
            <a:endParaRPr lang="en-GB"/>
          </a:p>
        </p:txBody>
      </p:sp>
    </p:spTree>
    <p:extLst>
      <p:ext uri="{BB962C8B-B14F-4D97-AF65-F5344CB8AC3E}">
        <p14:creationId xmlns:p14="http://schemas.microsoft.com/office/powerpoint/2010/main" val="10582606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25803-7089-5846-80C7-3D9AC85D7E45}" type="datetimeFigureOut">
              <a:rPr lang="fr-FR" smtClean="0"/>
              <a:pPr/>
              <a:t>26/06/2019</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F73C1-2BD6-684E-AA1B-49165E0DF4BD}" type="slidenum">
              <a:rPr lang="en-GB" smtClean="0"/>
              <a:pPr/>
              <a:t>‹#›</a:t>
            </a:fld>
            <a:endParaRPr lang="en-GB"/>
          </a:p>
        </p:txBody>
      </p:sp>
    </p:spTree>
    <p:extLst>
      <p:ext uri="{BB962C8B-B14F-4D97-AF65-F5344CB8AC3E}">
        <p14:creationId xmlns:p14="http://schemas.microsoft.com/office/powerpoint/2010/main" val="34487210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err="1" smtClean="0"/>
              <a:t>Why</a:t>
            </a:r>
            <a:r>
              <a:rPr lang="fr-CH" dirty="0" smtClean="0"/>
              <a:t> do</a:t>
            </a:r>
            <a:r>
              <a:rPr lang="fr-CH" baseline="0" dirty="0" smtClean="0"/>
              <a:t> </a:t>
            </a:r>
            <a:r>
              <a:rPr lang="fr-CH" baseline="0" dirty="0" err="1" smtClean="0"/>
              <a:t>we</a:t>
            </a:r>
            <a:r>
              <a:rPr lang="fr-CH" baseline="0" dirty="0" smtClean="0"/>
              <a:t> </a:t>
            </a:r>
            <a:r>
              <a:rPr lang="fr-CH" baseline="0" dirty="0" err="1" smtClean="0"/>
              <a:t>need</a:t>
            </a:r>
            <a:r>
              <a:rPr lang="fr-CH" baseline="0" dirty="0" smtClean="0"/>
              <a:t> ARIES</a:t>
            </a:r>
            <a:endParaRPr lang="en-GB" dirty="0"/>
          </a:p>
        </p:txBody>
      </p:sp>
      <p:sp>
        <p:nvSpPr>
          <p:cNvPr id="4" name="Slide Number Placeholder 3"/>
          <p:cNvSpPr>
            <a:spLocks noGrp="1"/>
          </p:cNvSpPr>
          <p:nvPr>
            <p:ph type="sldNum" sz="quarter" idx="10"/>
          </p:nvPr>
        </p:nvSpPr>
        <p:spPr/>
        <p:txBody>
          <a:bodyPr/>
          <a:lstStyle/>
          <a:p>
            <a:fld id="{090F73C1-2BD6-684E-AA1B-49165E0DF4BD}" type="slidenum">
              <a:rPr lang="en-GB" smtClean="0"/>
              <a:pPr/>
              <a:t>1</a:t>
            </a:fld>
            <a:endParaRPr lang="en-GB"/>
          </a:p>
        </p:txBody>
      </p:sp>
    </p:spTree>
    <p:extLst>
      <p:ext uri="{BB962C8B-B14F-4D97-AF65-F5344CB8AC3E}">
        <p14:creationId xmlns:p14="http://schemas.microsoft.com/office/powerpoint/2010/main" val="571530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 y="1068388"/>
            <a:ext cx="8229600" cy="303212"/>
          </a:xfrm>
        </p:spPr>
        <p:txBody>
          <a:bodyPr lIns="0" tIns="0" rIns="0" bIns="0">
            <a:normAutofit/>
          </a:bodyPr>
          <a:lstStyle>
            <a:lvl1pPr marL="0" indent="0" algn="l">
              <a:buNone/>
              <a:defRPr sz="2000">
                <a:solidFill>
                  <a:srgbClr val="0157A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en-GB" dirty="0"/>
          </a:p>
        </p:txBody>
      </p:sp>
      <p:sp>
        <p:nvSpPr>
          <p:cNvPr id="5" name="Espace réservé du pied de page 4"/>
          <p:cNvSpPr>
            <a:spLocks noGrp="1"/>
          </p:cNvSpPr>
          <p:nvPr>
            <p:ph type="ftr" sz="quarter" idx="11"/>
          </p:nvPr>
        </p:nvSpPr>
        <p:spPr/>
        <p:txBody>
          <a:bodyPr/>
          <a:lstStyle/>
          <a:p>
            <a:r>
              <a:rPr lang="en-GB" smtClean="0"/>
              <a:t>To edit /remove footer: Insert -&gt; Header &amp; Footer</a:t>
            </a:r>
            <a:endParaRPr lang="en-GB"/>
          </a:p>
        </p:txBody>
      </p:sp>
      <p:sp>
        <p:nvSpPr>
          <p:cNvPr id="6" name="Espace réservé du numéro de diapositive 5"/>
          <p:cNvSpPr>
            <a:spLocks noGrp="1"/>
          </p:cNvSpPr>
          <p:nvPr>
            <p:ph type="sldNum" sz="quarter" idx="12"/>
          </p:nvPr>
        </p:nvSpPr>
        <p:spPr/>
        <p:txBody>
          <a:bodyPr/>
          <a:lstStyle/>
          <a:p>
            <a:fld id="{81B4523E-0E60-2F49-A1DB-8E66CE3DE81B}" type="slidenum">
              <a:rPr lang="en-GB" smtClean="0"/>
              <a:pPr/>
              <a:t>‹#›</a:t>
            </a:fld>
            <a:endParaRPr lang="en-GB"/>
          </a:p>
        </p:txBody>
      </p:sp>
      <p:sp>
        <p:nvSpPr>
          <p:cNvPr id="7" name="Espace réservé du titre 1"/>
          <p:cNvSpPr txBox="1">
            <a:spLocks/>
          </p:cNvSpPr>
          <p:nvPr userDrawn="1"/>
        </p:nvSpPr>
        <p:spPr>
          <a:xfrm>
            <a:off x="457200" y="274638"/>
            <a:ext cx="8229600" cy="561974"/>
          </a:xfrm>
          <a:prstGeom prst="rect">
            <a:avLst/>
          </a:prstGeom>
        </p:spPr>
        <p:txBody>
          <a:bodyPr vert="horz" lIns="0" tIns="0" rIns="0" bIns="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3200" b="0" i="0" u="none" strike="noStrike" kern="1200" cap="none" spc="0" normalizeH="0" baseline="0" noProof="0" dirty="0" smtClean="0">
                <a:ln>
                  <a:noFill/>
                </a:ln>
                <a:solidFill>
                  <a:srgbClr val="0157A4"/>
                </a:solidFill>
                <a:effectLst/>
                <a:uLnTx/>
                <a:uFillTx/>
                <a:latin typeface="Arial"/>
                <a:ea typeface="+mj-ea"/>
                <a:cs typeface="Arial"/>
              </a:rPr>
              <a:t>Cliquez et modifiez le titre</a:t>
            </a:r>
            <a:endParaRPr kumimoji="0" lang="en-GB" sz="3200" b="0" i="0" u="none" strike="noStrike" kern="1200" cap="none" spc="0" normalizeH="0" baseline="0" noProof="0" dirty="0">
              <a:ln>
                <a:noFill/>
              </a:ln>
              <a:solidFill>
                <a:srgbClr val="0157A4"/>
              </a:solidFill>
              <a:effectLst/>
              <a:uLnTx/>
              <a:uFillTx/>
              <a:latin typeface="Arial"/>
              <a:ea typeface="+mj-ea"/>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pied de page 4"/>
          <p:cNvSpPr>
            <a:spLocks noGrp="1"/>
          </p:cNvSpPr>
          <p:nvPr>
            <p:ph type="ftr" sz="quarter" idx="11"/>
          </p:nvPr>
        </p:nvSpPr>
        <p:spPr/>
        <p:txBody>
          <a:bodyPr/>
          <a:lstStyle/>
          <a:p>
            <a:r>
              <a:rPr lang="en-GB" smtClean="0"/>
              <a:t>To edit /remove footer: Insert -&gt; Header &amp; Footer</a:t>
            </a:r>
            <a:endParaRPr lang="en-GB"/>
          </a:p>
        </p:txBody>
      </p:sp>
      <p:sp>
        <p:nvSpPr>
          <p:cNvPr id="6" name="Espace réservé du numéro de diapositive 5"/>
          <p:cNvSpPr>
            <a:spLocks noGrp="1"/>
          </p:cNvSpPr>
          <p:nvPr>
            <p:ph type="sldNum" sz="quarter" idx="12"/>
          </p:nvPr>
        </p:nvSpPr>
        <p:spPr/>
        <p:txBody>
          <a:bodyPr/>
          <a:lstStyle/>
          <a:p>
            <a:fld id="{81B4523E-0E60-2F49-A1DB-8E66CE3DE81B}"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en-GB"/>
          </a:p>
        </p:txBody>
      </p:sp>
      <p:sp>
        <p:nvSpPr>
          <p:cNvPr id="3" name="Espace réservé du contenu 2"/>
          <p:cNvSpPr>
            <a:spLocks noGrp="1"/>
          </p:cNvSpPr>
          <p:nvPr>
            <p:ph sz="half" idx="1"/>
          </p:nvPr>
        </p:nvSpPr>
        <p:spPr>
          <a:xfrm>
            <a:off x="457200" y="990600"/>
            <a:ext cx="4038600" cy="4525963"/>
          </a:xfrm>
        </p:spPr>
        <p:txBody>
          <a:bodyPr vert="horz" wrap="square"/>
          <a:lstStyle>
            <a:lvl1pPr algn="l">
              <a:spcAft>
                <a:spcPts val="0"/>
              </a:spcAft>
              <a:buFont typeface="Arial"/>
              <a:buChar char="•"/>
              <a:defRPr sz="2400" baseline="0"/>
            </a:lvl1pPr>
            <a:lvl2pPr algn="l">
              <a:defRPr sz="2000"/>
            </a:lvl2pPr>
            <a:lvl3pPr algn="l">
              <a:defRPr sz="2000"/>
            </a:lvl3pPr>
            <a:lvl4pPr algn="l">
              <a:defRPr sz="1800"/>
            </a:lvl4pPr>
            <a:lvl5pPr algn="l">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6" name="Espace réservé du pied de page 5"/>
          <p:cNvSpPr>
            <a:spLocks noGrp="1"/>
          </p:cNvSpPr>
          <p:nvPr>
            <p:ph type="ftr" sz="quarter" idx="11"/>
          </p:nvPr>
        </p:nvSpPr>
        <p:spPr/>
        <p:txBody>
          <a:bodyPr/>
          <a:lstStyle/>
          <a:p>
            <a:r>
              <a:rPr lang="en-GB" smtClean="0"/>
              <a:t>To edit /remove footer: Insert -&gt; Header &amp; Footer</a:t>
            </a:r>
            <a:endParaRPr lang="en-GB"/>
          </a:p>
        </p:txBody>
      </p:sp>
      <p:sp>
        <p:nvSpPr>
          <p:cNvPr id="7" name="Espace réservé du numéro de diapositive 6"/>
          <p:cNvSpPr>
            <a:spLocks noGrp="1"/>
          </p:cNvSpPr>
          <p:nvPr>
            <p:ph type="sldNum" sz="quarter" idx="12"/>
          </p:nvPr>
        </p:nvSpPr>
        <p:spPr/>
        <p:txBody>
          <a:bodyPr/>
          <a:lstStyle/>
          <a:p>
            <a:fld id="{81B4523E-0E60-2F49-A1DB-8E66CE3DE81B}" type="slidenum">
              <a:rPr lang="en-GB" smtClean="0"/>
              <a:pPr/>
              <a:t>‹#›</a:t>
            </a:fld>
            <a:endParaRPr lang="en-GB"/>
          </a:p>
        </p:txBody>
      </p:sp>
      <p:sp>
        <p:nvSpPr>
          <p:cNvPr id="8" name="Espace réservé du contenu 2"/>
          <p:cNvSpPr>
            <a:spLocks noGrp="1"/>
          </p:cNvSpPr>
          <p:nvPr>
            <p:ph sz="half" idx="13"/>
          </p:nvPr>
        </p:nvSpPr>
        <p:spPr>
          <a:xfrm>
            <a:off x="4648200" y="990600"/>
            <a:ext cx="4038600" cy="4525963"/>
          </a:xfrm>
        </p:spPr>
        <p:txBody>
          <a:bodyPr vert="horz" wrap="square"/>
          <a:lstStyle>
            <a:lvl1pPr algn="l">
              <a:spcAft>
                <a:spcPts val="0"/>
              </a:spcAft>
              <a:buFont typeface="Arial"/>
              <a:buChar char="•"/>
              <a:defRPr sz="2400" baseline="0"/>
            </a:lvl1pPr>
            <a:lvl2pPr algn="l">
              <a:defRPr sz="2000"/>
            </a:lvl2pPr>
            <a:lvl3pPr algn="l">
              <a:defRPr sz="2000"/>
            </a:lvl3pPr>
            <a:lvl4pPr algn="l">
              <a:defRPr sz="1800"/>
            </a:lvl4pPr>
            <a:lvl5pPr algn="l">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en-GB"/>
          </a:p>
        </p:txBody>
      </p:sp>
      <p:sp>
        <p:nvSpPr>
          <p:cNvPr id="3" name="Espace réservé du texte 2"/>
          <p:cNvSpPr>
            <a:spLocks noGrp="1"/>
          </p:cNvSpPr>
          <p:nvPr>
            <p:ph type="body" idx="1" hasCustomPrompt="1"/>
          </p:nvPr>
        </p:nvSpPr>
        <p:spPr>
          <a:xfrm>
            <a:off x="457200" y="1066800"/>
            <a:ext cx="4040188" cy="563562"/>
          </a:xfrm>
        </p:spPr>
        <p:txBody>
          <a:bodyPr anchor="b">
            <a:noAutofit/>
          </a:bodyPr>
          <a:lstStyle>
            <a:lvl1pPr marL="0" indent="0">
              <a:buNone/>
              <a:defRPr sz="2000" b="0">
                <a:solidFill>
                  <a:srgbClr val="0157A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dirty="0" smtClean="0"/>
              <a:t>Cliquez pour modifier le style des sous-titres du masque</a:t>
            </a:r>
            <a:endParaRPr lang="en-GB" dirty="0"/>
          </a:p>
        </p:txBody>
      </p:sp>
      <p:sp>
        <p:nvSpPr>
          <p:cNvPr id="4" name="Espace réservé du contenu 3"/>
          <p:cNvSpPr>
            <a:spLocks noGrp="1"/>
          </p:cNvSpPr>
          <p:nvPr>
            <p:ph sz="half" idx="2"/>
          </p:nvPr>
        </p:nvSpPr>
        <p:spPr>
          <a:xfrm>
            <a:off x="457200" y="19812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endParaRPr lang="en-GB" dirty="0"/>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endParaRPr lang="en-GB" dirty="0"/>
          </a:p>
        </p:txBody>
      </p:sp>
      <p:sp>
        <p:nvSpPr>
          <p:cNvPr id="8" name="Espace réservé du pied de page 7"/>
          <p:cNvSpPr>
            <a:spLocks noGrp="1"/>
          </p:cNvSpPr>
          <p:nvPr>
            <p:ph type="ftr" sz="quarter" idx="11"/>
          </p:nvPr>
        </p:nvSpPr>
        <p:spPr/>
        <p:txBody>
          <a:bodyPr/>
          <a:lstStyle/>
          <a:p>
            <a:r>
              <a:rPr lang="en-GB" smtClean="0"/>
              <a:t>To edit /remove footer: Insert -&gt; Header &amp; Footer</a:t>
            </a:r>
            <a:endParaRPr lang="en-GB"/>
          </a:p>
        </p:txBody>
      </p:sp>
      <p:sp>
        <p:nvSpPr>
          <p:cNvPr id="9" name="Espace réservé du numéro de diapositive 8"/>
          <p:cNvSpPr>
            <a:spLocks noGrp="1"/>
          </p:cNvSpPr>
          <p:nvPr>
            <p:ph type="sldNum" sz="quarter" idx="12"/>
          </p:nvPr>
        </p:nvSpPr>
        <p:spPr/>
        <p:txBody>
          <a:bodyPr/>
          <a:lstStyle/>
          <a:p>
            <a:fld id="{81B4523E-0E60-2F49-A1DB-8E66CE3DE81B}" type="slidenum">
              <a:rPr lang="en-GB" smtClean="0"/>
              <a:pPr/>
              <a:t>‹#›</a:t>
            </a:fld>
            <a:endParaRPr lang="en-GB"/>
          </a:p>
        </p:txBody>
      </p:sp>
      <p:cxnSp>
        <p:nvCxnSpPr>
          <p:cNvPr id="12" name="Connecteur droit 11"/>
          <p:cNvCxnSpPr/>
          <p:nvPr userDrawn="1"/>
        </p:nvCxnSpPr>
        <p:spPr>
          <a:xfrm>
            <a:off x="457200" y="1828800"/>
            <a:ext cx="4040188" cy="1588"/>
          </a:xfrm>
          <a:prstGeom prst="line">
            <a:avLst/>
          </a:prstGeom>
          <a:ln>
            <a:solidFill>
              <a:srgbClr val="0157A4"/>
            </a:solidFill>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userDrawn="1"/>
        </p:nvCxnSpPr>
        <p:spPr>
          <a:xfrm>
            <a:off x="4651963" y="1828800"/>
            <a:ext cx="4040188" cy="1588"/>
          </a:xfrm>
          <a:prstGeom prst="line">
            <a:avLst/>
          </a:prstGeom>
          <a:ln>
            <a:solidFill>
              <a:srgbClr val="0157A4"/>
            </a:solidFill>
          </a:ln>
          <a:effectLst/>
        </p:spPr>
        <p:style>
          <a:lnRef idx="2">
            <a:schemeClr val="accent1"/>
          </a:lnRef>
          <a:fillRef idx="0">
            <a:schemeClr val="accent1"/>
          </a:fillRef>
          <a:effectRef idx="1">
            <a:schemeClr val="accent1"/>
          </a:effectRef>
          <a:fontRef idx="minor">
            <a:schemeClr val="tx1"/>
          </a:fontRef>
        </p:style>
      </p:cxnSp>
      <p:sp>
        <p:nvSpPr>
          <p:cNvPr id="14" name="Espace réservé du texte 2"/>
          <p:cNvSpPr>
            <a:spLocks noGrp="1"/>
          </p:cNvSpPr>
          <p:nvPr>
            <p:ph type="body" idx="13" hasCustomPrompt="1"/>
          </p:nvPr>
        </p:nvSpPr>
        <p:spPr>
          <a:xfrm>
            <a:off x="4654050" y="1066800"/>
            <a:ext cx="4040188" cy="563562"/>
          </a:xfrm>
        </p:spPr>
        <p:txBody>
          <a:bodyPr anchor="b">
            <a:noAutofit/>
          </a:bodyPr>
          <a:lstStyle>
            <a:lvl1pPr marL="0" indent="0">
              <a:buNone/>
              <a:defRPr sz="2000" b="0">
                <a:solidFill>
                  <a:srgbClr val="0157A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dirty="0" smtClean="0"/>
              <a:t>Cliquez pour modifier le style des sous-titres du masque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457200" y="1066800"/>
            <a:ext cx="8229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457200" y="5367338"/>
            <a:ext cx="5486400" cy="195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u pied de page 5"/>
          <p:cNvSpPr>
            <a:spLocks noGrp="1"/>
          </p:cNvSpPr>
          <p:nvPr>
            <p:ph type="ftr" sz="quarter" idx="11"/>
          </p:nvPr>
        </p:nvSpPr>
        <p:spPr/>
        <p:txBody>
          <a:bodyPr/>
          <a:lstStyle/>
          <a:p>
            <a:r>
              <a:rPr lang="en-GB" smtClean="0"/>
              <a:t>To edit /remove footer: Insert -&gt; Header &amp; Footer</a:t>
            </a:r>
            <a:endParaRPr lang="en-GB"/>
          </a:p>
        </p:txBody>
      </p:sp>
      <p:sp>
        <p:nvSpPr>
          <p:cNvPr id="7" name="Espace réservé du numéro de diapositive 6"/>
          <p:cNvSpPr>
            <a:spLocks noGrp="1"/>
          </p:cNvSpPr>
          <p:nvPr>
            <p:ph type="sldNum" sz="quarter" idx="12"/>
          </p:nvPr>
        </p:nvSpPr>
        <p:spPr/>
        <p:txBody>
          <a:bodyPr/>
          <a:lstStyle>
            <a:lvl1pPr>
              <a:defRPr>
                <a:solidFill>
                  <a:schemeClr val="accent1">
                    <a:lumMod val="40000"/>
                    <a:lumOff val="60000"/>
                  </a:schemeClr>
                </a:solidFill>
              </a:defRPr>
            </a:lvl1pPr>
          </a:lstStyle>
          <a:p>
            <a:fld id="{81B4523E-0E60-2F49-A1DB-8E66CE3DE81B}" type="slidenum">
              <a:rPr lang="en-GB" smtClean="0"/>
              <a:pPr/>
              <a:t>‹#›</a:t>
            </a:fld>
            <a:endParaRPr lang="en-GB" dirty="0"/>
          </a:p>
        </p:txBody>
      </p:sp>
      <p:sp>
        <p:nvSpPr>
          <p:cNvPr id="8" name="Espace réservé du titre 1"/>
          <p:cNvSpPr txBox="1">
            <a:spLocks/>
          </p:cNvSpPr>
          <p:nvPr userDrawn="1"/>
        </p:nvSpPr>
        <p:spPr>
          <a:xfrm>
            <a:off x="457200" y="274638"/>
            <a:ext cx="8229600" cy="561974"/>
          </a:xfrm>
          <a:prstGeom prst="rect">
            <a:avLst/>
          </a:prstGeom>
        </p:spPr>
        <p:txBody>
          <a:bodyPr vert="horz" lIns="0" tIns="0" rIns="0" bIns="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3200" b="0" i="0" u="none" strike="noStrike" kern="1200" cap="none" spc="0" normalizeH="0" baseline="0" noProof="0" dirty="0" smtClean="0">
                <a:ln>
                  <a:noFill/>
                </a:ln>
                <a:solidFill>
                  <a:srgbClr val="0157A4"/>
                </a:solidFill>
                <a:effectLst/>
                <a:uLnTx/>
                <a:uFillTx/>
                <a:latin typeface="Arial"/>
                <a:ea typeface="+mj-ea"/>
                <a:cs typeface="Arial"/>
              </a:rPr>
              <a:t>Cliquez et modifiez le titre</a:t>
            </a:r>
            <a:endParaRPr kumimoji="0" lang="en-GB" sz="3200" b="0" i="0" u="none" strike="noStrike" kern="1200" cap="none" spc="0" normalizeH="0" baseline="0" noProof="0" dirty="0">
              <a:ln>
                <a:noFill/>
              </a:ln>
              <a:solidFill>
                <a:srgbClr val="0157A4"/>
              </a:solidFill>
              <a:effectLst/>
              <a:uLnTx/>
              <a:uFillTx/>
              <a:latin typeface="Arial"/>
              <a:ea typeface="+mj-ea"/>
              <a:cs typeface="Aria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0" name="Espace réservé du numéro de diapositive 6"/>
          <p:cNvSpPr>
            <a:spLocks noGrp="1"/>
          </p:cNvSpPr>
          <p:nvPr>
            <p:ph type="sldNum" sz="quarter" idx="12"/>
          </p:nvPr>
        </p:nvSpPr>
        <p:spPr>
          <a:xfrm>
            <a:off x="8534400" y="6356350"/>
            <a:ext cx="457200" cy="365125"/>
          </a:xfrm>
          <a:prstGeom prst="rect">
            <a:avLst/>
          </a:prstGeom>
        </p:spPr>
        <p:txBody>
          <a:bodyPr/>
          <a:lstStyle>
            <a:lvl1pPr algn="r">
              <a:defRPr sz="1200">
                <a:solidFill>
                  <a:schemeClr val="bg1"/>
                </a:solidFill>
                <a:latin typeface="Arial"/>
                <a:cs typeface="Arial"/>
              </a:defRPr>
            </a:lvl1pPr>
          </a:lstStyle>
          <a:p>
            <a:fld id="{81B4523E-0E60-2F49-A1DB-8E66CE3DE81B}" type="slidenum">
              <a:rPr lang="en-GB" smtClean="0"/>
              <a:pPr/>
              <a:t>‹#›</a:t>
            </a:fld>
            <a:endParaRPr lang="en-GB" dirty="0"/>
          </a:p>
        </p:txBody>
      </p:sp>
      <p:sp>
        <p:nvSpPr>
          <p:cNvPr id="5" name="Espace réservé du texte 11"/>
          <p:cNvSpPr>
            <a:spLocks noGrp="1"/>
          </p:cNvSpPr>
          <p:nvPr>
            <p:ph type="body" sz="quarter" idx="13" hasCustomPrompt="1"/>
          </p:nvPr>
        </p:nvSpPr>
        <p:spPr>
          <a:xfrm>
            <a:off x="762000" y="3329145"/>
            <a:ext cx="7924800" cy="603911"/>
          </a:xfrm>
          <a:prstGeom prst="rect">
            <a:avLst/>
          </a:prstGeom>
        </p:spPr>
        <p:txBody>
          <a:bodyPr vert="horz" lIns="0" tIns="0" rIns="0" bIns="0"/>
          <a:lstStyle>
            <a:lvl1pPr algn="r">
              <a:buFontTx/>
              <a:buNone/>
              <a:defRPr b="1">
                <a:solidFill>
                  <a:schemeClr val="bg1"/>
                </a:solidFill>
                <a:latin typeface="Arial"/>
                <a:cs typeface="Arial"/>
              </a:defRPr>
            </a:lvl1pPr>
            <a:lvl2pPr>
              <a:buFontTx/>
              <a:buNone/>
              <a:defRPr>
                <a:solidFill>
                  <a:srgbClr val="1E386B"/>
                </a:solidFill>
              </a:defRPr>
            </a:lvl2pPr>
            <a:lvl3pPr>
              <a:buFontTx/>
              <a:buNone/>
              <a:defRPr>
                <a:solidFill>
                  <a:srgbClr val="1E386B"/>
                </a:solidFill>
              </a:defRPr>
            </a:lvl3pPr>
            <a:lvl4pPr>
              <a:buFontTx/>
              <a:buNone/>
              <a:defRPr>
                <a:solidFill>
                  <a:srgbClr val="1E386B"/>
                </a:solidFill>
              </a:defRPr>
            </a:lvl4pPr>
            <a:lvl5pPr>
              <a:buFontTx/>
              <a:buNone/>
              <a:defRPr>
                <a:solidFill>
                  <a:srgbClr val="1E386B"/>
                </a:solidFill>
              </a:defRPr>
            </a:lvl5pPr>
          </a:lstStyle>
          <a:p>
            <a:pPr lvl="0"/>
            <a:r>
              <a:rPr lang="fr-FR" dirty="0" smtClean="0"/>
              <a:t>Test </a:t>
            </a:r>
            <a:r>
              <a:rPr lang="fr-FR" dirty="0" err="1" smtClean="0"/>
              <a:t>presentation</a:t>
            </a:r>
            <a:r>
              <a:rPr lang="fr-FR" dirty="0" smtClean="0"/>
              <a:t> </a:t>
            </a:r>
            <a:r>
              <a:rPr lang="fr-FR" dirty="0" err="1" smtClean="0"/>
              <a:t>title</a:t>
            </a:r>
            <a:r>
              <a:rPr lang="fr-FR" dirty="0" smtClean="0"/>
              <a:t> slide 1</a:t>
            </a:r>
          </a:p>
        </p:txBody>
      </p:sp>
      <p:sp>
        <p:nvSpPr>
          <p:cNvPr id="6" name="Espace réservé du texte 14"/>
          <p:cNvSpPr>
            <a:spLocks noGrp="1"/>
          </p:cNvSpPr>
          <p:nvPr>
            <p:ph type="body" sz="quarter" idx="14" hasCustomPrompt="1"/>
          </p:nvPr>
        </p:nvSpPr>
        <p:spPr>
          <a:xfrm>
            <a:off x="762000" y="5112103"/>
            <a:ext cx="7924800" cy="378210"/>
          </a:xfrm>
          <a:prstGeom prst="rect">
            <a:avLst/>
          </a:prstGeom>
        </p:spPr>
        <p:txBody>
          <a:bodyPr vert="horz" lIns="0" tIns="0" rIns="0" bIns="0"/>
          <a:lstStyle>
            <a:lvl1pPr algn="r">
              <a:buNone/>
              <a:defRPr sz="1800" baseline="0">
                <a:solidFill>
                  <a:srgbClr val="F8B13C"/>
                </a:solidFill>
                <a:latin typeface="Arial"/>
                <a:cs typeface="Arial"/>
              </a:defRPr>
            </a:lvl1pPr>
            <a:lvl2pPr algn="r">
              <a:buNone/>
              <a:defRPr/>
            </a:lvl2pPr>
            <a:lvl3pPr algn="r">
              <a:buNone/>
              <a:defRPr/>
            </a:lvl3pPr>
            <a:lvl4pPr algn="r">
              <a:buNone/>
              <a:defRPr/>
            </a:lvl4pPr>
            <a:lvl5pPr algn="r">
              <a:buNone/>
              <a:defRPr/>
            </a:lvl5pPr>
          </a:lstStyle>
          <a:p>
            <a:pPr lvl="0"/>
            <a:r>
              <a:rPr lang="fr-FR" dirty="0" smtClean="0"/>
              <a:t>Test Name / Organisation</a:t>
            </a:r>
          </a:p>
        </p:txBody>
      </p:sp>
      <p:sp>
        <p:nvSpPr>
          <p:cNvPr id="7" name="Espace réservé du texte 11"/>
          <p:cNvSpPr>
            <a:spLocks noGrp="1"/>
          </p:cNvSpPr>
          <p:nvPr>
            <p:ph type="body" sz="quarter" idx="15" hasCustomPrompt="1"/>
          </p:nvPr>
        </p:nvSpPr>
        <p:spPr>
          <a:xfrm>
            <a:off x="762000" y="4192035"/>
            <a:ext cx="7924800" cy="533110"/>
          </a:xfrm>
          <a:prstGeom prst="rect">
            <a:avLst/>
          </a:prstGeom>
        </p:spPr>
        <p:txBody>
          <a:bodyPr vert="horz" lIns="0" tIns="0" rIns="0" bIns="0"/>
          <a:lstStyle>
            <a:lvl1pPr algn="r">
              <a:buFontTx/>
              <a:buNone/>
              <a:defRPr sz="3000" b="0">
                <a:solidFill>
                  <a:schemeClr val="bg1"/>
                </a:solidFill>
                <a:latin typeface="Arial"/>
                <a:cs typeface="Arial"/>
              </a:defRPr>
            </a:lvl1pPr>
            <a:lvl2pPr>
              <a:buFontTx/>
              <a:buNone/>
              <a:defRPr>
                <a:solidFill>
                  <a:srgbClr val="1E386B"/>
                </a:solidFill>
              </a:defRPr>
            </a:lvl2pPr>
            <a:lvl3pPr>
              <a:buFontTx/>
              <a:buNone/>
              <a:defRPr>
                <a:solidFill>
                  <a:srgbClr val="1E386B"/>
                </a:solidFill>
              </a:defRPr>
            </a:lvl3pPr>
            <a:lvl4pPr>
              <a:buFontTx/>
              <a:buNone/>
              <a:defRPr>
                <a:solidFill>
                  <a:srgbClr val="1E386B"/>
                </a:solidFill>
              </a:defRPr>
            </a:lvl4pPr>
            <a:lvl5pPr>
              <a:buFontTx/>
              <a:buNone/>
              <a:defRPr>
                <a:solidFill>
                  <a:srgbClr val="1E386B"/>
                </a:solidFill>
              </a:defRPr>
            </a:lvl5pPr>
          </a:lstStyle>
          <a:p>
            <a:pPr lvl="0"/>
            <a:r>
              <a:rPr lang="fr-FR" dirty="0" smtClean="0"/>
              <a:t>Test venue/date/</a:t>
            </a:r>
            <a:r>
              <a:rPr lang="fr-FR" dirty="0" err="1" smtClean="0"/>
              <a:t>event</a:t>
            </a:r>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5" name="Espace réservé du texte 4"/>
          <p:cNvSpPr>
            <a:spLocks noGrp="1"/>
          </p:cNvSpPr>
          <p:nvPr>
            <p:ph type="body" sz="quarter" idx="10" hasCustomPrompt="1"/>
          </p:nvPr>
        </p:nvSpPr>
        <p:spPr>
          <a:xfrm>
            <a:off x="723900" y="3124200"/>
            <a:ext cx="7696200" cy="990600"/>
          </a:xfrm>
          <a:prstGeom prst="rect">
            <a:avLst/>
          </a:prstGeom>
        </p:spPr>
        <p:txBody>
          <a:bodyPr vert="horz" wrap="square"/>
          <a:lstStyle>
            <a:lvl1pPr algn="ctr">
              <a:buNone/>
              <a:defRPr baseline="0">
                <a:solidFill>
                  <a:schemeClr val="bg1">
                    <a:lumMod val="95000"/>
                  </a:schemeClr>
                </a:solidFill>
              </a:defRPr>
            </a:lvl1pPr>
            <a:lvl2pPr algn="ctr">
              <a:buNone/>
              <a:defRPr/>
            </a:lvl2pPr>
            <a:lvl3pPr algn="ctr">
              <a:buNone/>
              <a:defRPr/>
            </a:lvl3pPr>
            <a:lvl4pPr algn="ctr">
              <a:buNone/>
              <a:defRPr/>
            </a:lvl4pPr>
            <a:lvl5pPr algn="ctr">
              <a:buNone/>
              <a:defRPr/>
            </a:lvl5pPr>
          </a:lstStyle>
          <a:p>
            <a:pPr lvl="0"/>
            <a:r>
              <a:rPr lang="fr-FR" dirty="0" err="1" smtClean="0"/>
              <a:t>Thank</a:t>
            </a:r>
            <a:r>
              <a:rPr lang="fr-FR" dirty="0" smtClean="0"/>
              <a:t> </a:t>
            </a:r>
            <a:r>
              <a:rPr lang="fr-FR" dirty="0" err="1" smtClean="0"/>
              <a:t>you</a:t>
            </a:r>
            <a:r>
              <a:rPr lang="fr-FR" dirty="0" smtClean="0"/>
              <a:t> </a:t>
            </a:r>
            <a:r>
              <a:rPr lang="fr-FR" dirty="0" err="1" smtClean="0"/>
              <a:t>text</a:t>
            </a:r>
            <a:r>
              <a:rPr lang="fr-FR" dirty="0" smtClean="0"/>
              <a:t>...</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561974"/>
          </a:xfrm>
          <a:prstGeom prst="rect">
            <a:avLst/>
          </a:prstGeom>
        </p:spPr>
        <p:txBody>
          <a:bodyPr vert="horz" lIns="0" tIns="0" rIns="0" bIns="0" rtlCol="0" anchor="ctr">
            <a:noAutofit/>
          </a:bodyPr>
          <a:lstStyle/>
          <a:p>
            <a:r>
              <a:rPr lang="fr-FR" dirty="0" smtClean="0"/>
              <a:t>Cliquez et modifiez le titre</a:t>
            </a:r>
            <a:endParaRPr lang="en-GB" dirty="0"/>
          </a:p>
        </p:txBody>
      </p:sp>
      <p:sp>
        <p:nvSpPr>
          <p:cNvPr id="3" name="Espace réservé du texte 2"/>
          <p:cNvSpPr>
            <a:spLocks noGrp="1"/>
          </p:cNvSpPr>
          <p:nvPr>
            <p:ph type="body" idx="1"/>
          </p:nvPr>
        </p:nvSpPr>
        <p:spPr>
          <a:xfrm>
            <a:off x="457200" y="990600"/>
            <a:ext cx="8229600" cy="4525963"/>
          </a:xfrm>
          <a:prstGeom prst="rect">
            <a:avLst/>
          </a:prstGeom>
        </p:spPr>
        <p:txBody>
          <a:bodyPr vert="horz" lIns="0" tIns="0" rIns="0" bIns="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GB" dirty="0"/>
          </a:p>
        </p:txBody>
      </p:sp>
      <p:sp>
        <p:nvSpPr>
          <p:cNvPr id="5" name="Espace réservé du pied de page 4"/>
          <p:cNvSpPr>
            <a:spLocks noGrp="1"/>
          </p:cNvSpPr>
          <p:nvPr>
            <p:ph type="ftr" sz="quarter" idx="3"/>
          </p:nvPr>
        </p:nvSpPr>
        <p:spPr>
          <a:xfrm>
            <a:off x="1676400" y="6524625"/>
            <a:ext cx="4419600" cy="196850"/>
          </a:xfrm>
          <a:prstGeom prst="rect">
            <a:avLst/>
          </a:prstGeom>
        </p:spPr>
        <p:txBody>
          <a:bodyPr vert="horz" lIns="91440" tIns="45720" rIns="91440" bIns="45720" rtlCol="0" anchor="ctr"/>
          <a:lstStyle>
            <a:lvl1pPr algn="ctr">
              <a:defRPr sz="1100">
                <a:solidFill>
                  <a:schemeClr val="tx1">
                    <a:lumMod val="50000"/>
                    <a:lumOff val="50000"/>
                  </a:schemeClr>
                </a:solidFill>
                <a:latin typeface="Arial"/>
                <a:cs typeface="Arial"/>
              </a:defRPr>
            </a:lvl1pPr>
          </a:lstStyle>
          <a:p>
            <a:r>
              <a:rPr lang="en-GB" dirty="0" smtClean="0"/>
              <a:t>To edit /remove footer: Insert -&gt; Header &amp; Footer</a:t>
            </a:r>
            <a:endParaRPr lang="en-GB" dirty="0"/>
          </a:p>
        </p:txBody>
      </p:sp>
      <p:sp>
        <p:nvSpPr>
          <p:cNvPr id="6" name="Espace réservé du numéro de diapositive 5"/>
          <p:cNvSpPr>
            <a:spLocks noGrp="1"/>
          </p:cNvSpPr>
          <p:nvPr>
            <p:ph type="sldNum" sz="quarter" idx="4"/>
          </p:nvPr>
        </p:nvSpPr>
        <p:spPr>
          <a:xfrm>
            <a:off x="8534400" y="6356350"/>
            <a:ext cx="457200" cy="365125"/>
          </a:xfrm>
          <a:prstGeom prst="rect">
            <a:avLst/>
          </a:prstGeom>
        </p:spPr>
        <p:txBody>
          <a:bodyPr vert="horz" lIns="91440" tIns="45720" rIns="91440" bIns="45720" rtlCol="0" anchor="ctr"/>
          <a:lstStyle>
            <a:lvl1pPr algn="r">
              <a:defRPr sz="1200" b="1" i="0">
                <a:solidFill>
                  <a:schemeClr val="bg1"/>
                </a:solidFill>
                <a:latin typeface="Arial"/>
                <a:cs typeface="Arial"/>
              </a:defRPr>
            </a:lvl1pPr>
          </a:lstStyle>
          <a:p>
            <a:fld id="{81B4523E-0E60-2F49-A1DB-8E66CE3DE81B}" type="slidenum">
              <a:rPr lang="en-GB" smtClean="0"/>
              <a:pPr/>
              <a:t>‹#›</a:t>
            </a:fld>
            <a:endParaRPr lang="en-GB" dirty="0"/>
          </a:p>
        </p:txBody>
      </p:sp>
      <p:pic>
        <p:nvPicPr>
          <p:cNvPr id="8" name="Image 7" descr="Aries-Logo-std-L.png"/>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102" y="5867400"/>
            <a:ext cx="1523898" cy="1069884"/>
          </a:xfrm>
          <a:prstGeom prst="rect">
            <a:avLst/>
          </a:prstGeom>
        </p:spPr>
      </p:pic>
      <p:cxnSp>
        <p:nvCxnSpPr>
          <p:cNvPr id="9" name="Connecteur droit 8"/>
          <p:cNvCxnSpPr/>
          <p:nvPr userDrawn="1"/>
        </p:nvCxnSpPr>
        <p:spPr>
          <a:xfrm>
            <a:off x="457200" y="836612"/>
            <a:ext cx="8229600" cy="1588"/>
          </a:xfrm>
          <a:prstGeom prst="line">
            <a:avLst/>
          </a:prstGeom>
          <a:ln>
            <a:solidFill>
              <a:srgbClr val="0157A4"/>
            </a:solidFill>
          </a:ln>
          <a:effectLst/>
        </p:spPr>
        <p:style>
          <a:lnRef idx="2">
            <a:schemeClr val="accent1"/>
          </a:lnRef>
          <a:fillRef idx="0">
            <a:schemeClr val="accent1"/>
          </a:fillRef>
          <a:effectRef idx="1">
            <a:schemeClr val="accent1"/>
          </a:effectRef>
          <a:fontRef idx="minor">
            <a:schemeClr val="tx1"/>
          </a:fontRef>
        </p:style>
      </p:cxnSp>
      <p:sp>
        <p:nvSpPr>
          <p:cNvPr id="10" name="ZoneTexte 9"/>
          <p:cNvSpPr txBox="1"/>
          <p:nvPr userDrawn="1"/>
        </p:nvSpPr>
        <p:spPr>
          <a:xfrm>
            <a:off x="3429000" y="6721475"/>
            <a:ext cx="184666" cy="369332"/>
          </a:xfrm>
          <a:prstGeom prst="rect">
            <a:avLst/>
          </a:prstGeom>
          <a:noFill/>
        </p:spPr>
        <p:txBody>
          <a:bodyPr wrap="none" rtlCol="0">
            <a:spAutoFit/>
          </a:bodyPr>
          <a:lstStyle/>
          <a:p>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7" r:id="rId5"/>
  </p:sldLayoutIdLst>
  <p:timing>
    <p:tnLst>
      <p:par>
        <p:cTn id="1" dur="indefinite" restart="never" nodeType="tmRoot"/>
      </p:par>
    </p:tnLst>
  </p:timing>
  <p:hf hdr="0" dt="0"/>
  <p:txStyles>
    <p:titleStyle>
      <a:lvl1pPr algn="l" defTabSz="457200" rtl="0" eaLnBrk="1" latinLnBrk="0" hangingPunct="1">
        <a:spcBef>
          <a:spcPct val="0"/>
        </a:spcBef>
        <a:buNone/>
        <a:defRPr sz="3200" kern="1200">
          <a:solidFill>
            <a:srgbClr val="0157A4"/>
          </a:solidFill>
          <a:latin typeface="Arial"/>
          <a:ea typeface="+mj-ea"/>
          <a:cs typeface="Arial"/>
        </a:defRPr>
      </a:lvl1pPr>
    </p:titleStyle>
    <p:bodyStyle>
      <a:lvl1pPr marL="342900" indent="-342900" algn="l" defTabSz="457200" rtl="0" eaLnBrk="1" latinLnBrk="0" hangingPunct="1">
        <a:spcBef>
          <a:spcPct val="20000"/>
        </a:spcBef>
        <a:buClr>
          <a:srgbClr val="F8B13C"/>
        </a:buClr>
        <a:buSzPct val="130000"/>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Clr>
          <a:srgbClr val="F8B13C"/>
        </a:buClr>
        <a:buSzPct val="130000"/>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Clr>
          <a:srgbClr val="F8B13C"/>
        </a:buClr>
        <a:buSzPct val="130000"/>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F8B13C"/>
        </a:buClr>
        <a:buSzPct val="130000"/>
        <a:buFont typeface="Arial"/>
        <a:buChar char="•"/>
        <a:defRPr sz="2400" kern="1200">
          <a:solidFill>
            <a:schemeClr val="tx1"/>
          </a:solidFill>
          <a:latin typeface="Arial"/>
          <a:ea typeface="+mn-ea"/>
          <a:cs typeface="Arial"/>
        </a:defRPr>
      </a:lvl4pPr>
      <a:lvl5pPr marL="2057400" indent="-228600" algn="l" defTabSz="457200" rtl="0" eaLnBrk="1" latinLnBrk="0" hangingPunct="1">
        <a:spcBef>
          <a:spcPct val="20000"/>
        </a:spcBef>
        <a:buClr>
          <a:srgbClr val="F8B13C"/>
        </a:buClr>
        <a:buSzPct val="130000"/>
        <a:buFont typeface="Arial"/>
        <a:buChar char="•"/>
        <a:defRPr sz="2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7" name="Rectangle 6"/>
          <p:cNvSpPr/>
          <p:nvPr userDrawn="1"/>
        </p:nvSpPr>
        <p:spPr>
          <a:xfrm>
            <a:off x="0" y="6550223"/>
            <a:ext cx="9144000" cy="307777"/>
          </a:xfrm>
          <a:prstGeom prst="rect">
            <a:avLst/>
          </a:prstGeom>
        </p:spPr>
        <p:txBody>
          <a:bodyPr wrap="square">
            <a:spAutoFit/>
          </a:bodyPr>
          <a:lstStyle/>
          <a:p>
            <a:pPr algn="ctr"/>
            <a:r>
              <a:rPr lang="fr-FR" sz="1400" dirty="0" smtClean="0">
                <a:solidFill>
                  <a:srgbClr val="F8B13C"/>
                </a:solidFill>
                <a:latin typeface="Arial"/>
                <a:cs typeface="Arial"/>
              </a:rPr>
              <a:t>ARIES </a:t>
            </a:r>
            <a:r>
              <a:rPr lang="fr-FR" sz="1400" dirty="0" err="1" smtClean="0">
                <a:solidFill>
                  <a:srgbClr val="F8B13C"/>
                </a:solidFill>
                <a:latin typeface="Arial"/>
                <a:cs typeface="Arial"/>
              </a:rPr>
              <a:t>is</a:t>
            </a:r>
            <a:r>
              <a:rPr lang="fr-FR" sz="1400" dirty="0" smtClean="0">
                <a:solidFill>
                  <a:srgbClr val="F8B13C"/>
                </a:solidFill>
                <a:latin typeface="Arial"/>
                <a:cs typeface="Arial"/>
              </a:rPr>
              <a:t> </a:t>
            </a:r>
            <a:r>
              <a:rPr lang="fr-FR" sz="1400" dirty="0" err="1" smtClean="0">
                <a:solidFill>
                  <a:srgbClr val="F8B13C"/>
                </a:solidFill>
                <a:latin typeface="Arial"/>
                <a:cs typeface="Arial"/>
              </a:rPr>
              <a:t>co-funded</a:t>
            </a:r>
            <a:r>
              <a:rPr lang="fr-FR" sz="1400" dirty="0" smtClean="0">
                <a:solidFill>
                  <a:srgbClr val="F8B13C"/>
                </a:solidFill>
                <a:latin typeface="Arial"/>
                <a:cs typeface="Arial"/>
              </a:rPr>
              <a:t> by the </a:t>
            </a:r>
            <a:r>
              <a:rPr lang="fr-FR" sz="1400" dirty="0" err="1" smtClean="0">
                <a:solidFill>
                  <a:srgbClr val="F8B13C"/>
                </a:solidFill>
                <a:latin typeface="Arial"/>
                <a:cs typeface="Arial"/>
              </a:rPr>
              <a:t>European</a:t>
            </a:r>
            <a:r>
              <a:rPr lang="fr-FR" sz="1400" dirty="0" smtClean="0">
                <a:solidFill>
                  <a:srgbClr val="F8B13C"/>
                </a:solidFill>
                <a:latin typeface="Arial"/>
                <a:cs typeface="Arial"/>
              </a:rPr>
              <a:t> Commission Grant Agreement </a:t>
            </a:r>
            <a:r>
              <a:rPr lang="fr-FR" sz="1400" dirty="0" err="1" smtClean="0">
                <a:solidFill>
                  <a:srgbClr val="F8B13C"/>
                </a:solidFill>
                <a:latin typeface="Arial"/>
                <a:cs typeface="Arial"/>
              </a:rPr>
              <a:t>number</a:t>
            </a:r>
            <a:r>
              <a:rPr lang="fr-FR" sz="1400" dirty="0" smtClean="0">
                <a:solidFill>
                  <a:srgbClr val="F8B13C"/>
                </a:solidFill>
                <a:latin typeface="Arial"/>
                <a:cs typeface="Arial"/>
              </a:rPr>
              <a:t> 730871</a:t>
            </a:r>
            <a:endParaRPr lang="en-GB" sz="1400" dirty="0">
              <a:solidFill>
                <a:srgbClr val="F8B13C"/>
              </a:solidFill>
              <a:latin typeface="Arial"/>
              <a:cs typeface="Arial"/>
            </a:endParaRPr>
          </a:p>
        </p:txBody>
      </p:sp>
      <p:pic>
        <p:nvPicPr>
          <p:cNvPr id="8" name="Image 7" descr="ARIE-logo-BL-trans-PPT.pn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81000" y="381000"/>
            <a:ext cx="3230988" cy="2130623"/>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ec.europa.eu/research/infocentre/article_en.cfm?artid=49808"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827584" y="2636912"/>
            <a:ext cx="7924800" cy="1933834"/>
          </a:xfrm>
        </p:spPr>
        <p:txBody>
          <a:bodyPr/>
          <a:lstStyle/>
          <a:p>
            <a:r>
              <a:rPr lang="fr-CH" sz="4000" dirty="0" err="1" smtClean="0"/>
              <a:t>Status</a:t>
            </a:r>
            <a:r>
              <a:rPr lang="fr-CH" sz="4000" dirty="0" smtClean="0"/>
              <a:t> of ARIES</a:t>
            </a:r>
          </a:p>
          <a:p>
            <a:r>
              <a:rPr lang="fr-CH" dirty="0" smtClean="0"/>
              <a:t>TIARA</a:t>
            </a:r>
            <a:r>
              <a:rPr lang="fr-CH" dirty="0" smtClean="0"/>
              <a:t> </a:t>
            </a:r>
            <a:r>
              <a:rPr lang="fr-CH" dirty="0" smtClean="0"/>
              <a:t>Meeting</a:t>
            </a:r>
          </a:p>
          <a:p>
            <a:r>
              <a:rPr lang="fr-CH" dirty="0" smtClean="0"/>
              <a:t>GSI</a:t>
            </a:r>
            <a:r>
              <a:rPr lang="fr-CH" dirty="0" smtClean="0"/>
              <a:t>, 1 July </a:t>
            </a:r>
            <a:r>
              <a:rPr lang="fr-CH" dirty="0" smtClean="0"/>
              <a:t>2019</a:t>
            </a:r>
            <a:endParaRPr lang="en-GB" sz="2400" dirty="0"/>
          </a:p>
        </p:txBody>
      </p:sp>
      <p:sp>
        <p:nvSpPr>
          <p:cNvPr id="3" name="Text Placeholder 2"/>
          <p:cNvSpPr>
            <a:spLocks noGrp="1"/>
          </p:cNvSpPr>
          <p:nvPr>
            <p:ph type="body" sz="quarter" idx="14"/>
          </p:nvPr>
        </p:nvSpPr>
        <p:spPr>
          <a:xfrm>
            <a:off x="827584" y="4653136"/>
            <a:ext cx="7924800" cy="378210"/>
          </a:xfrm>
        </p:spPr>
        <p:txBody>
          <a:bodyPr/>
          <a:lstStyle/>
          <a:p>
            <a:r>
              <a:rPr lang="fr-CH" dirty="0" smtClean="0"/>
              <a:t>Maurizio Vretenar, CERN, Project </a:t>
            </a:r>
            <a:r>
              <a:rPr lang="fr-CH" dirty="0" err="1" smtClean="0"/>
              <a:t>Coordinator</a:t>
            </a:r>
            <a:endParaRPr lang="en-GB"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93995" y="402067"/>
            <a:ext cx="2670291" cy="1496682"/>
          </a:xfrm>
          <a:prstGeom prst="rect">
            <a:avLst/>
          </a:prstGeom>
        </p:spPr>
      </p:pic>
    </p:spTree>
    <p:extLst>
      <p:ext uri="{BB962C8B-B14F-4D97-AF65-F5344CB8AC3E}">
        <p14:creationId xmlns:p14="http://schemas.microsoft.com/office/powerpoint/2010/main" val="2426578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Outline</a:t>
            </a:r>
            <a:endParaRPr lang="en-GB" dirty="0"/>
          </a:p>
        </p:txBody>
      </p:sp>
      <p:sp>
        <p:nvSpPr>
          <p:cNvPr id="5" name="Slide Number Placeholder 4"/>
          <p:cNvSpPr>
            <a:spLocks noGrp="1"/>
          </p:cNvSpPr>
          <p:nvPr>
            <p:ph type="sldNum" sz="quarter" idx="12"/>
          </p:nvPr>
        </p:nvSpPr>
        <p:spPr/>
        <p:txBody>
          <a:bodyPr/>
          <a:lstStyle/>
          <a:p>
            <a:fld id="{81B4523E-0E60-2F49-A1DB-8E66CE3DE81B}" type="slidenum">
              <a:rPr lang="en-GB" smtClean="0"/>
              <a:pPr/>
              <a:t>2</a:t>
            </a:fld>
            <a:endParaRPr lang="en-GB"/>
          </a:p>
        </p:txBody>
      </p:sp>
      <p:sp>
        <p:nvSpPr>
          <p:cNvPr id="6" name="TextBox 5"/>
          <p:cNvSpPr txBox="1"/>
          <p:nvPr/>
        </p:nvSpPr>
        <p:spPr>
          <a:xfrm>
            <a:off x="633246" y="1107996"/>
            <a:ext cx="7901154" cy="5016758"/>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fr-CH" sz="2000" dirty="0" smtClean="0"/>
              <a:t>ARIES </a:t>
            </a:r>
            <a:r>
              <a:rPr lang="fr-CH" sz="2000" dirty="0" smtClean="0"/>
              <a:t>ha</a:t>
            </a:r>
            <a:r>
              <a:rPr lang="fr-CH" sz="2000" dirty="0" smtClean="0"/>
              <a:t>s </a:t>
            </a:r>
            <a:r>
              <a:rPr lang="fr-CH" sz="2000" dirty="0" err="1" smtClean="0"/>
              <a:t>just</a:t>
            </a:r>
            <a:r>
              <a:rPr lang="fr-CH" sz="2000" dirty="0" smtClean="0"/>
              <a:t> </a:t>
            </a:r>
            <a:r>
              <a:rPr lang="fr-CH" sz="2000" dirty="0" err="1" smtClean="0"/>
              <a:t>passed</a:t>
            </a:r>
            <a:r>
              <a:rPr lang="fr-CH" sz="2000" dirty="0" smtClean="0"/>
              <a:t> the </a:t>
            </a:r>
            <a:r>
              <a:rPr lang="fr-CH" sz="2000" dirty="0" err="1" smtClean="0"/>
              <a:t>mid</a:t>
            </a:r>
            <a:r>
              <a:rPr lang="fr-CH" sz="2000" dirty="0" smtClean="0"/>
              <a:t>/</a:t>
            </a:r>
            <a:r>
              <a:rPr lang="fr-CH" sz="2000" dirty="0" err="1" smtClean="0"/>
              <a:t>project</a:t>
            </a:r>
            <a:r>
              <a:rPr lang="fr-CH" sz="2000" dirty="0" smtClean="0"/>
              <a:t> point (</a:t>
            </a:r>
            <a:r>
              <a:rPr lang="fr-CH" sz="2000" dirty="0" err="1" smtClean="0"/>
              <a:t>start</a:t>
            </a:r>
            <a:r>
              <a:rPr lang="fr-CH" sz="2000" dirty="0" smtClean="0"/>
              <a:t> 1 May 2017, end 30 April 2021).</a:t>
            </a:r>
          </a:p>
          <a:p>
            <a:pPr marL="342900" indent="-342900">
              <a:spcBef>
                <a:spcPts val="1200"/>
              </a:spcBef>
              <a:buFont typeface="Arial" panose="020B0604020202020204" pitchFamily="34" charset="0"/>
              <a:buChar char="•"/>
            </a:pPr>
            <a:r>
              <a:rPr lang="fr-CH" sz="2000" dirty="0" err="1" smtClean="0"/>
              <a:t>Work</a:t>
            </a:r>
            <a:r>
              <a:rPr lang="fr-CH" sz="2000" dirty="0" smtClean="0"/>
              <a:t> </a:t>
            </a:r>
            <a:r>
              <a:rPr lang="fr-CH" sz="2000" dirty="0" err="1" smtClean="0"/>
              <a:t>is</a:t>
            </a:r>
            <a:r>
              <a:rPr lang="fr-CH" sz="2000" dirty="0" smtClean="0"/>
              <a:t> </a:t>
            </a:r>
            <a:r>
              <a:rPr lang="fr-CH" sz="2000" dirty="0" err="1" smtClean="0"/>
              <a:t>progressing</a:t>
            </a:r>
            <a:r>
              <a:rPr lang="fr-CH" sz="2000" dirty="0" smtClean="0"/>
              <a:t> </a:t>
            </a:r>
            <a:r>
              <a:rPr lang="fr-CH" sz="2000" dirty="0" err="1" smtClean="0"/>
              <a:t>according</a:t>
            </a:r>
            <a:r>
              <a:rPr lang="fr-CH" sz="2000" dirty="0" smtClean="0"/>
              <a:t> to plans (</a:t>
            </a:r>
            <a:r>
              <a:rPr lang="fr-CH" sz="2000" dirty="0" err="1" smtClean="0"/>
              <a:t>see</a:t>
            </a:r>
            <a:r>
              <a:rPr lang="fr-CH" sz="2000" dirty="0" smtClean="0"/>
              <a:t> situation </a:t>
            </a:r>
            <a:r>
              <a:rPr lang="fr-CH" sz="2000" dirty="0" err="1" smtClean="0"/>
              <a:t>Milestones</a:t>
            </a:r>
            <a:r>
              <a:rPr lang="fr-CH" sz="2000" dirty="0" smtClean="0"/>
              <a:t> and </a:t>
            </a:r>
            <a:r>
              <a:rPr lang="fr-CH" sz="2000" dirty="0" err="1" smtClean="0"/>
              <a:t>Deliverables</a:t>
            </a:r>
            <a:r>
              <a:rPr lang="fr-CH" sz="2000" dirty="0" smtClean="0"/>
              <a:t>), </a:t>
            </a:r>
            <a:r>
              <a:rPr lang="fr-CH" sz="2000" dirty="0" err="1" smtClean="0"/>
              <a:t>with</a:t>
            </a:r>
            <a:r>
              <a:rPr lang="fr-CH" sz="2000" dirty="0" smtClean="0"/>
              <a:t> </a:t>
            </a:r>
            <a:r>
              <a:rPr lang="fr-CH" sz="2000" dirty="0" err="1" smtClean="0"/>
              <a:t>only</a:t>
            </a:r>
            <a:r>
              <a:rPr lang="fr-CH" sz="2000" dirty="0" smtClean="0"/>
              <a:t> minor </a:t>
            </a:r>
            <a:r>
              <a:rPr lang="fr-CH" sz="2000" dirty="0" err="1" smtClean="0"/>
              <a:t>delays</a:t>
            </a:r>
            <a:r>
              <a:rPr lang="fr-CH" sz="2000" dirty="0" smtClean="0"/>
              <a:t> in </a:t>
            </a:r>
            <a:r>
              <a:rPr lang="fr-CH" sz="2000" dirty="0" err="1" smtClean="0"/>
              <a:t>some</a:t>
            </a:r>
            <a:r>
              <a:rPr lang="fr-CH" sz="2000" dirty="0" smtClean="0"/>
              <a:t> </a:t>
            </a:r>
            <a:r>
              <a:rPr lang="fr-CH" sz="2000" dirty="0" err="1" smtClean="0"/>
              <a:t>Milestones</a:t>
            </a:r>
            <a:r>
              <a:rPr lang="fr-CH" sz="2000" dirty="0" smtClean="0"/>
              <a:t>.</a:t>
            </a:r>
            <a:endParaRPr lang="fr-CH" sz="2000" dirty="0" smtClean="0"/>
          </a:p>
          <a:p>
            <a:pPr marL="342900" indent="-342900">
              <a:spcBef>
                <a:spcPts val="1200"/>
              </a:spcBef>
              <a:buFont typeface="Arial" panose="020B0604020202020204" pitchFamily="34" charset="0"/>
              <a:buChar char="•"/>
            </a:pPr>
            <a:r>
              <a:rPr lang="fr-CH" sz="2000" dirty="0" err="1" smtClean="0"/>
              <a:t>Periodic</a:t>
            </a:r>
            <a:r>
              <a:rPr lang="fr-CH" sz="2000" dirty="0" smtClean="0"/>
              <a:t> Report 1 (first 18 </a:t>
            </a:r>
            <a:r>
              <a:rPr lang="fr-CH" sz="2000" dirty="0" err="1" smtClean="0"/>
              <a:t>months</a:t>
            </a:r>
            <a:r>
              <a:rPr lang="fr-CH" sz="2000" dirty="0" smtClean="0"/>
              <a:t>) </a:t>
            </a:r>
            <a:r>
              <a:rPr lang="fr-CH" sz="2000" dirty="0" err="1" smtClean="0"/>
              <a:t>was</a:t>
            </a:r>
            <a:r>
              <a:rPr lang="fr-CH" sz="2000" dirty="0" smtClean="0"/>
              <a:t> </a:t>
            </a:r>
            <a:r>
              <a:rPr lang="fr-CH" sz="2000" dirty="0" err="1" smtClean="0"/>
              <a:t>completed</a:t>
            </a:r>
            <a:r>
              <a:rPr lang="fr-CH" sz="2000" dirty="0" smtClean="0"/>
              <a:t> on time and </a:t>
            </a:r>
            <a:r>
              <a:rPr lang="fr-CH" sz="2000" dirty="0" err="1" smtClean="0"/>
              <a:t>approved</a:t>
            </a:r>
            <a:r>
              <a:rPr lang="fr-CH" sz="2000" dirty="0" smtClean="0"/>
              <a:t> by the </a:t>
            </a:r>
            <a:r>
              <a:rPr lang="fr-CH" sz="2000" dirty="0" smtClean="0"/>
              <a:t>EC on 27 </a:t>
            </a:r>
            <a:r>
              <a:rPr lang="fr-CH" sz="2000" dirty="0" err="1" smtClean="0"/>
              <a:t>February</a:t>
            </a:r>
            <a:r>
              <a:rPr lang="fr-CH" sz="2000" dirty="0" smtClean="0"/>
              <a:t>, </a:t>
            </a:r>
            <a:r>
              <a:rPr lang="fr-CH" sz="2000" dirty="0" err="1" smtClean="0"/>
              <a:t>including</a:t>
            </a:r>
            <a:r>
              <a:rPr lang="fr-CH" sz="2000" dirty="0" smtClean="0"/>
              <a:t> the </a:t>
            </a:r>
            <a:r>
              <a:rPr lang="fr-CH" sz="2000" dirty="0" err="1" smtClean="0"/>
              <a:t>financial</a:t>
            </a:r>
            <a:r>
              <a:rPr lang="fr-CH" sz="2000" dirty="0" smtClean="0"/>
              <a:t> part</a:t>
            </a:r>
            <a:r>
              <a:rPr lang="fr-CH" sz="2000" dirty="0" smtClean="0"/>
              <a:t>. The </a:t>
            </a:r>
            <a:r>
              <a:rPr lang="fr-CH" sz="2000" dirty="0" err="1" smtClean="0"/>
              <a:t>corresponding</a:t>
            </a:r>
            <a:r>
              <a:rPr lang="fr-CH" sz="2000" dirty="0" smtClean="0"/>
              <a:t> budget has been </a:t>
            </a:r>
            <a:r>
              <a:rPr lang="fr-CH" sz="2000" dirty="0" err="1" smtClean="0"/>
              <a:t>received</a:t>
            </a:r>
            <a:r>
              <a:rPr lang="fr-CH" sz="2000" dirty="0" smtClean="0"/>
              <a:t> and </a:t>
            </a:r>
            <a:r>
              <a:rPr lang="fr-CH" sz="2000" dirty="0" err="1" smtClean="0"/>
              <a:t>is</a:t>
            </a:r>
            <a:r>
              <a:rPr lang="fr-CH" sz="2000" dirty="0" smtClean="0"/>
              <a:t> </a:t>
            </a:r>
            <a:r>
              <a:rPr lang="fr-CH" sz="2000" dirty="0" err="1" smtClean="0"/>
              <a:t>distributed</a:t>
            </a:r>
            <a:r>
              <a:rPr lang="fr-CH" sz="2000" dirty="0" smtClean="0"/>
              <a:t> to </a:t>
            </a:r>
            <a:r>
              <a:rPr lang="fr-CH" sz="2000" dirty="0" err="1" smtClean="0"/>
              <a:t>partners</a:t>
            </a:r>
            <a:r>
              <a:rPr lang="fr-CH" sz="2000" dirty="0" smtClean="0"/>
              <a:t> </a:t>
            </a:r>
            <a:r>
              <a:rPr lang="fr-CH" sz="2000" dirty="0" err="1" smtClean="0"/>
              <a:t>accordingly</a:t>
            </a:r>
            <a:r>
              <a:rPr lang="fr-CH" sz="2000" dirty="0" smtClean="0"/>
              <a:t> to the </a:t>
            </a:r>
            <a:r>
              <a:rPr lang="fr-CH" sz="2000" dirty="0" err="1" smtClean="0"/>
              <a:t>rules</a:t>
            </a:r>
            <a:r>
              <a:rPr lang="fr-CH" sz="2000" dirty="0" smtClean="0"/>
              <a:t> </a:t>
            </a:r>
            <a:r>
              <a:rPr lang="fr-CH" sz="2000" dirty="0" err="1" smtClean="0"/>
              <a:t>defined</a:t>
            </a:r>
            <a:r>
              <a:rPr lang="fr-CH" sz="2000" dirty="0" smtClean="0"/>
              <a:t> by the Governing Board.</a:t>
            </a:r>
            <a:endParaRPr lang="fr-CH" sz="2000" dirty="0" smtClean="0"/>
          </a:p>
          <a:p>
            <a:pPr marL="342900" indent="-342900">
              <a:spcBef>
                <a:spcPts val="1200"/>
              </a:spcBef>
              <a:buFont typeface="Arial" panose="020B0604020202020204" pitchFamily="34" charset="0"/>
              <a:buChar char="•"/>
            </a:pPr>
            <a:r>
              <a:rPr lang="fr-CH" sz="2000" dirty="0" smtClean="0"/>
              <a:t>ARIES </a:t>
            </a:r>
            <a:r>
              <a:rPr lang="fr-CH" sz="2000" dirty="0" smtClean="0"/>
              <a:t>has </a:t>
            </a:r>
            <a:r>
              <a:rPr lang="fr-CH" sz="2000" dirty="0" smtClean="0"/>
              <a:t>been </a:t>
            </a:r>
            <a:r>
              <a:rPr lang="fr-CH" sz="2000" dirty="0" err="1" smtClean="0"/>
              <a:t>selected</a:t>
            </a:r>
            <a:r>
              <a:rPr lang="fr-CH" sz="2000" dirty="0" smtClean="0"/>
              <a:t> as a </a:t>
            </a:r>
            <a:r>
              <a:rPr lang="fr-CH" sz="2000" dirty="0" err="1" smtClean="0"/>
              <a:t>success</a:t>
            </a:r>
            <a:r>
              <a:rPr lang="fr-CH" sz="2000" dirty="0" smtClean="0"/>
              <a:t> story for the </a:t>
            </a:r>
            <a:r>
              <a:rPr lang="fr-CH" sz="2000" dirty="0" err="1" smtClean="0"/>
              <a:t>December</a:t>
            </a:r>
            <a:r>
              <a:rPr lang="fr-CH" sz="2000" dirty="0" smtClean="0"/>
              <a:t> 2018 communication </a:t>
            </a:r>
            <a:r>
              <a:rPr lang="fr-CH" sz="2000" dirty="0" err="1" smtClean="0"/>
              <a:t>campaign</a:t>
            </a:r>
            <a:r>
              <a:rPr lang="fr-CH" sz="2000" dirty="0" smtClean="0"/>
              <a:t> of </a:t>
            </a:r>
            <a:r>
              <a:rPr lang="fr-CH" sz="2000" dirty="0" smtClean="0"/>
              <a:t>DG/RTD.</a:t>
            </a:r>
            <a:endParaRPr lang="fr-CH" sz="2000" dirty="0" smtClean="0"/>
          </a:p>
          <a:p>
            <a:pPr marL="342900" indent="-342900">
              <a:spcBef>
                <a:spcPts val="1200"/>
              </a:spcBef>
              <a:buFont typeface="Arial" panose="020B0604020202020204" pitchFamily="34" charset="0"/>
              <a:buChar char="•"/>
            </a:pPr>
            <a:r>
              <a:rPr lang="fr-CH" sz="2000" dirty="0" err="1" smtClean="0"/>
              <a:t>Only</a:t>
            </a:r>
            <a:r>
              <a:rPr lang="fr-CH" sz="2000" dirty="0" smtClean="0"/>
              <a:t> </a:t>
            </a:r>
            <a:r>
              <a:rPr lang="fr-CH" sz="2000" dirty="0" smtClean="0"/>
              <a:t>one </a:t>
            </a:r>
            <a:r>
              <a:rPr lang="fr-CH" sz="2000" dirty="0" err="1" smtClean="0"/>
              <a:t>concern</a:t>
            </a:r>
            <a:r>
              <a:rPr lang="fr-CH" sz="2000" dirty="0" smtClean="0"/>
              <a:t>: the </a:t>
            </a:r>
            <a:r>
              <a:rPr lang="fr-CH" sz="2000" dirty="0" err="1" smtClean="0"/>
              <a:t>low</a:t>
            </a:r>
            <a:r>
              <a:rPr lang="fr-CH" sz="2000" dirty="0" smtClean="0"/>
              <a:t> </a:t>
            </a:r>
            <a:r>
              <a:rPr lang="fr-CH" sz="2000" dirty="0" err="1" smtClean="0"/>
              <a:t>level</a:t>
            </a:r>
            <a:r>
              <a:rPr lang="fr-CH" sz="2000" dirty="0" smtClean="0"/>
              <a:t> of Transnational Access </a:t>
            </a:r>
            <a:r>
              <a:rPr lang="fr-CH" sz="2000" dirty="0" err="1" smtClean="0"/>
              <a:t>achieved</a:t>
            </a:r>
            <a:r>
              <a:rPr lang="fr-CH" sz="2000" dirty="0" smtClean="0"/>
              <a:t> </a:t>
            </a:r>
            <a:r>
              <a:rPr lang="fr-CH" sz="2000" dirty="0" err="1" smtClean="0"/>
              <a:t>so</a:t>
            </a:r>
            <a:r>
              <a:rPr lang="fr-CH" sz="2000" dirty="0" smtClean="0"/>
              <a:t> far, </a:t>
            </a:r>
            <a:r>
              <a:rPr lang="fr-CH" sz="2000" dirty="0" err="1" smtClean="0"/>
              <a:t>because</a:t>
            </a:r>
            <a:r>
              <a:rPr lang="fr-CH" sz="2000" dirty="0" smtClean="0"/>
              <a:t> </a:t>
            </a:r>
            <a:r>
              <a:rPr lang="fr-CH" sz="2000" dirty="0" smtClean="0"/>
              <a:t>of </a:t>
            </a:r>
            <a:r>
              <a:rPr lang="fr-CH" sz="2000" dirty="0" err="1" smtClean="0"/>
              <a:t>facilities</a:t>
            </a:r>
            <a:r>
              <a:rPr lang="fr-CH" sz="2000" dirty="0" smtClean="0"/>
              <a:t> </a:t>
            </a:r>
            <a:r>
              <a:rPr lang="fr-CH" sz="2000" dirty="0" err="1" smtClean="0"/>
              <a:t>that</a:t>
            </a:r>
            <a:r>
              <a:rPr lang="fr-CH" sz="2000" dirty="0" smtClean="0"/>
              <a:t> are </a:t>
            </a:r>
            <a:r>
              <a:rPr lang="fr-CH" sz="2000" dirty="0" err="1" smtClean="0"/>
              <a:t>still</a:t>
            </a:r>
            <a:r>
              <a:rPr lang="fr-CH" sz="2000" dirty="0" smtClean="0"/>
              <a:t> in construction or </a:t>
            </a:r>
            <a:r>
              <a:rPr lang="fr-CH" sz="2000" dirty="0" smtClean="0"/>
              <a:t>not </a:t>
            </a:r>
            <a:r>
              <a:rPr lang="fr-CH" sz="2000" dirty="0" err="1" smtClean="0"/>
              <a:t>attracting</a:t>
            </a:r>
            <a:r>
              <a:rPr lang="fr-CH" sz="2000" dirty="0" smtClean="0"/>
              <a:t> </a:t>
            </a:r>
            <a:r>
              <a:rPr lang="fr-CH" sz="2000" dirty="0" err="1" smtClean="0"/>
              <a:t>enough</a:t>
            </a:r>
            <a:r>
              <a:rPr lang="fr-CH" sz="2000" dirty="0" smtClean="0"/>
              <a:t> </a:t>
            </a:r>
            <a:r>
              <a:rPr lang="fr-CH" sz="2000" dirty="0" err="1" smtClean="0"/>
              <a:t>users</a:t>
            </a:r>
            <a:r>
              <a:rPr lang="fr-CH" sz="2000" dirty="0" smtClean="0"/>
              <a:t>. </a:t>
            </a:r>
            <a:endParaRPr lang="fr-CH" sz="2000" dirty="0" smtClean="0"/>
          </a:p>
          <a:p>
            <a:r>
              <a:rPr lang="fr-CH" sz="2000" dirty="0" smtClean="0"/>
              <a:t> </a:t>
            </a:r>
            <a:endParaRPr lang="en-GB" sz="2000" dirty="0"/>
          </a:p>
        </p:txBody>
      </p:sp>
    </p:spTree>
    <p:extLst>
      <p:ext uri="{BB962C8B-B14F-4D97-AF65-F5344CB8AC3E}">
        <p14:creationId xmlns:p14="http://schemas.microsoft.com/office/powerpoint/2010/main" val="26089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Mid</a:t>
            </a:r>
            <a:r>
              <a:rPr lang="fr-CH" dirty="0" smtClean="0"/>
              <a:t> </a:t>
            </a:r>
            <a:r>
              <a:rPr lang="fr-CH" dirty="0" err="1" smtClean="0"/>
              <a:t>Term</a:t>
            </a:r>
            <a:r>
              <a:rPr lang="fr-CH" dirty="0" smtClean="0"/>
              <a:t> </a:t>
            </a:r>
            <a:r>
              <a:rPr lang="fr-CH" dirty="0" err="1" smtClean="0"/>
              <a:t>Review</a:t>
            </a:r>
            <a:endParaRPr lang="en-GB" dirty="0"/>
          </a:p>
        </p:txBody>
      </p:sp>
      <p:sp>
        <p:nvSpPr>
          <p:cNvPr id="5" name="Slide Number Placeholder 4"/>
          <p:cNvSpPr>
            <a:spLocks noGrp="1"/>
          </p:cNvSpPr>
          <p:nvPr>
            <p:ph type="sldNum" sz="quarter" idx="12"/>
          </p:nvPr>
        </p:nvSpPr>
        <p:spPr/>
        <p:txBody>
          <a:bodyPr/>
          <a:lstStyle/>
          <a:p>
            <a:fld id="{81B4523E-0E60-2F49-A1DB-8E66CE3DE81B}" type="slidenum">
              <a:rPr lang="en-GB" smtClean="0"/>
              <a:pPr/>
              <a:t>3</a:t>
            </a:fld>
            <a:endParaRPr lang="en-GB"/>
          </a:p>
        </p:txBody>
      </p:sp>
      <p:sp>
        <p:nvSpPr>
          <p:cNvPr id="6" name="Content Placeholder 2"/>
          <p:cNvSpPr>
            <a:spLocks noGrp="1"/>
          </p:cNvSpPr>
          <p:nvPr>
            <p:ph idx="1"/>
          </p:nvPr>
        </p:nvSpPr>
        <p:spPr>
          <a:xfrm>
            <a:off x="457200" y="1237809"/>
            <a:ext cx="8435280" cy="4166592"/>
          </a:xfrm>
        </p:spPr>
        <p:txBody>
          <a:bodyPr>
            <a:noAutofit/>
          </a:bodyPr>
          <a:lstStyle/>
          <a:p>
            <a:r>
              <a:rPr lang="fr-CH" sz="2000" dirty="0" smtClean="0">
                <a:latin typeface="+mn-lt"/>
              </a:rPr>
              <a:t>Agreement </a:t>
            </a:r>
            <a:r>
              <a:rPr lang="fr-CH" sz="2000" dirty="0" err="1" smtClean="0">
                <a:latin typeface="+mn-lt"/>
              </a:rPr>
              <a:t>with</a:t>
            </a:r>
            <a:r>
              <a:rPr lang="fr-CH" sz="2000" dirty="0" smtClean="0">
                <a:latin typeface="+mn-lt"/>
              </a:rPr>
              <a:t> the EC </a:t>
            </a:r>
            <a:r>
              <a:rPr lang="fr-CH" sz="2000" dirty="0" err="1" smtClean="0">
                <a:latin typeface="+mn-lt"/>
              </a:rPr>
              <a:t>Officer</a:t>
            </a:r>
            <a:r>
              <a:rPr lang="fr-CH" sz="2000" dirty="0" smtClean="0">
                <a:latin typeface="+mn-lt"/>
              </a:rPr>
              <a:t> Patricia Postigo: «light» </a:t>
            </a:r>
            <a:r>
              <a:rPr lang="fr-CH" sz="2000" dirty="0" err="1" smtClean="0">
                <a:latin typeface="+mn-lt"/>
              </a:rPr>
              <a:t>review</a:t>
            </a:r>
            <a:r>
              <a:rPr lang="fr-CH" sz="2000" dirty="0" smtClean="0">
                <a:latin typeface="+mn-lt"/>
              </a:rPr>
              <a:t>, no </a:t>
            </a:r>
            <a:r>
              <a:rPr lang="fr-CH" sz="2000" dirty="0" err="1" smtClean="0">
                <a:latin typeface="+mn-lt"/>
              </a:rPr>
              <a:t>special</a:t>
            </a:r>
            <a:r>
              <a:rPr lang="fr-CH" sz="2000" dirty="0" smtClean="0">
                <a:latin typeface="+mn-lt"/>
              </a:rPr>
              <a:t> </a:t>
            </a:r>
            <a:r>
              <a:rPr lang="fr-CH" sz="2000" dirty="0" smtClean="0">
                <a:latin typeface="+mn-lt"/>
              </a:rPr>
              <a:t>documents </a:t>
            </a:r>
            <a:r>
              <a:rPr lang="fr-CH" sz="2000" dirty="0" smtClean="0">
                <a:latin typeface="+mn-lt"/>
              </a:rPr>
              <a:t>to </a:t>
            </a:r>
            <a:r>
              <a:rPr lang="fr-CH" sz="2000" dirty="0" err="1" smtClean="0">
                <a:latin typeface="+mn-lt"/>
              </a:rPr>
              <a:t>be</a:t>
            </a:r>
            <a:r>
              <a:rPr lang="fr-CH" sz="2000" dirty="0" smtClean="0">
                <a:latin typeface="+mn-lt"/>
              </a:rPr>
              <a:t> </a:t>
            </a:r>
            <a:r>
              <a:rPr lang="fr-CH" sz="2000" dirty="0" err="1" smtClean="0">
                <a:latin typeface="+mn-lt"/>
              </a:rPr>
              <a:t>prepared</a:t>
            </a:r>
            <a:r>
              <a:rPr lang="fr-CH" sz="2000" dirty="0" smtClean="0">
                <a:latin typeface="+mn-lt"/>
              </a:rPr>
              <a:t>.</a:t>
            </a:r>
            <a:endParaRPr lang="fr-CH" sz="2000" dirty="0" smtClean="0">
              <a:latin typeface="+mn-lt"/>
            </a:endParaRPr>
          </a:p>
          <a:p>
            <a:r>
              <a:rPr lang="fr-CH" sz="2000" dirty="0" smtClean="0">
                <a:latin typeface="+mn-lt"/>
              </a:rPr>
              <a:t>The </a:t>
            </a:r>
            <a:r>
              <a:rPr lang="fr-CH" sz="2000" dirty="0" err="1" smtClean="0">
                <a:latin typeface="+mn-lt"/>
              </a:rPr>
              <a:t>Review</a:t>
            </a:r>
            <a:r>
              <a:rPr lang="fr-CH" sz="2000" dirty="0" smtClean="0">
                <a:latin typeface="+mn-lt"/>
              </a:rPr>
              <a:t> </a:t>
            </a:r>
            <a:r>
              <a:rPr lang="fr-CH" sz="2000" dirty="0" err="1" smtClean="0">
                <a:latin typeface="+mn-lt"/>
              </a:rPr>
              <a:t>will</a:t>
            </a:r>
            <a:r>
              <a:rPr lang="fr-CH" sz="2000" dirty="0" smtClean="0">
                <a:latin typeface="+mn-lt"/>
              </a:rPr>
              <a:t> </a:t>
            </a:r>
            <a:r>
              <a:rPr lang="fr-CH" sz="2000" dirty="0" err="1" smtClean="0">
                <a:latin typeface="+mn-lt"/>
              </a:rPr>
              <a:t>take</a:t>
            </a:r>
            <a:r>
              <a:rPr lang="fr-CH" sz="2000" dirty="0" smtClean="0">
                <a:latin typeface="+mn-lt"/>
              </a:rPr>
              <a:t> place in Brussels on </a:t>
            </a:r>
            <a:r>
              <a:rPr lang="fr-CH" sz="2000" b="1" dirty="0" smtClean="0">
                <a:solidFill>
                  <a:srgbClr val="FF0000"/>
                </a:solidFill>
                <a:latin typeface="+mn-lt"/>
              </a:rPr>
              <a:t>25 </a:t>
            </a:r>
            <a:r>
              <a:rPr lang="fr-CH" sz="2000" b="1" dirty="0" err="1" smtClean="0">
                <a:solidFill>
                  <a:srgbClr val="FF0000"/>
                </a:solidFill>
                <a:latin typeface="+mn-lt"/>
              </a:rPr>
              <a:t>September</a:t>
            </a:r>
            <a:r>
              <a:rPr lang="fr-CH" sz="2000" b="1" dirty="0" smtClean="0">
                <a:solidFill>
                  <a:srgbClr val="FF0000"/>
                </a:solidFill>
                <a:latin typeface="+mn-lt"/>
              </a:rPr>
              <a:t> </a:t>
            </a:r>
            <a:r>
              <a:rPr lang="fr-CH" sz="2000" b="1" dirty="0" smtClean="0">
                <a:solidFill>
                  <a:srgbClr val="FF0000"/>
                </a:solidFill>
                <a:latin typeface="+mn-lt"/>
              </a:rPr>
              <a:t>2019</a:t>
            </a:r>
            <a:r>
              <a:rPr lang="fr-CH" sz="2000" dirty="0" smtClean="0">
                <a:latin typeface="+mn-lt"/>
              </a:rPr>
              <a:t>.</a:t>
            </a:r>
          </a:p>
          <a:p>
            <a:r>
              <a:rPr lang="fr-CH" sz="2000" dirty="0" err="1" smtClean="0">
                <a:latin typeface="+mn-lt"/>
              </a:rPr>
              <a:t>Reviewers</a:t>
            </a:r>
            <a:r>
              <a:rPr lang="fr-CH" sz="2000" dirty="0" smtClean="0">
                <a:latin typeface="+mn-lt"/>
              </a:rPr>
              <a:t>: Patricia Postigo (EC </a:t>
            </a:r>
            <a:r>
              <a:rPr lang="fr-CH" sz="2000" dirty="0" err="1" smtClean="0">
                <a:latin typeface="+mn-lt"/>
              </a:rPr>
              <a:t>Officer</a:t>
            </a:r>
            <a:r>
              <a:rPr lang="fr-CH" sz="2000" dirty="0" smtClean="0">
                <a:latin typeface="+mn-lt"/>
              </a:rPr>
              <a:t>) </a:t>
            </a:r>
            <a:r>
              <a:rPr lang="fr-CH" sz="2000" dirty="0">
                <a:latin typeface="+mn-lt"/>
              </a:rPr>
              <a:t>and Katherine </a:t>
            </a:r>
            <a:r>
              <a:rPr lang="fr-CH" sz="2000" dirty="0" err="1">
                <a:latin typeface="+mn-lt"/>
              </a:rPr>
              <a:t>Harkay</a:t>
            </a:r>
            <a:r>
              <a:rPr lang="fr-CH" sz="2000" dirty="0">
                <a:latin typeface="+mn-lt"/>
              </a:rPr>
              <a:t> (Argonne APS</a:t>
            </a:r>
            <a:r>
              <a:rPr lang="fr-CH" sz="2000" dirty="0" smtClean="0">
                <a:latin typeface="+mn-lt"/>
              </a:rPr>
              <a:t>).</a:t>
            </a:r>
            <a:endParaRPr lang="fr-CH" sz="2000" dirty="0">
              <a:latin typeface="+mn-lt"/>
            </a:endParaRPr>
          </a:p>
          <a:p>
            <a:r>
              <a:rPr lang="fr-CH" sz="2000" dirty="0" smtClean="0">
                <a:latin typeface="+mn-lt"/>
              </a:rPr>
              <a:t>ARIES </a:t>
            </a:r>
            <a:r>
              <a:rPr lang="fr-CH" sz="2000" dirty="0" err="1" smtClean="0">
                <a:latin typeface="+mn-lt"/>
              </a:rPr>
              <a:t>represented</a:t>
            </a:r>
            <a:r>
              <a:rPr lang="fr-CH" sz="2000" dirty="0" smtClean="0">
                <a:latin typeface="+mn-lt"/>
              </a:rPr>
              <a:t> by: Maurizio Vretenar, Brigitte Cros, Alessandro Bertarelli.</a:t>
            </a:r>
          </a:p>
          <a:p>
            <a:r>
              <a:rPr lang="fr-CH" sz="2000" dirty="0" smtClean="0">
                <a:latin typeface="+mn-lt"/>
              </a:rPr>
              <a:t>Programme:</a:t>
            </a:r>
          </a:p>
          <a:p>
            <a:pPr marL="457200" lvl="1" indent="0">
              <a:buNone/>
            </a:pPr>
            <a:r>
              <a:rPr lang="fr-CH" sz="2000" dirty="0">
                <a:latin typeface="+mn-lt"/>
              </a:rPr>
              <a:t>-	</a:t>
            </a:r>
            <a:r>
              <a:rPr lang="fr-CH" sz="1400" dirty="0">
                <a:latin typeface="+mn-lt"/>
              </a:rPr>
              <a:t>Introduction to ARIES (Goals, structure, situation at </a:t>
            </a:r>
            <a:r>
              <a:rPr lang="fr-CH" sz="1400" dirty="0" err="1">
                <a:latin typeface="+mn-lt"/>
              </a:rPr>
              <a:t>mid-term</a:t>
            </a:r>
            <a:r>
              <a:rPr lang="fr-CH" sz="1400" dirty="0">
                <a:latin typeface="+mn-lt"/>
              </a:rPr>
              <a:t>) – M. Vretenar, 20’</a:t>
            </a:r>
          </a:p>
          <a:p>
            <a:pPr marL="457200" lvl="1" indent="0">
              <a:buNone/>
            </a:pPr>
            <a:r>
              <a:rPr lang="fr-CH" sz="1400" dirty="0">
                <a:latin typeface="+mn-lt"/>
              </a:rPr>
              <a:t>-	The ARIES Networks, </a:t>
            </a:r>
            <a:r>
              <a:rPr lang="fr-CH" sz="1400" dirty="0" err="1">
                <a:latin typeface="+mn-lt"/>
              </a:rPr>
              <a:t>status</a:t>
            </a:r>
            <a:r>
              <a:rPr lang="fr-CH" sz="1400" dirty="0">
                <a:latin typeface="+mn-lt"/>
              </a:rPr>
              <a:t> at </a:t>
            </a:r>
            <a:r>
              <a:rPr lang="fr-CH" sz="1400" dirty="0" err="1">
                <a:latin typeface="+mn-lt"/>
              </a:rPr>
              <a:t>mid-term</a:t>
            </a:r>
            <a:r>
              <a:rPr lang="fr-CH" sz="1400" dirty="0">
                <a:latin typeface="+mn-lt"/>
              </a:rPr>
              <a:t> – M. Vretenar, 20’</a:t>
            </a:r>
          </a:p>
          <a:p>
            <a:pPr marL="457200" lvl="1" indent="0">
              <a:buNone/>
            </a:pPr>
            <a:r>
              <a:rPr lang="fr-CH" sz="1400" dirty="0">
                <a:latin typeface="+mn-lt"/>
              </a:rPr>
              <a:t>-	The ARIES </a:t>
            </a:r>
            <a:r>
              <a:rPr lang="fr-CH" sz="1400" dirty="0" err="1">
                <a:latin typeface="+mn-lt"/>
              </a:rPr>
              <a:t>WPs</a:t>
            </a:r>
            <a:r>
              <a:rPr lang="fr-CH" sz="1400" dirty="0">
                <a:latin typeface="+mn-lt"/>
              </a:rPr>
              <a:t> on New </a:t>
            </a:r>
            <a:r>
              <a:rPr lang="fr-CH" sz="1400" dirty="0" err="1">
                <a:latin typeface="+mn-lt"/>
              </a:rPr>
              <a:t>Acceleration</a:t>
            </a:r>
            <a:r>
              <a:rPr lang="fr-CH" sz="1400" dirty="0">
                <a:latin typeface="+mn-lt"/>
              </a:rPr>
              <a:t> Technologies (Network, TA, JRA) – B. Cros, 20’</a:t>
            </a:r>
          </a:p>
          <a:p>
            <a:pPr marL="457200" lvl="1" indent="0">
              <a:buNone/>
            </a:pPr>
            <a:r>
              <a:rPr lang="fr-CH" sz="1400" dirty="0">
                <a:latin typeface="+mn-lt"/>
              </a:rPr>
              <a:t>-	The ARIES Transnational Access, </a:t>
            </a:r>
            <a:r>
              <a:rPr lang="fr-CH" sz="1400" dirty="0" err="1">
                <a:latin typeface="+mn-lt"/>
              </a:rPr>
              <a:t>status</a:t>
            </a:r>
            <a:r>
              <a:rPr lang="fr-CH" sz="1400" dirty="0">
                <a:latin typeface="+mn-lt"/>
              </a:rPr>
              <a:t> at </a:t>
            </a:r>
            <a:r>
              <a:rPr lang="fr-CH" sz="1400" dirty="0" err="1">
                <a:latin typeface="+mn-lt"/>
              </a:rPr>
              <a:t>mid-term</a:t>
            </a:r>
            <a:r>
              <a:rPr lang="fr-CH" sz="1400" dirty="0">
                <a:latin typeface="+mn-lt"/>
              </a:rPr>
              <a:t> – M. Vretenar, 20’</a:t>
            </a:r>
          </a:p>
          <a:p>
            <a:pPr marL="457200" lvl="1" indent="0">
              <a:buNone/>
            </a:pPr>
            <a:r>
              <a:rPr lang="fr-CH" sz="1400" dirty="0">
                <a:latin typeface="+mn-lt"/>
              </a:rPr>
              <a:t>-	The ARIES </a:t>
            </a:r>
            <a:r>
              <a:rPr lang="fr-CH" sz="1400" dirty="0" err="1">
                <a:latin typeface="+mn-lt"/>
              </a:rPr>
              <a:t>Material</a:t>
            </a:r>
            <a:r>
              <a:rPr lang="fr-CH" sz="1400" dirty="0">
                <a:latin typeface="+mn-lt"/>
              </a:rPr>
              <a:t> </a:t>
            </a:r>
            <a:r>
              <a:rPr lang="fr-CH" sz="1400" dirty="0" err="1">
                <a:latin typeface="+mn-lt"/>
              </a:rPr>
              <a:t>studies</a:t>
            </a:r>
            <a:r>
              <a:rPr lang="fr-CH" sz="1400" dirty="0">
                <a:latin typeface="+mn-lt"/>
              </a:rPr>
              <a:t>, TA and JRA – A. Bertarelli, 20’</a:t>
            </a:r>
          </a:p>
          <a:p>
            <a:pPr marL="457200" lvl="1" indent="0">
              <a:buNone/>
            </a:pPr>
            <a:r>
              <a:rPr lang="fr-CH" sz="1400" dirty="0">
                <a:latin typeface="+mn-lt"/>
              </a:rPr>
              <a:t>-	The ARIES </a:t>
            </a:r>
            <a:r>
              <a:rPr lang="fr-CH" sz="1400" dirty="0" err="1">
                <a:latin typeface="+mn-lt"/>
              </a:rPr>
              <a:t>JRAs</a:t>
            </a:r>
            <a:r>
              <a:rPr lang="fr-CH" sz="1400" dirty="0">
                <a:latin typeface="+mn-lt"/>
              </a:rPr>
              <a:t> on Innovation, </a:t>
            </a:r>
            <a:r>
              <a:rPr lang="fr-CH" sz="1400" dirty="0" err="1">
                <a:latin typeface="+mn-lt"/>
              </a:rPr>
              <a:t>thin</a:t>
            </a:r>
            <a:r>
              <a:rPr lang="fr-CH" sz="1400" dirty="0">
                <a:latin typeface="+mn-lt"/>
              </a:rPr>
              <a:t> films and </a:t>
            </a:r>
            <a:r>
              <a:rPr lang="fr-CH" sz="1400" dirty="0" err="1">
                <a:latin typeface="+mn-lt"/>
              </a:rPr>
              <a:t>electron</a:t>
            </a:r>
            <a:r>
              <a:rPr lang="fr-CH" sz="1400" dirty="0">
                <a:latin typeface="+mn-lt"/>
              </a:rPr>
              <a:t> </a:t>
            </a:r>
            <a:r>
              <a:rPr lang="fr-CH" sz="1400" dirty="0" err="1">
                <a:latin typeface="+mn-lt"/>
              </a:rPr>
              <a:t>lenses</a:t>
            </a:r>
            <a:r>
              <a:rPr lang="fr-CH" sz="1400" dirty="0">
                <a:latin typeface="+mn-lt"/>
              </a:rPr>
              <a:t> – M. Vretenar, 20</a:t>
            </a:r>
            <a:r>
              <a:rPr lang="fr-CH" sz="1400" dirty="0" smtClean="0">
                <a:latin typeface="+mn-lt"/>
              </a:rPr>
              <a:t>’</a:t>
            </a:r>
            <a:endParaRPr lang="fr-CH" sz="1400" dirty="0">
              <a:latin typeface="+mn-lt"/>
            </a:endParaRPr>
          </a:p>
        </p:txBody>
      </p:sp>
    </p:spTree>
    <p:extLst>
      <p:ext uri="{BB962C8B-B14F-4D97-AF65-F5344CB8AC3E}">
        <p14:creationId xmlns:p14="http://schemas.microsoft.com/office/powerpoint/2010/main" val="239786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Status</a:t>
            </a:r>
            <a:r>
              <a:rPr lang="fr-CH" dirty="0" smtClean="0"/>
              <a:t> of </a:t>
            </a:r>
            <a:r>
              <a:rPr lang="fr-CH" dirty="0" err="1" smtClean="0"/>
              <a:t>Deliverables</a:t>
            </a:r>
            <a:endParaRPr lang="en-GB" dirty="0"/>
          </a:p>
        </p:txBody>
      </p:sp>
      <p:sp>
        <p:nvSpPr>
          <p:cNvPr id="5" name="Slide Number Placeholder 4"/>
          <p:cNvSpPr>
            <a:spLocks noGrp="1"/>
          </p:cNvSpPr>
          <p:nvPr>
            <p:ph type="sldNum" sz="quarter" idx="12"/>
          </p:nvPr>
        </p:nvSpPr>
        <p:spPr/>
        <p:txBody>
          <a:bodyPr/>
          <a:lstStyle/>
          <a:p>
            <a:fld id="{81B4523E-0E60-2F49-A1DB-8E66CE3DE81B}" type="slidenum">
              <a:rPr lang="en-GB" smtClean="0"/>
              <a:pPr/>
              <a:t>4</a:t>
            </a:fld>
            <a:endParaRPr lang="en-GB"/>
          </a:p>
        </p:txBody>
      </p:sp>
      <p:sp>
        <p:nvSpPr>
          <p:cNvPr id="11" name="TextBox 10"/>
          <p:cNvSpPr txBox="1"/>
          <p:nvPr/>
        </p:nvSpPr>
        <p:spPr>
          <a:xfrm>
            <a:off x="6597067" y="1412776"/>
            <a:ext cx="2089733" cy="646331"/>
          </a:xfrm>
          <a:prstGeom prst="rect">
            <a:avLst/>
          </a:prstGeom>
          <a:noFill/>
        </p:spPr>
        <p:txBody>
          <a:bodyPr wrap="square" rtlCol="0">
            <a:spAutoFit/>
          </a:bodyPr>
          <a:lstStyle/>
          <a:p>
            <a:r>
              <a:rPr lang="fr-CH" dirty="0" smtClean="0"/>
              <a:t>10/10 </a:t>
            </a:r>
            <a:r>
              <a:rPr lang="fr-CH" dirty="0" err="1" smtClean="0"/>
              <a:t>Deliverables</a:t>
            </a:r>
            <a:r>
              <a:rPr lang="fr-CH" dirty="0" smtClean="0"/>
              <a:t> </a:t>
            </a:r>
            <a:r>
              <a:rPr lang="fr-CH" dirty="0" err="1" smtClean="0"/>
              <a:t>submitted</a:t>
            </a:r>
            <a:endParaRPr lang="fr-CH" dirty="0" smtClean="0"/>
          </a:p>
        </p:txBody>
      </p:sp>
      <p:sp>
        <p:nvSpPr>
          <p:cNvPr id="13" name="TextBox 12"/>
          <p:cNvSpPr txBox="1"/>
          <p:nvPr/>
        </p:nvSpPr>
        <p:spPr>
          <a:xfrm>
            <a:off x="327602" y="5013176"/>
            <a:ext cx="8359198" cy="923330"/>
          </a:xfrm>
          <a:prstGeom prst="rect">
            <a:avLst/>
          </a:prstGeom>
          <a:noFill/>
        </p:spPr>
        <p:txBody>
          <a:bodyPr wrap="square" rtlCol="0">
            <a:spAutoFit/>
          </a:bodyPr>
          <a:lstStyle/>
          <a:p>
            <a:r>
              <a:rPr lang="fr-CH" dirty="0"/>
              <a:t>1</a:t>
            </a:r>
            <a:r>
              <a:rPr lang="fr-CH" dirty="0" smtClean="0"/>
              <a:t> </a:t>
            </a:r>
            <a:r>
              <a:rPr lang="fr-CH" dirty="0" err="1" smtClean="0"/>
              <a:t>Deliverable</a:t>
            </a:r>
            <a:r>
              <a:rPr lang="fr-CH" dirty="0" smtClean="0"/>
              <a:t> (D16.1) </a:t>
            </a:r>
            <a:r>
              <a:rPr lang="fr-CH" dirty="0" err="1" smtClean="0"/>
              <a:t>delayed</a:t>
            </a:r>
            <a:r>
              <a:rPr lang="fr-CH" dirty="0" smtClean="0"/>
              <a:t> due to </a:t>
            </a:r>
            <a:r>
              <a:rPr lang="fr-CH" dirty="0" err="1" smtClean="0"/>
              <a:t>external</a:t>
            </a:r>
            <a:r>
              <a:rPr lang="fr-CH" dirty="0" smtClean="0"/>
              <a:t> </a:t>
            </a:r>
            <a:r>
              <a:rPr lang="fr-CH" dirty="0" err="1" smtClean="0"/>
              <a:t>events</a:t>
            </a:r>
            <a:r>
              <a:rPr lang="fr-CH" dirty="0" smtClean="0"/>
              <a:t> (</a:t>
            </a:r>
            <a:r>
              <a:rPr lang="fr-CH" dirty="0" err="1" smtClean="0"/>
              <a:t>delay</a:t>
            </a:r>
            <a:r>
              <a:rPr lang="fr-CH" dirty="0" smtClean="0"/>
              <a:t> </a:t>
            </a:r>
            <a:r>
              <a:rPr lang="fr-CH" dirty="0" err="1" smtClean="0"/>
              <a:t>accepted</a:t>
            </a:r>
            <a:r>
              <a:rPr lang="fr-CH" dirty="0" smtClean="0"/>
              <a:t> by the EC </a:t>
            </a:r>
            <a:r>
              <a:rPr lang="fr-CH" dirty="0" err="1" smtClean="0"/>
              <a:t>Officer</a:t>
            </a:r>
            <a:r>
              <a:rPr lang="fr-CH" dirty="0" smtClean="0"/>
              <a:t>)</a:t>
            </a:r>
          </a:p>
          <a:p>
            <a:r>
              <a:rPr lang="fr-CH" dirty="0" smtClean="0"/>
              <a:t>1 </a:t>
            </a:r>
            <a:r>
              <a:rPr lang="fr-CH" dirty="0" err="1" smtClean="0"/>
              <a:t>Deliverable</a:t>
            </a:r>
            <a:r>
              <a:rPr lang="fr-CH" dirty="0" smtClean="0"/>
              <a:t> </a:t>
            </a:r>
            <a:r>
              <a:rPr lang="fr-CH" dirty="0" err="1" smtClean="0"/>
              <a:t>submitted</a:t>
            </a:r>
            <a:r>
              <a:rPr lang="fr-CH" dirty="0" smtClean="0"/>
              <a:t> in </a:t>
            </a:r>
            <a:r>
              <a:rPr lang="fr-CH" dirty="0" err="1" smtClean="0"/>
              <a:t>advance</a:t>
            </a:r>
            <a:endParaRPr lang="fr-CH" dirty="0" smtClean="0"/>
          </a:p>
          <a:p>
            <a:endParaRPr lang="fr-CH" dirty="0" smtClean="0"/>
          </a:p>
        </p:txBody>
      </p:sp>
      <p:pic>
        <p:nvPicPr>
          <p:cNvPr id="3" name="Picture 2"/>
          <p:cNvPicPr>
            <a:picLocks noChangeAspect="1"/>
          </p:cNvPicPr>
          <p:nvPr/>
        </p:nvPicPr>
        <p:blipFill>
          <a:blip r:embed="rId2"/>
          <a:stretch>
            <a:fillRect/>
          </a:stretch>
        </p:blipFill>
        <p:spPr>
          <a:xfrm>
            <a:off x="244151" y="1196752"/>
            <a:ext cx="6239612" cy="3672408"/>
          </a:xfrm>
          <a:prstGeom prst="rect">
            <a:avLst/>
          </a:prstGeom>
        </p:spPr>
      </p:pic>
    </p:spTree>
    <p:extLst>
      <p:ext uri="{BB962C8B-B14F-4D97-AF65-F5344CB8AC3E}">
        <p14:creationId xmlns:p14="http://schemas.microsoft.com/office/powerpoint/2010/main" val="315435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Status</a:t>
            </a:r>
            <a:r>
              <a:rPr lang="fr-CH" dirty="0" smtClean="0"/>
              <a:t> of </a:t>
            </a:r>
            <a:r>
              <a:rPr lang="fr-CH" dirty="0" err="1" smtClean="0"/>
              <a:t>Milestones</a:t>
            </a:r>
            <a:endParaRPr lang="en-GB" dirty="0"/>
          </a:p>
        </p:txBody>
      </p:sp>
      <p:sp>
        <p:nvSpPr>
          <p:cNvPr id="5" name="Slide Number Placeholder 4"/>
          <p:cNvSpPr>
            <a:spLocks noGrp="1"/>
          </p:cNvSpPr>
          <p:nvPr>
            <p:ph type="sldNum" sz="quarter" idx="12"/>
          </p:nvPr>
        </p:nvSpPr>
        <p:spPr/>
        <p:txBody>
          <a:bodyPr/>
          <a:lstStyle/>
          <a:p>
            <a:fld id="{81B4523E-0E60-2F49-A1DB-8E66CE3DE81B}" type="slidenum">
              <a:rPr lang="en-GB" smtClean="0"/>
              <a:pPr/>
              <a:t>5</a:t>
            </a:fld>
            <a:endParaRPr lang="en-GB"/>
          </a:p>
        </p:txBody>
      </p:sp>
      <p:sp>
        <p:nvSpPr>
          <p:cNvPr id="8" name="TextBox 7"/>
          <p:cNvSpPr txBox="1"/>
          <p:nvPr/>
        </p:nvSpPr>
        <p:spPr>
          <a:xfrm>
            <a:off x="6347989" y="1103758"/>
            <a:ext cx="2308448" cy="369332"/>
          </a:xfrm>
          <a:prstGeom prst="rect">
            <a:avLst/>
          </a:prstGeom>
          <a:noFill/>
        </p:spPr>
        <p:txBody>
          <a:bodyPr wrap="square" rtlCol="0">
            <a:spAutoFit/>
          </a:bodyPr>
          <a:lstStyle/>
          <a:p>
            <a:r>
              <a:rPr lang="fr-CH" dirty="0" err="1" smtClean="0"/>
              <a:t>Achieved</a:t>
            </a:r>
            <a:r>
              <a:rPr lang="fr-CH" dirty="0" smtClean="0"/>
              <a:t> </a:t>
            </a:r>
            <a:r>
              <a:rPr lang="fr-CH" dirty="0" smtClean="0"/>
              <a:t>36</a:t>
            </a:r>
            <a:r>
              <a:rPr lang="fr-CH" dirty="0" smtClean="0"/>
              <a:t> </a:t>
            </a:r>
            <a:r>
              <a:rPr lang="fr-CH" dirty="0" smtClean="0"/>
              <a:t>/ </a:t>
            </a:r>
            <a:r>
              <a:rPr lang="fr-CH" dirty="0" smtClean="0"/>
              <a:t>43</a:t>
            </a:r>
            <a:endParaRPr lang="en-GB" dirty="0"/>
          </a:p>
        </p:txBody>
      </p:sp>
      <p:sp>
        <p:nvSpPr>
          <p:cNvPr id="10" name="TextBox 9"/>
          <p:cNvSpPr txBox="1"/>
          <p:nvPr/>
        </p:nvSpPr>
        <p:spPr>
          <a:xfrm>
            <a:off x="3995936" y="4797152"/>
            <a:ext cx="3347434" cy="1415772"/>
          </a:xfrm>
          <a:prstGeom prst="rect">
            <a:avLst/>
          </a:prstGeom>
          <a:noFill/>
        </p:spPr>
        <p:txBody>
          <a:bodyPr wrap="square" rtlCol="0">
            <a:spAutoFit/>
          </a:bodyPr>
          <a:lstStyle/>
          <a:p>
            <a:r>
              <a:rPr lang="fr-CH" sz="1600" dirty="0" smtClean="0"/>
              <a:t>7 </a:t>
            </a:r>
            <a:r>
              <a:rPr lang="fr-CH" sz="1600" dirty="0" err="1" smtClean="0"/>
              <a:t>late</a:t>
            </a:r>
            <a:r>
              <a:rPr lang="fr-CH" sz="1600" dirty="0" smtClean="0"/>
              <a:t> </a:t>
            </a:r>
            <a:r>
              <a:rPr lang="fr-CH" sz="1600" dirty="0" err="1" smtClean="0"/>
              <a:t>Milestones</a:t>
            </a:r>
            <a:r>
              <a:rPr lang="fr-CH" sz="1600" dirty="0" smtClean="0"/>
              <a:t> for </a:t>
            </a:r>
            <a:r>
              <a:rPr lang="fr-CH" sz="1600" dirty="0" err="1" smtClean="0"/>
              <a:t>various</a:t>
            </a:r>
            <a:r>
              <a:rPr lang="fr-CH" sz="1600" dirty="0" smtClean="0"/>
              <a:t> </a:t>
            </a:r>
            <a:r>
              <a:rPr lang="fr-CH" sz="1600" dirty="0" err="1" smtClean="0"/>
              <a:t>reasons</a:t>
            </a:r>
            <a:endParaRPr lang="fr-CH" sz="1600" dirty="0" smtClean="0"/>
          </a:p>
          <a:p>
            <a:pPr lvl="1"/>
            <a:r>
              <a:rPr lang="fr-CH" sz="1400" dirty="0"/>
              <a:t>1</a:t>
            </a:r>
            <a:r>
              <a:rPr lang="fr-CH" sz="1400" dirty="0" smtClean="0"/>
              <a:t> workshop </a:t>
            </a:r>
            <a:r>
              <a:rPr lang="fr-CH" sz="1400" dirty="0" err="1" smtClean="0"/>
              <a:t>delayed</a:t>
            </a:r>
            <a:endParaRPr lang="fr-CH" sz="1400" dirty="0" smtClean="0"/>
          </a:p>
          <a:p>
            <a:pPr lvl="1"/>
            <a:r>
              <a:rPr lang="fr-CH" sz="1400" dirty="0" smtClean="0"/>
              <a:t>1 </a:t>
            </a:r>
            <a:r>
              <a:rPr lang="fr-CH" sz="1400" dirty="0" smtClean="0"/>
              <a:t>no news</a:t>
            </a:r>
            <a:endParaRPr lang="fr-CH" sz="1400" dirty="0" smtClean="0"/>
          </a:p>
          <a:p>
            <a:pPr lvl="1"/>
            <a:r>
              <a:rPr lang="fr-CH" sz="1400" dirty="0"/>
              <a:t>1</a:t>
            </a:r>
            <a:r>
              <a:rPr lang="fr-CH" sz="1400" dirty="0" smtClean="0"/>
              <a:t> </a:t>
            </a:r>
            <a:r>
              <a:rPr lang="fr-CH" sz="1400" dirty="0" err="1" smtClean="0"/>
              <a:t>delayed</a:t>
            </a:r>
            <a:r>
              <a:rPr lang="fr-CH" sz="1400" dirty="0" smtClean="0"/>
              <a:t> </a:t>
            </a:r>
            <a:r>
              <a:rPr lang="fr-CH" sz="1400" dirty="0" err="1" smtClean="0"/>
              <a:t>Mid</a:t>
            </a:r>
            <a:r>
              <a:rPr lang="fr-CH" sz="1400" dirty="0"/>
              <a:t> </a:t>
            </a:r>
            <a:r>
              <a:rPr lang="fr-CH" sz="1400" dirty="0" err="1" smtClean="0"/>
              <a:t>Term</a:t>
            </a:r>
            <a:r>
              <a:rPr lang="fr-CH" sz="1400" dirty="0" smtClean="0"/>
              <a:t> </a:t>
            </a:r>
            <a:r>
              <a:rPr lang="fr-CH" sz="1400" dirty="0" err="1" smtClean="0"/>
              <a:t>review</a:t>
            </a:r>
            <a:endParaRPr lang="fr-CH" sz="1400" dirty="0" smtClean="0"/>
          </a:p>
          <a:p>
            <a:pPr lvl="1"/>
            <a:r>
              <a:rPr lang="fr-CH" sz="1400" dirty="0"/>
              <a:t>2</a:t>
            </a:r>
            <a:r>
              <a:rPr lang="fr-CH" sz="1400" dirty="0" smtClean="0"/>
              <a:t> minor </a:t>
            </a:r>
            <a:r>
              <a:rPr lang="fr-CH" sz="1400" dirty="0" err="1" smtClean="0"/>
              <a:t>delay</a:t>
            </a:r>
            <a:endParaRPr lang="fr-CH" sz="1400" dirty="0" smtClean="0"/>
          </a:p>
          <a:p>
            <a:pPr lvl="1"/>
            <a:r>
              <a:rPr lang="fr-CH" sz="1400" dirty="0" smtClean="0"/>
              <a:t>2 </a:t>
            </a:r>
            <a:r>
              <a:rPr lang="fr-CH" sz="1400" dirty="0" err="1" smtClean="0"/>
              <a:t>delayed</a:t>
            </a:r>
            <a:r>
              <a:rPr lang="fr-CH" sz="1400" dirty="0" smtClean="0"/>
              <a:t> for </a:t>
            </a:r>
            <a:r>
              <a:rPr lang="fr-CH" sz="1400" dirty="0" err="1" smtClean="0"/>
              <a:t>maternity</a:t>
            </a:r>
            <a:r>
              <a:rPr lang="fr-CH" sz="1400" dirty="0" smtClean="0"/>
              <a:t> </a:t>
            </a:r>
            <a:r>
              <a:rPr lang="fr-CH" sz="1400" dirty="0" err="1" smtClean="0"/>
              <a:t>leave</a:t>
            </a:r>
            <a:endParaRPr lang="fr-CH" sz="1400" dirty="0" smtClean="0"/>
          </a:p>
        </p:txBody>
      </p:sp>
      <p:pic>
        <p:nvPicPr>
          <p:cNvPr id="3" name="Picture 2"/>
          <p:cNvPicPr>
            <a:picLocks noChangeAspect="1"/>
          </p:cNvPicPr>
          <p:nvPr/>
        </p:nvPicPr>
        <p:blipFill>
          <a:blip r:embed="rId2"/>
          <a:stretch>
            <a:fillRect/>
          </a:stretch>
        </p:blipFill>
        <p:spPr>
          <a:xfrm>
            <a:off x="248182" y="1096891"/>
            <a:ext cx="5980001" cy="3346761"/>
          </a:xfrm>
          <a:prstGeom prst="rect">
            <a:avLst/>
          </a:prstGeom>
        </p:spPr>
      </p:pic>
    </p:spTree>
    <p:extLst>
      <p:ext uri="{BB962C8B-B14F-4D97-AF65-F5344CB8AC3E}">
        <p14:creationId xmlns:p14="http://schemas.microsoft.com/office/powerpoint/2010/main" val="229567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40080" cy="561974"/>
          </a:xfrm>
        </p:spPr>
        <p:txBody>
          <a:bodyPr/>
          <a:lstStyle/>
          <a:p>
            <a:r>
              <a:rPr lang="fr-CH" sz="2400" dirty="0" smtClean="0"/>
              <a:t>ARIES </a:t>
            </a:r>
            <a:r>
              <a:rPr lang="fr-CH" sz="2400" dirty="0" err="1" smtClean="0"/>
              <a:t>features</a:t>
            </a:r>
            <a:r>
              <a:rPr lang="fr-CH" sz="2400" dirty="0" smtClean="0"/>
              <a:t> in </a:t>
            </a:r>
            <a:r>
              <a:rPr lang="fr-CH" sz="2400" dirty="0" err="1" smtClean="0"/>
              <a:t>December</a:t>
            </a:r>
            <a:r>
              <a:rPr lang="fr-CH" sz="2400" dirty="0" smtClean="0"/>
              <a:t> 2018 EC communication </a:t>
            </a:r>
            <a:r>
              <a:rPr lang="fr-CH" sz="2400" dirty="0" err="1" smtClean="0"/>
              <a:t>campaign</a:t>
            </a:r>
            <a:endParaRPr lang="en-GB" sz="2400" dirty="0"/>
          </a:p>
        </p:txBody>
      </p:sp>
      <p:sp>
        <p:nvSpPr>
          <p:cNvPr id="3" name="Content Placeholder 2"/>
          <p:cNvSpPr>
            <a:spLocks noGrp="1"/>
          </p:cNvSpPr>
          <p:nvPr>
            <p:ph idx="1"/>
          </p:nvPr>
        </p:nvSpPr>
        <p:spPr>
          <a:xfrm>
            <a:off x="314049" y="1009311"/>
            <a:ext cx="8424936" cy="2491697"/>
          </a:xfrm>
        </p:spPr>
        <p:txBody>
          <a:bodyPr>
            <a:normAutofit fontScale="92500" lnSpcReduction="10000"/>
          </a:bodyPr>
          <a:lstStyle/>
          <a:p>
            <a:r>
              <a:rPr lang="fr-CH" dirty="0" smtClean="0">
                <a:latin typeface="+mj-lt"/>
              </a:rPr>
              <a:t>Article on ARIES in the </a:t>
            </a:r>
            <a:r>
              <a:rPr lang="fr-CH" dirty="0" err="1" smtClean="0">
                <a:latin typeface="+mj-lt"/>
              </a:rPr>
              <a:t>December</a:t>
            </a:r>
            <a:r>
              <a:rPr lang="fr-CH" dirty="0" smtClean="0">
                <a:latin typeface="+mj-lt"/>
              </a:rPr>
              <a:t> 2018 </a:t>
            </a:r>
            <a:r>
              <a:rPr lang="fr-CH" dirty="0" err="1" smtClean="0">
                <a:latin typeface="+mj-lt"/>
              </a:rPr>
              <a:t>list</a:t>
            </a:r>
            <a:r>
              <a:rPr lang="fr-CH" dirty="0" smtClean="0">
                <a:latin typeface="+mj-lt"/>
              </a:rPr>
              <a:t> of «</a:t>
            </a:r>
            <a:r>
              <a:rPr lang="fr-CH" dirty="0" err="1" smtClean="0">
                <a:latin typeface="+mj-lt"/>
              </a:rPr>
              <a:t>success</a:t>
            </a:r>
            <a:r>
              <a:rPr lang="fr-CH" dirty="0" smtClean="0">
                <a:latin typeface="+mj-lt"/>
              </a:rPr>
              <a:t> stories» of EC </a:t>
            </a:r>
            <a:r>
              <a:rPr lang="fr-CH" dirty="0" err="1" smtClean="0">
                <a:latin typeface="+mj-lt"/>
              </a:rPr>
              <a:t>Research</a:t>
            </a:r>
            <a:r>
              <a:rPr lang="fr-CH" dirty="0" smtClean="0">
                <a:latin typeface="+mj-lt"/>
              </a:rPr>
              <a:t> and Innovation </a:t>
            </a:r>
            <a:r>
              <a:rPr lang="fr-CH" dirty="0" err="1" smtClean="0">
                <a:latin typeface="+mj-lt"/>
              </a:rPr>
              <a:t>Projects</a:t>
            </a:r>
            <a:r>
              <a:rPr lang="fr-CH" dirty="0" smtClean="0">
                <a:latin typeface="+mj-lt"/>
              </a:rPr>
              <a:t>, for </a:t>
            </a:r>
            <a:r>
              <a:rPr lang="fr-CH" dirty="0" err="1" smtClean="0">
                <a:latin typeface="+mj-lt"/>
              </a:rPr>
              <a:t>general</a:t>
            </a:r>
            <a:r>
              <a:rPr lang="fr-CH" dirty="0" smtClean="0">
                <a:latin typeface="+mj-lt"/>
              </a:rPr>
              <a:t> public.</a:t>
            </a:r>
          </a:p>
          <a:p>
            <a:r>
              <a:rPr lang="fr-CH" dirty="0" err="1" smtClean="0">
                <a:latin typeface="+mj-lt"/>
              </a:rPr>
              <a:t>Based</a:t>
            </a:r>
            <a:r>
              <a:rPr lang="fr-CH" dirty="0" smtClean="0">
                <a:latin typeface="+mj-lt"/>
              </a:rPr>
              <a:t> on a </a:t>
            </a:r>
            <a:r>
              <a:rPr lang="fr-CH" dirty="0" err="1" smtClean="0">
                <a:latin typeface="+mj-lt"/>
              </a:rPr>
              <a:t>written</a:t>
            </a:r>
            <a:r>
              <a:rPr lang="fr-CH" dirty="0" smtClean="0">
                <a:latin typeface="+mj-lt"/>
              </a:rPr>
              <a:t> interview to the </a:t>
            </a:r>
            <a:r>
              <a:rPr lang="fr-CH" dirty="0" err="1" smtClean="0">
                <a:latin typeface="+mj-lt"/>
              </a:rPr>
              <a:t>coordinator</a:t>
            </a:r>
            <a:r>
              <a:rPr lang="fr-CH" dirty="0" smtClean="0">
                <a:latin typeface="+mj-lt"/>
              </a:rPr>
              <a:t> by a UK </a:t>
            </a:r>
            <a:r>
              <a:rPr lang="fr-CH" dirty="0" err="1" smtClean="0">
                <a:latin typeface="+mj-lt"/>
              </a:rPr>
              <a:t>journalist</a:t>
            </a:r>
            <a:r>
              <a:rPr lang="fr-CH" dirty="0" smtClean="0">
                <a:latin typeface="+mj-lt"/>
              </a:rPr>
              <a:t>.</a:t>
            </a:r>
          </a:p>
          <a:p>
            <a:r>
              <a:rPr lang="fr-CH" dirty="0" smtClean="0">
                <a:latin typeface="+mj-lt"/>
              </a:rPr>
              <a:t>Excellent article, but the </a:t>
            </a:r>
            <a:r>
              <a:rPr lang="fr-CH" dirty="0" err="1" smtClean="0">
                <a:latin typeface="+mj-lt"/>
              </a:rPr>
              <a:t>journalist</a:t>
            </a:r>
            <a:r>
              <a:rPr lang="fr-CH" dirty="0" smtClean="0">
                <a:latin typeface="+mj-lt"/>
              </a:rPr>
              <a:t> has </a:t>
            </a:r>
            <a:r>
              <a:rPr lang="fr-CH" dirty="0" err="1" smtClean="0">
                <a:latin typeface="+mj-lt"/>
              </a:rPr>
              <a:t>picked</a:t>
            </a:r>
            <a:r>
              <a:rPr lang="fr-CH" dirty="0" smtClean="0">
                <a:latin typeface="+mj-lt"/>
              </a:rPr>
              <a:t> up </a:t>
            </a:r>
            <a:r>
              <a:rPr lang="fr-CH" dirty="0" err="1" smtClean="0">
                <a:latin typeface="+mj-lt"/>
              </a:rPr>
              <a:t>almost</a:t>
            </a:r>
            <a:r>
              <a:rPr lang="fr-CH" dirty="0" smtClean="0">
                <a:latin typeface="+mj-lt"/>
              </a:rPr>
              <a:t> </a:t>
            </a:r>
            <a:r>
              <a:rPr lang="fr-CH" dirty="0" err="1" smtClean="0">
                <a:latin typeface="+mj-lt"/>
              </a:rPr>
              <a:t>exclusively</a:t>
            </a:r>
            <a:r>
              <a:rPr lang="fr-CH" dirty="0" smtClean="0">
                <a:latin typeface="+mj-lt"/>
              </a:rPr>
              <a:t> the applications of </a:t>
            </a:r>
            <a:r>
              <a:rPr lang="fr-CH" dirty="0" err="1" smtClean="0">
                <a:latin typeface="+mj-lt"/>
              </a:rPr>
              <a:t>accelerators</a:t>
            </a:r>
            <a:r>
              <a:rPr lang="fr-CH" dirty="0" smtClean="0">
                <a:latin typeface="+mj-lt"/>
              </a:rPr>
              <a:t> (and the muon </a:t>
            </a:r>
            <a:r>
              <a:rPr lang="fr-CH" dirty="0" err="1" smtClean="0">
                <a:latin typeface="+mj-lt"/>
              </a:rPr>
              <a:t>collider</a:t>
            </a:r>
            <a:r>
              <a:rPr lang="fr-CH" dirty="0" smtClean="0">
                <a:latin typeface="+mj-lt"/>
              </a:rPr>
              <a:t>…) </a:t>
            </a:r>
          </a:p>
          <a:p>
            <a:r>
              <a:rPr lang="fr-CH" dirty="0" err="1" smtClean="0">
                <a:latin typeface="+mj-lt"/>
              </a:rPr>
              <a:t>Officially</a:t>
            </a:r>
            <a:r>
              <a:rPr lang="fr-CH" dirty="0" smtClean="0">
                <a:latin typeface="+mj-lt"/>
              </a:rPr>
              <a:t> on-line on </a:t>
            </a:r>
            <a:r>
              <a:rPr lang="fr-CH" dirty="0" err="1" smtClean="0">
                <a:latin typeface="+mj-lt"/>
              </a:rPr>
              <a:t>December</a:t>
            </a:r>
            <a:r>
              <a:rPr lang="fr-CH" dirty="0" smtClean="0">
                <a:latin typeface="+mj-lt"/>
              </a:rPr>
              <a:t> 5th, </a:t>
            </a:r>
            <a:r>
              <a:rPr lang="fr-CH" dirty="0" err="1" smtClean="0">
                <a:latin typeface="+mj-lt"/>
              </a:rPr>
              <a:t>preview</a:t>
            </a:r>
            <a:r>
              <a:rPr lang="fr-CH" dirty="0" smtClean="0">
                <a:latin typeface="+mj-lt"/>
              </a:rPr>
              <a:t> </a:t>
            </a:r>
            <a:r>
              <a:rPr lang="fr-CH" dirty="0">
                <a:latin typeface="+mj-lt"/>
              </a:rPr>
              <a:t>at </a:t>
            </a:r>
            <a:r>
              <a:rPr lang="fr-CH" dirty="0">
                <a:latin typeface="+mj-lt"/>
                <a:hlinkClick r:id="rId2"/>
              </a:rPr>
              <a:t>http://</a:t>
            </a:r>
            <a:r>
              <a:rPr lang="fr-CH" dirty="0" smtClean="0">
                <a:latin typeface="+mj-lt"/>
                <a:hlinkClick r:id="rId2"/>
              </a:rPr>
              <a:t>ec.europa.eu/research/infocentre/article_en.cfm?artid=49808</a:t>
            </a:r>
            <a:r>
              <a:rPr lang="fr-CH" dirty="0" smtClean="0">
                <a:latin typeface="+mj-lt"/>
              </a:rPr>
              <a:t>  </a:t>
            </a:r>
          </a:p>
        </p:txBody>
      </p:sp>
      <p:sp>
        <p:nvSpPr>
          <p:cNvPr id="5" name="Slide Number Placeholder 4"/>
          <p:cNvSpPr>
            <a:spLocks noGrp="1"/>
          </p:cNvSpPr>
          <p:nvPr>
            <p:ph type="sldNum" sz="quarter" idx="12"/>
          </p:nvPr>
        </p:nvSpPr>
        <p:spPr/>
        <p:txBody>
          <a:bodyPr/>
          <a:lstStyle/>
          <a:p>
            <a:fld id="{81B4523E-0E60-2F49-A1DB-8E66CE3DE81B}" type="slidenum">
              <a:rPr lang="en-GB" smtClean="0"/>
              <a:pPr/>
              <a:t>6</a:t>
            </a:fld>
            <a:endParaRPr lang="en-GB"/>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938464" y="4426184"/>
            <a:ext cx="4824536" cy="2295291"/>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622816551"/>
              </p:ext>
            </p:extLst>
          </p:nvPr>
        </p:nvGraphicFramePr>
        <p:xfrm>
          <a:off x="1611660" y="3526762"/>
          <a:ext cx="6931989" cy="731520"/>
        </p:xfrm>
        <a:graphic>
          <a:graphicData uri="http://schemas.openxmlformats.org/drawingml/2006/table">
            <a:tbl>
              <a:tblPr>
                <a:tableStyleId>{5C22544A-7EE6-4342-B048-85BDC9FD1C3A}</a:tableStyleId>
              </a:tblPr>
              <a:tblGrid>
                <a:gridCol w="6931989">
                  <a:extLst>
                    <a:ext uri="{9D8B030D-6E8A-4147-A177-3AD203B41FA5}">
                      <a16:colId xmlns:a16="http://schemas.microsoft.com/office/drawing/2014/main" val="4294202204"/>
                    </a:ext>
                  </a:extLst>
                </a:gridCol>
              </a:tblGrid>
              <a:tr h="0">
                <a:tc>
                  <a:txBody>
                    <a:bodyPr/>
                    <a:lstStyle/>
                    <a:p>
                      <a:pPr>
                        <a:spcAft>
                          <a:spcPts val="600"/>
                        </a:spcAft>
                      </a:pPr>
                      <a:r>
                        <a:rPr lang="en-GB" sz="1200" dirty="0">
                          <a:effectLst/>
                        </a:rPr>
                        <a:t>A new generation of particle accelerators, more powerful, more efficient and more affordable than their predecessors, will help physicists explore the mysteries of the universe, provide engineers with novel tools to combat pollution and enable doctors to more effectively treat cancer. The #</a:t>
                      </a:r>
                      <a:r>
                        <a:rPr lang="en-GB" sz="1200" dirty="0" err="1">
                          <a:effectLst/>
                        </a:rPr>
                        <a:t>EUfunded</a:t>
                      </a:r>
                      <a:r>
                        <a:rPr lang="en-GB" sz="1200" dirty="0">
                          <a:effectLst/>
                        </a:rPr>
                        <a:t> ARIES project is leading the advance, developing technologies that are set to have a profound impact on science and society. #H2020</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4696477"/>
                  </a:ext>
                </a:extLst>
              </a:tr>
            </a:tbl>
          </a:graphicData>
        </a:graphic>
      </p:graphicFrame>
      <p:sp>
        <p:nvSpPr>
          <p:cNvPr id="7" name="TextBox 6"/>
          <p:cNvSpPr txBox="1"/>
          <p:nvPr/>
        </p:nvSpPr>
        <p:spPr>
          <a:xfrm>
            <a:off x="251520" y="3523190"/>
            <a:ext cx="1296144" cy="738664"/>
          </a:xfrm>
          <a:prstGeom prst="rect">
            <a:avLst/>
          </a:prstGeom>
          <a:noFill/>
        </p:spPr>
        <p:txBody>
          <a:bodyPr wrap="square" rtlCol="0">
            <a:spAutoFit/>
          </a:bodyPr>
          <a:lstStyle/>
          <a:p>
            <a:r>
              <a:rPr lang="en-US" sz="1400" dirty="0" smtClean="0"/>
              <a:t>Text for social media</a:t>
            </a:r>
          </a:p>
          <a:p>
            <a:r>
              <a:rPr lang="en-US" sz="1400" dirty="0" smtClean="0"/>
              <a:t>(89k followers)</a:t>
            </a:r>
            <a:endParaRPr lang="en-GB" sz="1400" dirty="0"/>
          </a:p>
        </p:txBody>
      </p:sp>
      <p:pic>
        <p:nvPicPr>
          <p:cNvPr id="8" name="Picture 7"/>
          <p:cNvPicPr>
            <a:picLocks noChangeAspect="1"/>
          </p:cNvPicPr>
          <p:nvPr/>
        </p:nvPicPr>
        <p:blipFill rotWithShape="1">
          <a:blip r:embed="rId4" cstate="email">
            <a:extLst>
              <a:ext uri="{28A0092B-C50C-407E-A947-70E740481C1C}">
                <a14:useLocalDpi xmlns:a14="http://schemas.microsoft.com/office/drawing/2010/main"/>
              </a:ext>
            </a:extLst>
          </a:blip>
          <a:srcRect l="20313" t="12150" r="22379" b="24987"/>
          <a:stretch/>
        </p:blipFill>
        <p:spPr>
          <a:xfrm>
            <a:off x="755576" y="4426184"/>
            <a:ext cx="2736304" cy="1688358"/>
          </a:xfrm>
          <a:prstGeom prst="rect">
            <a:avLst/>
          </a:prstGeom>
        </p:spPr>
      </p:pic>
      <p:sp>
        <p:nvSpPr>
          <p:cNvPr id="9" name="TextBox 8"/>
          <p:cNvSpPr txBox="1"/>
          <p:nvPr/>
        </p:nvSpPr>
        <p:spPr>
          <a:xfrm>
            <a:off x="2131063" y="6125214"/>
            <a:ext cx="1440160" cy="523220"/>
          </a:xfrm>
          <a:prstGeom prst="rect">
            <a:avLst/>
          </a:prstGeom>
          <a:noFill/>
        </p:spPr>
        <p:txBody>
          <a:bodyPr wrap="square" rtlCol="0">
            <a:spAutoFit/>
          </a:bodyPr>
          <a:lstStyle/>
          <a:p>
            <a:r>
              <a:rPr lang="en-US" sz="1400" dirty="0" smtClean="0"/>
              <a:t>New version of the ARIES video</a:t>
            </a:r>
            <a:endParaRPr lang="en-GB" sz="1400" dirty="0"/>
          </a:p>
        </p:txBody>
      </p:sp>
    </p:spTree>
    <p:extLst>
      <p:ext uri="{BB962C8B-B14F-4D97-AF65-F5344CB8AC3E}">
        <p14:creationId xmlns:p14="http://schemas.microsoft.com/office/powerpoint/2010/main" val="100126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Transnational </a:t>
            </a:r>
            <a:r>
              <a:rPr lang="fr-CH" dirty="0" err="1" smtClean="0"/>
              <a:t>access</a:t>
            </a:r>
            <a:r>
              <a:rPr lang="fr-CH" dirty="0" smtClean="0"/>
              <a:t> </a:t>
            </a:r>
            <a:r>
              <a:rPr lang="fr-CH" dirty="0" err="1" smtClean="0"/>
              <a:t>summary</a:t>
            </a:r>
            <a:r>
              <a:rPr lang="fr-CH" dirty="0" smtClean="0"/>
              <a:t> at M24</a:t>
            </a:r>
            <a:endParaRPr lang="en-GB" dirty="0"/>
          </a:p>
        </p:txBody>
      </p:sp>
      <p:sp>
        <p:nvSpPr>
          <p:cNvPr id="4" name="Footer Placeholder 3"/>
          <p:cNvSpPr>
            <a:spLocks noGrp="1"/>
          </p:cNvSpPr>
          <p:nvPr>
            <p:ph type="ftr" sz="quarter" idx="11"/>
          </p:nvPr>
        </p:nvSpPr>
        <p:spPr>
          <a:xfrm>
            <a:off x="1475656" y="5912791"/>
            <a:ext cx="5616624" cy="196850"/>
          </a:xfrm>
        </p:spPr>
        <p:txBody>
          <a:bodyPr/>
          <a:lstStyle/>
          <a:p>
            <a:r>
              <a:rPr lang="en-GB" dirty="0" smtClean="0"/>
              <a:t>TNA Summary by S. El Yacoubi and L. Veyrat, plus recent data from J. Schwindling</a:t>
            </a:r>
            <a:endParaRPr lang="en-GB" dirty="0"/>
          </a:p>
        </p:txBody>
      </p:sp>
      <p:sp>
        <p:nvSpPr>
          <p:cNvPr id="5" name="Slide Number Placeholder 4"/>
          <p:cNvSpPr>
            <a:spLocks noGrp="1"/>
          </p:cNvSpPr>
          <p:nvPr>
            <p:ph type="sldNum" sz="quarter" idx="12"/>
          </p:nvPr>
        </p:nvSpPr>
        <p:spPr/>
        <p:txBody>
          <a:bodyPr/>
          <a:lstStyle/>
          <a:p>
            <a:fld id="{81B4523E-0E60-2F49-A1DB-8E66CE3DE81B}" type="slidenum">
              <a:rPr lang="en-GB" smtClean="0"/>
              <a:pPr/>
              <a:t>7</a:t>
            </a:fld>
            <a:endParaRPr lang="en-GB"/>
          </a:p>
        </p:txBody>
      </p:sp>
      <p:sp>
        <p:nvSpPr>
          <p:cNvPr id="8" name="TextBox 7"/>
          <p:cNvSpPr txBox="1"/>
          <p:nvPr/>
        </p:nvSpPr>
        <p:spPr>
          <a:xfrm>
            <a:off x="539552" y="879207"/>
            <a:ext cx="5476436" cy="923330"/>
          </a:xfrm>
          <a:prstGeom prst="rect">
            <a:avLst/>
          </a:prstGeom>
          <a:noFill/>
        </p:spPr>
        <p:txBody>
          <a:bodyPr wrap="none" rtlCol="0">
            <a:spAutoFit/>
          </a:bodyPr>
          <a:lstStyle/>
          <a:p>
            <a:r>
              <a:rPr lang="fr-CH" dirty="0" smtClean="0"/>
              <a:t>14 </a:t>
            </a:r>
            <a:r>
              <a:rPr lang="fr-CH" dirty="0" err="1" smtClean="0"/>
              <a:t>facilities</a:t>
            </a:r>
            <a:r>
              <a:rPr lang="fr-CH" dirty="0" smtClean="0"/>
              <a:t>: 	</a:t>
            </a:r>
            <a:r>
              <a:rPr lang="fr-CH" dirty="0" err="1" smtClean="0"/>
              <a:t>only</a:t>
            </a:r>
            <a:r>
              <a:rPr lang="fr-CH" dirty="0" smtClean="0"/>
              <a:t> 7 are </a:t>
            </a:r>
            <a:r>
              <a:rPr lang="fr-CH" dirty="0" err="1" smtClean="0"/>
              <a:t>correctly</a:t>
            </a:r>
            <a:r>
              <a:rPr lang="fr-CH" dirty="0" smtClean="0"/>
              <a:t> </a:t>
            </a:r>
            <a:r>
              <a:rPr lang="fr-CH" dirty="0" err="1" smtClean="0"/>
              <a:t>progressing</a:t>
            </a:r>
            <a:endParaRPr lang="fr-CH" dirty="0" smtClean="0"/>
          </a:p>
          <a:p>
            <a:r>
              <a:rPr lang="fr-CH" dirty="0"/>
              <a:t>	</a:t>
            </a:r>
            <a:r>
              <a:rPr lang="fr-CH" dirty="0" smtClean="0"/>
              <a:t>		4 </a:t>
            </a:r>
            <a:r>
              <a:rPr lang="fr-CH" dirty="0" err="1" smtClean="0"/>
              <a:t>did</a:t>
            </a:r>
            <a:r>
              <a:rPr lang="fr-CH" dirty="0" smtClean="0"/>
              <a:t> not </a:t>
            </a:r>
            <a:r>
              <a:rPr lang="fr-CH" dirty="0" err="1" smtClean="0"/>
              <a:t>start</a:t>
            </a:r>
            <a:r>
              <a:rPr lang="fr-CH" dirty="0" smtClean="0"/>
              <a:t> </a:t>
            </a:r>
            <a:r>
              <a:rPr lang="fr-CH" dirty="0" err="1" smtClean="0"/>
              <a:t>yet</a:t>
            </a:r>
            <a:r>
              <a:rPr lang="fr-CH" dirty="0" smtClean="0"/>
              <a:t>, </a:t>
            </a:r>
            <a:r>
              <a:rPr lang="fr-CH" dirty="0" err="1" smtClean="0"/>
              <a:t>after</a:t>
            </a:r>
            <a:r>
              <a:rPr lang="fr-CH" dirty="0" smtClean="0"/>
              <a:t> 2 </a:t>
            </a:r>
            <a:r>
              <a:rPr lang="fr-CH" dirty="0" err="1" smtClean="0"/>
              <a:t>years</a:t>
            </a:r>
            <a:r>
              <a:rPr lang="fr-CH" dirty="0" smtClean="0"/>
              <a:t> of </a:t>
            </a:r>
            <a:r>
              <a:rPr lang="fr-CH" dirty="0" err="1" smtClean="0"/>
              <a:t>project</a:t>
            </a:r>
            <a:endParaRPr lang="fr-CH" dirty="0" smtClean="0"/>
          </a:p>
          <a:p>
            <a:r>
              <a:rPr lang="fr-CH" dirty="0"/>
              <a:t>	</a:t>
            </a:r>
            <a:r>
              <a:rPr lang="fr-CH" dirty="0" smtClean="0"/>
              <a:t>		3 have </a:t>
            </a:r>
            <a:r>
              <a:rPr lang="fr-CH" dirty="0" err="1" smtClean="0"/>
              <a:t>low</a:t>
            </a:r>
            <a:r>
              <a:rPr lang="fr-CH" dirty="0" smtClean="0"/>
              <a:t> or </a:t>
            </a:r>
            <a:r>
              <a:rPr lang="fr-CH" dirty="0" err="1" smtClean="0"/>
              <a:t>very</a:t>
            </a:r>
            <a:r>
              <a:rPr lang="fr-CH" dirty="0" smtClean="0"/>
              <a:t> </a:t>
            </a:r>
            <a:r>
              <a:rPr lang="fr-CH" dirty="0" err="1" smtClean="0"/>
              <a:t>low</a:t>
            </a:r>
            <a:r>
              <a:rPr lang="fr-CH" dirty="0" smtClean="0"/>
              <a:t> </a:t>
            </a:r>
            <a:r>
              <a:rPr lang="fr-CH" dirty="0" err="1" smtClean="0"/>
              <a:t>access</a:t>
            </a:r>
            <a:endParaRPr lang="en-GB" dirty="0"/>
          </a:p>
        </p:txBody>
      </p:sp>
      <p:pic>
        <p:nvPicPr>
          <p:cNvPr id="3" name="Picture 2"/>
          <p:cNvPicPr>
            <a:picLocks noChangeAspect="1"/>
          </p:cNvPicPr>
          <p:nvPr/>
        </p:nvPicPr>
        <p:blipFill>
          <a:blip r:embed="rId2"/>
          <a:stretch>
            <a:fillRect/>
          </a:stretch>
        </p:blipFill>
        <p:spPr>
          <a:xfrm>
            <a:off x="354206" y="1994544"/>
            <a:ext cx="8154430" cy="3726240"/>
          </a:xfrm>
          <a:prstGeom prst="rect">
            <a:avLst/>
          </a:prstGeom>
        </p:spPr>
      </p:pic>
    </p:spTree>
    <p:extLst>
      <p:ext uri="{BB962C8B-B14F-4D97-AF65-F5344CB8AC3E}">
        <p14:creationId xmlns:p14="http://schemas.microsoft.com/office/powerpoint/2010/main" val="367969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TNA graph</a:t>
            </a:r>
            <a:endParaRPr lang="en-GB" dirty="0"/>
          </a:p>
        </p:txBody>
      </p:sp>
      <p:sp>
        <p:nvSpPr>
          <p:cNvPr id="5" name="Slide Number Placeholder 4"/>
          <p:cNvSpPr>
            <a:spLocks noGrp="1"/>
          </p:cNvSpPr>
          <p:nvPr>
            <p:ph type="sldNum" sz="quarter" idx="12"/>
          </p:nvPr>
        </p:nvSpPr>
        <p:spPr/>
        <p:txBody>
          <a:bodyPr/>
          <a:lstStyle/>
          <a:p>
            <a:fld id="{81B4523E-0E60-2F49-A1DB-8E66CE3DE81B}" type="slidenum">
              <a:rPr lang="en-GB" smtClean="0"/>
              <a:pPr/>
              <a:t>8</a:t>
            </a:fld>
            <a:endParaRPr lang="en-GB"/>
          </a:p>
        </p:txBody>
      </p:sp>
      <p:pic>
        <p:nvPicPr>
          <p:cNvPr id="3" name="Picture 2"/>
          <p:cNvPicPr>
            <a:picLocks noChangeAspect="1"/>
          </p:cNvPicPr>
          <p:nvPr/>
        </p:nvPicPr>
        <p:blipFill>
          <a:blip r:embed="rId2"/>
          <a:stretch>
            <a:fillRect/>
          </a:stretch>
        </p:blipFill>
        <p:spPr>
          <a:xfrm>
            <a:off x="990399" y="1261498"/>
            <a:ext cx="7667258" cy="4608512"/>
          </a:xfrm>
          <a:prstGeom prst="rect">
            <a:avLst/>
          </a:prstGeom>
        </p:spPr>
      </p:pic>
      <p:cxnSp>
        <p:nvCxnSpPr>
          <p:cNvPr id="8" name="Straight Connector 7"/>
          <p:cNvCxnSpPr/>
          <p:nvPr/>
        </p:nvCxnSpPr>
        <p:spPr>
          <a:xfrm>
            <a:off x="1687488" y="3212976"/>
            <a:ext cx="6999312"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1433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of underperforming TNAs</a:t>
            </a:r>
            <a:endParaRPr lang="en-GB" dirty="0"/>
          </a:p>
        </p:txBody>
      </p:sp>
      <p:sp>
        <p:nvSpPr>
          <p:cNvPr id="5" name="Slide Number Placeholder 4"/>
          <p:cNvSpPr>
            <a:spLocks noGrp="1"/>
          </p:cNvSpPr>
          <p:nvPr>
            <p:ph type="sldNum" sz="quarter" idx="12"/>
          </p:nvPr>
        </p:nvSpPr>
        <p:spPr/>
        <p:txBody>
          <a:bodyPr/>
          <a:lstStyle/>
          <a:p>
            <a:fld id="{81B4523E-0E60-2F49-A1DB-8E66CE3DE81B}" type="slidenum">
              <a:rPr lang="en-GB" smtClean="0"/>
              <a:pPr/>
              <a:t>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607292173"/>
              </p:ext>
            </p:extLst>
          </p:nvPr>
        </p:nvGraphicFramePr>
        <p:xfrm>
          <a:off x="2483768" y="1700808"/>
          <a:ext cx="4621086" cy="3606800"/>
        </p:xfrm>
        <a:graphic>
          <a:graphicData uri="http://schemas.openxmlformats.org/drawingml/2006/table">
            <a:tbl>
              <a:tblPr firstRow="1" bandRow="1">
                <a:tableStyleId>{5C22544A-7EE6-4342-B048-85BDC9FD1C3A}</a:tableStyleId>
              </a:tblPr>
              <a:tblGrid>
                <a:gridCol w="565468">
                  <a:extLst>
                    <a:ext uri="{9D8B030D-6E8A-4147-A177-3AD203B41FA5}">
                      <a16:colId xmlns:a16="http://schemas.microsoft.com/office/drawing/2014/main" val="1936312150"/>
                    </a:ext>
                  </a:extLst>
                </a:gridCol>
                <a:gridCol w="1007618">
                  <a:extLst>
                    <a:ext uri="{9D8B030D-6E8A-4147-A177-3AD203B41FA5}">
                      <a16:colId xmlns:a16="http://schemas.microsoft.com/office/drawing/2014/main" val="2290243425"/>
                    </a:ext>
                  </a:extLst>
                </a:gridCol>
                <a:gridCol w="1524000">
                  <a:extLst>
                    <a:ext uri="{9D8B030D-6E8A-4147-A177-3AD203B41FA5}">
                      <a16:colId xmlns:a16="http://schemas.microsoft.com/office/drawing/2014/main" val="1346369033"/>
                    </a:ext>
                  </a:extLst>
                </a:gridCol>
                <a:gridCol w="1524000">
                  <a:extLst>
                    <a:ext uri="{9D8B030D-6E8A-4147-A177-3AD203B41FA5}">
                      <a16:colId xmlns:a16="http://schemas.microsoft.com/office/drawing/2014/main" val="1949341540"/>
                    </a:ext>
                  </a:extLst>
                </a:gridCol>
              </a:tblGrid>
              <a:tr h="370840">
                <a:tc>
                  <a:txBody>
                    <a:bodyPr/>
                    <a:lstStyle/>
                    <a:p>
                      <a:r>
                        <a:rPr lang="en-US" dirty="0" smtClean="0"/>
                        <a:t>WP</a:t>
                      </a:r>
                      <a:endParaRPr lang="en-GB" dirty="0"/>
                    </a:p>
                  </a:txBody>
                  <a:tcPr/>
                </a:tc>
                <a:tc>
                  <a:txBody>
                    <a:bodyPr/>
                    <a:lstStyle/>
                    <a:p>
                      <a:r>
                        <a:rPr lang="en-US" dirty="0" smtClean="0"/>
                        <a:t>name</a:t>
                      </a:r>
                      <a:endParaRPr lang="en-GB" dirty="0"/>
                    </a:p>
                  </a:txBody>
                  <a:tcPr/>
                </a:tc>
                <a:tc>
                  <a:txBody>
                    <a:bodyPr/>
                    <a:lstStyle/>
                    <a:p>
                      <a:r>
                        <a:rPr lang="en-US" dirty="0" smtClean="0"/>
                        <a:t>Access budget</a:t>
                      </a:r>
                      <a:endParaRPr lang="en-GB" dirty="0"/>
                    </a:p>
                  </a:txBody>
                  <a:tcPr/>
                </a:tc>
                <a:tc>
                  <a:txBody>
                    <a:bodyPr/>
                    <a:lstStyle/>
                    <a:p>
                      <a:r>
                        <a:rPr lang="en-US" dirty="0" smtClean="0"/>
                        <a:t>Operation budget</a:t>
                      </a:r>
                      <a:endParaRPr lang="en-GB" dirty="0"/>
                    </a:p>
                  </a:txBody>
                  <a:tcPr/>
                </a:tc>
                <a:extLst>
                  <a:ext uri="{0D108BD9-81ED-4DB2-BD59-A6C34878D82A}">
                    <a16:rowId xmlns:a16="http://schemas.microsoft.com/office/drawing/2014/main" val="282124796"/>
                  </a:ext>
                </a:extLst>
              </a:tr>
              <a:tr h="370840">
                <a:tc>
                  <a:txBody>
                    <a:bodyPr/>
                    <a:lstStyle/>
                    <a:p>
                      <a:r>
                        <a:rPr lang="en-US" dirty="0" smtClean="0"/>
                        <a:t>9</a:t>
                      </a:r>
                      <a:endParaRPr lang="en-GB" dirty="0"/>
                    </a:p>
                  </a:txBody>
                  <a:tcPr/>
                </a:tc>
                <a:tc>
                  <a:txBody>
                    <a:bodyPr/>
                    <a:lstStyle/>
                    <a:p>
                      <a:r>
                        <a:rPr lang="en-US" dirty="0" err="1" smtClean="0"/>
                        <a:t>Gersemi</a:t>
                      </a:r>
                      <a:endParaRPr lang="en-GB" dirty="0"/>
                    </a:p>
                  </a:txBody>
                  <a:tcPr/>
                </a:tc>
                <a:tc>
                  <a:txBody>
                    <a:bodyPr/>
                    <a:lstStyle/>
                    <a:p>
                      <a:r>
                        <a:rPr lang="en-US" dirty="0" smtClean="0"/>
                        <a:t>115’685</a:t>
                      </a:r>
                      <a:endParaRPr lang="en-GB" dirty="0"/>
                    </a:p>
                  </a:txBody>
                  <a:tcPr/>
                </a:tc>
                <a:tc>
                  <a:txBody>
                    <a:bodyPr/>
                    <a:lstStyle/>
                    <a:p>
                      <a:endParaRPr lang="en-GB"/>
                    </a:p>
                  </a:txBody>
                  <a:tcPr/>
                </a:tc>
                <a:extLst>
                  <a:ext uri="{0D108BD9-81ED-4DB2-BD59-A6C34878D82A}">
                    <a16:rowId xmlns:a16="http://schemas.microsoft.com/office/drawing/2014/main" val="649076236"/>
                  </a:ext>
                </a:extLst>
              </a:tr>
              <a:tr h="370840">
                <a:tc>
                  <a:txBody>
                    <a:bodyPr/>
                    <a:lstStyle/>
                    <a:p>
                      <a:r>
                        <a:rPr lang="en-US" dirty="0" smtClean="0"/>
                        <a:t>11</a:t>
                      </a:r>
                      <a:endParaRPr lang="en-GB" dirty="0"/>
                    </a:p>
                  </a:txBody>
                  <a:tcPr/>
                </a:tc>
                <a:tc>
                  <a:txBody>
                    <a:bodyPr/>
                    <a:lstStyle/>
                    <a:p>
                      <a:r>
                        <a:rPr lang="en-US" dirty="0" smtClean="0"/>
                        <a:t>Sinbad</a:t>
                      </a:r>
                      <a:endParaRPr lang="en-GB" dirty="0"/>
                    </a:p>
                  </a:txBody>
                  <a:tcPr/>
                </a:tc>
                <a:tc>
                  <a:txBody>
                    <a:bodyPr/>
                    <a:lstStyle/>
                    <a:p>
                      <a:r>
                        <a:rPr lang="en-US" dirty="0" smtClean="0"/>
                        <a:t>147’000</a:t>
                      </a:r>
                      <a:endParaRPr lang="en-GB" dirty="0"/>
                    </a:p>
                  </a:txBody>
                  <a:tcPr/>
                </a:tc>
                <a:tc>
                  <a:txBody>
                    <a:bodyPr/>
                    <a:lstStyle/>
                    <a:p>
                      <a:endParaRPr lang="en-GB"/>
                    </a:p>
                  </a:txBody>
                  <a:tcPr/>
                </a:tc>
                <a:extLst>
                  <a:ext uri="{0D108BD9-81ED-4DB2-BD59-A6C34878D82A}">
                    <a16:rowId xmlns:a16="http://schemas.microsoft.com/office/drawing/2014/main" val="3628509544"/>
                  </a:ext>
                </a:extLst>
              </a:tr>
              <a:tr h="370840">
                <a:tc>
                  <a:txBody>
                    <a:bodyPr/>
                    <a:lstStyle/>
                    <a:p>
                      <a:r>
                        <a:rPr lang="en-US" dirty="0" smtClean="0"/>
                        <a:t>11</a:t>
                      </a:r>
                      <a:endParaRPr lang="en-GB" dirty="0"/>
                    </a:p>
                  </a:txBody>
                  <a:tcPr/>
                </a:tc>
                <a:tc>
                  <a:txBody>
                    <a:bodyPr/>
                    <a:lstStyle/>
                    <a:p>
                      <a:r>
                        <a:rPr lang="en-US" dirty="0" smtClean="0"/>
                        <a:t>IPHI</a:t>
                      </a:r>
                      <a:endParaRPr lang="en-GB" dirty="0"/>
                    </a:p>
                  </a:txBody>
                  <a:tcPr/>
                </a:tc>
                <a:tc>
                  <a:txBody>
                    <a:bodyPr/>
                    <a:lstStyle/>
                    <a:p>
                      <a:r>
                        <a:rPr lang="en-US" dirty="0" smtClean="0"/>
                        <a:t>133’572</a:t>
                      </a:r>
                      <a:endParaRPr lang="en-GB" dirty="0"/>
                    </a:p>
                  </a:txBody>
                  <a:tcPr/>
                </a:tc>
                <a:tc>
                  <a:txBody>
                    <a:bodyPr/>
                    <a:lstStyle/>
                    <a:p>
                      <a:r>
                        <a:rPr lang="en-US" dirty="0" smtClean="0"/>
                        <a:t>115’052</a:t>
                      </a:r>
                      <a:endParaRPr lang="en-GB" dirty="0"/>
                    </a:p>
                  </a:txBody>
                  <a:tcPr/>
                </a:tc>
                <a:extLst>
                  <a:ext uri="{0D108BD9-81ED-4DB2-BD59-A6C34878D82A}">
                    <a16:rowId xmlns:a16="http://schemas.microsoft.com/office/drawing/2014/main" val="3190579848"/>
                  </a:ext>
                </a:extLst>
              </a:tr>
              <a:tr h="370840">
                <a:tc>
                  <a:txBody>
                    <a:bodyPr/>
                    <a:lstStyle/>
                    <a:p>
                      <a:r>
                        <a:rPr lang="en-US" dirty="0" smtClean="0"/>
                        <a:t>11</a:t>
                      </a:r>
                      <a:endParaRPr lang="en-GB" dirty="0"/>
                    </a:p>
                  </a:txBody>
                  <a:tcPr/>
                </a:tc>
                <a:tc>
                  <a:txBody>
                    <a:bodyPr/>
                    <a:lstStyle/>
                    <a:p>
                      <a:r>
                        <a:rPr lang="en-US" dirty="0" smtClean="0"/>
                        <a:t>FLUTE</a:t>
                      </a:r>
                      <a:endParaRPr lang="en-GB" dirty="0"/>
                    </a:p>
                  </a:txBody>
                  <a:tcPr/>
                </a:tc>
                <a:tc>
                  <a:txBody>
                    <a:bodyPr/>
                    <a:lstStyle/>
                    <a:p>
                      <a:r>
                        <a:rPr lang="en-US" dirty="0" smtClean="0"/>
                        <a:t>24’505</a:t>
                      </a:r>
                      <a:endParaRPr lang="en-GB" dirty="0"/>
                    </a:p>
                  </a:txBody>
                  <a:tcPr/>
                </a:tc>
                <a:tc>
                  <a:txBody>
                    <a:bodyPr/>
                    <a:lstStyle/>
                    <a:p>
                      <a:r>
                        <a:rPr lang="en-US" dirty="0" smtClean="0"/>
                        <a:t>42’240</a:t>
                      </a:r>
                      <a:endParaRPr lang="en-GB" dirty="0"/>
                    </a:p>
                  </a:txBody>
                  <a:tcPr/>
                </a:tc>
                <a:extLst>
                  <a:ext uri="{0D108BD9-81ED-4DB2-BD59-A6C34878D82A}">
                    <a16:rowId xmlns:a16="http://schemas.microsoft.com/office/drawing/2014/main" val="278587726"/>
                  </a:ext>
                </a:extLst>
              </a:tr>
              <a:tr h="370840">
                <a:tc>
                  <a:txBody>
                    <a:bodyPr/>
                    <a:lstStyle/>
                    <a:p>
                      <a:r>
                        <a:rPr lang="en-US" dirty="0" smtClean="0"/>
                        <a:t>11</a:t>
                      </a:r>
                      <a:endParaRPr lang="en-GB" dirty="0"/>
                    </a:p>
                  </a:txBody>
                  <a:tcPr/>
                </a:tc>
                <a:tc>
                  <a:txBody>
                    <a:bodyPr/>
                    <a:lstStyle/>
                    <a:p>
                      <a:r>
                        <a:rPr lang="en-US" dirty="0" smtClean="0"/>
                        <a:t>VELA</a:t>
                      </a:r>
                      <a:endParaRPr lang="en-GB" dirty="0"/>
                    </a:p>
                  </a:txBody>
                  <a:tcPr/>
                </a:tc>
                <a:tc>
                  <a:txBody>
                    <a:bodyPr/>
                    <a:lstStyle/>
                    <a:p>
                      <a:r>
                        <a:rPr lang="en-US" dirty="0" smtClean="0"/>
                        <a:t>99’400</a:t>
                      </a:r>
                      <a:endParaRPr lang="en-GB" dirty="0"/>
                    </a:p>
                  </a:txBody>
                  <a:tcPr/>
                </a:tc>
                <a:tc>
                  <a:txBody>
                    <a:bodyPr/>
                    <a:lstStyle/>
                    <a:p>
                      <a:r>
                        <a:rPr lang="en-US" dirty="0" smtClean="0"/>
                        <a:t>97’140</a:t>
                      </a:r>
                      <a:endParaRPr lang="en-GB" dirty="0"/>
                    </a:p>
                  </a:txBody>
                  <a:tcPr/>
                </a:tc>
                <a:extLst>
                  <a:ext uri="{0D108BD9-81ED-4DB2-BD59-A6C34878D82A}">
                    <a16:rowId xmlns:a16="http://schemas.microsoft.com/office/drawing/2014/main" val="616194632"/>
                  </a:ext>
                </a:extLst>
              </a:tr>
              <a:tr h="370840">
                <a:tc>
                  <a:txBody>
                    <a:bodyPr/>
                    <a:lstStyle/>
                    <a:p>
                      <a:r>
                        <a:rPr lang="en-US" dirty="0" smtClean="0"/>
                        <a:t>13</a:t>
                      </a:r>
                      <a:endParaRPr lang="en-GB" dirty="0"/>
                    </a:p>
                  </a:txBody>
                  <a:tcPr/>
                </a:tc>
                <a:tc>
                  <a:txBody>
                    <a:bodyPr/>
                    <a:lstStyle/>
                    <a:p>
                      <a:r>
                        <a:rPr lang="en-US" dirty="0" err="1" smtClean="0"/>
                        <a:t>Apollon</a:t>
                      </a:r>
                      <a:endParaRPr lang="en-GB" dirty="0"/>
                    </a:p>
                  </a:txBody>
                  <a:tcPr/>
                </a:tc>
                <a:tc>
                  <a:txBody>
                    <a:bodyPr/>
                    <a:lstStyle/>
                    <a:p>
                      <a:r>
                        <a:rPr lang="en-US" dirty="0" smtClean="0"/>
                        <a:t>173’864</a:t>
                      </a:r>
                      <a:endParaRPr lang="en-GB" dirty="0"/>
                    </a:p>
                  </a:txBody>
                  <a:tcPr/>
                </a:tc>
                <a:tc>
                  <a:txBody>
                    <a:bodyPr/>
                    <a:lstStyle/>
                    <a:p>
                      <a:r>
                        <a:rPr lang="en-US" dirty="0" smtClean="0"/>
                        <a:t>66’250</a:t>
                      </a:r>
                      <a:endParaRPr lang="en-GB" dirty="0"/>
                    </a:p>
                  </a:txBody>
                  <a:tcPr/>
                </a:tc>
                <a:extLst>
                  <a:ext uri="{0D108BD9-81ED-4DB2-BD59-A6C34878D82A}">
                    <a16:rowId xmlns:a16="http://schemas.microsoft.com/office/drawing/2014/main" val="3343458537"/>
                  </a:ext>
                </a:extLst>
              </a:tr>
              <a:tr h="370840">
                <a:tc>
                  <a:txBody>
                    <a:bodyPr/>
                    <a:lstStyle/>
                    <a:p>
                      <a:r>
                        <a:rPr lang="en-US" dirty="0" smtClean="0"/>
                        <a:t>13</a:t>
                      </a:r>
                      <a:endParaRPr lang="en-GB" dirty="0"/>
                    </a:p>
                  </a:txBody>
                  <a:tcPr/>
                </a:tc>
                <a:tc>
                  <a:txBody>
                    <a:bodyPr/>
                    <a:lstStyle/>
                    <a:p>
                      <a:r>
                        <a:rPr lang="en-US" dirty="0" smtClean="0"/>
                        <a:t>Lund</a:t>
                      </a:r>
                      <a:endParaRPr lang="en-GB" dirty="0"/>
                    </a:p>
                  </a:txBody>
                  <a:tcPr/>
                </a:tc>
                <a:tc>
                  <a:txBody>
                    <a:bodyPr/>
                    <a:lstStyle/>
                    <a:p>
                      <a:r>
                        <a:rPr lang="en-US" dirty="0" smtClean="0"/>
                        <a:t>116’850</a:t>
                      </a:r>
                      <a:endParaRPr lang="en-GB" dirty="0"/>
                    </a:p>
                  </a:txBody>
                  <a:tcPr/>
                </a:tc>
                <a:tc>
                  <a:txBody>
                    <a:bodyPr/>
                    <a:lstStyle/>
                    <a:p>
                      <a:endParaRPr lang="en-GB" dirty="0"/>
                    </a:p>
                  </a:txBody>
                  <a:tcPr/>
                </a:tc>
                <a:extLst>
                  <a:ext uri="{0D108BD9-81ED-4DB2-BD59-A6C34878D82A}">
                    <a16:rowId xmlns:a16="http://schemas.microsoft.com/office/drawing/2014/main" val="2521691771"/>
                  </a:ext>
                </a:extLst>
              </a:tr>
              <a:tr h="370840">
                <a:tc>
                  <a:txBody>
                    <a:bodyPr/>
                    <a:lstStyle/>
                    <a:p>
                      <a:endParaRPr lang="en-GB" dirty="0"/>
                    </a:p>
                  </a:txBody>
                  <a:tcPr/>
                </a:tc>
                <a:tc>
                  <a:txBody>
                    <a:bodyPr/>
                    <a:lstStyle/>
                    <a:p>
                      <a:r>
                        <a:rPr lang="en-US" dirty="0" smtClean="0"/>
                        <a:t>TOTAL</a:t>
                      </a:r>
                      <a:endParaRPr lang="en-GB" dirty="0"/>
                    </a:p>
                  </a:txBody>
                  <a:tcPr/>
                </a:tc>
                <a:tc>
                  <a:txBody>
                    <a:bodyPr/>
                    <a:lstStyle/>
                    <a:p>
                      <a:r>
                        <a:rPr lang="en-US" dirty="0" smtClean="0"/>
                        <a:t>810’876</a:t>
                      </a:r>
                      <a:endParaRPr lang="en-GB" dirty="0"/>
                    </a:p>
                  </a:txBody>
                  <a:tcPr/>
                </a:tc>
                <a:tc>
                  <a:txBody>
                    <a:bodyPr/>
                    <a:lstStyle/>
                    <a:p>
                      <a:r>
                        <a:rPr lang="en-US" dirty="0" smtClean="0"/>
                        <a:t>320’682</a:t>
                      </a:r>
                      <a:endParaRPr lang="en-GB" dirty="0"/>
                    </a:p>
                  </a:txBody>
                  <a:tcPr/>
                </a:tc>
                <a:extLst>
                  <a:ext uri="{0D108BD9-81ED-4DB2-BD59-A6C34878D82A}">
                    <a16:rowId xmlns:a16="http://schemas.microsoft.com/office/drawing/2014/main" val="1509118426"/>
                  </a:ext>
                </a:extLst>
              </a:tr>
            </a:tbl>
          </a:graphicData>
        </a:graphic>
      </p:graphicFrame>
    </p:spTree>
    <p:extLst>
      <p:ext uri="{BB962C8B-B14F-4D97-AF65-F5344CB8AC3E}">
        <p14:creationId xmlns:p14="http://schemas.microsoft.com/office/powerpoint/2010/main" val="379988362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HLU-Pres-test01.thmx</Template>
  <TotalTime>7507</TotalTime>
  <Words>522</Words>
  <Application>Microsoft Office PowerPoint</Application>
  <PresentationFormat>On-screen Show (4:3)</PresentationFormat>
  <Paragraphs>93</Paragraphs>
  <Slides>9</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Thème Office</vt:lpstr>
      <vt:lpstr>Thème Office</vt:lpstr>
      <vt:lpstr>PowerPoint Presentation</vt:lpstr>
      <vt:lpstr>Outline</vt:lpstr>
      <vt:lpstr>Mid Term Review</vt:lpstr>
      <vt:lpstr>Status of Deliverables</vt:lpstr>
      <vt:lpstr>Status of Milestones</vt:lpstr>
      <vt:lpstr>ARIES features in December 2018 EC communication campaign</vt:lpstr>
      <vt:lpstr>Transnational access summary at M24</vt:lpstr>
      <vt:lpstr>TNA graph</vt:lpstr>
      <vt:lpstr>Budget of underperforming TNAs</vt:lpstr>
    </vt:vector>
  </TitlesOfParts>
  <Company>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André-Pierre OLIVIER</dc:creator>
  <cp:lastModifiedBy> </cp:lastModifiedBy>
  <cp:revision>236</cp:revision>
  <dcterms:created xsi:type="dcterms:W3CDTF">2017-04-26T09:15:49Z</dcterms:created>
  <dcterms:modified xsi:type="dcterms:W3CDTF">2019-06-26T14:23:41Z</dcterms:modified>
</cp:coreProperties>
</file>