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8" r:id="rId2"/>
    <p:sldId id="257" r:id="rId3"/>
    <p:sldId id="320" r:id="rId4"/>
    <p:sldId id="279" r:id="rId5"/>
    <p:sldId id="315" r:id="rId6"/>
    <p:sldId id="318" r:id="rId7"/>
    <p:sldId id="287" r:id="rId8"/>
    <p:sldId id="305" r:id="rId9"/>
    <p:sldId id="291" r:id="rId10"/>
    <p:sldId id="306" r:id="rId11"/>
    <p:sldId id="307" r:id="rId12"/>
    <p:sldId id="319" r:id="rId13"/>
    <p:sldId id="308" r:id="rId14"/>
    <p:sldId id="309" r:id="rId15"/>
    <p:sldId id="317" r:id="rId16"/>
    <p:sldId id="310" r:id="rId17"/>
    <p:sldId id="311" r:id="rId18"/>
    <p:sldId id="316" r:id="rId19"/>
    <p:sldId id="312" r:id="rId20"/>
    <p:sldId id="321" r:id="rId21"/>
    <p:sldId id="313" r:id="rId22"/>
    <p:sldId id="314" r:id="rId23"/>
    <p:sldId id="323" r:id="rId24"/>
    <p:sldId id="32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0B0"/>
    <a:srgbClr val="85A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7"/>
    <p:restoredTop sz="94674"/>
  </p:normalViewPr>
  <p:slideViewPr>
    <p:cSldViewPr snapToGrid="0" snapToObjects="1">
      <p:cViewPr varScale="1">
        <p:scale>
          <a:sx n="149" d="100"/>
          <a:sy n="149" d="100"/>
        </p:scale>
        <p:origin x="18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DA787-4A01-BC4F-886D-6B6E9367123B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2AF74-9A7B-FB49-8308-981CC39BD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2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68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9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66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61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8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4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5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4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40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64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25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8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42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8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6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2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3F0E3-3FA8-BD4F-B8DD-ADE11F34F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6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5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9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5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5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2E19A1-7EC1-4C43-BE96-8608D2F7DDD5}"/>
              </a:ext>
            </a:extLst>
          </p:cNvPr>
          <p:cNvSpPr/>
          <p:nvPr userDrawn="1"/>
        </p:nvSpPr>
        <p:spPr>
          <a:xfrm>
            <a:off x="318977" y="6073281"/>
            <a:ext cx="11619613" cy="670918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F4027-3744-0947-B6BE-37416384F252}"/>
              </a:ext>
            </a:extLst>
          </p:cNvPr>
          <p:cNvSpPr txBox="1"/>
          <p:nvPr userDrawn="1"/>
        </p:nvSpPr>
        <p:spPr>
          <a:xfrm>
            <a:off x="7485389" y="6233222"/>
            <a:ext cx="387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Nicholas Sammut</a:t>
            </a:r>
          </a:p>
        </p:txBody>
      </p:sp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D3C00A09-9896-AE4A-B3F3-0259879E1D80}"/>
              </a:ext>
            </a:extLst>
          </p:cNvPr>
          <p:cNvSpPr txBox="1">
            <a:spLocks/>
          </p:cNvSpPr>
          <p:nvPr userDrawn="1"/>
        </p:nvSpPr>
        <p:spPr>
          <a:xfrm>
            <a:off x="9195390" y="62446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EE8734-18AF-9941-9BAA-7926D0AFA0C2}" type="slidenum">
              <a:rPr lang="en-GB" sz="4000" smtClean="0">
                <a:solidFill>
                  <a:schemeClr val="bg1"/>
                </a:solidFill>
              </a:rPr>
              <a:pPr/>
              <a:t>‹#›</a:t>
            </a:fld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331FF-3E4E-6545-9698-9CD9E9D1EF5F}"/>
              </a:ext>
            </a:extLst>
          </p:cNvPr>
          <p:cNvSpPr txBox="1"/>
          <p:nvPr userDrawn="1"/>
        </p:nvSpPr>
        <p:spPr>
          <a:xfrm>
            <a:off x="318976" y="6271190"/>
            <a:ext cx="11619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HITRI </a:t>
            </a:r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– </a:t>
            </a:r>
            <a:r>
              <a:rPr lang="en-GB" sz="1600" b="1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H</a:t>
            </a:r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eavy </a:t>
            </a:r>
            <a:r>
              <a:rPr lang="en-GB" sz="1600" b="1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I</a:t>
            </a:r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on </a:t>
            </a:r>
            <a:r>
              <a:rPr lang="en-GB" sz="1600" b="1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T</a:t>
            </a:r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herapy </a:t>
            </a:r>
            <a:r>
              <a:rPr lang="en-GB" sz="1600" b="1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R</a:t>
            </a:r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esearch </a:t>
            </a:r>
            <a:r>
              <a:rPr lang="en-GB" sz="1600" b="1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I</a:t>
            </a:r>
            <a:r>
              <a:rPr lang="en-GB" sz="1600" cap="small" dirty="0">
                <a:solidFill>
                  <a:schemeClr val="bg1"/>
                </a:solidFill>
                <a:cs typeface="Times New Roman" panose="02020603050405020304" pitchFamily="18" charset="0"/>
              </a:rPr>
              <a:t>nfrastructure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28C6F2-843B-AB46-9053-7015734C7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14" y="6064937"/>
            <a:ext cx="1038730" cy="6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1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25A59-3D59-4F49-9744-04E4132306E6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5D99D-B93D-9349-831E-B50B940F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13" Type="http://schemas.openxmlformats.org/officeDocument/2006/relationships/image" Target="../media/image51.tiff"/><Relationship Id="rId18" Type="http://schemas.openxmlformats.org/officeDocument/2006/relationships/image" Target="../media/image56.tiff"/><Relationship Id="rId3" Type="http://schemas.openxmlformats.org/officeDocument/2006/relationships/image" Target="../media/image41.tiff"/><Relationship Id="rId21" Type="http://schemas.openxmlformats.org/officeDocument/2006/relationships/image" Target="../media/image59.tiff"/><Relationship Id="rId7" Type="http://schemas.openxmlformats.org/officeDocument/2006/relationships/image" Target="../media/image45.tiff"/><Relationship Id="rId12" Type="http://schemas.openxmlformats.org/officeDocument/2006/relationships/image" Target="../media/image50.tiff"/><Relationship Id="rId17" Type="http://schemas.openxmlformats.org/officeDocument/2006/relationships/image" Target="../media/image55.tif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4.png"/><Relationship Id="rId20" Type="http://schemas.openxmlformats.org/officeDocument/2006/relationships/image" Target="../media/image5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11" Type="http://schemas.openxmlformats.org/officeDocument/2006/relationships/image" Target="../media/image49.tiff"/><Relationship Id="rId5" Type="http://schemas.openxmlformats.org/officeDocument/2006/relationships/image" Target="../media/image43.tiff"/><Relationship Id="rId15" Type="http://schemas.openxmlformats.org/officeDocument/2006/relationships/image" Target="../media/image53.tiff"/><Relationship Id="rId23" Type="http://schemas.openxmlformats.org/officeDocument/2006/relationships/image" Target="../media/image61.tiff"/><Relationship Id="rId10" Type="http://schemas.openxmlformats.org/officeDocument/2006/relationships/image" Target="../media/image48.tiff"/><Relationship Id="rId19" Type="http://schemas.openxmlformats.org/officeDocument/2006/relationships/image" Target="../media/image57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Relationship Id="rId14" Type="http://schemas.openxmlformats.org/officeDocument/2006/relationships/image" Target="../media/image52.tiff"/><Relationship Id="rId22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B7507F-7EEA-5747-9B3D-AD0A4D0058EE}"/>
              </a:ext>
            </a:extLst>
          </p:cNvPr>
          <p:cNvGrpSpPr/>
          <p:nvPr/>
        </p:nvGrpSpPr>
        <p:grpSpPr>
          <a:xfrm>
            <a:off x="414217" y="2738643"/>
            <a:ext cx="11289171" cy="57873"/>
            <a:chOff x="414217" y="2272483"/>
            <a:chExt cx="11289171" cy="57873"/>
          </a:xfrm>
        </p:grpSpPr>
        <p:sp>
          <p:nvSpPr>
            <p:cNvPr id="8" name="Rectangle 7"/>
            <p:cNvSpPr/>
            <p:nvPr/>
          </p:nvSpPr>
          <p:spPr>
            <a:xfrm>
              <a:off x="414217" y="2272483"/>
              <a:ext cx="3680749" cy="57873"/>
            </a:xfrm>
            <a:prstGeom prst="rect">
              <a:avLst/>
            </a:prstGeom>
            <a:solidFill>
              <a:srgbClr val="1A3260"/>
            </a:solidFill>
            <a:ln w="22225" cap="rnd" cmpd="sng" algn="ctr">
              <a:solidFill>
                <a:srgbClr val="1A326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24744" y="2272483"/>
              <a:ext cx="3680749" cy="57873"/>
            </a:xfrm>
            <a:prstGeom prst="rect">
              <a:avLst/>
            </a:prstGeom>
            <a:solidFill>
              <a:srgbClr val="4590B8">
                <a:lumMod val="60000"/>
                <a:lumOff val="40000"/>
              </a:srgbClr>
            </a:solidFill>
            <a:ln w="22225" cap="rnd" cmpd="sng" algn="ctr">
              <a:solidFill>
                <a:srgbClr val="4590B8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2639" y="2272483"/>
              <a:ext cx="3680749" cy="57873"/>
            </a:xfrm>
            <a:prstGeom prst="rect">
              <a:avLst/>
            </a:prstGeom>
            <a:solidFill>
              <a:srgbClr val="EBEBEB">
                <a:lumMod val="75000"/>
              </a:srgbClr>
            </a:solidFill>
            <a:ln w="22225" cap="rnd" cmpd="sng" algn="ctr">
              <a:solidFill>
                <a:srgbClr val="EBEBEB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1413" y="5653571"/>
            <a:ext cx="11289171" cy="756200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" y="1145418"/>
            <a:ext cx="12192000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b="1" cap="none" dirty="0">
                <a:solidFill>
                  <a:srgbClr val="1A3260"/>
                </a:solidFill>
                <a:latin typeface="+mn-lt"/>
              </a:rPr>
              <a:t>H</a:t>
            </a:r>
            <a:r>
              <a:rPr lang="en-GB" cap="none" dirty="0">
                <a:solidFill>
                  <a:srgbClr val="1A3260"/>
                </a:solidFill>
                <a:latin typeface="+mn-lt"/>
              </a:rPr>
              <a:t>eavy </a:t>
            </a:r>
            <a:r>
              <a:rPr lang="en-GB" b="1" cap="none" dirty="0">
                <a:solidFill>
                  <a:srgbClr val="1A3260"/>
                </a:solidFill>
                <a:latin typeface="+mn-lt"/>
              </a:rPr>
              <a:t>I</a:t>
            </a:r>
            <a:r>
              <a:rPr lang="en-GB" cap="none" dirty="0">
                <a:solidFill>
                  <a:srgbClr val="1A3260"/>
                </a:solidFill>
                <a:latin typeface="+mn-lt"/>
              </a:rPr>
              <a:t>on </a:t>
            </a:r>
            <a:r>
              <a:rPr lang="en-GB" b="1" cap="none" dirty="0">
                <a:solidFill>
                  <a:srgbClr val="1A3260"/>
                </a:solidFill>
                <a:latin typeface="+mn-lt"/>
              </a:rPr>
              <a:t>T</a:t>
            </a:r>
            <a:r>
              <a:rPr lang="en-GB" cap="none" dirty="0">
                <a:solidFill>
                  <a:srgbClr val="1A3260"/>
                </a:solidFill>
                <a:latin typeface="+mn-lt"/>
              </a:rPr>
              <a:t>herapy </a:t>
            </a:r>
            <a:r>
              <a:rPr lang="en-GB" b="1" cap="none" dirty="0">
                <a:solidFill>
                  <a:srgbClr val="1A3260"/>
                </a:solidFill>
                <a:latin typeface="+mn-lt"/>
              </a:rPr>
              <a:t>R</a:t>
            </a:r>
            <a:r>
              <a:rPr lang="en-GB" cap="none" dirty="0">
                <a:solidFill>
                  <a:srgbClr val="1A3260"/>
                </a:solidFill>
                <a:latin typeface="+mn-lt"/>
              </a:rPr>
              <a:t>esearch </a:t>
            </a:r>
            <a:r>
              <a:rPr lang="en-GB" b="1" cap="none" dirty="0">
                <a:solidFill>
                  <a:srgbClr val="1A3260"/>
                </a:solidFill>
                <a:latin typeface="+mn-lt"/>
              </a:rPr>
              <a:t>I</a:t>
            </a:r>
            <a:r>
              <a:rPr lang="en-GB" cap="none" dirty="0">
                <a:solidFill>
                  <a:srgbClr val="1A3260"/>
                </a:solidFill>
                <a:latin typeface="+mn-lt"/>
              </a:rPr>
              <a:t>nfrastructure</a:t>
            </a: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581190" y="5722931"/>
            <a:ext cx="11029615" cy="600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590B8"/>
              </a:buClr>
            </a:pPr>
            <a:r>
              <a:rPr lang="en-GB" sz="3200" i="1" cap="none" dirty="0">
                <a:solidFill>
                  <a:prstClr val="white"/>
                </a:solidFill>
                <a:latin typeface="Gill Sans MT" panose="020B0502020104020203"/>
              </a:rPr>
              <a:t>Nicholas Sammut</a:t>
            </a:r>
            <a:endParaRPr lang="en-GB" sz="2400" i="1" cap="none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733409"/>
            <a:ext cx="1219199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1A32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HITRI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D907862-96F5-6F46-A563-107DF41C37F2}"/>
              </a:ext>
            </a:extLst>
          </p:cNvPr>
          <p:cNvSpPr txBox="1">
            <a:spLocks/>
          </p:cNvSpPr>
          <p:nvPr/>
        </p:nvSpPr>
        <p:spPr>
          <a:xfrm>
            <a:off x="7219838" y="3946778"/>
            <a:ext cx="4707167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000" b="1" i="1" cap="none" dirty="0">
                <a:solidFill>
                  <a:srgbClr val="1A3260"/>
                </a:solidFill>
                <a:latin typeface="+mn-lt"/>
              </a:rPr>
              <a:t>HITRI means ’quick’ or ‘fast’</a:t>
            </a:r>
          </a:p>
          <a:p>
            <a:r>
              <a:rPr lang="en-GB" sz="2000" i="1" cap="none" dirty="0">
                <a:solidFill>
                  <a:srgbClr val="1A3260"/>
                </a:solidFill>
                <a:latin typeface="+mn-lt"/>
              </a:rPr>
              <a:t>in languages in the SEE region</a:t>
            </a:r>
            <a:endParaRPr lang="en-GB" i="1" cap="none" dirty="0">
              <a:solidFill>
                <a:srgbClr val="1A326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3CA9F-56A7-304A-96BB-AB6D15D1024F}"/>
              </a:ext>
            </a:extLst>
          </p:cNvPr>
          <p:cNvSpPr txBox="1"/>
          <p:nvPr/>
        </p:nvSpPr>
        <p:spPr>
          <a:xfrm>
            <a:off x="0" y="338710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85AFC6"/>
                </a:solidFill>
              </a:rPr>
              <a:t>1</a:t>
            </a:r>
            <a:r>
              <a:rPr lang="en-GB" sz="2400" baseline="30000" dirty="0">
                <a:solidFill>
                  <a:srgbClr val="85AFC6"/>
                </a:solidFill>
              </a:rPr>
              <a:t>st</a:t>
            </a:r>
            <a:r>
              <a:rPr lang="en-GB" sz="2400" dirty="0">
                <a:solidFill>
                  <a:srgbClr val="85AFC6"/>
                </a:solidFill>
              </a:rPr>
              <a:t> July 2019</a:t>
            </a:r>
            <a:endParaRPr lang="en-GB" dirty="0">
              <a:solidFill>
                <a:srgbClr val="85AFC6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39E573-7282-CC44-BB2F-A096CA2C531C}"/>
              </a:ext>
            </a:extLst>
          </p:cNvPr>
          <p:cNvSpPr txBox="1">
            <a:spLocks/>
          </p:cNvSpPr>
          <p:nvPr/>
        </p:nvSpPr>
        <p:spPr>
          <a:xfrm>
            <a:off x="0" y="1901820"/>
            <a:ext cx="1219199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000" cap="none" dirty="0">
                <a:solidFill>
                  <a:srgbClr val="B0B0B0"/>
                </a:solidFill>
                <a:latin typeface="+mn-lt"/>
              </a:rPr>
              <a:t>Project Proposal: INFRADEV-01-2019-2020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12A88-199C-3E49-A1BD-C5A3C64016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926" y="4012013"/>
            <a:ext cx="2152912" cy="143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1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WP2 – User Community, Dissemination and Outreach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Set up and maintain internal and external project website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Communication and outreach strategy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Report on ENLIGHT meeting outcomes with user community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D2.4: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Project Flyer for international distribution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D2.5: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Report on outreach activities and material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M24, 36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D2.6: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Project final brochure for dissemination of R&amp;D results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D2.7: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International dissemination of scientific papers throughout the project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M12, 24, 36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D2.8: </a:t>
            </a:r>
            <a:r>
              <a:rPr lang="en-GB" sz="2400" dirty="0">
                <a:solidFill>
                  <a:srgbClr val="002060"/>
                </a:solidFill>
              </a:rPr>
              <a:t>Develop a common collaborative platform for data sharing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D2.9: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Showcase final report and animation/video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FB64BC-5C8C-7946-AE9B-EAEA4DAB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854" y="4462393"/>
            <a:ext cx="2334723" cy="153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0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WP3 – Accelerator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79666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Participants: </a:t>
            </a:r>
            <a:r>
              <a:rPr lang="en-GB" sz="2400" u="sng" dirty="0">
                <a:solidFill>
                  <a:schemeClr val="accent1">
                    <a:lumMod val="50000"/>
                  </a:schemeClr>
                </a:solidFill>
              </a:rPr>
              <a:t>CERN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TERA/SEEIIST, CNAO, Uni Melbourne, IAP Frankfurt,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Uni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Sarjevo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CIEMAT, INFN,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Elettra</a:t>
            </a:r>
            <a:endParaRPr lang="en-GB" sz="2400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Description of work: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1.1: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Synchrotron design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 and optimise an ion research and therapy synchrotron with resistive magnets, with energy 450 MeV/u and intensity 10</a:t>
            </a:r>
            <a:r>
              <a:rPr lang="en-GB" sz="2400" baseline="30000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ions per pulse, with multi-turn injection and dual slow-fast extraction.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 and optimise an ion research and therapy synchrotron with superconducting magnets as specified </a:t>
            </a:r>
            <a:r>
              <a:rPr lang="en-GB" sz="2400">
                <a:solidFill>
                  <a:schemeClr val="accent1">
                    <a:lumMod val="50000"/>
                  </a:schemeClr>
                </a:solidFill>
              </a:rPr>
              <a:t>by WP4,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with energy 450 MeV/u and intensity 10</a:t>
            </a:r>
            <a:r>
              <a:rPr lang="en-GB" sz="2400" baseline="30000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ions per pulse, with multi-turn injection and dual slow-fast extraction.</a:t>
            </a:r>
          </a:p>
          <a:p>
            <a:pPr lvl="0"/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821C1-8AE6-B64B-BA32-54BD3AC586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082" y="1373266"/>
            <a:ext cx="2687937" cy="16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WP3 – Accelerator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79666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1.2: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Injector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design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 and optimise a new 8 MeV injector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for ion research and therapy synchrotrons, in the frequency range 300-400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MHz.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Identify suitable ion sources for the synchrotron.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Build and characterise a low-power scaled prototype of the key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accelerating structure. </a:t>
            </a:r>
          </a:p>
          <a:p>
            <a:pPr marL="0" indent="0"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1.3: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High-Frequency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design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 and optimise a 3 GHz linear accelerator at 430 MeV/u for ion research and therapy.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Identify the optimum accelerating structures for the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Define the layout of the RF system for the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3D962-4109-7E44-B611-A4DFFF8EA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330" y="4779854"/>
            <a:ext cx="2923247" cy="12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WP3 – Accelerator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D3.1: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Technical design of optimised synchrotron with resistive magnets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D3.2: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Advanced conceptual design of optimized synchrotron with superconducting magnets –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M36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D3.3: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Technical design of new injector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M12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D3.4: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Technical Design of high-frequency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47C238-3483-3C4B-AB8E-4C969AFD67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341" y="2820403"/>
            <a:ext cx="3201758" cy="31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8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WP4 – Magnet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47554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Participants: </a:t>
            </a:r>
            <a:r>
              <a:rPr lang="en-GB" sz="2400" u="sng" dirty="0">
                <a:solidFill>
                  <a:schemeClr val="accent1">
                    <a:lumMod val="50000"/>
                  </a:schemeClr>
                </a:solidFill>
              </a:rPr>
              <a:t>INFN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CEA, CERN, CIEMAT, PSI, (LBNL), (Uni Kyoto)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Description of Work 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4.1: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review of accelerator magnets types and suitability for «fast» cycling operation.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How fast? Can trade-off between other parameters (aperture) make the cycling slower? A strong support from Optics (task in the accelerator design)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Matrix SC Materials-Magnet configuration-Field reach-Ramp rate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4.2: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Review of gantry magnets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Driver parameters of fa gantry: field, compactness, weight. Movable vs. Fixed (connection with WP Gantry)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Connection to synchrotron magnets design: advantage (or not relevance) of using the same technology)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57EDD2-A639-944A-A66D-C84AC9F1C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201" y="677879"/>
            <a:ext cx="2458736" cy="16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2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WP4 – Magnet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1000096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4.3 &amp; 4.4: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evaluation (technical and financial) of various superconductors for synchrotron magnet (task 3) and gantry magnet (task4)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Resistive magnet (as a calibration to compare)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LTS (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NbTi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and Nb3Sn)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MgB2 (probably only for accelerators)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HTS (YBCO and/or Bi-2212 and Bi-2223); use for 10-30 K operation.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4.5: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Design(s) of a synchrotron magnet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Conceptual design (various options)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Engineering design of </a:t>
            </a:r>
            <a:r>
              <a:rPr lang="en-GB" u="sng" dirty="0">
                <a:solidFill>
                  <a:schemeClr val="accent1">
                    <a:lumMod val="50000"/>
                  </a:schemeClr>
                </a:solidFill>
              </a:rPr>
              <a:t>proposed baseline for SEEIIST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(one)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4.6: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Design(s) of a gantry magnet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Conceptual design (various options)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Engineering design of </a:t>
            </a:r>
            <a:r>
              <a:rPr lang="en-GB" u="sng" dirty="0">
                <a:solidFill>
                  <a:schemeClr val="accent1">
                    <a:lumMod val="50000"/>
                  </a:schemeClr>
                </a:solidFill>
              </a:rPr>
              <a:t>proposed baseline for SEEIIST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(one)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E0AB69-F66F-2E47-BD18-898656F5E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781" y="3675529"/>
            <a:ext cx="3542796" cy="22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7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WP4 – Magnet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7454817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Deliverables: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D4.1: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Report on existing accelerator magnet types, suitable for fast SC synchrotron and for SC gantry and preliminary evaluation -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M12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D4.2: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Workshop with Magnet Industry -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M24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D4.3: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Coil winding of the real SC magnet with  reduced size prototype and magnetic measurements results -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M30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D4.4: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Final report on Magnet design for SC synchrotron and SC gantry, with indication of time, cost and TRA (technology readiness assessment) -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M34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D6D82-B958-6441-A1E8-144A7F2D2D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717" y="2065415"/>
            <a:ext cx="3992860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5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WP5 – Gantry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71607"/>
            <a:ext cx="11525496" cy="761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Participants: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u="sng" dirty="0">
                <a:solidFill>
                  <a:schemeClr val="accent1">
                    <a:lumMod val="50000"/>
                  </a:schemeClr>
                </a:solidFill>
              </a:rPr>
              <a:t>CNAO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PSI, CERN, Cockcroft Institute, Uni Melbourne</a:t>
            </a: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1414153"/>
            <a:ext cx="6537333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Description of Work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5.1: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Compact Synchrotron Gantry Design Based on  new mechanical design and Canted Cosine Theta Magnets (small aperture, 30mm) - (TERA concept merged with PSI concept)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5.2: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Toroidal Magnet Gantry Design (L.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Bottura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GaToroid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) (to develop magnet, beam optics, kicker, mechanics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5.3: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Large Energy Acceptance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Linac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Gantry (special optics need to be developed)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7C30C2-76B2-1F45-8948-005185878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86" y="3184745"/>
            <a:ext cx="1918387" cy="1311250"/>
          </a:xfrm>
          <a:prstGeom prst="rect">
            <a:avLst/>
          </a:prstGeom>
        </p:spPr>
      </p:pic>
      <p:pic>
        <p:nvPicPr>
          <p:cNvPr id="19" name="Picture 18" descr="SC Gantry 20.06.2018_small.JPG">
            <a:extLst>
              <a:ext uri="{FF2B5EF4-FFF2-40B4-BE49-F238E27FC236}">
                <a16:creationId xmlns:a16="http://schemas.microsoft.com/office/drawing/2014/main" id="{5FE14EF6-44CA-6B4C-905F-3450DCA07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372" y="1555631"/>
            <a:ext cx="1862371" cy="154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1B4213-CFDE-8540-A994-BC0249A97A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788" y="1484341"/>
            <a:ext cx="3209822" cy="1484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B7AAF7-B63C-4540-B6CF-A3EDB2306C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372" y="4452113"/>
            <a:ext cx="2988095" cy="15710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0515DF-04EC-4C41-9F93-18C6E3D5864D}"/>
              </a:ext>
            </a:extLst>
          </p:cNvPr>
          <p:cNvSpPr txBox="1"/>
          <p:nvPr/>
        </p:nvSpPr>
        <p:spPr>
          <a:xfrm>
            <a:off x="9579656" y="3955420"/>
            <a:ext cx="2411938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rgbClr val="0055A0"/>
                </a:solidFill>
                <a:latin typeface="Arial"/>
              </a:rPr>
              <a:t>For the 3 options, to </a:t>
            </a:r>
            <a:r>
              <a:rPr lang="fr-CH" sz="1600" dirty="0" err="1">
                <a:solidFill>
                  <a:srgbClr val="0055A0"/>
                </a:solidFill>
                <a:latin typeface="Arial"/>
              </a:rPr>
              <a:t>be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</a:t>
            </a:r>
            <a:r>
              <a:rPr lang="fr-CH" sz="1600" dirty="0" err="1">
                <a:solidFill>
                  <a:srgbClr val="0055A0"/>
                </a:solidFill>
                <a:latin typeface="Arial"/>
              </a:rPr>
              <a:t>studied</a:t>
            </a:r>
            <a:r>
              <a:rPr lang="fr-CH" sz="1600" b="1" dirty="0">
                <a:solidFill>
                  <a:srgbClr val="0055A0"/>
                </a:solidFill>
                <a:latin typeface="Arial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CH" sz="1600" dirty="0" err="1">
                <a:solidFill>
                  <a:srgbClr val="0055A0"/>
                </a:solidFill>
                <a:latin typeface="Arial"/>
              </a:rPr>
              <a:t>Beam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</a:t>
            </a:r>
            <a:r>
              <a:rPr lang="fr-CH" sz="1600" dirty="0" err="1">
                <a:solidFill>
                  <a:srgbClr val="0055A0"/>
                </a:solidFill>
                <a:latin typeface="Arial"/>
              </a:rPr>
              <a:t>optics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design </a:t>
            </a:r>
          </a:p>
          <a:p>
            <a:pPr marL="285750" indent="-285750">
              <a:buFontTx/>
              <a:buChar char="-"/>
            </a:pPr>
            <a:r>
              <a:rPr lang="fr-CH" sz="1600" dirty="0" err="1">
                <a:solidFill>
                  <a:srgbClr val="0055A0"/>
                </a:solidFill>
                <a:latin typeface="Arial"/>
              </a:rPr>
              <a:t>Integration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in the </a:t>
            </a:r>
            <a:r>
              <a:rPr lang="fr-CH" sz="1600" dirty="0" err="1">
                <a:solidFill>
                  <a:srgbClr val="0055A0"/>
                </a:solidFill>
                <a:latin typeface="Arial"/>
              </a:rPr>
              <a:t>beam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</a:t>
            </a:r>
            <a:r>
              <a:rPr lang="fr-CH" sz="1600" dirty="0" err="1">
                <a:solidFill>
                  <a:srgbClr val="0055A0"/>
                </a:solidFill>
                <a:latin typeface="Arial"/>
              </a:rPr>
              <a:t>delivery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line</a:t>
            </a:r>
          </a:p>
          <a:p>
            <a:pPr marL="285750" indent="-285750">
              <a:buFontTx/>
              <a:buChar char="-"/>
            </a:pPr>
            <a:r>
              <a:rPr lang="fr-CH" sz="1600" dirty="0" err="1">
                <a:solidFill>
                  <a:srgbClr val="0055A0"/>
                </a:solidFill>
                <a:latin typeface="Arial"/>
              </a:rPr>
              <a:t>Mechanical</a:t>
            </a:r>
            <a:r>
              <a:rPr lang="fr-CH" sz="1600" dirty="0">
                <a:solidFill>
                  <a:srgbClr val="0055A0"/>
                </a:solidFill>
                <a:latin typeface="Arial"/>
              </a:rPr>
              <a:t> support </a:t>
            </a:r>
            <a:endParaRPr lang="fr-CH" sz="1400" dirty="0">
              <a:solidFill>
                <a:srgbClr val="0055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11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WP5 – Gantry Design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9652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D5.1: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Compact Synchrotron Gantry Beam Delivery Design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D5.2: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Toroidal Magnet Gantry Design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  <a:endParaRPr lang="en-GB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D5.3: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Large Energy Acceptance LINAC Design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47059-C21A-6A4C-89E6-8DA1AB9F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326" y="1253420"/>
            <a:ext cx="2867286" cy="46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42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WP6 – Medical Biophysics and Imaging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1029442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Participants: </a:t>
            </a:r>
            <a:r>
              <a:rPr lang="en-GB" sz="2400" u="sng" dirty="0">
                <a:solidFill>
                  <a:schemeClr val="accent1">
                    <a:lumMod val="50000"/>
                  </a:schemeClr>
                </a:solidFill>
              </a:rPr>
              <a:t>GSI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CNAO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Description of Work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1.1: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Fast dose delivery through improved real time control and detectors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Upgrade the CNAO dose delivery system for very short spot durations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Incorporate novel detectors, dynamic intensity control and multi-energy operation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1.2: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Conformal motion mitigation through synchronized delivery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Realise treatment plan libraries and dynamic switching between plans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Tailor plan parameters to enable delivery of one IES per breathing cycle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Task 1.3: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Gantry-free delivery enabling arc therapy for high-dose rates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Design study for a gantry-free system enabling multiple beam angles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Treatment planning study exploiting the system for particle arc &amp; FLASH therapy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8B48E-7347-2845-9774-A4ACD1D329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5142" y="3218679"/>
            <a:ext cx="2253915" cy="22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6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1289171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A32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Ion Therapy Machine Design Study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1094282"/>
            <a:ext cx="11525496" cy="3689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- a general European design study that can be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used by anyone including SEEIIST but not excluding other new European initiatives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a general next design for Europe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- we hope to merge all research agendas in a unified front to 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avoid duplication of effort, maximize resources, maximize knowhow &amp; create a disruptive technology base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66D8E-C9A8-5748-A680-83F4BDA252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815" y="4121502"/>
            <a:ext cx="2671762" cy="17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56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WP6 – Medical Biophysics and Imaging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D6.1: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Motion-synchronised delivery of one beam energy per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</a:rPr>
              <a:t>breathold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in phantoms – M24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D6.2: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Implemented treatment planning strategy for gantry-free arc therapy – M36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D6.3: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Demonstration of arc therapy in an animal model with orthotopic tumours – M36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8663B2-3B9E-6541-80F5-CEE50EA3A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86" y="3295952"/>
            <a:ext cx="4278991" cy="26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WP7 – Infrastructure, Diagnostics and Safety Systems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Participants: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Cosylab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Uni Malta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Description of Work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7.1: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Machine infrastructure requirements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7.2: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Machine controls, instrumentation and diagnostics design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7.3: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General machine safety systems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7.4: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Patient safety systems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7.5: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Patient environment and positioning system 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7.6: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Environmental and climate change considerations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図 7">
            <a:extLst>
              <a:ext uri="{FF2B5EF4-FFF2-40B4-BE49-F238E27FC236}">
                <a16:creationId xmlns:a16="http://schemas.microsoft.com/office/drawing/2014/main" id="{117AD220-8A5F-C54C-9A08-35340E2F2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041" y="3138636"/>
            <a:ext cx="3886620" cy="2584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F389B-A3DE-6448-A6E4-B0567ECE5255}"/>
              </a:ext>
            </a:extLst>
          </p:cNvPr>
          <p:cNvSpPr txBox="1"/>
          <p:nvPr/>
        </p:nvSpPr>
        <p:spPr>
          <a:xfrm>
            <a:off x="9935949" y="5675586"/>
            <a:ext cx="2013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HIMAC Chiba Japan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001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WP7 – Infrastructure, Diagnostics and Safety Systems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D7.1: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Machine Infrastructure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D7.2: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General machine safety controls, instrumentation, diagnostics and systems report -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M24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D7.3: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Patient safety systems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M30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D7.4: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Patient environment and positioning design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M8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D7.5: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Environmental and climate change considerations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M8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C0E27E-48DE-BF46-9B9E-C9AC10E2B5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384" y="3925311"/>
            <a:ext cx="3613193" cy="202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5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Project Timeline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ED7A5-12F2-624F-A24C-534BCA9D3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63" y="974191"/>
            <a:ext cx="10667910" cy="49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9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Proposal Timeline to Submission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7D02075D-4565-D54A-917B-159FBDD8175C}"/>
              </a:ext>
            </a:extLst>
          </p:cNvPr>
          <p:cNvSpPr txBox="1">
            <a:spLocks noChangeArrowheads="1"/>
          </p:cNvSpPr>
          <p:nvPr/>
        </p:nvSpPr>
        <p:spPr>
          <a:xfrm>
            <a:off x="576481" y="10687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end of July - all main participants and work package leaders confirmed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end of August - all Balkan region participants confirmed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end of August - 1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st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draft of proposal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end of August - 2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face-to-face meeting of all participants at CERN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end of September – all administrative paper work settled &amp; checked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end of September – budgeting confirmed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- 5</a:t>
            </a:r>
            <a:r>
              <a:rPr lang="en-US" sz="2400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November - submission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7127D-6921-1746-B1F8-9D5330447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612" y="3524007"/>
            <a:ext cx="3468965" cy="23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3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1299113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cap="none" dirty="0">
                <a:solidFill>
                  <a:srgbClr val="1A3260"/>
                </a:solidFill>
                <a:latin typeface="+mn-lt"/>
              </a:rPr>
              <a:t>20+ Project Participants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DA7A9AB-30B1-C74E-998A-8149E0F154FE}"/>
              </a:ext>
            </a:extLst>
          </p:cNvPr>
          <p:cNvSpPr txBox="1">
            <a:spLocks noChangeArrowheads="1"/>
          </p:cNvSpPr>
          <p:nvPr/>
        </p:nvSpPr>
        <p:spPr>
          <a:xfrm>
            <a:off x="666504" y="115848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0FB28B-F362-324F-AEFA-931F321E9D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9" y="1041686"/>
            <a:ext cx="1793602" cy="1193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E8A525-A43B-7F4D-9816-D516423ECE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447" y="1248447"/>
            <a:ext cx="1332658" cy="1332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58216D-8DED-BC4B-8869-9CAFD909D3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489" y="1037182"/>
            <a:ext cx="2066611" cy="1514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A7D95-AFFC-DA46-A2E5-BA83BAD7C5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97" y="1167857"/>
            <a:ext cx="1716518" cy="544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FA770A-5D0E-204B-A597-4E2F5A44E2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397" y="2986438"/>
            <a:ext cx="2345836" cy="701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6A9ED8-1F65-864B-8A31-EBE6ABDD23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177" y="4090635"/>
            <a:ext cx="1924502" cy="6873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5BA37-2329-194A-8430-CA3C522DFC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48" y="4879586"/>
            <a:ext cx="1300107" cy="1059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B8DA8F-659D-EE4D-94B7-4BAA51DBCA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97" y="3809082"/>
            <a:ext cx="2435455" cy="10559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E9B732-B1A4-BF49-8715-C6A34F6B317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924" y="5096122"/>
            <a:ext cx="1603263" cy="908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F226789-F853-3941-9146-00DE2B6DC61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087" y="1205755"/>
            <a:ext cx="2159455" cy="7090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96BEFC-3B0F-1548-9A21-C7D605F4537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187" y="3720952"/>
            <a:ext cx="2312646" cy="12835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B66279-BF3B-B146-BF45-DAF72D856EC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850" y="4148771"/>
            <a:ext cx="2028704" cy="6806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9F8CA5-C7B1-7D45-999F-341D007BCD5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542" y="5265802"/>
            <a:ext cx="2187210" cy="673302"/>
          </a:xfrm>
          <a:prstGeom prst="rect">
            <a:avLst/>
          </a:prstGeom>
        </p:spPr>
      </p:pic>
      <p:pic>
        <p:nvPicPr>
          <p:cNvPr id="31" name="Picture 113" descr="tera_logo_noborder_gif">
            <a:extLst>
              <a:ext uri="{FF2B5EF4-FFF2-40B4-BE49-F238E27FC236}">
                <a16:creationId xmlns:a16="http://schemas.microsoft.com/office/drawing/2014/main" id="{539AF63F-CBF4-264A-908D-A7C7AAB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654" y="4887737"/>
            <a:ext cx="1839261" cy="9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65D9BB-09D3-694A-85E1-21C4B95C439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087" y="5153638"/>
            <a:ext cx="2051456" cy="746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7E1F7-49EA-1444-80A8-8DBD4338A7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54573" y="2135656"/>
            <a:ext cx="1422400" cy="142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FCACA-39F4-554B-9306-D7F2E7D8F8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909" y="2787095"/>
            <a:ext cx="1543955" cy="857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10B352-FACA-D849-B109-15BA9F344BF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76220" y="2163457"/>
            <a:ext cx="1397000" cy="139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C98E8E-CBB2-2D4B-B4FF-AC092DEFB7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8536" y="2351721"/>
            <a:ext cx="1668345" cy="966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1BD65-03F1-6D48-866F-919D983CB55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676" r="14663"/>
          <a:stretch/>
        </p:blipFill>
        <p:spPr>
          <a:xfrm>
            <a:off x="465441" y="3401915"/>
            <a:ext cx="1462259" cy="1326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442E1-D555-2442-BCB5-ADC5676D428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45153" y="2100199"/>
            <a:ext cx="1041500" cy="12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2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5296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109BC-6624-184E-82E5-779822DDC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405" y="268989"/>
            <a:ext cx="3011639" cy="2007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A32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Goals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509187" y="1665782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A) Research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- Facility R&amp;D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	- Applied R&amp;D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	- Clinical treatment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B) Treatment Facility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106448-BD3D-0F4E-B085-4E2BC1EABC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959" y="4288794"/>
            <a:ext cx="3027086" cy="17165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87A0CE-552A-E04A-8CF3-C25AFB1EC12D}"/>
              </a:ext>
            </a:extLst>
          </p:cNvPr>
          <p:cNvSpPr txBox="1"/>
          <p:nvPr/>
        </p:nvSpPr>
        <p:spPr>
          <a:xfrm>
            <a:off x="7732917" y="1889140"/>
            <a:ext cx="250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CNAO</a:t>
            </a:r>
            <a:endParaRPr lang="en-GB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ED2F-B339-1340-B552-63C236B7E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406" y="2401683"/>
            <a:ext cx="3011639" cy="17598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BF4299-89F1-B744-99CB-D4BE37E7A562}"/>
              </a:ext>
            </a:extLst>
          </p:cNvPr>
          <p:cNvSpPr txBox="1"/>
          <p:nvPr/>
        </p:nvSpPr>
        <p:spPr>
          <a:xfrm>
            <a:off x="7732917" y="5531261"/>
            <a:ext cx="250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HIT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3CBAD-2C00-9643-80EC-43C6EA4B3B42}"/>
              </a:ext>
            </a:extLst>
          </p:cNvPr>
          <p:cNvSpPr/>
          <p:nvPr/>
        </p:nvSpPr>
        <p:spPr>
          <a:xfrm>
            <a:off x="7764405" y="3714025"/>
            <a:ext cx="1788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/>
              <a:t>MedAustron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9059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A32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Goals for Increased Market Penetration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17315" y="1116177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</a:rPr>
              <a:t>A) Accelerator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- Reduced Capital Cost (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~120M€)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- Reduced Footprint (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~1000m</a:t>
            </a:r>
            <a:r>
              <a:rPr lang="en-GB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- Higher beam Intensities (10</a:t>
            </a:r>
            <a:r>
              <a:rPr lang="en-GB" altLang="en-US" baseline="30000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ppp)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- Lower running costs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b="1" dirty="0">
                <a:solidFill>
                  <a:schemeClr val="accent1">
                    <a:lumMod val="50000"/>
                  </a:schemeClr>
                </a:solidFill>
              </a:rPr>
              <a:t>B) Delivery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- Fast Dose Delivery (possibly with 3D feedback)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- Equipped with rotating gantry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- Using multiple ions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- With range calibration and diagnostics 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F48DA9-7368-3B42-BA30-7C10D5F9A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34" y="3774897"/>
            <a:ext cx="4652066" cy="23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2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A32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General Scheme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53594" y="1158488"/>
            <a:ext cx="1183840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WP1: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Project Management and Technical Coordination -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Nicholas Sammut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altLang="en-US" sz="2000" i="1" dirty="0" err="1">
                <a:solidFill>
                  <a:schemeClr val="accent1">
                    <a:lumMod val="50000"/>
                  </a:schemeClr>
                </a:solidFill>
              </a:rPr>
              <a:t>UniMalta</a:t>
            </a: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</a:rPr>
              <a:t> - Coordinator),             </a:t>
            </a:r>
            <a:r>
              <a:rPr lang="en-US" altLang="en-US" sz="2000" b="1" i="1" dirty="0">
                <a:solidFill>
                  <a:schemeClr val="accent1">
                    <a:lumMod val="50000"/>
                  </a:schemeClr>
                </a:solidFill>
              </a:rPr>
              <a:t>Marco Durante</a:t>
            </a: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</a:rPr>
              <a:t> (GSI – Deputy Coordinator);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Maurizio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</a:rPr>
              <a:t>Vretenar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</a:rPr>
              <a:t>(CERN – Deputy Coordinator)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WP2: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User Community, Dissemination and Outreach –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Manjit Dosanjh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(CERN)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WP3: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Accelerator Design –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Maurizio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</a:rPr>
              <a:t>Vretenar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(CERN) - </a:t>
            </a: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</a:rPr>
              <a:t>(D-Coord)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WP4: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Magnet Design –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Lucio Rossi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(INFN)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WP5: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Gantry Design –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Sandro Rossi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(CNAO)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WP6: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Medical Biophysics and Imaging – 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Christian </a:t>
            </a:r>
            <a:r>
              <a:rPr lang="en-US" altLang="en-US" sz="2000" b="1" dirty="0" err="1">
                <a:solidFill>
                  <a:schemeClr val="accent1">
                    <a:lumMod val="50000"/>
                  </a:schemeClr>
                </a:solidFill>
              </a:rPr>
              <a:t>Graeff</a:t>
            </a: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(GSI)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</a:rPr>
              <a:t>WP7: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Infrastructure, Diagnostics and Safety Systems – </a:t>
            </a:r>
            <a:r>
              <a:rPr lang="en-US" altLang="en-US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be announced</a:t>
            </a:r>
            <a:endParaRPr lang="en-GB" altLang="en-US" sz="20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3DD3D-AA90-AF47-8769-2E2437D09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376" y="4565934"/>
            <a:ext cx="1311656" cy="1311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7D93D-63DF-EF46-A3B5-B4E9CFF531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981" y="4566108"/>
            <a:ext cx="1211355" cy="129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5E7E1C-BFB9-5A48-B666-E967A93E53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407" y="4560552"/>
            <a:ext cx="1311656" cy="131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EF554-8631-5449-9EF9-4E8185DF98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473" y="4578325"/>
            <a:ext cx="1175990" cy="1293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43886C-ADCF-1848-8FE9-D49FF437F6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35" y="4578644"/>
            <a:ext cx="1195501" cy="12701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2228D7-BE72-3446-AB66-39F5DCC8A635}"/>
              </a:ext>
            </a:extLst>
          </p:cNvPr>
          <p:cNvSpPr/>
          <p:nvPr/>
        </p:nvSpPr>
        <p:spPr>
          <a:xfrm>
            <a:off x="9914237" y="4565934"/>
            <a:ext cx="1273978" cy="1301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59682-83FA-804D-944E-18D94F294C90}"/>
              </a:ext>
            </a:extLst>
          </p:cNvPr>
          <p:cNvSpPr txBox="1"/>
          <p:nvPr/>
        </p:nvSpPr>
        <p:spPr>
          <a:xfrm>
            <a:off x="10272205" y="4758658"/>
            <a:ext cx="916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7C4BD-B3B4-BC4C-98BA-6DD5C9E72D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838"/>
          <a:stretch/>
        </p:blipFill>
        <p:spPr>
          <a:xfrm>
            <a:off x="8598854" y="4557379"/>
            <a:ext cx="1088732" cy="1303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382CA-38E5-DE4C-927F-9E1CF9AFEA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67" b="46047"/>
          <a:stretch/>
        </p:blipFill>
        <p:spPr>
          <a:xfrm>
            <a:off x="3148566" y="4560552"/>
            <a:ext cx="1363351" cy="1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1A32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Scientific Advisory Committee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53594" y="1158488"/>
            <a:ext cx="1183840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Sanja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Damjanovic (Chair SEEIIST Steering Committee, Minister of Science Montenegro)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Herwig </a:t>
            </a:r>
            <a:r>
              <a:rPr lang="en-US" altLang="en-US" sz="2400" dirty="0" err="1">
                <a:solidFill>
                  <a:schemeClr val="accent1">
                    <a:lumMod val="50000"/>
                  </a:schemeClr>
                </a:solidFill>
              </a:rPr>
              <a:t>Schopper</a:t>
            </a: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 (Ex DG CERN)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Hans Specht (ex DG GSI)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</a:rPr>
              <a:t>Jurgen Debus (Medical Director HIT)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</a:rPr>
              <a:t>Jay </a:t>
            </a:r>
            <a:r>
              <a:rPr lang="en-GB" altLang="en-US" sz="2400" dirty="0" err="1">
                <a:solidFill>
                  <a:schemeClr val="accent1">
                    <a:lumMod val="50000"/>
                  </a:schemeClr>
                </a:solidFill>
              </a:rPr>
              <a:t>Flanz</a:t>
            </a:r>
            <a:r>
              <a:rPr lang="en-GB" altLang="en-US" sz="2400" dirty="0">
                <a:solidFill>
                  <a:schemeClr val="accent1">
                    <a:lumMod val="50000"/>
                  </a:schemeClr>
                </a:solidFill>
              </a:rPr>
              <a:t> (Chair Particle Therapy Co-Operative Group)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altLang="en-US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More to be added…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DDF09-CF00-384B-ACB6-3A7976E7A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834" y="4448503"/>
            <a:ext cx="1364776" cy="1410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FBC58-CAB1-504D-B651-1833163DE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570" y="4436372"/>
            <a:ext cx="11303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99376-3ABB-D64B-986F-D87EBB921C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5969" y="4436372"/>
            <a:ext cx="1164435" cy="142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D4A192-DC7F-7546-B925-C85A802ECF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153" y="4448503"/>
            <a:ext cx="1240674" cy="1410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065962-993D-A740-8350-6C6348135E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592" y="4436372"/>
            <a:ext cx="1327628" cy="1422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749162-FA00-9E49-9028-E0D3D34C5D38}"/>
              </a:ext>
            </a:extLst>
          </p:cNvPr>
          <p:cNvSpPr/>
          <p:nvPr/>
        </p:nvSpPr>
        <p:spPr>
          <a:xfrm>
            <a:off x="8653984" y="4448502"/>
            <a:ext cx="1213347" cy="14102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E7D47C-0621-CD44-8BE1-22BA7B59F6FE}"/>
              </a:ext>
            </a:extLst>
          </p:cNvPr>
          <p:cNvSpPr txBox="1"/>
          <p:nvPr/>
        </p:nvSpPr>
        <p:spPr>
          <a:xfrm>
            <a:off x="9011953" y="4610248"/>
            <a:ext cx="106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?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906329-37AF-414E-B127-4EA45BA1E5BC}"/>
              </a:ext>
            </a:extLst>
          </p:cNvPr>
          <p:cNvSpPr/>
          <p:nvPr/>
        </p:nvSpPr>
        <p:spPr>
          <a:xfrm>
            <a:off x="10129843" y="4448503"/>
            <a:ext cx="1213347" cy="14102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5C0E8-2D7A-654C-85E3-D646BB2F2D3E}"/>
              </a:ext>
            </a:extLst>
          </p:cNvPr>
          <p:cNvSpPr txBox="1"/>
          <p:nvPr/>
        </p:nvSpPr>
        <p:spPr>
          <a:xfrm>
            <a:off x="10487812" y="4610249"/>
            <a:ext cx="106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62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1289171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WP1 – Project Management &amp; Technical Coordination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Participants: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</a:rPr>
              <a:t>Uni Malta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GSI, CERN, SEEIIST</a:t>
            </a:r>
          </a:p>
          <a:p>
            <a:pPr marL="0" indent="0">
              <a:buNone/>
            </a:pPr>
            <a:endParaRPr lang="en-US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Description of Work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1.1: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Governance and coordination of contractual, financial and administrative aspects of the Design Study 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1.2: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Scientific &amp; Technical management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1.3: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Coordination of participants, communication &amp; meeting organization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1.4: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Cost Benefit Analysis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1.5: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ITRI Business Plan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1.6: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Innovation Management and Technology Transfer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1.7: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ITRI Governance Model and Criteria for Site Selection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Task 1.8: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Ethical Considerations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</a:rPr>
              <a:t> </a:t>
            </a: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0C8B46-F2F3-BE42-A9B7-8B22E0223F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793" y="4218885"/>
            <a:ext cx="2531784" cy="16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8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1289171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WP1 – Project Management &amp; Technical Coordination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Deliverables: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D1.1: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GB" sz="2400" baseline="30000" dirty="0">
                <a:solidFill>
                  <a:schemeClr val="accent1">
                    <a:lumMod val="50000"/>
                  </a:schemeClr>
                </a:solidFill>
              </a:rPr>
              <a:t>st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Progress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M12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D1.2: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2400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Progress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M24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D1.3: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Final Progress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D1.4: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Ion Therapy Research Infrastructure Design Study Monograph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M36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D1.5: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Cost Benefit Analysis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M18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D1.6: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Business Plan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M6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D1.7: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Innovation Management and Technology Transfer Plan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M12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D1.8: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Governance model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M18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D1.9: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Site selection criteria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M18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D1.10: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Ethical considerations report –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M8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</a:rPr>
              <a:t> </a:t>
            </a: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A7DE1-44FA-7F42-90AD-427750A4C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452" y="4130566"/>
            <a:ext cx="2718802" cy="17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5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441" y="861716"/>
            <a:ext cx="3680749" cy="57873"/>
          </a:xfrm>
          <a:prstGeom prst="rect">
            <a:avLst/>
          </a:prstGeom>
          <a:solidFill>
            <a:srgbClr val="1A3260"/>
          </a:solidFill>
          <a:ln w="22225" cap="rnd" cmpd="sng" algn="ctr">
            <a:solidFill>
              <a:srgbClr val="1A326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5968" y="861716"/>
            <a:ext cx="3680749" cy="57873"/>
          </a:xfrm>
          <a:prstGeom prst="rect">
            <a:avLst/>
          </a:prstGeom>
          <a:solidFill>
            <a:srgbClr val="4590B8">
              <a:lumMod val="60000"/>
              <a:lumOff val="40000"/>
            </a:srgbClr>
          </a:solidFill>
          <a:ln w="22225" cap="rnd" cmpd="sng" algn="ctr">
            <a:solidFill>
              <a:srgbClr val="4590B8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73863" y="861716"/>
            <a:ext cx="3680749" cy="57873"/>
          </a:xfrm>
          <a:prstGeom prst="rect">
            <a:avLst/>
          </a:prstGeom>
          <a:solidFill>
            <a:srgbClr val="EBEBEB">
              <a:lumMod val="75000"/>
            </a:srgbClr>
          </a:solidFill>
          <a:ln w="22225" cap="rnd" cmpd="sng" algn="ctr">
            <a:solidFill>
              <a:srgbClr val="EBEBE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65441" y="-630005"/>
            <a:ext cx="10877749" cy="14975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cap="none" dirty="0">
                <a:solidFill>
                  <a:srgbClr val="1A3260"/>
                </a:solidFill>
                <a:latin typeface="+mn-lt"/>
              </a:rPr>
              <a:t>WP2 – User Community, Dissemination and Outreach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1A32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4720" y="979666"/>
            <a:ext cx="491490" cy="35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4081" y="9671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8975" y="2627145"/>
            <a:ext cx="491490" cy="281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C043D4E-8F88-F34A-8242-4DB47A0FBA96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525496" cy="38163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600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0ED991E-1622-5546-ABCE-713938D52999}"/>
              </a:ext>
            </a:extLst>
          </p:cNvPr>
          <p:cNvSpPr txBox="1">
            <a:spLocks noChangeArrowheads="1"/>
          </p:cNvSpPr>
          <p:nvPr/>
        </p:nvSpPr>
        <p:spPr>
          <a:xfrm>
            <a:off x="424081" y="916318"/>
            <a:ext cx="11636540" cy="4759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</a:rPr>
              <a:t>Participants: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300" u="sng" dirty="0">
                <a:solidFill>
                  <a:schemeClr val="accent1">
                    <a:lumMod val="50000"/>
                  </a:schemeClr>
                </a:solidFill>
              </a:rPr>
              <a:t>CERN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, CNAO, Clinical Centre of Montenegro, Skopje University, ENLIGHT, (EORTC/ESTRO)</a:t>
            </a:r>
            <a:endParaRPr lang="en-GB" sz="23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</a:rPr>
              <a:t>Description of work: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b="1" dirty="0">
                <a:solidFill>
                  <a:srgbClr val="002060"/>
                </a:solidFill>
              </a:rPr>
              <a:t>Task 2.1: </a:t>
            </a:r>
            <a:r>
              <a:rPr lang="en-GB" sz="2300" dirty="0">
                <a:solidFill>
                  <a:srgbClr val="002060"/>
                </a:solidFill>
              </a:rPr>
              <a:t>Establishing a communication and outreach  plan including social media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b="1" dirty="0">
                <a:solidFill>
                  <a:srgbClr val="002060"/>
                </a:solidFill>
              </a:rPr>
              <a:t>Task 2.2:  </a:t>
            </a:r>
            <a:r>
              <a:rPr lang="en-GB" sz="2300" dirty="0">
                <a:solidFill>
                  <a:srgbClr val="002060"/>
                </a:solidFill>
              </a:rPr>
              <a:t>Establish and strengthen a multidisciplinary user community by  leveraging  the ENLIGHT platform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b="1" dirty="0">
                <a:solidFill>
                  <a:srgbClr val="002060"/>
                </a:solidFill>
              </a:rPr>
              <a:t>Task 2.3: </a:t>
            </a:r>
            <a:r>
              <a:rPr lang="en-GB" sz="2300" dirty="0">
                <a:solidFill>
                  <a:srgbClr val="002060"/>
                </a:solidFill>
              </a:rPr>
              <a:t>Promoting and raising awareness of Hadron Therapy and importance of HITRI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b="1" dirty="0">
                <a:solidFill>
                  <a:srgbClr val="002060"/>
                </a:solidFill>
              </a:rPr>
              <a:t>Task 2.4: </a:t>
            </a:r>
            <a:r>
              <a:rPr lang="en-GB" sz="2300" dirty="0">
                <a:solidFill>
                  <a:srgbClr val="002060"/>
                </a:solidFill>
              </a:rPr>
              <a:t>Identify and organise of training linked to HITRI with a special focus on SEE and build capacitance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b="1" dirty="0">
                <a:solidFill>
                  <a:srgbClr val="002060"/>
                </a:solidFill>
              </a:rPr>
              <a:t>Task 2.5: </a:t>
            </a:r>
            <a:r>
              <a:rPr lang="en-GB" sz="2300" dirty="0">
                <a:solidFill>
                  <a:srgbClr val="002060"/>
                </a:solidFill>
              </a:rPr>
              <a:t>Joint Sponsored Annual meeting  with ENLIGHT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300" b="1" dirty="0">
                <a:solidFill>
                  <a:srgbClr val="002060"/>
                </a:solidFill>
              </a:rPr>
              <a:t>Task 2.6: </a:t>
            </a:r>
            <a:r>
              <a:rPr lang="en-GB" sz="2300" dirty="0">
                <a:solidFill>
                  <a:srgbClr val="002060"/>
                </a:solidFill>
              </a:rPr>
              <a:t>Develop a common collaborative platform for data sharing                                         including  epidemiological data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2300" b="1" dirty="0">
                <a:solidFill>
                  <a:schemeClr val="accent1">
                    <a:lumMod val="50000"/>
                  </a:schemeClr>
                </a:solidFill>
              </a:rPr>
              <a:t>Task 2.7: 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Animation and video etc for promoting  HITRI in final year of project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en-US" sz="23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7B52F-6042-1E4A-A158-DC90F7EA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533" y="4130598"/>
            <a:ext cx="2414044" cy="15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95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4474</TotalTime>
  <Words>1745</Words>
  <Application>Microsoft Macintosh PowerPoint</Application>
  <PresentationFormat>Widescreen</PresentationFormat>
  <Paragraphs>451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Nicholas Sammut</dc:creator>
  <cp:keywords/>
  <dc:description/>
  <cp:lastModifiedBy>Nicholas Sammut</cp:lastModifiedBy>
  <cp:revision>122</cp:revision>
  <dcterms:created xsi:type="dcterms:W3CDTF">2017-03-01T14:04:58Z</dcterms:created>
  <dcterms:modified xsi:type="dcterms:W3CDTF">2019-06-30T20:35:06Z</dcterms:modified>
  <cp:category/>
</cp:coreProperties>
</file>