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734" r:id="rId8"/>
    <p:sldMasterId id="2147483753" r:id="rId9"/>
  </p:sldMasterIdLst>
  <p:notesMasterIdLst>
    <p:notesMasterId r:id="rId36"/>
  </p:notesMasterIdLst>
  <p:sldIdLst>
    <p:sldId id="641" r:id="rId10"/>
    <p:sldId id="630" r:id="rId11"/>
    <p:sldId id="636" r:id="rId12"/>
    <p:sldId id="637" r:id="rId13"/>
    <p:sldId id="633" r:id="rId14"/>
    <p:sldId id="675" r:id="rId15"/>
    <p:sldId id="666" r:id="rId16"/>
    <p:sldId id="665" r:id="rId17"/>
    <p:sldId id="674" r:id="rId18"/>
    <p:sldId id="667" r:id="rId19"/>
    <p:sldId id="627" r:id="rId20"/>
    <p:sldId id="642" r:id="rId21"/>
    <p:sldId id="645" r:id="rId22"/>
    <p:sldId id="632" r:id="rId23"/>
    <p:sldId id="661" r:id="rId24"/>
    <p:sldId id="662" r:id="rId25"/>
    <p:sldId id="663" r:id="rId26"/>
    <p:sldId id="664" r:id="rId27"/>
    <p:sldId id="676" r:id="rId28"/>
    <p:sldId id="647" r:id="rId29"/>
    <p:sldId id="668" r:id="rId30"/>
    <p:sldId id="669" r:id="rId31"/>
    <p:sldId id="670" r:id="rId32"/>
    <p:sldId id="671" r:id="rId33"/>
    <p:sldId id="672" r:id="rId34"/>
    <p:sldId id="673" r:id="rId35"/>
  </p:sldIdLst>
  <p:sldSz cx="12192000" cy="6858000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CFF"/>
    <a:srgbClr val="000066"/>
    <a:srgbClr val="0000FF"/>
    <a:srgbClr val="BBF7FD"/>
    <a:srgbClr val="0226BE"/>
    <a:srgbClr val="1700C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6" autoAdjust="0"/>
    <p:restoredTop sz="76716" autoAdjust="0"/>
  </p:normalViewPr>
  <p:slideViewPr>
    <p:cSldViewPr showGuides="1">
      <p:cViewPr varScale="1">
        <p:scale>
          <a:sx n="67" d="100"/>
          <a:sy n="67" d="100"/>
        </p:scale>
        <p:origin x="152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8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>
      <p:cViewPr varScale="1">
        <p:scale>
          <a:sx n="76" d="100"/>
          <a:sy n="76" d="100"/>
        </p:scale>
        <p:origin x="33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599D62B-55E6-43F6-8EBF-7B7F7F2E14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9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pring_framewor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Angular" TargetMode="External"/><Relationship Id="rId5" Type="http://schemas.openxmlformats.org/officeDocument/2006/relationships/hyperlink" Target="https://it.wikipedia.org/wiki/Representational_State_Transfer" TargetMode="External"/><Relationship Id="rId4" Type="http://schemas.openxmlformats.org/officeDocument/2006/relationships/hyperlink" Target="https://it.wikipedia.org/wiki/Remote_Method_Invocatio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1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7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13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26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14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81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15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08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16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50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17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88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18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00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19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12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20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282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21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608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22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93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647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23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200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24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042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25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210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26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18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3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19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4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4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Shape 19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5" name="Shape 19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165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Fault registration is typically performed using a dedicated screen in the existing E-Logbook Tool. This was a request from the Operators – not to have an additional tool to interact with.</a:t>
            </a:r>
          </a:p>
          <a:p>
            <a:pPr defTabSz="914165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defTabSz="914165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The AFT Web application also provides a screen from which faults can be registered if the users have the appropriate access rights.</a:t>
            </a:r>
          </a:p>
          <a:p>
            <a:pPr defTabSz="914165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defTabSz="914165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In both cases, the initial fault capture screens are as simple as possible so as not to hinder the process. The fault details are usually then completed later by relevant experts.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269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Shape 18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7" name="Shape 18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165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At the core of AFT is a redundant, stateless Java server based on Spring Boot</a:t>
            </a:r>
            <a:r>
              <a:rPr lang="en-US" dirty="0" smtClean="0"/>
              <a:t>. </a:t>
            </a:r>
            <a:r>
              <a:rPr lang="en-GB" dirty="0" smtClean="0">
                <a:hlinkClick r:id="rId3"/>
              </a:rPr>
              <a:t>https://it.wikipedia.org/wiki/Spring_framework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mentioned on the previous slide, faults are typically sent to the AFT server from the E-Logbook application using a Java </a:t>
            </a:r>
            <a:r>
              <a:rPr lang="en-US" dirty="0" smtClean="0"/>
              <a:t>RMI (Remote Method Invocation) API </a:t>
            </a:r>
            <a:r>
              <a:rPr lang="en-GB" dirty="0" smtClean="0">
                <a:hlinkClick r:id="rId4"/>
              </a:rPr>
              <a:t>https://it.wikipedia.org/wiki/Remote_Method_Invocation</a:t>
            </a:r>
            <a:r>
              <a:rPr lang="en-US" dirty="0" smtClean="0"/>
              <a:t>. </a:t>
            </a:r>
            <a:r>
              <a:rPr lang="en-US" dirty="0"/>
              <a:t>It is foreseen to replace the Java RMI client this year with calls to an AFT </a:t>
            </a:r>
            <a:r>
              <a:rPr lang="en-US" dirty="0" smtClean="0"/>
              <a:t>REST (Representational State Transfer) </a:t>
            </a:r>
            <a:r>
              <a:rPr lang="en-US" dirty="0"/>
              <a:t>API</a:t>
            </a:r>
            <a:r>
              <a:rPr lang="en-US" dirty="0" smtClean="0"/>
              <a:t>. </a:t>
            </a:r>
            <a:r>
              <a:rPr lang="en-GB" dirty="0" smtClean="0">
                <a:hlinkClick r:id="rId5"/>
              </a:rPr>
              <a:t>https://it.wikipedia.org/wiki/Representational_State_Transfer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AFT server persists fault data in an Oracle database together with other complimentary data from other systems, as will be shown in a moment.</a:t>
            </a:r>
          </a:p>
          <a:p>
            <a:endParaRPr lang="en-US" dirty="0"/>
          </a:p>
          <a:p>
            <a:r>
              <a:rPr lang="en-US" dirty="0"/>
              <a:t>Also as mentioned, there is a Web application based on the Angular </a:t>
            </a:r>
            <a:r>
              <a:rPr lang="en-US" dirty="0" smtClean="0"/>
              <a:t>framework </a:t>
            </a:r>
            <a:r>
              <a:rPr lang="en-GB" dirty="0" smtClean="0">
                <a:hlinkClick r:id="rId6"/>
              </a:rPr>
              <a:t>https://it.wikipedia.org/wiki/Angular</a:t>
            </a:r>
            <a:r>
              <a:rPr lang="en-US" dirty="0" smtClean="0"/>
              <a:t>, </a:t>
            </a:r>
            <a:r>
              <a:rPr lang="en-US" dirty="0"/>
              <a:t>which can be used to register, browse, edit and </a:t>
            </a:r>
            <a:r>
              <a:rPr lang="en-US" dirty="0" err="1"/>
              <a:t>analyse</a:t>
            </a:r>
            <a:r>
              <a:rPr lang="en-US" dirty="0"/>
              <a:t> fault data and associated statistics.</a:t>
            </a:r>
          </a:p>
          <a:p>
            <a:endParaRPr lang="en-US" dirty="0"/>
          </a:p>
          <a:p>
            <a:r>
              <a:rPr lang="en-US" dirty="0"/>
              <a:t>Currently a small set of machine activity data is pulled into AFT from CERN’s accelerator data logging (archiving) system and stored together with fault data.</a:t>
            </a:r>
          </a:p>
          <a:p>
            <a:endParaRPr lang="en-US" dirty="0"/>
          </a:p>
          <a:p>
            <a:r>
              <a:rPr lang="en-GB" dirty="0"/>
              <a:t>AFT is also integrated with:</a:t>
            </a:r>
          </a:p>
          <a:p>
            <a:pPr marL="171450" indent="-171450">
              <a:buFontTx/>
              <a:buChar char="-"/>
            </a:pPr>
            <a:r>
              <a:rPr lang="en-GB" dirty="0"/>
              <a:t>CERN’s Layout system for associating functional elements with faults to facilitate follow-up and analysis.</a:t>
            </a:r>
          </a:p>
          <a:p>
            <a:pPr marL="171450" indent="-171450">
              <a:buFontTx/>
              <a:buChar char="-"/>
            </a:pPr>
            <a:r>
              <a:rPr lang="en-GB" dirty="0"/>
              <a:t>CERN’S Accelerator Schedule Management system to allow people to consult fault data with respect to the different types of events in the accelerator operational schedule.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98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10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95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392E5-D0D3-4D8B-9C7A-C5AB9DAB316D}" type="slidenum">
              <a:rPr lang="en-GB"/>
              <a:pPr/>
              <a:t>11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7" y="4720968"/>
            <a:ext cx="5449570" cy="447585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4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67E87-3B14-4795-9E97-A57FF9BE610D}" type="slidenum">
              <a:rPr lang="en-GB"/>
              <a:pPr/>
              <a:t>12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1063" y="723900"/>
            <a:ext cx="9078913" cy="510857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8" y="6065758"/>
            <a:ext cx="6343227" cy="281201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70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video" Target="file:///\\cern.ch\dfs\Departments\AB\Projects\beaminterlocks\Individual_Folders\BTodd\presentations\TEMPLATE\BTODD_MOVIE_END_LOGO.wmv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video" Target="file:///\\cern.ch\dfs\Departments\AB\Projects\beaminterlocks\Individual_Folders\BTodd\presentations\TEMPLATE\BTODD_MOVIE_END_LOGO.wmv" TargetMode="Externa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10404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21340"/>
      </p:ext>
    </p:extLst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tic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1" y="0"/>
            <a:ext cx="11176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03200" y="3276600"/>
            <a:ext cx="11684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6445" y="838200"/>
            <a:ext cx="989373" cy="29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SPS SMP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237209" y="6019800"/>
            <a:ext cx="1024639" cy="29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LHC SMP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006476"/>
            <a:ext cx="11658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304800" y="1752600"/>
            <a:ext cx="12700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1625600" y="2341563"/>
            <a:ext cx="2540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625600" y="1219200"/>
            <a:ext cx="12700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2946400" y="1676400"/>
            <a:ext cx="121920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5465234" y="884238"/>
            <a:ext cx="2021417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28984" y="884238"/>
            <a:ext cx="2834216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6178551" y="2043114"/>
            <a:ext cx="2245783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8473017" y="2043114"/>
            <a:ext cx="2590800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5465233" y="2043114"/>
            <a:ext cx="670984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203200" y="3889375"/>
            <a:ext cx="13716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 userDrawn="1"/>
        </p:nvSpPr>
        <p:spPr bwMode="auto">
          <a:xfrm>
            <a:off x="1625600" y="4478338"/>
            <a:ext cx="2540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21"/>
          <p:cNvSpPr>
            <a:spLocks noChangeArrowheads="1"/>
          </p:cNvSpPr>
          <p:nvPr userDrawn="1"/>
        </p:nvSpPr>
        <p:spPr bwMode="auto">
          <a:xfrm>
            <a:off x="1625600" y="3355975"/>
            <a:ext cx="12700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Rectangle 22"/>
          <p:cNvSpPr>
            <a:spLocks noChangeArrowheads="1"/>
          </p:cNvSpPr>
          <p:nvPr userDrawn="1"/>
        </p:nvSpPr>
        <p:spPr bwMode="auto">
          <a:xfrm>
            <a:off x="2946400" y="3813175"/>
            <a:ext cx="121920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1625600" y="5102225"/>
            <a:ext cx="12700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 userDrawn="1"/>
        </p:nvSpPr>
        <p:spPr bwMode="auto">
          <a:xfrm>
            <a:off x="2980267" y="5102225"/>
            <a:ext cx="117686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 userDrawn="1"/>
        </p:nvSpPr>
        <p:spPr bwMode="auto">
          <a:xfrm>
            <a:off x="5465234" y="3349625"/>
            <a:ext cx="2021417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 userDrawn="1"/>
        </p:nvSpPr>
        <p:spPr bwMode="auto">
          <a:xfrm>
            <a:off x="6163733" y="4438651"/>
            <a:ext cx="2269067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6163733" y="5414964"/>
            <a:ext cx="2573867" cy="106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5465233" y="4446589"/>
            <a:ext cx="670984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7522634" y="3771901"/>
            <a:ext cx="1259417" cy="20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8807452" y="5334000"/>
            <a:ext cx="3255433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Rectangle 31"/>
          <p:cNvSpPr>
            <a:spLocks noChangeArrowheads="1"/>
          </p:cNvSpPr>
          <p:nvPr userDrawn="1"/>
        </p:nvSpPr>
        <p:spPr bwMode="auto">
          <a:xfrm>
            <a:off x="4182533" y="3702050"/>
            <a:ext cx="1270000" cy="168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 userDrawn="1"/>
        </p:nvSpPr>
        <p:spPr bwMode="auto">
          <a:xfrm>
            <a:off x="6178551" y="2667000"/>
            <a:ext cx="224578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8807452" y="51054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 userDrawn="1"/>
        </p:nvSpPr>
        <p:spPr bwMode="auto">
          <a:xfrm>
            <a:off x="8807452" y="48768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3" name="Rectangle 35"/>
          <p:cNvSpPr>
            <a:spLocks noChangeArrowheads="1"/>
          </p:cNvSpPr>
          <p:nvPr userDrawn="1"/>
        </p:nvSpPr>
        <p:spPr bwMode="auto">
          <a:xfrm>
            <a:off x="8807452" y="46482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 userDrawn="1"/>
        </p:nvSpPr>
        <p:spPr bwMode="auto">
          <a:xfrm>
            <a:off x="8807452" y="44196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 userDrawn="1"/>
        </p:nvSpPr>
        <p:spPr bwMode="auto">
          <a:xfrm>
            <a:off x="8807452" y="41910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6" name="Rectangle 38"/>
          <p:cNvSpPr>
            <a:spLocks noChangeArrowheads="1"/>
          </p:cNvSpPr>
          <p:nvPr userDrawn="1"/>
        </p:nvSpPr>
        <p:spPr bwMode="auto">
          <a:xfrm>
            <a:off x="8807452" y="39624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7" name="Rectangle 39"/>
          <p:cNvSpPr>
            <a:spLocks noChangeArrowheads="1"/>
          </p:cNvSpPr>
          <p:nvPr userDrawn="1"/>
        </p:nvSpPr>
        <p:spPr bwMode="auto">
          <a:xfrm>
            <a:off x="8807452" y="37338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8" name="Rectangle 40"/>
          <p:cNvSpPr>
            <a:spLocks noChangeArrowheads="1"/>
          </p:cNvSpPr>
          <p:nvPr userDrawn="1"/>
        </p:nvSpPr>
        <p:spPr bwMode="auto">
          <a:xfrm>
            <a:off x="8807452" y="35052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72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Out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824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39232"/>
            <a:ext cx="12192000" cy="225912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88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5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12700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02891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639232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64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2" grpId="0"/>
      <p:bldP spid="13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Blank Pag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9" y="95247"/>
            <a:ext cx="831851" cy="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19" y="161924"/>
            <a:ext cx="645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2700" y="188753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00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003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out spin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9" y="95247"/>
            <a:ext cx="831851" cy="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19" y="161924"/>
            <a:ext cx="645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-12700" y="188753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00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41205"/>
      </p:ext>
    </p:extLst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4551"/>
      </p:ext>
    </p:extLst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62F67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03672"/>
      </p:ext>
    </p:extLst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824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49064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4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25809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61764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02891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649064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2438400" y="6661764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Availability Working Group</a:t>
            </a:r>
            <a:r>
              <a:rPr lang="en-US" sz="1200" baseline="0" dirty="0">
                <a:solidFill>
                  <a:schemeClr val="bg1"/>
                </a:solidFill>
                <a:latin typeface="Calibri" pitchFamily="34" charset="0"/>
              </a:rPr>
              <a:t> &amp; Accelerator Fault Tracker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286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  <p:bldP spid="14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68000" y="6649064"/>
            <a:ext cx="1524000" cy="22860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>
                <a:solidFill>
                  <a:srgbClr val="FFFFFF"/>
                </a:solidFill>
              </a:rPr>
              <a:t> of 15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49064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61764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bis-smp-team@cern.ch</a:t>
            </a:r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0668000" y="6649064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C1C7F64-630B-4998-9764-685EC88B06E4}" type="slidenum">
              <a:rPr lang="en-US" sz="11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2438400" y="6661764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SMP @ MPP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1" y="0"/>
            <a:ext cx="11176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824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4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25809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 userDrawn="1"/>
        </p:nvSpPr>
        <p:spPr bwMode="auto">
          <a:xfrm>
            <a:off x="1002891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3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4267200" y="283347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fin</a:t>
            </a:r>
          </a:p>
        </p:txBody>
      </p:sp>
      <p:sp>
        <p:nvSpPr>
          <p:cNvPr id="19" name="Text Box 5"/>
          <p:cNvSpPr txBox="1">
            <a:spLocks noChangeArrowheads="1"/>
          </p:cNvSpPr>
          <p:nvPr userDrawn="1"/>
        </p:nvSpPr>
        <p:spPr bwMode="auto">
          <a:xfrm>
            <a:off x="2438400" y="336686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736234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06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81663"/>
            <a:ext cx="336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05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29627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387635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97240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4363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8282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12699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1485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64162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16555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74751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42006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022511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261088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40656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9718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7122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415237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497213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083024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866462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384336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45782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5332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648084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056596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03462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83548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3281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9718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7122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060209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E10D6-A28B-45D9-8670-0A0BB3941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0821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4D829-4600-4B15-961C-D4B8EEFB2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9173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35297-2076-400D-B417-69045C4D7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86226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B66F62-4A11-4252-A2A6-FF0786AD3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2909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F4237-3DE3-429B-A489-56E63CF6A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89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012018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77991-E496-4970-BE58-5E0997119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8028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5223FD-39E8-4D93-A3D4-985A72E9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55626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3EBA7F-AB46-48EA-AF4B-5E936A9B3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0323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EAFD3-878A-4564-879B-6C2F59D9D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40101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7F2A01-EF02-4099-A7C7-56C772BE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1413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9718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7122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3897F-B80A-433A-BF72-5B7947619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26695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17FD22-A032-4CAA-9712-43BEDD6C3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2941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5486C-12F0-4D99-AA99-FE5A82CBF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47015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EFA3F-8E71-4AB1-91C0-8209F608B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30581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C5107-F609-40D1-86D5-7E1F4F073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34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447628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EE2F8-264D-4936-A54B-F5E0763D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95493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30540-2887-4FC3-95BF-9ACC79FC6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58218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FD3D0-C004-4437-AF58-115542DCD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86155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9B254-C7DF-43B0-9E7C-26FB0ED3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4955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4CA8C-B558-4184-A5D3-A695E1D28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16905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57473-259D-47D2-BEA9-1153A24A8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70866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9718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7122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392D9B-075B-4B41-96DB-7C11760A1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0123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BC73B-B0A3-4258-89A0-D71331054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24121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DB9520-DE40-4569-BD99-D99A8F434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3583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CAB4D4-0520-44EE-8345-5500473E0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756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73781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3362A-61F8-4067-B056-990AFC594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1600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79C84-2F42-4EF7-909E-7D72751A1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33887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75450-6F81-4F8A-B343-90242AF29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58255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B246C-8E57-4BB4-A045-72479ACCF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32116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17837A-0272-411C-8129-8B602F193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44074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96658-F987-4170-86B7-2B004B09E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72426"/>
      </p:ext>
    </p:extLst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0D9B2-9EBE-453D-8A55-2E52FB6BB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63942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9718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7122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9ED54-11E4-414C-A204-AF11DD67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65030"/>
      </p:ext>
    </p:extLst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1997"/>
      </p:ext>
    </p:extLst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0171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825176"/>
      </p:ext>
    </p:extLst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826261"/>
      </p:ext>
    </p:extLst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8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824186"/>
      </p:ext>
    </p:extLst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37728"/>
      </p:ext>
    </p:extLst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77693"/>
      </p:ext>
    </p:extLst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3591"/>
      </p:ext>
    </p:extLst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352420"/>
      </p:ext>
    </p:extLst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819374"/>
      </p:ext>
    </p:extLst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603452"/>
      </p:ext>
    </p:extLst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9718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7122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467097"/>
      </p:ext>
    </p:extLst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Linked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TODD_MOVIE_END_LOG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0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064412"/>
      </p:ext>
    </p:extLst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Animated Gi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todd_animated_gif_delay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4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eri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 userDrawn="1"/>
        </p:nvSpPr>
        <p:spPr bwMode="auto">
          <a:xfrm>
            <a:off x="1574800" y="2667000"/>
            <a:ext cx="9042400" cy="1524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676400" y="3048001"/>
            <a:ext cx="8940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SMP @ MPP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376057" y="3730079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TE/MPE/MI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451317" y="3730079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March 2011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1277600" y="6581002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0v1</a:t>
            </a:r>
          </a:p>
        </p:txBody>
      </p:sp>
    </p:spTree>
    <p:extLst>
      <p:ext uri="{BB962C8B-B14F-4D97-AF65-F5344CB8AC3E}">
        <p14:creationId xmlns:p14="http://schemas.microsoft.com/office/powerpoint/2010/main" val="34322491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0" grpId="0"/>
      <p:bldP spid="22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lank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9652000" y="6581002"/>
            <a:ext cx="254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 0v4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40777" y="3105835"/>
            <a:ext cx="251062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SPS MUGEF </a:t>
            </a:r>
          </a:p>
        </p:txBody>
      </p:sp>
    </p:spTree>
    <p:extLst>
      <p:ext uri="{BB962C8B-B14F-4D97-AF65-F5344CB8AC3E}">
        <p14:creationId xmlns:p14="http://schemas.microsoft.com/office/powerpoint/2010/main" val="3866068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o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>
            <a:off x="0" y="68580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 w="0" h="0"/>
            <a:bevelB w="0" h="0"/>
            <a:extrusionClr>
              <a:srgbClr val="062F67"/>
            </a:extrusionClr>
            <a:contourClr>
              <a:srgbClr val="062F67"/>
            </a:contourClr>
          </a:sp3d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-838200"/>
            <a:ext cx="12192000" cy="8382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bis-smp-team@cern.ch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77" y="91440"/>
            <a:ext cx="835984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31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 userDrawn="1"/>
        </p:nvSpPr>
        <p:spPr>
          <a:xfrm>
            <a:off x="-16524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206091" y="0"/>
            <a:ext cx="109558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9" name="Rectangle 34"/>
          <p:cNvSpPr>
            <a:spLocks noChangeArrowheads="1"/>
          </p:cNvSpPr>
          <p:nvPr userDrawn="1"/>
        </p:nvSpPr>
        <p:spPr bwMode="auto">
          <a:xfrm>
            <a:off x="24257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AWG – Kick-Off – 5</a:t>
            </a:r>
            <a:r>
              <a:rPr lang="en-US" sz="1200" baseline="30000" dirty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July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55300" y="6629400"/>
            <a:ext cx="1524000" cy="22860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954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1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-0.032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/>
      <p:bldP spid="17" grpId="0"/>
      <p:bldP spid="18" grpId="0"/>
      <p:bldP spid="29" grpId="0"/>
      <p:bldP spid="3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f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1" y="0"/>
            <a:ext cx="11176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68000" y="6629400"/>
            <a:ext cx="1524000" cy="228600"/>
          </a:xfrm>
        </p:spPr>
        <p:txBody>
          <a:bodyPr/>
          <a:lstStyle>
            <a:lvl1pPr>
              <a:defRPr sz="1100" b="1"/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44893"/>
      </p:ext>
    </p:extLst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tic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1" y="0"/>
            <a:ext cx="11176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03200" y="3276600"/>
            <a:ext cx="11684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06647" y="838201"/>
            <a:ext cx="901208" cy="2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SPS SMP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92220" y="6019801"/>
            <a:ext cx="930063" cy="2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LHC SMP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1006476"/>
            <a:ext cx="11658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304800" y="1752600"/>
            <a:ext cx="12700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1625600" y="2341563"/>
            <a:ext cx="2540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625600" y="1219200"/>
            <a:ext cx="12700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2946400" y="1676400"/>
            <a:ext cx="121920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5465234" y="884238"/>
            <a:ext cx="2021417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28984" y="884238"/>
            <a:ext cx="2834216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6178551" y="2043114"/>
            <a:ext cx="2245783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8473017" y="2043114"/>
            <a:ext cx="2590800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5465233" y="2043114"/>
            <a:ext cx="670984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203200" y="3889375"/>
            <a:ext cx="13716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 userDrawn="1"/>
        </p:nvSpPr>
        <p:spPr bwMode="auto">
          <a:xfrm>
            <a:off x="1625600" y="4478338"/>
            <a:ext cx="2540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 userDrawn="1"/>
        </p:nvSpPr>
        <p:spPr bwMode="auto">
          <a:xfrm>
            <a:off x="1625600" y="3355975"/>
            <a:ext cx="12700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 userDrawn="1"/>
        </p:nvSpPr>
        <p:spPr bwMode="auto">
          <a:xfrm>
            <a:off x="2946400" y="3813175"/>
            <a:ext cx="121920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1625600" y="5102225"/>
            <a:ext cx="12700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 userDrawn="1"/>
        </p:nvSpPr>
        <p:spPr bwMode="auto">
          <a:xfrm>
            <a:off x="2980267" y="5102225"/>
            <a:ext cx="117686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 userDrawn="1"/>
        </p:nvSpPr>
        <p:spPr bwMode="auto">
          <a:xfrm>
            <a:off x="5465234" y="3349625"/>
            <a:ext cx="2021417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 userDrawn="1"/>
        </p:nvSpPr>
        <p:spPr bwMode="auto">
          <a:xfrm>
            <a:off x="6163733" y="4438651"/>
            <a:ext cx="2269067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6163733" y="5414964"/>
            <a:ext cx="2573867" cy="106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5465233" y="4446589"/>
            <a:ext cx="670984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7522634" y="3771901"/>
            <a:ext cx="1259417" cy="20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8807452" y="5334000"/>
            <a:ext cx="3255433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 userDrawn="1"/>
        </p:nvSpPr>
        <p:spPr bwMode="auto">
          <a:xfrm>
            <a:off x="4182533" y="3702050"/>
            <a:ext cx="1270000" cy="168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 userDrawn="1"/>
        </p:nvSpPr>
        <p:spPr bwMode="auto">
          <a:xfrm>
            <a:off x="6178551" y="2667000"/>
            <a:ext cx="224578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8807452" y="51054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 userDrawn="1"/>
        </p:nvSpPr>
        <p:spPr bwMode="auto">
          <a:xfrm>
            <a:off x="8807452" y="48768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 userDrawn="1"/>
        </p:nvSpPr>
        <p:spPr bwMode="auto">
          <a:xfrm>
            <a:off x="8807452" y="46482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 userDrawn="1"/>
        </p:nvSpPr>
        <p:spPr bwMode="auto">
          <a:xfrm>
            <a:off x="8807452" y="44196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 userDrawn="1"/>
        </p:nvSpPr>
        <p:spPr bwMode="auto">
          <a:xfrm>
            <a:off x="8807452" y="41910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ectangle 38"/>
          <p:cNvSpPr>
            <a:spLocks noChangeArrowheads="1"/>
          </p:cNvSpPr>
          <p:nvPr userDrawn="1"/>
        </p:nvSpPr>
        <p:spPr bwMode="auto">
          <a:xfrm>
            <a:off x="8807452" y="39624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 userDrawn="1"/>
        </p:nvSpPr>
        <p:spPr bwMode="auto">
          <a:xfrm>
            <a:off x="8807452" y="37338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40"/>
          <p:cNvSpPr>
            <a:spLocks noChangeArrowheads="1"/>
          </p:cNvSpPr>
          <p:nvPr userDrawn="1"/>
        </p:nvSpPr>
        <p:spPr bwMode="auto">
          <a:xfrm>
            <a:off x="8807452" y="3505200"/>
            <a:ext cx="325543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407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Out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824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39232"/>
            <a:ext cx="12192000" cy="225912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88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5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12700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51932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02891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639232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20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Blank Pag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9" y="95247"/>
            <a:ext cx="831851" cy="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19" y="161924"/>
            <a:ext cx="645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2700" y="188753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00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8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out spin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9" y="95247"/>
            <a:ext cx="831851" cy="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19" y="161924"/>
            <a:ext cx="645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-12700" y="188753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00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15712"/>
      </p:ext>
    </p:extLst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198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25075"/>
      </p:ext>
    </p:extLst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62F67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6642"/>
      </p:ext>
    </p:extLst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824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49064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4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25809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61764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andrea.apollonio@cern.ch</a:t>
            </a: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02891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649064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72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68000" y="6649064"/>
            <a:ext cx="1524000" cy="22860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>
                <a:solidFill>
                  <a:srgbClr val="FFFFFF"/>
                </a:solidFill>
              </a:rPr>
              <a:t> of 15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49064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61764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bis-smp-team@cern.ch</a:t>
            </a:r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0668000" y="6649064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2C1C7F64-630B-4998-9764-685EC88B06E4}" type="slidenum">
              <a:rPr lang="en-US" sz="1100" smtClean="0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2438400" y="6661764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SMP @ MPP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1" y="0"/>
            <a:ext cx="11176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824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4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25809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 userDrawn="1"/>
        </p:nvSpPr>
        <p:spPr bwMode="auto">
          <a:xfrm>
            <a:off x="1002891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3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4267200" y="283347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fin</a:t>
            </a:r>
          </a:p>
        </p:txBody>
      </p:sp>
      <p:sp>
        <p:nvSpPr>
          <p:cNvPr id="19" name="Text Box 5"/>
          <p:cNvSpPr txBox="1">
            <a:spLocks noChangeArrowheads="1"/>
          </p:cNvSpPr>
          <p:nvPr userDrawn="1"/>
        </p:nvSpPr>
        <p:spPr bwMode="auto">
          <a:xfrm>
            <a:off x="2438400" y="336686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779232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06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81663"/>
            <a:ext cx="336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2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Linked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TODD_MOVIE_END_LOG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8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Animated Gi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todd_animated_gif_delay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96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eri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Rectangle 47"/>
          <p:cNvSpPr>
            <a:spLocks noChangeArrowheads="1"/>
          </p:cNvSpPr>
          <p:nvPr userDrawn="1"/>
        </p:nvSpPr>
        <p:spPr bwMode="auto">
          <a:xfrm>
            <a:off x="1574800" y="2667000"/>
            <a:ext cx="9042400" cy="1524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676400" y="3048001"/>
            <a:ext cx="8940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SMP @ MPP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164140" y="3730079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TE/MPE/MI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233020" y="3730079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March 2011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1277600" y="6581002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0v1</a:t>
            </a:r>
          </a:p>
        </p:txBody>
      </p:sp>
    </p:spTree>
    <p:extLst>
      <p:ext uri="{BB962C8B-B14F-4D97-AF65-F5344CB8AC3E}">
        <p14:creationId xmlns:p14="http://schemas.microsoft.com/office/powerpoint/2010/main" val="1354160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0" grpId="0"/>
      <p:bldP spid="22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lank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9652000" y="6581002"/>
            <a:ext cx="254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aseline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 0v4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22339" y="3105835"/>
            <a:ext cx="251062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600" b="1" baseline="0" dirty="0">
                <a:solidFill>
                  <a:srgbClr val="FFFFFF"/>
                </a:solidFill>
                <a:latin typeface="Calibri" pitchFamily="34" charset="0"/>
              </a:rPr>
              <a:t>SPS MUGEF </a:t>
            </a:r>
          </a:p>
        </p:txBody>
      </p:sp>
    </p:spTree>
    <p:extLst>
      <p:ext uri="{BB962C8B-B14F-4D97-AF65-F5344CB8AC3E}">
        <p14:creationId xmlns:p14="http://schemas.microsoft.com/office/powerpoint/2010/main" val="29246221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o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>
            <a:off x="0" y="68580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 w="0" h="0"/>
            <a:bevelB w="0" h="0"/>
            <a:extrusionClr>
              <a:srgbClr val="062F67"/>
            </a:extrusionClr>
            <a:contourClr>
              <a:srgbClr val="062F67"/>
            </a:contourClr>
          </a:sp3d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-838200"/>
            <a:ext cx="12192000" cy="8382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bis-smp-team@cern.ch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77" y="91440"/>
            <a:ext cx="835984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31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 userDrawn="1"/>
        </p:nvSpPr>
        <p:spPr>
          <a:xfrm>
            <a:off x="-16524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206091" y="0"/>
            <a:ext cx="109558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9" name="Rectangle 34"/>
          <p:cNvSpPr>
            <a:spLocks noChangeArrowheads="1"/>
          </p:cNvSpPr>
          <p:nvPr userDrawn="1"/>
        </p:nvSpPr>
        <p:spPr bwMode="auto">
          <a:xfrm>
            <a:off x="24257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AWG – Kick-Off – 5</a:t>
            </a:r>
            <a:r>
              <a:rPr lang="en-US" sz="1200" baseline="30000" dirty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July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55300" y="6629400"/>
            <a:ext cx="1524000" cy="22860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120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1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-0.032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/>
      <p:bldP spid="17" grpId="0"/>
      <p:bldP spid="18" grpId="0"/>
      <p:bldP spid="29" grpId="0"/>
      <p:bldP spid="3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f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1" y="0"/>
            <a:ext cx="11176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68000" y="6629400"/>
            <a:ext cx="1524000" cy="228600"/>
          </a:xfrm>
        </p:spPr>
        <p:txBody>
          <a:bodyPr/>
          <a:lstStyle>
            <a:lvl1pPr>
              <a:defRPr sz="1100" b="1"/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451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Aeri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24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5" y="92076"/>
            <a:ext cx="71331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338"/>
            <a:ext cx="53034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2700" y="187325"/>
            <a:ext cx="812800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 userDrawn="1"/>
        </p:nvSpPr>
        <p:spPr bwMode="auto">
          <a:xfrm>
            <a:off x="0" y="6629400"/>
            <a:ext cx="11988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        Andrea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Apollonio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&amp; Chris Roderick                                                                                                                                                                                            page </a:t>
            </a:r>
            <a:fld id="{CA10588F-E863-4252-93DD-A449825AC83B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975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31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70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>
    <p:fade thruBlk="1"/>
  </p:transition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SzPct val="80000"/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824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" y="92076"/>
            <a:ext cx="84454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338"/>
            <a:ext cx="65405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2700" y="187325"/>
            <a:ext cx="812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29400"/>
            <a:ext cx="11988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        Andrea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Apollonio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                   </a:t>
            </a:r>
            <a:r>
              <a:rPr lang="en-US" sz="1200" baseline="0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page </a:t>
            </a:r>
            <a:fld id="{20038FFA-3A97-494A-BECD-4DC9B4D1BD4C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6642100"/>
            <a:ext cx="975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82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82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fade thruBlk="1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36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" y="92076"/>
            <a:ext cx="84454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338"/>
            <a:ext cx="65405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2700" y="187325"/>
            <a:ext cx="812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rudiger.schmidt@cern.ch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24384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CERN,</a:t>
            </a:r>
            <a:r>
              <a:rPr lang="en-US" sz="1200" baseline="0" dirty="0">
                <a:solidFill>
                  <a:schemeClr val="bg1"/>
                </a:solidFill>
                <a:latin typeface="Calibri" pitchFamily="34" charset="0"/>
              </a:rPr>
              <a:t> the LHC collider and studies its d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ependability</a:t>
            </a:r>
          </a:p>
        </p:txBody>
      </p:sp>
      <p:sp>
        <p:nvSpPr>
          <p:cNvPr id="14336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33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10668000" y="6629400"/>
            <a:ext cx="1524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2EC3D2A-BCD9-468F-BF05-1ACB42DF3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SzPct val="80000"/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643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" y="92076"/>
            <a:ext cx="84454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338"/>
            <a:ext cx="65405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2700" y="187325"/>
            <a:ext cx="812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24384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Machine Protection – A Future Safety System?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  <p:sp>
        <p:nvSpPr>
          <p:cNvPr id="1464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64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10668000" y="6629400"/>
            <a:ext cx="1524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62F67"/>
                </a:solidFill>
                <a:latin typeface="+mn-lt"/>
              </a:defRPr>
            </a:lvl1pPr>
          </a:lstStyle>
          <a:p>
            <a:pPr>
              <a:defRPr/>
            </a:pPr>
            <a:fld id="{661C32F4-3ACB-405E-80F8-D41BE392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fade thruBlk="1"/>
  </p:transition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155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" y="92076"/>
            <a:ext cx="84454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338"/>
            <a:ext cx="65405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2700" y="187325"/>
            <a:ext cx="812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24384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Machine Protection – A Future Safety System?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  <p:sp>
        <p:nvSpPr>
          <p:cNvPr id="15156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156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10668000" y="6629400"/>
            <a:ext cx="1524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62F67"/>
                </a:solidFill>
                <a:latin typeface="+mn-lt"/>
              </a:defRPr>
            </a:lvl1pPr>
          </a:lstStyle>
          <a:p>
            <a:pPr>
              <a:defRPr/>
            </a:pPr>
            <a:fld id="{0081EB5E-4A5F-4625-A0C8-27F7A5B53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 thruBlk="1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944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" y="92076"/>
            <a:ext cx="84454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338"/>
            <a:ext cx="65405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2700" y="187325"/>
            <a:ext cx="812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16700"/>
            <a:ext cx="2743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Andrea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Apollonio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1894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94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34"/>
          <p:cNvSpPr>
            <a:spLocks noChangeArrowheads="1"/>
          </p:cNvSpPr>
          <p:nvPr userDrawn="1"/>
        </p:nvSpPr>
        <p:spPr bwMode="auto">
          <a:xfrm>
            <a:off x="9448800" y="6616700"/>
            <a:ext cx="2743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	page    </a:t>
            </a:r>
            <a:fld id="{B8392614-24A7-404E-891B-36E2199827B5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fade thruBlk="1"/>
  </p:transition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Rectangle 47"/>
          <p:cNvSpPr>
            <a:spLocks noChangeArrowheads="1"/>
          </p:cNvSpPr>
          <p:nvPr userDrawn="1"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88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685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 userDrawn="1"/>
        </p:nvSpPr>
        <p:spPr>
          <a:xfrm>
            <a:off x="-12700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andrea.apollonio@cern.ch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fld id="{2C1C7F64-630B-4998-9764-685EC88B06E4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24384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Availability Working Group &amp; Accelerator Fault Tracker</a:t>
            </a:r>
          </a:p>
        </p:txBody>
      </p:sp>
    </p:spTree>
    <p:extLst>
      <p:ext uri="{BB962C8B-B14F-4D97-AF65-F5344CB8AC3E}">
        <p14:creationId xmlns:p14="http://schemas.microsoft.com/office/powerpoint/2010/main" val="254849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 spd="med">
    <p:fade thruBlk="1"/>
  </p:transition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buNone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None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Rectangle 47"/>
          <p:cNvSpPr>
            <a:spLocks noChangeArrowheads="1"/>
          </p:cNvSpPr>
          <p:nvPr userDrawn="1"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9088" y="91440"/>
            <a:ext cx="845597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855" y="159544"/>
            <a:ext cx="655139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 userDrawn="1"/>
        </p:nvSpPr>
        <p:spPr>
          <a:xfrm>
            <a:off x="-12700" y="187325"/>
            <a:ext cx="81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0"/>
            <a:ext cx="1117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243840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Availability Working Group</a:t>
            </a:r>
            <a:r>
              <a:rPr lang="en-US" sz="1200" baseline="0" dirty="0">
                <a:solidFill>
                  <a:schemeClr val="bg1"/>
                </a:solidFill>
                <a:latin typeface="Calibri" pitchFamily="34" charset="0"/>
              </a:rPr>
              <a:t> &amp; Accelerator Fault Tracker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ransition spd="med">
    <p:fade thruBlk="1"/>
  </p:transition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buNone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None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ft.cern.ch/cardiogram?timePeriodType=fixed&amp;start=01012018000000&amp;end=01012019000000&amp;before=7-d&amp;timeRef=now&amp;accelerator=LH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AFT: Why was it invented?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4175C1A-93C8-3B42-AF10-7B54F49B3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1847850"/>
            <a:ext cx="10222160" cy="2733277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  <a:r>
              <a:rPr lang="en-US" sz="5400" b="1" dirty="0"/>
              <a:t>ccelerator </a:t>
            </a:r>
            <a:r>
              <a:rPr lang="en-US" sz="5400" b="1" dirty="0">
                <a:solidFill>
                  <a:srgbClr val="FF0000"/>
                </a:solidFill>
              </a:rPr>
              <a:t>F</a:t>
            </a:r>
            <a:r>
              <a:rPr lang="en-US" sz="5400" b="1" dirty="0"/>
              <a:t>ault </a:t>
            </a:r>
            <a:r>
              <a:rPr lang="en-US" sz="5400" b="1" dirty="0">
                <a:solidFill>
                  <a:srgbClr val="FF0000"/>
                </a:solidFill>
              </a:rPr>
              <a:t>T</a:t>
            </a:r>
            <a:r>
              <a:rPr lang="en-US" sz="5400" b="1" dirty="0"/>
              <a:t>racking</a:t>
            </a:r>
          </a:p>
          <a:p>
            <a:r>
              <a:rPr lang="en-US" sz="4000" b="1" dirty="0"/>
              <a:t>For CERN’s Accelerator Complex</a:t>
            </a:r>
          </a:p>
          <a:p>
            <a:r>
              <a:rPr lang="en-US" dirty="0"/>
              <a:t>May 2019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A. Apollonio (TE-MPE)</a:t>
            </a:r>
          </a:p>
          <a:p>
            <a:r>
              <a:rPr lang="en-US" b="1" dirty="0"/>
              <a:t>C. Roderick (BE-CO)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F7742-079E-B046-A1F4-712DB45D501E}"/>
              </a:ext>
            </a:extLst>
          </p:cNvPr>
          <p:cNvSpPr/>
          <p:nvPr/>
        </p:nvSpPr>
        <p:spPr>
          <a:xfrm>
            <a:off x="0" y="6590504"/>
            <a:ext cx="12192000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A Data-Driven Approach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C40DD1-B69D-4B43-81FD-C33BF14A5F77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1340768"/>
            <a:ext cx="10585176" cy="48245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 Unicode MS" pitchFamily="34" charset="-128"/>
              <a:buChar char="●"/>
              <a:defRPr sz="20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+mj-lt"/>
              <a:buNone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None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/>
              <a:t>AFT is largely </a:t>
            </a:r>
            <a:r>
              <a:rPr lang="en-GB" sz="2400" b="1" kern="0" dirty="0"/>
              <a:t>data-driven</a:t>
            </a:r>
            <a:r>
              <a:rPr lang="en-GB" sz="2400" kern="0" dirty="0"/>
              <a:t> – based on configuration data stored in a relational model. This includes definitions of:</a:t>
            </a:r>
          </a:p>
          <a:p>
            <a:r>
              <a:rPr lang="en-GB" sz="2400" kern="0" dirty="0"/>
              <a:t>Accelerators (facilities)</a:t>
            </a:r>
          </a:p>
          <a:p>
            <a:r>
              <a:rPr lang="en-GB" sz="2400" kern="0" dirty="0"/>
              <a:t>Accelerator Specific Fault Properties </a:t>
            </a:r>
            <a:br>
              <a:rPr lang="en-GB" sz="2400" kern="0" dirty="0"/>
            </a:br>
            <a:r>
              <a:rPr lang="en-GB" sz="2400" kern="0" dirty="0"/>
              <a:t>(e.g. affected ring for the CERN PSB, LHC R2E status, etc.)</a:t>
            </a:r>
          </a:p>
          <a:p>
            <a:r>
              <a:rPr lang="en-GB" sz="2400" kern="0" dirty="0"/>
              <a:t>Accelerator Systems</a:t>
            </a:r>
          </a:p>
          <a:p>
            <a:r>
              <a:rPr lang="en-GB" sz="2400" kern="0" dirty="0"/>
              <a:t>Accelerator System </a:t>
            </a:r>
            <a:r>
              <a:rPr lang="en-GB" sz="2400" kern="0" dirty="0" err="1"/>
              <a:t>Responsibles</a:t>
            </a:r>
            <a:endParaRPr lang="en-GB" sz="2400" kern="0" dirty="0"/>
          </a:p>
          <a:p>
            <a:r>
              <a:rPr lang="en-GB" sz="2400" kern="0" dirty="0"/>
              <a:t>Accelerator System Specific Fault Properties </a:t>
            </a:r>
            <a:br>
              <a:rPr lang="en-GB" sz="2400" kern="0" dirty="0"/>
            </a:br>
            <a:r>
              <a:rPr lang="en-GB" sz="2400" kern="0" dirty="0"/>
              <a:t>(e.g. Technical Infrastructure Failure Modes, Electrical Network distribution site locations, Controls JIRA issue keys) etc.</a:t>
            </a:r>
          </a:p>
          <a:p>
            <a:r>
              <a:rPr lang="en-GB" sz="2400" kern="0" dirty="0"/>
              <a:t>Etc.</a:t>
            </a:r>
          </a:p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176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itle 4"/>
          <p:cNvSpPr>
            <a:spLocks noGrp="1"/>
          </p:cNvSpPr>
          <p:nvPr>
            <p:ph type="title" idx="4294967295"/>
          </p:nvPr>
        </p:nvSpPr>
        <p:spPr>
          <a:xfrm>
            <a:off x="4445743" y="0"/>
            <a:ext cx="7554913" cy="762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Cardiogram of LHC Operation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4" y="679376"/>
            <a:ext cx="11903970" cy="5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102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930EE1-D5C7-9846-9E1F-68EBE07A0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836712"/>
            <a:ext cx="10848528" cy="5735381"/>
          </a:xfrm>
          <a:prstGeom prst="rect">
            <a:avLst/>
          </a:prstGeom>
        </p:spPr>
      </p:pic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Customisable Event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911424" y="4365104"/>
            <a:ext cx="266429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3575720" y="3265186"/>
            <a:ext cx="2808312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9122" y="2890522"/>
            <a:ext cx="294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Event Dependencies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7320136" y="823093"/>
            <a:ext cx="1656184" cy="383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16280" y="81097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Review Status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3568728" y="1726218"/>
            <a:ext cx="4183455" cy="869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3472" y="15017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Basic Information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040" y="614647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Attributes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3575720" y="5877058"/>
            <a:ext cx="2808312" cy="576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14037" y="5987233"/>
            <a:ext cx="22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History of changes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926379" y="1860384"/>
            <a:ext cx="2505325" cy="1030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4955" y="166448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Details and History 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1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930EE1-D5C7-9846-9E1F-68EBE07A0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836712"/>
            <a:ext cx="10848528" cy="5735381"/>
          </a:xfrm>
          <a:prstGeom prst="rect">
            <a:avLst/>
          </a:prstGeom>
        </p:spPr>
      </p:pic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Customisable Event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5262-D224-EE4F-8A5B-353CB3CD7791}"/>
              </a:ext>
            </a:extLst>
          </p:cNvPr>
          <p:cNvSpPr/>
          <p:nvPr/>
        </p:nvSpPr>
        <p:spPr>
          <a:xfrm>
            <a:off x="911424" y="4365104"/>
            <a:ext cx="266429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46F462-C1E2-6D47-97C7-02074EA23E1F}"/>
              </a:ext>
            </a:extLst>
          </p:cNvPr>
          <p:cNvSpPr/>
          <p:nvPr/>
        </p:nvSpPr>
        <p:spPr>
          <a:xfrm>
            <a:off x="3215680" y="836712"/>
            <a:ext cx="432048" cy="37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59F49-7277-894D-A65D-B7F673BE4EDF}"/>
              </a:ext>
            </a:extLst>
          </p:cNvPr>
          <p:cNvCxnSpPr>
            <a:stCxn id="9" idx="4"/>
            <a:endCxn id="8" idx="0"/>
          </p:cNvCxnSpPr>
          <p:nvPr/>
        </p:nvCxnSpPr>
        <p:spPr>
          <a:xfrm flipH="1">
            <a:off x="2243572" y="1207039"/>
            <a:ext cx="1188132" cy="31580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8040" y="614647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Attributes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4955" y="166448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Details and History 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8F8B70-A7C5-4540-8EE9-E56755055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836712"/>
            <a:ext cx="10848528" cy="5738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D87E856-448D-6744-ACD2-0EEDA2C1935D}"/>
              </a:ext>
            </a:extLst>
          </p:cNvPr>
          <p:cNvSpPr/>
          <p:nvPr/>
        </p:nvSpPr>
        <p:spPr>
          <a:xfrm>
            <a:off x="6622288" y="852713"/>
            <a:ext cx="432048" cy="37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CA8A66-6199-DB46-8819-AAD8F4B0007F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5928320" y="1223040"/>
            <a:ext cx="909992" cy="3210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E84D10-57A6-594D-B7E9-75307F508616}"/>
              </a:ext>
            </a:extLst>
          </p:cNvPr>
          <p:cNvSpPr/>
          <p:nvPr/>
        </p:nvSpPr>
        <p:spPr>
          <a:xfrm>
            <a:off x="4311896" y="4447545"/>
            <a:ext cx="266429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/>
              <a:t>Objective view of 2017 LHC System Downtime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17" y="746522"/>
            <a:ext cx="9010967" cy="5891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48328" y="231900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System Viewpoint </a:t>
            </a:r>
            <a:r>
              <a:rPr lang="en-US" dirty="0">
                <a:solidFill>
                  <a:srgbClr val="062F67"/>
                </a:solidFill>
                <a:latin typeface="Calibri" pitchFamily="34" charset="0"/>
              </a:rPr>
              <a:t>= </a:t>
            </a:r>
          </a:p>
          <a:p>
            <a:pPr algn="ctr"/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Integrated fault time logged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8328" y="3801814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C5CFF"/>
                </a:solidFill>
                <a:latin typeface="Calibri" pitchFamily="34" charset="0"/>
              </a:rPr>
              <a:t>Operations Viewpoint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= </a:t>
            </a:r>
          </a:p>
          <a:p>
            <a:pPr algn="ctr"/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Corrects for dependencies</a:t>
            </a:r>
          </a:p>
          <a:p>
            <a:pPr algn="ctr"/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parent / child / shadow</a:t>
            </a:r>
          </a:p>
        </p:txBody>
      </p:sp>
    </p:spTree>
    <p:extLst>
      <p:ext uri="{BB962C8B-B14F-4D97-AF65-F5344CB8AC3E}">
        <p14:creationId xmlns:p14="http://schemas.microsoft.com/office/powerpoint/2010/main" val="2271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/>
              <a:t>Background</a:t>
            </a:r>
          </a:p>
        </p:txBody>
      </p:sp>
      <p:sp>
        <p:nvSpPr>
          <p:cNvPr id="8" name="Track faults in two areas:…"/>
          <p:cNvSpPr txBox="1"/>
          <p:nvPr/>
        </p:nvSpPr>
        <p:spPr>
          <a:xfrm>
            <a:off x="891502" y="4725144"/>
            <a:ext cx="10729192" cy="133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2812"/>
              </a:spcBef>
              <a:spcAft>
                <a:spcPts val="0"/>
              </a:spcAft>
              <a:defRPr sz="3400" i="1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Track faults in two areas:</a:t>
            </a:r>
          </a:p>
          <a:p>
            <a:pPr marL="319577" indent="-319577" defTabSz="642915" fontAlgn="auto" hangingPunct="0">
              <a:spcBef>
                <a:spcPts val="703"/>
              </a:spcBef>
              <a:spcAft>
                <a:spcPts val="0"/>
              </a:spcAft>
              <a:buSzPct val="100000"/>
              <a:buFontTx/>
              <a:buAutoNum type="arabicPeriod"/>
              <a:defRPr sz="26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28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Directly affecting accelerator operation – identify root causes</a:t>
            </a:r>
          </a:p>
          <a:p>
            <a:pPr marL="319577" indent="-319577" defTabSz="642915" fontAlgn="auto" hangingPunct="0">
              <a:spcBef>
                <a:spcPts val="703"/>
              </a:spcBef>
              <a:spcAft>
                <a:spcPts val="0"/>
              </a:spcAft>
              <a:buSzPct val="100000"/>
              <a:buFontTx/>
              <a:buAutoNum type="arabicPeriod"/>
              <a:defRPr sz="26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28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Equipment faults independently of immediate impact on accelerator operation</a:t>
            </a:r>
          </a:p>
        </p:txBody>
      </p:sp>
      <p:sp>
        <p:nvSpPr>
          <p:cNvPr id="9" name="Complete &amp; Consistent Tracking will allow to identify:…"/>
          <p:cNvSpPr txBox="1"/>
          <p:nvPr/>
        </p:nvSpPr>
        <p:spPr>
          <a:xfrm>
            <a:off x="891502" y="1124744"/>
            <a:ext cx="10729192" cy="3422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Complete &amp; Consistent Tracking will allow to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identify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marL="411465" lvl="1" indent="-218591" defTabSz="642915" fontAlgn="auto" hangingPunct="0">
              <a:spcBef>
                <a:spcPts val="352"/>
              </a:spcBef>
              <a:spcAft>
                <a:spcPts val="0"/>
              </a:spcAft>
              <a:buClr>
                <a:srgbClr val="0E110F"/>
              </a:buClr>
              <a:buSzPct val="85000"/>
              <a:buFont typeface="Arial"/>
              <a:buChar char="•"/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Problems as early as possible</a:t>
            </a:r>
          </a:p>
          <a:p>
            <a:pPr marL="0" lvl="2" indent="321457"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☞ allowing for timely mitigation</a:t>
            </a:r>
          </a:p>
          <a:p>
            <a:pPr marL="411465" lvl="1" indent="-218591" defTabSz="642915" fontAlgn="auto" hangingPunct="0">
              <a:spcBef>
                <a:spcPts val="1406"/>
              </a:spcBef>
              <a:spcAft>
                <a:spcPts val="0"/>
              </a:spcAft>
              <a:buClr>
                <a:srgbClr val="0E110F"/>
              </a:buClr>
              <a:buSzPct val="85000"/>
              <a:buFont typeface="Arial"/>
              <a:buChar char="•"/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Key issues 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which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will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limit performance 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of accelerators or equipment (Run3, HL-LHC, …)</a:t>
            </a:r>
          </a:p>
          <a:p>
            <a:pPr defTabSz="642915" fontAlgn="auto" hangingPunct="0">
              <a:spcBef>
                <a:spcPts val="281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Aim: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Increase availability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, both short and long-term, by dealing with issues ASAP</a:t>
            </a:r>
          </a:p>
        </p:txBody>
      </p:sp>
    </p:spTree>
    <p:extLst>
      <p:ext uri="{BB962C8B-B14F-4D97-AF65-F5344CB8AC3E}">
        <p14:creationId xmlns:p14="http://schemas.microsoft.com/office/powerpoint/2010/main" val="3897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dvAuto="0"/>
      <p:bldP spid="9" grpId="0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/>
              <a:t>Current Status</a:t>
            </a:r>
          </a:p>
        </p:txBody>
      </p:sp>
      <p:sp>
        <p:nvSpPr>
          <p:cNvPr id="5" name="Steadily providing new features and improvements"/>
          <p:cNvSpPr txBox="1"/>
          <p:nvPr/>
        </p:nvSpPr>
        <p:spPr>
          <a:xfrm>
            <a:off x="2567608" y="3177719"/>
            <a:ext cx="8428883" cy="509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Steadily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providing new features and improvements</a:t>
            </a:r>
          </a:p>
        </p:txBody>
      </p:sp>
      <p:sp>
        <p:nvSpPr>
          <p:cNvPr id="6" name="Requested to extend to cover the SPS North Area"/>
          <p:cNvSpPr txBox="1"/>
          <p:nvPr/>
        </p:nvSpPr>
        <p:spPr>
          <a:xfrm>
            <a:off x="551384" y="5229200"/>
            <a:ext cx="10873208" cy="87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E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xten</a:t>
            </a: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sion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391" kern="0" dirty="0">
                <a:solidFill>
                  <a:srgbClr val="57566E"/>
                </a:solidFill>
                <a:latin typeface="Arial"/>
                <a:cs typeface="Arial"/>
                <a:sym typeface="Arial"/>
              </a:rPr>
              <a:t>foreseen </a:t>
            </a:r>
            <a:r>
              <a:rPr sz="2391" kern="0" dirty="0">
                <a:solidFill>
                  <a:srgbClr val="57566E"/>
                </a:solidFill>
                <a:latin typeface="Arial"/>
                <a:cs typeface="Arial"/>
                <a:sym typeface="Arial"/>
              </a:rPr>
              <a:t>to cover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SPS North </a:t>
            </a: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Experimental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Area</a:t>
            </a: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391" kern="0" dirty="0">
                <a:solidFill>
                  <a:srgbClr val="57566E"/>
                </a:solidFill>
                <a:latin typeface="Arial"/>
                <a:cs typeface="Arial"/>
                <a:sym typeface="Arial"/>
              </a:rPr>
              <a:t>from 2020 onwards</a:t>
            </a:r>
            <a:endParaRPr sz="2391" kern="0" dirty="0">
              <a:solidFill>
                <a:srgbClr val="57566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&gt;450 users (~250 regular users)"/>
          <p:cNvSpPr txBox="1"/>
          <p:nvPr/>
        </p:nvSpPr>
        <p:spPr>
          <a:xfrm>
            <a:off x="3503713" y="4192713"/>
            <a:ext cx="4536504" cy="509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&gt;450 users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(~250 regular users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11" name="AFT is the common source for regular performance reporting:…"/>
          <p:cNvSpPr txBox="1"/>
          <p:nvPr/>
        </p:nvSpPr>
        <p:spPr>
          <a:xfrm>
            <a:off x="407369" y="1460115"/>
            <a:ext cx="11449272" cy="139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algn="ctr"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8576D"/>
                </a:solidFill>
                <a:latin typeface="Arial"/>
                <a:cs typeface="Arial"/>
                <a:sym typeface="Arial"/>
              </a:rPr>
              <a:t>AFT is the</a:t>
            </a:r>
            <a:r>
              <a:rPr sz="2391" kern="0" dirty="0">
                <a:solidFill>
                  <a:srgbClr val="01B050"/>
                </a:solidFill>
                <a:latin typeface="Arial"/>
                <a:cs typeface="Arial"/>
                <a:sym typeface="Arial"/>
              </a:rPr>
              <a:t>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common source </a:t>
            </a:r>
            <a:r>
              <a:rPr sz="2391" kern="0" dirty="0">
                <a:solidFill>
                  <a:srgbClr val="58576D"/>
                </a:solidFill>
                <a:latin typeface="Arial"/>
                <a:cs typeface="Arial"/>
                <a:sym typeface="Arial"/>
              </a:rPr>
              <a:t>for</a:t>
            </a:r>
            <a:r>
              <a:rPr sz="2391" kern="0" dirty="0">
                <a:solidFill>
                  <a:srgbClr val="01B050"/>
                </a:solidFill>
                <a:latin typeface="Arial"/>
                <a:cs typeface="Arial"/>
                <a:sym typeface="Arial"/>
              </a:rPr>
              <a:t>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regular performance reporting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algn="ctr" defTabSz="642915" fontAlgn="auto" hangingPunct="0">
              <a:spcBef>
                <a:spcPts val="352"/>
              </a:spcBef>
              <a:spcAft>
                <a:spcPts val="0"/>
              </a:spcAft>
              <a:defRPr sz="3400" i="1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Weekly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F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acilities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O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peration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M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eetings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LHC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M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achine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C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oordination meetings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, Post T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echnical 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S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tops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Annual Performance workshops (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Evian</a:t>
            </a:r>
            <a:r>
              <a:rPr lang="en-US"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)</a:t>
            </a:r>
            <a:r>
              <a:rPr sz="2391" i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1516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10" grpId="0" animBg="1" advAuto="0"/>
      <p:bldP spid="11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/>
              <a:t>Roles and Privileges</a:t>
            </a:r>
          </a:p>
        </p:txBody>
      </p:sp>
      <p:sp>
        <p:nvSpPr>
          <p:cNvPr id="8" name="AWG Members (Availability Working Group) &amp;  Machine Supervisors: power users, responsible for overall data quality, arbitrating between operators and equipment groups, producing periodic reports."/>
          <p:cNvSpPr txBox="1">
            <a:spLocks/>
          </p:cNvSpPr>
          <p:nvPr/>
        </p:nvSpPr>
        <p:spPr>
          <a:xfrm>
            <a:off x="839416" y="3077975"/>
            <a:ext cx="10369151" cy="27992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>
              <a:buSzTx/>
              <a:buFont typeface="Arial Unicode MS" pitchFamily="34" charset="-128"/>
              <a:buNone/>
              <a:defRPr>
                <a:solidFill>
                  <a:srgbClr val="57576E"/>
                </a:solidFill>
              </a:defRPr>
            </a:pPr>
            <a:r>
              <a:rPr lang="en-GB" sz="2200" kern="0" dirty="0">
                <a:solidFill>
                  <a:srgbClr val="2C5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AWG Members </a:t>
            </a:r>
            <a: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(Availability Working Group) &amp; </a:t>
            </a:r>
            <a:b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kern="0" dirty="0">
                <a:solidFill>
                  <a:srgbClr val="2C5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Supervisors</a:t>
            </a:r>
            <a: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200" i="1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users</a:t>
            </a:r>
            <a: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responsible for overall data quality, arbitrating between operators and equipment groups, producing periodic reports.</a:t>
            </a:r>
          </a:p>
          <a:p>
            <a:pPr marL="0" indent="0">
              <a:buSzTx/>
              <a:buNone/>
              <a:defRPr>
                <a:solidFill>
                  <a:srgbClr val="57576E"/>
                </a:solidFill>
              </a:defRPr>
            </a:pPr>
            <a:r>
              <a:rPr lang="en-GB" sz="2200" kern="0" dirty="0">
                <a:solidFill>
                  <a:srgbClr val="2C5C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Operators</a:t>
            </a:r>
            <a: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responsible for initial data entry / edition.</a:t>
            </a:r>
          </a:p>
          <a:p>
            <a:pPr marL="0" indent="0">
              <a:buSzTx/>
              <a:buNone/>
              <a:defRPr>
                <a:solidFill>
                  <a:srgbClr val="57576E"/>
                </a:solidFill>
              </a:defRPr>
            </a:pPr>
            <a:r>
              <a:rPr lang="en-GB" sz="2200" kern="0" dirty="0">
                <a:solidFill>
                  <a:srgbClr val="2C5C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System Experts</a:t>
            </a:r>
            <a: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responsible for validating and completing data for faults assigned to their system(s).</a:t>
            </a:r>
          </a:p>
          <a:p>
            <a:pPr marL="0" indent="0">
              <a:buSzTx/>
              <a:buNone/>
              <a:defRPr>
                <a:solidFill>
                  <a:srgbClr val="57576E"/>
                </a:solidFill>
              </a:defRPr>
            </a:pPr>
            <a:r>
              <a:rPr lang="en-GB" sz="2200" kern="0" dirty="0">
                <a:solidFill>
                  <a:srgbClr val="2C5C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Other users</a:t>
            </a:r>
            <a:r>
              <a:rPr lang="en-GB" sz="2200" kern="0" dirty="0">
                <a:solidFill>
                  <a:srgbClr val="57576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have read access, are able to comment etc.</a:t>
            </a:r>
          </a:p>
          <a:p>
            <a:pPr marL="0" indent="0">
              <a:buSzTx/>
              <a:buNone/>
              <a:defRPr>
                <a:solidFill>
                  <a:srgbClr val="57576E"/>
                </a:solidFill>
              </a:defRPr>
            </a:pPr>
            <a:endParaRPr lang="en-GB" sz="2200" kern="0" dirty="0">
              <a:solidFill>
                <a:srgbClr val="57576E"/>
              </a:solidFill>
              <a:latin typeface="Arial"/>
              <a:cs typeface="Arial"/>
              <a:sym typeface="Arial"/>
            </a:endParaRPr>
          </a:p>
          <a:p>
            <a:pPr marL="0" indent="0">
              <a:buSzTx/>
              <a:buNone/>
              <a:defRPr>
                <a:solidFill>
                  <a:srgbClr val="57576E"/>
                </a:solidFill>
              </a:defRPr>
            </a:pPr>
            <a:endParaRPr lang="en-GB" sz="2200" kern="0" dirty="0">
              <a:solidFill>
                <a:srgbClr val="57576E"/>
              </a:solidFill>
              <a:latin typeface="Arial"/>
              <a:cs typeface="Arial"/>
              <a:sym typeface="Arial"/>
            </a:endParaRPr>
          </a:p>
          <a:p>
            <a:pPr marL="0" indent="0">
              <a:buSzTx/>
              <a:buFont typeface="Arial Unicode MS" pitchFamily="34" charset="-128"/>
              <a:buNone/>
              <a:defRPr>
                <a:solidFill>
                  <a:srgbClr val="57576E"/>
                </a:solidFill>
              </a:defRPr>
            </a:pPr>
            <a:endParaRPr lang="en-GB" sz="2200" kern="0" dirty="0">
              <a:solidFill>
                <a:srgbClr val="57576E"/>
              </a:solidFill>
            </a:endParaRPr>
          </a:p>
        </p:txBody>
      </p:sp>
      <p:sp>
        <p:nvSpPr>
          <p:cNvPr id="13" name="All access requires a login via CERN SSO."/>
          <p:cNvSpPr txBox="1"/>
          <p:nvPr/>
        </p:nvSpPr>
        <p:spPr>
          <a:xfrm>
            <a:off x="1631505" y="944138"/>
            <a:ext cx="8757114" cy="52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All access requires a login via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CERN S</a:t>
            </a: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ingle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S</a:t>
            </a: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ign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O</a:t>
            </a:r>
            <a:r>
              <a:rPr lang="en-US"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n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" name="Roles use RBAC and are managed via e-groups."/>
          <p:cNvSpPr txBox="1"/>
          <p:nvPr/>
        </p:nvSpPr>
        <p:spPr>
          <a:xfrm>
            <a:off x="1959735" y="1759745"/>
            <a:ext cx="9104817" cy="85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Roles use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RBAC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1969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Role Based Access Control</a:t>
            </a:r>
            <a:r>
              <a:rPr lang="en-US"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)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6" name="Your role dictates what you can do inside AFT."/>
          <p:cNvSpPr txBox="1"/>
          <p:nvPr/>
        </p:nvSpPr>
        <p:spPr>
          <a:xfrm>
            <a:off x="1959735" y="1329200"/>
            <a:ext cx="8428883" cy="52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Your </a:t>
            </a:r>
            <a:r>
              <a:rPr sz="2391" kern="0" dirty="0">
                <a:solidFill>
                  <a:srgbClr val="2C5CFF"/>
                </a:solidFill>
                <a:latin typeface="Arial"/>
                <a:cs typeface="Arial"/>
                <a:sym typeface="Arial"/>
              </a:rPr>
              <a:t>role dictates what you can do </a:t>
            </a:r>
            <a:r>
              <a:rPr sz="239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inside AFT.</a:t>
            </a:r>
          </a:p>
        </p:txBody>
      </p:sp>
      <p:sp>
        <p:nvSpPr>
          <p:cNvPr id="17" name="Main Roles:"/>
          <p:cNvSpPr txBox="1"/>
          <p:nvPr/>
        </p:nvSpPr>
        <p:spPr>
          <a:xfrm>
            <a:off x="4871864" y="2611802"/>
            <a:ext cx="1976025" cy="52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642915" fontAlgn="auto" hangingPunct="0">
              <a:spcBef>
                <a:spcPts val="352"/>
              </a:spcBef>
              <a:spcAft>
                <a:spcPts val="0"/>
              </a:spcAft>
              <a:defRPr sz="3400" b="1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391" b="1" kern="0" dirty="0">
                <a:solidFill>
                  <a:srgbClr val="57576E"/>
                </a:solidFill>
                <a:latin typeface="Arial"/>
                <a:cs typeface="Arial"/>
                <a:sym typeface="Arial"/>
              </a:rPr>
              <a:t>Main Roles:</a:t>
            </a:r>
          </a:p>
        </p:txBody>
      </p:sp>
    </p:spTree>
    <p:extLst>
      <p:ext uri="{BB962C8B-B14F-4D97-AF65-F5344CB8AC3E}">
        <p14:creationId xmlns:p14="http://schemas.microsoft.com/office/powerpoint/2010/main" val="24375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  <p:bldP spid="13" grpId="0" animBg="1" advAuto="0"/>
      <p:bldP spid="15" grpId="0" animBg="1" advAuto="0"/>
      <p:bldP spid="16" grpId="0" animBg="1" advAuto="0"/>
      <p:bldP spid="17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/>
              <a:t>Fault Review Process</a:t>
            </a:r>
          </a:p>
        </p:txBody>
      </p:sp>
      <p:sp>
        <p:nvSpPr>
          <p:cNvPr id="9" name="AWG members and Machine coordinators meet periodically (weekly for the injectors) to review the faults:…"/>
          <p:cNvSpPr txBox="1">
            <a:spLocks/>
          </p:cNvSpPr>
          <p:nvPr/>
        </p:nvSpPr>
        <p:spPr>
          <a:xfrm>
            <a:off x="479376" y="767512"/>
            <a:ext cx="11089231" cy="16855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200" kern="0" dirty="0">
                <a:solidFill>
                  <a:srgbClr val="2C5CFF"/>
                </a:solidFill>
                <a:sym typeface="Helvetica Neue"/>
              </a:rPr>
              <a:t>AWG members and Machine coordinators</a:t>
            </a:r>
            <a:r>
              <a:rPr lang="en-GB" sz="2200" kern="0" dirty="0">
                <a:solidFill>
                  <a:srgbClr val="000000"/>
                </a:solidFill>
                <a:sym typeface="Helvetica Neue"/>
              </a:rPr>
              <a:t> meet periodically (weekly for the injectors) to </a:t>
            </a:r>
            <a:r>
              <a:rPr lang="en-GB" sz="2200" kern="0" dirty="0">
                <a:solidFill>
                  <a:srgbClr val="2C5CFF"/>
                </a:solidFill>
                <a:sym typeface="Helvetica Neue"/>
              </a:rPr>
              <a:t>review the faults</a:t>
            </a:r>
            <a:r>
              <a:rPr lang="en-GB" sz="2200" kern="0" dirty="0">
                <a:solidFill>
                  <a:srgbClr val="000000"/>
                </a:solidFill>
                <a:sym typeface="Helvetica Neue"/>
              </a:rPr>
              <a:t>:</a:t>
            </a: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200" kern="0" dirty="0">
                <a:solidFill>
                  <a:srgbClr val="000000"/>
                </a:solidFill>
                <a:sym typeface="Helvetica Neue"/>
              </a:rPr>
              <a:t>completing missing data, ensuring consistency across the machines, and adding relationships between the faults where applicable.</a:t>
            </a:r>
          </a:p>
        </p:txBody>
      </p:sp>
      <p:sp>
        <p:nvSpPr>
          <p:cNvPr id="10" name="System Experts are notified of new faults either immediately after they are assigned or periodically (weekly) according to the system experts preferences.…"/>
          <p:cNvSpPr txBox="1"/>
          <p:nvPr/>
        </p:nvSpPr>
        <p:spPr>
          <a:xfrm>
            <a:off x="513880" y="2492896"/>
            <a:ext cx="11233248" cy="2120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/>
          <a:p>
            <a:pPr defTabSz="270023" fontAlgn="auto" hangingPunct="0">
              <a:spcBef>
                <a:spcPts val="0"/>
              </a:spcBef>
              <a:spcAft>
                <a:spcPts val="0"/>
              </a:spcAft>
              <a:defRPr sz="2856">
                <a:latin typeface="+mn-lt"/>
                <a:ea typeface="+mn-ea"/>
                <a:cs typeface="+mn-cs"/>
                <a:sym typeface="Helvetica Neue"/>
              </a:defRPr>
            </a:pP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System Experts</a:t>
            </a:r>
            <a:r>
              <a:rPr sz="2200" kern="0" dirty="0">
                <a:solidFill>
                  <a:srgbClr val="01B050"/>
                </a:solidFill>
                <a:latin typeface="+mj-lt"/>
                <a:sym typeface="Helvetica Neue"/>
              </a:rPr>
              <a:t> 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are</a:t>
            </a:r>
            <a:r>
              <a:rPr sz="2200" kern="0" dirty="0">
                <a:solidFill>
                  <a:srgbClr val="01B050"/>
                </a:solidFill>
                <a:latin typeface="+mj-lt"/>
                <a:sym typeface="Helvetica Neue"/>
              </a:rPr>
              <a:t> </a:t>
            </a: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notified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 of </a:t>
            </a: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new faults 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either </a:t>
            </a: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immediately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 after they are assigned </a:t>
            </a: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or periodically 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(weekly) according to the system experts preferences. </a:t>
            </a:r>
          </a:p>
          <a:p>
            <a:pPr marL="201333" indent="-201333" defTabSz="270023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2856">
                <a:latin typeface="+mn-lt"/>
                <a:ea typeface="+mn-ea"/>
                <a:cs typeface="+mn-cs"/>
                <a:sym typeface="Helvetica Neue"/>
              </a:defRPr>
            </a:pP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Invited to review the faults 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assigned to their system - essentially acknowledging the fault.</a:t>
            </a:r>
          </a:p>
          <a:p>
            <a:pPr marL="201333" indent="-201333" defTabSz="270023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2856">
                <a:latin typeface="+mn-lt"/>
                <a:ea typeface="+mn-ea"/>
                <a:cs typeface="+mn-cs"/>
                <a:sym typeface="Helvetica Neue"/>
              </a:defRPr>
            </a:pP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Able to </a:t>
            </a: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update certain attributes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.</a:t>
            </a:r>
          </a:p>
          <a:p>
            <a:pPr marL="201333" indent="-201333" defTabSz="270023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2856">
                <a:latin typeface="+mn-lt"/>
                <a:ea typeface="+mn-ea"/>
                <a:cs typeface="+mn-cs"/>
                <a:sym typeface="Helvetica Neue"/>
              </a:defRPr>
            </a:pP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Can </a:t>
            </a:r>
            <a:r>
              <a:rPr sz="2200" kern="0" dirty="0">
                <a:solidFill>
                  <a:srgbClr val="2C5CFF"/>
                </a:solidFill>
                <a:latin typeface="+mj-lt"/>
                <a:sym typeface="Helvetica Neue"/>
              </a:rPr>
              <a:t>request modification of remaining attributes </a:t>
            </a:r>
            <a:r>
              <a:rPr sz="2200" kern="0" dirty="0">
                <a:solidFill>
                  <a:srgbClr val="000000"/>
                </a:solidFill>
                <a:latin typeface="+mj-lt"/>
                <a:sym typeface="Helvetica Neue"/>
              </a:rPr>
              <a:t>by AWG (e.g. change of times, states, re-assignment to another system etc.).</a:t>
            </a:r>
          </a:p>
        </p:txBody>
      </p:sp>
      <p:sp>
        <p:nvSpPr>
          <p:cNvPr id="11" name="Workflow behind, whereby the AWG/Machine Coordinators are able to see and accept / reject modification requests.…"/>
          <p:cNvSpPr txBox="1"/>
          <p:nvPr/>
        </p:nvSpPr>
        <p:spPr>
          <a:xfrm>
            <a:off x="551384" y="4850025"/>
            <a:ext cx="11233247" cy="186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defTabSz="263595" fontAlgn="auto" hangingPunct="0">
              <a:spcBef>
                <a:spcPts val="0"/>
              </a:spcBef>
              <a:spcAft>
                <a:spcPts val="0"/>
              </a:spcAft>
              <a:defRPr sz="2788">
                <a:latin typeface="+mn-lt"/>
                <a:ea typeface="+mn-ea"/>
                <a:cs typeface="+mn-cs"/>
                <a:sym typeface="Helvetica Neue"/>
              </a:defRPr>
            </a:pPr>
            <a:r>
              <a:rPr sz="2200" kern="0" dirty="0">
                <a:solidFill>
                  <a:srgbClr val="2C5CFF"/>
                </a:solidFill>
                <a:cs typeface="Arial" panose="020B0604020202020204" pitchFamily="34" charset="0"/>
                <a:sym typeface="Helvetica Neue"/>
              </a:rPr>
              <a:t>Workflow</a:t>
            </a:r>
            <a:r>
              <a:rPr sz="2200" kern="0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 behind, whereby the </a:t>
            </a:r>
            <a:r>
              <a:rPr sz="2200" kern="0" dirty="0">
                <a:solidFill>
                  <a:srgbClr val="2C5CFF"/>
                </a:solidFill>
                <a:cs typeface="Arial" panose="020B0604020202020204" pitchFamily="34" charset="0"/>
                <a:sym typeface="Helvetica Neue"/>
              </a:rPr>
              <a:t>AWG/Machine Coordinators </a:t>
            </a:r>
            <a:r>
              <a:rPr sz="2200" kern="0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are able to see and </a:t>
            </a:r>
            <a:r>
              <a:rPr sz="2200" kern="0" dirty="0">
                <a:solidFill>
                  <a:srgbClr val="2C5CFF"/>
                </a:solidFill>
                <a:cs typeface="Arial" panose="020B0604020202020204" pitchFamily="34" charset="0"/>
                <a:sym typeface="Helvetica Neue"/>
              </a:rPr>
              <a:t>accept / reject modification requests</a:t>
            </a:r>
            <a:r>
              <a:rPr sz="2200" kern="0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.</a:t>
            </a:r>
          </a:p>
          <a:p>
            <a:pPr defTabSz="263595" fontAlgn="auto" hangingPunct="0">
              <a:spcBef>
                <a:spcPts val="0"/>
              </a:spcBef>
              <a:spcAft>
                <a:spcPts val="0"/>
              </a:spcAft>
              <a:defRPr sz="2788">
                <a:latin typeface="+mn-lt"/>
                <a:ea typeface="+mn-ea"/>
                <a:cs typeface="+mn-cs"/>
                <a:sym typeface="Helvetica Neue"/>
              </a:defRPr>
            </a:pPr>
            <a:r>
              <a:rPr sz="2200" kern="0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This is </a:t>
            </a:r>
            <a:r>
              <a:rPr sz="2200" kern="0" dirty="0">
                <a:solidFill>
                  <a:srgbClr val="2C5CFF"/>
                </a:solidFill>
                <a:cs typeface="Arial" panose="020B0604020202020204" pitchFamily="34" charset="0"/>
                <a:sym typeface="Helvetica Neue"/>
              </a:rPr>
              <a:t>the best / easiest way to work </a:t>
            </a:r>
            <a:r>
              <a:rPr sz="2200" kern="0" dirty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- i.e. don’t just send mails or make comments asking for things to be </a:t>
            </a:r>
            <a:r>
              <a:rPr sz="2200" kern="0" dirty="0" smtClean="0">
                <a:solidFill>
                  <a:srgbClr val="000000"/>
                </a:solidFill>
                <a:cs typeface="Arial" panose="020B0604020202020204" pitchFamily="34" charset="0"/>
                <a:sym typeface="Helvetica Neue"/>
              </a:rPr>
              <a:t>re-assigned.</a:t>
            </a:r>
            <a:endParaRPr sz="2200" kern="0" dirty="0">
              <a:solidFill>
                <a:srgbClr val="000000"/>
              </a:solidFill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91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/>
      <p:bldP spid="10" grpId="0" animBg="1" advAuto="0"/>
      <p:bldP spid="1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 smtClean="0"/>
              <a:t>Conclusions / </a:t>
            </a:r>
            <a:r>
              <a:rPr lang="en-GB" kern="0" dirty="0"/>
              <a:t>P</a:t>
            </a:r>
            <a:r>
              <a:rPr lang="en-GB" kern="0" dirty="0" smtClean="0"/>
              <a:t>ersonal remarks</a:t>
            </a:r>
            <a:endParaRPr lang="en-GB" kern="0" dirty="0"/>
          </a:p>
        </p:txBody>
      </p:sp>
      <p:sp>
        <p:nvSpPr>
          <p:cNvPr id="9" name="AWG members and Machine coordinators meet periodically (weekly for the injectors) to review the faults:…"/>
          <p:cNvSpPr txBox="1">
            <a:spLocks/>
          </p:cNvSpPr>
          <p:nvPr/>
        </p:nvSpPr>
        <p:spPr>
          <a:xfrm>
            <a:off x="479376" y="1023414"/>
            <a:ext cx="11089231" cy="16855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kern="0" dirty="0" smtClean="0">
                <a:solidFill>
                  <a:srgbClr val="2C5CFF"/>
                </a:solidFill>
                <a:sym typeface="Helvetica Neue"/>
              </a:rPr>
              <a:t>Raising awareness of the importance of fault tracking and fault follow-up in the organization is fundamental</a:t>
            </a: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2800" kern="0" dirty="0">
              <a:solidFill>
                <a:srgbClr val="2C5CFF"/>
              </a:solidFill>
              <a:sym typeface="Helvetica Neue"/>
            </a:endParaRP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kern="0" dirty="0" smtClean="0">
                <a:solidFill>
                  <a:srgbClr val="2C5CFF"/>
                </a:solidFill>
                <a:sym typeface="Helvetica Neue"/>
              </a:rPr>
              <a:t>Make fault tracking credible, objective and visible to all accelerator experts</a:t>
            </a: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2800" kern="0" dirty="0">
              <a:solidFill>
                <a:srgbClr val="2C5CFF"/>
              </a:solidFill>
              <a:sym typeface="Helvetica Neue"/>
            </a:endParaRP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kern="0" dirty="0" smtClean="0">
                <a:solidFill>
                  <a:srgbClr val="2C5CFF"/>
                </a:solidFill>
                <a:sym typeface="Helvetica Neue"/>
              </a:rPr>
              <a:t>Establish a clear workflow for fault registration and review, involve operations, technical experts, management</a:t>
            </a: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2800" kern="0" dirty="0">
              <a:solidFill>
                <a:srgbClr val="2C5CFF"/>
              </a:solidFill>
              <a:sym typeface="Helvetica Neue"/>
            </a:endParaRP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kern="0" dirty="0" smtClean="0">
                <a:solidFill>
                  <a:srgbClr val="2C5CFF"/>
                </a:solidFill>
                <a:sym typeface="Helvetica Neue"/>
              </a:rPr>
              <a:t>Automatic fault registration is the dream…may be not so </a:t>
            </a:r>
            <a:r>
              <a:rPr lang="en-GB" sz="2800" kern="0" smtClean="0">
                <a:solidFill>
                  <a:srgbClr val="2C5CFF"/>
                </a:solidFill>
                <a:sym typeface="Helvetica Neue"/>
              </a:rPr>
              <a:t>easy in some cases</a:t>
            </a:r>
            <a:endParaRPr lang="en-GB" sz="2800" kern="0" dirty="0" smtClean="0">
              <a:solidFill>
                <a:srgbClr val="2C5CFF"/>
              </a:solidFill>
              <a:sym typeface="Helvetica Neue"/>
            </a:endParaRP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2800" kern="0" dirty="0">
              <a:solidFill>
                <a:srgbClr val="2C5CFF"/>
              </a:solidFill>
              <a:sym typeface="Helvetica Neue"/>
            </a:endParaRPr>
          </a:p>
          <a:p>
            <a:pPr marL="0" indent="0" defTabSz="286097">
              <a:spcBef>
                <a:spcPts val="0"/>
              </a:spcBef>
              <a:buSzTx/>
              <a:buFont typeface="Arial Unicode MS" pitchFamily="34" charset="-128"/>
              <a:buNone/>
              <a:defRPr sz="302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kern="0" dirty="0" smtClean="0">
                <a:solidFill>
                  <a:srgbClr val="2C5CFF"/>
                </a:solidFill>
                <a:sym typeface="Helvetica Neue"/>
              </a:rPr>
              <a:t>Takes time…(several years, if not implemented from the beginning)</a:t>
            </a:r>
            <a:endParaRPr lang="en-GB" sz="2800" kern="0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96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Accelerator Fault Tracker: What is it?</a:t>
            </a:r>
          </a:p>
        </p:txBody>
      </p:sp>
      <p:pic>
        <p:nvPicPr>
          <p:cNvPr id="9218" name="Picture 2" descr="Risultati immagini per lego control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764705"/>
            <a:ext cx="3923223" cy="27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sultati immagini per lego mainten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274147"/>
            <a:ext cx="4131744" cy="22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2964" y="1556793"/>
            <a:ext cx="5869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b="1" dirty="0">
                <a:solidFill>
                  <a:srgbClr val="2C5CFF"/>
                </a:solidFill>
                <a:latin typeface="Calibri" pitchFamily="34" charset="0"/>
              </a:rPr>
              <a:t>Operators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 register faults – providing a very </a:t>
            </a:r>
            <a:r>
              <a:rPr lang="en-US" sz="1600" b="1" dirty="0">
                <a:solidFill>
                  <a:srgbClr val="2C5CFF"/>
                </a:solidFill>
                <a:latin typeface="Calibri" pitchFamily="34" charset="0"/>
              </a:rPr>
              <a:t>broad overview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of accelerator behavior, but </a:t>
            </a:r>
            <a:r>
              <a:rPr lang="en-US" sz="1600" b="1" dirty="0">
                <a:solidFill>
                  <a:srgbClr val="2C5CFF"/>
                </a:solidFill>
                <a:latin typeface="Calibri" pitchFamily="34" charset="0"/>
              </a:rPr>
              <a:t>lacking details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for system improvements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1464" y="4941169"/>
            <a:ext cx="50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b="1" dirty="0">
                <a:solidFill>
                  <a:srgbClr val="2C5CFF"/>
                </a:solidFill>
                <a:latin typeface="Calibri" pitchFamily="34" charset="0"/>
              </a:rPr>
              <a:t>System experts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register faults via dedicated tools </a:t>
            </a:r>
            <a:br>
              <a:rPr lang="en-US" sz="1600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(Jira, AMMSs, Excel, etc.) that are not easily shared – resulting in a </a:t>
            </a:r>
            <a:r>
              <a:rPr lang="en-US" sz="1600" b="1" dirty="0">
                <a:solidFill>
                  <a:srgbClr val="2C5CFF"/>
                </a:solidFill>
                <a:latin typeface="Calibri" pitchFamily="34" charset="0"/>
              </a:rPr>
              <a:t>very detailed system specific view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, but </a:t>
            </a:r>
            <a:r>
              <a:rPr lang="en-US" sz="1600" b="1" dirty="0">
                <a:solidFill>
                  <a:srgbClr val="2C5CFF"/>
                </a:solidFill>
                <a:latin typeface="Calibri" pitchFamily="34" charset="0"/>
              </a:rPr>
              <a:t>lacking information on overall accelerator impact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352" y="3356992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400" b="1" dirty="0">
                <a:solidFill>
                  <a:srgbClr val="2C5CFF"/>
                </a:solidFill>
                <a:latin typeface="Calibri" pitchFamily="34" charset="0"/>
              </a:rPr>
              <a:t>AFT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 is a </a:t>
            </a:r>
            <a:r>
              <a:rPr lang="en-US" sz="2400" b="1" dirty="0">
                <a:solidFill>
                  <a:srgbClr val="2C5CFF"/>
                </a:solidFill>
                <a:latin typeface="Calibri" pitchFamily="34" charset="0"/>
              </a:rPr>
              <a:t>software application</a:t>
            </a:r>
            <a:r>
              <a:rPr lang="en-US" sz="2400" dirty="0">
                <a:solidFill>
                  <a:srgbClr val="2C5C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to:</a:t>
            </a:r>
            <a:br>
              <a:rPr lang="en-US" sz="2400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2C5CFF"/>
                </a:solidFill>
                <a:latin typeface="Calibri" pitchFamily="34" charset="0"/>
              </a:rPr>
              <a:t>Ensure consistent and objective fault tracking 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for the CERN accelerator complex</a:t>
            </a:r>
          </a:p>
        </p:txBody>
      </p:sp>
    </p:spTree>
    <p:extLst>
      <p:ext uri="{BB962C8B-B14F-4D97-AF65-F5344CB8AC3E}">
        <p14:creationId xmlns:p14="http://schemas.microsoft.com/office/powerpoint/2010/main" val="627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A10F5F1-5CC3-AE44-89A5-776C7C1E50B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420888"/>
            <a:ext cx="11665296" cy="12241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 Unicode MS" pitchFamily="34" charset="-128"/>
              <a:buChar char="●"/>
              <a:defRPr sz="20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+mj-lt"/>
              <a:buNone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None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 algn="ctr">
              <a:spcBef>
                <a:spcPts val="3500"/>
              </a:spcBef>
              <a:buNone/>
            </a:pPr>
            <a:r>
              <a:rPr lang="en-GB" sz="6000" b="1" kern="0" dirty="0">
                <a:hlinkClick r:id="rId3"/>
              </a:rPr>
              <a:t>aft.cern.ch</a:t>
            </a:r>
            <a:endParaRPr lang="en-GB" sz="4000" kern="0" dirty="0"/>
          </a:p>
        </p:txBody>
      </p:sp>
    </p:spTree>
    <p:extLst>
      <p:ext uri="{BB962C8B-B14F-4D97-AF65-F5344CB8AC3E}">
        <p14:creationId xmlns:p14="http://schemas.microsoft.com/office/powerpoint/2010/main" val="11589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4" y="607368"/>
            <a:ext cx="11903970" cy="5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764704"/>
            <a:ext cx="10729192" cy="58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" y="836712"/>
            <a:ext cx="1216766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836712"/>
            <a:ext cx="12079318" cy="56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052735"/>
            <a:ext cx="8568952" cy="53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48" y="827080"/>
            <a:ext cx="12290228" cy="56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stCxn id="2" idx="0"/>
          </p:cNvCxnSpPr>
          <p:nvPr/>
        </p:nvCxnSpPr>
        <p:spPr>
          <a:xfrm flipV="1">
            <a:off x="6059996" y="1703513"/>
            <a:ext cx="0" cy="576064"/>
          </a:xfrm>
          <a:prstGeom prst="straightConnector1">
            <a:avLst/>
          </a:prstGeom>
          <a:ln w="381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AFT: Why was it invented?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4367808" y="2279577"/>
            <a:ext cx="3384376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733217" y="5474840"/>
            <a:ext cx="5869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400" b="1" dirty="0">
                <a:solidFill>
                  <a:srgbClr val="2C5CFF"/>
                </a:solidFill>
                <a:latin typeface="Calibri" pitchFamily="34" charset="0"/>
              </a:rPr>
              <a:t>Hardware Performance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672" y="980728"/>
            <a:ext cx="5869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400" b="1" dirty="0">
                <a:solidFill>
                  <a:srgbClr val="2C5CFF"/>
                </a:solidFill>
                <a:latin typeface="Calibri" pitchFamily="34" charset="0"/>
              </a:rPr>
              <a:t>Beam Performance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7968" y="5474839"/>
            <a:ext cx="5869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400" b="1" dirty="0">
                <a:solidFill>
                  <a:srgbClr val="2C5CFF"/>
                </a:solidFill>
                <a:latin typeface="Calibri" pitchFamily="34" charset="0"/>
              </a:rPr>
              <a:t>Operational Efficiency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3381" y="2927649"/>
            <a:ext cx="1587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KPI </a:t>
            </a:r>
          </a:p>
          <a:p>
            <a:pPr algn="ctr"/>
            <a:r>
              <a:rPr lang="en-GB" sz="2400" b="1" dirty="0">
                <a:latin typeface="+mj-lt"/>
              </a:rPr>
              <a:t>=</a:t>
            </a:r>
          </a:p>
          <a:p>
            <a:pPr algn="ctr"/>
            <a:r>
              <a:rPr lang="en-GB" sz="2400" b="1" dirty="0">
                <a:latin typeface="+mj-lt"/>
              </a:rPr>
              <a:t>Integrated </a:t>
            </a:r>
          </a:p>
          <a:p>
            <a:pPr algn="ctr"/>
            <a:r>
              <a:rPr lang="en-GB" sz="2400" b="1" dirty="0">
                <a:latin typeface="+mj-lt"/>
              </a:rPr>
              <a:t>Luminosity</a:t>
            </a:r>
          </a:p>
          <a:p>
            <a:endParaRPr lang="en-GB" sz="24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752184" y="4655841"/>
            <a:ext cx="576064" cy="432048"/>
          </a:xfrm>
          <a:prstGeom prst="straightConnector1">
            <a:avLst/>
          </a:prstGeom>
          <a:ln w="381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91744" y="4655841"/>
            <a:ext cx="576064" cy="432048"/>
          </a:xfrm>
          <a:prstGeom prst="straightConnector1">
            <a:avLst/>
          </a:prstGeom>
          <a:ln w="381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07968" y="1847529"/>
            <a:ext cx="504056" cy="50405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829446" y="1847529"/>
            <a:ext cx="482578" cy="50405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15680" y="5879977"/>
            <a:ext cx="5869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200" b="1" dirty="0">
                <a:solidFill>
                  <a:srgbClr val="2C5CFF"/>
                </a:solidFill>
                <a:latin typeface="Calibri" pitchFamily="34" charset="0"/>
              </a:rPr>
              <a:t>= Availability</a:t>
            </a:r>
            <a:endParaRPr lang="en-US" sz="32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AFT: What does it do?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C40DD1-B69D-4B43-81FD-C33BF14A5F77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1340768"/>
            <a:ext cx="10585176" cy="48245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 Unicode MS" pitchFamily="34" charset="-128"/>
              <a:buChar char="●"/>
              <a:defRPr sz="20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+mj-lt"/>
              <a:buNone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None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400" b="1" kern="0" dirty="0"/>
              <a:t>Fast, powerful and objective reporting</a:t>
            </a:r>
            <a:r>
              <a:rPr lang="en-GB" sz="2400" kern="0" dirty="0"/>
              <a:t> on accelerator performance</a:t>
            </a:r>
          </a:p>
          <a:p>
            <a:pPr marL="0" indent="0" algn="ctr">
              <a:buNone/>
            </a:pPr>
            <a:r>
              <a:rPr lang="en-GB" sz="2400" b="1" kern="0" dirty="0"/>
              <a:t>Enabling</a:t>
            </a:r>
            <a:r>
              <a:rPr lang="en-GB" sz="2400" kern="0" dirty="0"/>
              <a:t> to:</a:t>
            </a:r>
          </a:p>
          <a:p>
            <a:pPr marL="0" indent="0" algn="ctr">
              <a:buNone/>
            </a:pPr>
            <a:endParaRPr lang="en-GB" sz="2400" kern="0" dirty="0"/>
          </a:p>
          <a:p>
            <a:pPr marL="0" indent="0" algn="ctr">
              <a:buNone/>
            </a:pPr>
            <a:r>
              <a:rPr lang="en-GB" sz="2400" b="1" kern="0" dirty="0"/>
              <a:t>Prioritize consolidation activities </a:t>
            </a:r>
            <a:r>
              <a:rPr lang="en-GB" sz="2400" kern="0" dirty="0"/>
              <a:t>according to impact on availability</a:t>
            </a:r>
          </a:p>
          <a:p>
            <a:pPr marL="0" indent="0" algn="ctr">
              <a:buNone/>
            </a:pPr>
            <a:endParaRPr lang="en-GB" sz="2400" kern="0" dirty="0"/>
          </a:p>
          <a:p>
            <a:pPr marL="0" indent="0" algn="ctr">
              <a:buNone/>
            </a:pPr>
            <a:r>
              <a:rPr lang="en-GB" sz="2400" b="1" kern="0" dirty="0"/>
              <a:t>Maximize return of investment </a:t>
            </a:r>
            <a:r>
              <a:rPr lang="en-GB" sz="2400" kern="0" dirty="0"/>
              <a:t>given allocated budget constraints</a:t>
            </a:r>
          </a:p>
          <a:p>
            <a:pPr marL="0" indent="0" algn="ctr">
              <a:buNone/>
            </a:pPr>
            <a:endParaRPr lang="en-GB" sz="2400" kern="0" dirty="0"/>
          </a:p>
          <a:p>
            <a:pPr marL="0" indent="0" algn="ctr">
              <a:buNone/>
            </a:pPr>
            <a:r>
              <a:rPr lang="en-GB" sz="2400" kern="0" dirty="0"/>
              <a:t>Provide </a:t>
            </a:r>
            <a:r>
              <a:rPr lang="en-GB" sz="2400" b="1" kern="0" dirty="0"/>
              <a:t>input for modelling</a:t>
            </a:r>
            <a:r>
              <a:rPr lang="en-GB" sz="2400" kern="0" dirty="0"/>
              <a:t> of accelerator projects</a:t>
            </a:r>
          </a:p>
        </p:txBody>
      </p:sp>
    </p:spTree>
    <p:extLst>
      <p:ext uri="{BB962C8B-B14F-4D97-AF65-F5344CB8AC3E}">
        <p14:creationId xmlns:p14="http://schemas.microsoft.com/office/powerpoint/2010/main" val="2811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>
            <a:off x="1448232" y="811773"/>
            <a:ext cx="0" cy="57926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itle 1"/>
          <p:cNvSpPr>
            <a:spLocks noGrp="1"/>
          </p:cNvSpPr>
          <p:nvPr>
            <p:ph type="title" idx="4294967295"/>
          </p:nvPr>
        </p:nvSpPr>
        <p:spPr>
          <a:xfrm>
            <a:off x="3810000" y="0"/>
            <a:ext cx="8382000" cy="762000"/>
          </a:xfrm>
        </p:spPr>
        <p:txBody>
          <a:bodyPr/>
          <a:lstStyle/>
          <a:p>
            <a:pPr marL="342900" indent="-342900"/>
            <a:r>
              <a:rPr lang="en-US" dirty="0">
                <a:latin typeface="Calibri" pitchFamily="34" charset="0"/>
              </a:rPr>
              <a:t>AFT History…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5296" y="1052737"/>
            <a:ext cx="735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62F67"/>
                </a:solidFill>
                <a:latin typeface="Calibri" pitchFamily="34" charset="0"/>
              </a:rPr>
              <a:t>LHC Availability Working Group (</a:t>
            </a:r>
            <a:r>
              <a:rPr lang="en-US" sz="1600" b="1" u="sng" dirty="0">
                <a:solidFill>
                  <a:srgbClr val="062F67"/>
                </a:solidFill>
                <a:latin typeface="Calibri" pitchFamily="34" charset="0"/>
              </a:rPr>
              <a:t>AWG</a:t>
            </a:r>
            <a:r>
              <a:rPr lang="en-US" sz="1600" dirty="0">
                <a:solidFill>
                  <a:srgbClr val="062F67"/>
                </a:solidFill>
                <a:latin typeface="Calibri" pitchFamily="34" charset="0"/>
              </a:rPr>
              <a:t>) launched (chairs: B. Todd, L. Ponce, sc. Secretary: A. Apollonio)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, reporting to LHC Machine Committee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1016184" y="1052736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2012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16184" y="1772816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2013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16184" y="2492896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2014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016184" y="3212976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2015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16184" y="3935392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2544" y="1700808"/>
            <a:ext cx="73551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062F67"/>
                </a:solidFill>
                <a:latin typeface="Calibri" pitchFamily="34" charset="0"/>
              </a:rPr>
              <a:t>Accelerator Fault Tracker (</a:t>
            </a:r>
            <a:r>
              <a:rPr lang="en-US" sz="1600" b="1" u="sng" dirty="0">
                <a:solidFill>
                  <a:srgbClr val="062F67"/>
                </a:solidFill>
                <a:latin typeface="Calibri" pitchFamily="34" charset="0"/>
              </a:rPr>
              <a:t>AFT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) proposed to have </a:t>
            </a: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objective view of LHC availability</a:t>
            </a:r>
          </a:p>
          <a:p>
            <a:pPr lvl="0" algn="ctr" eaLnBrk="0" hangingPunct="0">
              <a:defRPr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B. Todd / L. Ponce / A. Apollonio together invented Cardiogram data view</a:t>
            </a:r>
          </a:p>
          <a:p>
            <a:pPr lvl="0" algn="ctr" eaLnBrk="0" hangingPunct="0">
              <a:defRPr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C. Roderick joined as partner from Controls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0460" y="2636912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AFT project launched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(combined BE-CO, BE-OP and TE-MPE initiative)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59858" y="3353030"/>
            <a:ext cx="8837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2C5CFF"/>
                </a:solidFill>
                <a:latin typeface="Calibri" pitchFamily="34" charset="0"/>
              </a:rPr>
              <a:t>AFT extensively used for LHC availability data analysis and predictive models of accelerator performance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8715" y="3924346"/>
            <a:ext cx="768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AWG periodic LHC reporting using AFT data</a:t>
            </a:r>
          </a:p>
          <a:p>
            <a:pPr lvl="0" algn="ctr" eaLnBrk="0" hangingPunct="0">
              <a:defRPr/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CERN Machine Advisory Committee recommendation: extend AFT to entire CERN complex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0474" y="4818638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AFT extensively used for </a:t>
            </a:r>
            <a:r>
              <a:rPr lang="en-US" sz="1600" dirty="0">
                <a:solidFill>
                  <a:srgbClr val="2C5CFF"/>
                </a:solidFill>
                <a:latin typeface="Calibri" pitchFamily="34" charset="0"/>
              </a:rPr>
              <a:t>CERN-wide availability data analysis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9656" y="53732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AWG began </a:t>
            </a:r>
            <a:r>
              <a:rPr lang="en-US" sz="1600" dirty="0">
                <a:solidFill>
                  <a:srgbClr val="062F67"/>
                </a:solidFill>
                <a:latin typeface="Calibri" pitchFamily="34" charset="0"/>
              </a:rPr>
              <a:t>periodic</a:t>
            </a: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62F67"/>
                </a:solidFill>
                <a:latin typeface="Calibri" pitchFamily="34" charset="0"/>
              </a:rPr>
              <a:t>reporting</a:t>
            </a: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 for injectors using AFT data</a:t>
            </a:r>
          </a:p>
          <a:p>
            <a:pPr lvl="0" algn="ctr" eaLnBrk="0" hangingPunct="0">
              <a:defRPr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LHC = B. Todd / A. Apollonio / D. Walsh, Injectors = A. Apollonio, A. Niemi</a:t>
            </a:r>
            <a:endParaRPr lang="en-US" sz="16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16184" y="4672890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2017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16184" y="5399343"/>
            <a:ext cx="864096" cy="5760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dirty="0">
                <a:solidFill>
                  <a:srgbClr val="000066"/>
                </a:solidFill>
                <a:latin typeface="Arial" charset="0"/>
              </a:rPr>
              <a:t>2018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22D77-CF12-004F-A5F4-B39190A965EC}"/>
              </a:ext>
            </a:extLst>
          </p:cNvPr>
          <p:cNvSpPr/>
          <p:nvPr/>
        </p:nvSpPr>
        <p:spPr>
          <a:xfrm>
            <a:off x="2287457" y="6215567"/>
            <a:ext cx="9137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rgbClr val="2C5CFF"/>
                </a:solidFill>
                <a:latin typeface="Calibri" pitchFamily="34" charset="0"/>
              </a:rPr>
              <a:t>On-going developments </a:t>
            </a:r>
            <a:r>
              <a:rPr lang="en-US" sz="1600" dirty="0">
                <a:solidFill>
                  <a:srgbClr val="062F67"/>
                </a:solidFill>
                <a:latin typeface="Calibri" pitchFamily="34" charset="0"/>
              </a:rPr>
              <a:t>(BE-CO), with requirements from AWG, BE-OP and several ATS equipment groups</a:t>
            </a:r>
            <a:endParaRPr lang="en-US" sz="1600" dirty="0">
              <a:solidFill>
                <a:srgbClr val="33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4542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117393" y="2211610"/>
            <a:ext cx="1584176" cy="990110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 OP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eLogbook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81219" y="2211610"/>
            <a:ext cx="1584176" cy="990110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</a:t>
            </a:r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2909481" y="1717704"/>
            <a:ext cx="0" cy="493906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24" name="TextBox 23"/>
          <p:cNvSpPr txBox="1"/>
          <p:nvPr/>
        </p:nvSpPr>
        <p:spPr>
          <a:xfrm>
            <a:off x="1994384" y="1106765"/>
            <a:ext cx="197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5A0"/>
                </a:solidFill>
                <a:latin typeface="Arial"/>
              </a:rPr>
              <a:t>OP crew registers faults</a:t>
            </a:r>
            <a:endParaRPr lang="en-GB" dirty="0">
              <a:solidFill>
                <a:srgbClr val="0055A0"/>
              </a:solidFill>
              <a:latin typeface="Arial"/>
            </a:endParaRPr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3701569" y="2706665"/>
            <a:ext cx="2379650" cy="0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26" name="TextBox 25"/>
          <p:cNvSpPr txBox="1"/>
          <p:nvPr/>
        </p:nvSpPr>
        <p:spPr>
          <a:xfrm>
            <a:off x="4880048" y="1130977"/>
            <a:ext cx="164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5A0"/>
                </a:solidFill>
                <a:latin typeface="Arial"/>
              </a:rPr>
              <a:t>AWG core reviews faults</a:t>
            </a:r>
            <a:endParaRPr lang="en-GB" dirty="0">
              <a:solidFill>
                <a:srgbClr val="0055A0"/>
              </a:solidFill>
              <a:latin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179087" y="1777309"/>
            <a:ext cx="756925" cy="407380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28" name="TextBox 27"/>
          <p:cNvSpPr txBox="1"/>
          <p:nvPr/>
        </p:nvSpPr>
        <p:spPr>
          <a:xfrm>
            <a:off x="7048674" y="1130978"/>
            <a:ext cx="21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5A0"/>
                </a:solidFill>
                <a:latin typeface="Arial"/>
              </a:rPr>
              <a:t>System experts review faults</a:t>
            </a:r>
            <a:endParaRPr lang="en-GB" dirty="0">
              <a:solidFill>
                <a:srgbClr val="0055A0"/>
              </a:solidFill>
              <a:latin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673941" y="2705239"/>
            <a:ext cx="961755" cy="0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30" name="TextBox 29"/>
          <p:cNvSpPr txBox="1"/>
          <p:nvPr/>
        </p:nvSpPr>
        <p:spPr>
          <a:xfrm>
            <a:off x="8415647" y="2278390"/>
            <a:ext cx="164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5A0"/>
                </a:solidFill>
                <a:latin typeface="Arial"/>
              </a:rPr>
              <a:t>Statistics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5A0"/>
                </a:solidFill>
                <a:latin typeface="Arial"/>
              </a:rPr>
              <a:t>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5A0"/>
                </a:solidFill>
                <a:latin typeface="Arial"/>
              </a:rPr>
              <a:t>Reports</a:t>
            </a:r>
            <a:endParaRPr lang="en-GB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33057" y="3680066"/>
            <a:ext cx="1584176" cy="990110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SPS OP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eLogbook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717233" y="2837596"/>
            <a:ext cx="2363986" cy="1346071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33" name="Rectangle 32"/>
          <p:cNvSpPr/>
          <p:nvPr/>
        </p:nvSpPr>
        <p:spPr>
          <a:xfrm>
            <a:off x="2388009" y="4234121"/>
            <a:ext cx="1584176" cy="990110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 OP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eLogbook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72185" y="2940573"/>
            <a:ext cx="2124698" cy="1788603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35" name="Rectangle 34"/>
          <p:cNvSpPr/>
          <p:nvPr/>
        </p:nvSpPr>
        <p:spPr>
          <a:xfrm>
            <a:off x="2662897" y="4765385"/>
            <a:ext cx="1584176" cy="990110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PSB OP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eLogbook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247073" y="3089318"/>
            <a:ext cx="1834146" cy="2171122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37" name="Straight Arrow Connector 36"/>
          <p:cNvCxnSpPr/>
          <p:nvPr/>
        </p:nvCxnSpPr>
        <p:spPr>
          <a:xfrm>
            <a:off x="5803487" y="1760004"/>
            <a:ext cx="717354" cy="424685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38" name="Rectangle 37"/>
          <p:cNvSpPr/>
          <p:nvPr/>
        </p:nvSpPr>
        <p:spPr>
          <a:xfrm>
            <a:off x="2926394" y="5293804"/>
            <a:ext cx="1584176" cy="990110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Linac OP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eLogbook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10570" y="3201720"/>
            <a:ext cx="1673582" cy="2587139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40" name="Title 1"/>
          <p:cNvSpPr txBox="1">
            <a:spLocks/>
          </p:cNvSpPr>
          <p:nvPr/>
        </p:nvSpPr>
        <p:spPr>
          <a:xfrm>
            <a:off x="1127448" y="0"/>
            <a:ext cx="10657184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 smtClean="0"/>
              <a:t>Fault Registration Workflow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72003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/>
      <p:bldP spid="28" grpId="0"/>
      <p:bldP spid="30" grpId="0"/>
      <p:bldP spid="31" grpId="0" animBg="1"/>
      <p:bldP spid="33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Operators use E-Logbook  for Initial Fault Registration"/>
          <p:cNvSpPr txBox="1">
            <a:spLocks noGrp="1"/>
          </p:cNvSpPr>
          <p:nvPr>
            <p:ph type="title"/>
          </p:nvPr>
        </p:nvSpPr>
        <p:spPr>
          <a:xfrm>
            <a:off x="0" y="-11311"/>
            <a:ext cx="12288688" cy="84802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623627">
              <a:defRPr sz="5432" spc="-135"/>
            </a:pPr>
            <a:r>
              <a:rPr dirty="0"/>
              <a:t>Fault Registration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8C19E-5B9F-5547-8DEC-F5CB9CF4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95129"/>
            <a:ext cx="5169913" cy="44283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9BA7AE-51F8-F847-A0F4-C7B4A5B595A0}"/>
              </a:ext>
            </a:extLst>
          </p:cNvPr>
          <p:cNvSpPr/>
          <p:nvPr/>
        </p:nvSpPr>
        <p:spPr>
          <a:xfrm>
            <a:off x="623392" y="863081"/>
            <a:ext cx="415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10000"/>
                  </a:schemeClr>
                </a:solidFill>
              </a:rPr>
              <a:t>Operators use existing E-Logbook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BE909-8151-DA4B-90E6-95801CF18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1295129"/>
            <a:ext cx="6405128" cy="3455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1AB86F-CE1B-1841-8622-049CFA989455}"/>
              </a:ext>
            </a:extLst>
          </p:cNvPr>
          <p:cNvSpPr/>
          <p:nvPr/>
        </p:nvSpPr>
        <p:spPr>
          <a:xfrm>
            <a:off x="7176120" y="863081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10000"/>
                  </a:schemeClr>
                </a:solidFill>
              </a:rPr>
              <a:t>AFT Web application also available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9631A-EB97-8044-9C46-522AA5822E37}"/>
              </a:ext>
            </a:extLst>
          </p:cNvPr>
          <p:cNvSpPr/>
          <p:nvPr/>
        </p:nvSpPr>
        <p:spPr>
          <a:xfrm>
            <a:off x="2135560" y="5877272"/>
            <a:ext cx="748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10000"/>
                  </a:schemeClr>
                </a:solidFill>
              </a:rPr>
              <a:t>In both cases – the fault capture is intended to be as simple as possible</a:t>
            </a:r>
          </a:p>
        </p:txBody>
      </p:sp>
    </p:spTree>
    <p:extLst>
      <p:ext uri="{BB962C8B-B14F-4D97-AF65-F5344CB8AC3E}">
        <p14:creationId xmlns:p14="http://schemas.microsoft.com/office/powerpoint/2010/main" val="293434494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AFT High-Level Overview"/>
          <p:cNvSpPr txBox="1">
            <a:spLocks noGrp="1"/>
          </p:cNvSpPr>
          <p:nvPr>
            <p:ph type="title"/>
          </p:nvPr>
        </p:nvSpPr>
        <p:spPr>
          <a:xfrm>
            <a:off x="1965440" y="-107189"/>
            <a:ext cx="8229601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AFT High-Level Overview</a:t>
            </a:r>
          </a:p>
        </p:txBody>
      </p:sp>
      <p:pic>
        <p:nvPicPr>
          <p:cNvPr id="1860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7456" y="665494"/>
            <a:ext cx="2967019" cy="191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1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2555" y="4768306"/>
            <a:ext cx="2195520" cy="1412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2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40890" y="4740514"/>
            <a:ext cx="2195520" cy="14122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6" name="Group"/>
          <p:cNvGrpSpPr/>
          <p:nvPr/>
        </p:nvGrpSpPr>
        <p:grpSpPr>
          <a:xfrm>
            <a:off x="1769835" y="4738452"/>
            <a:ext cx="2182832" cy="1397670"/>
            <a:chOff x="0" y="0"/>
            <a:chExt cx="3104470" cy="1987796"/>
          </a:xfrm>
        </p:grpSpPr>
        <p:sp>
          <p:nvSpPr>
            <p:cNvPr id="1863" name="Rounded Rectangle"/>
            <p:cNvSpPr/>
            <p:nvPr/>
          </p:nvSpPr>
          <p:spPr>
            <a:xfrm>
              <a:off x="0" y="-1"/>
              <a:ext cx="2739364" cy="163127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>
              <a:solidFill>
                <a:srgbClr val="BA8C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67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64" name="Rounded Rectangle"/>
            <p:cNvSpPr/>
            <p:nvPr/>
          </p:nvSpPr>
          <p:spPr>
            <a:xfrm>
              <a:off x="182553" y="178262"/>
              <a:ext cx="2739365" cy="1631272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67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65" name="Rounded Rectangle"/>
            <p:cNvSpPr/>
            <p:nvPr/>
          </p:nvSpPr>
          <p:spPr>
            <a:xfrm>
              <a:off x="365107" y="356525"/>
              <a:ext cx="2739364" cy="1631272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 cap="flat">
              <a:solidFill>
                <a:srgbClr val="527E3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67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867" name="Shape"/>
          <p:cNvSpPr/>
          <p:nvPr/>
        </p:nvSpPr>
        <p:spPr>
          <a:xfrm>
            <a:off x="2912278" y="3893660"/>
            <a:ext cx="2075128" cy="8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1783" y="2700"/>
                  <a:pt x="3982" y="2700"/>
                </a:cubicBezTo>
                <a:lnTo>
                  <a:pt x="19324" y="2700"/>
                </a:lnTo>
                <a:lnTo>
                  <a:pt x="19324" y="0"/>
                </a:lnTo>
                <a:lnTo>
                  <a:pt x="21600" y="3756"/>
                </a:lnTo>
                <a:lnTo>
                  <a:pt x="19324" y="7513"/>
                </a:lnTo>
                <a:lnTo>
                  <a:pt x="19324" y="4813"/>
                </a:lnTo>
                <a:lnTo>
                  <a:pt x="3982" y="4813"/>
                </a:lnTo>
                <a:cubicBezTo>
                  <a:pt x="2275" y="4813"/>
                  <a:pt x="890" y="8098"/>
                  <a:pt x="890" y="12150"/>
                </a:cubicBezTo>
                <a:lnTo>
                  <a:pt x="890" y="21600"/>
                </a:lnTo>
                <a:close/>
              </a:path>
            </a:pathLst>
          </a:custGeom>
          <a:solidFill>
            <a:srgbClr val="A5A5A5"/>
          </a:solidFill>
          <a:ln w="12700">
            <a:solidFill>
              <a:srgbClr val="787878"/>
            </a:solidFill>
            <a:miter/>
          </a:ln>
        </p:spPr>
        <p:txBody>
          <a:bodyPr lIns="45719" tIns="45719" rIns="45719" bIns="45719" anchor="ctr"/>
          <a:lstStyle/>
          <a:p>
            <a:pPr algn="ctr" defTabSz="914367" fontAlgn="auto" hangingPunct="0">
              <a:spcBef>
                <a:spcPts val="0"/>
              </a:spcBef>
              <a:spcAft>
                <a:spcPts val="0"/>
              </a:spcAft>
            </a:pPr>
            <a:endParaRPr sz="1687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68" name="Shape"/>
          <p:cNvSpPr/>
          <p:nvPr/>
        </p:nvSpPr>
        <p:spPr>
          <a:xfrm>
            <a:off x="5953964" y="4223842"/>
            <a:ext cx="231548" cy="545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33"/>
                </a:moveTo>
                <a:lnTo>
                  <a:pt x="10800" y="0"/>
                </a:lnTo>
                <a:lnTo>
                  <a:pt x="21600" y="6633"/>
                </a:lnTo>
                <a:lnTo>
                  <a:pt x="13812" y="6633"/>
                </a:lnTo>
                <a:lnTo>
                  <a:pt x="13812" y="21600"/>
                </a:lnTo>
                <a:lnTo>
                  <a:pt x="7788" y="21600"/>
                </a:lnTo>
                <a:lnTo>
                  <a:pt x="7788" y="6633"/>
                </a:lnTo>
                <a:close/>
              </a:path>
            </a:pathLst>
          </a:custGeom>
          <a:solidFill>
            <a:srgbClr val="A5A5A5"/>
          </a:solidFill>
          <a:ln w="12700">
            <a:solidFill>
              <a:srgbClr val="787878"/>
            </a:solidFill>
            <a:miter/>
          </a:ln>
        </p:spPr>
        <p:txBody>
          <a:bodyPr lIns="45719" tIns="45719" rIns="45719" bIns="45719" anchor="ctr"/>
          <a:lstStyle/>
          <a:p>
            <a:pPr algn="ctr" defTabSz="914367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70" name="Shape"/>
          <p:cNvSpPr/>
          <p:nvPr/>
        </p:nvSpPr>
        <p:spPr>
          <a:xfrm flipH="1">
            <a:off x="4635943" y="1647542"/>
            <a:ext cx="1052774" cy="1279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370"/>
                </a:lnTo>
                <a:cubicBezTo>
                  <a:pt x="0" y="5382"/>
                  <a:pt x="4231" y="1339"/>
                  <a:pt x="9450" y="1339"/>
                </a:cubicBezTo>
                <a:lnTo>
                  <a:pt x="19019" y="1339"/>
                </a:lnTo>
                <a:lnTo>
                  <a:pt x="19019" y="0"/>
                </a:lnTo>
                <a:lnTo>
                  <a:pt x="21600" y="1840"/>
                </a:lnTo>
                <a:lnTo>
                  <a:pt x="19019" y="3681"/>
                </a:lnTo>
                <a:lnTo>
                  <a:pt x="19019" y="2342"/>
                </a:lnTo>
                <a:lnTo>
                  <a:pt x="9450" y="2342"/>
                </a:lnTo>
                <a:cubicBezTo>
                  <a:pt x="4811" y="2342"/>
                  <a:pt x="1050" y="5936"/>
                  <a:pt x="1050" y="10370"/>
                </a:cubicBezTo>
                <a:lnTo>
                  <a:pt x="1050" y="21600"/>
                </a:lnTo>
                <a:close/>
              </a:path>
            </a:pathLst>
          </a:custGeom>
          <a:solidFill>
            <a:srgbClr val="A5A5A5"/>
          </a:solidFill>
          <a:ln w="12700">
            <a:solidFill>
              <a:srgbClr val="787878"/>
            </a:solidFill>
            <a:miter/>
          </a:ln>
        </p:spPr>
        <p:txBody>
          <a:bodyPr lIns="45719" tIns="45719" rIns="45719" bIns="45719" anchor="ctr"/>
          <a:lstStyle/>
          <a:p>
            <a:pPr algn="ctr" defTabSz="914367" fontAlgn="auto" hangingPunct="0">
              <a:spcBef>
                <a:spcPts val="0"/>
              </a:spcBef>
              <a:spcAft>
                <a:spcPts val="0"/>
              </a:spcAft>
            </a:pPr>
            <a:endParaRPr sz="1687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343504-EAFA-1441-A0F2-002FF1CC6369}"/>
              </a:ext>
            </a:extLst>
          </p:cNvPr>
          <p:cNvGrpSpPr/>
          <p:nvPr/>
        </p:nvGrpSpPr>
        <p:grpSpPr>
          <a:xfrm>
            <a:off x="4974410" y="2930101"/>
            <a:ext cx="2195521" cy="1286006"/>
            <a:chOff x="4907249" y="4075815"/>
            <a:chExt cx="3122519" cy="18289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300DB1-0CD3-3A48-A006-880DA6081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207" y="4121193"/>
              <a:ext cx="3099561" cy="1771178"/>
            </a:xfrm>
            <a:prstGeom prst="rect">
              <a:avLst/>
            </a:prstGeom>
          </p:spPr>
        </p:pic>
        <p:sp>
          <p:nvSpPr>
            <p:cNvPr id="1871" name="Rectangle"/>
            <p:cNvSpPr/>
            <p:nvPr/>
          </p:nvSpPr>
          <p:spPr>
            <a:xfrm>
              <a:off x="4916272" y="4093698"/>
              <a:ext cx="3104473" cy="1811103"/>
            </a:xfrm>
            <a:prstGeom prst="rect">
              <a:avLst/>
            </a:prstGeom>
            <a:no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67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sz="1687" kern="0">
                <a:solidFill>
                  <a:srgbClr val="00206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72" name="AFT server"/>
            <p:cNvSpPr txBox="1"/>
            <p:nvPr/>
          </p:nvSpPr>
          <p:spPr>
            <a:xfrm>
              <a:off x="4907249" y="4075815"/>
              <a:ext cx="1480973" cy="500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1300480">
                <a:defRPr>
                  <a:solidFill>
                    <a:srgbClr val="FFFFFF"/>
                  </a:solidFill>
                </a:defRPr>
              </a:lvl1pPr>
            </a:lstStyle>
            <a:p>
              <a:pPr defTabSz="91436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687" b="1" kern="0" dirty="0">
                  <a:solidFill>
                    <a:srgbClr val="002060"/>
                  </a:solidFill>
                  <a:latin typeface="Calibri"/>
                  <a:cs typeface="Calibri"/>
                  <a:sym typeface="Calibri"/>
                </a:rPr>
                <a:t>AFT server</a:t>
              </a:r>
            </a:p>
          </p:txBody>
        </p:sp>
      </p:grpSp>
      <p:sp>
        <p:nvSpPr>
          <p:cNvPr id="1874" name="Logging System – machine info"/>
          <p:cNvSpPr txBox="1"/>
          <p:nvPr/>
        </p:nvSpPr>
        <p:spPr>
          <a:xfrm>
            <a:off x="4584469" y="6104857"/>
            <a:ext cx="3070342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Logging System </a:t>
            </a:r>
            <a:r>
              <a:rPr lang="en-US"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(archived data) </a:t>
            </a:r>
            <a:r>
              <a:rPr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– machine info</a:t>
            </a:r>
            <a:r>
              <a:rPr lang="en-US"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(beam modes etc.)</a:t>
            </a:r>
            <a:endParaRPr sz="1687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75" name="Additional systems in future"/>
          <p:cNvSpPr txBox="1"/>
          <p:nvPr/>
        </p:nvSpPr>
        <p:spPr>
          <a:xfrm>
            <a:off x="1547545" y="6104857"/>
            <a:ext cx="2942129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Layout (faulty elements), </a:t>
            </a:r>
            <a:br>
              <a:rPr lang="en-US"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</a:br>
            <a:r>
              <a:rPr lang="en-US"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ASM (schedule data)</a:t>
            </a:r>
            <a:endParaRPr sz="1687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76" name="eLogbook – basic fault data"/>
          <p:cNvSpPr txBox="1"/>
          <p:nvPr/>
        </p:nvSpPr>
        <p:spPr>
          <a:xfrm>
            <a:off x="7945073" y="6096023"/>
            <a:ext cx="2717242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eLogbook – basic fault data</a:t>
            </a:r>
            <a:r>
              <a:rPr lang="en-US" sz="1687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from Operators</a:t>
            </a:r>
            <a:endParaRPr sz="1687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77" name="Storing filtered data coming…"/>
          <p:cNvSpPr txBox="1"/>
          <p:nvPr/>
        </p:nvSpPr>
        <p:spPr>
          <a:xfrm>
            <a:off x="7582905" y="2038754"/>
            <a:ext cx="2989278" cy="80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Storing </a:t>
            </a:r>
            <a:r>
              <a:rPr lang="en-US"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fault data plus </a:t>
            </a: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filtered data coming</a:t>
            </a:r>
            <a:r>
              <a:rPr lang="en-US"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from other systems </a:t>
            </a:r>
            <a:r>
              <a:rPr lang="en-US"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to be </a:t>
            </a: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correlated</a:t>
            </a:r>
            <a:r>
              <a:rPr lang="en-US"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with fault details</a:t>
            </a:r>
          </a:p>
        </p:txBody>
      </p:sp>
      <p:sp>
        <p:nvSpPr>
          <p:cNvPr id="1878" name="Shape"/>
          <p:cNvSpPr/>
          <p:nvPr/>
        </p:nvSpPr>
        <p:spPr>
          <a:xfrm>
            <a:off x="6762930" y="1567302"/>
            <a:ext cx="1182144" cy="137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537"/>
                </a:lnTo>
                <a:cubicBezTo>
                  <a:pt x="0" y="5318"/>
                  <a:pt x="2038" y="1087"/>
                  <a:pt x="4552" y="1087"/>
                </a:cubicBezTo>
                <a:lnTo>
                  <a:pt x="20212" y="1087"/>
                </a:lnTo>
                <a:lnTo>
                  <a:pt x="20212" y="0"/>
                </a:lnTo>
                <a:lnTo>
                  <a:pt x="21600" y="1598"/>
                </a:lnTo>
                <a:lnTo>
                  <a:pt x="20212" y="3196"/>
                </a:lnTo>
                <a:lnTo>
                  <a:pt x="20212" y="2109"/>
                </a:lnTo>
                <a:lnTo>
                  <a:pt x="4552" y="2109"/>
                </a:lnTo>
                <a:cubicBezTo>
                  <a:pt x="2310" y="2109"/>
                  <a:pt x="492" y="5882"/>
                  <a:pt x="492" y="10537"/>
                </a:cubicBezTo>
                <a:lnTo>
                  <a:pt x="492" y="21600"/>
                </a:lnTo>
                <a:close/>
              </a:path>
            </a:pathLst>
          </a:custGeom>
          <a:solidFill>
            <a:srgbClr val="A5A5A5"/>
          </a:solidFill>
          <a:ln w="12700">
            <a:solidFill>
              <a:srgbClr val="787878"/>
            </a:solidFill>
            <a:miter/>
          </a:ln>
        </p:spPr>
        <p:txBody>
          <a:bodyPr lIns="45719" tIns="45719" rIns="45719" bIns="45719" anchor="ctr"/>
          <a:lstStyle/>
          <a:p>
            <a:pPr algn="ctr" defTabSz="914367" fontAlgn="auto" hangingPunct="0">
              <a:spcBef>
                <a:spcPts val="0"/>
              </a:spcBef>
              <a:spcAft>
                <a:spcPts val="0"/>
              </a:spcAft>
            </a:pPr>
            <a:endParaRPr sz="1687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79" name="Web interface allowing to browse,…"/>
          <p:cNvSpPr txBox="1"/>
          <p:nvPr/>
        </p:nvSpPr>
        <p:spPr>
          <a:xfrm>
            <a:off x="1592718" y="2928817"/>
            <a:ext cx="3198731" cy="56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Web </a:t>
            </a:r>
            <a:r>
              <a:rPr lang="en-US"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application: </a:t>
            </a: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browse, edit and </a:t>
            </a:r>
            <a:r>
              <a:rPr sz="1547" i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analyse</a:t>
            </a:r>
            <a:r>
              <a:rPr sz="1547" i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fault data.</a:t>
            </a:r>
          </a:p>
        </p:txBody>
      </p:sp>
      <p:grpSp>
        <p:nvGrpSpPr>
          <p:cNvPr id="1884" name="Group"/>
          <p:cNvGrpSpPr/>
          <p:nvPr/>
        </p:nvGrpSpPr>
        <p:grpSpPr>
          <a:xfrm>
            <a:off x="7941788" y="1248871"/>
            <a:ext cx="892973" cy="814181"/>
            <a:chOff x="-1" y="0"/>
            <a:chExt cx="1270004" cy="1157945"/>
          </a:xfrm>
        </p:grpSpPr>
        <p:grpSp>
          <p:nvGrpSpPr>
            <p:cNvPr id="1882" name="Group"/>
            <p:cNvGrpSpPr/>
            <p:nvPr/>
          </p:nvGrpSpPr>
          <p:grpSpPr>
            <a:xfrm>
              <a:off x="-1" y="0"/>
              <a:ext cx="1270004" cy="1157945"/>
              <a:chOff x="0" y="0"/>
              <a:chExt cx="1270002" cy="1157944"/>
            </a:xfrm>
          </p:grpSpPr>
          <p:pic>
            <p:nvPicPr>
              <p:cNvPr id="1880" name="image4.png" descr="image4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1270004" cy="11579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81" name="image5.png" descr="image5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7640" y="431500"/>
                <a:ext cx="1111083" cy="1410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83" name="AFT DB"/>
            <p:cNvSpPr txBox="1"/>
            <p:nvPr/>
          </p:nvSpPr>
          <p:spPr>
            <a:xfrm>
              <a:off x="325596" y="643462"/>
              <a:ext cx="610994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546080" fontAlgn="auto" hangingPunct="0">
                <a:spcBef>
                  <a:spcPts val="0"/>
                </a:spcBef>
                <a:spcAft>
                  <a:spcPts val="0"/>
                </a:spcAft>
                <a:defRPr>
                  <a:latin typeface="Impact"/>
                  <a:ea typeface="Impact"/>
                  <a:cs typeface="Impact"/>
                  <a:sym typeface="Impact"/>
                </a:defRPr>
              </a:pPr>
              <a:r>
                <a:rPr sz="1266" kern="0">
                  <a:solidFill>
                    <a:srgbClr val="FFFFFF"/>
                  </a:solidFill>
                  <a:latin typeface="Impact"/>
                  <a:sym typeface="Impact"/>
                </a:rPr>
                <a:t>AFT DB</a:t>
              </a:r>
            </a:p>
          </p:txBody>
        </p:sp>
      </p:grpSp>
      <p:pic>
        <p:nvPicPr>
          <p:cNvPr id="1885" name="http://www.lhc-facts.ch/img/kontroll/ccc.jpg" descr="http://www.lhc-facts.ch/img/kontroll/ccc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43023" y="3723336"/>
            <a:ext cx="1486281" cy="10403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0" name="Group"/>
          <p:cNvGrpSpPr/>
          <p:nvPr/>
        </p:nvGrpSpPr>
        <p:grpSpPr>
          <a:xfrm>
            <a:off x="2644718" y="246357"/>
            <a:ext cx="624056" cy="572618"/>
            <a:chOff x="0" y="0"/>
            <a:chExt cx="887546" cy="814388"/>
          </a:xfrm>
        </p:grpSpPr>
        <p:pic>
          <p:nvPicPr>
            <p:cNvPr id="1886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0" y="0"/>
              <a:ext cx="667824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7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79633" y="74979"/>
              <a:ext cx="667824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8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159263" y="148804"/>
              <a:ext cx="667824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9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219722" y="222630"/>
              <a:ext cx="667825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95" name="Group"/>
          <p:cNvGrpSpPr/>
          <p:nvPr/>
        </p:nvGrpSpPr>
        <p:grpSpPr>
          <a:xfrm>
            <a:off x="7690957" y="4368365"/>
            <a:ext cx="624056" cy="572618"/>
            <a:chOff x="0" y="0"/>
            <a:chExt cx="887546" cy="814388"/>
          </a:xfrm>
        </p:grpSpPr>
        <p:pic>
          <p:nvPicPr>
            <p:cNvPr id="1891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0" y="0"/>
              <a:ext cx="667824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2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79633" y="74979"/>
              <a:ext cx="667824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3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159263" y="148804"/>
              <a:ext cx="667824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4" name="image6.png" descr="image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9827" b="15555"/>
            <a:stretch>
              <a:fillRect/>
            </a:stretch>
          </p:blipFill>
          <p:spPr>
            <a:xfrm>
              <a:off x="219722" y="222630"/>
              <a:ext cx="667825" cy="59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Additional systems in future">
            <a:extLst>
              <a:ext uri="{FF2B5EF4-FFF2-40B4-BE49-F238E27FC236}">
                <a16:creationId xmlns:a16="http://schemas.microsoft.com/office/drawing/2014/main" id="{1022DCA2-67D8-EB41-8B39-E661B2D99280}"/>
              </a:ext>
            </a:extLst>
          </p:cNvPr>
          <p:cNvSpPr txBox="1"/>
          <p:nvPr/>
        </p:nvSpPr>
        <p:spPr>
          <a:xfrm>
            <a:off x="3285559" y="3706201"/>
            <a:ext cx="1052774" cy="308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6" kern="0" dirty="0">
                <a:solidFill>
                  <a:srgbClr val="000000"/>
                </a:solidFill>
                <a:latin typeface="Book Antiqua" panose="02040602050305030304" pitchFamily="18" charset="0"/>
                <a:cs typeface="Futura Condensed Medium" panose="020B0602020204020303" pitchFamily="34" charset="-79"/>
                <a:sym typeface="Calibri"/>
              </a:rPr>
              <a:t>REST APIs</a:t>
            </a:r>
            <a:endParaRPr sz="1406" kern="0" dirty="0">
              <a:solidFill>
                <a:srgbClr val="000000"/>
              </a:solidFill>
              <a:latin typeface="Book Antiqua" panose="02040602050305030304" pitchFamily="18" charset="0"/>
              <a:cs typeface="Futura Condensed Medium" panose="020B0602020204020303" pitchFamily="34" charset="-79"/>
              <a:sym typeface="Calibri"/>
            </a:endParaRPr>
          </a:p>
        </p:txBody>
      </p:sp>
      <p:sp>
        <p:nvSpPr>
          <p:cNvPr id="43" name="Additional systems in future">
            <a:extLst>
              <a:ext uri="{FF2B5EF4-FFF2-40B4-BE49-F238E27FC236}">
                <a16:creationId xmlns:a16="http://schemas.microsoft.com/office/drawing/2014/main" id="{8DF9D972-3AB6-7345-813D-28927CB2CAAD}"/>
              </a:ext>
            </a:extLst>
          </p:cNvPr>
          <p:cNvSpPr txBox="1"/>
          <p:nvPr/>
        </p:nvSpPr>
        <p:spPr>
          <a:xfrm>
            <a:off x="4740014" y="2140846"/>
            <a:ext cx="922985" cy="308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6" kern="0" dirty="0">
                <a:solidFill>
                  <a:srgbClr val="000000"/>
                </a:solidFill>
                <a:latin typeface="Book Antiqua" panose="02040602050305030304" pitchFamily="18" charset="0"/>
                <a:cs typeface="Futura Condensed Medium" panose="020B0602020204020303" pitchFamily="34" charset="-79"/>
                <a:sym typeface="Calibri"/>
              </a:rPr>
              <a:t>REST API</a:t>
            </a:r>
            <a:endParaRPr sz="1406" kern="0" dirty="0">
              <a:solidFill>
                <a:srgbClr val="000000"/>
              </a:solidFill>
              <a:latin typeface="Book Antiqua" panose="02040602050305030304" pitchFamily="18" charset="0"/>
              <a:cs typeface="Futura Condensed Medium" panose="020B0602020204020303" pitchFamily="34" charset="-79"/>
              <a:sym typeface="Calibri"/>
            </a:endParaRPr>
          </a:p>
        </p:txBody>
      </p:sp>
      <p:sp>
        <p:nvSpPr>
          <p:cNvPr id="44" name="Additional systems in future">
            <a:extLst>
              <a:ext uri="{FF2B5EF4-FFF2-40B4-BE49-F238E27FC236}">
                <a16:creationId xmlns:a16="http://schemas.microsoft.com/office/drawing/2014/main" id="{5A044600-1722-244D-905F-E4F2C8086618}"/>
              </a:ext>
            </a:extLst>
          </p:cNvPr>
          <p:cNvSpPr txBox="1"/>
          <p:nvPr/>
        </p:nvSpPr>
        <p:spPr>
          <a:xfrm>
            <a:off x="4265412" y="4405009"/>
            <a:ext cx="2007676" cy="308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6" kern="0" dirty="0">
                <a:solidFill>
                  <a:srgbClr val="000000"/>
                </a:solidFill>
                <a:latin typeface="Book Antiqua" panose="02040602050305030304" pitchFamily="18" charset="0"/>
                <a:cs typeface="Futura Condensed Medium" panose="020B0602020204020303" pitchFamily="34" charset="-79"/>
                <a:sym typeface="Calibri"/>
              </a:rPr>
              <a:t>Logging Client (Java)</a:t>
            </a:r>
            <a:endParaRPr sz="1406" kern="0" dirty="0">
              <a:solidFill>
                <a:srgbClr val="000000"/>
              </a:solidFill>
              <a:latin typeface="Book Antiqua" panose="02040602050305030304" pitchFamily="18" charset="0"/>
              <a:cs typeface="Futura Condensed Medium" panose="020B0602020204020303" pitchFamily="34" charset="-79"/>
              <a:sym typeface="Calibri"/>
            </a:endParaRPr>
          </a:p>
        </p:txBody>
      </p:sp>
      <p:sp>
        <p:nvSpPr>
          <p:cNvPr id="45" name="Additional systems in future">
            <a:extLst>
              <a:ext uri="{FF2B5EF4-FFF2-40B4-BE49-F238E27FC236}">
                <a16:creationId xmlns:a16="http://schemas.microsoft.com/office/drawing/2014/main" id="{62A37BF7-D5FD-DB42-A2B3-5F20E239D9F6}"/>
              </a:ext>
            </a:extLst>
          </p:cNvPr>
          <p:cNvSpPr txBox="1"/>
          <p:nvPr/>
        </p:nvSpPr>
        <p:spPr>
          <a:xfrm>
            <a:off x="6500335" y="1345385"/>
            <a:ext cx="1052773" cy="308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/>
          </a:lstStyle>
          <a:p>
            <a:pPr defTabSz="914367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6" kern="0" dirty="0">
                <a:solidFill>
                  <a:srgbClr val="000000"/>
                </a:solidFill>
                <a:latin typeface="Book Antiqua" panose="02040602050305030304" pitchFamily="18" charset="0"/>
                <a:cs typeface="Futura Condensed Medium" panose="020B0602020204020303" pitchFamily="34" charset="-79"/>
                <a:sym typeface="Calibri"/>
              </a:rPr>
              <a:t>Spring JPA</a:t>
            </a:r>
            <a:endParaRPr sz="1406" kern="0" dirty="0">
              <a:solidFill>
                <a:srgbClr val="000000"/>
              </a:solidFill>
              <a:latin typeface="Book Antiqua" panose="02040602050305030304" pitchFamily="18" charset="0"/>
              <a:cs typeface="Futura Condensed Medium" panose="020B0602020204020303" pitchFamily="34" charset="-79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60706-8D55-D745-9F99-C7BE18045356}"/>
              </a:ext>
            </a:extLst>
          </p:cNvPr>
          <p:cNvGrpSpPr/>
          <p:nvPr/>
        </p:nvGrpSpPr>
        <p:grpSpPr>
          <a:xfrm>
            <a:off x="7152070" y="3703894"/>
            <a:ext cx="1741270" cy="1050273"/>
            <a:chOff x="7152070" y="3703894"/>
            <a:chExt cx="1741270" cy="1050273"/>
          </a:xfrm>
        </p:grpSpPr>
        <p:sp>
          <p:nvSpPr>
            <p:cNvPr id="1869" name="Shape"/>
            <p:cNvSpPr/>
            <p:nvPr/>
          </p:nvSpPr>
          <p:spPr>
            <a:xfrm flipH="1">
              <a:off x="7152070" y="3953483"/>
              <a:ext cx="1291456" cy="80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150"/>
                  </a:lnTo>
                  <a:cubicBezTo>
                    <a:pt x="0" y="6931"/>
                    <a:pt x="2040" y="2700"/>
                    <a:pt x="4556" y="2700"/>
                  </a:cubicBezTo>
                  <a:lnTo>
                    <a:pt x="18996" y="2700"/>
                  </a:lnTo>
                  <a:lnTo>
                    <a:pt x="18996" y="0"/>
                  </a:lnTo>
                  <a:lnTo>
                    <a:pt x="21600" y="3756"/>
                  </a:lnTo>
                  <a:lnTo>
                    <a:pt x="18996" y="7513"/>
                  </a:lnTo>
                  <a:lnTo>
                    <a:pt x="18996" y="4813"/>
                  </a:lnTo>
                  <a:lnTo>
                    <a:pt x="4556" y="4813"/>
                  </a:lnTo>
                  <a:cubicBezTo>
                    <a:pt x="2603" y="4813"/>
                    <a:pt x="1019" y="8098"/>
                    <a:pt x="1019" y="12150"/>
                  </a:cubicBezTo>
                  <a:lnTo>
                    <a:pt x="1019" y="21600"/>
                  </a:lnTo>
                  <a:close/>
                </a:path>
              </a:pathLst>
            </a:custGeom>
            <a:solidFill>
              <a:srgbClr val="A5A5A5"/>
            </a:solidFill>
            <a:ln w="12700">
              <a:solidFill>
                <a:srgbClr val="787878"/>
              </a:solidFill>
              <a:miter/>
            </a:ln>
          </p:spPr>
          <p:txBody>
            <a:bodyPr lIns="45719" tIns="45719" rIns="45719" bIns="45719" anchor="ctr"/>
            <a:lstStyle/>
            <a:p>
              <a:pPr algn="ctr" defTabSz="914367" fontAlgn="auto" hangingPunct="0">
                <a:spcBef>
                  <a:spcPts val="0"/>
                </a:spcBef>
                <a:spcAft>
                  <a:spcPts val="0"/>
                </a:spcAft>
              </a:pPr>
              <a:endParaRPr sz="1687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" name="Additional systems in future">
              <a:extLst>
                <a:ext uri="{FF2B5EF4-FFF2-40B4-BE49-F238E27FC236}">
                  <a16:creationId xmlns:a16="http://schemas.microsoft.com/office/drawing/2014/main" id="{4C232B20-FEA0-134C-98BF-0ADF1E974BFF}"/>
                </a:ext>
              </a:extLst>
            </p:cNvPr>
            <p:cNvSpPr txBox="1"/>
            <p:nvPr/>
          </p:nvSpPr>
          <p:spPr>
            <a:xfrm>
              <a:off x="7334594" y="3703894"/>
              <a:ext cx="1558746" cy="3086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>
              <a:spAutoFit/>
            </a:bodyPr>
            <a:lstStyle>
              <a:lvl1pPr defTabSz="1300480"/>
            </a:lstStyle>
            <a:p>
              <a:pPr defTabSz="91436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6" kern="0" dirty="0">
                  <a:solidFill>
                    <a:srgbClr val="000000"/>
                  </a:solidFill>
                  <a:latin typeface="Book Antiqua" panose="02040602050305030304" pitchFamily="18" charset="0"/>
                  <a:cs typeface="Futura Condensed Medium" panose="020B0602020204020303" pitchFamily="34" charset="-79"/>
                  <a:sym typeface="Calibri"/>
                </a:rPr>
                <a:t>RMI (</a:t>
              </a:r>
              <a:r>
                <a:rPr lang="en-US" sz="1406" i="1" kern="0" dirty="0">
                  <a:solidFill>
                    <a:srgbClr val="000000"/>
                  </a:solidFill>
                  <a:latin typeface="Book Antiqua" panose="02040602050305030304" pitchFamily="18" charset="0"/>
                  <a:cs typeface="Futura Condensed Medium" panose="020B0602020204020303" pitchFamily="34" charset="-79"/>
                  <a:sym typeface="Calibri"/>
                </a:rPr>
                <a:t>REST soon</a:t>
              </a:r>
              <a:r>
                <a:rPr lang="en-US" sz="1406" kern="0" dirty="0">
                  <a:solidFill>
                    <a:srgbClr val="000000"/>
                  </a:solidFill>
                  <a:latin typeface="Book Antiqua" panose="02040602050305030304" pitchFamily="18" charset="0"/>
                  <a:cs typeface="Futura Condensed Medium" panose="020B0602020204020303" pitchFamily="34" charset="-79"/>
                  <a:sym typeface="Calibri"/>
                </a:rPr>
                <a:t>)</a:t>
              </a:r>
              <a:endParaRPr sz="1406" kern="0" dirty="0">
                <a:solidFill>
                  <a:srgbClr val="000000"/>
                </a:solidFill>
                <a:latin typeface="Book Antiqua" panose="02040602050305030304" pitchFamily="18" charset="0"/>
                <a:cs typeface="Futura Condensed Medium" panose="020B0602020204020303" pitchFamily="34" charset="-79"/>
                <a:sym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045271C-D303-0F45-9127-DE33FC167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30" y="2670823"/>
            <a:ext cx="1220472" cy="295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E9EECC-32E4-BB44-A7B0-A49C181205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18" y="2043804"/>
            <a:ext cx="1507347" cy="15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30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7" grpId="0" animBg="1"/>
      <p:bldP spid="1868" grpId="0" animBg="1"/>
      <p:bldP spid="1870" grpId="0" animBg="1"/>
      <p:bldP spid="1874" grpId="0" animBg="1"/>
      <p:bldP spid="1875" grpId="0" animBg="1"/>
      <p:bldP spid="1876" grpId="0" animBg="1"/>
      <p:bldP spid="1877" grpId="0" animBg="1"/>
      <p:bldP spid="1878" grpId="0" animBg="1"/>
      <p:bldP spid="1879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 and Interlock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Alarm systems are mostly used for diagnostics of faults (accelerators + technical infrastructure)</a:t>
            </a:r>
          </a:p>
          <a:p>
            <a:pPr lvl="1"/>
            <a:r>
              <a:rPr lang="en-GB" dirty="0" smtClean="0"/>
              <a:t>Requires accurate configuration</a:t>
            </a:r>
          </a:p>
          <a:p>
            <a:pPr lvl="1"/>
            <a:r>
              <a:rPr lang="en-GB" dirty="0" smtClean="0"/>
              <a:t>Easier to use in smaller machines</a:t>
            </a:r>
          </a:p>
          <a:p>
            <a:pPr lvl="1"/>
            <a:r>
              <a:rPr lang="en-GB" dirty="0" smtClean="0"/>
              <a:t>Direct interface with operators to identify faults</a:t>
            </a:r>
          </a:p>
          <a:p>
            <a:pPr lvl="1"/>
            <a:r>
              <a:rPr lang="en-GB" dirty="0" smtClean="0"/>
              <a:t>Today not in use for LHC, too many alarms, practically unmanageable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Interlock </a:t>
            </a:r>
            <a:r>
              <a:rPr lang="en-GB" dirty="0"/>
              <a:t>systems are </a:t>
            </a:r>
            <a:r>
              <a:rPr lang="en-GB" dirty="0" smtClean="0"/>
              <a:t>used </a:t>
            </a:r>
            <a:r>
              <a:rPr lang="en-GB" dirty="0"/>
              <a:t>for </a:t>
            </a:r>
            <a:r>
              <a:rPr lang="en-GB" dirty="0" smtClean="0"/>
              <a:t>machine protection</a:t>
            </a:r>
            <a:endParaRPr lang="en-GB" dirty="0"/>
          </a:p>
          <a:p>
            <a:pPr lvl="1"/>
            <a:r>
              <a:rPr lang="en-GB" dirty="0" smtClean="0"/>
              <a:t>Cannot be bypassed by operators</a:t>
            </a:r>
          </a:p>
          <a:p>
            <a:pPr lvl="1"/>
            <a:r>
              <a:rPr lang="en-GB" dirty="0" smtClean="0"/>
              <a:t>Reaction time (LHC) ~100 us</a:t>
            </a:r>
            <a:endParaRPr lang="en-GB" dirty="0"/>
          </a:p>
          <a:p>
            <a:pPr lvl="1"/>
            <a:r>
              <a:rPr lang="en-GB" dirty="0" smtClean="0"/>
              <a:t>Also provide accurate fault diagnostics via the post-mortem system</a:t>
            </a:r>
            <a:endParaRPr lang="en-GB" dirty="0"/>
          </a:p>
          <a:p>
            <a:pPr lvl="1"/>
            <a:r>
              <a:rPr lang="en-GB" dirty="0" smtClean="0"/>
              <a:t>Absolutely vital for LHC operation, extremely stringent reliability requirements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387207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3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3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S-KT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6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5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1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13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8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TODD primary master">
  <a:themeElements>
    <a:clrScheme name="BTODD Theme Colour Se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800080"/>
      </a:accent3>
      <a:accent4>
        <a:srgbClr val="FF6600"/>
      </a:accent4>
      <a:accent5>
        <a:srgbClr val="062F67"/>
      </a:accent5>
      <a:accent6>
        <a:srgbClr val="000000"/>
      </a:accent6>
      <a:hlink>
        <a:srgbClr val="1717FF"/>
      </a:hlink>
      <a:folHlink>
        <a:srgbClr val="0000CC"/>
      </a:folHlink>
    </a:clrScheme>
    <a:fontScheme name="BTODD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TODD primary master">
  <a:themeElements>
    <a:clrScheme name="BTODD Theme Colour Se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800080"/>
      </a:accent3>
      <a:accent4>
        <a:srgbClr val="FF6600"/>
      </a:accent4>
      <a:accent5>
        <a:srgbClr val="062F67"/>
      </a:accent5>
      <a:accent6>
        <a:srgbClr val="000000"/>
      </a:accent6>
      <a:hlink>
        <a:srgbClr val="1717FF"/>
      </a:hlink>
      <a:folHlink>
        <a:srgbClr val="0000CC"/>
      </a:folHlink>
    </a:clrScheme>
    <a:fontScheme name="BTODD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16279</TotalTime>
  <Words>1326</Words>
  <Application>Microsoft Office PowerPoint</Application>
  <PresentationFormat>Widescreen</PresentationFormat>
  <Paragraphs>206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 Unicode MS</vt:lpstr>
      <vt:lpstr>Arial</vt:lpstr>
      <vt:lpstr>Book Antiqua</vt:lpstr>
      <vt:lpstr>Calibri</vt:lpstr>
      <vt:lpstr>Franklin Gothic Medium</vt:lpstr>
      <vt:lpstr>Futura Condensed Medium</vt:lpstr>
      <vt:lpstr>Helvetica Neue</vt:lpstr>
      <vt:lpstr>Impact</vt:lpstr>
      <vt:lpstr>Times New Roman</vt:lpstr>
      <vt:lpstr>3_BTODD primary master</vt:lpstr>
      <vt:lpstr>ATS-KT</vt:lpstr>
      <vt:lpstr>4_BTODD primary master</vt:lpstr>
      <vt:lpstr>5_BTODD primary master</vt:lpstr>
      <vt:lpstr>14_BTODD primary master</vt:lpstr>
      <vt:lpstr>13_BTODD primary master</vt:lpstr>
      <vt:lpstr>8_BTODD primary master</vt:lpstr>
      <vt:lpstr>1_BTODD primary master</vt:lpstr>
      <vt:lpstr>2_BTODD primary master</vt:lpstr>
      <vt:lpstr>AFT: Why was it invented?</vt:lpstr>
      <vt:lpstr>Accelerator Fault Tracker: What is it?</vt:lpstr>
      <vt:lpstr>AFT: Why was it invented?</vt:lpstr>
      <vt:lpstr>AFT: What does it do?</vt:lpstr>
      <vt:lpstr>AFT History…</vt:lpstr>
      <vt:lpstr>PowerPoint Presentation</vt:lpstr>
      <vt:lpstr>Fault Registration</vt:lpstr>
      <vt:lpstr>AFT High-Level Overview</vt:lpstr>
      <vt:lpstr>Alarm and Interlock Systems</vt:lpstr>
      <vt:lpstr>A Data-Driven Approach</vt:lpstr>
      <vt:lpstr>Cardiogram of LHC Operation</vt:lpstr>
      <vt:lpstr>Customisable Event Details</vt:lpstr>
      <vt:lpstr>Customisable Event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rudi</dc:creator>
  <cp:lastModifiedBy>Andrea Apollonio</cp:lastModifiedBy>
  <cp:revision>684</cp:revision>
  <cp:lastPrinted>2012-10-14T09:04:03Z</cp:lastPrinted>
  <dcterms:created xsi:type="dcterms:W3CDTF">2010-10-07T08:40:58Z</dcterms:created>
  <dcterms:modified xsi:type="dcterms:W3CDTF">2019-05-09T13:06:57Z</dcterms:modified>
</cp:coreProperties>
</file>