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8" r:id="rId17"/>
    <p:sldId id="273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9BA22-65AD-4C45-937F-300DB33D23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BBAFF-0672-4B9B-B2AB-745D03E139EC}">
      <dgm:prSet phldrT="[Text]"/>
      <dgm:spPr>
        <a:solidFill>
          <a:schemeClr val="tx1"/>
        </a:solidFill>
      </dgm:spPr>
      <dgm:t>
        <a:bodyPr/>
        <a:lstStyle/>
        <a:p>
          <a:r>
            <a:rPr lang="en-IN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itchFamily="18" charset="0"/>
              <a:ea typeface="Cambria" pitchFamily="18" charset="0"/>
            </a:rPr>
            <a:t>Introduction</a:t>
          </a:r>
          <a:endParaRPr lang="en-US" b="1" dirty="0"/>
        </a:p>
      </dgm:t>
    </dgm:pt>
    <dgm:pt modelId="{3751CDFE-CC3B-4CF3-B4C0-C70367C0AC59}" type="parTrans" cxnId="{FE93F57C-8C72-4278-AE36-5B9A19006F72}">
      <dgm:prSet/>
      <dgm:spPr/>
      <dgm:t>
        <a:bodyPr/>
        <a:lstStyle/>
        <a:p>
          <a:endParaRPr lang="en-US"/>
        </a:p>
      </dgm:t>
    </dgm:pt>
    <dgm:pt modelId="{A56521E0-815C-47A0-8B33-7DB1E592D511}" type="sibTrans" cxnId="{FE93F57C-8C72-4278-AE36-5B9A19006F72}">
      <dgm:prSet/>
      <dgm:spPr>
        <a:solidFill>
          <a:schemeClr val="tx1"/>
        </a:solidFill>
      </dgm:spPr>
      <dgm:t>
        <a:bodyPr/>
        <a:lstStyle/>
        <a:p>
          <a:endParaRPr lang="en-US" b="1"/>
        </a:p>
      </dgm:t>
    </dgm:pt>
    <dgm:pt modelId="{6F1755F5-DC4D-42F7-B0CC-2BD89D213959}">
      <dgm:prSet phldrT="[Text]"/>
      <dgm:spPr>
        <a:solidFill>
          <a:schemeClr val="tx1"/>
        </a:solidFill>
      </dgm:spPr>
      <dgm:t>
        <a:bodyPr/>
        <a:lstStyle/>
        <a:p>
          <a:r>
            <a:rPr lang="en-IN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itchFamily="18" charset="0"/>
              <a:ea typeface="Cambria" pitchFamily="18" charset="0"/>
            </a:rPr>
            <a:t>Components of ladder</a:t>
          </a:r>
          <a:endParaRPr lang="en-US" b="1" dirty="0"/>
        </a:p>
      </dgm:t>
    </dgm:pt>
    <dgm:pt modelId="{C340AF9B-397E-4C89-9F6B-7DEF99F9BE1F}" type="parTrans" cxnId="{ACECC468-6305-4011-89C7-05EED3C51CFC}">
      <dgm:prSet/>
      <dgm:spPr/>
      <dgm:t>
        <a:bodyPr/>
        <a:lstStyle/>
        <a:p>
          <a:endParaRPr lang="en-US"/>
        </a:p>
      </dgm:t>
    </dgm:pt>
    <dgm:pt modelId="{ACBA679F-F7BB-4F51-9671-82B44AC5F083}" type="sibTrans" cxnId="{ACECC468-6305-4011-89C7-05EED3C51CFC}">
      <dgm:prSet/>
      <dgm:spPr/>
      <dgm:t>
        <a:bodyPr/>
        <a:lstStyle/>
        <a:p>
          <a:endParaRPr lang="en-US"/>
        </a:p>
      </dgm:t>
    </dgm:pt>
    <dgm:pt modelId="{676B8E09-04F2-4DA0-888E-1C5AF9284C73}">
      <dgm:prSet/>
      <dgm:spPr>
        <a:solidFill>
          <a:schemeClr val="tx1"/>
        </a:solidFill>
      </dgm:spPr>
      <dgm:t>
        <a:bodyPr/>
        <a:lstStyle/>
        <a:p>
          <a:r>
            <a:rPr lang="en-IN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itchFamily="18" charset="0"/>
              <a:ea typeface="Cambria" pitchFamily="18" charset="0"/>
            </a:rPr>
            <a:t>Ladder assembly overview in GSI</a:t>
          </a:r>
          <a:endParaRPr lang="en-IN" b="1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Cambria" pitchFamily="18" charset="0"/>
            <a:ea typeface="Cambria" pitchFamily="18" charset="0"/>
          </a:endParaRPr>
        </a:p>
      </dgm:t>
    </dgm:pt>
    <dgm:pt modelId="{57271C45-0C14-4048-BCDB-494DF2707406}" type="parTrans" cxnId="{0AB9C44A-B5C5-404D-A00E-8DF2EBB771CA}">
      <dgm:prSet/>
      <dgm:spPr/>
      <dgm:t>
        <a:bodyPr/>
        <a:lstStyle/>
        <a:p>
          <a:endParaRPr lang="en-US"/>
        </a:p>
      </dgm:t>
    </dgm:pt>
    <dgm:pt modelId="{62591281-86BF-40F3-9BDE-EF1A05862CC6}" type="sibTrans" cxnId="{0AB9C44A-B5C5-404D-A00E-8DF2EBB771CA}">
      <dgm:prSet/>
      <dgm:spPr/>
      <dgm:t>
        <a:bodyPr/>
        <a:lstStyle/>
        <a:p>
          <a:endParaRPr lang="en-US"/>
        </a:p>
      </dgm:t>
    </dgm:pt>
    <dgm:pt modelId="{E7393075-FE5A-4076-A45C-61110923127E}">
      <dgm:prSet/>
      <dgm:spPr>
        <a:solidFill>
          <a:schemeClr val="tx1"/>
        </a:solidFill>
      </dgm:spPr>
      <dgm:t>
        <a:bodyPr/>
        <a:lstStyle/>
        <a:p>
          <a:r>
            <a:rPr lang="en-IN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itchFamily="18" charset="0"/>
              <a:ea typeface="Cambria" pitchFamily="18" charset="0"/>
            </a:rPr>
            <a:t>Assembly procedure</a:t>
          </a:r>
          <a:endParaRPr lang="en-IN" b="1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Cambria" pitchFamily="18" charset="0"/>
            <a:ea typeface="Cambria" pitchFamily="18" charset="0"/>
          </a:endParaRPr>
        </a:p>
      </dgm:t>
    </dgm:pt>
    <dgm:pt modelId="{BCAC1F8D-69CD-41AD-929B-1E724D68F709}" type="parTrans" cxnId="{B8B25918-89D4-42EB-8AFB-EB7CEBFC9439}">
      <dgm:prSet/>
      <dgm:spPr/>
      <dgm:t>
        <a:bodyPr/>
        <a:lstStyle/>
        <a:p>
          <a:endParaRPr lang="en-US"/>
        </a:p>
      </dgm:t>
    </dgm:pt>
    <dgm:pt modelId="{EF614B1A-6C15-4811-8A17-BF2C8DB64CF6}" type="sibTrans" cxnId="{B8B25918-89D4-42EB-8AFB-EB7CEBFC9439}">
      <dgm:prSet/>
      <dgm:spPr/>
      <dgm:t>
        <a:bodyPr/>
        <a:lstStyle/>
        <a:p>
          <a:endParaRPr lang="en-US"/>
        </a:p>
      </dgm:t>
    </dgm:pt>
    <dgm:pt modelId="{3543FEB2-84F8-42AD-83D8-8720BC886E6B}">
      <dgm:prSet/>
      <dgm:spPr>
        <a:solidFill>
          <a:schemeClr val="tx1"/>
        </a:solidFill>
      </dgm:spPr>
      <dgm:t>
        <a:bodyPr/>
        <a:lstStyle/>
        <a:p>
          <a:r>
            <a:rPr lang="en-IN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itchFamily="18" charset="0"/>
              <a:ea typeface="Cambria" pitchFamily="18" charset="0"/>
            </a:rPr>
            <a:t>Metrology of sensors </a:t>
          </a:r>
          <a:endParaRPr lang="en-IN" b="1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Cambria" pitchFamily="18" charset="0"/>
            <a:ea typeface="Cambria" pitchFamily="18" charset="0"/>
          </a:endParaRPr>
        </a:p>
      </dgm:t>
    </dgm:pt>
    <dgm:pt modelId="{B00016F6-EC9A-4E6B-A069-FD8240BDA8BC}" type="parTrans" cxnId="{BE51911B-9EF6-4134-B6AC-7557A99345FF}">
      <dgm:prSet/>
      <dgm:spPr/>
      <dgm:t>
        <a:bodyPr/>
        <a:lstStyle/>
        <a:p>
          <a:endParaRPr lang="en-US"/>
        </a:p>
      </dgm:t>
    </dgm:pt>
    <dgm:pt modelId="{CC49385D-FD09-48B6-BF5B-1B459103EEF9}" type="sibTrans" cxnId="{BE51911B-9EF6-4134-B6AC-7557A99345FF}">
      <dgm:prSet/>
      <dgm:spPr/>
      <dgm:t>
        <a:bodyPr/>
        <a:lstStyle/>
        <a:p>
          <a:endParaRPr lang="en-US"/>
        </a:p>
      </dgm:t>
    </dgm:pt>
    <dgm:pt modelId="{51FC6339-F5D4-48F3-9DD2-4B5E1F080BCB}">
      <dgm:prSet/>
      <dgm:spPr>
        <a:solidFill>
          <a:schemeClr val="tx1"/>
        </a:solidFill>
      </dgm:spPr>
      <dgm:t>
        <a:bodyPr/>
        <a:lstStyle/>
        <a:p>
          <a:r>
            <a:rPr lang="en-IN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itchFamily="18" charset="0"/>
              <a:ea typeface="Cambria" pitchFamily="18" charset="0"/>
            </a:rPr>
            <a:t>Conclusion and Outlook</a:t>
          </a:r>
          <a:endParaRPr lang="en-IN" b="1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Cambria" pitchFamily="18" charset="0"/>
            <a:ea typeface="Cambria" pitchFamily="18" charset="0"/>
          </a:endParaRPr>
        </a:p>
      </dgm:t>
    </dgm:pt>
    <dgm:pt modelId="{91F234A2-C014-4377-94E0-17CB1E0437FA}" type="parTrans" cxnId="{067AB90A-D32B-46D4-B61A-E62CE053BAC7}">
      <dgm:prSet/>
      <dgm:spPr/>
      <dgm:t>
        <a:bodyPr/>
        <a:lstStyle/>
        <a:p>
          <a:endParaRPr lang="en-US"/>
        </a:p>
      </dgm:t>
    </dgm:pt>
    <dgm:pt modelId="{735CFF27-61AA-4C8D-850E-4EE4C10535AA}" type="sibTrans" cxnId="{067AB90A-D32B-46D4-B61A-E62CE053BAC7}">
      <dgm:prSet/>
      <dgm:spPr/>
      <dgm:t>
        <a:bodyPr/>
        <a:lstStyle/>
        <a:p>
          <a:endParaRPr lang="en-US"/>
        </a:p>
      </dgm:t>
    </dgm:pt>
    <dgm:pt modelId="{7D326386-9174-4E78-875D-D8E836770DE0}" type="pres">
      <dgm:prSet presAssocID="{8169BA22-65AD-4C45-937F-300DB33D23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0308AFB3-9177-4957-99FA-640870645ED9}" type="pres">
      <dgm:prSet presAssocID="{8169BA22-65AD-4C45-937F-300DB33D23B5}" presName="Name1" presStyleCnt="0"/>
      <dgm:spPr/>
    </dgm:pt>
    <dgm:pt modelId="{A1C6F08D-100E-414B-B3A4-28D1FC06051E}" type="pres">
      <dgm:prSet presAssocID="{8169BA22-65AD-4C45-937F-300DB33D23B5}" presName="cycle" presStyleCnt="0"/>
      <dgm:spPr/>
    </dgm:pt>
    <dgm:pt modelId="{B354955A-173C-4528-827D-32A14526A0C9}" type="pres">
      <dgm:prSet presAssocID="{8169BA22-65AD-4C45-937F-300DB33D23B5}" presName="srcNode" presStyleLbl="node1" presStyleIdx="0" presStyleCnt="6"/>
      <dgm:spPr/>
    </dgm:pt>
    <dgm:pt modelId="{577DEFE6-8433-41B2-BAEA-2CB8CA895325}" type="pres">
      <dgm:prSet presAssocID="{8169BA22-65AD-4C45-937F-300DB33D23B5}" presName="conn" presStyleLbl="parChTrans1D2" presStyleIdx="0" presStyleCnt="1"/>
      <dgm:spPr/>
      <dgm:t>
        <a:bodyPr/>
        <a:lstStyle/>
        <a:p>
          <a:endParaRPr lang="en-IN"/>
        </a:p>
      </dgm:t>
    </dgm:pt>
    <dgm:pt modelId="{F0E032A3-FF69-4984-9D70-9EF6226363F3}" type="pres">
      <dgm:prSet presAssocID="{8169BA22-65AD-4C45-937F-300DB33D23B5}" presName="extraNode" presStyleLbl="node1" presStyleIdx="0" presStyleCnt="6"/>
      <dgm:spPr/>
    </dgm:pt>
    <dgm:pt modelId="{247C7B14-B46B-40C5-8C04-9062253B927E}" type="pres">
      <dgm:prSet presAssocID="{8169BA22-65AD-4C45-937F-300DB33D23B5}" presName="dstNode" presStyleLbl="node1" presStyleIdx="0" presStyleCnt="6"/>
      <dgm:spPr/>
    </dgm:pt>
    <dgm:pt modelId="{9A9E7806-F431-4664-9AE9-610075511B64}" type="pres">
      <dgm:prSet presAssocID="{FEEBBAFF-0672-4B9B-B2AB-745D03E139E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F14B2-D7EE-46CD-89A7-6784A0D29E3E}" type="pres">
      <dgm:prSet presAssocID="{FEEBBAFF-0672-4B9B-B2AB-745D03E139EC}" presName="accent_1" presStyleCnt="0"/>
      <dgm:spPr/>
    </dgm:pt>
    <dgm:pt modelId="{922202EB-BDE6-4FDD-984B-D8287CC72B1A}" type="pres">
      <dgm:prSet presAssocID="{FEEBBAFF-0672-4B9B-B2AB-745D03E139EC}" presName="accentRepeatNode" presStyleLbl="solidFgAcc1" presStyleIdx="0" presStyleCnt="6"/>
      <dgm:spPr>
        <a:solidFill>
          <a:schemeClr val="tx1"/>
        </a:solidFill>
      </dgm:spPr>
    </dgm:pt>
    <dgm:pt modelId="{8C855CC0-1F94-48FB-A798-D012D7C46C9B}" type="pres">
      <dgm:prSet presAssocID="{6F1755F5-DC4D-42F7-B0CC-2BD89D21395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79821-154A-4D39-ADC4-0955325993DB}" type="pres">
      <dgm:prSet presAssocID="{6F1755F5-DC4D-42F7-B0CC-2BD89D213959}" presName="accent_2" presStyleCnt="0"/>
      <dgm:spPr/>
    </dgm:pt>
    <dgm:pt modelId="{2E21D7C5-4993-4264-B234-F8A4513B3AAC}" type="pres">
      <dgm:prSet presAssocID="{6F1755F5-DC4D-42F7-B0CC-2BD89D213959}" presName="accentRepeatNode" presStyleLbl="solidFgAcc1" presStyleIdx="1" presStyleCnt="6"/>
      <dgm:spPr>
        <a:solidFill>
          <a:schemeClr val="tx1"/>
        </a:solidFill>
      </dgm:spPr>
    </dgm:pt>
    <dgm:pt modelId="{8A421C5D-BBAA-42D4-B8A4-A94D3C1B4D50}" type="pres">
      <dgm:prSet presAssocID="{676B8E09-04F2-4DA0-888E-1C5AF9284C7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81EE4B8-C277-4897-A6BB-2DECC886D1DC}" type="pres">
      <dgm:prSet presAssocID="{676B8E09-04F2-4DA0-888E-1C5AF9284C73}" presName="accent_3" presStyleCnt="0"/>
      <dgm:spPr/>
    </dgm:pt>
    <dgm:pt modelId="{EE6A02C7-88DD-460F-B679-23CF5D244273}" type="pres">
      <dgm:prSet presAssocID="{676B8E09-04F2-4DA0-888E-1C5AF9284C73}" presName="accentRepeatNode" presStyleLbl="solidFgAcc1" presStyleIdx="2" presStyleCnt="6"/>
      <dgm:spPr>
        <a:solidFill>
          <a:schemeClr val="tx1"/>
        </a:solidFill>
      </dgm:spPr>
    </dgm:pt>
    <dgm:pt modelId="{1A1B758B-4184-4933-816D-57C57DAA7FD5}" type="pres">
      <dgm:prSet presAssocID="{E7393075-FE5A-4076-A45C-61110923127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C99B468-4334-4524-94F2-804BA426795F}" type="pres">
      <dgm:prSet presAssocID="{E7393075-FE5A-4076-A45C-61110923127E}" presName="accent_4" presStyleCnt="0"/>
      <dgm:spPr/>
    </dgm:pt>
    <dgm:pt modelId="{62F0D1FB-B9FE-4525-9993-F74B4AAE88D4}" type="pres">
      <dgm:prSet presAssocID="{E7393075-FE5A-4076-A45C-61110923127E}" presName="accentRepeatNode" presStyleLbl="solidFgAcc1" presStyleIdx="3" presStyleCnt="6"/>
      <dgm:spPr>
        <a:solidFill>
          <a:schemeClr val="tx1"/>
        </a:solidFill>
      </dgm:spPr>
    </dgm:pt>
    <dgm:pt modelId="{6A7B3205-D5EA-4897-A883-0AAF3A69FA8B}" type="pres">
      <dgm:prSet presAssocID="{3543FEB2-84F8-42AD-83D8-8720BC886E6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B4CF7C4-FDB3-4CCC-872E-73161989392D}" type="pres">
      <dgm:prSet presAssocID="{3543FEB2-84F8-42AD-83D8-8720BC886E6B}" presName="accent_5" presStyleCnt="0"/>
      <dgm:spPr/>
    </dgm:pt>
    <dgm:pt modelId="{E9DDF4C2-9777-4413-92C9-8C79DE09EFEA}" type="pres">
      <dgm:prSet presAssocID="{3543FEB2-84F8-42AD-83D8-8720BC886E6B}" presName="accentRepeatNode" presStyleLbl="solidFgAcc1" presStyleIdx="4" presStyleCnt="6"/>
      <dgm:spPr>
        <a:solidFill>
          <a:schemeClr val="tx1"/>
        </a:solidFill>
      </dgm:spPr>
    </dgm:pt>
    <dgm:pt modelId="{886DBAE7-DE4C-49D7-8D0A-A04772747401}" type="pres">
      <dgm:prSet presAssocID="{51FC6339-F5D4-48F3-9DD2-4B5E1F080BC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AF8EB-AD64-45CE-A2C9-2B7EAC095159}" type="pres">
      <dgm:prSet presAssocID="{51FC6339-F5D4-48F3-9DD2-4B5E1F080BCB}" presName="accent_6" presStyleCnt="0"/>
      <dgm:spPr/>
    </dgm:pt>
    <dgm:pt modelId="{CA0EBA7F-BEF9-4FAD-A027-52BAAE6E2881}" type="pres">
      <dgm:prSet presAssocID="{51FC6339-F5D4-48F3-9DD2-4B5E1F080BCB}" presName="accentRepeatNode" presStyleLbl="solidFgAcc1" presStyleIdx="5" presStyleCnt="6"/>
      <dgm:spPr>
        <a:solidFill>
          <a:schemeClr val="tx1"/>
        </a:solidFill>
      </dgm:spPr>
    </dgm:pt>
  </dgm:ptLst>
  <dgm:cxnLst>
    <dgm:cxn modelId="{30F05396-2291-4012-BA31-8787DF6CFDF8}" type="presOf" srcId="{8169BA22-65AD-4C45-937F-300DB33D23B5}" destId="{7D326386-9174-4E78-875D-D8E836770DE0}" srcOrd="0" destOrd="0" presId="urn:microsoft.com/office/officeart/2008/layout/VerticalCurvedList"/>
    <dgm:cxn modelId="{88A790B8-60AE-4E4D-B082-7A2A2853BA15}" type="presOf" srcId="{E7393075-FE5A-4076-A45C-61110923127E}" destId="{1A1B758B-4184-4933-816D-57C57DAA7FD5}" srcOrd="0" destOrd="0" presId="urn:microsoft.com/office/officeart/2008/layout/VerticalCurvedList"/>
    <dgm:cxn modelId="{F6E20C77-40A4-45D6-9984-BD1DA4081E1A}" type="presOf" srcId="{3543FEB2-84F8-42AD-83D8-8720BC886E6B}" destId="{6A7B3205-D5EA-4897-A883-0AAF3A69FA8B}" srcOrd="0" destOrd="0" presId="urn:microsoft.com/office/officeart/2008/layout/VerticalCurvedList"/>
    <dgm:cxn modelId="{4633794C-A61F-469F-905B-E9D7AEE03CF7}" type="presOf" srcId="{51FC6339-F5D4-48F3-9DD2-4B5E1F080BCB}" destId="{886DBAE7-DE4C-49D7-8D0A-A04772747401}" srcOrd="0" destOrd="0" presId="urn:microsoft.com/office/officeart/2008/layout/VerticalCurvedList"/>
    <dgm:cxn modelId="{ACECC468-6305-4011-89C7-05EED3C51CFC}" srcId="{8169BA22-65AD-4C45-937F-300DB33D23B5}" destId="{6F1755F5-DC4D-42F7-B0CC-2BD89D213959}" srcOrd="1" destOrd="0" parTransId="{C340AF9B-397E-4C89-9F6B-7DEF99F9BE1F}" sibTransId="{ACBA679F-F7BB-4F51-9671-82B44AC5F083}"/>
    <dgm:cxn modelId="{2422C9AA-4F72-4990-9B41-3E6939363869}" type="presOf" srcId="{A56521E0-815C-47A0-8B33-7DB1E592D511}" destId="{577DEFE6-8433-41B2-BAEA-2CB8CA895325}" srcOrd="0" destOrd="0" presId="urn:microsoft.com/office/officeart/2008/layout/VerticalCurvedList"/>
    <dgm:cxn modelId="{12FBEC63-EE15-4165-B64D-38D3D966DC71}" type="presOf" srcId="{FEEBBAFF-0672-4B9B-B2AB-745D03E139EC}" destId="{9A9E7806-F431-4664-9AE9-610075511B64}" srcOrd="0" destOrd="0" presId="urn:microsoft.com/office/officeart/2008/layout/VerticalCurvedList"/>
    <dgm:cxn modelId="{51741F05-A4C4-42CA-8559-CF0781F06410}" type="presOf" srcId="{676B8E09-04F2-4DA0-888E-1C5AF9284C73}" destId="{8A421C5D-BBAA-42D4-B8A4-A94D3C1B4D50}" srcOrd="0" destOrd="0" presId="urn:microsoft.com/office/officeart/2008/layout/VerticalCurvedList"/>
    <dgm:cxn modelId="{B8B25918-89D4-42EB-8AFB-EB7CEBFC9439}" srcId="{8169BA22-65AD-4C45-937F-300DB33D23B5}" destId="{E7393075-FE5A-4076-A45C-61110923127E}" srcOrd="3" destOrd="0" parTransId="{BCAC1F8D-69CD-41AD-929B-1E724D68F709}" sibTransId="{EF614B1A-6C15-4811-8A17-BF2C8DB64CF6}"/>
    <dgm:cxn modelId="{067AB90A-D32B-46D4-B61A-E62CE053BAC7}" srcId="{8169BA22-65AD-4C45-937F-300DB33D23B5}" destId="{51FC6339-F5D4-48F3-9DD2-4B5E1F080BCB}" srcOrd="5" destOrd="0" parTransId="{91F234A2-C014-4377-94E0-17CB1E0437FA}" sibTransId="{735CFF27-61AA-4C8D-850E-4EE4C10535AA}"/>
    <dgm:cxn modelId="{FE93F57C-8C72-4278-AE36-5B9A19006F72}" srcId="{8169BA22-65AD-4C45-937F-300DB33D23B5}" destId="{FEEBBAFF-0672-4B9B-B2AB-745D03E139EC}" srcOrd="0" destOrd="0" parTransId="{3751CDFE-CC3B-4CF3-B4C0-C70367C0AC59}" sibTransId="{A56521E0-815C-47A0-8B33-7DB1E592D511}"/>
    <dgm:cxn modelId="{6BF66156-EDD4-49A1-A7D2-8E08023DBFF8}" type="presOf" srcId="{6F1755F5-DC4D-42F7-B0CC-2BD89D213959}" destId="{8C855CC0-1F94-48FB-A798-D012D7C46C9B}" srcOrd="0" destOrd="0" presId="urn:microsoft.com/office/officeart/2008/layout/VerticalCurvedList"/>
    <dgm:cxn modelId="{0AB9C44A-B5C5-404D-A00E-8DF2EBB771CA}" srcId="{8169BA22-65AD-4C45-937F-300DB33D23B5}" destId="{676B8E09-04F2-4DA0-888E-1C5AF9284C73}" srcOrd="2" destOrd="0" parTransId="{57271C45-0C14-4048-BCDB-494DF2707406}" sibTransId="{62591281-86BF-40F3-9BDE-EF1A05862CC6}"/>
    <dgm:cxn modelId="{BE51911B-9EF6-4134-B6AC-7557A99345FF}" srcId="{8169BA22-65AD-4C45-937F-300DB33D23B5}" destId="{3543FEB2-84F8-42AD-83D8-8720BC886E6B}" srcOrd="4" destOrd="0" parTransId="{B00016F6-EC9A-4E6B-A069-FD8240BDA8BC}" sibTransId="{CC49385D-FD09-48B6-BF5B-1B459103EEF9}"/>
    <dgm:cxn modelId="{F372E4D2-008E-4637-B097-64AB2057DBB9}" type="presParOf" srcId="{7D326386-9174-4E78-875D-D8E836770DE0}" destId="{0308AFB3-9177-4957-99FA-640870645ED9}" srcOrd="0" destOrd="0" presId="urn:microsoft.com/office/officeart/2008/layout/VerticalCurvedList"/>
    <dgm:cxn modelId="{963D2A2C-6115-4D61-8957-172B63AEA169}" type="presParOf" srcId="{0308AFB3-9177-4957-99FA-640870645ED9}" destId="{A1C6F08D-100E-414B-B3A4-28D1FC06051E}" srcOrd="0" destOrd="0" presId="urn:microsoft.com/office/officeart/2008/layout/VerticalCurvedList"/>
    <dgm:cxn modelId="{3905BC05-4817-4549-B375-F6AAB37A0F96}" type="presParOf" srcId="{A1C6F08D-100E-414B-B3A4-28D1FC06051E}" destId="{B354955A-173C-4528-827D-32A14526A0C9}" srcOrd="0" destOrd="0" presId="urn:microsoft.com/office/officeart/2008/layout/VerticalCurvedList"/>
    <dgm:cxn modelId="{9CC714C0-564A-4ECA-8E11-BD72E03D20EA}" type="presParOf" srcId="{A1C6F08D-100E-414B-B3A4-28D1FC06051E}" destId="{577DEFE6-8433-41B2-BAEA-2CB8CA895325}" srcOrd="1" destOrd="0" presId="urn:microsoft.com/office/officeart/2008/layout/VerticalCurvedList"/>
    <dgm:cxn modelId="{F60D734B-07FD-44E4-9E0B-5866AE88718E}" type="presParOf" srcId="{A1C6F08D-100E-414B-B3A4-28D1FC06051E}" destId="{F0E032A3-FF69-4984-9D70-9EF6226363F3}" srcOrd="2" destOrd="0" presId="urn:microsoft.com/office/officeart/2008/layout/VerticalCurvedList"/>
    <dgm:cxn modelId="{3872006B-7C2C-4020-93AE-D984F8EFDA17}" type="presParOf" srcId="{A1C6F08D-100E-414B-B3A4-28D1FC06051E}" destId="{247C7B14-B46B-40C5-8C04-9062253B927E}" srcOrd="3" destOrd="0" presId="urn:microsoft.com/office/officeart/2008/layout/VerticalCurvedList"/>
    <dgm:cxn modelId="{CFEB3B08-6CE1-4ECF-BBDD-9EC008A90C42}" type="presParOf" srcId="{0308AFB3-9177-4957-99FA-640870645ED9}" destId="{9A9E7806-F431-4664-9AE9-610075511B64}" srcOrd="1" destOrd="0" presId="urn:microsoft.com/office/officeart/2008/layout/VerticalCurvedList"/>
    <dgm:cxn modelId="{B7788997-BE01-412E-BB31-6A90BB004AF1}" type="presParOf" srcId="{0308AFB3-9177-4957-99FA-640870645ED9}" destId="{70EF14B2-D7EE-46CD-89A7-6784A0D29E3E}" srcOrd="2" destOrd="0" presId="urn:microsoft.com/office/officeart/2008/layout/VerticalCurvedList"/>
    <dgm:cxn modelId="{31371749-1EA4-44BF-970C-DD92CFAA3CA1}" type="presParOf" srcId="{70EF14B2-D7EE-46CD-89A7-6784A0D29E3E}" destId="{922202EB-BDE6-4FDD-984B-D8287CC72B1A}" srcOrd="0" destOrd="0" presId="urn:microsoft.com/office/officeart/2008/layout/VerticalCurvedList"/>
    <dgm:cxn modelId="{5583923B-CFDC-49CD-A95B-01A20B8C4321}" type="presParOf" srcId="{0308AFB3-9177-4957-99FA-640870645ED9}" destId="{8C855CC0-1F94-48FB-A798-D012D7C46C9B}" srcOrd="3" destOrd="0" presId="urn:microsoft.com/office/officeart/2008/layout/VerticalCurvedList"/>
    <dgm:cxn modelId="{FCF162CA-FB33-44FA-BC2C-30C80BF390C4}" type="presParOf" srcId="{0308AFB3-9177-4957-99FA-640870645ED9}" destId="{01979821-154A-4D39-ADC4-0955325993DB}" srcOrd="4" destOrd="0" presId="urn:microsoft.com/office/officeart/2008/layout/VerticalCurvedList"/>
    <dgm:cxn modelId="{FB16CCD8-B845-4EC9-9D19-923BDFDCA0B4}" type="presParOf" srcId="{01979821-154A-4D39-ADC4-0955325993DB}" destId="{2E21D7C5-4993-4264-B234-F8A4513B3AAC}" srcOrd="0" destOrd="0" presId="urn:microsoft.com/office/officeart/2008/layout/VerticalCurvedList"/>
    <dgm:cxn modelId="{7884E54C-8AB6-498E-BB6C-C56F16E64E44}" type="presParOf" srcId="{0308AFB3-9177-4957-99FA-640870645ED9}" destId="{8A421C5D-BBAA-42D4-B8A4-A94D3C1B4D50}" srcOrd="5" destOrd="0" presId="urn:microsoft.com/office/officeart/2008/layout/VerticalCurvedList"/>
    <dgm:cxn modelId="{E6ED537C-7B2A-4BB4-8104-C096138784DA}" type="presParOf" srcId="{0308AFB3-9177-4957-99FA-640870645ED9}" destId="{381EE4B8-C277-4897-A6BB-2DECC886D1DC}" srcOrd="6" destOrd="0" presId="urn:microsoft.com/office/officeart/2008/layout/VerticalCurvedList"/>
    <dgm:cxn modelId="{9BCA2584-9699-4617-B7FC-EF56E69078E7}" type="presParOf" srcId="{381EE4B8-C277-4897-A6BB-2DECC886D1DC}" destId="{EE6A02C7-88DD-460F-B679-23CF5D244273}" srcOrd="0" destOrd="0" presId="urn:microsoft.com/office/officeart/2008/layout/VerticalCurvedList"/>
    <dgm:cxn modelId="{9CCF46E7-80B4-4CEC-9704-D6BCA5B7A960}" type="presParOf" srcId="{0308AFB3-9177-4957-99FA-640870645ED9}" destId="{1A1B758B-4184-4933-816D-57C57DAA7FD5}" srcOrd="7" destOrd="0" presId="urn:microsoft.com/office/officeart/2008/layout/VerticalCurvedList"/>
    <dgm:cxn modelId="{DB66BB9B-C53C-484D-BE1A-BBDD0998BBC2}" type="presParOf" srcId="{0308AFB3-9177-4957-99FA-640870645ED9}" destId="{CC99B468-4334-4524-94F2-804BA426795F}" srcOrd="8" destOrd="0" presId="urn:microsoft.com/office/officeart/2008/layout/VerticalCurvedList"/>
    <dgm:cxn modelId="{BD32F649-1478-4180-B993-58FE7E507EA4}" type="presParOf" srcId="{CC99B468-4334-4524-94F2-804BA426795F}" destId="{62F0D1FB-B9FE-4525-9993-F74B4AAE88D4}" srcOrd="0" destOrd="0" presId="urn:microsoft.com/office/officeart/2008/layout/VerticalCurvedList"/>
    <dgm:cxn modelId="{FCB84D48-8231-43AD-B524-E1432A2EAA48}" type="presParOf" srcId="{0308AFB3-9177-4957-99FA-640870645ED9}" destId="{6A7B3205-D5EA-4897-A883-0AAF3A69FA8B}" srcOrd="9" destOrd="0" presId="urn:microsoft.com/office/officeart/2008/layout/VerticalCurvedList"/>
    <dgm:cxn modelId="{1EC737C6-F696-4B5B-A292-B16E8D446F97}" type="presParOf" srcId="{0308AFB3-9177-4957-99FA-640870645ED9}" destId="{BB4CF7C4-FDB3-4CCC-872E-73161989392D}" srcOrd="10" destOrd="0" presId="urn:microsoft.com/office/officeart/2008/layout/VerticalCurvedList"/>
    <dgm:cxn modelId="{6BD3A6D6-B861-4353-845D-8A1D0AFF1D09}" type="presParOf" srcId="{BB4CF7C4-FDB3-4CCC-872E-73161989392D}" destId="{E9DDF4C2-9777-4413-92C9-8C79DE09EFEA}" srcOrd="0" destOrd="0" presId="urn:microsoft.com/office/officeart/2008/layout/VerticalCurvedList"/>
    <dgm:cxn modelId="{66DC659C-F984-45C5-AC59-3A8A9DEFE89C}" type="presParOf" srcId="{0308AFB3-9177-4957-99FA-640870645ED9}" destId="{886DBAE7-DE4C-49D7-8D0A-A04772747401}" srcOrd="11" destOrd="0" presId="urn:microsoft.com/office/officeart/2008/layout/VerticalCurvedList"/>
    <dgm:cxn modelId="{987A45F6-C98B-4607-A252-0339038FF350}" type="presParOf" srcId="{0308AFB3-9177-4957-99FA-640870645ED9}" destId="{74DAF8EB-AD64-45CE-A2C9-2B7EAC095159}" srcOrd="12" destOrd="0" presId="urn:microsoft.com/office/officeart/2008/layout/VerticalCurvedList"/>
    <dgm:cxn modelId="{6F201C5A-D838-4FFC-9038-2FD2BFF0D3A3}" type="presParOf" srcId="{74DAF8EB-AD64-45CE-A2C9-2B7EAC095159}" destId="{CA0EBA7F-BEF9-4FAD-A027-52BAAE6E28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7DEFE6-8433-41B2-BAEA-2CB8CA895325}">
      <dsp:nvSpPr>
        <dsp:cNvPr id="0" name=""/>
        <dsp:cNvSpPr/>
      </dsp:nvSpPr>
      <dsp:spPr>
        <a:xfrm>
          <a:off x="-4965981" y="-760907"/>
          <a:ext cx="5914303" cy="59143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solidFill>
          <a:schemeClr val="tx1"/>
        </a:solidFill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E7806-F431-4664-9AE9-610075511B64}">
      <dsp:nvSpPr>
        <dsp:cNvPr id="0" name=""/>
        <dsp:cNvSpPr/>
      </dsp:nvSpPr>
      <dsp:spPr>
        <a:xfrm>
          <a:off x="353836" y="231308"/>
          <a:ext cx="7578676" cy="46244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06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itchFamily="18" charset="0"/>
              <a:ea typeface="Cambria" pitchFamily="18" charset="0"/>
            </a:rPr>
            <a:t>Introduction</a:t>
          </a:r>
          <a:endParaRPr lang="en-US" sz="2400" b="1" kern="1200" dirty="0"/>
        </a:p>
      </dsp:txBody>
      <dsp:txXfrm>
        <a:off x="353836" y="231308"/>
        <a:ext cx="7578676" cy="462441"/>
      </dsp:txXfrm>
    </dsp:sp>
    <dsp:sp modelId="{922202EB-BDE6-4FDD-984B-D8287CC72B1A}">
      <dsp:nvSpPr>
        <dsp:cNvPr id="0" name=""/>
        <dsp:cNvSpPr/>
      </dsp:nvSpPr>
      <dsp:spPr>
        <a:xfrm>
          <a:off x="64811" y="173503"/>
          <a:ext cx="578051" cy="57805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55CC0-1F94-48FB-A798-D012D7C46C9B}">
      <dsp:nvSpPr>
        <dsp:cNvPr id="0" name=""/>
        <dsp:cNvSpPr/>
      </dsp:nvSpPr>
      <dsp:spPr>
        <a:xfrm>
          <a:off x="734226" y="924882"/>
          <a:ext cx="7198286" cy="46244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06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itchFamily="18" charset="0"/>
              <a:ea typeface="Cambria" pitchFamily="18" charset="0"/>
            </a:rPr>
            <a:t>Components of ladder</a:t>
          </a:r>
          <a:endParaRPr lang="en-US" sz="2400" b="1" kern="1200" dirty="0"/>
        </a:p>
      </dsp:txBody>
      <dsp:txXfrm>
        <a:off x="734226" y="924882"/>
        <a:ext cx="7198286" cy="462441"/>
      </dsp:txXfrm>
    </dsp:sp>
    <dsp:sp modelId="{2E21D7C5-4993-4264-B234-F8A4513B3AAC}">
      <dsp:nvSpPr>
        <dsp:cNvPr id="0" name=""/>
        <dsp:cNvSpPr/>
      </dsp:nvSpPr>
      <dsp:spPr>
        <a:xfrm>
          <a:off x="445200" y="867077"/>
          <a:ext cx="578051" cy="57805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21C5D-BBAA-42D4-B8A4-A94D3C1B4D50}">
      <dsp:nvSpPr>
        <dsp:cNvPr id="0" name=""/>
        <dsp:cNvSpPr/>
      </dsp:nvSpPr>
      <dsp:spPr>
        <a:xfrm>
          <a:off x="908168" y="1618456"/>
          <a:ext cx="7024344" cy="46244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06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itchFamily="18" charset="0"/>
              <a:ea typeface="Cambria" pitchFamily="18" charset="0"/>
            </a:rPr>
            <a:t>Ladder assembly overview in GSI</a:t>
          </a:r>
          <a:endParaRPr lang="en-IN" sz="2400" b="1" kern="1200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Cambria" pitchFamily="18" charset="0"/>
            <a:ea typeface="Cambria" pitchFamily="18" charset="0"/>
          </a:endParaRPr>
        </a:p>
      </dsp:txBody>
      <dsp:txXfrm>
        <a:off x="908168" y="1618456"/>
        <a:ext cx="7024344" cy="462441"/>
      </dsp:txXfrm>
    </dsp:sp>
    <dsp:sp modelId="{EE6A02C7-88DD-460F-B679-23CF5D244273}">
      <dsp:nvSpPr>
        <dsp:cNvPr id="0" name=""/>
        <dsp:cNvSpPr/>
      </dsp:nvSpPr>
      <dsp:spPr>
        <a:xfrm>
          <a:off x="619143" y="1560650"/>
          <a:ext cx="578051" cy="57805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B758B-4184-4933-816D-57C57DAA7FD5}">
      <dsp:nvSpPr>
        <dsp:cNvPr id="0" name=""/>
        <dsp:cNvSpPr/>
      </dsp:nvSpPr>
      <dsp:spPr>
        <a:xfrm>
          <a:off x="908168" y="2311590"/>
          <a:ext cx="7024344" cy="46244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06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itchFamily="18" charset="0"/>
              <a:ea typeface="Cambria" pitchFamily="18" charset="0"/>
            </a:rPr>
            <a:t>Assembly procedure</a:t>
          </a:r>
          <a:endParaRPr lang="en-IN" sz="2400" b="1" kern="1200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Cambria" pitchFamily="18" charset="0"/>
            <a:ea typeface="Cambria" pitchFamily="18" charset="0"/>
          </a:endParaRPr>
        </a:p>
      </dsp:txBody>
      <dsp:txXfrm>
        <a:off x="908168" y="2311590"/>
        <a:ext cx="7024344" cy="462441"/>
      </dsp:txXfrm>
    </dsp:sp>
    <dsp:sp modelId="{62F0D1FB-B9FE-4525-9993-F74B4AAE88D4}">
      <dsp:nvSpPr>
        <dsp:cNvPr id="0" name=""/>
        <dsp:cNvSpPr/>
      </dsp:nvSpPr>
      <dsp:spPr>
        <a:xfrm>
          <a:off x="619143" y="2253785"/>
          <a:ext cx="578051" cy="57805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B3205-D5EA-4897-A883-0AAF3A69FA8B}">
      <dsp:nvSpPr>
        <dsp:cNvPr id="0" name=""/>
        <dsp:cNvSpPr/>
      </dsp:nvSpPr>
      <dsp:spPr>
        <a:xfrm>
          <a:off x="734226" y="3005164"/>
          <a:ext cx="7198286" cy="46244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06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itchFamily="18" charset="0"/>
              <a:ea typeface="Cambria" pitchFamily="18" charset="0"/>
            </a:rPr>
            <a:t>Metrology of sensors </a:t>
          </a:r>
          <a:endParaRPr lang="en-IN" sz="2400" b="1" kern="1200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Cambria" pitchFamily="18" charset="0"/>
            <a:ea typeface="Cambria" pitchFamily="18" charset="0"/>
          </a:endParaRPr>
        </a:p>
      </dsp:txBody>
      <dsp:txXfrm>
        <a:off x="734226" y="3005164"/>
        <a:ext cx="7198286" cy="462441"/>
      </dsp:txXfrm>
    </dsp:sp>
    <dsp:sp modelId="{E9DDF4C2-9777-4413-92C9-8C79DE09EFEA}">
      <dsp:nvSpPr>
        <dsp:cNvPr id="0" name=""/>
        <dsp:cNvSpPr/>
      </dsp:nvSpPr>
      <dsp:spPr>
        <a:xfrm>
          <a:off x="445200" y="2947359"/>
          <a:ext cx="578051" cy="57805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DBAE7-DE4C-49D7-8D0A-A04772747401}">
      <dsp:nvSpPr>
        <dsp:cNvPr id="0" name=""/>
        <dsp:cNvSpPr/>
      </dsp:nvSpPr>
      <dsp:spPr>
        <a:xfrm>
          <a:off x="353836" y="3698738"/>
          <a:ext cx="7578676" cy="46244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06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itchFamily="18" charset="0"/>
              <a:ea typeface="Cambria" pitchFamily="18" charset="0"/>
            </a:rPr>
            <a:t>Conclusion and Outlook</a:t>
          </a:r>
          <a:endParaRPr lang="en-IN" sz="2400" b="1" kern="1200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Cambria" pitchFamily="18" charset="0"/>
            <a:ea typeface="Cambria" pitchFamily="18" charset="0"/>
          </a:endParaRPr>
        </a:p>
      </dsp:txBody>
      <dsp:txXfrm>
        <a:off x="353836" y="3698738"/>
        <a:ext cx="7578676" cy="462441"/>
      </dsp:txXfrm>
    </dsp:sp>
    <dsp:sp modelId="{CA0EBA7F-BEF9-4FAD-A027-52BAAE6E2881}">
      <dsp:nvSpPr>
        <dsp:cNvPr id="0" name=""/>
        <dsp:cNvSpPr/>
      </dsp:nvSpPr>
      <dsp:spPr>
        <a:xfrm>
          <a:off x="64811" y="3640933"/>
          <a:ext cx="578051" cy="57805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26463-0F1A-48B8-9A77-B5276DDD8D74}" type="datetimeFigureOut">
              <a:rPr lang="en-IN" smtClean="0"/>
              <a:pPr/>
              <a:t>27-03-2019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C4E8A-928A-40A6-B79F-7084EE91024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4041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Shaifali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7579-4455-443C-BC0D-62ED8D4C178B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Shaifali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7579-4455-443C-BC0D-62ED8D4C178B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4E8A-928A-40A6-B79F-7084EE91024F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73A6-B915-4EF6-A347-D2CC567F0E3A}" type="datetime1">
              <a:rPr lang="en-IN" smtClean="0"/>
              <a:pPr/>
              <a:t>27-03-2019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DPG Spring Meeting, München  18 March, 2019, S.Mehta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4FC-6DFC-4359-AFD5-14CD7B9495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6505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3FF6-80C3-41F4-A83A-C1E8010333B8}" type="datetime1">
              <a:rPr lang="en-IN" smtClean="0"/>
              <a:pPr/>
              <a:t>27-03-2019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DPG Spring Meeting, München  18 March, 2019, S.Mehta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4FC-6DFC-4359-AFD5-14CD7B9495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392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D216-6CE3-4AC0-BB54-FE60F1A29C1C}" type="datetime1">
              <a:rPr lang="en-IN" smtClean="0"/>
              <a:pPr/>
              <a:t>27-03-2019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DPG Spring Meeting, München  18 March, 2019, S.Mehta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4FC-6DFC-4359-AFD5-14CD7B9495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0551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005A-8033-4DAC-BCC9-06DC86CD6F14}" type="datetime1">
              <a:rPr lang="en-IN" smtClean="0"/>
              <a:pPr/>
              <a:t>27-03-2019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DPG Spring Meeting, München  18 March, 2019, S.Mehta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4FC-6DFC-4359-AFD5-14CD7B9495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313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B6BF-EF55-466F-A30E-46CCC131E90E}" type="datetime1">
              <a:rPr lang="en-IN" smtClean="0"/>
              <a:pPr/>
              <a:t>27-03-2019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DPG Spring Meeting, München  18 March, 2019, S.Mehta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4FC-6DFC-4359-AFD5-14CD7B9495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1666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F8BC-F665-4E85-BF69-B06FC8B90DCD}" type="datetime1">
              <a:rPr lang="en-IN" smtClean="0"/>
              <a:pPr/>
              <a:t>27-03-2019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DPG Spring Meeting, München  18 March, 2019, S.Mehta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4FC-6DFC-4359-AFD5-14CD7B9495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9204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4275-D46F-4610-87B9-62E1C492FBC1}" type="datetime1">
              <a:rPr lang="en-IN" smtClean="0"/>
              <a:pPr/>
              <a:t>27-03-2019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DPG Spring Meeting, München  18 March, 2019, S.Mehta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4FC-6DFC-4359-AFD5-14CD7B9495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072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DA7D-98D1-4801-8194-C5A04FF9519B}" type="datetime1">
              <a:rPr lang="en-IN" smtClean="0"/>
              <a:pPr/>
              <a:t>27-03-2019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DPG Spring Meeting, München  18 March, 2019, S.Mehta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4FC-6DFC-4359-AFD5-14CD7B9495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3491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2B6D-0037-4994-9000-1692E0734021}" type="datetime1">
              <a:rPr lang="en-IN" smtClean="0"/>
              <a:pPr/>
              <a:t>27-03-2019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DPG Spring Meeting, München  18 March, 2019, S.Mehta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4FC-6DFC-4359-AFD5-14CD7B9495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8714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D31F-DEE8-4198-B129-1087A496C27B}" type="datetime1">
              <a:rPr lang="en-IN" smtClean="0"/>
              <a:pPr/>
              <a:t>27-03-2019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DPG Spring Meeting, München  18 March, 2019, S.Mehta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4FC-6DFC-4359-AFD5-14CD7B9495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6980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E771-0628-4311-9963-F41EBC13D3EB}" type="datetime1">
              <a:rPr lang="en-IN" smtClean="0"/>
              <a:pPr/>
              <a:t>27-03-2019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DPG Spring Meeting, München  18 March, 2019, S.Mehta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4FC-6DFC-4359-AFD5-14CD7B9495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8853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3170E-B282-4E6A-A530-F16BB586F558}" type="datetime1">
              <a:rPr lang="en-IN" smtClean="0"/>
              <a:pPr/>
              <a:t>27-03-2019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DPG Spring Meeting, München  18 March, 2019, S.Mehta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714FC-6DFC-4359-AFD5-14CD7B9495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59922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3347864" y="1618457"/>
            <a:ext cx="5016006" cy="1306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S.Mehta</a:t>
            </a:r>
            <a:r>
              <a:rPr lang="en-IN" sz="24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 </a:t>
            </a:r>
            <a:r>
              <a:rPr lang="e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for the CBM collaboration </a:t>
            </a:r>
            <a:r>
              <a:rPr lang="en-IN" sz="24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 </a:t>
            </a:r>
          </a:p>
        </p:txBody>
      </p:sp>
      <p:pic>
        <p:nvPicPr>
          <p:cNvPr id="255" name="Picture 4"/>
          <p:cNvPicPr/>
          <p:nvPr/>
        </p:nvPicPr>
        <p:blipFill>
          <a:blip r:embed="rId3" cstate="print"/>
          <a:srcRect t="27681" b="26437"/>
          <a:stretch/>
        </p:blipFill>
        <p:spPr>
          <a:xfrm>
            <a:off x="522315" y="4986960"/>
            <a:ext cx="2349703" cy="105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" name="Picture 15"/>
          <p:cNvPicPr/>
          <p:nvPr/>
        </p:nvPicPr>
        <p:blipFill>
          <a:blip r:embed="rId4" cstate="print"/>
          <a:stretch/>
        </p:blipFill>
        <p:spPr>
          <a:xfrm>
            <a:off x="3275856" y="5013176"/>
            <a:ext cx="779703" cy="965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7" name="Picture 6"/>
          <p:cNvPicPr/>
          <p:nvPr/>
        </p:nvPicPr>
        <p:blipFill>
          <a:blip r:embed="rId5" cstate="print"/>
          <a:stretch/>
        </p:blipFill>
        <p:spPr>
          <a:xfrm>
            <a:off x="6533818" y="4780281"/>
            <a:ext cx="1761279" cy="116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8" name="Picture 76"/>
          <p:cNvPicPr/>
          <p:nvPr/>
        </p:nvPicPr>
        <p:blipFill>
          <a:blip r:embed="rId6" cstate="print"/>
          <a:stretch/>
        </p:blipFill>
        <p:spPr>
          <a:xfrm>
            <a:off x="4638529" y="5157192"/>
            <a:ext cx="1566408" cy="783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91880" y="2575222"/>
            <a:ext cx="4637542" cy="69930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DPG Spring Meeting, </a:t>
            </a:r>
            <a:r>
              <a:rPr lang="en-US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München</a:t>
            </a:r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Cambria" pitchFamily="18" charset="0"/>
                <a:ea typeface="Cambria" pitchFamily="18" charset="0"/>
              </a:rPr>
              <a:t>18 March, 2019</a:t>
            </a:r>
            <a:endParaRPr lang="en-IN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56463"/>
            <a:ext cx="9144000" cy="120032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Ladder Assembly for the Silicon Tracking System of the CBM </a:t>
            </a:r>
            <a:r>
              <a:rPr lang="e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Experiment.</a:t>
            </a:r>
            <a:endParaRPr lang="en-I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4FC-6DFC-4359-AFD5-14CD7B9495E9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DPG Spring Meeting, München  18 March, 2019, S.Mehta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0" y="188640"/>
            <a:ext cx="9144000" cy="659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IN" sz="3200" b="1" spc="-1" dirty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Sequential mounting of all modules</a:t>
            </a:r>
          </a:p>
        </p:txBody>
      </p:sp>
      <p:pic>
        <p:nvPicPr>
          <p:cNvPr id="347" name="Picture 6"/>
          <p:cNvPicPr/>
          <p:nvPr/>
        </p:nvPicPr>
        <p:blipFill>
          <a:blip r:embed="rId2" cstate="print"/>
          <a:srcRect t="33808" r="9165" b="19587"/>
          <a:stretch/>
        </p:blipFill>
        <p:spPr>
          <a:xfrm>
            <a:off x="4637353" y="1171462"/>
            <a:ext cx="3421930" cy="1113330"/>
          </a:xfrm>
          <a:prstGeom prst="rect">
            <a:avLst/>
          </a:prstGeom>
          <a:ln>
            <a:noFill/>
          </a:ln>
        </p:spPr>
      </p:pic>
      <p:pic>
        <p:nvPicPr>
          <p:cNvPr id="348" name="Picture 7"/>
          <p:cNvPicPr/>
          <p:nvPr/>
        </p:nvPicPr>
        <p:blipFill>
          <a:blip r:embed="rId3" cstate="print"/>
          <a:srcRect t="24033" b="27186"/>
          <a:stretch/>
        </p:blipFill>
        <p:spPr>
          <a:xfrm>
            <a:off x="1059659" y="1208366"/>
            <a:ext cx="3345843" cy="1090142"/>
          </a:xfrm>
          <a:prstGeom prst="rect">
            <a:avLst/>
          </a:prstGeom>
          <a:ln>
            <a:noFill/>
          </a:ln>
        </p:spPr>
      </p:pic>
      <p:pic>
        <p:nvPicPr>
          <p:cNvPr id="349" name="Picture 8"/>
          <p:cNvPicPr/>
          <p:nvPr/>
        </p:nvPicPr>
        <p:blipFill>
          <a:blip r:embed="rId4" cstate="print"/>
          <a:srcRect t="22188" b="26035"/>
          <a:stretch/>
        </p:blipFill>
        <p:spPr>
          <a:xfrm>
            <a:off x="1011655" y="2660039"/>
            <a:ext cx="3460463" cy="1127046"/>
          </a:xfrm>
          <a:prstGeom prst="rect">
            <a:avLst/>
          </a:prstGeom>
          <a:ln>
            <a:noFill/>
          </a:ln>
        </p:spPr>
      </p:pic>
      <p:pic>
        <p:nvPicPr>
          <p:cNvPr id="350" name="Picture 9"/>
          <p:cNvPicPr/>
          <p:nvPr/>
        </p:nvPicPr>
        <p:blipFill>
          <a:blip r:embed="rId5" cstate="print"/>
          <a:srcRect t="25021" b="10720"/>
          <a:stretch/>
        </p:blipFill>
        <p:spPr>
          <a:xfrm>
            <a:off x="4637353" y="2627380"/>
            <a:ext cx="3497690" cy="1127046"/>
          </a:xfrm>
          <a:prstGeom prst="rect">
            <a:avLst/>
          </a:prstGeom>
          <a:ln>
            <a:noFill/>
          </a:ln>
        </p:spPr>
      </p:pic>
      <p:sp>
        <p:nvSpPr>
          <p:cNvPr id="351" name="CustomShape 2"/>
          <p:cNvSpPr/>
          <p:nvPr/>
        </p:nvSpPr>
        <p:spPr>
          <a:xfrm>
            <a:off x="6040870" y="5976840"/>
            <a:ext cx="389249" cy="311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2" name="Picture 2"/>
          <p:cNvPicPr/>
          <p:nvPr/>
        </p:nvPicPr>
        <p:blipFill>
          <a:blip r:embed="rId6" cstate="print"/>
          <a:srcRect t="24798" b="19197"/>
          <a:stretch/>
        </p:blipFill>
        <p:spPr>
          <a:xfrm>
            <a:off x="1585406" y="4129673"/>
            <a:ext cx="5662724" cy="1780217"/>
          </a:xfrm>
          <a:prstGeom prst="rect">
            <a:avLst/>
          </a:prstGeom>
          <a:ln>
            <a:noFill/>
          </a:ln>
        </p:spPr>
      </p:pic>
      <p:sp>
        <p:nvSpPr>
          <p:cNvPr id="353" name="CustomShape 3"/>
          <p:cNvSpPr/>
          <p:nvPr/>
        </p:nvSpPr>
        <p:spPr>
          <a:xfrm>
            <a:off x="1273550" y="2268136"/>
            <a:ext cx="3002638" cy="273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Module - I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4865939" y="2250174"/>
            <a:ext cx="3002638" cy="273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Module - II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5"/>
          <p:cNvSpPr/>
          <p:nvPr/>
        </p:nvSpPr>
        <p:spPr>
          <a:xfrm>
            <a:off x="1208240" y="3737770"/>
            <a:ext cx="3067948" cy="273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Module - III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6"/>
          <p:cNvSpPr/>
          <p:nvPr/>
        </p:nvSpPr>
        <p:spPr>
          <a:xfrm>
            <a:off x="4865939" y="3752467"/>
            <a:ext cx="3067948" cy="273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Module - IV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7"/>
          <p:cNvSpPr/>
          <p:nvPr/>
        </p:nvSpPr>
        <p:spPr>
          <a:xfrm>
            <a:off x="1807788" y="5938630"/>
            <a:ext cx="5208491" cy="273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Module - V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8"/>
          <p:cNvSpPr/>
          <p:nvPr/>
        </p:nvSpPr>
        <p:spPr>
          <a:xfrm>
            <a:off x="415047" y="484326"/>
            <a:ext cx="7463327" cy="8971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136904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DPG Spring Meeting, </a:t>
            </a:r>
            <a:r>
              <a:rPr lang="en-IN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München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18 March, 2019, S.Mehta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354" grpId="0"/>
      <p:bldP spid="355" grpId="0"/>
      <p:bldP spid="356" grpId="0"/>
      <p:bldP spid="3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0" y="188640"/>
            <a:ext cx="9144000" cy="64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IN" sz="3200" b="1" spc="-1" dirty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Transfer tool</a:t>
            </a:r>
          </a:p>
        </p:txBody>
      </p:sp>
      <p:sp>
        <p:nvSpPr>
          <p:cNvPr id="361" name="CustomShape 2"/>
          <p:cNvSpPr/>
          <p:nvPr/>
        </p:nvSpPr>
        <p:spPr>
          <a:xfrm>
            <a:off x="414394" y="768129"/>
            <a:ext cx="2624818" cy="296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>
              <a:lnSpc>
                <a:spcPct val="100000"/>
              </a:lnSpc>
            </a:pP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3" name="Picture 2"/>
          <p:cNvPicPr/>
          <p:nvPr/>
        </p:nvPicPr>
        <p:blipFill>
          <a:blip r:embed="rId2" cstate="print"/>
          <a:srcRect l="1965" t="36723" r="1965" b="3513"/>
          <a:stretch/>
        </p:blipFill>
        <p:spPr>
          <a:xfrm>
            <a:off x="1175258" y="1673751"/>
            <a:ext cx="2937328" cy="1369699"/>
          </a:xfrm>
          <a:prstGeom prst="rect">
            <a:avLst/>
          </a:prstGeom>
          <a:ln>
            <a:noFill/>
          </a:ln>
        </p:spPr>
      </p:pic>
      <p:pic>
        <p:nvPicPr>
          <p:cNvPr id="364" name="Picture 3"/>
          <p:cNvPicPr/>
          <p:nvPr/>
        </p:nvPicPr>
        <p:blipFill>
          <a:blip r:embed="rId3" cstate="print"/>
          <a:srcRect t="27602" r="4325" b="20598"/>
          <a:stretch/>
        </p:blipFill>
        <p:spPr>
          <a:xfrm>
            <a:off x="1175258" y="3176370"/>
            <a:ext cx="2937328" cy="1304382"/>
          </a:xfrm>
          <a:prstGeom prst="rect">
            <a:avLst/>
          </a:prstGeom>
          <a:ln>
            <a:noFill/>
          </a:ln>
        </p:spPr>
      </p:pic>
      <p:pic>
        <p:nvPicPr>
          <p:cNvPr id="365" name="Picture 4"/>
          <p:cNvPicPr/>
          <p:nvPr/>
        </p:nvPicPr>
        <p:blipFill>
          <a:blip r:embed="rId4" cstate="print"/>
          <a:srcRect l="3325" t="10101" r="12671" b="4855"/>
          <a:stretch/>
        </p:blipFill>
        <p:spPr>
          <a:xfrm>
            <a:off x="5420750" y="1804385"/>
            <a:ext cx="2480156" cy="4047374"/>
          </a:xfrm>
          <a:prstGeom prst="rect">
            <a:avLst/>
          </a:prstGeom>
          <a:ln>
            <a:noFill/>
          </a:ln>
        </p:spPr>
      </p:pic>
      <p:pic>
        <p:nvPicPr>
          <p:cNvPr id="366" name="Picture 5"/>
          <p:cNvPicPr/>
          <p:nvPr/>
        </p:nvPicPr>
        <p:blipFill>
          <a:blip r:embed="rId5" cstate="print"/>
          <a:srcRect t="8008" r="3537" b="17801"/>
          <a:stretch/>
        </p:blipFill>
        <p:spPr>
          <a:xfrm>
            <a:off x="1175258" y="4678664"/>
            <a:ext cx="2937328" cy="1369699"/>
          </a:xfrm>
          <a:prstGeom prst="rect">
            <a:avLst/>
          </a:prstGeom>
          <a:ln>
            <a:noFill/>
          </a:ln>
        </p:spPr>
      </p:pic>
      <p:sp>
        <p:nvSpPr>
          <p:cNvPr id="367" name="CustomShape 4"/>
          <p:cNvSpPr/>
          <p:nvPr/>
        </p:nvSpPr>
        <p:spPr>
          <a:xfrm>
            <a:off x="1109948" y="1151214"/>
            <a:ext cx="3002638" cy="4670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Handling of ladder before </a:t>
            </a:r>
            <a:r>
              <a:rPr lang="en-IN" sz="1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transferring </a:t>
            </a: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on C-frame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5"/>
          <p:cNvSpPr/>
          <p:nvPr/>
        </p:nvSpPr>
        <p:spPr>
          <a:xfrm>
            <a:off x="5355439" y="1216531"/>
            <a:ext cx="2480156" cy="4670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Prototype ladder mounted on C-frame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6"/>
          <p:cNvSpPr/>
          <p:nvPr/>
        </p:nvSpPr>
        <p:spPr>
          <a:xfrm>
            <a:off x="4139952" y="2169895"/>
            <a:ext cx="912384" cy="4670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Transfer tool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7"/>
          <p:cNvSpPr/>
          <p:nvPr/>
        </p:nvSpPr>
        <p:spPr>
          <a:xfrm rot="13462800" flipV="1">
            <a:off x="3961719" y="2360931"/>
            <a:ext cx="460764" cy="4996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371" name="CustomShape 8"/>
          <p:cNvSpPr/>
          <p:nvPr/>
        </p:nvSpPr>
        <p:spPr>
          <a:xfrm rot="7616400">
            <a:off x="3651603" y="5028141"/>
            <a:ext cx="639836" cy="30073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372" name="CustomShape 9"/>
          <p:cNvSpPr/>
          <p:nvPr/>
        </p:nvSpPr>
        <p:spPr>
          <a:xfrm>
            <a:off x="4228982" y="4776966"/>
            <a:ext cx="847074" cy="4670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Vertical stage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10"/>
          <p:cNvSpPr/>
          <p:nvPr/>
        </p:nvSpPr>
        <p:spPr>
          <a:xfrm>
            <a:off x="4427984" y="3501008"/>
            <a:ext cx="912384" cy="273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C-frame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11"/>
          <p:cNvSpPr/>
          <p:nvPr/>
        </p:nvSpPr>
        <p:spPr>
          <a:xfrm rot="18876600">
            <a:off x="5148991" y="3177689"/>
            <a:ext cx="1292625" cy="23119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136904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DPG Spring Meeting, </a:t>
            </a:r>
            <a:r>
              <a:rPr lang="en-IN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München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18 March, 2019, S.Mehta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en-IN" sz="3500" b="1" spc="-1" dirty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Metrology: Three axis measurement  Instrument </a:t>
            </a:r>
          </a:p>
        </p:txBody>
      </p:sp>
      <p:pic>
        <p:nvPicPr>
          <p:cNvPr id="376" name="Content Placeholder 14"/>
          <p:cNvPicPr/>
          <p:nvPr/>
        </p:nvPicPr>
        <p:blipFill>
          <a:blip r:embed="rId2" cstate="print"/>
          <a:srcRect r="18636" b="11346"/>
          <a:stretch/>
        </p:blipFill>
        <p:spPr>
          <a:xfrm>
            <a:off x="1501809" y="1380150"/>
            <a:ext cx="6072219" cy="3721441"/>
          </a:xfrm>
          <a:prstGeom prst="rect">
            <a:avLst/>
          </a:prstGeom>
          <a:ln>
            <a:noFill/>
          </a:ln>
        </p:spPr>
      </p:pic>
      <p:sp>
        <p:nvSpPr>
          <p:cNvPr id="377" name="CustomShape 2"/>
          <p:cNvSpPr/>
          <p:nvPr/>
        </p:nvSpPr>
        <p:spPr>
          <a:xfrm>
            <a:off x="683568" y="5445224"/>
            <a:ext cx="3648883" cy="6979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marL="195934" indent="-1952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Equipped with a camera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34" indent="-1952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Area: </a:t>
            </a:r>
            <a:r>
              <a:rPr lang="en-IN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110 x 800 x170 </a:t>
            </a:r>
            <a:r>
              <a:rPr lang="en-IN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mm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3"/>
          <p:cNvSpPr/>
          <p:nvPr/>
        </p:nvSpPr>
        <p:spPr>
          <a:xfrm>
            <a:off x="4283968" y="5339672"/>
            <a:ext cx="4332355" cy="13145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marL="195934" indent="-19528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Methods of sensor QA adapted: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53134" lvl="1" indent="-195280"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en-IN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 (Height</a:t>
            </a:r>
            <a:r>
              <a:rPr lang="en-IN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): Focus variation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53134" lvl="1" indent="-195280"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en-IN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X-Y: Pattern </a:t>
            </a:r>
            <a:r>
              <a:rPr lang="en-IN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recognition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136904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DPG Spring Meeting, </a:t>
            </a:r>
            <a:r>
              <a:rPr lang="en-IN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München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18 March, 2019, S.Mehta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0" y="260648"/>
            <a:ext cx="9144000" cy="7113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IN" sz="3200" b="1" spc="-1" dirty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Metrology XY: Pattern Recognition</a:t>
            </a:r>
          </a:p>
        </p:txBody>
      </p:sp>
      <p:sp>
        <p:nvSpPr>
          <p:cNvPr id="380" name="CustomShape 2"/>
          <p:cNvSpPr/>
          <p:nvPr/>
        </p:nvSpPr>
        <p:spPr>
          <a:xfrm>
            <a:off x="0" y="6534322"/>
            <a:ext cx="8292767" cy="3223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3"/>
          <p:cNvSpPr/>
          <p:nvPr/>
        </p:nvSpPr>
        <p:spPr>
          <a:xfrm>
            <a:off x="839236" y="1268760"/>
            <a:ext cx="3565286" cy="5790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2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Marker on sensor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2" name="Content Placeholder 4"/>
          <p:cNvPicPr/>
          <p:nvPr/>
        </p:nvPicPr>
        <p:blipFill>
          <a:blip r:embed="rId2" cstate="print"/>
          <a:stretch/>
        </p:blipFill>
        <p:spPr>
          <a:xfrm>
            <a:off x="868626" y="1916832"/>
            <a:ext cx="3506507" cy="3506875"/>
          </a:xfrm>
          <a:prstGeom prst="rect">
            <a:avLst/>
          </a:prstGeom>
          <a:ln>
            <a:noFill/>
          </a:ln>
        </p:spPr>
      </p:pic>
      <p:sp>
        <p:nvSpPr>
          <p:cNvPr id="383" name="CustomShape 4"/>
          <p:cNvSpPr/>
          <p:nvPr/>
        </p:nvSpPr>
        <p:spPr>
          <a:xfrm>
            <a:off x="4737604" y="1268760"/>
            <a:ext cx="3565286" cy="5790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2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Blind hole on tool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4" name="Content Placeholder 5"/>
          <p:cNvPicPr/>
          <p:nvPr/>
        </p:nvPicPr>
        <p:blipFill>
          <a:blip r:embed="rId3" cstate="print"/>
          <a:stretch/>
        </p:blipFill>
        <p:spPr>
          <a:xfrm>
            <a:off x="4737604" y="2060848"/>
            <a:ext cx="3565286" cy="2981072"/>
          </a:xfrm>
          <a:prstGeom prst="rect">
            <a:avLst/>
          </a:prstGeom>
          <a:ln>
            <a:noFill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7992888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DPG Spring Meeting, </a:t>
            </a:r>
            <a:r>
              <a:rPr lang="en-IN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München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18 March, 2019, S.Mehta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IN" sz="3200" b="1" spc="-1" dirty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5 Module Ladder : </a:t>
            </a:r>
            <a:r>
              <a:rPr lang="en-IN" sz="3200" b="1" spc="-1" dirty="0" smtClean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3D </a:t>
            </a:r>
            <a:r>
              <a:rPr lang="en-IN" sz="3200" b="1" spc="-1" dirty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View</a:t>
            </a:r>
          </a:p>
        </p:txBody>
      </p:sp>
      <p:pic>
        <p:nvPicPr>
          <p:cNvPr id="386" name="Content Placeholder 15"/>
          <p:cNvPicPr/>
          <p:nvPr/>
        </p:nvPicPr>
        <p:blipFill>
          <a:blip r:embed="rId2" cstate="print"/>
          <a:stretch/>
        </p:blipFill>
        <p:spPr>
          <a:xfrm>
            <a:off x="1610964" y="1268760"/>
            <a:ext cx="6345412" cy="4320480"/>
          </a:xfrm>
          <a:prstGeom prst="rect">
            <a:avLst/>
          </a:prstGeom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136904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DPG Spring Meeting, </a:t>
            </a:r>
            <a:r>
              <a:rPr lang="en-IN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München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18 March, 2019, S.Mehta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0" y="260648"/>
            <a:ext cx="9143999" cy="7833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IN" sz="3200" b="1" spc="-1" dirty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Nominal module Z position shifted to zero</a:t>
            </a:r>
          </a:p>
        </p:txBody>
      </p:sp>
      <p:pic>
        <p:nvPicPr>
          <p:cNvPr id="388" name="Content Placeholder 11"/>
          <p:cNvPicPr/>
          <p:nvPr/>
        </p:nvPicPr>
        <p:blipFill>
          <a:blip r:embed="rId2" cstate="print"/>
          <a:stretch/>
        </p:blipFill>
        <p:spPr>
          <a:xfrm>
            <a:off x="1619672" y="1350822"/>
            <a:ext cx="6029441" cy="4094402"/>
          </a:xfrm>
          <a:prstGeom prst="rect">
            <a:avLst/>
          </a:prstGeom>
          <a:ln>
            <a:noFill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136904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DPG Spring Meeting, </a:t>
            </a:r>
            <a:r>
              <a:rPr lang="en-IN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München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18 March, 2019, S.Mehta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7500" t="30062" r="11214" b="22459"/>
          <a:stretch/>
        </p:blipFill>
        <p:spPr>
          <a:xfrm>
            <a:off x="2677850" y="3247383"/>
            <a:ext cx="2110174" cy="2190735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 l="62429" t="1846" r="1071"/>
          <a:stretch/>
        </p:blipFill>
        <p:spPr>
          <a:xfrm>
            <a:off x="335825" y="3202640"/>
            <a:ext cx="2081111" cy="2268136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tretch/>
        </p:blipFill>
        <p:spPr>
          <a:xfrm>
            <a:off x="1140447" y="1196752"/>
            <a:ext cx="3240367" cy="1366434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001010" y="2589639"/>
            <a:ext cx="3428787" cy="5457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I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Ladder assembled with modules covered by shielding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302516" y="5549810"/>
            <a:ext cx="2139890" cy="553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I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STS box with </a:t>
            </a:r>
            <a:r>
              <a:rPr lang="en-I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1st </a:t>
            </a:r>
            <a:r>
              <a:rPr lang="en-I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Ladder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5"/>
          <p:cNvSpPr/>
          <p:nvPr/>
        </p:nvSpPr>
        <p:spPr>
          <a:xfrm>
            <a:off x="2608947" y="5529888"/>
            <a:ext cx="2152952" cy="56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I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STS box with </a:t>
            </a:r>
            <a:r>
              <a:rPr lang="en-I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1st </a:t>
            </a:r>
            <a:r>
              <a:rPr lang="en-I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and </a:t>
            </a:r>
            <a:r>
              <a:rPr lang="en-I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2nd  </a:t>
            </a:r>
            <a:r>
              <a:rPr lang="en-I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Ladders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4932040" y="1500540"/>
            <a:ext cx="3919050" cy="43767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867" indent="-29324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m-CBM is the demonstrator experiment for </a:t>
            </a:r>
            <a:r>
              <a:rPr lang="en-IN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CBM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867" indent="-29324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Main goal is to test the performance and functioning of detector systems</a:t>
            </a:r>
            <a:r>
              <a:rPr lang="en-IN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867" indent="-29324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Tracking system comprises two STS stations with 13 modules assembled on 5 ladders.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867" indent="-29324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Using the same assembly technique two ladders are assembled with two (</a:t>
            </a:r>
            <a:r>
              <a:rPr lang="en-IN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6.2 x 6.2 </a:t>
            </a: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cm</a:t>
            </a:r>
            <a:r>
              <a:rPr lang="en-IN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 modules each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867" indent="-29324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Ladders are assembled in the STS box and is currently under the </a:t>
            </a:r>
            <a:r>
              <a:rPr lang="en-IN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test.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0647"/>
            <a:ext cx="9144000" cy="5760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500" b="1" spc="-1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defRPr>
            </a:lvl1pPr>
          </a:lstStyle>
          <a:p>
            <a:r>
              <a:rPr lang="en-US" sz="3200" dirty="0" err="1" smtClean="0"/>
              <a:t>mCBM</a:t>
            </a:r>
            <a:r>
              <a:rPr lang="en-US" sz="3200" dirty="0" smtClean="0"/>
              <a:t> @ SIS 18</a:t>
            </a:r>
            <a:endParaRPr lang="en-IN" sz="32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136904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DPG Spring Meeting, </a:t>
            </a:r>
            <a:r>
              <a:rPr lang="en-IN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München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18 March, 2019, S.Mehta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8224" y="6448251"/>
            <a:ext cx="2133600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5723964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C.Sturm, Mon, 16:30, HK 15.1</a:t>
            </a:r>
            <a:endParaRPr lang="en-IN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2"/>
          <p:cNvSpPr/>
          <p:nvPr/>
        </p:nvSpPr>
        <p:spPr>
          <a:xfrm>
            <a:off x="391680" y="1534594"/>
            <a:ext cx="8228110" cy="4486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91867" indent="-29324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technique used to assemble the ladder with modules equipped on it was </a:t>
            </a:r>
            <a:r>
              <a:rPr lang="en-IN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feasible.</a:t>
            </a:r>
          </a:p>
          <a:p>
            <a:pPr marL="391867" indent="-293247">
              <a:buClr>
                <a:srgbClr val="000000"/>
              </a:buClr>
              <a:buSzPct val="45000"/>
            </a:pP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867" indent="-29324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Based on the same assembly concept, further ladders will be assembled for </a:t>
            </a:r>
            <a:r>
              <a:rPr lang="en-IN" sz="25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mSTS</a:t>
            </a:r>
            <a:r>
              <a:rPr lang="en-IN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</a:p>
          <a:p>
            <a:pPr marL="391867" indent="-293247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867" indent="-29324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Mounting tools </a:t>
            </a:r>
            <a:r>
              <a:rPr lang="en-IN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can </a:t>
            </a:r>
            <a:r>
              <a:rPr lang="en-IN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 improved for the better precision</a:t>
            </a:r>
            <a:r>
              <a:rPr lang="en-IN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</a:p>
          <a:p>
            <a:pPr marL="391867" indent="-293247">
              <a:buClr>
                <a:srgbClr val="000000"/>
              </a:buClr>
              <a:buSzPct val="45000"/>
            </a:pP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867" indent="-29324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procedure </a:t>
            </a:r>
            <a:r>
              <a:rPr lang="en-IN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developed to determine the position of sensors in </a:t>
            </a:r>
            <a:r>
              <a:rPr lang="en-IN" sz="25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3D meets </a:t>
            </a:r>
            <a:r>
              <a:rPr lang="en-IN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requirement. </a:t>
            </a:r>
          </a:p>
          <a:p>
            <a:pPr marL="391867" indent="-293247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867" indent="-29324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Measured sensor position will be further used as an input for the track based alignment.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2656"/>
            <a:ext cx="9144000" cy="707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Conclusion </a:t>
            </a:r>
            <a:r>
              <a:rPr lang="en-US" sz="3200" b="1" spc="-1" dirty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and Outlook</a:t>
            </a:r>
            <a:endParaRPr lang="en-IN" sz="3200" b="1" spc="-1" dirty="0">
              <a:uFill>
                <a:solidFill>
                  <a:srgbClr val="FFFFFF"/>
                </a:solidFill>
              </a:u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064896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DPG Spring Meeting, </a:t>
            </a:r>
            <a:r>
              <a:rPr lang="en-IN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München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18 March, 2019, S.Mehta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ofessional thank you images for ppt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80511" cy="688538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4FC-6DFC-4359-AFD5-14CD7B9495E9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DPG Spring Meeting, München  18 March, 2019, S.Mehta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0" y="273352"/>
            <a:ext cx="9144000" cy="851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3500" b="1" spc="-1" dirty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Outline</a:t>
            </a:r>
            <a:endParaRPr lang="en-IN" sz="3500" spc="-1" dirty="0">
              <a:uFill>
                <a:solidFill>
                  <a:srgbClr val="FFFFFF"/>
                </a:solidFill>
              </a:u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1</a:t>
            </a:r>
            <a:endParaRPr lang="en-IN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744770955"/>
              </p:ext>
            </p:extLst>
          </p:nvPr>
        </p:nvGraphicFramePr>
        <p:xfrm>
          <a:off x="611560" y="1628800"/>
          <a:ext cx="79928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7992888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DPG Spring Meeting, </a:t>
            </a:r>
            <a:r>
              <a:rPr lang="en-IN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München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18 March, 2019, S.Mehta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61"/>
          <p:cNvPicPr/>
          <p:nvPr/>
        </p:nvPicPr>
        <p:blipFill>
          <a:blip r:embed="rId2" cstate="print"/>
          <a:stretch/>
        </p:blipFill>
        <p:spPr>
          <a:xfrm>
            <a:off x="1306205" y="1077323"/>
            <a:ext cx="6620172" cy="3977484"/>
          </a:xfrm>
          <a:prstGeom prst="rect">
            <a:avLst/>
          </a:prstGeom>
          <a:ln>
            <a:noFill/>
          </a:ln>
        </p:spPr>
      </p:pic>
      <p:sp>
        <p:nvSpPr>
          <p:cNvPr id="263" name="CustomShape 2"/>
          <p:cNvSpPr/>
          <p:nvPr/>
        </p:nvSpPr>
        <p:spPr>
          <a:xfrm>
            <a:off x="1142929" y="5184737"/>
            <a:ext cx="6922232" cy="13145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marL="288000" indent="-288000" algn="ctr">
              <a:lnSpc>
                <a:spcPct val="100000"/>
              </a:lnSpc>
            </a:pPr>
            <a:r>
              <a:rPr lang="en-IN" sz="22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Goal:</a:t>
            </a:r>
            <a:r>
              <a:rPr lang="en-IN" sz="2200" b="1" spc="-1" dirty="0" smtClean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IN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explore the QCD phase diagram in the region of high net Baryonic densities.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064896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DPG Spring Meeting, </a:t>
            </a:r>
            <a:r>
              <a:rPr lang="en-IN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München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18 March, 2019, S.Mehta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stomShape 1"/>
          <p:cNvSpPr/>
          <p:nvPr/>
        </p:nvSpPr>
        <p:spPr>
          <a:xfrm>
            <a:off x="0" y="188640"/>
            <a:ext cx="9144000" cy="64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3400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</a:t>
            </a:r>
            <a:r>
              <a:rPr lang="en-IN" sz="3200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ompressed </a:t>
            </a:r>
            <a:r>
              <a:rPr lang="en-IN" sz="3400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</a:t>
            </a:r>
            <a:r>
              <a:rPr lang="en-IN" sz="3200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aryonic </a:t>
            </a:r>
            <a:r>
              <a:rPr lang="en-IN" sz="3400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</a:t>
            </a:r>
            <a:r>
              <a:rPr lang="en-IN" sz="3200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atter (</a:t>
            </a:r>
            <a:r>
              <a:rPr lang="en-IN" sz="3200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CBM</a:t>
            </a:r>
            <a:r>
              <a:rPr lang="en-IN" sz="3200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en-IN" sz="32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2"/>
          <p:cNvSpPr/>
          <p:nvPr/>
        </p:nvSpPr>
        <p:spPr>
          <a:xfrm>
            <a:off x="1302613" y="380145"/>
            <a:ext cx="6799122" cy="10346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6" name="Picture 2"/>
          <p:cNvPicPr/>
          <p:nvPr/>
        </p:nvPicPr>
        <p:blipFill>
          <a:blip r:embed="rId2" cstate="print"/>
          <a:stretch/>
        </p:blipFill>
        <p:spPr>
          <a:xfrm>
            <a:off x="308591" y="1371659"/>
            <a:ext cx="2269531" cy="2423591"/>
          </a:xfrm>
          <a:prstGeom prst="rect">
            <a:avLst/>
          </a:prstGeom>
          <a:ln w="9360">
            <a:noFill/>
          </a:ln>
        </p:spPr>
      </p:pic>
      <p:pic>
        <p:nvPicPr>
          <p:cNvPr id="267" name="Picture 3"/>
          <p:cNvPicPr/>
          <p:nvPr/>
        </p:nvPicPr>
        <p:blipFill>
          <a:blip r:embed="rId3" cstate="print"/>
          <a:stretch/>
        </p:blipFill>
        <p:spPr>
          <a:xfrm>
            <a:off x="2947778" y="1436976"/>
            <a:ext cx="1034514" cy="2292630"/>
          </a:xfrm>
          <a:prstGeom prst="rect">
            <a:avLst/>
          </a:prstGeom>
          <a:ln w="9360">
            <a:noFill/>
          </a:ln>
        </p:spPr>
      </p:pic>
      <p:sp>
        <p:nvSpPr>
          <p:cNvPr id="268" name="CustomShape 3"/>
          <p:cNvSpPr/>
          <p:nvPr/>
        </p:nvSpPr>
        <p:spPr>
          <a:xfrm rot="18981600">
            <a:off x="6187492" y="3194333"/>
            <a:ext cx="1173298" cy="4111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1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11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Sensor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471866" y="3862200"/>
            <a:ext cx="1993922" cy="328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STS with 8 tracking 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1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stations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5"/>
          <p:cNvSpPr/>
          <p:nvPr/>
        </p:nvSpPr>
        <p:spPr>
          <a:xfrm>
            <a:off x="2758052" y="3862200"/>
            <a:ext cx="1384250" cy="328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18 mechanical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1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half-units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6"/>
          <p:cNvSpPr/>
          <p:nvPr/>
        </p:nvSpPr>
        <p:spPr>
          <a:xfrm>
            <a:off x="4277820" y="3829541"/>
            <a:ext cx="2022985" cy="328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Ladder: 8-10 modules per ladder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7"/>
          <p:cNvSpPr/>
          <p:nvPr/>
        </p:nvSpPr>
        <p:spPr>
          <a:xfrm>
            <a:off x="6205125" y="3829541"/>
            <a:ext cx="2348883" cy="5777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Module: Sensor, </a:t>
            </a:r>
            <a:r>
              <a:rPr lang="en-IN" sz="15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Microcables</a:t>
            </a:r>
            <a:r>
              <a:rPr lang="en-IN" sz="1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and FEBs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8"/>
          <p:cNvSpPr/>
          <p:nvPr/>
        </p:nvSpPr>
        <p:spPr>
          <a:xfrm rot="16200000">
            <a:off x="6326224" y="2368411"/>
            <a:ext cx="1002617" cy="2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4" name="Picture 91"/>
          <p:cNvPicPr/>
          <p:nvPr/>
        </p:nvPicPr>
        <p:blipFill>
          <a:blip r:embed="rId4" cstate="print"/>
          <a:srcRect l="42579"/>
          <a:stretch/>
        </p:blipFill>
        <p:spPr>
          <a:xfrm>
            <a:off x="6100956" y="1502293"/>
            <a:ext cx="2813565" cy="2153831"/>
          </a:xfrm>
          <a:prstGeom prst="rect">
            <a:avLst/>
          </a:prstGeom>
          <a:ln>
            <a:noFill/>
          </a:ln>
        </p:spPr>
      </p:pic>
      <p:pic>
        <p:nvPicPr>
          <p:cNvPr id="275" name="Picture 92"/>
          <p:cNvPicPr/>
          <p:nvPr/>
        </p:nvPicPr>
        <p:blipFill>
          <a:blip r:embed="rId4" cstate="print"/>
          <a:srcRect l="20402" t="4964" r="59779" b="16327"/>
          <a:stretch/>
        </p:blipFill>
        <p:spPr>
          <a:xfrm>
            <a:off x="4620046" y="1371659"/>
            <a:ext cx="1353881" cy="2373623"/>
          </a:xfrm>
          <a:prstGeom prst="rect">
            <a:avLst/>
          </a:prstGeom>
          <a:ln>
            <a:noFill/>
          </a:ln>
        </p:spPr>
      </p:pic>
      <p:sp>
        <p:nvSpPr>
          <p:cNvPr id="276" name="CustomShape 9"/>
          <p:cNvSpPr/>
          <p:nvPr/>
        </p:nvSpPr>
        <p:spPr>
          <a:xfrm>
            <a:off x="309897" y="836712"/>
            <a:ext cx="8559886" cy="7638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22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Goal:</a:t>
            </a:r>
            <a:r>
              <a:rPr lang="en-IN" sz="2200" b="1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reconstruct the trajectories and measure the momentum </a:t>
            </a:r>
            <a:r>
              <a:rPr lang="en-IN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 </a:t>
            </a:r>
            <a:r>
              <a:rPr lang="en-IN" sz="1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charged </a:t>
            </a: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particles </a:t>
            </a:r>
            <a:endParaRPr lang="en-IN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10"/>
          <p:cNvSpPr/>
          <p:nvPr/>
        </p:nvSpPr>
        <p:spPr>
          <a:xfrm>
            <a:off x="731641" y="4457758"/>
            <a:ext cx="5277343" cy="20414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195934" indent="-19528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Core detector of the CBM Experiment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34" indent="-19528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Low material budget ~ 1.5 Xo % per station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34" indent="-19528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896 modules mounted on 106 ladders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34" indent="-19528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Fast self triggering read-out electronics mounted on the top and bottom of individual ladder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34" indent="-19528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~1.8 million read-out channels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34" indent="-19528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~16000 r/o ASICs “STS-XYTER” 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0254" y="5062108"/>
            <a:ext cx="2612700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IN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I. </a:t>
            </a:r>
            <a:r>
              <a:rPr lang="en-IN" b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Momot</a:t>
            </a:r>
            <a:r>
              <a:rPr lang="en-IN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Wed, 16:30,</a:t>
            </a:r>
          </a:p>
          <a:p>
            <a:pPr algn="ctr"/>
            <a:r>
              <a:rPr lang="en-IN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HK 44.1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208912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DPG Spring Meeting, </a:t>
            </a:r>
            <a:r>
              <a:rPr lang="en-IN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München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18 March, 2019, S.Mehta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ustomShape 1"/>
          <p:cNvSpPr/>
          <p:nvPr/>
        </p:nvSpPr>
        <p:spPr>
          <a:xfrm>
            <a:off x="0" y="188640"/>
            <a:ext cx="9144000" cy="64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3400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r>
              <a:rPr lang="en-IN" sz="3200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ilicon</a:t>
            </a:r>
            <a:r>
              <a:rPr lang="en-IN" sz="3200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IN" sz="3400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</a:t>
            </a:r>
            <a:r>
              <a:rPr lang="en-IN" sz="3200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racking</a:t>
            </a:r>
            <a:r>
              <a:rPr lang="en-IN" sz="3200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IN" sz="3400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r>
              <a:rPr lang="en-IN" sz="3200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ystem</a:t>
            </a:r>
            <a:r>
              <a:rPr lang="en-IN" sz="3200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(STS)</a:t>
            </a:r>
            <a:endParaRPr lang="en-IN" sz="32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208912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DPG Spring Meeting, </a:t>
            </a:r>
            <a:r>
              <a:rPr lang="en-IN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München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18 March, 2019, S.Mehta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/>
          <p:nvPr/>
        </p:nvPicPr>
        <p:blipFill>
          <a:blip r:embed="rId3" cstate="print"/>
          <a:srcRect l="33643" t="-10" r="-223" b="10"/>
          <a:stretch/>
        </p:blipFill>
        <p:spPr>
          <a:xfrm>
            <a:off x="979654" y="1296544"/>
            <a:ext cx="3340945" cy="1747232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816378" y="3078721"/>
            <a:ext cx="3591083" cy="676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Carbon </a:t>
            </a:r>
            <a:r>
              <a:rPr lang="en-IN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Fiber</a:t>
            </a: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IN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(CF) ladder </a:t>
            </a: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produced </a:t>
            </a:r>
            <a:r>
              <a:rPr lang="en-IN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with the </a:t>
            </a: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winding technique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Content Placeholder 3"/>
          <p:cNvPicPr/>
          <p:nvPr/>
        </p:nvPicPr>
        <p:blipFill>
          <a:blip r:embed="rId4" cstate="print"/>
          <a:srcRect l="21800" t="22722" r="15946"/>
          <a:stretch/>
        </p:blipFill>
        <p:spPr>
          <a:xfrm>
            <a:off x="4963883" y="1273296"/>
            <a:ext cx="3267798" cy="1737435"/>
          </a:xfrm>
          <a:prstGeom prst="rect">
            <a:avLst/>
          </a:prstGeom>
          <a:ln>
            <a:noFill/>
          </a:ln>
        </p:spPr>
      </p:pic>
      <p:sp>
        <p:nvSpPr>
          <p:cNvPr id="7" name="CustomShape 4"/>
          <p:cNvSpPr/>
          <p:nvPr/>
        </p:nvSpPr>
        <p:spPr>
          <a:xfrm>
            <a:off x="4767952" y="3045675"/>
            <a:ext cx="3623738" cy="5777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10000"/>
              </a:lnSpc>
            </a:pP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Sensor holding structures, L-legs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made of </a:t>
            </a:r>
            <a:r>
              <a:rPr lang="en-IN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glass </a:t>
            </a: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fibres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5"/>
          <p:cNvSpPr/>
          <p:nvPr/>
        </p:nvSpPr>
        <p:spPr>
          <a:xfrm>
            <a:off x="522315" y="5626414"/>
            <a:ext cx="3949150" cy="5777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Sensor module: sensors,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micro cables, FEBs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CustomShape 6"/>
          <p:cNvSpPr/>
          <p:nvPr/>
        </p:nvSpPr>
        <p:spPr>
          <a:xfrm>
            <a:off x="5227489" y="5724390"/>
            <a:ext cx="3198242" cy="5777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FEBs (Front End Boards) in 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cooling box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" name="Picture 2"/>
          <p:cNvPicPr/>
          <p:nvPr/>
        </p:nvPicPr>
        <p:blipFill>
          <a:blip r:embed="rId5" cstate="print"/>
          <a:srcRect l="14941" t="13905" r="26697" b="8828"/>
          <a:stretch/>
        </p:blipFill>
        <p:spPr>
          <a:xfrm>
            <a:off x="5443942" y="3808313"/>
            <a:ext cx="2524567" cy="1817122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t="13553"/>
          <a:stretch>
            <a:fillRect/>
          </a:stretch>
        </p:blipFill>
        <p:spPr bwMode="auto">
          <a:xfrm>
            <a:off x="783586" y="4082244"/>
            <a:ext cx="3788414" cy="132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stomShape 1"/>
          <p:cNvSpPr/>
          <p:nvPr/>
        </p:nvSpPr>
        <p:spPr>
          <a:xfrm>
            <a:off x="0" y="260648"/>
            <a:ext cx="9144000" cy="7073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IN" sz="3200" b="1" spc="-1" dirty="0" smtClean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Components of a ladder</a:t>
            </a:r>
            <a:endParaRPr lang="en-IN" sz="3200" b="1" spc="-1" dirty="0">
              <a:uFill>
                <a:solidFill>
                  <a:srgbClr val="FFFFFF"/>
                </a:solidFill>
              </a:u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0" y="209333"/>
            <a:ext cx="9144000" cy="6993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IN" sz="3200" b="1" spc="-1" dirty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Assembly of CF Ladder</a:t>
            </a:r>
          </a:p>
        </p:txBody>
      </p:sp>
      <p:sp>
        <p:nvSpPr>
          <p:cNvPr id="289" name="CustomShape 2"/>
          <p:cNvSpPr/>
          <p:nvPr/>
        </p:nvSpPr>
        <p:spPr>
          <a:xfrm>
            <a:off x="1142929" y="236448"/>
            <a:ext cx="6799122" cy="8468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0" name="Picture 7"/>
          <p:cNvPicPr/>
          <p:nvPr/>
        </p:nvPicPr>
        <p:blipFill>
          <a:blip r:embed="rId2" cstate="print"/>
          <a:srcRect t="27599" r="20073" b="27599"/>
          <a:stretch/>
        </p:blipFill>
        <p:spPr>
          <a:xfrm>
            <a:off x="1740191" y="1616272"/>
            <a:ext cx="5549737" cy="1826919"/>
          </a:xfrm>
          <a:prstGeom prst="rect">
            <a:avLst/>
          </a:prstGeom>
          <a:ln>
            <a:noFill/>
          </a:ln>
        </p:spPr>
      </p:pic>
      <p:sp>
        <p:nvSpPr>
          <p:cNvPr id="291" name="CustomShape 3"/>
          <p:cNvSpPr/>
          <p:nvPr/>
        </p:nvSpPr>
        <p:spPr>
          <a:xfrm rot="13462800">
            <a:off x="1848229" y="2937076"/>
            <a:ext cx="1083405" cy="5517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pic>
        <p:nvPicPr>
          <p:cNvPr id="292" name="Picture 2"/>
          <p:cNvPicPr/>
          <p:nvPr/>
        </p:nvPicPr>
        <p:blipFill>
          <a:blip r:embed="rId3" cstate="print"/>
          <a:srcRect l="28586" t="12016" r="16396" b="9056"/>
          <a:stretch/>
        </p:blipFill>
        <p:spPr>
          <a:xfrm rot="16200000">
            <a:off x="5492835" y="3085741"/>
            <a:ext cx="1565651" cy="3073500"/>
          </a:xfrm>
          <a:prstGeom prst="rect">
            <a:avLst/>
          </a:prstGeom>
          <a:ln>
            <a:noFill/>
          </a:ln>
        </p:spPr>
      </p:pic>
      <p:pic>
        <p:nvPicPr>
          <p:cNvPr id="293" name="Picture 3"/>
          <p:cNvPicPr/>
          <p:nvPr/>
        </p:nvPicPr>
        <p:blipFill>
          <a:blip r:embed="rId4" cstate="print"/>
          <a:srcRect l="24803" t="27953" r="33202" b="20084"/>
          <a:stretch/>
        </p:blipFill>
        <p:spPr>
          <a:xfrm rot="5400000">
            <a:off x="2190423" y="3109905"/>
            <a:ext cx="1565651" cy="3016027"/>
          </a:xfrm>
          <a:prstGeom prst="rect">
            <a:avLst/>
          </a:prstGeom>
          <a:ln>
            <a:noFill/>
          </a:ln>
        </p:spPr>
      </p:pic>
      <p:sp>
        <p:nvSpPr>
          <p:cNvPr id="294" name="CustomShape 4"/>
          <p:cNvSpPr/>
          <p:nvPr/>
        </p:nvSpPr>
        <p:spPr>
          <a:xfrm rot="13462800">
            <a:off x="6514825" y="2726398"/>
            <a:ext cx="123214" cy="118917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295" name="CustomShape 5"/>
          <p:cNvSpPr/>
          <p:nvPr/>
        </p:nvSpPr>
        <p:spPr>
          <a:xfrm>
            <a:off x="1805502" y="5405316"/>
            <a:ext cx="2349209" cy="5777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End plates to hold the ladders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6"/>
          <p:cNvSpPr/>
          <p:nvPr/>
        </p:nvSpPr>
        <p:spPr>
          <a:xfrm>
            <a:off x="4744789" y="5462142"/>
            <a:ext cx="3067622" cy="328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Ladder bearing blocks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7"/>
          <p:cNvSpPr/>
          <p:nvPr/>
        </p:nvSpPr>
        <p:spPr>
          <a:xfrm>
            <a:off x="6912435" y="16656"/>
            <a:ext cx="965612" cy="296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>
              <a:lnSpc>
                <a:spcPct val="100000"/>
              </a:lnSpc>
            </a:pPr>
            <a:fld id="{A52B6391-3A58-4270-A70B-33DB5D4B737C}" type="slidenum">
              <a:rPr lang="en-IN" sz="13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>
                <a:lnSpc>
                  <a:spcPct val="100000"/>
                </a:lnSpc>
              </a:pPr>
              <a:t>6</a:t>
            </a:fld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064896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DPG Spring Meeting, </a:t>
            </a:r>
            <a:r>
              <a:rPr lang="en-IN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München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18 March, 2019, S.Mehta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0" y="239203"/>
            <a:ext cx="9144000" cy="741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IN" sz="3200" b="1" spc="-1" dirty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Gluing of sensor holders (L-legs) on Ladder</a:t>
            </a:r>
          </a:p>
        </p:txBody>
      </p:sp>
      <p:sp>
        <p:nvSpPr>
          <p:cNvPr id="299" name="CustomShape 2"/>
          <p:cNvSpPr/>
          <p:nvPr/>
        </p:nvSpPr>
        <p:spPr>
          <a:xfrm>
            <a:off x="130947" y="6762932"/>
            <a:ext cx="8292441" cy="2896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0" name="Picture 2"/>
          <p:cNvPicPr/>
          <p:nvPr/>
        </p:nvPicPr>
        <p:blipFill>
          <a:blip r:embed="rId2" cstate="print"/>
          <a:srcRect l="23227" t="38800" r="29527" b="24793"/>
          <a:stretch/>
        </p:blipFill>
        <p:spPr>
          <a:xfrm>
            <a:off x="539552" y="1751621"/>
            <a:ext cx="2368386" cy="1389347"/>
          </a:xfrm>
          <a:prstGeom prst="rect">
            <a:avLst/>
          </a:prstGeom>
          <a:ln>
            <a:noFill/>
          </a:ln>
        </p:spPr>
      </p:pic>
      <p:sp>
        <p:nvSpPr>
          <p:cNvPr id="301" name="CustomShape 3"/>
          <p:cNvSpPr/>
          <p:nvPr/>
        </p:nvSpPr>
        <p:spPr>
          <a:xfrm>
            <a:off x="611560" y="3183400"/>
            <a:ext cx="2251570" cy="3896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L-leg fixture holding 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L-legs 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2" name="Picture 6"/>
          <p:cNvPicPr/>
          <p:nvPr/>
        </p:nvPicPr>
        <p:blipFill>
          <a:blip r:embed="rId3" cstate="print"/>
          <a:srcRect l="23979" t="30045" r="24614" b="19554"/>
          <a:stretch/>
        </p:blipFill>
        <p:spPr>
          <a:xfrm rot="5400000">
            <a:off x="1138721" y="3273349"/>
            <a:ext cx="1405419" cy="2292786"/>
          </a:xfrm>
          <a:prstGeom prst="rect">
            <a:avLst/>
          </a:prstGeom>
          <a:ln>
            <a:noFill/>
          </a:ln>
        </p:spPr>
      </p:pic>
      <p:pic>
        <p:nvPicPr>
          <p:cNvPr id="303" name="Picture 2"/>
          <p:cNvPicPr/>
          <p:nvPr/>
        </p:nvPicPr>
        <p:blipFill>
          <a:blip r:embed="rId4" cstate="print"/>
          <a:srcRect l="16921" r="31887" b="36935"/>
          <a:stretch/>
        </p:blipFill>
        <p:spPr>
          <a:xfrm>
            <a:off x="3275856" y="1484784"/>
            <a:ext cx="2482782" cy="1390425"/>
          </a:xfrm>
          <a:prstGeom prst="rect">
            <a:avLst/>
          </a:prstGeom>
          <a:ln>
            <a:noFill/>
          </a:ln>
        </p:spPr>
      </p:pic>
      <p:sp>
        <p:nvSpPr>
          <p:cNvPr id="304" name="CustomShape 4"/>
          <p:cNvSpPr/>
          <p:nvPr/>
        </p:nvSpPr>
        <p:spPr>
          <a:xfrm>
            <a:off x="638615" y="5157192"/>
            <a:ext cx="2349209" cy="273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Araldite 2011 glue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5" name="Picture 4"/>
          <p:cNvPicPr/>
          <p:nvPr/>
        </p:nvPicPr>
        <p:blipFill>
          <a:blip r:embed="rId5" cstate="print"/>
          <a:srcRect t="10804" b="27598"/>
          <a:stretch/>
        </p:blipFill>
        <p:spPr>
          <a:xfrm>
            <a:off x="3419872" y="3971941"/>
            <a:ext cx="4647476" cy="1499680"/>
          </a:xfrm>
          <a:prstGeom prst="rect">
            <a:avLst/>
          </a:prstGeom>
          <a:ln>
            <a:noFill/>
          </a:ln>
        </p:spPr>
      </p:pic>
      <p:sp>
        <p:nvSpPr>
          <p:cNvPr id="306" name="CustomShape 5"/>
          <p:cNvSpPr/>
          <p:nvPr/>
        </p:nvSpPr>
        <p:spPr>
          <a:xfrm>
            <a:off x="3275856" y="2924944"/>
            <a:ext cx="2448272" cy="466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Applying glue on ladder using a 3-D </a:t>
            </a:r>
            <a:r>
              <a:rPr lang="en-IN" sz="1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printed guiding </a:t>
            </a: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tool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8" name="Picture 3"/>
          <p:cNvPicPr/>
          <p:nvPr/>
        </p:nvPicPr>
        <p:blipFill>
          <a:blip r:embed="rId6" cstate="print"/>
          <a:srcRect l="8937" t="15350" r="3333" b="43700"/>
          <a:stretch/>
        </p:blipFill>
        <p:spPr>
          <a:xfrm>
            <a:off x="6156176" y="1340768"/>
            <a:ext cx="2116545" cy="1800200"/>
          </a:xfrm>
          <a:prstGeom prst="rect">
            <a:avLst/>
          </a:prstGeom>
          <a:ln>
            <a:noFill/>
          </a:ln>
        </p:spPr>
      </p:pic>
      <p:sp>
        <p:nvSpPr>
          <p:cNvPr id="309" name="CustomShape 6"/>
          <p:cNvSpPr/>
          <p:nvPr/>
        </p:nvSpPr>
        <p:spPr>
          <a:xfrm>
            <a:off x="6084168" y="3140968"/>
            <a:ext cx="2317207" cy="660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L-leg fixture goes onto the rail and </a:t>
            </a:r>
            <a:r>
              <a:rPr lang="en-IN" sz="1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</a:t>
            </a: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rail fits in the positioning blocks 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8"/>
          <p:cNvSpPr/>
          <p:nvPr/>
        </p:nvSpPr>
        <p:spPr>
          <a:xfrm>
            <a:off x="3419872" y="5517232"/>
            <a:ext cx="4635394" cy="4789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Prototype ladder with 20 L-legs (4 L-legs per </a:t>
            </a:r>
            <a:r>
              <a:rPr lang="en-IN" sz="1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sensor) after the glue is cured (~24 hours)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9"/>
          <p:cNvSpPr/>
          <p:nvPr/>
        </p:nvSpPr>
        <p:spPr>
          <a:xfrm>
            <a:off x="415046" y="16656"/>
            <a:ext cx="2624492" cy="296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>
              <a:lnSpc>
                <a:spcPct val="100000"/>
              </a:lnSpc>
            </a:pPr>
            <a:r>
              <a:rPr lang="en-IN" sz="11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30.11.2018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10"/>
          <p:cNvSpPr/>
          <p:nvPr/>
        </p:nvSpPr>
        <p:spPr>
          <a:xfrm>
            <a:off x="3110726" y="16656"/>
            <a:ext cx="3730521" cy="296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>
              <a:lnSpc>
                <a:spcPct val="100000"/>
              </a:lnSpc>
            </a:pPr>
            <a:r>
              <a:rPr lang="en-IN" sz="11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Ladder assembly procedure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11"/>
          <p:cNvSpPr/>
          <p:nvPr/>
        </p:nvSpPr>
        <p:spPr>
          <a:xfrm>
            <a:off x="6912435" y="16656"/>
            <a:ext cx="965612" cy="296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>
              <a:lnSpc>
                <a:spcPct val="100000"/>
              </a:lnSpc>
            </a:pPr>
            <a:fld id="{7CB90D19-74E5-4F8B-A797-4D69790CBC52}" type="slidenum">
              <a:rPr lang="en-IN" sz="13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>
                <a:lnSpc>
                  <a:spcPct val="100000"/>
                </a:lnSpc>
              </a:pPr>
              <a:t>7</a:t>
            </a:fld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179512" y="6448251"/>
            <a:ext cx="8280920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DPG Spring Meeting, </a:t>
            </a:r>
            <a:r>
              <a:rPr lang="en-IN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München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18 March, 2019, S.Mehta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-2" y="280178"/>
            <a:ext cx="9144002" cy="9885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IN" sz="3200" b="1" spc="-1" dirty="0" smtClean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Assembly </a:t>
            </a:r>
            <a:r>
              <a:rPr lang="en-IN" sz="3200" b="1" spc="-1" dirty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technique to mount the </a:t>
            </a:r>
            <a:r>
              <a:rPr lang="en-IN" sz="3200" b="1" spc="-1" dirty="0" smtClean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sensors on</a:t>
            </a:r>
          </a:p>
          <a:p>
            <a:pPr algn="ctr">
              <a:spcBef>
                <a:spcPct val="0"/>
              </a:spcBef>
            </a:pPr>
            <a:r>
              <a:rPr lang="en-IN" sz="3200" b="1" spc="-1" dirty="0" smtClean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 </a:t>
            </a:r>
            <a:r>
              <a:rPr lang="en-IN" sz="3200" b="1" spc="-1" dirty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the ladder</a:t>
            </a:r>
          </a:p>
        </p:txBody>
      </p:sp>
      <p:pic>
        <p:nvPicPr>
          <p:cNvPr id="316" name="Picture 2"/>
          <p:cNvPicPr/>
          <p:nvPr/>
        </p:nvPicPr>
        <p:blipFill>
          <a:blip r:embed="rId2" cstate="print"/>
          <a:srcRect l="5099" t="7757" r="60437" b="8842"/>
          <a:stretch/>
        </p:blipFill>
        <p:spPr>
          <a:xfrm>
            <a:off x="5220072" y="1430481"/>
            <a:ext cx="1243833" cy="1638479"/>
          </a:xfrm>
          <a:prstGeom prst="rect">
            <a:avLst/>
          </a:prstGeom>
          <a:ln>
            <a:noFill/>
          </a:ln>
        </p:spPr>
      </p:pic>
      <p:pic>
        <p:nvPicPr>
          <p:cNvPr id="317" name="Picture 2"/>
          <p:cNvPicPr/>
          <p:nvPr/>
        </p:nvPicPr>
        <p:blipFill>
          <a:blip r:embed="rId3" cstate="print"/>
          <a:srcRect l="5278" t="8618" r="60777" b="10564"/>
          <a:stretch/>
        </p:blipFill>
        <p:spPr>
          <a:xfrm>
            <a:off x="6732240" y="1484784"/>
            <a:ext cx="1203015" cy="1559119"/>
          </a:xfrm>
          <a:prstGeom prst="rect">
            <a:avLst/>
          </a:prstGeom>
          <a:ln>
            <a:noFill/>
          </a:ln>
        </p:spPr>
      </p:pic>
      <p:sp>
        <p:nvSpPr>
          <p:cNvPr id="318" name="CustomShape 2"/>
          <p:cNvSpPr/>
          <p:nvPr/>
        </p:nvSpPr>
        <p:spPr>
          <a:xfrm>
            <a:off x="6804248" y="2113738"/>
            <a:ext cx="847400" cy="2351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IN" sz="11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Sensor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9" name="Picture 2"/>
          <p:cNvPicPr/>
          <p:nvPr/>
        </p:nvPicPr>
        <p:blipFill>
          <a:blip r:embed="rId4" cstate="print"/>
          <a:srcRect l="4340" t="15452" r="12207" b="12386"/>
          <a:stretch/>
        </p:blipFill>
        <p:spPr>
          <a:xfrm rot="224400">
            <a:off x="702540" y="1539021"/>
            <a:ext cx="3479076" cy="1634234"/>
          </a:xfrm>
          <a:prstGeom prst="rect">
            <a:avLst/>
          </a:prstGeom>
          <a:ln>
            <a:noFill/>
          </a:ln>
        </p:spPr>
      </p:pic>
      <p:pic>
        <p:nvPicPr>
          <p:cNvPr id="320" name="Picture 2"/>
          <p:cNvPicPr/>
          <p:nvPr/>
        </p:nvPicPr>
        <p:blipFill>
          <a:blip r:embed="rId5" cstate="print"/>
          <a:srcRect l="1582" t="26845" r="16160" b="9157"/>
          <a:stretch/>
        </p:blipFill>
        <p:spPr>
          <a:xfrm rot="301800">
            <a:off x="574432" y="3730312"/>
            <a:ext cx="4207112" cy="1975158"/>
          </a:xfrm>
          <a:prstGeom prst="rect">
            <a:avLst/>
          </a:prstGeom>
          <a:ln>
            <a:noFill/>
          </a:ln>
        </p:spPr>
      </p:pic>
      <p:pic>
        <p:nvPicPr>
          <p:cNvPr id="321" name="Picture 2"/>
          <p:cNvPicPr/>
          <p:nvPr/>
        </p:nvPicPr>
        <p:blipFill>
          <a:blip r:embed="rId6" cstate="print"/>
          <a:srcRect l="1116" t="34244" r="22042" b="8194"/>
          <a:stretch/>
        </p:blipFill>
        <p:spPr>
          <a:xfrm rot="239400">
            <a:off x="64530" y="3748220"/>
            <a:ext cx="5106663" cy="2032693"/>
          </a:xfrm>
          <a:prstGeom prst="rect">
            <a:avLst/>
          </a:prstGeom>
          <a:ln>
            <a:noFill/>
          </a:ln>
        </p:spPr>
      </p:pic>
      <p:pic>
        <p:nvPicPr>
          <p:cNvPr id="322" name="Content Placeholder 5"/>
          <p:cNvPicPr/>
          <p:nvPr/>
        </p:nvPicPr>
        <p:blipFill>
          <a:blip r:embed="rId7" cstate="print"/>
          <a:srcRect t="4214"/>
          <a:stretch/>
        </p:blipFill>
        <p:spPr>
          <a:xfrm>
            <a:off x="5258127" y="3429148"/>
            <a:ext cx="3346321" cy="1237432"/>
          </a:xfrm>
          <a:prstGeom prst="rect">
            <a:avLst/>
          </a:prstGeom>
          <a:ln>
            <a:noFill/>
          </a:ln>
        </p:spPr>
      </p:pic>
      <p:pic>
        <p:nvPicPr>
          <p:cNvPr id="323" name="Content Placeholder 5"/>
          <p:cNvPicPr/>
          <p:nvPr/>
        </p:nvPicPr>
        <p:blipFill>
          <a:blip r:embed="rId8" cstate="print"/>
          <a:srcRect t="22646" b="12021"/>
          <a:stretch/>
        </p:blipFill>
        <p:spPr>
          <a:xfrm>
            <a:off x="5257475" y="4644046"/>
            <a:ext cx="3346973" cy="1233513"/>
          </a:xfrm>
          <a:prstGeom prst="rect">
            <a:avLst/>
          </a:prstGeom>
          <a:ln>
            <a:noFill/>
          </a:ln>
        </p:spPr>
      </p:pic>
      <p:pic>
        <p:nvPicPr>
          <p:cNvPr id="324" name="Picture 2"/>
          <p:cNvPicPr/>
          <p:nvPr/>
        </p:nvPicPr>
        <p:blipFill>
          <a:blip r:embed="rId9" cstate="print"/>
          <a:srcRect l="1230" t="32968" r="12813" b="8516"/>
          <a:stretch/>
        </p:blipFill>
        <p:spPr>
          <a:xfrm>
            <a:off x="151824" y="3645024"/>
            <a:ext cx="4924232" cy="1795240"/>
          </a:xfrm>
          <a:prstGeom prst="rect">
            <a:avLst/>
          </a:prstGeom>
          <a:ln>
            <a:noFill/>
          </a:ln>
        </p:spPr>
      </p:pic>
      <p:sp>
        <p:nvSpPr>
          <p:cNvPr id="325" name="CustomShape 3"/>
          <p:cNvSpPr/>
          <p:nvPr/>
        </p:nvSpPr>
        <p:spPr>
          <a:xfrm flipV="1">
            <a:off x="5421279" y="2450432"/>
            <a:ext cx="193645" cy="18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326" name="CustomShape 4"/>
          <p:cNvSpPr/>
          <p:nvPr/>
        </p:nvSpPr>
        <p:spPr>
          <a:xfrm flipV="1">
            <a:off x="5436096" y="2420888"/>
            <a:ext cx="327" cy="20183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327" name="CustomShape 5"/>
          <p:cNvSpPr/>
          <p:nvPr/>
        </p:nvSpPr>
        <p:spPr>
          <a:xfrm>
            <a:off x="5004048" y="2612075"/>
            <a:ext cx="586159" cy="312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IN" sz="1100" b="1" spc="-1" dirty="0">
                <a:solidFill>
                  <a:srgbClr val="29293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Edges</a:t>
            </a:r>
            <a:endParaRPr lang="en-IN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6"/>
          <p:cNvSpPr/>
          <p:nvPr/>
        </p:nvSpPr>
        <p:spPr>
          <a:xfrm>
            <a:off x="5436096" y="2996952"/>
            <a:ext cx="2154258" cy="3131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Sensor holding tool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7"/>
          <p:cNvSpPr/>
          <p:nvPr/>
        </p:nvSpPr>
        <p:spPr>
          <a:xfrm>
            <a:off x="979128" y="3027618"/>
            <a:ext cx="3395153" cy="5453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Tool to assemble a ladder, can assemble </a:t>
            </a:r>
            <a:r>
              <a:rPr lang="en-IN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up to </a:t>
            </a: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 modules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8"/>
          <p:cNvSpPr/>
          <p:nvPr/>
        </p:nvSpPr>
        <p:spPr>
          <a:xfrm>
            <a:off x="718412" y="5682587"/>
            <a:ext cx="3982945" cy="3131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Assembly of modules on the ladder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9"/>
          <p:cNvSpPr/>
          <p:nvPr/>
        </p:nvSpPr>
        <p:spPr>
          <a:xfrm>
            <a:off x="5159509" y="5907938"/>
            <a:ext cx="3525773" cy="5453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Prototype ladder assembled with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5 non-functional modules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251520" y="6448251"/>
            <a:ext cx="8136904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DPG Spring Meeting, </a:t>
            </a:r>
            <a:r>
              <a:rPr lang="en-IN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München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18 March, 2019, S.Mehta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/>
      <p:bldP spid="327" grpId="0"/>
      <p:bldP spid="328" grpId="0"/>
      <p:bldP spid="329" grpId="0"/>
      <p:bldP spid="330" grpId="0"/>
      <p:bldP spid="3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0" y="188640"/>
            <a:ext cx="9144000" cy="864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en-IN" sz="3200" b="1" spc="-1" dirty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Assembly technique to mount the sensors </a:t>
            </a:r>
            <a:r>
              <a:rPr lang="en-IN" sz="3200" b="1" spc="-1" dirty="0" smtClean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on</a:t>
            </a:r>
          </a:p>
          <a:p>
            <a:pPr algn="ctr">
              <a:spcBef>
                <a:spcPct val="0"/>
              </a:spcBef>
            </a:pPr>
            <a:r>
              <a:rPr lang="en-IN" sz="3200" b="1" spc="-1" dirty="0" smtClean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 </a:t>
            </a:r>
            <a:r>
              <a:rPr lang="en-IN" sz="3200" b="1" spc="-1" dirty="0"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</a:rPr>
              <a:t>the ladder</a:t>
            </a:r>
          </a:p>
        </p:txBody>
      </p:sp>
      <p:sp>
        <p:nvSpPr>
          <p:cNvPr id="333" name="CustomShape 2"/>
          <p:cNvSpPr/>
          <p:nvPr/>
        </p:nvSpPr>
        <p:spPr>
          <a:xfrm>
            <a:off x="1207913" y="-25147"/>
            <a:ext cx="6799122" cy="10346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4" name="Picture 2"/>
          <p:cNvPicPr/>
          <p:nvPr/>
        </p:nvPicPr>
        <p:blipFill>
          <a:blip r:embed="rId2" cstate="print"/>
          <a:srcRect l="13775" t="23398" r="11412" b="17803"/>
          <a:stretch/>
        </p:blipFill>
        <p:spPr>
          <a:xfrm>
            <a:off x="804296" y="1411829"/>
            <a:ext cx="3786687" cy="1525807"/>
          </a:xfrm>
          <a:prstGeom prst="rect">
            <a:avLst/>
          </a:prstGeom>
          <a:ln>
            <a:noFill/>
          </a:ln>
        </p:spPr>
      </p:pic>
      <p:pic>
        <p:nvPicPr>
          <p:cNvPr id="335" name="Picture 23"/>
          <p:cNvPicPr/>
          <p:nvPr/>
        </p:nvPicPr>
        <p:blipFill>
          <a:blip r:embed="rId3" cstate="print"/>
          <a:srcRect t="16794" b="27234"/>
          <a:stretch/>
        </p:blipFill>
        <p:spPr>
          <a:xfrm>
            <a:off x="4898268" y="4587220"/>
            <a:ext cx="3263879" cy="1248536"/>
          </a:xfrm>
          <a:prstGeom prst="rect">
            <a:avLst/>
          </a:prstGeom>
          <a:ln>
            <a:noFill/>
          </a:ln>
        </p:spPr>
      </p:pic>
      <p:pic>
        <p:nvPicPr>
          <p:cNvPr id="336" name="Picture 25"/>
          <p:cNvPicPr/>
          <p:nvPr/>
        </p:nvPicPr>
        <p:blipFill>
          <a:blip r:embed="rId4" cstate="print"/>
          <a:srcRect t="23552" b="5043"/>
          <a:stretch/>
        </p:blipFill>
        <p:spPr>
          <a:xfrm>
            <a:off x="4930923" y="3052921"/>
            <a:ext cx="3198569" cy="1223716"/>
          </a:xfrm>
          <a:prstGeom prst="rect">
            <a:avLst/>
          </a:prstGeom>
          <a:ln>
            <a:noFill/>
          </a:ln>
        </p:spPr>
      </p:pic>
      <p:pic>
        <p:nvPicPr>
          <p:cNvPr id="337" name="Picture 26"/>
          <p:cNvPicPr/>
          <p:nvPr/>
        </p:nvPicPr>
        <p:blipFill>
          <a:blip r:embed="rId5" cstate="print"/>
          <a:srcRect l="9226" t="45510" r="10140" b="7449"/>
          <a:stretch/>
        </p:blipFill>
        <p:spPr>
          <a:xfrm>
            <a:off x="783723" y="4005064"/>
            <a:ext cx="3792565" cy="1590471"/>
          </a:xfrm>
          <a:prstGeom prst="rect">
            <a:avLst/>
          </a:prstGeom>
          <a:ln>
            <a:noFill/>
          </a:ln>
        </p:spPr>
      </p:pic>
      <p:pic>
        <p:nvPicPr>
          <p:cNvPr id="338" name="Picture 4"/>
          <p:cNvPicPr/>
          <p:nvPr/>
        </p:nvPicPr>
        <p:blipFill>
          <a:blip r:embed="rId6" cstate="print"/>
          <a:stretch/>
        </p:blipFill>
        <p:spPr>
          <a:xfrm>
            <a:off x="4930923" y="1375904"/>
            <a:ext cx="3149913" cy="1202488"/>
          </a:xfrm>
          <a:prstGeom prst="rect">
            <a:avLst/>
          </a:prstGeom>
          <a:ln>
            <a:noFill/>
          </a:ln>
        </p:spPr>
      </p:pic>
      <p:sp>
        <p:nvSpPr>
          <p:cNvPr id="339" name="CustomShape 3"/>
          <p:cNvSpPr/>
          <p:nvPr/>
        </p:nvSpPr>
        <p:spPr>
          <a:xfrm>
            <a:off x="4212510" y="1762908"/>
            <a:ext cx="454886" cy="328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IN" sz="1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lang="en-IN" sz="1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4"/>
          <p:cNvSpPr/>
          <p:nvPr/>
        </p:nvSpPr>
        <p:spPr>
          <a:xfrm>
            <a:off x="4179855" y="2286098"/>
            <a:ext cx="454886" cy="328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IN" sz="1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II</a:t>
            </a:r>
            <a:endParaRPr lang="en-IN" sz="1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755576" y="2996952"/>
            <a:ext cx="3886516" cy="9128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marL="194400" indent="-194400" defTabSz="360000">
              <a:lnSpc>
                <a:spcPct val="100000"/>
              </a:lnSpc>
              <a:buFont typeface="+mj-lt"/>
              <a:buAutoNum type="romanUcPeriod"/>
            </a:pPr>
            <a:r>
              <a:rPr lang="en-IN" sz="1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Module </a:t>
            </a: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holder holding the module, micro </a:t>
            </a:r>
            <a:r>
              <a:rPr lang="en-IN" sz="1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cables </a:t>
            </a: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are clamped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4400" indent="-194400" defTabSz="360000">
              <a:lnSpc>
                <a:spcPct val="100000"/>
              </a:lnSpc>
              <a:buFont typeface="+mj-lt"/>
              <a:buAutoNum type="romanUcPeriod"/>
            </a:pPr>
            <a:r>
              <a:rPr lang="en-IN" sz="1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L- legs </a:t>
            </a: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glued on the ladder and glue applied on surface of </a:t>
            </a:r>
            <a:r>
              <a:rPr lang="en-IN" sz="1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L- legs </a:t>
            </a: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put the sensor on it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6"/>
          <p:cNvSpPr/>
          <p:nvPr/>
        </p:nvSpPr>
        <p:spPr>
          <a:xfrm>
            <a:off x="783397" y="5625435"/>
            <a:ext cx="3786687" cy="466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module glued on the ladder where sensor holder holds the sensor by applying vacuum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7"/>
          <p:cNvSpPr/>
          <p:nvPr/>
        </p:nvSpPr>
        <p:spPr>
          <a:xfrm>
            <a:off x="4963578" y="5854045"/>
            <a:ext cx="3132932" cy="273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Module glued on the ladder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8"/>
          <p:cNvSpPr/>
          <p:nvPr/>
        </p:nvSpPr>
        <p:spPr>
          <a:xfrm>
            <a:off x="4963578" y="4253449"/>
            <a:ext cx="3067622" cy="273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FEBs goes inside the cooling box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9"/>
          <p:cNvSpPr/>
          <p:nvPr/>
        </p:nvSpPr>
        <p:spPr>
          <a:xfrm>
            <a:off x="4865613" y="2547366"/>
            <a:ext cx="3198242" cy="466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Vacuum is applied on sensor for </a:t>
            </a:r>
            <a:r>
              <a:rPr lang="en-IN" sz="1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~ 24 </a:t>
            </a:r>
            <a:r>
              <a:rPr lang="en-IN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hours</a:t>
            </a:r>
            <a:endParaRPr lang="en-IN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51520" y="6448251"/>
            <a:ext cx="8064896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DPG Spring Meeting, </a:t>
            </a:r>
            <a:r>
              <a:rPr lang="en-IN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München</a:t>
            </a:r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18 March, 2019, S.Mehta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I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897</Words>
  <Application>Microsoft Office PowerPoint</Application>
  <PresentationFormat>On-screen Show (4:3)</PresentationFormat>
  <Paragraphs>156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It's Me</dc:creator>
  <cp:lastModifiedBy>It's Me</cp:lastModifiedBy>
  <cp:revision>81</cp:revision>
  <dcterms:created xsi:type="dcterms:W3CDTF">2019-03-14T11:54:10Z</dcterms:created>
  <dcterms:modified xsi:type="dcterms:W3CDTF">2019-03-27T22:00:00Z</dcterms:modified>
</cp:coreProperties>
</file>