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  <p:sldMasterId id="2147483711" r:id="rId2"/>
    <p:sldMasterId id="2147483723" r:id="rId3"/>
    <p:sldMasterId id="2147483735" r:id="rId4"/>
  </p:sldMasterIdLst>
  <p:notesMasterIdLst>
    <p:notesMasterId r:id="rId18"/>
  </p:notesMasterIdLst>
  <p:sldIdLst>
    <p:sldId id="259" r:id="rId5"/>
    <p:sldId id="284" r:id="rId6"/>
    <p:sldId id="285" r:id="rId7"/>
    <p:sldId id="277" r:id="rId8"/>
    <p:sldId id="286" r:id="rId9"/>
    <p:sldId id="271" r:id="rId10"/>
    <p:sldId id="279" r:id="rId11"/>
    <p:sldId id="289" r:id="rId12"/>
    <p:sldId id="272" r:id="rId13"/>
    <p:sldId id="273" r:id="rId14"/>
    <p:sldId id="274" r:id="rId15"/>
    <p:sldId id="290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>
    <p:extLst>
      <p:ext uri="{19B8F6BF-5375-455C-9EA6-DF929625EA0E}">
        <p15:presenceInfo xmlns:p15="http://schemas.microsoft.com/office/powerpoint/2012/main" userId="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E7F0"/>
    <a:srgbClr val="BEE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0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Sayfa1!$A$1:$E$1</c:f>
              <c:strCache>
                <c:ptCount val="5"/>
                <c:pt idx="0">
                  <c:v>tested ASIC number</c:v>
                </c:pt>
                <c:pt idx="1">
                  <c:v>synchronization problem</c:v>
                </c:pt>
                <c:pt idx="2">
                  <c:v> more than one broken channels</c:v>
                </c:pt>
                <c:pt idx="3">
                  <c:v>no analog response</c:v>
                </c:pt>
                <c:pt idx="4">
                  <c:v>one broken channel</c:v>
                </c:pt>
              </c:strCache>
            </c:strRef>
          </c:cat>
          <c:val>
            <c:numRef>
              <c:f>Sayfa1!$A$2:$E$2</c:f>
              <c:numCache>
                <c:formatCode>General</c:formatCode>
                <c:ptCount val="5"/>
                <c:pt idx="0">
                  <c:v>339</c:v>
                </c:pt>
                <c:pt idx="1">
                  <c:v>8</c:v>
                </c:pt>
                <c:pt idx="2">
                  <c:v>1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41-464F-A016-04B7C8DF97F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28610224"/>
        <c:axId val="1329981344"/>
        <c:axId val="0"/>
      </c:bar3DChart>
      <c:catAx>
        <c:axId val="132861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329981344"/>
        <c:crosses val="autoZero"/>
        <c:auto val="1"/>
        <c:lblAlgn val="ctr"/>
        <c:lblOffset val="100"/>
        <c:noMultiLvlLbl val="0"/>
      </c:catAx>
      <c:valAx>
        <c:axId val="1329981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328610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C5D14-D181-4B95-BD2B-13EA34B3B46B}" type="datetimeFigureOut">
              <a:rPr lang="tr-TR" smtClean="0"/>
              <a:t>1.03.2019</a:t>
            </a:fld>
            <a:endParaRPr lang="tr-TR" dirty="0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72C0D-C92A-405E-831B-6897709DCD1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71167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E86D655-CF33-4B71-886A-1FBF62892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050CE13-4985-426C-9139-03FCD699F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358971-C43E-4EDA-8771-CC47E03F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44C8-6ED5-41A4-8A6F-0D62C2B9784B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8563745-21D6-4309-9F29-DDF1BC05A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9845040-41E4-4400-8762-62D708B5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73518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C8475B4-0E0D-4EFB-A526-E7DD48044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1166BE6-95F7-44BA-912A-FC742B92E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055D363-A30A-4713-8BFE-3CF8F684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E393-1283-41EC-9531-1F46A78DF835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253EE62-51CA-4081-90AF-4E178EBB8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C4AC8FE-C96E-4F60-A038-9A465CF9E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2752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4E59C6D-9717-43F3-AD9C-9F7FA138BE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378F231-0499-4749-A36D-951FA1F9BD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0736C95-FB64-4ED1-9593-6E5240839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90AEF-BC11-432F-94CB-1A1B27252C74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761C21D-B5D7-460A-AD21-8CAB5313B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8EB1D7D-67CD-4D58-A737-18A169706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91363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018F-0765-4FF8-9627-6E6E40F1D09B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43DB-BA4B-4547-9913-07079F8F0B71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90810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90B5-85E4-4B1F-AE10-AF75C31CCC58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43DB-BA4B-4547-9913-07079F8F0B71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48656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B7541-4043-4432-B5A2-86EF48DCC981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43DB-BA4B-4547-9913-07079F8F0B71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07144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29FA9-3F2B-470C-8EA3-023E7869879E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43DB-BA4B-4547-9913-07079F8F0B71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38159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C08B-A70A-40FF-BA28-8F1FC2F4B31B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43DB-BA4B-4547-9913-07079F8F0B71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46127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0D21-5A39-4AC5-AD4E-82F7C734C196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43DB-BA4B-4547-9913-07079F8F0B71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0361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4779-259A-426D-B127-255A14AD0010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43DB-BA4B-4547-9913-07079F8F0B71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94402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5F63-2B1B-45A6-89F2-573F48283BED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43DB-BA4B-4547-9913-07079F8F0B71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59392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A800F13-CD91-4FC7-860B-2DED1CEF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7FDB0CC-86F8-448B-8108-A5DAFCF4F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3E45E82-47D8-4FB9-99A7-5B4F626D5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D2898-E084-4775-A2EA-4A695C895C46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CFC0951-5EC4-43D0-8E40-639822124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E3A16B3-E74F-4B09-AF24-EAD646B3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8646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ECCD-8B97-44E7-A1B0-312023D6A7D6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43DB-BA4B-4547-9913-07079F8F0B71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05673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13E0E-AD0A-460A-8F68-81334C6DCF49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43DB-BA4B-4547-9913-07079F8F0B71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57666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A3D5-8D72-43BE-978C-6639C452B30A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43DB-BA4B-4547-9913-07079F8F0B71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0354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C2C9278-D594-4165-AFDE-395C22776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9DAC9F9-C908-4995-A010-786F22440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E200F65-D70B-41F0-ABD0-152FCE8EF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E5860-DCCE-48F4-87A9-4428E60F71AA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03433D0-2E8D-4192-8420-F03F2A486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B04CCF2-1A99-4250-AA61-1E1E69497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DC22-D518-4329-8882-A0158CE2D44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91367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2D82432-50F7-4299-B8EC-B871518F6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A078DE8-A217-41C2-B1B5-A0253AF9A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1A765AE-F69D-48A9-9D9C-127BE33CE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B4D4-E171-4735-BCE8-5AC6A7A65A76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51DE89A-89B4-4DB2-A0C8-8E0F6BBB4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EC7629B-C20C-4E33-B752-43FE63544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DC22-D518-4329-8882-A0158CE2D44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41386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9F9759C-85E6-4D38-BD19-F06DB363A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77C7B8A-907F-443A-ADD1-26F44CC87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AC3B624-74E4-4C2E-B0EC-3E13DACCB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06A08-62C4-435D-AAEB-AB626F575FED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636589B-DBD1-442F-A3C6-EAAA7693F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4034D24-4B20-4F6F-AD62-93FEA6C5C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DC22-D518-4329-8882-A0158CE2D44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998274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8E68A3F-003F-4978-9148-30348683C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FE83E8B-68DA-45EF-98B7-7CE0145B8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243B3B-90AD-4F11-8D23-02FD74C3C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AA669FF-1909-481E-99A0-7BACBEE07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C6A6-AC91-4372-B477-1A786A064CBE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9DA998A-29CE-4F55-90C0-5AD395616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6E1D93D-F657-4152-AE6A-6F2A4AA50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DC22-D518-4329-8882-A0158CE2D44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42760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831A7A1-3C63-400E-B47B-FD2B49C6F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1621E94-CF95-473B-A479-F2B2D4BBB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D0824FF-A4E2-4A94-90AE-07C223AA2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E3A58492-BDA4-40E1-B48B-0A1ECD1B4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3F52E2A6-0C59-47F9-B6CF-77213FE048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3A05B7C-9239-4508-95C0-E3ECBB14E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B403C-E28E-40E0-940D-976CFC95010C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FC0165A3-6ED3-4B89-A4D2-0955699B0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B9169495-35AE-427D-8F7F-37B081298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DC22-D518-4329-8882-A0158CE2D44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56821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C47A25F-40C8-425E-961A-8C2AA08C7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92E7366-741F-47C6-9008-8E7EA6389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5B55-D9A1-4E3E-A3EC-B3D44DB4F698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3EF23C44-E218-4060-8A8C-15F90C018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BCDD2DD-A895-4553-AFF3-93CE99E1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DC22-D518-4329-8882-A0158CE2D44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0294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18E1CD33-E68C-4E0E-8A7E-64D3BA60D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1C2A-DD46-4A22-8472-928FAB4E1DAB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26CCD46-998D-4469-B2A3-D5850B233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CF5B430-D1E4-4B5A-9F43-E3F2452DA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DC22-D518-4329-8882-A0158CE2D44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30890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BA169A7-EA3E-4357-BBAB-C9539634B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350311A-79F1-40D2-BE6B-A3A3CA433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A0B1D79-DA01-41BA-9026-46AD40831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21A8-2D0E-4FCB-B930-7E2409DF5D06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B170584-2E99-4E4D-8B6A-7A92178B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FB031D0-9562-4F18-B63C-12656E0A3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054291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21DEFD7-622C-4BB2-8E39-59D3AD471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9BD1663-7A57-4E2E-8426-BC968004B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1AFC6F3-0A96-4A6B-8DF9-CCBF76BA9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DA33473-E758-48F8-9DBE-DBA764EF6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8D80-A836-47E3-9394-520032D9F614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667CC92-73C6-4D3E-9A75-56800143D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7EFCE90-CF54-4983-9785-C059D5BD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DC22-D518-4329-8882-A0158CE2D44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06881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3689597-00E6-4B67-B916-7F98D1F8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669EFC42-552C-4FFD-9E9B-A2F5EE7DF0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57BF05A-7CF2-41B2-95C9-CA5409D7F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A574F3F-D798-4068-92B9-AC7A7953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3CD8-C091-4E16-B54D-D674052FB858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102F8BA-2DBF-4AD6-8675-C1D0C40EC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D47EE80-C499-4ED6-815D-C82CF4913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DC22-D518-4329-8882-A0158CE2D44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697013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9F581A7-C4FA-4ADB-8090-D89293E09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8FE9A34-CF08-499D-98C5-DA2BE13858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F2598D4-D8EB-4D15-8DA6-05B55E001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6EDE-66B5-4543-9302-BAC4BCCFEB9A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E439987-9633-4441-855B-3A833D4EA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6CD5CE4-E8F1-4C81-A590-10532977D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DC22-D518-4329-8882-A0158CE2D44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27255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2041CDB-FBE4-4558-95AC-8331DCF426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E4F3884-F31F-478E-945F-3CD7DD87C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A4A851B-CF6A-4E67-AB35-19304C3A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053F-939C-4C7A-83A6-6B224E19224E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B8DCE87-8CDE-4FD5-83ED-9AB4CF9F5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2EA382C-E48B-48EE-AA2E-4F7B577FE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DC22-D518-4329-8882-A0158CE2D44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023193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E86D655-CF33-4B71-886A-1FBF62892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050CE13-4985-426C-9139-03FCD699F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358971-C43E-4EDA-8771-CC47E03F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A2C2-4BFF-4EEF-B0FC-ED676F446D81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8563745-21D6-4309-9F29-DDF1BC05A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9845040-41E4-4400-8762-62D708B5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317822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A800F13-CD91-4FC7-860B-2DED1CEF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7FDB0CC-86F8-448B-8108-A5DAFCF4F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3E45E82-47D8-4FB9-99A7-5B4F626D5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4B723-037A-4CAE-B0EB-2AC9E138C804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CFC0951-5EC4-43D0-8E40-639822124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E3A16B3-E74F-4B09-AF24-EAD646B3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94289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BA169A7-EA3E-4357-BBAB-C9539634B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350311A-79F1-40D2-BE6B-A3A3CA433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A0B1D79-DA01-41BA-9026-46AD40831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E691-97B1-4236-B517-6EEF26BE4D37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B170584-2E99-4E4D-8B6A-7A92178B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FB031D0-9562-4F18-B63C-12656E0A3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534837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DECD214-C34F-4B5B-967C-4AB45E584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73816BA-E41E-4523-8DD4-42CCF7D25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52F4572-E965-4E4B-B817-311EC7151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D67C281-0836-4B3F-8C42-B18F1C680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0D1E3-9867-44FC-ADFD-BE2024C1B9BC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E2FE290-D32F-48C7-B73D-6D558DB2D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52AD77A-E925-4ED6-832E-C2441E1FE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555276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ACC5D07-B789-4367-AB9B-4DA8012FF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72ED112-95D1-4B72-AB7E-B18F51AFA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5512FDD-B2DA-498F-840A-AA3ED5AB8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775E7980-ABF0-4FEE-9F07-E07A7C69C0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3625855C-F26A-40F5-9F81-9F1BCC4CF2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8E9AB09-69E2-40F9-9CD8-F6F8EABF7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6D7A-5587-49E5-B0FE-5BAC33648C36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8B931B5-9309-442F-BF64-0993996BD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54B870E-7526-4067-9BFF-D698CC60A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07330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A202806-8AD7-452D-92CD-68618DA7D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64FD229E-51BC-4F3F-82BD-2064A0675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2293-4CE7-4633-A067-A5FE5C680A73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E9EDDEC-EAE1-4414-ACBB-40842CE70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4FF8BAE-C8CB-474B-97BF-A91EEFC5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73746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DECD214-C34F-4B5B-967C-4AB45E584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73816BA-E41E-4523-8DD4-42CCF7D25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52F4572-E965-4E4B-B817-311EC7151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D67C281-0836-4B3F-8C42-B18F1C680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CB00-09AD-48E7-AD48-47F0C3C82783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E2FE290-D32F-48C7-B73D-6D558DB2D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52AD77A-E925-4ED6-832E-C2441E1FE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260565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2A274B37-5038-4D96-9C42-975C70378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2CDC2-23FB-4033-B52C-CEC56BCBC41C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7E8F1FEC-4C79-49C8-BD52-7FEFFB8D7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0F944AD-CFA7-4885-A96A-31EB3089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208962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776C9E5-03C0-4709-8BFC-1BE76B5FD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61985E0-DA42-4BA7-8951-14BA36986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08425B6-873C-4919-A49A-798EC9E8D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E97801B-8CA6-4B8A-B92B-C3D052C85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EE2D-BFC1-4A6B-81FD-FDED5A4A5263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A3577A2-01D5-4593-9478-0BBCC74B8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E068CF0-0EF7-4AFA-8B39-0B174AB1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579326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42A96CC-4722-4530-A19C-BF4337E1D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8CA95ED7-DE52-45D4-A1F0-7C6803ABE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9E714E9-6980-4445-B47D-FE59F6226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D772620-1FDC-4702-BE0C-EDDAD3FEB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8B78-8079-4543-BF41-E45E9FCFB099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3E5A9B4-A54D-482F-B1FA-5C5593612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7AD4209-49B2-4F82-AD41-460A916B4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2775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C8475B4-0E0D-4EFB-A526-E7DD48044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1166BE6-95F7-44BA-912A-FC742B92E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055D363-A30A-4713-8BFE-3CF8F684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8938-11BF-4F40-A891-6BADCED0A50A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253EE62-51CA-4081-90AF-4E178EBB8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C4AC8FE-C96E-4F60-A038-9A465CF9E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344285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4E59C6D-9717-43F3-AD9C-9F7FA138BE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378F231-0499-4749-A36D-951FA1F9BD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0736C95-FB64-4ED1-9593-6E5240839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C35E7-BAD8-4058-8645-391B020FB821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761C21D-B5D7-460A-AD21-8CAB5313B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8EB1D7D-67CD-4D58-A737-18A169706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10563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ACC5D07-B789-4367-AB9B-4DA8012FF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72ED112-95D1-4B72-AB7E-B18F51AFA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5512FDD-B2DA-498F-840A-AA3ED5AB8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775E7980-ABF0-4FEE-9F07-E07A7C69C0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3625855C-F26A-40F5-9F81-9F1BCC4CF2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8E9AB09-69E2-40F9-9CD8-F6F8EABF7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8CB2-4D7D-4971-9787-8C9A96B40786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8B931B5-9309-442F-BF64-0993996BD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54B870E-7526-4067-9BFF-D698CC60A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68463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A202806-8AD7-452D-92CD-68618DA7D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64FD229E-51BC-4F3F-82BD-2064A0675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3F-4A03-411B-A5AE-0CDFE81B602C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E9EDDEC-EAE1-4414-ACBB-40842CE70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4FF8BAE-C8CB-474B-97BF-A91EEFC5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98509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2A274B37-5038-4D96-9C42-975C70378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6CF1C-C576-4FE0-BD4D-037185E9A83A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7E8F1FEC-4C79-49C8-BD52-7FEFFB8D7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0F944AD-CFA7-4885-A96A-31EB3089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17650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776C9E5-03C0-4709-8BFC-1BE76B5FD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61985E0-DA42-4BA7-8951-14BA36986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08425B6-873C-4919-A49A-798EC9E8D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E97801B-8CA6-4B8A-B92B-C3D052C85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5C99-149A-46ED-A9A3-320DDE0A9C6D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A3577A2-01D5-4593-9478-0BBCC74B8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E068CF0-0EF7-4AFA-8B39-0B174AB1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95331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42A96CC-4722-4530-A19C-BF4337E1D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8CA95ED7-DE52-45D4-A1F0-7C6803ABE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9E714E9-6980-4445-B47D-FE59F6226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D772620-1FDC-4702-BE0C-EDDAD3FEB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5E61-A57C-42D7-80D8-938B4DEE8EA7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3E5A9B4-A54D-482F-B1FA-5C5593612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7AD4209-49B2-4F82-AD41-460A916B4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8026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A3EA2AA-8B7A-4333-B19E-DCEFF6187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B0C82A9-E2DE-4B14-8C81-34A7A3157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668B9E7-5DD0-45F1-8C2B-CD9CC5D63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04C20-A07F-45A2-8BA3-FB162F922C37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9104B0-5866-4A52-AA26-2F7E9052B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37EF6B3-7FF0-4939-ABB6-1CC728528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2151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7E765-0512-4356-9A97-BCE63F57AC11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143DB-BA4B-4547-9913-07079F8F0B71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536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4D904525-42B5-46C2-A619-97601EB1A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A8A7A45-7900-4FE2-B8BD-2FE9059FC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BD63091-9E79-46BD-AF5B-606667AF66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F97B0-2201-46BC-9934-A0F2A5ACBA3A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6BE208B-2394-4EA7-B7B6-ABD58BBB15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D8208BF-F245-485F-943A-D0A7B412F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6DC22-D518-4329-8882-A0158CE2D44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688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A3EA2AA-8B7A-4333-B19E-DCEFF6187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B0C82A9-E2DE-4B14-8C81-34A7A3157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668B9E7-5DD0-45F1-8C2B-CD9CC5D63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CAA14-B1AD-49B1-ABC6-79710100E174}" type="datetime1">
              <a:rPr lang="tr-TR" smtClean="0"/>
              <a:t>1.03.2019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9104B0-5866-4A52-AA26-2F7E9052B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37EF6B3-7FF0-4939-ABB6-1CC728528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5E792-6072-4C7C-8E77-8886CDE11B1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2159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1A72B87-2A1C-418D-A136-DE389E03E4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701074"/>
            <a:ext cx="6858000" cy="2387600"/>
          </a:xfrm>
        </p:spPr>
        <p:txBody>
          <a:bodyPr>
            <a:normAutofit/>
          </a:bodyPr>
          <a:lstStyle/>
          <a:p>
            <a:r>
              <a:rPr lang="en-US" sz="4000" b="1" i="1" dirty="0"/>
              <a:t>Quality Assurance Tests of The STS Read-out Electronics for The CBM Experiment</a:t>
            </a:r>
            <a:endParaRPr lang="tr-TR" sz="4000" i="1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30FE161-92E8-4864-95BD-023125A4D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7581" y="4294175"/>
            <a:ext cx="6858000" cy="1636815"/>
          </a:xfrm>
        </p:spPr>
        <p:txBody>
          <a:bodyPr>
            <a:normAutofit/>
          </a:bodyPr>
          <a:lstStyle/>
          <a:p>
            <a:r>
              <a:rPr lang="tr-TR" dirty="0"/>
              <a:t>Merve Dogan, Adrian Rodrigues Rodriguez, Christian J. Schmidt</a:t>
            </a:r>
          </a:p>
          <a:p>
            <a:r>
              <a:rPr lang="tr-TR" dirty="0"/>
              <a:t>5th Matter and Technology Meeting, Jena 2019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BE6177D-C222-4208-BC1C-DCF394DA4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22" y="5045165"/>
            <a:ext cx="8036719" cy="885825"/>
          </a:xfrm>
          <a:prstGeom prst="rect">
            <a:avLst/>
          </a:prstGeom>
        </p:spPr>
      </p:pic>
      <p:grpSp>
        <p:nvGrpSpPr>
          <p:cNvPr id="5" name="Group 6">
            <a:extLst>
              <a:ext uri="{FF2B5EF4-FFF2-40B4-BE49-F238E27FC236}">
                <a16:creationId xmlns:a16="http://schemas.microsoft.com/office/drawing/2014/main" id="{FF3A0D22-F335-4897-AB81-61A2C4B82EA3}"/>
              </a:ext>
            </a:extLst>
          </p:cNvPr>
          <p:cNvGrpSpPr>
            <a:grpSpLocks/>
          </p:cNvGrpSpPr>
          <p:nvPr/>
        </p:nvGrpSpPr>
        <p:grpSpPr bwMode="auto">
          <a:xfrm>
            <a:off x="332910" y="201924"/>
            <a:ext cx="1620180" cy="1450172"/>
            <a:chOff x="4082" y="2342"/>
            <a:chExt cx="1474" cy="1396"/>
          </a:xfrm>
        </p:grpSpPr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C24EB742-0695-4F8B-BA6E-EF149B643A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" y="2381"/>
              <a:ext cx="1084" cy="1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EF037917-2822-4E15-8315-FC25FBB483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8" y="2342"/>
              <a:ext cx="408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7500" tIns="35100" rIns="67500" bIns="35100">
              <a:spAutoFit/>
            </a:bodyPr>
            <a:lstStyle/>
            <a:p>
              <a:pPr defTabSz="685800">
                <a:lnSpc>
                  <a:spcPct val="83000"/>
                </a:lnSpc>
                <a:buClr>
                  <a:srgbClr val="000000"/>
                </a:buClr>
                <a:buSzPct val="100000"/>
              </a:pPr>
              <a:r>
                <a:rPr lang="de-DE" sz="3600" b="1" dirty="0">
                  <a:solidFill>
                    <a:srgbClr val="FF9933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rPr>
                <a:t>CBM</a:t>
              </a:r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19D9D426-39D7-401A-A25A-4846CBECA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45" y="172357"/>
            <a:ext cx="1826826" cy="1372819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79B2FAF2-81CB-4A10-85BB-F91E54BEC2EB}"/>
              </a:ext>
            </a:extLst>
          </p:cNvPr>
          <p:cNvSpPr txBox="1"/>
          <p:nvPr/>
        </p:nvSpPr>
        <p:spPr>
          <a:xfrm>
            <a:off x="6803572" y="136296"/>
            <a:ext cx="452368" cy="15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lnSpc>
                <a:spcPts val="3675"/>
              </a:lnSpc>
            </a:pPr>
            <a:r>
              <a:rPr lang="en-US" sz="3300" b="1" dirty="0">
                <a:solidFill>
                  <a:srgbClr val="4472C4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</a:p>
          <a:p>
            <a:pPr defTabSz="685800">
              <a:lnSpc>
                <a:spcPts val="3675"/>
              </a:lnSpc>
            </a:pPr>
            <a:r>
              <a:rPr lang="en-US" sz="3300" b="1" dirty="0">
                <a:solidFill>
                  <a:srgbClr val="4472C4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</a:p>
          <a:p>
            <a:pPr defTabSz="685800">
              <a:lnSpc>
                <a:spcPts val="3675"/>
              </a:lnSpc>
            </a:pPr>
            <a:r>
              <a:rPr lang="en-US" sz="3300" b="1" dirty="0">
                <a:solidFill>
                  <a:srgbClr val="4472C4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  <a:endParaRPr lang="en-GB" sz="3300" b="1" dirty="0">
              <a:solidFill>
                <a:srgbClr val="4472C4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Alt Bilgi Yer Tutucusu 9">
            <a:extLst>
              <a:ext uri="{FF2B5EF4-FFF2-40B4-BE49-F238E27FC236}">
                <a16:creationId xmlns:a16="http://schemas.microsoft.com/office/drawing/2014/main" id="{E78607CA-0536-48D2-9DED-303D84D88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11" name="Slayt Numarası Yer Tutucusu 10">
            <a:extLst>
              <a:ext uri="{FF2B5EF4-FFF2-40B4-BE49-F238E27FC236}">
                <a16:creationId xmlns:a16="http://schemas.microsoft.com/office/drawing/2014/main" id="{CF63D581-6A58-4018-A5F9-413F5A439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60127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etin kutusu 17">
            <a:extLst>
              <a:ext uri="{FF2B5EF4-FFF2-40B4-BE49-F238E27FC236}">
                <a16:creationId xmlns:a16="http://schemas.microsoft.com/office/drawing/2014/main" id="{73916DDC-A550-4451-AFFD-85188575E0ED}"/>
              </a:ext>
            </a:extLst>
          </p:cNvPr>
          <p:cNvSpPr txBox="1"/>
          <p:nvPr/>
        </p:nvSpPr>
        <p:spPr>
          <a:xfrm>
            <a:off x="2496472" y="3421864"/>
            <a:ext cx="2110680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1400" dirty="0"/>
              <a:t>Unconnected channel</a:t>
            </a:r>
          </a:p>
          <a:p>
            <a:r>
              <a:rPr lang="tr-TR" sz="1400" dirty="0"/>
              <a:t>                         </a:t>
            </a:r>
          </a:p>
          <a:p>
            <a:r>
              <a:rPr lang="tr-TR" sz="1400" dirty="0"/>
              <a:t>               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41A41199-D57A-4770-9B52-D7B38C1FBBA2}"/>
              </a:ext>
            </a:extLst>
          </p:cNvPr>
          <p:cNvSpPr txBox="1"/>
          <p:nvPr/>
        </p:nvSpPr>
        <p:spPr>
          <a:xfrm>
            <a:off x="6319564" y="2393639"/>
            <a:ext cx="2588964" cy="147732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LcPeriod"/>
            </a:pPr>
            <a:r>
              <a:rPr lang="tr-TR" dirty="0"/>
              <a:t>Histograms in root</a:t>
            </a:r>
          </a:p>
          <a:p>
            <a:pPr marL="400050" indent="-400050">
              <a:buFont typeface="+mj-lt"/>
              <a:buAutoNum type="romanLcPeriod"/>
            </a:pPr>
            <a:r>
              <a:rPr lang="tr-TR" dirty="0"/>
              <a:t>Read noise hit distribution</a:t>
            </a:r>
          </a:p>
          <a:p>
            <a:pPr marL="400050" indent="-400050">
              <a:buFont typeface="+mj-lt"/>
              <a:buAutoNum type="romanLcPeriod"/>
            </a:pPr>
            <a:r>
              <a:rPr lang="tr-TR" dirty="0"/>
              <a:t>Data stored in .txt format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36536A56-489C-460F-9277-26D7B5F16B26}"/>
              </a:ext>
            </a:extLst>
          </p:cNvPr>
          <p:cNvSpPr txBox="1"/>
          <p:nvPr/>
        </p:nvSpPr>
        <p:spPr>
          <a:xfrm rot="16200000">
            <a:off x="129311" y="556630"/>
            <a:ext cx="728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/>
              <a:t>ADC Value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3106A93-D815-418D-B064-B5DF011A488C}"/>
              </a:ext>
            </a:extLst>
          </p:cNvPr>
          <p:cNvSpPr txBox="1"/>
          <p:nvPr/>
        </p:nvSpPr>
        <p:spPr>
          <a:xfrm>
            <a:off x="5168216" y="2691063"/>
            <a:ext cx="609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/>
              <a:t>Channel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E0A6E622-AFCF-4ABC-BADE-F8BF3B71C330}"/>
              </a:ext>
            </a:extLst>
          </p:cNvPr>
          <p:cNvSpPr txBox="1"/>
          <p:nvPr/>
        </p:nvSpPr>
        <p:spPr>
          <a:xfrm>
            <a:off x="5091599" y="6292692"/>
            <a:ext cx="609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/>
              <a:t>Channel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88E0E400-B6EF-4728-AD32-812F0106E874}"/>
              </a:ext>
            </a:extLst>
          </p:cNvPr>
          <p:cNvSpPr txBox="1"/>
          <p:nvPr/>
        </p:nvSpPr>
        <p:spPr>
          <a:xfrm rot="16200000">
            <a:off x="129312" y="4536864"/>
            <a:ext cx="728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/>
              <a:t>ADC Value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12FA0B4-8969-4241-A070-74448E3C3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59" y="3781545"/>
            <a:ext cx="5366329" cy="257480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FC358C34-FEF6-4A12-8404-951131CEA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1" y="71187"/>
            <a:ext cx="5366327" cy="2574805"/>
          </a:xfrm>
          <a:prstGeom prst="rect">
            <a:avLst/>
          </a:prstGeom>
        </p:spPr>
      </p:pic>
      <p:cxnSp>
        <p:nvCxnSpPr>
          <p:cNvPr id="13" name="Bağlayıcı: Dirsek 12">
            <a:extLst>
              <a:ext uri="{FF2B5EF4-FFF2-40B4-BE49-F238E27FC236}">
                <a16:creationId xmlns:a16="http://schemas.microsoft.com/office/drawing/2014/main" id="{8E008FEA-404A-42A2-8C4D-343F87EA942C}"/>
              </a:ext>
            </a:extLst>
          </p:cNvPr>
          <p:cNvCxnSpPr/>
          <p:nvPr/>
        </p:nvCxnSpPr>
        <p:spPr>
          <a:xfrm flipV="1">
            <a:off x="1131511" y="3593968"/>
            <a:ext cx="1364961" cy="701964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D2D500FB-ACCD-43C8-886A-81EA38EF6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D07B410-528D-4458-AE2A-8C6DDEEC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43DB-BA4B-4547-9913-07079F8F0B71}" type="slidenum">
              <a:rPr lang="tr-TR" smtClean="0"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74279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7153064-6EEC-4900-8205-107CE5E3182B}"/>
              </a:ext>
            </a:extLst>
          </p:cNvPr>
          <p:cNvSpPr txBox="1">
            <a:spLocks/>
          </p:cNvSpPr>
          <p:nvPr/>
        </p:nvSpPr>
        <p:spPr>
          <a:xfrm>
            <a:off x="0" y="-52839"/>
            <a:ext cx="7886700" cy="3288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2400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mCBM</a:t>
            </a:r>
            <a:r>
              <a:rPr lang="tr-TR" sz="3200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 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421074"/>
              </p:ext>
            </p:extLst>
          </p:nvPr>
        </p:nvGraphicFramePr>
        <p:xfrm>
          <a:off x="460799" y="3273680"/>
          <a:ext cx="8054551" cy="2926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04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062">
                  <a:extLst>
                    <a:ext uri="{9D8B030D-6E8A-4147-A177-3AD203B41FA5}">
                      <a16:colId xmlns:a16="http://schemas.microsoft.com/office/drawing/2014/main" val="3993849412"/>
                    </a:ext>
                  </a:extLst>
                </a:gridCol>
                <a:gridCol w="1222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99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19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95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5331">
                  <a:extLst>
                    <a:ext uri="{9D8B030D-6E8A-4147-A177-3AD203B41FA5}">
                      <a16:colId xmlns:a16="http://schemas.microsoft.com/office/drawing/2014/main" val="679645467"/>
                    </a:ext>
                  </a:extLst>
                </a:gridCol>
              </a:tblGrid>
              <a:tr h="34526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ASSEMBLY STAGE</a:t>
                      </a: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>
                          <a:solidFill>
                            <a:schemeClr val="tx1"/>
                          </a:solidFill>
                        </a:rPr>
                        <a:t>Number of tested Asıcs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SETUP REQUIREMENT</a:t>
                      </a: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TEST PURPOSE</a:t>
                      </a: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TIME</a:t>
                      </a:r>
                      <a:r>
                        <a:rPr lang="tr-TR" sz="1100" dirty="0">
                          <a:solidFill>
                            <a:schemeClr val="tx1"/>
                          </a:solidFill>
                        </a:rPr>
                        <a:t>/per ASIC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>
                          <a:solidFill>
                            <a:schemeClr val="tx1"/>
                          </a:solidFill>
                        </a:rPr>
                        <a:t>Number of Bad ASICs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>
                          <a:solidFill>
                            <a:schemeClr val="tx1"/>
                          </a:solidFill>
                        </a:rPr>
                        <a:t>Unconnected Channels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01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ASIC</a:t>
                      </a:r>
                      <a:r>
                        <a:rPr lang="en-US" sz="1100" baseline="0" dirty="0"/>
                        <a:t> test</a:t>
                      </a:r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98</a:t>
                      </a:r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Pogo pin station</a:t>
                      </a: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Fully calibration</a:t>
                      </a:r>
                      <a:r>
                        <a:rPr lang="en-US" sz="1100" baseline="0" dirty="0"/>
                        <a:t> &amp; test</a:t>
                      </a:r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 </a:t>
                      </a:r>
                      <a:r>
                        <a:rPr lang="tr-TR" sz="1100" dirty="0"/>
                        <a:t>12</a:t>
                      </a:r>
                      <a:r>
                        <a:rPr lang="en-US" sz="1100" dirty="0"/>
                        <a:t> min</a:t>
                      </a: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10</a:t>
                      </a:r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017"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Module 01T-r</a:t>
                      </a:r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16</a:t>
                      </a:r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Pogo pin station</a:t>
                      </a: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Check electrical connections</a:t>
                      </a: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5</a:t>
                      </a:r>
                      <a:r>
                        <a:rPr lang="en-US" sz="1100" dirty="0"/>
                        <a:t> min</a:t>
                      </a: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3</a:t>
                      </a:r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609"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Module 01T-l</a:t>
                      </a:r>
                      <a:endParaRPr lang="tr-TR" sz="11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8 (p-side)</a:t>
                      </a:r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Pogo pin station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Check electrical connections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 </a:t>
                      </a:r>
                      <a:r>
                        <a:rPr lang="tr-TR" sz="1100" dirty="0"/>
                        <a:t>5</a:t>
                      </a:r>
                      <a:r>
                        <a:rPr lang="en-US" sz="1100" dirty="0"/>
                        <a:t> min</a:t>
                      </a: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dirty="0"/>
                        <a:t>-</a:t>
                      </a:r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609"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Module 02T-r</a:t>
                      </a:r>
                      <a:endParaRPr lang="tr-TR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16 (only test with microcable)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Pogo pin station</a:t>
                      </a:r>
                    </a:p>
                    <a:p>
                      <a:pPr algn="ctr"/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Check electrical connections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1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</a:t>
                      </a:r>
                      <a:r>
                        <a:rPr kumimoji="0" lang="en-US" sz="11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min</a:t>
                      </a:r>
                      <a:endParaRPr lang="tr-TR" sz="11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2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609"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Module 02T-l</a:t>
                      </a:r>
                      <a:endParaRPr lang="tr-TR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16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Pogo pin station</a:t>
                      </a:r>
                    </a:p>
                    <a:p>
                      <a:pPr algn="ctr"/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Check electrical connections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1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</a:t>
                      </a:r>
                      <a:r>
                        <a:rPr kumimoji="0" lang="en-US" sz="11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min</a:t>
                      </a:r>
                      <a:endParaRPr lang="tr-TR" sz="11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-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A2E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564336"/>
                  </a:ext>
                </a:extLst>
              </a:tr>
            </a:tbl>
          </a:graphicData>
        </a:graphic>
      </p:graphicFrame>
      <p:pic>
        <p:nvPicPr>
          <p:cNvPr id="7" name="Resim 6">
            <a:extLst>
              <a:ext uri="{FF2B5EF4-FFF2-40B4-BE49-F238E27FC236}">
                <a16:creationId xmlns:a16="http://schemas.microsoft.com/office/drawing/2014/main" id="{614B6D81-0DAB-4163-8BF2-72819B499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78" y="493342"/>
            <a:ext cx="3802689" cy="2244961"/>
          </a:xfrm>
          <a:prstGeom prst="rect">
            <a:avLst/>
          </a:prstGeom>
        </p:spPr>
      </p:pic>
      <p:sp>
        <p:nvSpPr>
          <p:cNvPr id="10" name="Alt Bilgi Yer Tutucusu 9">
            <a:extLst>
              <a:ext uri="{FF2B5EF4-FFF2-40B4-BE49-F238E27FC236}">
                <a16:creationId xmlns:a16="http://schemas.microsoft.com/office/drawing/2014/main" id="{642AC578-209C-4C13-8006-5FF0DA7BD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11" name="Slayt Numarası Yer Tutucusu 10">
            <a:extLst>
              <a:ext uri="{FF2B5EF4-FFF2-40B4-BE49-F238E27FC236}">
                <a16:creationId xmlns:a16="http://schemas.microsoft.com/office/drawing/2014/main" id="{C3E36FD3-DEAC-46BB-8BCD-0DE394CBF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43DB-BA4B-4547-9913-07079F8F0B71}" type="slidenum">
              <a:rPr lang="tr-TR" smtClean="0"/>
              <a:t>11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84843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3667A8BD-EA65-4A53-AA87-D4A5B7DB2950}"/>
              </a:ext>
            </a:extLst>
          </p:cNvPr>
          <p:cNvSpPr txBox="1"/>
          <p:nvPr/>
        </p:nvSpPr>
        <p:spPr>
          <a:xfrm>
            <a:off x="6718872" y="1008237"/>
            <a:ext cx="2517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ASICs showed different behaviours during the </a:t>
            </a:r>
            <a:r>
              <a:rPr lang="tr-TR" dirty="0" err="1"/>
              <a:t>module</a:t>
            </a:r>
            <a:r>
              <a:rPr lang="tr-TR" dirty="0"/>
              <a:t> test after assembly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9785149-5D4D-4AB8-88ED-C4776C124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85" y="182707"/>
            <a:ext cx="5667185" cy="545147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A525121-04D3-43D3-A466-702AC373AA7E}"/>
              </a:ext>
            </a:extLst>
          </p:cNvPr>
          <p:cNvSpPr/>
          <p:nvPr/>
        </p:nvSpPr>
        <p:spPr>
          <a:xfrm>
            <a:off x="3187604" y="4558282"/>
            <a:ext cx="1228436" cy="720437"/>
          </a:xfrm>
          <a:prstGeom prst="ellips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0" name="Düz Ok Bağlayıcısı 9">
            <a:extLst>
              <a:ext uri="{FF2B5EF4-FFF2-40B4-BE49-F238E27FC236}">
                <a16:creationId xmlns:a16="http://schemas.microsoft.com/office/drawing/2014/main" id="{C6851622-4930-4EB0-BB0A-67A7F4BB1BCE}"/>
              </a:ext>
            </a:extLst>
          </p:cNvPr>
          <p:cNvCxnSpPr>
            <a:cxnSpLocks/>
          </p:cNvCxnSpPr>
          <p:nvPr/>
        </p:nvCxnSpPr>
        <p:spPr>
          <a:xfrm flipH="1">
            <a:off x="3315855" y="5033083"/>
            <a:ext cx="485967" cy="1155281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BA2C95E8-08EE-42B5-BB73-5DF85EB29114}"/>
              </a:ext>
            </a:extLst>
          </p:cNvPr>
          <p:cNvSpPr txBox="1"/>
          <p:nvPr/>
        </p:nvSpPr>
        <p:spPr>
          <a:xfrm>
            <a:off x="1989904" y="6108983"/>
            <a:ext cx="2272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Critical lines for short</a:t>
            </a:r>
          </a:p>
        </p:txBody>
      </p:sp>
      <p:sp>
        <p:nvSpPr>
          <p:cNvPr id="13" name="Slayt Numarası Yer Tutucusu 12">
            <a:extLst>
              <a:ext uri="{FF2B5EF4-FFF2-40B4-BE49-F238E27FC236}">
                <a16:creationId xmlns:a16="http://schemas.microsoft.com/office/drawing/2014/main" id="{80A399DC-B4A8-44F6-B4D6-5D4F6E3BC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43DB-BA4B-4547-9913-07079F8F0B71}" type="slidenum">
              <a:rPr lang="tr-TR" smtClean="0"/>
              <a:t>12</a:t>
            </a:fld>
            <a:endParaRPr lang="tr-TR" dirty="0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A22E2F89-4B07-4EBC-92EA-05EA75F5EDAC}"/>
              </a:ext>
            </a:extLst>
          </p:cNvPr>
          <p:cNvSpPr txBox="1"/>
          <p:nvPr/>
        </p:nvSpPr>
        <p:spPr>
          <a:xfrm>
            <a:off x="6808348" y="2381980"/>
            <a:ext cx="2335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forthcoming module productions will be</a:t>
            </a:r>
          </a:p>
          <a:p>
            <a:r>
              <a:rPr lang="en-US" dirty="0"/>
              <a:t>done with one ASIC test stage only.</a:t>
            </a:r>
            <a:endParaRPr lang="tr-TR" dirty="0"/>
          </a:p>
        </p:txBody>
      </p:sp>
      <p:sp>
        <p:nvSpPr>
          <p:cNvPr id="15" name="Yıldız: 5 Nokta 14">
            <a:extLst>
              <a:ext uri="{FF2B5EF4-FFF2-40B4-BE49-F238E27FC236}">
                <a16:creationId xmlns:a16="http://schemas.microsoft.com/office/drawing/2014/main" id="{1B1880A5-EC0A-43B6-8ABB-DB8CD6C4E894}"/>
              </a:ext>
            </a:extLst>
          </p:cNvPr>
          <p:cNvSpPr/>
          <p:nvPr/>
        </p:nvSpPr>
        <p:spPr>
          <a:xfrm>
            <a:off x="6284762" y="2817729"/>
            <a:ext cx="434109" cy="32882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Yıldız: 5 Nokta 15">
            <a:extLst>
              <a:ext uri="{FF2B5EF4-FFF2-40B4-BE49-F238E27FC236}">
                <a16:creationId xmlns:a16="http://schemas.microsoft.com/office/drawing/2014/main" id="{BE22D4C1-4AA4-4E22-B43A-4C79182385D2}"/>
              </a:ext>
            </a:extLst>
          </p:cNvPr>
          <p:cNvSpPr/>
          <p:nvPr/>
        </p:nvSpPr>
        <p:spPr>
          <a:xfrm>
            <a:off x="6240895" y="1266294"/>
            <a:ext cx="434109" cy="32882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55AED77B-C398-4574-BF24-1E200587E06F}"/>
              </a:ext>
            </a:extLst>
          </p:cNvPr>
          <p:cNvSpPr txBox="1"/>
          <p:nvPr/>
        </p:nvSpPr>
        <p:spPr>
          <a:xfrm>
            <a:off x="942109" y="2736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  <p:sp>
        <p:nvSpPr>
          <p:cNvPr id="17" name="Alt Bilgi Yer Tutucusu 3">
            <a:extLst>
              <a:ext uri="{FF2B5EF4-FFF2-40B4-BE49-F238E27FC236}">
                <a16:creationId xmlns:a16="http://schemas.microsoft.com/office/drawing/2014/main" id="{96F55F5D-9E10-48BC-99B1-B8DA65474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5716" y="6516993"/>
            <a:ext cx="3086100" cy="365125"/>
          </a:xfrm>
        </p:spPr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92097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7F8A36D-E7F5-46F5-B478-3340321B1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636" y="128014"/>
            <a:ext cx="6206837" cy="430478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2952AD3-D2E3-49CB-BA20-A3C5BF374F22}"/>
              </a:ext>
            </a:extLst>
          </p:cNvPr>
          <p:cNvSpPr txBox="1"/>
          <p:nvPr/>
        </p:nvSpPr>
        <p:spPr>
          <a:xfrm>
            <a:off x="5761869" y="4432802"/>
            <a:ext cx="3084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/>
              <a:t>Many thanks to my colleagues…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DB0223E-FD91-4771-BCA9-2CFB7CFFF85E}"/>
              </a:ext>
            </a:extLst>
          </p:cNvPr>
          <p:cNvSpPr txBox="1"/>
          <p:nvPr/>
        </p:nvSpPr>
        <p:spPr>
          <a:xfrm>
            <a:off x="3274291" y="5795834"/>
            <a:ext cx="2595417" cy="523220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THANK YOU!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6629130-A127-4B8C-BADA-6018E761F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0FD4909-39DE-48BF-AEB6-8915F713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43DB-BA4B-4547-9913-07079F8F0B71}" type="slidenum">
              <a:rPr lang="tr-TR" smtClean="0"/>
              <a:t>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41066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0276B1B-DF21-496B-84F7-F3865CAB6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70" y="680946"/>
            <a:ext cx="4296113" cy="4554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312C143D-B42F-4DBB-B517-62A0B3EB0CB5}"/>
              </a:ext>
            </a:extLst>
          </p:cNvPr>
          <p:cNvSpPr txBox="1"/>
          <p:nvPr/>
        </p:nvSpPr>
        <p:spPr>
          <a:xfrm>
            <a:off x="5310908" y="474345"/>
            <a:ext cx="366668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Dipol Magnet: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bending charged particles trajectories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ilicon 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racking 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ystem: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charged particle tracking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icro-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ertex 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etector: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secondary vertex reconstruction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 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maging 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herenkov: 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pion identification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ransition 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adiation 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etector: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 identification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ime 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 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Detector: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hadron identification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hambers: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muon identification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lectromagnetic 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orimeter: 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electron/photon identification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rojectile 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pectator 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etector: 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collision centrality and reaction plane determination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5">
            <a:extLst>
              <a:ext uri="{FF2B5EF4-FFF2-40B4-BE49-F238E27FC236}">
                <a16:creationId xmlns:a16="http://schemas.microsoft.com/office/drawing/2014/main" id="{D1BFE22C-B85F-4A65-8DC2-35D9908F3BEE}"/>
              </a:ext>
            </a:extLst>
          </p:cNvPr>
          <p:cNvSpPr txBox="1"/>
          <p:nvPr/>
        </p:nvSpPr>
        <p:spPr>
          <a:xfrm>
            <a:off x="4812670" y="4194915"/>
            <a:ext cx="3973368" cy="738664"/>
          </a:xfrm>
          <a:prstGeom prst="rect">
            <a:avLst/>
          </a:prstGeom>
          <a:noFill/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1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will be obtained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Exploration of the QCD phase diagram in the region of very high baryon densities</a:t>
            </a:r>
          </a:p>
        </p:txBody>
      </p:sp>
      <p:sp>
        <p:nvSpPr>
          <p:cNvPr id="6" name="Rectangle 43">
            <a:extLst>
              <a:ext uri="{FF2B5EF4-FFF2-40B4-BE49-F238E27FC236}">
                <a16:creationId xmlns:a16="http://schemas.microsoft.com/office/drawing/2014/main" id="{872870FC-F6FB-4995-BC44-6052DA08DF7B}"/>
              </a:ext>
            </a:extLst>
          </p:cNvPr>
          <p:cNvSpPr/>
          <p:nvPr/>
        </p:nvSpPr>
        <p:spPr>
          <a:xfrm>
            <a:off x="3211554" y="5136046"/>
            <a:ext cx="5674460" cy="1169551"/>
          </a:xfrm>
          <a:prstGeom prst="rect">
            <a:avLst/>
          </a:prstGeom>
          <a:noFill/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1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Requirements</a:t>
            </a:r>
          </a:p>
          <a:p>
            <a:pPr marL="104775" marR="0" lvl="0" indent="-104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event rates: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 to 10 MHz Au+Au </a:t>
            </a: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reactions/seconds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04775" marR="0" lvl="0" indent="-104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Self-triggering front-end electronic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04775" marR="0" lvl="0" indent="-104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high-speed data processing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04775" marR="0" lvl="0" indent="-104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adiation </a:t>
            </a: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detectors and</a:t>
            </a: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front-end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Electronics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lt Bilgi Yer Tutucusu 6">
            <a:extLst>
              <a:ext uri="{FF2B5EF4-FFF2-40B4-BE49-F238E27FC236}">
                <a16:creationId xmlns:a16="http://schemas.microsoft.com/office/drawing/2014/main" id="{62AB7E46-883B-45B0-9D50-9CF4D8948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8" name="Slayt Numarası Yer Tutucusu 7">
            <a:extLst>
              <a:ext uri="{FF2B5EF4-FFF2-40B4-BE49-F238E27FC236}">
                <a16:creationId xmlns:a16="http://schemas.microsoft.com/office/drawing/2014/main" id="{110FE83B-2450-41E1-8E9A-830E79E53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99277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1279DB5-BB2E-4D68-BC5E-0FBFD534D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7417"/>
            <a:ext cx="4682259" cy="520011"/>
          </a:xfrm>
        </p:spPr>
        <p:txBody>
          <a:bodyPr>
            <a:normAutofit fontScale="90000"/>
          </a:bodyPr>
          <a:lstStyle/>
          <a:p>
            <a:r>
              <a:rPr lang="tr-T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Silicon Tracking System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04A1BF3-6322-4AF4-BF17-B35E5D69F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1" y="2068945"/>
            <a:ext cx="4950114" cy="390391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DC4CE65D-E544-431B-99DB-A3E5FB677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343" y="4413083"/>
            <a:ext cx="3379932" cy="211282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76A774A-862A-46A7-BE44-24771019C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343" y="1067830"/>
            <a:ext cx="3437302" cy="974679"/>
          </a:xfrm>
          <a:prstGeom prst="rect">
            <a:avLst/>
          </a:prstGeom>
        </p:spPr>
      </p:pic>
      <p:cxnSp>
        <p:nvCxnSpPr>
          <p:cNvPr id="9" name="Düz Ok Bağlayıcısı 8">
            <a:extLst>
              <a:ext uri="{FF2B5EF4-FFF2-40B4-BE49-F238E27FC236}">
                <a16:creationId xmlns:a16="http://schemas.microsoft.com/office/drawing/2014/main" id="{E94C349C-56CF-4BA6-AD96-716191679CB5}"/>
              </a:ext>
            </a:extLst>
          </p:cNvPr>
          <p:cNvCxnSpPr/>
          <p:nvPr/>
        </p:nvCxnSpPr>
        <p:spPr>
          <a:xfrm flipV="1">
            <a:off x="3247259" y="1555169"/>
            <a:ext cx="2023341" cy="14764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Resim 9">
            <a:extLst>
              <a:ext uri="{FF2B5EF4-FFF2-40B4-BE49-F238E27FC236}">
                <a16:creationId xmlns:a16="http://schemas.microsoft.com/office/drawing/2014/main" id="{3655F36C-9CC7-415B-A230-B19FA817D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578" y="2311601"/>
            <a:ext cx="3437302" cy="1444140"/>
          </a:xfrm>
          <a:prstGeom prst="rect">
            <a:avLst/>
          </a:prstGeom>
        </p:spPr>
      </p:pic>
      <p:cxnSp>
        <p:nvCxnSpPr>
          <p:cNvPr id="8" name="Düz Ok Bağlayıcısı 7">
            <a:extLst>
              <a:ext uri="{FF2B5EF4-FFF2-40B4-BE49-F238E27FC236}">
                <a16:creationId xmlns:a16="http://schemas.microsoft.com/office/drawing/2014/main" id="{BE3E81E5-588E-4A93-8A52-04226ABB58B4}"/>
              </a:ext>
            </a:extLst>
          </p:cNvPr>
          <p:cNvCxnSpPr>
            <a:cxnSpLocks/>
          </p:cNvCxnSpPr>
          <p:nvPr/>
        </p:nvCxnSpPr>
        <p:spPr>
          <a:xfrm flipV="1">
            <a:off x="4327672" y="3243308"/>
            <a:ext cx="1011671" cy="2397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Metin kutusu 2">
            <a:extLst>
              <a:ext uri="{FF2B5EF4-FFF2-40B4-BE49-F238E27FC236}">
                <a16:creationId xmlns:a16="http://schemas.microsoft.com/office/drawing/2014/main" id="{8849A9BC-5EEB-4666-9CF6-6DED8A906E87}"/>
              </a:ext>
            </a:extLst>
          </p:cNvPr>
          <p:cNvSpPr txBox="1"/>
          <p:nvPr/>
        </p:nvSpPr>
        <p:spPr>
          <a:xfrm>
            <a:off x="5137518" y="94658"/>
            <a:ext cx="3639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896 modules </a:t>
            </a:r>
          </a:p>
          <a:p>
            <a:r>
              <a:rPr lang="tr-TR" dirty="0"/>
              <a:t>Totally 106 ladders and 4-5 modules per ladder 4-5 modules per ladder</a:t>
            </a:r>
          </a:p>
        </p:txBody>
      </p:sp>
      <p:sp>
        <p:nvSpPr>
          <p:cNvPr id="5" name="Yıldız: 6 Nokta 4">
            <a:extLst>
              <a:ext uri="{FF2B5EF4-FFF2-40B4-BE49-F238E27FC236}">
                <a16:creationId xmlns:a16="http://schemas.microsoft.com/office/drawing/2014/main" id="{55201825-0F35-4F47-9BCB-49C99A6982B8}"/>
              </a:ext>
            </a:extLst>
          </p:cNvPr>
          <p:cNvSpPr/>
          <p:nvPr/>
        </p:nvSpPr>
        <p:spPr>
          <a:xfrm>
            <a:off x="4959927" y="137839"/>
            <a:ext cx="212438" cy="26856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1" name="Alt Bilgi Yer Tutucusu 10">
            <a:extLst>
              <a:ext uri="{FF2B5EF4-FFF2-40B4-BE49-F238E27FC236}">
                <a16:creationId xmlns:a16="http://schemas.microsoft.com/office/drawing/2014/main" id="{EAC684AF-872B-4A89-BDA2-CBC80FF7D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12" name="Slayt Numarası Yer Tutucusu 11">
            <a:extLst>
              <a:ext uri="{FF2B5EF4-FFF2-40B4-BE49-F238E27FC236}">
                <a16:creationId xmlns:a16="http://schemas.microsoft.com/office/drawing/2014/main" id="{2F4CC5F5-2689-4A16-B6C1-5D9E7546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6555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0220756-199F-40E7-A613-3C560197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3" y="-69949"/>
            <a:ext cx="7886700" cy="1325563"/>
          </a:xfrm>
        </p:spPr>
        <p:txBody>
          <a:bodyPr>
            <a:normAutofit/>
          </a:bodyPr>
          <a:lstStyle/>
          <a:p>
            <a:r>
              <a:rPr lang="tr-TR" sz="2800" b="1" u="sng" dirty="0"/>
              <a:t>Read-Out Electronics</a:t>
            </a:r>
            <a:br>
              <a:rPr lang="tr-TR" sz="2800" b="1" u="sng" dirty="0"/>
            </a:br>
            <a:br>
              <a:rPr lang="tr-TR" dirty="0"/>
            </a:br>
            <a:r>
              <a:rPr lang="tr-TR" sz="2000" b="1" dirty="0"/>
              <a:t>STS</a:t>
            </a:r>
            <a:r>
              <a:rPr lang="en-US" sz="2000" b="1" dirty="0"/>
              <a:t>-XYTERv2</a:t>
            </a:r>
            <a:r>
              <a:rPr lang="tr-TR" sz="2000" b="1" dirty="0"/>
              <a:t>.0</a:t>
            </a:r>
            <a:r>
              <a:rPr lang="en-US" sz="2000" b="1" dirty="0"/>
              <a:t>  </a:t>
            </a:r>
            <a:endParaRPr lang="tr-TR" sz="2000" b="1" dirty="0"/>
          </a:p>
        </p:txBody>
      </p:sp>
      <p:sp>
        <p:nvSpPr>
          <p:cNvPr id="7" name="İçerik Yer Tutucusu 6">
            <a:extLst>
              <a:ext uri="{FF2B5EF4-FFF2-40B4-BE49-F238E27FC236}">
                <a16:creationId xmlns:a16="http://schemas.microsoft.com/office/drawing/2014/main" id="{6A4BE55F-617E-4099-A559-96B2345BF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04" y="3555586"/>
            <a:ext cx="4488296" cy="1396521"/>
          </a:xfrm>
        </p:spPr>
        <p:txBody>
          <a:bodyPr>
            <a:normAutofit/>
          </a:bodyPr>
          <a:lstStyle/>
          <a:p>
            <a:r>
              <a:rPr lang="en-US" sz="1600" dirty="0"/>
              <a:t>128</a:t>
            </a:r>
            <a:r>
              <a:rPr lang="tr-TR" sz="1600" dirty="0"/>
              <a:t> channels</a:t>
            </a:r>
          </a:p>
          <a:p>
            <a:r>
              <a:rPr lang="tr-TR" sz="1600" dirty="0"/>
              <a:t>Chip size: approximately 10 mm x 6.7 mm</a:t>
            </a:r>
          </a:p>
          <a:p>
            <a:r>
              <a:rPr lang="tr-TR" sz="1600" dirty="0"/>
              <a:t>Radiation-hardened design</a:t>
            </a:r>
          </a:p>
          <a:p>
            <a:r>
              <a:rPr lang="tr-TR" sz="1600" dirty="0"/>
              <a:t>Energy and time measurement</a:t>
            </a:r>
            <a:endParaRPr lang="en-US" sz="16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tr-TR" sz="15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tr-TR" sz="1500" dirty="0"/>
          </a:p>
          <a:p>
            <a:pPr marL="0" indent="0">
              <a:buNone/>
            </a:pPr>
            <a:endParaRPr lang="tr-TR" sz="1800" dirty="0"/>
          </a:p>
        </p:txBody>
      </p:sp>
      <p:pic>
        <p:nvPicPr>
          <p:cNvPr id="8" name="3 Resim" descr="C:\Users\Merve\Desktop\merve_docs\ASIC_in_pogo_station_under_microscope.jpg">
            <a:extLst>
              <a:ext uri="{FF2B5EF4-FFF2-40B4-BE49-F238E27FC236}">
                <a16:creationId xmlns:a16="http://schemas.microsoft.com/office/drawing/2014/main" id="{D4A14C20-B9A3-4AFF-8D8F-8E752A6AFEE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9541" y="227988"/>
            <a:ext cx="3047999" cy="253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ikdörtgen: Yuvarlatılmış Köşeler 4">
            <a:extLst>
              <a:ext uri="{FF2B5EF4-FFF2-40B4-BE49-F238E27FC236}">
                <a16:creationId xmlns:a16="http://schemas.microsoft.com/office/drawing/2014/main" id="{5C5F8C32-E375-4611-B158-105CAD224B2F}"/>
              </a:ext>
            </a:extLst>
          </p:cNvPr>
          <p:cNvSpPr/>
          <p:nvPr/>
        </p:nvSpPr>
        <p:spPr>
          <a:xfrm>
            <a:off x="375398" y="5700834"/>
            <a:ext cx="7583055" cy="586250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r-T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4102ADF-5805-4BC1-8BBC-58D39E368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4" y="1147407"/>
            <a:ext cx="2982428" cy="2155008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5DB89C1B-0E57-49CD-AA6C-636BE64332BD}"/>
              </a:ext>
            </a:extLst>
          </p:cNvPr>
          <p:cNvSpPr txBox="1"/>
          <p:nvPr/>
        </p:nvSpPr>
        <p:spPr>
          <a:xfrm>
            <a:off x="3380509" y="1929974"/>
            <a:ext cx="198581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1600" dirty="0"/>
              <a:t>STS-XYTER version 2.1 is now available and under test </a:t>
            </a:r>
          </a:p>
        </p:txBody>
      </p:sp>
      <p:sp>
        <p:nvSpPr>
          <p:cNvPr id="4" name="Yıldız: 5 Nokta 3">
            <a:extLst>
              <a:ext uri="{FF2B5EF4-FFF2-40B4-BE49-F238E27FC236}">
                <a16:creationId xmlns:a16="http://schemas.microsoft.com/office/drawing/2014/main" id="{11971567-8EF2-45AB-9BD4-790631E79538}"/>
              </a:ext>
            </a:extLst>
          </p:cNvPr>
          <p:cNvSpPr/>
          <p:nvPr/>
        </p:nvSpPr>
        <p:spPr>
          <a:xfrm>
            <a:off x="4196425" y="1561772"/>
            <a:ext cx="353985" cy="338554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9BBBECF5-ED62-43B3-BC64-41D926226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932" y="3262148"/>
            <a:ext cx="3140364" cy="2355273"/>
          </a:xfrm>
          <a:prstGeom prst="rect">
            <a:avLst/>
          </a:prstGeom>
        </p:spPr>
      </p:pic>
      <p:sp>
        <p:nvSpPr>
          <p:cNvPr id="9" name="Alt Bilgi Yer Tutucusu 8">
            <a:extLst>
              <a:ext uri="{FF2B5EF4-FFF2-40B4-BE49-F238E27FC236}">
                <a16:creationId xmlns:a16="http://schemas.microsoft.com/office/drawing/2014/main" id="{BBA5AD10-8F8F-49CA-9904-B9B5E9D20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7459" y="6447922"/>
            <a:ext cx="3086100" cy="365125"/>
          </a:xfrm>
        </p:spPr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12" name="Slayt Numarası Yer Tutucusu 11">
            <a:extLst>
              <a:ext uri="{FF2B5EF4-FFF2-40B4-BE49-F238E27FC236}">
                <a16:creationId xmlns:a16="http://schemas.microsoft.com/office/drawing/2014/main" id="{4D594ABC-153C-4D09-9C27-3CEDB274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DC22-D518-4329-8882-A0158CE2D440}" type="slidenum">
              <a:rPr lang="tr-TR" smtClean="0"/>
              <a:t>4</a:t>
            </a:fld>
            <a:endParaRPr lang="tr-TR" dirty="0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EF5941BB-2D28-43EF-955C-041D741DB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398" y="5660306"/>
            <a:ext cx="7206097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57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EF04B64-6945-42B1-A510-586F181D4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448" y="111738"/>
            <a:ext cx="7886700" cy="742069"/>
          </a:xfrm>
        </p:spPr>
        <p:txBody>
          <a:bodyPr/>
          <a:lstStyle/>
          <a:p>
            <a:r>
              <a:rPr lang="tr-T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FAIR Phase 0: mCBM and mSTS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B13C4A2-EBBF-4DCB-A418-B8246BAB7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09" y="4146147"/>
            <a:ext cx="8140777" cy="2107397"/>
          </a:xfrm>
        </p:spPr>
        <p:txBody>
          <a:bodyPr>
            <a:normAutofit/>
          </a:bodyPr>
          <a:lstStyle/>
          <a:p>
            <a:pPr algn="just" defTabSz="914400">
              <a:spcBef>
                <a:spcPts val="1000"/>
              </a:spcBef>
            </a:pPr>
            <a:r>
              <a:rPr lang="tr-TR" sz="1600" dirty="0">
                <a:solidFill>
                  <a:prstClr val="black"/>
                </a:solidFill>
              </a:rPr>
              <a:t>Two station with left and right orientation</a:t>
            </a:r>
          </a:p>
          <a:p>
            <a:pPr algn="just" defTabSz="914400">
              <a:spcBef>
                <a:spcPts val="1000"/>
              </a:spcBef>
            </a:pPr>
            <a:r>
              <a:rPr lang="en-US" sz="1600" dirty="0">
                <a:solidFill>
                  <a:prstClr val="black"/>
                </a:solidFill>
              </a:rPr>
              <a:t>It </a:t>
            </a:r>
            <a:r>
              <a:rPr lang="tr-TR" sz="1600" dirty="0">
                <a:solidFill>
                  <a:prstClr val="black"/>
                </a:solidFill>
              </a:rPr>
              <a:t>will allow</a:t>
            </a:r>
            <a:r>
              <a:rPr lang="en-US" sz="1600" dirty="0">
                <a:solidFill>
                  <a:prstClr val="black"/>
                </a:solidFill>
              </a:rPr>
              <a:t> to test the detector and electronics components developed for the CBM experiment</a:t>
            </a:r>
            <a:endParaRPr lang="tr-TR" sz="1600" dirty="0">
              <a:solidFill>
                <a:prstClr val="black"/>
              </a:solidFill>
            </a:endParaRPr>
          </a:p>
          <a:p>
            <a:pPr algn="just" defTabSz="914400">
              <a:spcBef>
                <a:spcPts val="1000"/>
              </a:spcBef>
            </a:pPr>
            <a:r>
              <a:rPr lang="tr-TR" sz="1600" dirty="0">
                <a:solidFill>
                  <a:prstClr val="black"/>
                </a:solidFill>
              </a:rPr>
              <a:t>Module installation has finished</a:t>
            </a:r>
          </a:p>
          <a:p>
            <a:pPr algn="just" defTabSz="914400">
              <a:spcBef>
                <a:spcPts val="1000"/>
              </a:spcBef>
            </a:pPr>
            <a:r>
              <a:rPr lang="tr-TR" sz="1600" dirty="0">
                <a:solidFill>
                  <a:prstClr val="black"/>
                </a:solidFill>
              </a:rPr>
              <a:t>First run was on December 2018, upcoming run in 2019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913F088-8B58-4E49-970A-7B680EBD7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09" y="1014762"/>
            <a:ext cx="3444454" cy="285429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E51C42E7-7870-45D3-94FD-5D6F2113013E}"/>
              </a:ext>
            </a:extLst>
          </p:cNvPr>
          <p:cNvSpPr txBox="1"/>
          <p:nvPr/>
        </p:nvSpPr>
        <p:spPr>
          <a:xfrm>
            <a:off x="633814" y="3530502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mSTS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37B0A3A-AF98-446E-8EAA-E50DB768F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438" y="1003306"/>
            <a:ext cx="5317108" cy="2877206"/>
          </a:xfrm>
          <a:prstGeom prst="rect">
            <a:avLst/>
          </a:prstGeom>
        </p:spPr>
      </p:pic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E54506F2-2B29-40AF-8E06-0125411D6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9BA0DF3-9508-41B6-AF9F-9473C1D19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E792-6072-4C7C-8E77-8886CDE11B1B}" type="slidenum">
              <a:rPr lang="tr-TR" smtClean="0"/>
              <a:t>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41320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nvan 1">
            <a:extLst>
              <a:ext uri="{FF2B5EF4-FFF2-40B4-BE49-F238E27FC236}">
                <a16:creationId xmlns:a16="http://schemas.microsoft.com/office/drawing/2014/main" id="{89663FD6-807F-48CB-864B-53F145ADD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746" y="2732501"/>
            <a:ext cx="3296805" cy="780183"/>
          </a:xfrm>
        </p:spPr>
        <p:txBody>
          <a:bodyPr>
            <a:normAutofit/>
          </a:bodyPr>
          <a:lstStyle/>
          <a:p>
            <a:r>
              <a:rPr lang="tr-TR" sz="2000" b="1" i="1" u="sng" dirty="0">
                <a:solidFill>
                  <a:srgbClr val="C00000"/>
                </a:solidFill>
              </a:rPr>
              <a:t>@GSI Clean Room</a:t>
            </a:r>
          </a:p>
        </p:txBody>
      </p:sp>
      <p:cxnSp>
        <p:nvCxnSpPr>
          <p:cNvPr id="26" name="Düz Bağlayıcı 25">
            <a:extLst>
              <a:ext uri="{FF2B5EF4-FFF2-40B4-BE49-F238E27FC236}">
                <a16:creationId xmlns:a16="http://schemas.microsoft.com/office/drawing/2014/main" id="{53E6EAE0-051C-4832-8FA1-29E401F06022}"/>
              </a:ext>
            </a:extLst>
          </p:cNvPr>
          <p:cNvCxnSpPr>
            <a:cxnSpLocks/>
          </p:cNvCxnSpPr>
          <p:nvPr/>
        </p:nvCxnSpPr>
        <p:spPr>
          <a:xfrm>
            <a:off x="3383104" y="3205018"/>
            <a:ext cx="0" cy="3039765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3846D208-53AE-4678-8ADC-860B568DA06C}"/>
              </a:ext>
            </a:extLst>
          </p:cNvPr>
          <p:cNvSpPr txBox="1"/>
          <p:nvPr/>
        </p:nvSpPr>
        <p:spPr>
          <a:xfrm>
            <a:off x="157019" y="3122593"/>
            <a:ext cx="31173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Hardware: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Pogo pin station designed at GSI with close collaboration from Cracow team.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The pogo- socket has 53 pogo needles, each one has a diameter of  ~100 µm.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Basic experimental set</a:t>
            </a:r>
            <a:r>
              <a:rPr lang="tr-TR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up similar to the one used for FEB test in the LAB:</a:t>
            </a:r>
          </a:p>
          <a:p>
            <a:pPr defTabSz="685800"/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	- Pogo station</a:t>
            </a:r>
          </a:p>
          <a:p>
            <a:pPr defTabSz="685800"/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	- AFCK board with STS-XYTER tester firmware.</a:t>
            </a:r>
          </a:p>
          <a:p>
            <a:pPr defTabSz="685800"/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	- gDPB_FMC interface card.</a:t>
            </a:r>
          </a:p>
          <a:p>
            <a:pPr defTabSz="685800"/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Software: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Consist (at the moment) of a Python script</a:t>
            </a:r>
            <a:endParaRPr lang="tr-TR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tr-TR" sz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tr-TR" sz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tr-TR" sz="1200" b="1" dirty="0">
                <a:solidFill>
                  <a:prstClr val="black"/>
                </a:solidFill>
                <a:latin typeface="Calibri" panose="020F0502020204030204"/>
              </a:rPr>
              <a:t>What re the measurement values?</a:t>
            </a:r>
          </a:p>
          <a:p>
            <a:pPr defTabSz="685800"/>
            <a:r>
              <a:rPr lang="en-US" sz="12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Current values, reference</a:t>
            </a:r>
            <a:r>
              <a:rPr lang="tr-TR" sz="12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2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voltages values, analog responses,</a:t>
            </a:r>
            <a:r>
              <a:rPr lang="tr-TR" sz="12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2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dynamic range of the ADC</a:t>
            </a:r>
            <a:r>
              <a:rPr lang="tr-TR" sz="12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2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electrons and holes</a:t>
            </a:r>
            <a:endParaRPr lang="tr-TR" sz="1200" kern="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tr-TR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A822294-DD1F-410D-B3DF-4258E62C0484}"/>
              </a:ext>
            </a:extLst>
          </p:cNvPr>
          <p:cNvSpPr txBox="1"/>
          <p:nvPr/>
        </p:nvSpPr>
        <p:spPr>
          <a:xfrm>
            <a:off x="157018" y="92364"/>
            <a:ext cx="3226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System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812DB21-F3A9-4960-8C4B-B1065159D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979" y="3259437"/>
            <a:ext cx="5604414" cy="352928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14BB5F24-E777-4FD9-83C0-F0B93B9D6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789" y="215934"/>
            <a:ext cx="4073236" cy="280774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89E3586-4B90-4DB4-85A4-E5261E72AD0B}"/>
              </a:ext>
            </a:extLst>
          </p:cNvPr>
          <p:cNvSpPr/>
          <p:nvPr/>
        </p:nvSpPr>
        <p:spPr>
          <a:xfrm>
            <a:off x="5255492" y="613217"/>
            <a:ext cx="360218" cy="587510"/>
          </a:xfrm>
          <a:prstGeom prst="ellipse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9" name="Düz Ok Bağlayıcısı 8">
            <a:extLst>
              <a:ext uri="{FF2B5EF4-FFF2-40B4-BE49-F238E27FC236}">
                <a16:creationId xmlns:a16="http://schemas.microsoft.com/office/drawing/2014/main" id="{147AA623-268F-48DC-BBA9-C506B7531594}"/>
              </a:ext>
            </a:extLst>
          </p:cNvPr>
          <p:cNvCxnSpPr>
            <a:cxnSpLocks/>
          </p:cNvCxnSpPr>
          <p:nvPr/>
        </p:nvCxnSpPr>
        <p:spPr>
          <a:xfrm flipH="1">
            <a:off x="4350327" y="886691"/>
            <a:ext cx="905165" cy="272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Resim 9">
            <a:extLst>
              <a:ext uri="{FF2B5EF4-FFF2-40B4-BE49-F238E27FC236}">
                <a16:creationId xmlns:a16="http://schemas.microsoft.com/office/drawing/2014/main" id="{1DD1282D-8977-4284-ACA3-1371D248B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73" y="613218"/>
            <a:ext cx="2721427" cy="2382752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3035A56E-2B46-489E-B41B-C2D80555B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073" y="613217"/>
            <a:ext cx="1177676" cy="22110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A5816F3-5F7B-44B0-A56E-B7522EEB5C9A}"/>
              </a:ext>
            </a:extLst>
          </p:cNvPr>
          <p:cNvSpPr/>
          <p:nvPr/>
        </p:nvSpPr>
        <p:spPr>
          <a:xfrm>
            <a:off x="3274331" y="613217"/>
            <a:ext cx="1071418" cy="461665"/>
          </a:xfrm>
          <a:prstGeom prst="ellipse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cxnSp>
        <p:nvCxnSpPr>
          <p:cNvPr id="16" name="Düz Ok Bağlayıcısı 15">
            <a:extLst>
              <a:ext uri="{FF2B5EF4-FFF2-40B4-BE49-F238E27FC236}">
                <a16:creationId xmlns:a16="http://schemas.microsoft.com/office/drawing/2014/main" id="{D5DC8195-B55F-4008-A100-09BE4FE489EF}"/>
              </a:ext>
            </a:extLst>
          </p:cNvPr>
          <p:cNvCxnSpPr>
            <a:cxnSpLocks/>
          </p:cNvCxnSpPr>
          <p:nvPr/>
        </p:nvCxnSpPr>
        <p:spPr>
          <a:xfrm flipH="1">
            <a:off x="661677" y="885370"/>
            <a:ext cx="2721428" cy="46166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5D82C233-2CE0-480C-9ECA-04984C3178E1}"/>
              </a:ext>
            </a:extLst>
          </p:cNvPr>
          <p:cNvSpPr/>
          <p:nvPr/>
        </p:nvSpPr>
        <p:spPr>
          <a:xfrm>
            <a:off x="350982" y="1200727"/>
            <a:ext cx="306117" cy="272931"/>
          </a:xfrm>
          <a:prstGeom prst="ellips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cxnSp>
        <p:nvCxnSpPr>
          <p:cNvPr id="21" name="Düz Ok Bağlayıcısı 20">
            <a:extLst>
              <a:ext uri="{FF2B5EF4-FFF2-40B4-BE49-F238E27FC236}">
                <a16:creationId xmlns:a16="http://schemas.microsoft.com/office/drawing/2014/main" id="{867492B6-E4BB-4985-A242-4AF797758481}"/>
              </a:ext>
            </a:extLst>
          </p:cNvPr>
          <p:cNvCxnSpPr/>
          <p:nvPr/>
        </p:nvCxnSpPr>
        <p:spPr>
          <a:xfrm flipV="1">
            <a:off x="4904509" y="2995970"/>
            <a:ext cx="230909" cy="3248813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9794448-BEB2-49C3-9B83-1A6B92D4A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407EEDC-3BEA-4A6D-9CF9-97B4D0150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43DB-BA4B-4547-9913-07079F8F0B71}" type="slidenum">
              <a:rPr lang="tr-TR" smtClean="0"/>
              <a:t>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59562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254F426-A949-4E67-B112-CA081A99E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86" y="470133"/>
            <a:ext cx="5139731" cy="420724"/>
          </a:xfrm>
        </p:spPr>
        <p:txBody>
          <a:bodyPr>
            <a:noAutofit/>
          </a:bodyPr>
          <a:lstStyle/>
          <a:p>
            <a:r>
              <a:rPr lang="en-US" sz="2400" dirty="0"/>
              <a:t>Basic protocol for ASIC testing</a:t>
            </a:r>
            <a:endParaRPr lang="tr-TR" sz="2400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768120CD-F81D-48CC-A63A-1274E7A18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6975" y="1477713"/>
            <a:ext cx="4393058" cy="4126404"/>
          </a:xfrm>
          <a:prstGeom prst="rect">
            <a:avLst/>
          </a:prstGeom>
        </p:spPr>
      </p:pic>
      <p:cxnSp>
        <p:nvCxnSpPr>
          <p:cNvPr id="9" name="8 Conector recto de flecha"/>
          <p:cNvCxnSpPr>
            <a:cxnSpLocks/>
          </p:cNvCxnSpPr>
          <p:nvPr/>
        </p:nvCxnSpPr>
        <p:spPr>
          <a:xfrm flipH="1">
            <a:off x="736890" y="1374962"/>
            <a:ext cx="2700" cy="42291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 rot="16200000">
            <a:off x="47061" y="3585546"/>
            <a:ext cx="9950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TIMELINE</a:t>
            </a:r>
          </a:p>
        </p:txBody>
      </p:sp>
      <p:cxnSp>
        <p:nvCxnSpPr>
          <p:cNvPr id="12" name="11 Conector recto"/>
          <p:cNvCxnSpPr/>
          <p:nvPr/>
        </p:nvCxnSpPr>
        <p:spPr>
          <a:xfrm>
            <a:off x="669654" y="1596839"/>
            <a:ext cx="2436617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683098" y="1428741"/>
            <a:ext cx="2436617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669646" y="2430576"/>
            <a:ext cx="2645054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689814" y="2914682"/>
            <a:ext cx="2645054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676363" y="3714805"/>
            <a:ext cx="2645054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689814" y="5604116"/>
            <a:ext cx="2645054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etin kutusu 2">
            <a:extLst>
              <a:ext uri="{FF2B5EF4-FFF2-40B4-BE49-F238E27FC236}">
                <a16:creationId xmlns:a16="http://schemas.microsoft.com/office/drawing/2014/main" id="{79D32392-C3BC-4D51-A6FC-6D08B0F908EA}"/>
              </a:ext>
            </a:extLst>
          </p:cNvPr>
          <p:cNvSpPr txBox="1"/>
          <p:nvPr/>
        </p:nvSpPr>
        <p:spPr>
          <a:xfrm>
            <a:off x="907473" y="1423103"/>
            <a:ext cx="4283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tr-TR" sz="900" b="1" dirty="0">
                <a:solidFill>
                  <a:prstClr val="black"/>
                </a:solidFill>
                <a:latin typeface="Calibri" panose="020F0502020204030204"/>
              </a:rPr>
              <a:t>1min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BDDB2C67-B670-46C7-A618-3E408E3B93DA}"/>
              </a:ext>
            </a:extLst>
          </p:cNvPr>
          <p:cNvSpPr txBox="1"/>
          <p:nvPr/>
        </p:nvSpPr>
        <p:spPr>
          <a:xfrm>
            <a:off x="875485" y="1974211"/>
            <a:ext cx="4783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tr-TR" sz="900" b="1" dirty="0">
                <a:solidFill>
                  <a:prstClr val="black"/>
                </a:solidFill>
                <a:latin typeface="Calibri" panose="020F0502020204030204"/>
              </a:rPr>
              <a:t>5 sec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416217EB-F56C-4816-AEE9-674E7E359028}"/>
              </a:ext>
            </a:extLst>
          </p:cNvPr>
          <p:cNvSpPr txBox="1"/>
          <p:nvPr/>
        </p:nvSpPr>
        <p:spPr>
          <a:xfrm>
            <a:off x="875485" y="2618021"/>
            <a:ext cx="481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tr-TR" sz="900" b="1" dirty="0">
                <a:solidFill>
                  <a:prstClr val="black"/>
                </a:solidFill>
                <a:latin typeface="Calibri" panose="020F0502020204030204"/>
              </a:rPr>
              <a:t>5 sec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5A39C1EC-F90B-4737-A084-6BF35B3263C0}"/>
              </a:ext>
            </a:extLst>
          </p:cNvPr>
          <p:cNvSpPr txBox="1"/>
          <p:nvPr/>
        </p:nvSpPr>
        <p:spPr>
          <a:xfrm>
            <a:off x="875485" y="3216740"/>
            <a:ext cx="4780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tr-TR" sz="900" b="1" dirty="0">
                <a:solidFill>
                  <a:prstClr val="black"/>
                </a:solidFill>
                <a:latin typeface="Calibri" panose="020F0502020204030204"/>
              </a:rPr>
              <a:t>10 sec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756CE4E5-A0D6-438F-8EB6-DDFBE3A27AE7}"/>
              </a:ext>
            </a:extLst>
          </p:cNvPr>
          <p:cNvSpPr txBox="1"/>
          <p:nvPr/>
        </p:nvSpPr>
        <p:spPr>
          <a:xfrm>
            <a:off x="888838" y="4514927"/>
            <a:ext cx="4704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tr-TR" sz="900" b="1" dirty="0">
                <a:solidFill>
                  <a:prstClr val="black"/>
                </a:solidFill>
                <a:latin typeface="Calibri" panose="020F0502020204030204"/>
              </a:rPr>
              <a:t>3 min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B4E1B244-569F-47D3-BBE7-7FCDC5531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764" y="1"/>
            <a:ext cx="3382826" cy="3266258"/>
          </a:xfrm>
          <a:prstGeom prst="rect">
            <a:avLst/>
          </a:prstGeom>
        </p:spPr>
      </p:pic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1F6B4C1-AE1D-4967-9237-95233611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53DEDAD-A49A-4962-AF3F-D46F9D43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DC22-D518-4329-8882-A0158CE2D440}" type="slidenum">
              <a:rPr lang="tr-TR" smtClean="0"/>
              <a:t>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68565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1C05CB6-D153-4F9E-906E-F787365FD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4" y="55797"/>
            <a:ext cx="5057981" cy="3103418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768C58DD-8751-4597-9EE6-DC01B3975577}"/>
              </a:ext>
            </a:extLst>
          </p:cNvPr>
          <p:cNvSpPr txBox="1"/>
          <p:nvPr/>
        </p:nvSpPr>
        <p:spPr>
          <a:xfrm rot="16200000">
            <a:off x="-836176" y="601120"/>
            <a:ext cx="199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Number of the ASICs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DD3136A6-2072-47E5-9C91-9CDF62D80CFF}"/>
              </a:ext>
            </a:extLst>
          </p:cNvPr>
          <p:cNvSpPr txBox="1"/>
          <p:nvPr/>
        </p:nvSpPr>
        <p:spPr>
          <a:xfrm>
            <a:off x="1841118" y="2916416"/>
            <a:ext cx="128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current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91FE3576-6343-4215-BBB2-F9F4D1540235}"/>
              </a:ext>
            </a:extLst>
          </p:cNvPr>
          <p:cNvSpPr txBox="1"/>
          <p:nvPr/>
        </p:nvSpPr>
        <p:spPr>
          <a:xfrm>
            <a:off x="4263582" y="2893757"/>
            <a:ext cx="128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ADC range</a:t>
            </a:r>
          </a:p>
        </p:txBody>
      </p:sp>
      <p:cxnSp>
        <p:nvCxnSpPr>
          <p:cNvPr id="19" name="Düz Bağlayıcı 18">
            <a:extLst>
              <a:ext uri="{FF2B5EF4-FFF2-40B4-BE49-F238E27FC236}">
                <a16:creationId xmlns:a16="http://schemas.microsoft.com/office/drawing/2014/main" id="{EF631357-BA52-4059-84C2-6B44B96B69A3}"/>
              </a:ext>
            </a:extLst>
          </p:cNvPr>
          <p:cNvCxnSpPr>
            <a:cxnSpLocks/>
          </p:cNvCxnSpPr>
          <p:nvPr/>
        </p:nvCxnSpPr>
        <p:spPr>
          <a:xfrm>
            <a:off x="392173" y="3362089"/>
            <a:ext cx="577216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Düz Bağlayıcı 21">
            <a:extLst>
              <a:ext uri="{FF2B5EF4-FFF2-40B4-BE49-F238E27FC236}">
                <a16:creationId xmlns:a16="http://schemas.microsoft.com/office/drawing/2014/main" id="{CE77D5A7-63B0-4C77-AC73-55B1A5A67CAF}"/>
              </a:ext>
            </a:extLst>
          </p:cNvPr>
          <p:cNvCxnSpPr>
            <a:cxnSpLocks/>
          </p:cNvCxnSpPr>
          <p:nvPr/>
        </p:nvCxnSpPr>
        <p:spPr>
          <a:xfrm>
            <a:off x="392173" y="3632971"/>
            <a:ext cx="5772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2D2380C2-B26F-4B36-B235-4BD379D75B58}"/>
              </a:ext>
            </a:extLst>
          </p:cNvPr>
          <p:cNvSpPr txBox="1"/>
          <p:nvPr/>
        </p:nvSpPr>
        <p:spPr>
          <a:xfrm>
            <a:off x="4199202" y="3173599"/>
            <a:ext cx="128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Hole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3CB4D4EE-643A-4983-BB44-83CA188123E1}"/>
              </a:ext>
            </a:extLst>
          </p:cNvPr>
          <p:cNvSpPr txBox="1"/>
          <p:nvPr/>
        </p:nvSpPr>
        <p:spPr>
          <a:xfrm>
            <a:off x="4134822" y="3410370"/>
            <a:ext cx="128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electron</a:t>
            </a:r>
          </a:p>
        </p:txBody>
      </p:sp>
      <p:cxnSp>
        <p:nvCxnSpPr>
          <p:cNvPr id="26" name="Düz Bağlayıcı 25">
            <a:extLst>
              <a:ext uri="{FF2B5EF4-FFF2-40B4-BE49-F238E27FC236}">
                <a16:creationId xmlns:a16="http://schemas.microsoft.com/office/drawing/2014/main" id="{6EEFA96D-B32F-46CF-BEA0-BF6F7667730B}"/>
              </a:ext>
            </a:extLst>
          </p:cNvPr>
          <p:cNvCxnSpPr>
            <a:cxnSpLocks/>
          </p:cNvCxnSpPr>
          <p:nvPr/>
        </p:nvCxnSpPr>
        <p:spPr>
          <a:xfrm>
            <a:off x="3554393" y="3343943"/>
            <a:ext cx="577216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Düz Bağlayıcı 26">
            <a:extLst>
              <a:ext uri="{FF2B5EF4-FFF2-40B4-BE49-F238E27FC236}">
                <a16:creationId xmlns:a16="http://schemas.microsoft.com/office/drawing/2014/main" id="{7501E66F-CA8E-478E-A742-F0E928700C63}"/>
              </a:ext>
            </a:extLst>
          </p:cNvPr>
          <p:cNvCxnSpPr>
            <a:cxnSpLocks/>
          </p:cNvCxnSpPr>
          <p:nvPr/>
        </p:nvCxnSpPr>
        <p:spPr>
          <a:xfrm>
            <a:off x="3554393" y="3570625"/>
            <a:ext cx="5772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FEF48F97-1778-49B8-AECA-75AEDFA820CD}"/>
              </a:ext>
            </a:extLst>
          </p:cNvPr>
          <p:cNvSpPr txBox="1"/>
          <p:nvPr/>
        </p:nvSpPr>
        <p:spPr>
          <a:xfrm>
            <a:off x="969389" y="3470613"/>
            <a:ext cx="1608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After Configuration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888E6438-D97E-4991-8522-338C234EA5D2}"/>
              </a:ext>
            </a:extLst>
          </p:cNvPr>
          <p:cNvSpPr txBox="1"/>
          <p:nvPr/>
        </p:nvSpPr>
        <p:spPr>
          <a:xfrm>
            <a:off x="969389" y="3205444"/>
            <a:ext cx="1686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Before synchronization</a:t>
            </a:r>
          </a:p>
        </p:txBody>
      </p:sp>
      <p:graphicFrame>
        <p:nvGraphicFramePr>
          <p:cNvPr id="30" name="Tablo 29">
            <a:extLst>
              <a:ext uri="{FF2B5EF4-FFF2-40B4-BE49-F238E27FC236}">
                <a16:creationId xmlns:a16="http://schemas.microsoft.com/office/drawing/2014/main" id="{854AEB01-9376-45AF-9EE5-057E7256B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232764"/>
              </p:ext>
            </p:extLst>
          </p:nvPr>
        </p:nvGraphicFramePr>
        <p:xfrm>
          <a:off x="297544" y="4877048"/>
          <a:ext cx="4283243" cy="14097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19605">
                  <a:extLst>
                    <a:ext uri="{9D8B030D-6E8A-4147-A177-3AD203B41FA5}">
                      <a16:colId xmlns:a16="http://schemas.microsoft.com/office/drawing/2014/main" val="895034550"/>
                    </a:ext>
                  </a:extLst>
                </a:gridCol>
                <a:gridCol w="1181819">
                  <a:extLst>
                    <a:ext uri="{9D8B030D-6E8A-4147-A177-3AD203B41FA5}">
                      <a16:colId xmlns:a16="http://schemas.microsoft.com/office/drawing/2014/main" val="4033714251"/>
                    </a:ext>
                  </a:extLst>
                </a:gridCol>
                <a:gridCol w="1181819">
                  <a:extLst>
                    <a:ext uri="{9D8B030D-6E8A-4147-A177-3AD203B41FA5}">
                      <a16:colId xmlns:a16="http://schemas.microsoft.com/office/drawing/2014/main" val="42607544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r>
                        <a:rPr lang="tr-TR" dirty="0"/>
                        <a:t>                                   Electrons                 Holes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804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000" dirty="0"/>
                        <a:t>ADC Range (Register Value Units)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50" dirty="0"/>
                        <a:t>185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50" dirty="0"/>
                        <a:t>167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192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000" dirty="0"/>
                        <a:t>ADC Range (mV)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/>
                        <a:t>92.5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/>
                        <a:t>83.5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767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000" dirty="0"/>
                        <a:t>Amplifier Gain (ADC units/mV)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/>
                        <a:t>0.33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/>
                        <a:t>0.37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765757"/>
                  </a:ext>
                </a:extLst>
              </a:tr>
            </a:tbl>
          </a:graphicData>
        </a:graphic>
      </p:graphicFrame>
      <p:sp>
        <p:nvSpPr>
          <p:cNvPr id="34" name="Metin kutusu 33">
            <a:extLst>
              <a:ext uri="{FF2B5EF4-FFF2-40B4-BE49-F238E27FC236}">
                <a16:creationId xmlns:a16="http://schemas.microsoft.com/office/drawing/2014/main" id="{8947F142-9943-47CC-B1CC-827E3BB00025}"/>
              </a:ext>
            </a:extLst>
          </p:cNvPr>
          <p:cNvSpPr txBox="1"/>
          <p:nvPr/>
        </p:nvSpPr>
        <p:spPr>
          <a:xfrm>
            <a:off x="297544" y="4245297"/>
            <a:ext cx="354545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Amount of tested ASICs: 339</a:t>
            </a:r>
          </a:p>
          <a:p>
            <a:r>
              <a:rPr lang="tr-T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Problematic ASICs : 20, yield is %94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649E3781-9B9B-499C-A76E-D93E4060FB0E}"/>
              </a:ext>
            </a:extLst>
          </p:cNvPr>
          <p:cNvSpPr txBox="1"/>
          <p:nvPr/>
        </p:nvSpPr>
        <p:spPr>
          <a:xfrm rot="16200000">
            <a:off x="1720818" y="624391"/>
            <a:ext cx="199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Number of the ASICs</a:t>
            </a: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5ADE08E6-B54D-4752-A349-B2E153EC2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694600"/>
              </p:ext>
            </p:extLst>
          </p:nvPr>
        </p:nvGraphicFramePr>
        <p:xfrm>
          <a:off x="5467210" y="4951490"/>
          <a:ext cx="3594735" cy="1378016"/>
        </p:xfrm>
        <a:graphic>
          <a:graphicData uri="http://schemas.openxmlformats.org/drawingml/2006/table">
            <a:tbl>
              <a:tblPr firstRow="1" firstCol="1" bandRow="1"/>
              <a:tblGrid>
                <a:gridCol w="2877185">
                  <a:extLst>
                    <a:ext uri="{9D8B030D-6E8A-4147-A177-3AD203B41FA5}">
                      <a16:colId xmlns:a16="http://schemas.microsoft.com/office/drawing/2014/main" val="2113819101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3428475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Number of Tested FEBs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146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9635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FEB with problematic performance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3702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Very high current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5555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analog response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5841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fast discriminator response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43017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One or more individual broken channel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8373546"/>
                  </a:ext>
                </a:extLst>
              </a:tr>
            </a:tbl>
          </a:graphicData>
        </a:graphic>
      </p:graphicFrame>
      <p:sp>
        <p:nvSpPr>
          <p:cNvPr id="3" name="Kaydırma: Yatay 2">
            <a:extLst>
              <a:ext uri="{FF2B5EF4-FFF2-40B4-BE49-F238E27FC236}">
                <a16:creationId xmlns:a16="http://schemas.microsoft.com/office/drawing/2014/main" id="{9379BEC5-9564-420B-8BD2-754B79C3997B}"/>
              </a:ext>
            </a:extLst>
          </p:cNvPr>
          <p:cNvSpPr/>
          <p:nvPr/>
        </p:nvSpPr>
        <p:spPr>
          <a:xfrm>
            <a:off x="6109320" y="4224473"/>
            <a:ext cx="2009499" cy="645928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FEBB Tests</a:t>
            </a:r>
          </a:p>
        </p:txBody>
      </p:sp>
      <p:graphicFrame>
        <p:nvGraphicFramePr>
          <p:cNvPr id="20" name="Grafik 19">
            <a:extLst>
              <a:ext uri="{FF2B5EF4-FFF2-40B4-BE49-F238E27FC236}">
                <a16:creationId xmlns:a16="http://schemas.microsoft.com/office/drawing/2014/main" id="{4D1AB011-538C-43C9-B820-0C5ADF91DA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8260578"/>
              </p:ext>
            </p:extLst>
          </p:nvPr>
        </p:nvGraphicFramePr>
        <p:xfrm>
          <a:off x="5144654" y="397186"/>
          <a:ext cx="3938833" cy="2539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B566A3E4-D598-40E4-A39F-1678109CF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29C4FC2-41E2-4809-AF38-64922C32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43DB-BA4B-4547-9913-07079F8F0B71}" type="slidenum">
              <a:rPr lang="tr-TR" smtClean="0"/>
              <a:t>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22665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9FF327E-1D58-445D-91B4-19AA51758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793" y="993173"/>
            <a:ext cx="3296805" cy="780183"/>
          </a:xfrm>
        </p:spPr>
        <p:txBody>
          <a:bodyPr>
            <a:normAutofit/>
          </a:bodyPr>
          <a:lstStyle/>
          <a:p>
            <a:r>
              <a:rPr lang="tr-TR" sz="2400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2: ASIC+Microcable</a:t>
            </a:r>
          </a:p>
        </p:txBody>
      </p:sp>
      <p:sp>
        <p:nvSpPr>
          <p:cNvPr id="4" name="Unvan 1">
            <a:extLst>
              <a:ext uri="{FF2B5EF4-FFF2-40B4-BE49-F238E27FC236}">
                <a16:creationId xmlns:a16="http://schemas.microsoft.com/office/drawing/2014/main" id="{763347FD-E726-42FF-A702-5FB6C21A2E87}"/>
              </a:ext>
            </a:extLst>
          </p:cNvPr>
          <p:cNvSpPr txBox="1">
            <a:spLocks/>
          </p:cNvSpPr>
          <p:nvPr/>
        </p:nvSpPr>
        <p:spPr>
          <a:xfrm>
            <a:off x="240148" y="310721"/>
            <a:ext cx="3296805" cy="780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i="1" u="sng" dirty="0">
                <a:solidFill>
                  <a:srgbClr val="C00000"/>
                </a:solidFill>
              </a:rPr>
              <a:t>During Assembly!</a:t>
            </a:r>
          </a:p>
        </p:txBody>
      </p:sp>
      <p:sp>
        <p:nvSpPr>
          <p:cNvPr id="10" name="Unvan 1">
            <a:extLst>
              <a:ext uri="{FF2B5EF4-FFF2-40B4-BE49-F238E27FC236}">
                <a16:creationId xmlns:a16="http://schemas.microsoft.com/office/drawing/2014/main" id="{AA1904A0-90B1-4726-9E39-63980BD1C7D0}"/>
              </a:ext>
            </a:extLst>
          </p:cNvPr>
          <p:cNvSpPr txBox="1">
            <a:spLocks/>
          </p:cNvSpPr>
          <p:nvPr/>
        </p:nvSpPr>
        <p:spPr>
          <a:xfrm>
            <a:off x="715256" y="3431472"/>
            <a:ext cx="4340514" cy="780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3: ASIC+Microcable+Sensor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1D3616BE-31DD-4D38-B08F-F887390AB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096460"/>
            <a:ext cx="3888431" cy="2356876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D633136B-033C-4812-A7B4-D5E94806D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675624"/>
            <a:ext cx="3888431" cy="1836116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C31F3CCA-AB69-4F3C-AE9C-A96F5B328B5C}"/>
              </a:ext>
            </a:extLst>
          </p:cNvPr>
          <p:cNvSpPr txBox="1"/>
          <p:nvPr/>
        </p:nvSpPr>
        <p:spPr>
          <a:xfrm>
            <a:off x="4662969" y="1574294"/>
            <a:ext cx="43975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457200">
              <a:buFont typeface="Wingdings" panose="05000000000000000000" pitchFamily="2" charset="2"/>
              <a:buChar char="Ø"/>
            </a:pPr>
            <a:r>
              <a:rPr lang="tr-TR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goal is to check electrical connectivity between microcable and ASIC (tab-bonding quality) </a:t>
            </a: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r>
              <a:rPr lang="tr-TR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Measure the noise level and see the connection of channels</a:t>
            </a: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r>
              <a:rPr lang="tr-TR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Possible to rebond and bond again on ASIC side 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7704F207-5D92-40B0-8F38-4B9508761164}"/>
              </a:ext>
            </a:extLst>
          </p:cNvPr>
          <p:cNvSpPr txBox="1"/>
          <p:nvPr/>
        </p:nvSpPr>
        <p:spPr>
          <a:xfrm>
            <a:off x="4860443" y="4380657"/>
            <a:ext cx="382059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457200">
              <a:buFont typeface="Wingdings" panose="05000000000000000000" pitchFamily="2" charset="2"/>
              <a:buChar char="Ø"/>
            </a:pPr>
            <a:r>
              <a:rPr lang="tr-TR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goal is to check electrical connectivity between microcable, Sensor and ASIC (tab-bonding quality) </a:t>
            </a: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r>
              <a:rPr lang="tr-TR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Measure the noise level and see the connection of channels</a:t>
            </a:r>
          </a:p>
          <a:p>
            <a:pPr marL="285750" indent="-285750" algn="just" defTabSz="457200">
              <a:buFont typeface="Wingdings" panose="05000000000000000000" pitchFamily="2" charset="2"/>
              <a:buChar char="Ø"/>
            </a:pPr>
            <a:r>
              <a:rPr lang="tr-TR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Possible to rebond and bond again on the sensor side</a:t>
            </a:r>
          </a:p>
          <a:p>
            <a:pPr defTabSz="457200"/>
            <a:endParaRPr lang="tr-TR" dirty="0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C70BFF9B-3E72-4AE2-9BB9-7C253AE95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Merve Dogan, Matter and Technology Meeting, Jena 2019</a:t>
            </a:r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4BD3199-CFDA-437F-8F7B-EB8450B40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43DB-BA4B-4547-9913-07079F8F0B71}" type="slidenum">
              <a:rPr lang="tr-TR" smtClean="0"/>
              <a:t>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58600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TM04033923[[fn=Derinlik]]</Template>
  <TotalTime>1868</TotalTime>
  <Words>783</Words>
  <Application>Microsoft Office PowerPoint</Application>
  <PresentationFormat>Ekran Gösterisi (4:3)</PresentationFormat>
  <Paragraphs>184</Paragraphs>
  <Slides>13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4</vt:i4>
      </vt:variant>
      <vt:variant>
        <vt:lpstr>Slayt Başlıkları</vt:lpstr>
      </vt:variant>
      <vt:variant>
        <vt:i4>13</vt:i4>
      </vt:variant>
    </vt:vector>
  </HeadingPairs>
  <TitlesOfParts>
    <vt:vector size="26" baseType="lpstr">
      <vt:lpstr>Arial</vt:lpstr>
      <vt:lpstr>Arial Unicode MS</vt:lpstr>
      <vt:lpstr>Calibri</vt:lpstr>
      <vt:lpstr>Calibri Light</vt:lpstr>
      <vt:lpstr>Corbel</vt:lpstr>
      <vt:lpstr>Tahoma</vt:lpstr>
      <vt:lpstr>Times New Roman</vt:lpstr>
      <vt:lpstr>Verdana</vt:lpstr>
      <vt:lpstr>Wingdings</vt:lpstr>
      <vt:lpstr>Office Teması</vt:lpstr>
      <vt:lpstr>1_Office Teması</vt:lpstr>
      <vt:lpstr>2_Office Teması</vt:lpstr>
      <vt:lpstr>3_Office Teması</vt:lpstr>
      <vt:lpstr>Quality Assurance Tests of The STS Read-out Electronics for The CBM Experiment</vt:lpstr>
      <vt:lpstr>PowerPoint Sunusu</vt:lpstr>
      <vt:lpstr>Silicon Tracking System</vt:lpstr>
      <vt:lpstr>Read-Out Electronics  STS-XYTERv2.0  </vt:lpstr>
      <vt:lpstr>FAIR Phase 0: mCBM and mSTS</vt:lpstr>
      <vt:lpstr>@GSI Clean Room</vt:lpstr>
      <vt:lpstr>Basic protocol for ASIC testing</vt:lpstr>
      <vt:lpstr>PowerPoint Sunusu</vt:lpstr>
      <vt:lpstr>TEST 2: ASIC+Microcable</vt:lpstr>
      <vt:lpstr>PowerPoint Sunusu</vt:lpstr>
      <vt:lpstr>PowerPoint Sunusu</vt:lpstr>
      <vt:lpstr>PowerPoint Sunusu</vt:lpstr>
      <vt:lpstr>PowerPoint Sunusu</vt:lpstr>
    </vt:vector>
  </TitlesOfParts>
  <Company>SilentAll Team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diagram-3-level-with-ladder</dc:title>
  <dc:creator>www.yenislayt.com</dc:creator>
  <cp:lastModifiedBy>Asus</cp:lastModifiedBy>
  <cp:revision>129</cp:revision>
  <dcterms:created xsi:type="dcterms:W3CDTF">2017-07-18T12:25:55Z</dcterms:created>
  <dcterms:modified xsi:type="dcterms:W3CDTF">2019-03-01T10:50:46Z</dcterms:modified>
</cp:coreProperties>
</file>