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saveSubsetFonts="1">
  <p:sldMasterIdLst>
    <p:sldMasterId id="2147483649" r:id="rId1"/>
  </p:sldMasterIdLst>
  <p:notesMasterIdLst>
    <p:notesMasterId r:id="rId30"/>
  </p:notesMasterIdLst>
  <p:sldIdLst>
    <p:sldId id="592" r:id="rId2"/>
    <p:sldId id="1176" r:id="rId3"/>
    <p:sldId id="1145" r:id="rId4"/>
    <p:sldId id="1180" r:id="rId5"/>
    <p:sldId id="1166" r:id="rId6"/>
    <p:sldId id="1156" r:id="rId7"/>
    <p:sldId id="1157" r:id="rId8"/>
    <p:sldId id="1179" r:id="rId9"/>
    <p:sldId id="1181" r:id="rId10"/>
    <p:sldId id="1184" r:id="rId11"/>
    <p:sldId id="1151" r:id="rId12"/>
    <p:sldId id="1148" r:id="rId13"/>
    <p:sldId id="1149" r:id="rId14"/>
    <p:sldId id="1150" r:id="rId15"/>
    <p:sldId id="1183" r:id="rId16"/>
    <p:sldId id="1152" r:id="rId17"/>
    <p:sldId id="1153" r:id="rId18"/>
    <p:sldId id="1155" r:id="rId19"/>
    <p:sldId id="1187" r:id="rId20"/>
    <p:sldId id="1188" r:id="rId21"/>
    <p:sldId id="1177" r:id="rId22"/>
    <p:sldId id="1186" r:id="rId23"/>
    <p:sldId id="1191" r:id="rId24"/>
    <p:sldId id="1190" r:id="rId25"/>
    <p:sldId id="1154" r:id="rId26"/>
    <p:sldId id="1169" r:id="rId27"/>
    <p:sldId id="1170" r:id="rId28"/>
    <p:sldId id="1189" r:id="rId29"/>
  </p:sldIdLst>
  <p:sldSz cx="9144000" cy="6858000" type="screen4x3"/>
  <p:notesSz cx="6400800" cy="8686800"/>
  <p:embeddedFontLst>
    <p:embeddedFont>
      <p:font typeface="Arial Unicode MS" panose="020B0604020202020204" pitchFamily="34" charset="-128"/>
      <p:regular r:id="rId31"/>
    </p:embeddedFont>
    <p:embeddedFont>
      <p:font typeface="Cambria Math" panose="02040503050406030204" pitchFamily="18" charset="0"/>
      <p:regular r:id="rId32"/>
    </p:embeddedFont>
  </p:embeddedFont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2200"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sz="2200"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sz="2200"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sz="2200"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66FFFF"/>
    <a:srgbClr val="0E0EC7"/>
    <a:srgbClr val="BBE0E3"/>
    <a:srgbClr val="00C200"/>
    <a:srgbClr val="D306D3"/>
    <a:srgbClr val="A61817"/>
    <a:srgbClr val="FFCC00"/>
    <a:srgbClr val="007600"/>
    <a:srgbClr val="0096FF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ittlere Formatvorlage 2 - Akz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Mittlere Formatvorlag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ittlere Formatvorlage 2 - Akz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428" autoAdjust="0"/>
    <p:restoredTop sz="98993" autoAdjust="0"/>
  </p:normalViewPr>
  <p:slideViewPr>
    <p:cSldViewPr>
      <p:cViewPr varScale="1">
        <p:scale>
          <a:sx n="113" d="100"/>
          <a:sy n="113" d="100"/>
        </p:scale>
        <p:origin x="786" y="36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202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773363" cy="434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6209" tIns="43105" rIns="86209" bIns="43105" numCol="1" anchor="t" anchorCtr="0" compatLnSpc="1">
            <a:prstTxWarp prst="textNoShape">
              <a:avLst/>
            </a:prstTxWarp>
          </a:bodyPr>
          <a:lstStyle>
            <a:lvl1pPr>
              <a:defRPr sz="11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782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625850" y="0"/>
            <a:ext cx="2773363" cy="434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6209" tIns="43105" rIns="86209" bIns="43105" numCol="1" anchor="t" anchorCtr="0" compatLnSpc="1">
            <a:prstTxWarp prst="textNoShape">
              <a:avLst/>
            </a:prstTxWarp>
          </a:bodyPr>
          <a:lstStyle>
            <a:lvl1pPr algn="r">
              <a:defRPr sz="11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73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028700" y="650875"/>
            <a:ext cx="4343400" cy="32575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7782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39763" y="4125913"/>
            <a:ext cx="5121275" cy="3910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6209" tIns="43105" rIns="86209" bIns="4310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Textmasterformate durch Klicken bearbeiten</a:t>
            </a:r>
          </a:p>
          <a:p>
            <a:pPr lvl="1"/>
            <a:r>
              <a:rPr lang="en-US" noProof="0" smtClean="0"/>
              <a:t>Zweite Ebene</a:t>
            </a:r>
          </a:p>
          <a:p>
            <a:pPr lvl="2"/>
            <a:r>
              <a:rPr lang="en-US" noProof="0" smtClean="0"/>
              <a:t>Dritte Ebene</a:t>
            </a:r>
          </a:p>
          <a:p>
            <a:pPr lvl="3"/>
            <a:r>
              <a:rPr lang="en-US" noProof="0" smtClean="0"/>
              <a:t>Vierte Ebene</a:t>
            </a:r>
          </a:p>
          <a:p>
            <a:pPr lvl="4"/>
            <a:r>
              <a:rPr lang="en-US" noProof="0" smtClean="0"/>
              <a:t>Fünfte Ebene</a:t>
            </a:r>
          </a:p>
        </p:txBody>
      </p:sp>
      <p:sp>
        <p:nvSpPr>
          <p:cNvPr id="7783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250238"/>
            <a:ext cx="2773363" cy="434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6209" tIns="43105" rIns="86209" bIns="43105" numCol="1" anchor="b" anchorCtr="0" compatLnSpc="1">
            <a:prstTxWarp prst="textNoShape">
              <a:avLst/>
            </a:prstTxWarp>
          </a:bodyPr>
          <a:lstStyle>
            <a:lvl1pPr>
              <a:defRPr sz="11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783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625850" y="8250238"/>
            <a:ext cx="2773363" cy="434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6209" tIns="43105" rIns="86209" bIns="43105" numCol="1" anchor="b" anchorCtr="0" compatLnSpc="1">
            <a:prstTxWarp prst="textNoShape">
              <a:avLst/>
            </a:prstTxWarp>
          </a:bodyPr>
          <a:lstStyle>
            <a:lvl1pPr algn="r">
              <a:defRPr sz="1100">
                <a:latin typeface="Times New Roman" pitchFamily="18" charset="0"/>
              </a:defRPr>
            </a:lvl1pPr>
          </a:lstStyle>
          <a:p>
            <a:pPr>
              <a:defRPr/>
            </a:pPr>
            <a:fld id="{9D59EA90-3F5D-4394-9822-EECAC583B1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74087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M. Deveaux, 27th CBM Collaboration Meeting, 11-15 Apr, 2016, GSI, Germany</a:t>
            </a:r>
            <a:endParaRPr lang="de-D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037C79-9FB7-422A-9143-9FB705692884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316697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M. Deveaux, 10. Sept 2010, Strasbourg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5EE756-3786-46F8-8FD9-1F5DEBA6CCE8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673529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38925" y="80963"/>
            <a:ext cx="2058988" cy="6045200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80963"/>
            <a:ext cx="6029325" cy="60452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M. Deveaux, 10. Sept 2010, Strasbourg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48FB4D-9CD9-4EAC-88F1-4A47668B2F9F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023120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>
                <a:latin typeface="+mn-lt"/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r>
              <a:rPr lang="de-DE" smtClean="0"/>
              <a:t>M. Deveaux, 27th CBM Collaboration Meeting, 11-15 Apr, 2016, GSI, Germany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fld id="{52298B24-29AC-464F-B886-34241378A982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954190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>
                <a:latin typeface="+mn-lt"/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r>
              <a:rPr lang="de-DE" smtClean="0"/>
              <a:t>M. Deveaux, 27th CBM Collaboration Meeting, 11-15 Apr, 2016, GSI, Germany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fld id="{52298B24-29AC-464F-B886-34241378A982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448248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M. Deveaux, 532. WE-Heraeus-Seminar, 23.-25 May 2013, Physikzentrum Bad Honnef</a:t>
            </a:r>
            <a:endParaRPr lang="de-DE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0EE9B0-AC85-412C-9AFC-0492A7832987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730179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M. Deveaux, 10. Sept 2010, Strasbourg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ABFDFA-BED2-4537-9C47-894E45DBBF66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33546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M. Deveaux, 10. Sept 2010, Strasbourg</a:t>
            </a:r>
          </a:p>
        </p:txBody>
      </p:sp>
      <p:sp>
        <p:nvSpPr>
          <p:cNvPr id="8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373191-96D9-44B0-ACF4-3AD2F2960DAD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164986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ftr" sz="quarter" idx="10"/>
          </p:nvPr>
        </p:nvSpPr>
        <p:spPr>
          <a:xfrm>
            <a:off x="611560" y="6609556"/>
            <a:ext cx="7416055" cy="195262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M. Deveaux</a:t>
            </a:r>
            <a:r>
              <a:rPr lang="de-DE" b="1" i="1" smtClean="0"/>
              <a:t>, </a:t>
            </a:r>
            <a:r>
              <a:rPr lang="en-US" smtClean="0"/>
              <a:t>Heavy Flavor Production in High-Energy Collisions Workshop</a:t>
            </a:r>
            <a:r>
              <a:rPr lang="de-DE" smtClean="0"/>
              <a:t>, 31 Oct. 2017, LBNL, Berkeley, USA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BE5BE1-4896-4BF5-9D8F-B3A166AB6A5A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579876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M. Deveaux, 10. Sept 2010, Strasbourg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DE13EE-CE79-440B-B442-2C7A8A15D3A8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977935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M. Deveaux, 10. Sept 2010, Strasbourg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1CD0A0-F4B7-4167-9AB9-D392B0478AD4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692168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M. Deveaux, 10. Sept 2010, Strasbourg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706FB5-B3E4-4D15-A196-C2E629545708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27791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80963"/>
            <a:ext cx="8229600" cy="468312"/>
          </a:xfrm>
          <a:prstGeom prst="rect">
            <a:avLst/>
          </a:prstGeom>
          <a:solidFill>
            <a:srgbClr val="0066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TestText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258888" y="6621463"/>
            <a:ext cx="6769100" cy="236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r>
              <a:rPr lang="de-DE" smtClean="0"/>
              <a:t>M. Deveaux, CPIX Workshop, Sept. 15th – 17th 2014, Bonn </a:t>
            </a:r>
            <a:endParaRPr lang="de-DE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459788" y="6597650"/>
            <a:ext cx="608012" cy="219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 New Roman" pitchFamily="18" charset="0"/>
              </a:defRPr>
            </a:lvl1pPr>
          </a:lstStyle>
          <a:p>
            <a:pPr>
              <a:defRPr/>
            </a:pPr>
            <a:fld id="{B0155FA3-9F95-4E49-878E-7C3643510AF2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5" r:id="rId1"/>
    <p:sldLayoutId id="2147483836" r:id="rId2"/>
    <p:sldLayoutId id="2147483816" r:id="rId3"/>
    <p:sldLayoutId id="2147483817" r:id="rId4"/>
    <p:sldLayoutId id="2147483818" r:id="rId5"/>
    <p:sldLayoutId id="2147483819" r:id="rId6"/>
    <p:sldLayoutId id="2147483820" r:id="rId7"/>
    <p:sldLayoutId id="2147483821" r:id="rId8"/>
    <p:sldLayoutId id="2147483822" r:id="rId9"/>
    <p:sldLayoutId id="2147483823" r:id="rId10"/>
    <p:sldLayoutId id="2147483824" r:id="rId11"/>
    <p:sldLayoutId id="2147483838" r:id="rId12"/>
  </p:sldLayoutIdLst>
  <p:timing>
    <p:tnLst>
      <p:par>
        <p:cTn id="1" dur="indefinite" restart="never" nodeType="tmRoot"/>
      </p:par>
    </p:tnLst>
  </p:timing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00">
          <a:solidFill>
            <a:srgbClr val="FFFF66"/>
          </a:solidFill>
          <a:latin typeface="Arial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>
          <a:solidFill>
            <a:srgbClr val="FFFF66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>
          <a:solidFill>
            <a:srgbClr val="FFFF66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>
          <a:solidFill>
            <a:srgbClr val="FFFF66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>
          <a:solidFill>
            <a:srgbClr val="FFFF66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400">
          <a:solidFill>
            <a:srgbClr val="FFFF66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400">
          <a:solidFill>
            <a:srgbClr val="FFFF66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400">
          <a:solidFill>
            <a:srgbClr val="FFFF66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400">
          <a:solidFill>
            <a:srgbClr val="FFFF66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Times New Roman" pitchFamily="18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Times New Roman" pitchFamily="18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Times New Roman" pitchFamily="18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Times New Roman" pitchFamily="18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9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.png"/><Relationship Id="rId11" Type="http://schemas.openxmlformats.org/officeDocument/2006/relationships/image" Target="../media/image1.png"/><Relationship Id="rId5" Type="http://schemas.openxmlformats.org/officeDocument/2006/relationships/image" Target="../media/image4.png"/><Relationship Id="rId10" Type="http://schemas.openxmlformats.org/officeDocument/2006/relationships/oleObject" Target="../embeddings/oleObject1.bin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4.xml"/><Relationship Id="rId6" Type="http://schemas.openxmlformats.org/officeDocument/2006/relationships/image" Target="../media/image11.jpeg"/><Relationship Id="rId5" Type="http://schemas.openxmlformats.org/officeDocument/2006/relationships/image" Target="../media/image14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emf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5.xml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7.xml"/><Relationship Id="rId5" Type="http://schemas.openxmlformats.org/officeDocument/2006/relationships/image" Target="../media/image42.png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wmf"/><Relationship Id="rId2" Type="http://schemas.openxmlformats.org/officeDocument/2006/relationships/image" Target="../media/image45.wmf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7" Type="http://schemas.openxmlformats.org/officeDocument/2006/relationships/image" Target="../media/image52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5" Type="http://schemas.openxmlformats.org/officeDocument/2006/relationships/image" Target="../media/image51.png"/><Relationship Id="rId4" Type="http://schemas.microsoft.com/office/2007/relationships/hdphoto" Target="../media/hdphoto1.wdp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4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background31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81075"/>
            <a:ext cx="9142413" cy="587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Rectangle 3"/>
          <p:cNvSpPr>
            <a:spLocks noChangeArrowheads="1"/>
          </p:cNvSpPr>
          <p:nvPr/>
        </p:nvSpPr>
        <p:spPr bwMode="auto">
          <a:xfrm>
            <a:off x="0" y="-26988"/>
            <a:ext cx="9144000" cy="1152526"/>
          </a:xfrm>
          <a:prstGeom prst="rect">
            <a:avLst/>
          </a:prstGeom>
          <a:solidFill>
            <a:srgbClr val="566AB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sz="1800">
              <a:solidFill>
                <a:srgbClr val="566ABE"/>
              </a:solidFill>
              <a:latin typeface="Times New Roman" pitchFamily="18" charset="0"/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341438"/>
            <a:ext cx="1484312" cy="77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1171575"/>
            <a:ext cx="1871662" cy="1049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550" y="193675"/>
            <a:ext cx="1371600" cy="858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9838" y="212725"/>
            <a:ext cx="1054100" cy="76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188913"/>
            <a:ext cx="1008062" cy="842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488" y="173038"/>
            <a:ext cx="1885950" cy="87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7979" name="Rectangle 11"/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755576" y="2504281"/>
            <a:ext cx="8208912" cy="1008063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80000"/>
              </a:lnSpc>
              <a:defRPr/>
            </a:pPr>
            <a:r>
              <a:rPr lang="en-US" sz="3600" b="1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Open charm measurements with CBM</a:t>
            </a:r>
            <a:endParaRPr lang="en-US" sz="2400" b="1" dirty="0" smtClean="0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4109" name="Textfeld 1"/>
          <p:cNvSpPr txBox="1">
            <a:spLocks noChangeArrowheads="1"/>
          </p:cNvSpPr>
          <p:nvPr/>
        </p:nvSpPr>
        <p:spPr bwMode="auto">
          <a:xfrm>
            <a:off x="1653260" y="3480627"/>
            <a:ext cx="530305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dirty="0"/>
              <a:t>M. </a:t>
            </a:r>
            <a:r>
              <a:rPr lang="en-US" dirty="0" err="1" smtClean="0"/>
              <a:t>Deveaux</a:t>
            </a:r>
            <a:r>
              <a:rPr lang="en-US" dirty="0" smtClean="0"/>
              <a:t>, Goethe </a:t>
            </a:r>
            <a:r>
              <a:rPr lang="en-US" smtClean="0"/>
              <a:t>University Frankfurt</a:t>
            </a:r>
          </a:p>
          <a:p>
            <a:pPr eaLnBrk="1" hangingPunct="1"/>
            <a:r>
              <a:rPr lang="en-US"/>
              <a:t> </a:t>
            </a:r>
            <a:r>
              <a:rPr lang="en-US" smtClean="0"/>
              <a:t>   on behalf of the CBM collaboration. </a:t>
            </a:r>
          </a:p>
        </p:txBody>
      </p:sp>
      <p:graphicFrame>
        <p:nvGraphicFramePr>
          <p:cNvPr id="2" name="Objek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82565653"/>
              </p:ext>
            </p:extLst>
          </p:nvPr>
        </p:nvGraphicFramePr>
        <p:xfrm>
          <a:off x="6372200" y="4664002"/>
          <a:ext cx="2304282" cy="18946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64" name="Photo Editor Photo" r:id="rId10" imgW="5144218" imgH="7430537" progId="MSPhotoEd.3">
                  <p:embed/>
                </p:oleObj>
              </mc:Choice>
              <mc:Fallback>
                <p:oleObj name="Photo Editor Photo" r:id="rId10" imgW="5144218" imgH="7430537" progId="MSPhotoEd.3">
                  <p:embed/>
                  <p:pic>
                    <p:nvPicPr>
                      <p:cNvPr id="0" name="Objek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10985" t="42290"/>
                      <a:stretch>
                        <a:fillRect/>
                      </a:stretch>
                    </p:blipFill>
                    <p:spPr bwMode="auto">
                      <a:xfrm>
                        <a:off x="6372200" y="4664002"/>
                        <a:ext cx="2304282" cy="1894655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4187" y="1341438"/>
            <a:ext cx="1352886" cy="77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advTm="15182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altLang="en-US"/>
              <a:t>M. </a:t>
            </a:r>
            <a:r>
              <a:rPr lang="de-DE" altLang="en-US" smtClean="0"/>
              <a:t>Deveaux</a:t>
            </a:r>
            <a:endParaRPr lang="de-DE" altLang="en-US"/>
          </a:p>
        </p:txBody>
      </p:sp>
      <p:sp>
        <p:nvSpPr>
          <p:cNvPr id="59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27AAB22-A716-4503-817B-9CD427F040E9}" type="slidenum">
              <a:rPr lang="de-DE" altLang="en-US"/>
              <a:pPr/>
              <a:t>10</a:t>
            </a:fld>
            <a:endParaRPr lang="de-DE" altLang="en-US"/>
          </a:p>
        </p:txBody>
      </p:sp>
      <p:sp>
        <p:nvSpPr>
          <p:cNvPr id="32809" name="Text Box 41"/>
          <p:cNvSpPr txBox="1">
            <a:spLocks noChangeArrowheads="1"/>
          </p:cNvSpPr>
          <p:nvPr/>
        </p:nvSpPr>
        <p:spPr bwMode="auto">
          <a:xfrm>
            <a:off x="1864822" y="4591844"/>
            <a:ext cx="4730750" cy="2011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mtClean="0">
                <a:solidFill>
                  <a:srgbClr val="FF0000"/>
                </a:solidFill>
              </a:rPr>
              <a:t>R</a:t>
            </a:r>
            <a:r>
              <a:rPr lang="en-US" altLang="en-US" smtClean="0"/>
              <a:t>econstructing </a:t>
            </a:r>
            <a:r>
              <a:rPr lang="en-US" altLang="en-US"/>
              <a:t>open charm requires: </a:t>
            </a:r>
          </a:p>
          <a:p>
            <a:pPr>
              <a:buFontTx/>
              <a:buChar char="•"/>
            </a:pPr>
            <a:r>
              <a:rPr lang="en-US" altLang="en-US"/>
              <a:t> Excellent secondary vertex </a:t>
            </a:r>
          </a:p>
          <a:p>
            <a:r>
              <a:rPr lang="en-US" altLang="en-US"/>
              <a:t>   resolution (~ 50 µm)</a:t>
            </a:r>
          </a:p>
          <a:p>
            <a:r>
              <a:rPr lang="en-US" altLang="en-US" sz="2000"/>
              <a:t>=&gt; Excellent spatial resolution (~5 µm)</a:t>
            </a:r>
          </a:p>
          <a:p>
            <a:r>
              <a:rPr lang="en-US" altLang="en-US" sz="2000"/>
              <a:t>=&gt; Very low material budget (few 0.1 % X</a:t>
            </a:r>
            <a:r>
              <a:rPr lang="en-US" altLang="en-US" sz="2000" baseline="-25000"/>
              <a:t>0</a:t>
            </a:r>
            <a:r>
              <a:rPr lang="en-US" altLang="en-US" sz="2000"/>
              <a:t>)</a:t>
            </a:r>
          </a:p>
          <a:p>
            <a:r>
              <a:rPr lang="en-US" altLang="en-US" sz="2000"/>
              <a:t>=&gt; Detectors in vacuum</a:t>
            </a:r>
          </a:p>
        </p:txBody>
      </p:sp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en-US" smtClean="0"/>
              <a:t>How to measure open charm</a:t>
            </a:r>
            <a:endParaRPr lang="en-US" altLang="en-US"/>
          </a:p>
        </p:txBody>
      </p:sp>
      <p:grpSp>
        <p:nvGrpSpPr>
          <p:cNvPr id="32779" name="Group 11"/>
          <p:cNvGrpSpPr>
            <a:grpSpLocks/>
          </p:cNvGrpSpPr>
          <p:nvPr/>
        </p:nvGrpSpPr>
        <p:grpSpPr bwMode="auto">
          <a:xfrm>
            <a:off x="468313" y="611981"/>
            <a:ext cx="5473700" cy="3744913"/>
            <a:chOff x="295" y="718"/>
            <a:chExt cx="3448" cy="2359"/>
          </a:xfrm>
        </p:grpSpPr>
        <p:sp>
          <p:nvSpPr>
            <p:cNvPr id="32780" name="Rectangle 12"/>
            <p:cNvSpPr>
              <a:spLocks noChangeArrowheads="1"/>
            </p:cNvSpPr>
            <p:nvPr/>
          </p:nvSpPr>
          <p:spPr bwMode="auto">
            <a:xfrm>
              <a:off x="295" y="754"/>
              <a:ext cx="3448" cy="2323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altLang="en-US"/>
            </a:p>
          </p:txBody>
        </p:sp>
        <p:sp>
          <p:nvSpPr>
            <p:cNvPr id="32781" name="AutoShape 13"/>
            <p:cNvSpPr>
              <a:spLocks noChangeArrowheads="1"/>
            </p:cNvSpPr>
            <p:nvPr/>
          </p:nvSpPr>
          <p:spPr bwMode="auto">
            <a:xfrm>
              <a:off x="482" y="1724"/>
              <a:ext cx="3106" cy="185"/>
            </a:xfrm>
            <a:prstGeom prst="rightArrow">
              <a:avLst>
                <a:gd name="adj1" fmla="val 69167"/>
                <a:gd name="adj2" fmla="val 147139"/>
              </a:avLst>
            </a:prstGeom>
            <a:solidFill>
              <a:srgbClr val="CC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r"/>
              <a:r>
                <a:rPr lang="de-DE" altLang="en-US" sz="1200"/>
                <a:t>Primary Beam: </a:t>
              </a:r>
              <a:r>
                <a:rPr lang="de-DE" altLang="en-US" sz="1200" smtClean="0"/>
                <a:t>28 GeV protons (up </a:t>
              </a:r>
              <a:r>
                <a:rPr lang="de-DE" altLang="en-US" sz="1200"/>
                <a:t>to 10</a:t>
              </a:r>
              <a:r>
                <a:rPr lang="de-DE" altLang="en-US" sz="1200" baseline="30000"/>
                <a:t>9</a:t>
              </a:r>
              <a:r>
                <a:rPr lang="de-DE" altLang="en-US" sz="1200"/>
                <a:t>/s) </a:t>
              </a:r>
            </a:p>
          </p:txBody>
        </p:sp>
        <p:sp>
          <p:nvSpPr>
            <p:cNvPr id="32782" name="Rectangle 14"/>
            <p:cNvSpPr>
              <a:spLocks noChangeArrowheads="1"/>
            </p:cNvSpPr>
            <p:nvPr/>
          </p:nvSpPr>
          <p:spPr bwMode="auto">
            <a:xfrm>
              <a:off x="910" y="1465"/>
              <a:ext cx="107" cy="70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783" name="Line 15"/>
            <p:cNvSpPr>
              <a:spLocks noChangeShapeType="1"/>
            </p:cNvSpPr>
            <p:nvPr/>
          </p:nvSpPr>
          <p:spPr bwMode="auto">
            <a:xfrm flipV="1">
              <a:off x="945" y="1614"/>
              <a:ext cx="1644" cy="221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784" name="Line 16"/>
            <p:cNvSpPr>
              <a:spLocks noChangeShapeType="1"/>
            </p:cNvSpPr>
            <p:nvPr/>
          </p:nvSpPr>
          <p:spPr bwMode="auto">
            <a:xfrm flipV="1">
              <a:off x="945" y="1355"/>
              <a:ext cx="1644" cy="480"/>
            </a:xfrm>
            <a:prstGeom prst="line">
              <a:avLst/>
            </a:prstGeom>
            <a:noFill/>
            <a:ln w="2540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785" name="Line 17"/>
            <p:cNvSpPr>
              <a:spLocks noChangeShapeType="1"/>
            </p:cNvSpPr>
            <p:nvPr/>
          </p:nvSpPr>
          <p:spPr bwMode="auto">
            <a:xfrm>
              <a:off x="945" y="1835"/>
              <a:ext cx="358" cy="111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786" name="Line 18"/>
            <p:cNvSpPr>
              <a:spLocks noChangeShapeType="1"/>
            </p:cNvSpPr>
            <p:nvPr/>
          </p:nvSpPr>
          <p:spPr bwMode="auto">
            <a:xfrm>
              <a:off x="1303" y="1946"/>
              <a:ext cx="1286" cy="369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787" name="Line 19"/>
            <p:cNvSpPr>
              <a:spLocks noChangeShapeType="1"/>
            </p:cNvSpPr>
            <p:nvPr/>
          </p:nvSpPr>
          <p:spPr bwMode="auto">
            <a:xfrm>
              <a:off x="1303" y="1946"/>
              <a:ext cx="1286" cy="0"/>
            </a:xfrm>
            <a:prstGeom prst="line">
              <a:avLst/>
            </a:prstGeom>
            <a:noFill/>
            <a:ln w="2540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788" name="Oval 20"/>
            <p:cNvSpPr>
              <a:spLocks noChangeArrowheads="1"/>
            </p:cNvSpPr>
            <p:nvPr/>
          </p:nvSpPr>
          <p:spPr bwMode="auto">
            <a:xfrm>
              <a:off x="921" y="1797"/>
              <a:ext cx="49" cy="44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789" name="Oval 21"/>
            <p:cNvSpPr>
              <a:spLocks noChangeArrowheads="1"/>
            </p:cNvSpPr>
            <p:nvPr/>
          </p:nvSpPr>
          <p:spPr bwMode="auto">
            <a:xfrm>
              <a:off x="1275" y="1916"/>
              <a:ext cx="59" cy="5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790" name="Line 22"/>
            <p:cNvSpPr>
              <a:spLocks noChangeShapeType="1"/>
            </p:cNvSpPr>
            <p:nvPr/>
          </p:nvSpPr>
          <p:spPr bwMode="auto">
            <a:xfrm flipV="1">
              <a:off x="731" y="1909"/>
              <a:ext cx="214" cy="33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791" name="Line 23"/>
            <p:cNvSpPr>
              <a:spLocks noChangeShapeType="1"/>
            </p:cNvSpPr>
            <p:nvPr/>
          </p:nvSpPr>
          <p:spPr bwMode="auto">
            <a:xfrm flipH="1" flipV="1">
              <a:off x="1339" y="1982"/>
              <a:ext cx="158" cy="348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792" name="Text Box 24"/>
            <p:cNvSpPr txBox="1">
              <a:spLocks noChangeArrowheads="1"/>
            </p:cNvSpPr>
            <p:nvPr/>
          </p:nvSpPr>
          <p:spPr bwMode="auto">
            <a:xfrm>
              <a:off x="346" y="2232"/>
              <a:ext cx="530" cy="3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de-DE" altLang="en-US" sz="1600"/>
                <a:t>Primary</a:t>
              </a:r>
            </a:p>
            <a:p>
              <a:pPr algn="ctr" eaLnBrk="0" hangingPunct="0"/>
              <a:r>
                <a:rPr lang="de-DE" altLang="en-US" sz="1600"/>
                <a:t>vertex</a:t>
              </a:r>
              <a:endParaRPr lang="en-BZ" altLang="en-US" sz="1600"/>
            </a:p>
          </p:txBody>
        </p:sp>
        <p:sp>
          <p:nvSpPr>
            <p:cNvPr id="32793" name="Text Box 25"/>
            <p:cNvSpPr txBox="1">
              <a:spLocks noChangeArrowheads="1"/>
            </p:cNvSpPr>
            <p:nvPr/>
          </p:nvSpPr>
          <p:spPr bwMode="auto">
            <a:xfrm>
              <a:off x="1321" y="2318"/>
              <a:ext cx="658" cy="3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de-DE" altLang="en-US" sz="1600"/>
                <a:t>Secondary</a:t>
              </a:r>
            </a:p>
            <a:p>
              <a:pPr algn="ctr" eaLnBrk="0" hangingPunct="0"/>
              <a:r>
                <a:rPr lang="de-DE" altLang="en-US" sz="1600"/>
                <a:t>vertex</a:t>
              </a:r>
              <a:endParaRPr lang="en-BZ" altLang="en-US" sz="1600"/>
            </a:p>
          </p:txBody>
        </p:sp>
        <p:sp>
          <p:nvSpPr>
            <p:cNvPr id="32794" name="Line 26"/>
            <p:cNvSpPr>
              <a:spLocks noChangeShapeType="1"/>
            </p:cNvSpPr>
            <p:nvPr/>
          </p:nvSpPr>
          <p:spPr bwMode="auto">
            <a:xfrm flipV="1">
              <a:off x="1161" y="1909"/>
              <a:ext cx="0" cy="702"/>
            </a:xfrm>
            <a:prstGeom prst="line">
              <a:avLst/>
            </a:prstGeom>
            <a:noFill/>
            <a:ln w="25400">
              <a:solidFill>
                <a:srgbClr val="00FF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795" name="Text Box 27"/>
            <p:cNvSpPr txBox="1">
              <a:spLocks noChangeArrowheads="1"/>
            </p:cNvSpPr>
            <p:nvPr/>
          </p:nvSpPr>
          <p:spPr bwMode="auto">
            <a:xfrm>
              <a:off x="446" y="2648"/>
              <a:ext cx="1973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/>
              <a:r>
                <a:rPr lang="de-DE" altLang="en-US" sz="1600"/>
                <a:t>Short lived particle</a:t>
              </a:r>
              <a:r>
                <a:rPr lang="de-DE" altLang="en-US" sz="1800"/>
                <a:t> </a:t>
              </a:r>
            </a:p>
            <a:p>
              <a:pPr eaLnBrk="0" hangingPunct="0"/>
              <a:r>
                <a:rPr lang="en-BZ" altLang="en-US" sz="1600"/>
                <a:t>D</a:t>
              </a:r>
              <a:r>
                <a:rPr lang="en-BZ" altLang="en-US" sz="1600" baseline="30000"/>
                <a:t>0  </a:t>
              </a:r>
              <a:r>
                <a:rPr lang="en-BZ" altLang="en-US" sz="1400"/>
                <a:t>(c</a:t>
              </a:r>
              <a:r>
                <a:rPr lang="en-BZ" altLang="en-US" sz="1800">
                  <a:latin typeface="Symbol" panose="05050102010706020507" pitchFamily="18" charset="2"/>
                </a:rPr>
                <a:t>t</a:t>
              </a:r>
              <a:r>
                <a:rPr lang="en-BZ" altLang="en-US" sz="1400"/>
                <a:t> = ~ 120 µm)</a:t>
              </a:r>
            </a:p>
          </p:txBody>
        </p:sp>
        <p:sp>
          <p:nvSpPr>
            <p:cNvPr id="32796" name="Text Box 28"/>
            <p:cNvSpPr txBox="1">
              <a:spLocks noChangeArrowheads="1"/>
            </p:cNvSpPr>
            <p:nvPr/>
          </p:nvSpPr>
          <p:spPr bwMode="auto">
            <a:xfrm>
              <a:off x="1518" y="1087"/>
              <a:ext cx="654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de-DE" altLang="en-US" sz="1600"/>
                <a:t>Detector 1</a:t>
              </a:r>
              <a:endParaRPr lang="en-BZ" altLang="en-US" sz="1600"/>
            </a:p>
          </p:txBody>
        </p:sp>
        <p:sp>
          <p:nvSpPr>
            <p:cNvPr id="32797" name="Text Box 29"/>
            <p:cNvSpPr txBox="1">
              <a:spLocks noChangeArrowheads="1"/>
            </p:cNvSpPr>
            <p:nvPr/>
          </p:nvSpPr>
          <p:spPr bwMode="auto">
            <a:xfrm>
              <a:off x="2124" y="939"/>
              <a:ext cx="622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de-DE" altLang="en-US" sz="1600"/>
                <a:t>Detector2</a:t>
              </a:r>
              <a:endParaRPr lang="en-BZ" altLang="en-US" sz="1600"/>
            </a:p>
          </p:txBody>
        </p:sp>
        <p:sp>
          <p:nvSpPr>
            <p:cNvPr id="32798" name="Rectangle 30"/>
            <p:cNvSpPr>
              <a:spLocks noChangeArrowheads="1"/>
            </p:cNvSpPr>
            <p:nvPr/>
          </p:nvSpPr>
          <p:spPr bwMode="auto">
            <a:xfrm>
              <a:off x="1981" y="1909"/>
              <a:ext cx="72" cy="443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799" name="Rectangle 31"/>
            <p:cNvSpPr>
              <a:spLocks noChangeArrowheads="1"/>
            </p:cNvSpPr>
            <p:nvPr/>
          </p:nvSpPr>
          <p:spPr bwMode="auto">
            <a:xfrm>
              <a:off x="1981" y="1281"/>
              <a:ext cx="72" cy="443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800" name="Rectangle 32"/>
            <p:cNvSpPr>
              <a:spLocks noChangeArrowheads="1"/>
            </p:cNvSpPr>
            <p:nvPr/>
          </p:nvSpPr>
          <p:spPr bwMode="auto">
            <a:xfrm>
              <a:off x="2374" y="1133"/>
              <a:ext cx="71" cy="591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801" name="Rectangle 33"/>
            <p:cNvSpPr>
              <a:spLocks noChangeArrowheads="1"/>
            </p:cNvSpPr>
            <p:nvPr/>
          </p:nvSpPr>
          <p:spPr bwMode="auto">
            <a:xfrm>
              <a:off x="2374" y="1909"/>
              <a:ext cx="71" cy="590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802" name="Line 34"/>
            <p:cNvSpPr>
              <a:spLocks noChangeShapeType="1"/>
            </p:cNvSpPr>
            <p:nvPr/>
          </p:nvSpPr>
          <p:spPr bwMode="auto">
            <a:xfrm>
              <a:off x="661" y="1244"/>
              <a:ext cx="321" cy="37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803" name="Text Box 35"/>
            <p:cNvSpPr txBox="1">
              <a:spLocks noChangeArrowheads="1"/>
            </p:cNvSpPr>
            <p:nvPr/>
          </p:nvSpPr>
          <p:spPr bwMode="auto">
            <a:xfrm>
              <a:off x="374" y="931"/>
              <a:ext cx="457" cy="3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de-DE" altLang="en-US" sz="1600"/>
                <a:t>Target</a:t>
              </a:r>
            </a:p>
            <a:p>
              <a:r>
                <a:rPr lang="de-DE" altLang="en-US" sz="1600"/>
                <a:t>(Gold)</a:t>
              </a:r>
            </a:p>
          </p:txBody>
        </p:sp>
        <p:sp>
          <p:nvSpPr>
            <p:cNvPr id="32804" name="Line 36"/>
            <p:cNvSpPr>
              <a:spLocks noChangeShapeType="1"/>
            </p:cNvSpPr>
            <p:nvPr/>
          </p:nvSpPr>
          <p:spPr bwMode="auto">
            <a:xfrm flipV="1">
              <a:off x="2053" y="874"/>
              <a:ext cx="0" cy="40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805" name="Line 37"/>
            <p:cNvSpPr>
              <a:spLocks noChangeShapeType="1"/>
            </p:cNvSpPr>
            <p:nvPr/>
          </p:nvSpPr>
          <p:spPr bwMode="auto">
            <a:xfrm flipV="1">
              <a:off x="1017" y="874"/>
              <a:ext cx="2" cy="59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806" name="Line 38"/>
            <p:cNvSpPr>
              <a:spLocks noChangeShapeType="1"/>
            </p:cNvSpPr>
            <p:nvPr/>
          </p:nvSpPr>
          <p:spPr bwMode="auto">
            <a:xfrm>
              <a:off x="1017" y="949"/>
              <a:ext cx="103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807" name="Text Box 39"/>
            <p:cNvSpPr txBox="1">
              <a:spLocks noChangeArrowheads="1"/>
            </p:cNvSpPr>
            <p:nvPr/>
          </p:nvSpPr>
          <p:spPr bwMode="auto">
            <a:xfrm>
              <a:off x="1682" y="718"/>
              <a:ext cx="18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de-DE" altLang="en-US" sz="1800"/>
                <a:t>z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39879413"/>
      </p:ext>
    </p:extLst>
  </p:cSld>
  <p:clrMapOvr>
    <a:masterClrMapping/>
  </p:clrMapOvr>
  <p:transition spd="slow" advTm="8310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CBM Micro-Vertex-Detector basic concept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M. Deveaux</a:t>
            </a:r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0BE5BE1-4896-4BF5-9D8F-B3A166AB6A5A}" type="slidenum">
              <a:rPr lang="de-DE" smtClean="0"/>
              <a:pPr>
                <a:defRPr/>
              </a:pPr>
              <a:t>11</a:t>
            </a:fld>
            <a:endParaRPr lang="de-DE"/>
          </a:p>
        </p:txBody>
      </p:sp>
      <p:pic>
        <p:nvPicPr>
          <p:cNvPr id="5" name="Picture 1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04317" y="900279"/>
            <a:ext cx="2952328" cy="2710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15766" y="4609297"/>
            <a:ext cx="4524092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mtClean="0">
                <a:solidFill>
                  <a:srgbClr val="FF0000"/>
                </a:solidFill>
              </a:rPr>
              <a:t>T</a:t>
            </a:r>
            <a:r>
              <a:rPr lang="de-DE" smtClean="0"/>
              <a:t>he CBM-MVD aims for:</a:t>
            </a:r>
          </a:p>
          <a:p>
            <a:endParaRPr lang="de-DE" sz="140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mtClean="0"/>
              <a:t>~ 5µm spatial resolution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mtClean="0"/>
              <a:t>10</a:t>
            </a:r>
            <a:r>
              <a:rPr lang="de-DE" baseline="30000" smtClean="0"/>
              <a:t>5</a:t>
            </a:r>
            <a:r>
              <a:rPr lang="de-DE" smtClean="0"/>
              <a:t> Au+Au/s (11 AGeV)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mtClean="0"/>
              <a:t>10</a:t>
            </a:r>
            <a:r>
              <a:rPr lang="de-DE" baseline="30000" smtClean="0"/>
              <a:t>7</a:t>
            </a:r>
            <a:r>
              <a:rPr lang="de-DE" smtClean="0"/>
              <a:t> p+Au/s   (30   GeV)</a:t>
            </a:r>
            <a:endParaRPr lang="en-US"/>
          </a:p>
        </p:txBody>
      </p:sp>
      <p:sp>
        <p:nvSpPr>
          <p:cNvPr id="23" name="Right Arrow 22"/>
          <p:cNvSpPr/>
          <p:nvPr/>
        </p:nvSpPr>
        <p:spPr>
          <a:xfrm>
            <a:off x="5364088" y="2043059"/>
            <a:ext cx="576064" cy="53622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1" name="Group 40"/>
          <p:cNvGrpSpPr/>
          <p:nvPr/>
        </p:nvGrpSpPr>
        <p:grpSpPr>
          <a:xfrm>
            <a:off x="2301569" y="548680"/>
            <a:ext cx="3062519" cy="3528392"/>
            <a:chOff x="2301569" y="548680"/>
            <a:chExt cx="3062519" cy="3528392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32592" y="1081500"/>
              <a:ext cx="2931496" cy="2995572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2793401" y="2291096"/>
              <a:ext cx="1871439" cy="977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2" name="Group 21"/>
            <p:cNvGrpSpPr/>
            <p:nvPr/>
          </p:nvGrpSpPr>
          <p:grpSpPr>
            <a:xfrm>
              <a:off x="4396661" y="1081500"/>
              <a:ext cx="792088" cy="2553776"/>
              <a:chOff x="5580112" y="3501008"/>
              <a:chExt cx="792088" cy="2664296"/>
            </a:xfrm>
          </p:grpSpPr>
          <p:grpSp>
            <p:nvGrpSpPr>
              <p:cNvPr id="17" name="Group 16"/>
              <p:cNvGrpSpPr/>
              <p:nvPr/>
            </p:nvGrpSpPr>
            <p:grpSpPr>
              <a:xfrm>
                <a:off x="5580112" y="3501008"/>
                <a:ext cx="792088" cy="2664296"/>
                <a:chOff x="5580112" y="3501008"/>
                <a:chExt cx="792088" cy="2664296"/>
              </a:xfrm>
            </p:grpSpPr>
            <p:sp>
              <p:nvSpPr>
                <p:cNvPr id="14" name="Arc 13"/>
                <p:cNvSpPr/>
                <p:nvPr/>
              </p:nvSpPr>
              <p:spPr>
                <a:xfrm>
                  <a:off x="5580112" y="3501008"/>
                  <a:ext cx="648072" cy="2664296"/>
                </a:xfrm>
                <a:prstGeom prst="arc">
                  <a:avLst>
                    <a:gd name="adj1" fmla="val 16200000"/>
                    <a:gd name="adj2" fmla="val 5324302"/>
                  </a:avLst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" name="Rectangle 14"/>
                <p:cNvSpPr/>
                <p:nvPr/>
              </p:nvSpPr>
              <p:spPr>
                <a:xfrm>
                  <a:off x="5796136" y="4509120"/>
                  <a:ext cx="576064" cy="576064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19" name="Straight Connector 18"/>
              <p:cNvCxnSpPr/>
              <p:nvPr/>
            </p:nvCxnSpPr>
            <p:spPr>
              <a:xfrm>
                <a:off x="6228184" y="4509120"/>
                <a:ext cx="144016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/>
              <p:nvPr/>
            </p:nvCxnSpPr>
            <p:spPr>
              <a:xfrm>
                <a:off x="6228184" y="5085184"/>
                <a:ext cx="144016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1" name="Straight Arrow Connector 10"/>
            <p:cNvCxnSpPr/>
            <p:nvPr/>
          </p:nvCxnSpPr>
          <p:spPr>
            <a:xfrm>
              <a:off x="2301569" y="2324270"/>
              <a:ext cx="2923674" cy="12032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/>
            <p:cNvSpPr txBox="1"/>
            <p:nvPr/>
          </p:nvSpPr>
          <p:spPr>
            <a:xfrm rot="5400000">
              <a:off x="2235121" y="2200723"/>
              <a:ext cx="611642" cy="276999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de-DE" sz="1200" smtClean="0"/>
                <a:t>Target</a:t>
              </a:r>
              <a:endParaRPr lang="en-US" sz="120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2432592" y="2862192"/>
              <a:ext cx="1199239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mtClean="0"/>
                <a:t>Target</a:t>
              </a:r>
            </a:p>
            <a:p>
              <a:r>
                <a:rPr lang="de-DE" smtClean="0"/>
                <a:t>Vacuum</a:t>
              </a:r>
              <a:endParaRPr lang="en-US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2366148" y="1204216"/>
              <a:ext cx="1197764" cy="43088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de-DE" smtClean="0"/>
                <a:t>0.3% X</a:t>
              </a:r>
              <a:r>
                <a:rPr lang="de-DE" baseline="-25000" smtClean="0"/>
                <a:t>0</a:t>
              </a:r>
              <a:endParaRPr lang="en-US" baseline="-25000"/>
            </a:p>
          </p:txBody>
        </p:sp>
        <p:cxnSp>
          <p:nvCxnSpPr>
            <p:cNvPr id="26" name="Straight Arrow Connector 25"/>
            <p:cNvCxnSpPr>
              <a:stCxn id="18" idx="2"/>
            </p:cNvCxnSpPr>
            <p:nvPr/>
          </p:nvCxnSpPr>
          <p:spPr>
            <a:xfrm>
              <a:off x="2965030" y="1635103"/>
              <a:ext cx="43705" cy="41557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/>
            <p:cNvSpPr txBox="1"/>
            <p:nvPr/>
          </p:nvSpPr>
          <p:spPr>
            <a:xfrm>
              <a:off x="3385349" y="548680"/>
              <a:ext cx="1197764" cy="43088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de-DE" smtClean="0"/>
                <a:t>0.5% X</a:t>
              </a:r>
              <a:r>
                <a:rPr lang="de-DE" baseline="-25000" smtClean="0"/>
                <a:t>0</a:t>
              </a:r>
              <a:endParaRPr lang="en-US" baseline="-25000"/>
            </a:p>
          </p:txBody>
        </p:sp>
        <p:sp>
          <p:nvSpPr>
            <p:cNvPr id="29" name="Left Brace 28"/>
            <p:cNvSpPr/>
            <p:nvPr/>
          </p:nvSpPr>
          <p:spPr>
            <a:xfrm rot="5400000">
              <a:off x="3896807" y="418374"/>
              <a:ext cx="142797" cy="1200440"/>
            </a:xfrm>
            <a:prstGeom prst="leftBrac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5765446" y="3611258"/>
            <a:ext cx="3280505" cy="2891552"/>
            <a:chOff x="5765446" y="3611258"/>
            <a:chExt cx="3280505" cy="2891552"/>
          </a:xfrm>
        </p:grpSpPr>
        <p:pic>
          <p:nvPicPr>
            <p:cNvPr id="24" name="Picture 2" descr="http://www.fair-center.eu/fileadmin/fair/experiments/CBM/images/CBM_SIS100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5097"/>
            <a:stretch/>
          </p:blipFill>
          <p:spPr bwMode="auto">
            <a:xfrm>
              <a:off x="5765446" y="4052672"/>
              <a:ext cx="3280505" cy="2450138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8054067" y="5904652"/>
              <a:ext cx="811441" cy="43088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de-DE" smtClean="0"/>
                <a:t>CBM</a:t>
              </a:r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6084168" y="5013176"/>
              <a:ext cx="504056" cy="539198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2" name="Straight Arrow Connector 31"/>
            <p:cNvCxnSpPr>
              <a:stCxn id="5" idx="2"/>
              <a:endCxn id="30" idx="7"/>
            </p:cNvCxnSpPr>
            <p:nvPr/>
          </p:nvCxnSpPr>
          <p:spPr>
            <a:xfrm flipH="1">
              <a:off x="6514407" y="3611258"/>
              <a:ext cx="866074" cy="1480882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" name="Group 39"/>
          <p:cNvGrpSpPr/>
          <p:nvPr/>
        </p:nvGrpSpPr>
        <p:grpSpPr>
          <a:xfrm>
            <a:off x="160694" y="1842535"/>
            <a:ext cx="2770981" cy="1693245"/>
            <a:chOff x="160694" y="1842535"/>
            <a:chExt cx="2770981" cy="1693245"/>
          </a:xfrm>
        </p:grpSpPr>
        <p:pic>
          <p:nvPicPr>
            <p:cNvPr id="33" name="Picture 9" descr="C:\Users\mkoziel_not\Desktop\CBM_Indaia\M26_thinned_pictures\IMG_3921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7301" y="1842535"/>
              <a:ext cx="1564375" cy="12319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4" name="TextBox 33"/>
            <p:cNvSpPr txBox="1"/>
            <p:nvPr/>
          </p:nvSpPr>
          <p:spPr>
            <a:xfrm>
              <a:off x="160694" y="3104893"/>
              <a:ext cx="1957587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mtClean="0"/>
                <a:t>CMOS sensor</a:t>
              </a:r>
              <a:endParaRPr lang="en-US"/>
            </a:p>
          </p:txBody>
        </p:sp>
        <p:cxnSp>
          <p:nvCxnSpPr>
            <p:cNvPr id="38" name="Straight Arrow Connector 37"/>
            <p:cNvCxnSpPr/>
            <p:nvPr/>
          </p:nvCxnSpPr>
          <p:spPr>
            <a:xfrm flipV="1">
              <a:off x="1921676" y="2643900"/>
              <a:ext cx="1009999" cy="218292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custDataLst>
      <p:tags r:id="rId1"/>
    </p:custDataLst>
    <p:extLst>
      <p:ext uri="{BB962C8B-B14F-4D97-AF65-F5344CB8AC3E}">
        <p14:creationId xmlns:p14="http://schemas.microsoft.com/office/powerpoint/2010/main" val="1769493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018"/>
    </mc:Choice>
    <mc:Fallback xmlns="">
      <p:transition spd="slow" advTm="770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Fixed target – particuar challenges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2298B24-29AC-464F-B886-34241378A982}" type="slidenum">
              <a:rPr lang="de-DE" smtClean="0"/>
              <a:pPr>
                <a:defRPr/>
              </a:pPr>
              <a:t>12</a:t>
            </a:fld>
            <a:endParaRPr lang="de-DE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789" y="764704"/>
            <a:ext cx="4916511" cy="263047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747195" y="757819"/>
            <a:ext cx="300968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mtClean="0">
                <a:solidFill>
                  <a:srgbClr val="FF0000"/>
                </a:solidFill>
              </a:rPr>
              <a:t>D</a:t>
            </a:r>
            <a:r>
              <a:rPr lang="de-DE" smtClean="0"/>
              <a:t>elta - electrons</a:t>
            </a:r>
          </a:p>
          <a:p>
            <a:r>
              <a:rPr lang="de-DE" smtClean="0"/>
              <a:t>10 AGeV Au+Au</a:t>
            </a:r>
          </a:p>
          <a:p>
            <a:r>
              <a:rPr lang="de-DE" smtClean="0"/>
              <a:t>2.5µs integration time.</a:t>
            </a:r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251520" y="3501008"/>
            <a:ext cx="844639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599" y="3679138"/>
            <a:ext cx="5327948" cy="2621558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3020855" y="6200714"/>
            <a:ext cx="576064" cy="504056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3740935" y="6263381"/>
            <a:ext cx="92204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mtClean="0"/>
              <a:t>Beam</a:t>
            </a:r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2804831" y="3831359"/>
            <a:ext cx="1957587" cy="43088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de-DE" smtClean="0"/>
              <a:t>Heavy ion hits</a:t>
            </a:r>
            <a:endParaRPr lang="en-US"/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3452903" y="4262246"/>
            <a:ext cx="330721" cy="31888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 rot="16200000">
            <a:off x="-644078" y="4697529"/>
            <a:ext cx="23759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smtClean="0"/>
              <a:t>M. Deveaux, SQM 2017</a:t>
            </a:r>
          </a:p>
          <a:p>
            <a:r>
              <a:rPr lang="de-DE" sz="1600" smtClean="0"/>
              <a:t>Utrecht/Netherlands</a:t>
            </a:r>
            <a:endParaRPr lang="en-US" sz="160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348" t="-7776" r="-12192" b="-8981"/>
          <a:stretch/>
        </p:blipFill>
        <p:spPr>
          <a:xfrm>
            <a:off x="1033949" y="3789041"/>
            <a:ext cx="792088" cy="792087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7" name="TextBox 16"/>
          <p:cNvSpPr txBox="1"/>
          <p:nvPr/>
        </p:nvSpPr>
        <p:spPr>
          <a:xfrm>
            <a:off x="5871102" y="3709552"/>
            <a:ext cx="266451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mtClean="0">
                <a:solidFill>
                  <a:srgbClr val="FF0000"/>
                </a:solidFill>
              </a:rPr>
              <a:t>C</a:t>
            </a:r>
            <a:r>
              <a:rPr lang="de-DE" smtClean="0"/>
              <a:t>ontineous impacts</a:t>
            </a:r>
          </a:p>
          <a:p>
            <a:r>
              <a:rPr lang="de-DE" smtClean="0"/>
              <a:t>of beam ions. </a:t>
            </a:r>
          </a:p>
          <a:p>
            <a:r>
              <a:rPr lang="de-DE" sz="1600" smtClean="0"/>
              <a:t>(Here: SPS-Pb beam).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037338" y="2104980"/>
            <a:ext cx="2783134" cy="1107996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de-DE" smtClean="0">
                <a:solidFill>
                  <a:srgbClr val="FF0000"/>
                </a:solidFill>
              </a:rPr>
              <a:t>N</a:t>
            </a:r>
            <a:r>
              <a:rPr lang="de-DE" smtClean="0"/>
              <a:t>eed increased rate</a:t>
            </a:r>
          </a:p>
          <a:p>
            <a:r>
              <a:rPr lang="de-DE" smtClean="0"/>
              <a:t>capability and rad.</a:t>
            </a:r>
          </a:p>
          <a:p>
            <a:r>
              <a:rPr lang="de-DE" smtClean="0"/>
              <a:t>tolerance.</a:t>
            </a:r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5988661" y="4989916"/>
            <a:ext cx="2783134" cy="1107996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de-DE" smtClean="0">
                <a:solidFill>
                  <a:srgbClr val="FF0000"/>
                </a:solidFill>
              </a:rPr>
              <a:t>N</a:t>
            </a:r>
            <a:r>
              <a:rPr lang="de-DE" smtClean="0"/>
              <a:t>eed extended tolerance to heavy ions.</a:t>
            </a:r>
            <a:endParaRPr lang="en-US"/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2084107" y="3831359"/>
            <a:ext cx="0" cy="2266553"/>
          </a:xfrm>
          <a:prstGeom prst="straightConnector1">
            <a:avLst/>
          </a:prstGeom>
          <a:ln w="38100">
            <a:solidFill>
              <a:schemeClr val="tx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 rot="16200000">
            <a:off x="1370525" y="4923195"/>
            <a:ext cx="797013" cy="43088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mtClean="0"/>
              <a:t>1 cm</a:t>
            </a:r>
            <a:endParaRPr lang="en-US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09" y="625052"/>
            <a:ext cx="1843294" cy="1435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7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842"/>
    </mc:Choice>
    <mc:Fallback xmlns="">
      <p:transition spd="slow" advTm="878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2" grpId="0" animBg="1"/>
      <p:bldP spid="15" grpId="0"/>
      <p:bldP spid="17" grpId="0"/>
      <p:bldP spid="19" grpId="0" animBg="1"/>
      <p:bldP spid="2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Why dedicated sensors?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2298B24-29AC-464F-B886-34241378A982}" type="slidenum">
              <a:rPr lang="de-DE" smtClean="0"/>
              <a:pPr>
                <a:defRPr/>
              </a:pPr>
              <a:t>13</a:t>
            </a:fld>
            <a:endParaRPr lang="de-DE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8729729"/>
              </p:ext>
            </p:extLst>
          </p:nvPr>
        </p:nvGraphicFramePr>
        <p:xfrm>
          <a:off x="360085" y="908720"/>
          <a:ext cx="8446056" cy="323596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519943"/>
                <a:gridCol w="1964339"/>
                <a:gridCol w="2751969"/>
                <a:gridCol w="1209805"/>
              </a:tblGrid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mtClean="0"/>
                        <a:t>ALPIDE</a:t>
                      </a:r>
                    </a:p>
                    <a:p>
                      <a:pPr algn="ctr"/>
                      <a:r>
                        <a:rPr lang="de-DE" smtClean="0"/>
                        <a:t>(demonstrated)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baseline="0" smtClean="0"/>
                        <a:t>MVD requirements</a:t>
                      </a:r>
                      <a:endParaRPr lang="de-DE" smtClean="0"/>
                    </a:p>
                    <a:p>
                      <a:pPr algn="ctr"/>
                      <a:r>
                        <a:rPr lang="de-DE" smtClean="0"/>
                        <a:t>MIMOSIS (design goal)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mtClean="0"/>
                        <a:t>Factor</a:t>
                      </a:r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smtClean="0"/>
                        <a:t>Ion.</a:t>
                      </a:r>
                      <a:r>
                        <a:rPr lang="de-DE" baseline="0" smtClean="0"/>
                        <a:t> Rad. Tolerance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mtClean="0"/>
                        <a:t>0.5 Mrad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mtClean="0"/>
                        <a:t>&gt; 3 Mrad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mtClean="0"/>
                        <a:t> 10</a:t>
                      </a:r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smtClean="0"/>
                        <a:t>Non.</a:t>
                      </a:r>
                      <a:r>
                        <a:rPr lang="de-DE" baseline="0" smtClean="0"/>
                        <a:t> Io. Tolerance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mtClean="0"/>
                        <a:t>10</a:t>
                      </a:r>
                      <a:r>
                        <a:rPr lang="de-DE" baseline="30000" smtClean="0"/>
                        <a:t>13 </a:t>
                      </a:r>
                      <a:r>
                        <a:rPr lang="de-DE" baseline="0" smtClean="0"/>
                        <a:t> n</a:t>
                      </a:r>
                      <a:r>
                        <a:rPr lang="de-DE" baseline="-25000" smtClean="0"/>
                        <a:t>eq</a:t>
                      </a:r>
                      <a:r>
                        <a:rPr lang="de-DE" baseline="0" smtClean="0"/>
                        <a:t>/cm²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mtClean="0"/>
                        <a:t>&gt; 3x10</a:t>
                      </a:r>
                      <a:r>
                        <a:rPr lang="de-DE" baseline="30000" smtClean="0"/>
                        <a:t>13 </a:t>
                      </a:r>
                      <a:r>
                        <a:rPr lang="de-DE" baseline="0" smtClean="0"/>
                        <a:t> n</a:t>
                      </a:r>
                      <a:r>
                        <a:rPr lang="de-DE" baseline="-25000" smtClean="0"/>
                        <a:t>eq</a:t>
                      </a:r>
                      <a:r>
                        <a:rPr lang="de-DE" baseline="0" smtClean="0"/>
                        <a:t>/cm²</a:t>
                      </a:r>
                      <a:endParaRPr lang="en-US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mtClean="0"/>
                        <a:t>3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baseline="0" smtClean="0"/>
                        <a:t>Heavy ion tolerance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mtClean="0"/>
                        <a:t>N/A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mtClean="0"/>
                        <a:t>1 kHz / cm²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mtClean="0"/>
                        <a:t>--</a:t>
                      </a:r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smtClean="0"/>
                        <a:t>Time resolution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mtClean="0"/>
                        <a:t>&lt;10 </a:t>
                      </a:r>
                      <a:r>
                        <a:rPr lang="de-DE" smtClean="0"/>
                        <a:t>µs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mtClean="0"/>
                        <a:t>5 µs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mtClean="0"/>
                        <a:t>2</a:t>
                      </a:r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smtClean="0"/>
                        <a:t>Data rate (internal)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mtClean="0"/>
                        <a:t>~1 Gbps 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mtClean="0"/>
                        <a:t>20 Gbps (peak)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mtClean="0"/>
                        <a:t>25</a:t>
                      </a:r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smtClean="0"/>
                        <a:t>Data rate (external)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mtClean="0"/>
                        <a:t>1 Gbps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mtClean="0"/>
                        <a:t>2.5</a:t>
                      </a:r>
                      <a:r>
                        <a:rPr lang="de-DE" baseline="0" smtClean="0"/>
                        <a:t> Gbps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mtClean="0"/>
                        <a:t>3</a:t>
                      </a:r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smtClean="0"/>
                        <a:t>Data reduction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mtClean="0"/>
                        <a:t>Trigger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mtClean="0"/>
                        <a:t>Elastic</a:t>
                      </a:r>
                      <a:r>
                        <a:rPr lang="de-DE" baseline="0" smtClean="0"/>
                        <a:t> buffer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mtClean="0"/>
                        <a:t>--</a:t>
                      </a:r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329278" y="5460295"/>
            <a:ext cx="8378063" cy="984885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de-DE" smtClean="0">
                <a:solidFill>
                  <a:srgbClr val="FF0000"/>
                </a:solidFill>
              </a:rPr>
              <a:t>C</a:t>
            </a:r>
            <a:r>
              <a:rPr lang="de-DE" smtClean="0"/>
              <a:t>BM approach:</a:t>
            </a:r>
          </a:p>
          <a:p>
            <a:r>
              <a:rPr lang="de-DE" smtClean="0"/>
              <a:t>Need next generation sensor – MIMOSIS </a:t>
            </a:r>
            <a:r>
              <a:rPr lang="de-DE"/>
              <a:t>–</a:t>
            </a:r>
            <a:r>
              <a:rPr lang="de-DE" smtClean="0"/>
              <a:t> starting from ALPIDE.</a:t>
            </a:r>
          </a:p>
          <a:p>
            <a:r>
              <a:rPr lang="de-DE" sz="1400" smtClean="0"/>
              <a:t>Partner: PICSEL group of IPHC Strasbourg (MIMOSA/ULTIMATE)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131840" y="4381653"/>
            <a:ext cx="1518364" cy="6463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de-DE" sz="1800" smtClean="0">
                <a:solidFill>
                  <a:srgbClr val="FF0000"/>
                </a:solidFill>
              </a:rPr>
              <a:t>Not available</a:t>
            </a:r>
          </a:p>
          <a:p>
            <a:r>
              <a:rPr lang="de-DE" sz="1800" smtClean="0">
                <a:solidFill>
                  <a:srgbClr val="FF0000"/>
                </a:solidFill>
              </a:rPr>
              <a:t>in CBM</a:t>
            </a:r>
            <a:endParaRPr lang="en-US" sz="1800">
              <a:solidFill>
                <a:srgbClr val="FF0000"/>
              </a:solidFill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3635896" y="4144680"/>
            <a:ext cx="0" cy="23697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360085" y="1556792"/>
            <a:ext cx="8446056" cy="3600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361038" y="3052426"/>
            <a:ext cx="8446056" cy="73661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3476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957"/>
    </mc:Choice>
    <mc:Fallback xmlns="">
      <p:transition spd="slow" advTm="59957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MIMOSIS – Sensor concept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M. Deveaux</a:t>
            </a:r>
            <a:r>
              <a:rPr lang="de-DE" b="1" i="1" smtClean="0"/>
              <a:t>, </a:t>
            </a:r>
            <a:r>
              <a:rPr lang="en-US" smtClean="0"/>
              <a:t>Heavy Flavor Production in High-Energy Collisions Workshop</a:t>
            </a:r>
            <a:r>
              <a:rPr lang="de-DE" smtClean="0"/>
              <a:t>, 31 Oct. 2017, LBNL, Berkeley, USA</a:t>
            </a:r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0BE5BE1-4896-4BF5-9D8F-B3A166AB6A5A}" type="slidenum">
              <a:rPr lang="de-DE" smtClean="0"/>
              <a:pPr>
                <a:defRPr/>
              </a:pPr>
              <a:t>14</a:t>
            </a:fld>
            <a:endParaRPr lang="de-DE"/>
          </a:p>
        </p:txBody>
      </p:sp>
      <p:grpSp>
        <p:nvGrpSpPr>
          <p:cNvPr id="7" name="Group 6"/>
          <p:cNvGrpSpPr/>
          <p:nvPr/>
        </p:nvGrpSpPr>
        <p:grpSpPr>
          <a:xfrm>
            <a:off x="395536" y="692696"/>
            <a:ext cx="2880320" cy="1800200"/>
            <a:chOff x="-1268912" y="1378075"/>
            <a:chExt cx="8032830" cy="5150735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2" t="13670" r="8480" b="11225"/>
            <a:stretch/>
          </p:blipFill>
          <p:spPr>
            <a:xfrm>
              <a:off x="-1268912" y="1378075"/>
              <a:ext cx="8032830" cy="5150735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0042" b="18372"/>
            <a:stretch/>
          </p:blipFill>
          <p:spPr>
            <a:xfrm>
              <a:off x="-1268912" y="1378075"/>
              <a:ext cx="3998163" cy="1546869"/>
            </a:xfrm>
            <a:prstGeom prst="rect">
              <a:avLst/>
            </a:prstGeom>
          </p:spPr>
        </p:pic>
      </p:grpSp>
      <p:sp>
        <p:nvSpPr>
          <p:cNvPr id="8" name="TextBox 7"/>
          <p:cNvSpPr txBox="1"/>
          <p:nvPr/>
        </p:nvSpPr>
        <p:spPr>
          <a:xfrm>
            <a:off x="1588317" y="2060734"/>
            <a:ext cx="165942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mtClean="0">
                <a:solidFill>
                  <a:schemeClr val="bg1"/>
                </a:solidFill>
              </a:rPr>
              <a:t>MIMOSIS-0</a:t>
            </a:r>
            <a:endParaRPr lang="en-US">
              <a:solidFill>
                <a:schemeClr val="bg1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/>
          <a:srcRect b="69186"/>
          <a:stretch/>
        </p:blipFill>
        <p:spPr>
          <a:xfrm>
            <a:off x="3992662" y="1192895"/>
            <a:ext cx="4931267" cy="151602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516717" y="617693"/>
            <a:ext cx="351089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mtClean="0"/>
              <a:t>MIMOSIS – Block diagram</a:t>
            </a:r>
            <a:endParaRPr lang="en-US"/>
          </a:p>
        </p:txBody>
      </p:sp>
      <p:sp>
        <p:nvSpPr>
          <p:cNvPr id="12" name="Left Brace 11"/>
          <p:cNvSpPr/>
          <p:nvPr/>
        </p:nvSpPr>
        <p:spPr>
          <a:xfrm>
            <a:off x="5004048" y="1192894"/>
            <a:ext cx="216024" cy="1300002"/>
          </a:xfrm>
          <a:prstGeom prst="lef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3638952" y="1458174"/>
            <a:ext cx="1361270" cy="76944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de-DE" smtClean="0">
                <a:solidFill>
                  <a:srgbClr val="FF0000"/>
                </a:solidFill>
              </a:rPr>
              <a:t>S</a:t>
            </a:r>
            <a:r>
              <a:rPr lang="de-DE" smtClean="0"/>
              <a:t>imilar to</a:t>
            </a:r>
          </a:p>
          <a:p>
            <a:r>
              <a:rPr lang="de-DE" smtClean="0"/>
              <a:t>ALPIDE</a:t>
            </a:r>
            <a:endParaRPr lang="en-US"/>
          </a:p>
        </p:txBody>
      </p:sp>
      <p:sp>
        <p:nvSpPr>
          <p:cNvPr id="14" name="Left Brace 13"/>
          <p:cNvSpPr/>
          <p:nvPr/>
        </p:nvSpPr>
        <p:spPr>
          <a:xfrm>
            <a:off x="3851920" y="2707759"/>
            <a:ext cx="159556" cy="3529553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1263130" y="3005230"/>
            <a:ext cx="2457468" cy="313932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de-DE" smtClean="0">
                <a:solidFill>
                  <a:srgbClr val="FF0000"/>
                </a:solidFill>
              </a:rPr>
              <a:t>A</a:t>
            </a:r>
            <a:r>
              <a:rPr lang="de-DE" smtClean="0"/>
              <a:t>dapt to CBM:</a:t>
            </a:r>
          </a:p>
          <a:p>
            <a:endParaRPr lang="de-DE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mtClean="0"/>
              <a:t>Internal DAC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mtClean="0"/>
              <a:t>Data paths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mtClean="0"/>
              <a:t>Slow control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mtClean="0"/>
              <a:t>Buffer structure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mtClean="0"/>
              <a:t>I/O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mtClean="0"/>
              <a:t>Rad. tolerance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mtClean="0"/>
              <a:t>SEU tolerance</a:t>
            </a:r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1263130" y="6377589"/>
            <a:ext cx="6986208" cy="430887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de-DE" smtClean="0">
                <a:solidFill>
                  <a:srgbClr val="FF0000"/>
                </a:solidFill>
              </a:rPr>
              <a:t>F</a:t>
            </a:r>
            <a:r>
              <a:rPr lang="de-DE" smtClean="0"/>
              <a:t>irst prototype (MIMOSIS-0) returned from production.</a:t>
            </a:r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/>
          <a:srcRect t="30490"/>
          <a:stretch/>
        </p:blipFill>
        <p:spPr>
          <a:xfrm>
            <a:off x="3991095" y="2693838"/>
            <a:ext cx="4931267" cy="341991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59686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795"/>
    </mc:Choice>
    <mc:Fallback xmlns="">
      <p:transition spd="slow" advTm="467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4" grpId="0" animBg="1"/>
      <p:bldP spid="15" grpId="0" animBg="1"/>
      <p:bldP spid="1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MIMOSIS-0 – first signs of life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611560" y="6499904"/>
            <a:ext cx="7416055" cy="195262"/>
          </a:xfrm>
        </p:spPr>
        <p:txBody>
          <a:bodyPr/>
          <a:lstStyle/>
          <a:p>
            <a:pPr>
              <a:defRPr/>
            </a:pPr>
            <a:r>
              <a:rPr lang="de-DE" smtClean="0"/>
              <a:t>M. Deveaux</a:t>
            </a:r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0BE5BE1-4896-4BF5-9D8F-B3A166AB6A5A}" type="slidenum">
              <a:rPr lang="de-DE" smtClean="0"/>
              <a:pPr>
                <a:defRPr/>
              </a:pPr>
              <a:t>15</a:t>
            </a:fld>
            <a:endParaRPr lang="de-DE"/>
          </a:p>
        </p:txBody>
      </p:sp>
      <p:sp>
        <p:nvSpPr>
          <p:cNvPr id="6" name="Rectangle 5"/>
          <p:cNvSpPr/>
          <p:nvPr/>
        </p:nvSpPr>
        <p:spPr>
          <a:xfrm>
            <a:off x="108038" y="4021367"/>
            <a:ext cx="5360335" cy="1776099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rgbClr val="DCE6F2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8" name="Rectangle 7"/>
          <p:cNvSpPr/>
          <p:nvPr/>
        </p:nvSpPr>
        <p:spPr>
          <a:xfrm>
            <a:off x="255833" y="4361741"/>
            <a:ext cx="1102211" cy="1276218"/>
          </a:xfrm>
          <a:prstGeom prst="rect">
            <a:avLst/>
          </a:prstGeom>
          <a:solidFill>
            <a:schemeClr val="bg1"/>
          </a:solidFill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900" dirty="0">
              <a:solidFill>
                <a:schemeClr val="tx1"/>
              </a:solidFill>
            </a:endParaRPr>
          </a:p>
        </p:txBody>
      </p:sp>
      <p:cxnSp>
        <p:nvCxnSpPr>
          <p:cNvPr id="20" name="Connecteur droit 58"/>
          <p:cNvCxnSpPr/>
          <p:nvPr/>
        </p:nvCxnSpPr>
        <p:spPr>
          <a:xfrm>
            <a:off x="1145845" y="5138561"/>
            <a:ext cx="458419" cy="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riangle isocèle 126"/>
          <p:cNvSpPr/>
          <p:nvPr/>
        </p:nvSpPr>
        <p:spPr>
          <a:xfrm rot="5400000">
            <a:off x="2379918" y="4785998"/>
            <a:ext cx="795603" cy="690268"/>
          </a:xfrm>
          <a:prstGeom prst="triangl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700" dirty="0" smtClean="0">
                <a:solidFill>
                  <a:schemeClr val="tx1"/>
                </a:solidFill>
              </a:rPr>
              <a:t>Comp</a:t>
            </a:r>
            <a:endParaRPr lang="en-GB" sz="700" dirty="0"/>
          </a:p>
        </p:txBody>
      </p:sp>
      <p:sp>
        <p:nvSpPr>
          <p:cNvPr id="32" name="Triangle isocèle 127"/>
          <p:cNvSpPr/>
          <p:nvPr/>
        </p:nvSpPr>
        <p:spPr>
          <a:xfrm rot="5400000">
            <a:off x="1505580" y="4832012"/>
            <a:ext cx="795600" cy="598232"/>
          </a:xfrm>
          <a:prstGeom prst="triangl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700" dirty="0" smtClean="0">
                <a:solidFill>
                  <a:schemeClr val="tx1"/>
                </a:solidFill>
              </a:rPr>
              <a:t>Amp</a:t>
            </a:r>
            <a:endParaRPr lang="en-GB" sz="700" dirty="0"/>
          </a:p>
        </p:txBody>
      </p:sp>
      <p:cxnSp>
        <p:nvCxnSpPr>
          <p:cNvPr id="33" name="Connecteur droit 130"/>
          <p:cNvCxnSpPr>
            <a:stCxn id="32" idx="0"/>
            <a:endCxn id="31" idx="3"/>
          </p:cNvCxnSpPr>
          <p:nvPr/>
        </p:nvCxnSpPr>
        <p:spPr>
          <a:xfrm>
            <a:off x="2202496" y="5131129"/>
            <a:ext cx="230089" cy="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 33"/>
          <p:cNvSpPr/>
          <p:nvPr/>
        </p:nvSpPr>
        <p:spPr>
          <a:xfrm>
            <a:off x="1466210" y="4354293"/>
            <a:ext cx="1794697" cy="1276218"/>
          </a:xfrm>
          <a:prstGeom prst="rect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900"/>
          </a:p>
        </p:txBody>
      </p:sp>
      <p:sp>
        <p:nvSpPr>
          <p:cNvPr id="35" name="Rectangle 34"/>
          <p:cNvSpPr/>
          <p:nvPr/>
        </p:nvSpPr>
        <p:spPr>
          <a:xfrm>
            <a:off x="3444979" y="4680955"/>
            <a:ext cx="1150447" cy="900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900" dirty="0" smtClean="0">
                <a:solidFill>
                  <a:schemeClr val="tx1"/>
                </a:solidFill>
              </a:rPr>
              <a:t>Dual Port </a:t>
            </a:r>
          </a:p>
          <a:p>
            <a:pPr algn="ctr"/>
            <a:r>
              <a:rPr lang="en-GB" sz="900" dirty="0" smtClean="0">
                <a:solidFill>
                  <a:schemeClr val="tx1"/>
                </a:solidFill>
              </a:rPr>
              <a:t>2 words of 1 bit</a:t>
            </a:r>
            <a:endParaRPr lang="en-GB" sz="900" dirty="0">
              <a:solidFill>
                <a:schemeClr val="tx1"/>
              </a:solidFill>
            </a:endParaRPr>
          </a:p>
        </p:txBody>
      </p:sp>
      <p:cxnSp>
        <p:nvCxnSpPr>
          <p:cNvPr id="36" name="Connecteur droit 144"/>
          <p:cNvCxnSpPr>
            <a:stCxn id="31" idx="0"/>
            <a:endCxn id="35" idx="1"/>
          </p:cNvCxnSpPr>
          <p:nvPr/>
        </p:nvCxnSpPr>
        <p:spPr>
          <a:xfrm flipV="1">
            <a:off x="3122854" y="5131121"/>
            <a:ext cx="322125" cy="1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tangle 36"/>
          <p:cNvSpPr/>
          <p:nvPr/>
        </p:nvSpPr>
        <p:spPr>
          <a:xfrm>
            <a:off x="3306925" y="4354293"/>
            <a:ext cx="1610626" cy="1276218"/>
          </a:xfrm>
          <a:prstGeom prst="rect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900"/>
          </a:p>
        </p:txBody>
      </p:sp>
      <p:sp>
        <p:nvSpPr>
          <p:cNvPr id="44" name="ZoneTexte 179"/>
          <p:cNvSpPr txBox="1"/>
          <p:nvPr/>
        </p:nvSpPr>
        <p:spPr>
          <a:xfrm>
            <a:off x="317883" y="4021367"/>
            <a:ext cx="1100091" cy="3165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800" dirty="0" smtClean="0"/>
              <a:t>Sensing part</a:t>
            </a:r>
            <a:endParaRPr lang="en-GB" sz="600" dirty="0"/>
          </a:p>
        </p:txBody>
      </p:sp>
      <p:sp>
        <p:nvSpPr>
          <p:cNvPr id="45" name="ZoneTexte 180"/>
          <p:cNvSpPr txBox="1"/>
          <p:nvPr/>
        </p:nvSpPr>
        <p:spPr>
          <a:xfrm>
            <a:off x="3306925" y="4021367"/>
            <a:ext cx="1610626" cy="3165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800" dirty="0" smtClean="0"/>
              <a:t>In-pixel Memory</a:t>
            </a:r>
            <a:endParaRPr lang="en-GB" sz="600" dirty="0"/>
          </a:p>
        </p:txBody>
      </p:sp>
      <p:sp>
        <p:nvSpPr>
          <p:cNvPr id="46" name="ZoneTexte 183"/>
          <p:cNvSpPr txBox="1"/>
          <p:nvPr/>
        </p:nvSpPr>
        <p:spPr>
          <a:xfrm>
            <a:off x="3444783" y="4418283"/>
            <a:ext cx="1105688" cy="271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600" dirty="0" smtClean="0"/>
              <a:t>Full custom digital</a:t>
            </a:r>
            <a:endParaRPr lang="en-GB" sz="400" dirty="0"/>
          </a:p>
        </p:txBody>
      </p:sp>
      <p:cxnSp>
        <p:nvCxnSpPr>
          <p:cNvPr id="47" name="Connecteur droit 184"/>
          <p:cNvCxnSpPr>
            <a:stCxn id="35" idx="3"/>
          </p:cNvCxnSpPr>
          <p:nvPr/>
        </p:nvCxnSpPr>
        <p:spPr>
          <a:xfrm>
            <a:off x="4595426" y="5131121"/>
            <a:ext cx="414161" cy="1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ZoneTexte 187"/>
          <p:cNvSpPr txBox="1"/>
          <p:nvPr/>
        </p:nvSpPr>
        <p:spPr>
          <a:xfrm>
            <a:off x="1631622" y="4418283"/>
            <a:ext cx="1105688" cy="407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600" dirty="0" smtClean="0"/>
              <a:t>Shaping time few µs</a:t>
            </a:r>
            <a:endParaRPr lang="en-GB" sz="400" dirty="0"/>
          </a:p>
        </p:txBody>
      </p:sp>
      <p:cxnSp>
        <p:nvCxnSpPr>
          <p:cNvPr id="49" name="Connecteur droit 200"/>
          <p:cNvCxnSpPr>
            <a:stCxn id="67" idx="0"/>
            <a:endCxn id="65" idx="0"/>
          </p:cNvCxnSpPr>
          <p:nvPr/>
        </p:nvCxnSpPr>
        <p:spPr>
          <a:xfrm flipV="1">
            <a:off x="785031" y="5027575"/>
            <a:ext cx="595" cy="24517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0" name="Groupe 201"/>
          <p:cNvGrpSpPr/>
          <p:nvPr/>
        </p:nvGrpSpPr>
        <p:grpSpPr>
          <a:xfrm>
            <a:off x="715996" y="5272749"/>
            <a:ext cx="138054" cy="110963"/>
            <a:chOff x="611536" y="2378993"/>
            <a:chExt cx="216024" cy="144000"/>
          </a:xfrm>
        </p:grpSpPr>
        <p:sp>
          <p:nvSpPr>
            <p:cNvPr id="67" name="Triangle isocèle 202"/>
            <p:cNvSpPr/>
            <p:nvPr/>
          </p:nvSpPr>
          <p:spPr>
            <a:xfrm>
              <a:off x="611560" y="2378993"/>
              <a:ext cx="216000" cy="144000"/>
            </a:xfrm>
            <a:prstGeom prst="triangle">
              <a:avLst>
                <a:gd name="adj" fmla="val 50000"/>
              </a:avLst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900"/>
            </a:p>
          </p:txBody>
        </p:sp>
        <p:cxnSp>
          <p:nvCxnSpPr>
            <p:cNvPr id="68" name="Connecteur droit 203"/>
            <p:cNvCxnSpPr/>
            <p:nvPr/>
          </p:nvCxnSpPr>
          <p:spPr>
            <a:xfrm>
              <a:off x="611536" y="2378993"/>
              <a:ext cx="216024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1" name="Connecteur droit 204"/>
          <p:cNvCxnSpPr>
            <a:stCxn id="54" idx="3"/>
            <a:endCxn id="67" idx="3"/>
          </p:cNvCxnSpPr>
          <p:nvPr/>
        </p:nvCxnSpPr>
        <p:spPr>
          <a:xfrm flipV="1">
            <a:off x="785023" y="5383712"/>
            <a:ext cx="8" cy="8778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2" name="Groupe 205"/>
          <p:cNvGrpSpPr/>
          <p:nvPr/>
        </p:nvGrpSpPr>
        <p:grpSpPr>
          <a:xfrm rot="10800000">
            <a:off x="716607" y="4916612"/>
            <a:ext cx="138054" cy="110963"/>
            <a:chOff x="611536" y="2378993"/>
            <a:chExt cx="216024" cy="144000"/>
          </a:xfrm>
        </p:grpSpPr>
        <p:sp>
          <p:nvSpPr>
            <p:cNvPr id="65" name="Triangle isocèle 206"/>
            <p:cNvSpPr/>
            <p:nvPr/>
          </p:nvSpPr>
          <p:spPr>
            <a:xfrm>
              <a:off x="611560" y="2378993"/>
              <a:ext cx="216000" cy="144000"/>
            </a:xfrm>
            <a:prstGeom prst="triangle">
              <a:avLst>
                <a:gd name="adj" fmla="val 50000"/>
              </a:avLst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 sz="900"/>
            </a:p>
          </p:txBody>
        </p:sp>
        <p:cxnSp>
          <p:nvCxnSpPr>
            <p:cNvPr id="66" name="Connecteur droit 207"/>
            <p:cNvCxnSpPr/>
            <p:nvPr/>
          </p:nvCxnSpPr>
          <p:spPr>
            <a:xfrm>
              <a:off x="611536" y="2378993"/>
              <a:ext cx="216024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3" name="Connecteur droit 208"/>
          <p:cNvCxnSpPr>
            <a:stCxn id="65" idx="3"/>
          </p:cNvCxnSpPr>
          <p:nvPr/>
        </p:nvCxnSpPr>
        <p:spPr>
          <a:xfrm flipH="1" flipV="1">
            <a:off x="785023" y="4805643"/>
            <a:ext cx="603" cy="11096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riangle isocèle 209"/>
          <p:cNvSpPr/>
          <p:nvPr/>
        </p:nvSpPr>
        <p:spPr>
          <a:xfrm rot="10800000">
            <a:off x="739005" y="5471496"/>
            <a:ext cx="92036" cy="55488"/>
          </a:xfrm>
          <a:prstGeom prst="triangl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900"/>
          </a:p>
        </p:txBody>
      </p:sp>
      <p:cxnSp>
        <p:nvCxnSpPr>
          <p:cNvPr id="55" name="Connecteur droit 210"/>
          <p:cNvCxnSpPr/>
          <p:nvPr/>
        </p:nvCxnSpPr>
        <p:spPr>
          <a:xfrm flipV="1">
            <a:off x="785618" y="5138569"/>
            <a:ext cx="620662" cy="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ZoneTexte 211"/>
          <p:cNvSpPr txBox="1"/>
          <p:nvPr/>
        </p:nvSpPr>
        <p:spPr>
          <a:xfrm>
            <a:off x="602060" y="4576533"/>
            <a:ext cx="550251" cy="2939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 smtClean="0"/>
              <a:t>Bias1</a:t>
            </a:r>
            <a:endParaRPr lang="en-GB" sz="700" dirty="0"/>
          </a:p>
        </p:txBody>
      </p:sp>
      <p:cxnSp>
        <p:nvCxnSpPr>
          <p:cNvPr id="57" name="Connecteur droit 225"/>
          <p:cNvCxnSpPr/>
          <p:nvPr/>
        </p:nvCxnSpPr>
        <p:spPr>
          <a:xfrm flipH="1">
            <a:off x="394772" y="5192454"/>
            <a:ext cx="18405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onnecteur droit 226"/>
          <p:cNvCxnSpPr/>
          <p:nvPr/>
        </p:nvCxnSpPr>
        <p:spPr>
          <a:xfrm flipH="1">
            <a:off x="394772" y="5270991"/>
            <a:ext cx="18405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Connecteur droit 158"/>
          <p:cNvCxnSpPr/>
          <p:nvPr/>
        </p:nvCxnSpPr>
        <p:spPr>
          <a:xfrm rot="10800000" flipV="1">
            <a:off x="439905" y="5138569"/>
            <a:ext cx="345121" cy="55489"/>
          </a:xfrm>
          <a:prstGeom prst="bentConnector3">
            <a:avLst>
              <a:gd name="adj1" fmla="val 85716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Connecteur droit 228"/>
          <p:cNvCxnSpPr/>
          <p:nvPr/>
        </p:nvCxnSpPr>
        <p:spPr>
          <a:xfrm>
            <a:off x="486798" y="5270380"/>
            <a:ext cx="0" cy="7929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ZoneTexte 229"/>
          <p:cNvSpPr txBox="1"/>
          <p:nvPr/>
        </p:nvSpPr>
        <p:spPr>
          <a:xfrm>
            <a:off x="209815" y="5299998"/>
            <a:ext cx="548985" cy="4974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600" dirty="0" smtClean="0"/>
              <a:t>Charge inj.</a:t>
            </a:r>
          </a:p>
          <a:p>
            <a:pPr algn="ctr"/>
            <a:r>
              <a:rPr lang="en-GB" sz="400" dirty="0" smtClean="0"/>
              <a:t>160 </a:t>
            </a:r>
            <a:r>
              <a:rPr lang="en-GB" sz="400" dirty="0" err="1" smtClean="0"/>
              <a:t>aF</a:t>
            </a:r>
            <a:endParaRPr lang="en-GB" sz="400" dirty="0"/>
          </a:p>
        </p:txBody>
      </p:sp>
      <p:sp>
        <p:nvSpPr>
          <p:cNvPr id="62" name="ZoneTexte 230"/>
          <p:cNvSpPr txBox="1"/>
          <p:nvPr/>
        </p:nvSpPr>
        <p:spPr>
          <a:xfrm>
            <a:off x="266660" y="4363117"/>
            <a:ext cx="624327" cy="5426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600" dirty="0"/>
              <a:t>D</a:t>
            </a:r>
            <a:r>
              <a:rPr lang="en-GB" sz="600" dirty="0" smtClean="0"/>
              <a:t>C coupling</a:t>
            </a:r>
            <a:endParaRPr lang="en-GB" sz="400" dirty="0"/>
          </a:p>
        </p:txBody>
      </p:sp>
      <p:sp>
        <p:nvSpPr>
          <p:cNvPr id="63" name="ZoneTexte 233"/>
          <p:cNvSpPr txBox="1"/>
          <p:nvPr/>
        </p:nvSpPr>
        <p:spPr>
          <a:xfrm>
            <a:off x="4595427" y="4846522"/>
            <a:ext cx="1063268" cy="3391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 dirty="0" smtClean="0"/>
              <a:t>Pixel output</a:t>
            </a:r>
            <a:endParaRPr lang="en-GB" sz="900" dirty="0"/>
          </a:p>
        </p:txBody>
      </p:sp>
      <p:sp>
        <p:nvSpPr>
          <p:cNvPr id="64" name="ZoneTexte 178"/>
          <p:cNvSpPr txBox="1"/>
          <p:nvPr/>
        </p:nvSpPr>
        <p:spPr>
          <a:xfrm>
            <a:off x="1466209" y="4021367"/>
            <a:ext cx="1794697" cy="3165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800" dirty="0" smtClean="0"/>
              <a:t>Amplification</a:t>
            </a:r>
            <a:endParaRPr lang="en-GB" sz="600" dirty="0"/>
          </a:p>
        </p:txBody>
      </p:sp>
      <p:pic>
        <p:nvPicPr>
          <p:cNvPr id="73" name="Picture 72"/>
          <p:cNvPicPr>
            <a:picLocks noChangeAspect="1"/>
          </p:cNvPicPr>
          <p:nvPr/>
        </p:nvPicPr>
        <p:blipFill rotWithShape="1">
          <a:blip r:embed="rId2"/>
          <a:srcRect l="10143" t="1" r="747" b="1832"/>
          <a:stretch/>
        </p:blipFill>
        <p:spPr>
          <a:xfrm>
            <a:off x="611560" y="1340768"/>
            <a:ext cx="3091665" cy="2410239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75" name="Straight Arrow Connector 74"/>
          <p:cNvCxnSpPr/>
          <p:nvPr/>
        </p:nvCxnSpPr>
        <p:spPr>
          <a:xfrm>
            <a:off x="2317540" y="2008748"/>
            <a:ext cx="351232" cy="0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TextBox 78"/>
          <p:cNvSpPr txBox="1"/>
          <p:nvPr/>
        </p:nvSpPr>
        <p:spPr>
          <a:xfrm>
            <a:off x="2275716" y="1787591"/>
            <a:ext cx="39305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000" smtClean="0"/>
              <a:t>1</a:t>
            </a:r>
            <a:r>
              <a:rPr lang="de-DE" sz="1000" smtClean="0"/>
              <a:t>µs</a:t>
            </a:r>
            <a:endParaRPr lang="en-US" sz="1000"/>
          </a:p>
        </p:txBody>
      </p:sp>
      <p:cxnSp>
        <p:nvCxnSpPr>
          <p:cNvPr id="81" name="Straight Arrow Connector 80"/>
          <p:cNvCxnSpPr/>
          <p:nvPr/>
        </p:nvCxnSpPr>
        <p:spPr>
          <a:xfrm flipH="1">
            <a:off x="493894" y="2897908"/>
            <a:ext cx="337149" cy="2134721"/>
          </a:xfrm>
          <a:prstGeom prst="straightConnector1">
            <a:avLst/>
          </a:prstGeom>
          <a:ln w="38100">
            <a:solidFill>
              <a:srgbClr val="A6181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/>
          <p:cNvCxnSpPr/>
          <p:nvPr/>
        </p:nvCxnSpPr>
        <p:spPr>
          <a:xfrm flipV="1">
            <a:off x="2275716" y="2358735"/>
            <a:ext cx="41824" cy="2772388"/>
          </a:xfrm>
          <a:prstGeom prst="straightConnector1">
            <a:avLst/>
          </a:prstGeom>
          <a:ln w="38100">
            <a:solidFill>
              <a:srgbClr val="D306D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Arrow Connector 86"/>
          <p:cNvCxnSpPr/>
          <p:nvPr/>
        </p:nvCxnSpPr>
        <p:spPr>
          <a:xfrm flipV="1">
            <a:off x="3182784" y="2832919"/>
            <a:ext cx="44396" cy="2298204"/>
          </a:xfrm>
          <a:prstGeom prst="straightConnector1">
            <a:avLst/>
          </a:prstGeom>
          <a:ln w="38100">
            <a:solidFill>
              <a:srgbClr val="00C2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9" name="Picture 8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1556" y="1345849"/>
            <a:ext cx="3989165" cy="2400452"/>
          </a:xfrm>
          <a:prstGeom prst="rect">
            <a:avLst/>
          </a:prstGeom>
        </p:spPr>
      </p:pic>
      <p:sp>
        <p:nvSpPr>
          <p:cNvPr id="90" name="TextBox 89"/>
          <p:cNvSpPr txBox="1"/>
          <p:nvPr/>
        </p:nvSpPr>
        <p:spPr>
          <a:xfrm>
            <a:off x="4355976" y="714553"/>
            <a:ext cx="453650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mtClean="0">
                <a:solidFill>
                  <a:srgbClr val="FF0000"/>
                </a:solidFill>
              </a:rPr>
              <a:t>R</a:t>
            </a:r>
            <a:r>
              <a:rPr lang="de-DE" smtClean="0"/>
              <a:t>esponse to </a:t>
            </a:r>
            <a:r>
              <a:rPr lang="de-DE" baseline="30000" smtClean="0"/>
              <a:t>55</a:t>
            </a:r>
            <a:r>
              <a:rPr lang="de-DE" smtClean="0"/>
              <a:t>Fe (5.9 keV X-rays)</a:t>
            </a:r>
            <a:endParaRPr lang="en-US"/>
          </a:p>
        </p:txBody>
      </p:sp>
      <p:sp>
        <p:nvSpPr>
          <p:cNvPr id="91" name="TextBox 90"/>
          <p:cNvSpPr txBox="1"/>
          <p:nvPr/>
        </p:nvSpPr>
        <p:spPr>
          <a:xfrm>
            <a:off x="386514" y="714554"/>
            <a:ext cx="357501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mtClean="0">
                <a:solidFill>
                  <a:srgbClr val="FF0000"/>
                </a:solidFill>
              </a:rPr>
              <a:t>R</a:t>
            </a:r>
            <a:r>
              <a:rPr lang="de-DE" smtClean="0"/>
              <a:t>esponse to injected pulse</a:t>
            </a:r>
            <a:endParaRPr lang="en-US"/>
          </a:p>
        </p:txBody>
      </p:sp>
      <p:cxnSp>
        <p:nvCxnSpPr>
          <p:cNvPr id="92" name="Straight Arrow Connector 91"/>
          <p:cNvCxnSpPr/>
          <p:nvPr/>
        </p:nvCxnSpPr>
        <p:spPr>
          <a:xfrm>
            <a:off x="6990088" y="1983684"/>
            <a:ext cx="462232" cy="0"/>
          </a:xfrm>
          <a:prstGeom prst="straightConnector1">
            <a:avLst/>
          </a:prstGeom>
          <a:ln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TextBox 92"/>
          <p:cNvSpPr txBox="1"/>
          <p:nvPr/>
        </p:nvSpPr>
        <p:spPr>
          <a:xfrm>
            <a:off x="7024676" y="1762527"/>
            <a:ext cx="42832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smtClean="0">
                <a:solidFill>
                  <a:schemeClr val="bg1"/>
                </a:solidFill>
              </a:rPr>
              <a:t>2 µs</a:t>
            </a:r>
            <a:endParaRPr lang="en-US" sz="1000">
              <a:solidFill>
                <a:schemeClr val="bg1"/>
              </a:solidFill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1737651" y="6267271"/>
            <a:ext cx="5287025" cy="430887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de-DE" smtClean="0"/>
              <a:t>First results look </a:t>
            </a:r>
            <a:r>
              <a:rPr lang="de-DE" smtClean="0"/>
              <a:t>promising… stay tuned.</a:t>
            </a:r>
            <a:endParaRPr lang="de-DE" smtClean="0"/>
          </a:p>
        </p:txBody>
      </p:sp>
    </p:spTree>
    <p:extLst>
      <p:ext uri="{BB962C8B-B14F-4D97-AF65-F5344CB8AC3E}">
        <p14:creationId xmlns:p14="http://schemas.microsoft.com/office/powerpoint/2010/main" val="1019685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291" name="Oval 107"/>
          <p:cNvSpPr>
            <a:spLocks noChangeArrowheads="1"/>
          </p:cNvSpPr>
          <p:nvPr/>
        </p:nvSpPr>
        <p:spPr bwMode="auto">
          <a:xfrm>
            <a:off x="3132138" y="-531813"/>
            <a:ext cx="5111750" cy="5041901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>
              <a:defRPr/>
            </a:pPr>
            <a:r>
              <a:rPr lang="en-US" sz="2800" dirty="0" smtClean="0">
                <a:latin typeface="+mn-lt"/>
              </a:rPr>
              <a:t>Integration concept of the MVD</a:t>
            </a:r>
            <a:endParaRPr lang="en-US" sz="2800" dirty="0">
              <a:latin typeface="+mn-lt"/>
            </a:endParaRPr>
          </a:p>
        </p:txBody>
      </p:sp>
      <p:sp>
        <p:nvSpPr>
          <p:cNvPr id="83" name="Oval 106"/>
          <p:cNvSpPr>
            <a:spLocks noChangeArrowheads="1"/>
          </p:cNvSpPr>
          <p:nvPr/>
        </p:nvSpPr>
        <p:spPr bwMode="auto">
          <a:xfrm>
            <a:off x="5292725" y="1558925"/>
            <a:ext cx="863600" cy="8636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" name="Textfeld 2"/>
          <p:cNvSpPr txBox="1"/>
          <p:nvPr/>
        </p:nvSpPr>
        <p:spPr>
          <a:xfrm>
            <a:off x="736291" y="5245132"/>
            <a:ext cx="7776864" cy="144655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V</a:t>
            </a:r>
            <a:r>
              <a:rPr lang="en-US" dirty="0" smtClean="0"/>
              <a:t>acuum </a:t>
            </a:r>
            <a:r>
              <a:rPr lang="en-US" smtClean="0"/>
              <a:t>operation requires </a:t>
            </a:r>
            <a:r>
              <a:rPr lang="en-US" dirty="0" smtClean="0"/>
              <a:t>actively cooled device.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dirty="0" smtClean="0"/>
              <a:t>Use cooling support from diamond to move heat out of acceptance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dirty="0" smtClean="0"/>
              <a:t>Put heat </a:t>
            </a:r>
            <a:r>
              <a:rPr lang="en-US" smtClean="0"/>
              <a:t>sink and </a:t>
            </a:r>
            <a:r>
              <a:rPr lang="en-US" dirty="0" smtClean="0"/>
              <a:t>FEE outside acceptance</a:t>
            </a:r>
            <a:endParaRPr lang="en-US" dirty="0"/>
          </a:p>
        </p:txBody>
      </p:sp>
      <p:sp>
        <p:nvSpPr>
          <p:cNvPr id="6" name="Textfeld 5"/>
          <p:cNvSpPr txBox="1"/>
          <p:nvPr/>
        </p:nvSpPr>
        <p:spPr>
          <a:xfrm>
            <a:off x="4557378" y="2959057"/>
            <a:ext cx="233429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CBM acceptance</a:t>
            </a:r>
            <a:endParaRPr lang="en-US" dirty="0"/>
          </a:p>
        </p:txBody>
      </p:sp>
      <p:sp>
        <p:nvSpPr>
          <p:cNvPr id="86" name="Textfeld 85"/>
          <p:cNvSpPr txBox="1"/>
          <p:nvPr/>
        </p:nvSpPr>
        <p:spPr>
          <a:xfrm>
            <a:off x="6405257" y="4510087"/>
            <a:ext cx="268054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Outside acceptance</a:t>
            </a:r>
            <a:endParaRPr lang="en-US" dirty="0"/>
          </a:p>
        </p:txBody>
      </p:sp>
      <p:sp>
        <p:nvSpPr>
          <p:cNvPr id="7" name="Textfeld 6"/>
          <p:cNvSpPr txBox="1"/>
          <p:nvPr/>
        </p:nvSpPr>
        <p:spPr>
          <a:xfrm>
            <a:off x="6876256" y="1553142"/>
            <a:ext cx="1158840" cy="76944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Beam </a:t>
            </a:r>
          </a:p>
          <a:p>
            <a:pPr algn="ctr"/>
            <a:r>
              <a:rPr lang="en-US" dirty="0" smtClean="0"/>
              <a:t>hole</a:t>
            </a:r>
            <a:endParaRPr lang="en-US" dirty="0"/>
          </a:p>
        </p:txBody>
      </p:sp>
      <p:cxnSp>
        <p:nvCxnSpPr>
          <p:cNvPr id="11" name="Gerade Verbindung mit Pfeil 10"/>
          <p:cNvCxnSpPr/>
          <p:nvPr/>
        </p:nvCxnSpPr>
        <p:spPr>
          <a:xfrm flipH="1">
            <a:off x="3132139" y="980728"/>
            <a:ext cx="2555874" cy="1"/>
          </a:xfrm>
          <a:prstGeom prst="straightConnector1">
            <a:avLst/>
          </a:prstGeom>
          <a:ln>
            <a:solidFill>
              <a:srgbClr val="003300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Gerade Verbindung 17"/>
          <p:cNvCxnSpPr/>
          <p:nvPr/>
        </p:nvCxnSpPr>
        <p:spPr>
          <a:xfrm flipV="1">
            <a:off x="5724525" y="980729"/>
            <a:ext cx="0" cy="1009996"/>
          </a:xfrm>
          <a:prstGeom prst="line">
            <a:avLst/>
          </a:prstGeom>
          <a:ln>
            <a:solidFill>
              <a:srgbClr val="00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Gerade Verbindung 98"/>
          <p:cNvCxnSpPr/>
          <p:nvPr/>
        </p:nvCxnSpPr>
        <p:spPr>
          <a:xfrm flipV="1">
            <a:off x="3132139" y="980728"/>
            <a:ext cx="0" cy="1130062"/>
          </a:xfrm>
          <a:prstGeom prst="line">
            <a:avLst/>
          </a:prstGeom>
          <a:ln>
            <a:solidFill>
              <a:srgbClr val="00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Gerade Verbindung mit Pfeil 20"/>
          <p:cNvCxnSpPr>
            <a:stCxn id="7" idx="1"/>
          </p:cNvCxnSpPr>
          <p:nvPr/>
        </p:nvCxnSpPr>
        <p:spPr>
          <a:xfrm flipH="1">
            <a:off x="5940152" y="1937863"/>
            <a:ext cx="936104" cy="5127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feld 22"/>
          <p:cNvSpPr txBox="1"/>
          <p:nvPr/>
        </p:nvSpPr>
        <p:spPr>
          <a:xfrm>
            <a:off x="4084190" y="1002403"/>
            <a:ext cx="54053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</a:t>
            </a:r>
            <a:r>
              <a:rPr lang="en-US" baseline="-25000" dirty="0" smtClean="0"/>
              <a:t>out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8581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780"/>
    </mc:Choice>
    <mc:Fallback xmlns="">
      <p:transition spd="slow" advTm="3078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291" name="Oval 107"/>
          <p:cNvSpPr>
            <a:spLocks noChangeArrowheads="1"/>
          </p:cNvSpPr>
          <p:nvPr/>
        </p:nvSpPr>
        <p:spPr bwMode="auto">
          <a:xfrm>
            <a:off x="3132138" y="-531813"/>
            <a:ext cx="5111750" cy="5041901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5327650" y="3364414"/>
            <a:ext cx="2987675" cy="1450974"/>
          </a:xfrm>
          <a:prstGeom prst="rect">
            <a:avLst/>
          </a:prstGeom>
        </p:spPr>
      </p:pic>
      <p:sp>
        <p:nvSpPr>
          <p:cNvPr id="93290" name="Oval 106"/>
          <p:cNvSpPr>
            <a:spLocks noChangeArrowheads="1"/>
          </p:cNvSpPr>
          <p:nvPr/>
        </p:nvSpPr>
        <p:spPr bwMode="auto">
          <a:xfrm>
            <a:off x="5292725" y="1558925"/>
            <a:ext cx="863600" cy="8636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3232" name="Rectangle 48"/>
          <p:cNvSpPr>
            <a:spLocks noChangeArrowheads="1"/>
          </p:cNvSpPr>
          <p:nvPr/>
        </p:nvSpPr>
        <p:spPr bwMode="auto">
          <a:xfrm>
            <a:off x="5219700" y="2420938"/>
            <a:ext cx="3095625" cy="4248150"/>
          </a:xfrm>
          <a:prstGeom prst="rect">
            <a:avLst/>
          </a:prstGeom>
          <a:solidFill>
            <a:srgbClr val="DDDDDD">
              <a:alpha val="47058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" name="Fußzeilenplatzhalter 3"/>
          <p:cNvSpPr txBox="1">
            <a:spLocks noGrp="1"/>
          </p:cNvSpPr>
          <p:nvPr/>
        </p:nvSpPr>
        <p:spPr bwMode="auto">
          <a:xfrm>
            <a:off x="1258888" y="6621463"/>
            <a:ext cx="6769100" cy="236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defRPr/>
            </a:pPr>
            <a:r>
              <a:rPr lang="de-DE" sz="1200">
                <a:latin typeface="+mn-lt"/>
              </a:rPr>
              <a:t>M. Deveaux</a:t>
            </a:r>
          </a:p>
        </p:txBody>
      </p:sp>
      <p:sp>
        <p:nvSpPr>
          <p:cNvPr id="5" name="Foliennummernplatzhalter 4"/>
          <p:cNvSpPr txBox="1">
            <a:spLocks noGrp="1"/>
          </p:cNvSpPr>
          <p:nvPr/>
        </p:nvSpPr>
        <p:spPr bwMode="auto">
          <a:xfrm>
            <a:off x="8459788" y="6597650"/>
            <a:ext cx="608012" cy="219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r">
              <a:defRPr/>
            </a:pPr>
            <a:fld id="{4EAB9980-1107-4C19-A1D9-11CA194EEAF3}" type="slidenum">
              <a:rPr lang="de-DE" sz="1400">
                <a:latin typeface="+mn-lt"/>
              </a:rPr>
              <a:pPr algn="r">
                <a:defRPr/>
              </a:pPr>
              <a:t>17</a:t>
            </a:fld>
            <a:endParaRPr lang="de-DE" sz="1400">
              <a:latin typeface="+mn-lt"/>
            </a:endParaRPr>
          </a:p>
        </p:txBody>
      </p:sp>
      <p:grpSp>
        <p:nvGrpSpPr>
          <p:cNvPr id="13323" name="Group 10"/>
          <p:cNvGrpSpPr>
            <a:grpSpLocks/>
          </p:cNvGrpSpPr>
          <p:nvPr/>
        </p:nvGrpSpPr>
        <p:grpSpPr bwMode="auto">
          <a:xfrm>
            <a:off x="5224463" y="2411605"/>
            <a:ext cx="3024188" cy="1353687"/>
            <a:chOff x="295" y="-157"/>
            <a:chExt cx="1134" cy="1138"/>
          </a:xfrm>
        </p:grpSpPr>
        <p:sp>
          <p:nvSpPr>
            <p:cNvPr id="13357" name="Rectangle 11"/>
            <p:cNvSpPr>
              <a:spLocks noChangeArrowheads="1"/>
            </p:cNvSpPr>
            <p:nvPr/>
          </p:nvSpPr>
          <p:spPr bwMode="auto">
            <a:xfrm>
              <a:off x="295" y="709"/>
              <a:ext cx="1134" cy="227"/>
            </a:xfrm>
            <a:prstGeom prst="rect">
              <a:avLst/>
            </a:prstGeom>
            <a:solidFill>
              <a:srgbClr val="C0C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sz="1800"/>
                <a:t>Discri</a:t>
              </a:r>
            </a:p>
          </p:txBody>
        </p:sp>
        <p:sp>
          <p:nvSpPr>
            <p:cNvPr id="13358" name="Rectangle 12"/>
            <p:cNvSpPr>
              <a:spLocks noChangeArrowheads="1"/>
            </p:cNvSpPr>
            <p:nvPr/>
          </p:nvSpPr>
          <p:spPr bwMode="auto">
            <a:xfrm>
              <a:off x="295" y="-157"/>
              <a:ext cx="1134" cy="866"/>
            </a:xfrm>
            <a:prstGeom prst="rect">
              <a:avLst/>
            </a:prstGeom>
            <a:solidFill>
              <a:srgbClr val="66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sz="1800"/>
                <a:t>Sensor</a:t>
              </a:r>
            </a:p>
          </p:txBody>
        </p:sp>
        <p:sp>
          <p:nvSpPr>
            <p:cNvPr id="13359" name="Rectangle 13"/>
            <p:cNvSpPr>
              <a:spLocks noChangeArrowheads="1"/>
            </p:cNvSpPr>
            <p:nvPr/>
          </p:nvSpPr>
          <p:spPr bwMode="auto">
            <a:xfrm>
              <a:off x="295" y="936"/>
              <a:ext cx="1134" cy="45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Times New Roman" pitchFamily="18" charset="0"/>
              </a:endParaRPr>
            </a:p>
          </p:txBody>
        </p:sp>
      </p:grpSp>
      <p:grpSp>
        <p:nvGrpSpPr>
          <p:cNvPr id="93296" name="Group 112"/>
          <p:cNvGrpSpPr>
            <a:grpSpLocks/>
          </p:cNvGrpSpPr>
          <p:nvPr/>
        </p:nvGrpSpPr>
        <p:grpSpPr bwMode="auto">
          <a:xfrm>
            <a:off x="468313" y="836613"/>
            <a:ext cx="8208962" cy="6021387"/>
            <a:chOff x="204" y="527"/>
            <a:chExt cx="5171" cy="3793"/>
          </a:xfrm>
        </p:grpSpPr>
        <p:sp>
          <p:nvSpPr>
            <p:cNvPr id="13354" name="Rectangle 109"/>
            <p:cNvSpPr>
              <a:spLocks noChangeArrowheads="1"/>
            </p:cNvSpPr>
            <p:nvPr/>
          </p:nvSpPr>
          <p:spPr bwMode="auto">
            <a:xfrm rot="-5400000">
              <a:off x="2413" y="1357"/>
              <a:ext cx="754" cy="5171"/>
            </a:xfrm>
            <a:prstGeom prst="rect">
              <a:avLst/>
            </a:prstGeom>
            <a:solidFill>
              <a:srgbClr val="CC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55" name="Rectangle 110"/>
            <p:cNvSpPr>
              <a:spLocks noChangeArrowheads="1"/>
            </p:cNvSpPr>
            <p:nvPr/>
          </p:nvSpPr>
          <p:spPr bwMode="auto">
            <a:xfrm>
              <a:off x="204" y="527"/>
              <a:ext cx="1043" cy="3583"/>
            </a:xfrm>
            <a:prstGeom prst="rect">
              <a:avLst/>
            </a:prstGeom>
            <a:solidFill>
              <a:srgbClr val="CC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56" name="Rectangle 111"/>
            <p:cNvSpPr>
              <a:spLocks noChangeArrowheads="1"/>
            </p:cNvSpPr>
            <p:nvPr/>
          </p:nvSpPr>
          <p:spPr bwMode="auto">
            <a:xfrm>
              <a:off x="214" y="3566"/>
              <a:ext cx="1045" cy="544"/>
            </a:xfrm>
            <a:prstGeom prst="rect">
              <a:avLst/>
            </a:prstGeom>
            <a:solidFill>
              <a:srgbClr val="CC99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93306" name="Group 122"/>
          <p:cNvGrpSpPr>
            <a:grpSpLocks/>
          </p:cNvGrpSpPr>
          <p:nvPr/>
        </p:nvGrpSpPr>
        <p:grpSpPr bwMode="auto">
          <a:xfrm>
            <a:off x="0" y="1196975"/>
            <a:ext cx="7956550" cy="5256213"/>
            <a:chOff x="0" y="754"/>
            <a:chExt cx="5012" cy="3311"/>
          </a:xfrm>
        </p:grpSpPr>
        <p:sp>
          <p:nvSpPr>
            <p:cNvPr id="13347" name="Line 113"/>
            <p:cNvSpPr>
              <a:spLocks noChangeShapeType="1"/>
            </p:cNvSpPr>
            <p:nvPr/>
          </p:nvSpPr>
          <p:spPr bwMode="auto">
            <a:xfrm>
              <a:off x="0" y="754"/>
              <a:ext cx="1020" cy="0"/>
            </a:xfrm>
            <a:prstGeom prst="line">
              <a:avLst/>
            </a:prstGeom>
            <a:noFill/>
            <a:ln w="7620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48" name="Line 115"/>
            <p:cNvSpPr>
              <a:spLocks noChangeShapeType="1"/>
            </p:cNvSpPr>
            <p:nvPr/>
          </p:nvSpPr>
          <p:spPr bwMode="auto">
            <a:xfrm flipV="1">
              <a:off x="1020" y="754"/>
              <a:ext cx="0" cy="2948"/>
            </a:xfrm>
            <a:prstGeom prst="line">
              <a:avLst/>
            </a:prstGeom>
            <a:noFill/>
            <a:ln w="7620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49" name="Line 116"/>
            <p:cNvSpPr>
              <a:spLocks noChangeShapeType="1"/>
            </p:cNvSpPr>
            <p:nvPr/>
          </p:nvSpPr>
          <p:spPr bwMode="auto">
            <a:xfrm flipH="1" flipV="1">
              <a:off x="1020" y="3702"/>
              <a:ext cx="3992" cy="0"/>
            </a:xfrm>
            <a:prstGeom prst="line">
              <a:avLst/>
            </a:prstGeom>
            <a:noFill/>
            <a:ln w="76200">
              <a:solidFill>
                <a:srgbClr val="0000FF"/>
              </a:solidFill>
              <a:round/>
              <a:headEnd type="arrow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50" name="Line 117"/>
            <p:cNvSpPr>
              <a:spLocks noChangeShapeType="1"/>
            </p:cNvSpPr>
            <p:nvPr/>
          </p:nvSpPr>
          <p:spPr bwMode="auto">
            <a:xfrm flipH="1" flipV="1">
              <a:off x="612" y="4065"/>
              <a:ext cx="4400" cy="0"/>
            </a:xfrm>
            <a:prstGeom prst="line">
              <a:avLst/>
            </a:prstGeom>
            <a:noFill/>
            <a:ln w="76200">
              <a:solidFill>
                <a:srgbClr val="0000FF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51" name="Line 118"/>
            <p:cNvSpPr>
              <a:spLocks noChangeShapeType="1"/>
            </p:cNvSpPr>
            <p:nvPr/>
          </p:nvSpPr>
          <p:spPr bwMode="auto">
            <a:xfrm flipH="1" flipV="1">
              <a:off x="0" y="1071"/>
              <a:ext cx="612" cy="0"/>
            </a:xfrm>
            <a:prstGeom prst="line">
              <a:avLst/>
            </a:prstGeom>
            <a:noFill/>
            <a:ln w="7620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52" name="Line 119"/>
            <p:cNvSpPr>
              <a:spLocks noChangeShapeType="1"/>
            </p:cNvSpPr>
            <p:nvPr/>
          </p:nvSpPr>
          <p:spPr bwMode="auto">
            <a:xfrm flipV="1">
              <a:off x="612" y="1071"/>
              <a:ext cx="0" cy="2994"/>
            </a:xfrm>
            <a:prstGeom prst="line">
              <a:avLst/>
            </a:prstGeom>
            <a:noFill/>
            <a:ln w="7620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53" name="Line 120"/>
            <p:cNvSpPr>
              <a:spLocks noChangeShapeType="1"/>
            </p:cNvSpPr>
            <p:nvPr/>
          </p:nvSpPr>
          <p:spPr bwMode="auto">
            <a:xfrm flipV="1">
              <a:off x="5012" y="3702"/>
              <a:ext cx="0" cy="363"/>
            </a:xfrm>
            <a:prstGeom prst="line">
              <a:avLst/>
            </a:prstGeom>
            <a:noFill/>
            <a:ln w="7620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>
              <a:defRPr/>
            </a:pPr>
            <a:r>
              <a:rPr lang="en-US" sz="2800" dirty="0" smtClean="0">
                <a:latin typeface="+mn-lt"/>
              </a:rPr>
              <a:t>Integration concept of the MVD</a:t>
            </a:r>
            <a:endParaRPr lang="en-US" sz="2800" dirty="0">
              <a:latin typeface="+mn-lt"/>
            </a:endParaRPr>
          </a:p>
        </p:txBody>
      </p:sp>
      <p:grpSp>
        <p:nvGrpSpPr>
          <p:cNvPr id="89" name="Group 10"/>
          <p:cNvGrpSpPr>
            <a:grpSpLocks/>
          </p:cNvGrpSpPr>
          <p:nvPr/>
        </p:nvGrpSpPr>
        <p:grpSpPr bwMode="auto">
          <a:xfrm>
            <a:off x="5219700" y="4312551"/>
            <a:ext cx="3024188" cy="1353687"/>
            <a:chOff x="295" y="-157"/>
            <a:chExt cx="1134" cy="1138"/>
          </a:xfrm>
        </p:grpSpPr>
        <p:sp>
          <p:nvSpPr>
            <p:cNvPr id="90" name="Rectangle 11"/>
            <p:cNvSpPr>
              <a:spLocks noChangeArrowheads="1"/>
            </p:cNvSpPr>
            <p:nvPr/>
          </p:nvSpPr>
          <p:spPr bwMode="auto">
            <a:xfrm>
              <a:off x="295" y="709"/>
              <a:ext cx="1134" cy="227"/>
            </a:xfrm>
            <a:prstGeom prst="rect">
              <a:avLst/>
            </a:prstGeom>
            <a:solidFill>
              <a:srgbClr val="C0C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sz="1800"/>
                <a:t>Discri</a:t>
              </a:r>
            </a:p>
          </p:txBody>
        </p:sp>
        <p:sp>
          <p:nvSpPr>
            <p:cNvPr id="91" name="Rectangle 12"/>
            <p:cNvSpPr>
              <a:spLocks noChangeArrowheads="1"/>
            </p:cNvSpPr>
            <p:nvPr/>
          </p:nvSpPr>
          <p:spPr bwMode="auto">
            <a:xfrm>
              <a:off x="295" y="-157"/>
              <a:ext cx="1134" cy="866"/>
            </a:xfrm>
            <a:prstGeom prst="rect">
              <a:avLst/>
            </a:prstGeom>
            <a:solidFill>
              <a:srgbClr val="66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sz="1800"/>
                <a:t>Sensor</a:t>
              </a:r>
            </a:p>
          </p:txBody>
        </p:sp>
        <p:sp>
          <p:nvSpPr>
            <p:cNvPr id="92" name="Rectangle 13"/>
            <p:cNvSpPr>
              <a:spLocks noChangeArrowheads="1"/>
            </p:cNvSpPr>
            <p:nvPr/>
          </p:nvSpPr>
          <p:spPr bwMode="auto">
            <a:xfrm>
              <a:off x="295" y="936"/>
              <a:ext cx="1134" cy="45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Times New Roman" pitchFamily="18" charset="0"/>
              </a:endParaRPr>
            </a:p>
          </p:txBody>
        </p:sp>
      </p:grpSp>
      <p:grpSp>
        <p:nvGrpSpPr>
          <p:cNvPr id="93310" name="Group 126"/>
          <p:cNvGrpSpPr>
            <a:grpSpLocks/>
          </p:cNvGrpSpPr>
          <p:nvPr/>
        </p:nvGrpSpPr>
        <p:grpSpPr bwMode="auto">
          <a:xfrm rot="-5400000">
            <a:off x="5672138" y="4419936"/>
            <a:ext cx="2419352" cy="4464050"/>
            <a:chOff x="260" y="667"/>
            <a:chExt cx="1524" cy="2812"/>
          </a:xfrm>
        </p:grpSpPr>
        <p:sp>
          <p:nvSpPr>
            <p:cNvPr id="13342" name="Rectangle 128"/>
            <p:cNvSpPr>
              <a:spLocks noChangeArrowheads="1"/>
            </p:cNvSpPr>
            <p:nvPr/>
          </p:nvSpPr>
          <p:spPr bwMode="auto">
            <a:xfrm>
              <a:off x="1156" y="1030"/>
              <a:ext cx="227" cy="1814"/>
            </a:xfrm>
            <a:prstGeom prst="rect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41" name="Rectangle 127"/>
            <p:cNvSpPr>
              <a:spLocks noChangeArrowheads="1"/>
            </p:cNvSpPr>
            <p:nvPr/>
          </p:nvSpPr>
          <p:spPr bwMode="auto">
            <a:xfrm>
              <a:off x="260" y="667"/>
              <a:ext cx="1383" cy="2812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43" name="Rectangle 129"/>
            <p:cNvSpPr>
              <a:spLocks noChangeArrowheads="1"/>
            </p:cNvSpPr>
            <p:nvPr/>
          </p:nvSpPr>
          <p:spPr bwMode="auto">
            <a:xfrm>
              <a:off x="1510" y="1092"/>
              <a:ext cx="274" cy="1788"/>
            </a:xfrm>
            <a:prstGeom prst="rect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00" name="Freeform 99"/>
          <p:cNvSpPr>
            <a:spLocks noChangeArrowheads="1"/>
          </p:cNvSpPr>
          <p:nvPr/>
        </p:nvSpPr>
        <p:spPr bwMode="auto">
          <a:xfrm>
            <a:off x="5514975" y="3601985"/>
            <a:ext cx="2485730" cy="2379281"/>
          </a:xfrm>
          <a:custGeom>
            <a:avLst/>
            <a:gdLst>
              <a:gd name="connsiteX0" fmla="*/ 0 w 2485730"/>
              <a:gd name="connsiteY0" fmla="*/ 0 h 2379281"/>
              <a:gd name="connsiteX1" fmla="*/ 2485730 w 2485730"/>
              <a:gd name="connsiteY1" fmla="*/ 0 h 2379281"/>
              <a:gd name="connsiteX2" fmla="*/ 2485730 w 2485730"/>
              <a:gd name="connsiteY2" fmla="*/ 312287 h 2379281"/>
              <a:gd name="connsiteX3" fmla="*/ 2426389 w 2485730"/>
              <a:gd name="connsiteY3" fmla="*/ 312287 h 2379281"/>
              <a:gd name="connsiteX4" fmla="*/ 2426389 w 2485730"/>
              <a:gd name="connsiteY4" fmla="*/ 2379281 h 2379281"/>
              <a:gd name="connsiteX5" fmla="*/ 60643 w 2485730"/>
              <a:gd name="connsiteY5" fmla="*/ 2379281 h 2379281"/>
              <a:gd name="connsiteX6" fmla="*/ 60643 w 2485730"/>
              <a:gd name="connsiteY6" fmla="*/ 312287 h 2379281"/>
              <a:gd name="connsiteX7" fmla="*/ 0 w 2485730"/>
              <a:gd name="connsiteY7" fmla="*/ 312287 h 2379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85730" h="2379281">
                <a:moveTo>
                  <a:pt x="0" y="0"/>
                </a:moveTo>
                <a:lnTo>
                  <a:pt x="2485730" y="0"/>
                </a:lnTo>
                <a:lnTo>
                  <a:pt x="2485730" y="312287"/>
                </a:lnTo>
                <a:lnTo>
                  <a:pt x="2426389" y="312287"/>
                </a:lnTo>
                <a:lnTo>
                  <a:pt x="2426389" y="2379281"/>
                </a:lnTo>
                <a:lnTo>
                  <a:pt x="60643" y="2379281"/>
                </a:lnTo>
                <a:lnTo>
                  <a:pt x="60643" y="312287"/>
                </a:lnTo>
                <a:lnTo>
                  <a:pt x="0" y="312287"/>
                </a:lnTo>
                <a:close/>
              </a:path>
            </a:pathLst>
          </a:cu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noAutofit/>
          </a:bodyPr>
          <a:lstStyle/>
          <a:p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7019377" y="6091044"/>
            <a:ext cx="1326004" cy="584775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de-DE" sz="1600" smtClean="0">
                <a:solidFill>
                  <a:schemeClr val="bg1"/>
                </a:solidFill>
              </a:rPr>
              <a:t>GBTx data</a:t>
            </a:r>
          </a:p>
          <a:p>
            <a:r>
              <a:rPr lang="de-DE" sz="1600" smtClean="0">
                <a:solidFill>
                  <a:schemeClr val="bg1"/>
                </a:solidFill>
              </a:rPr>
              <a:t>concentrator</a:t>
            </a:r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99" name="TextBox 98"/>
          <p:cNvSpPr txBox="1"/>
          <p:nvPr/>
        </p:nvSpPr>
        <p:spPr>
          <a:xfrm>
            <a:off x="5793054" y="6094742"/>
            <a:ext cx="811441" cy="584775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de-DE" sz="1600" smtClean="0">
                <a:solidFill>
                  <a:schemeClr val="bg1"/>
                </a:solidFill>
              </a:rPr>
              <a:t>LV-re-</a:t>
            </a:r>
          </a:p>
          <a:p>
            <a:r>
              <a:rPr lang="de-DE" sz="1600" smtClean="0">
                <a:solidFill>
                  <a:schemeClr val="bg1"/>
                </a:solidFill>
              </a:rPr>
              <a:t>gulator</a:t>
            </a:r>
            <a:endParaRPr lang="en-US" sz="1600">
              <a:solidFill>
                <a:schemeClr val="bg1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444192" y="396523"/>
            <a:ext cx="4474852" cy="5313741"/>
          </a:xfrm>
          <a:prstGeom prst="rect">
            <a:avLst/>
          </a:prstGeom>
        </p:spPr>
      </p:pic>
      <p:grpSp>
        <p:nvGrpSpPr>
          <p:cNvPr id="6" name="Gruppieren 5"/>
          <p:cNvGrpSpPr/>
          <p:nvPr/>
        </p:nvGrpSpPr>
        <p:grpSpPr>
          <a:xfrm>
            <a:off x="1863263" y="721519"/>
            <a:ext cx="6196937" cy="5683250"/>
            <a:chOff x="1357115" y="859458"/>
            <a:chExt cx="6196937" cy="5683250"/>
          </a:xfrm>
        </p:grpSpPr>
        <p:pic>
          <p:nvPicPr>
            <p:cNvPr id="83" name="Picture 10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035"/>
            <a:stretch>
              <a:fillRect/>
            </a:stretch>
          </p:blipFill>
          <p:spPr bwMode="auto">
            <a:xfrm>
              <a:off x="1357115" y="859458"/>
              <a:ext cx="6196937" cy="568325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" name="Textfeld 2"/>
            <p:cNvSpPr txBox="1"/>
            <p:nvPr/>
          </p:nvSpPr>
          <p:spPr>
            <a:xfrm>
              <a:off x="1835150" y="6022301"/>
              <a:ext cx="3712867" cy="430887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MVD Prototype (mock up)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529221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155"/>
    </mc:Choice>
    <mc:Fallback xmlns="">
      <p:transition spd="slow" advTm="581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32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32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3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3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3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32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32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93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933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933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232" grpId="0" animBg="1"/>
      <p:bldP spid="100" grpId="0" animBg="1"/>
      <p:bldP spid="8" grpId="0" animBg="1"/>
      <p:bldP spid="9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Current status: PRESTO and NA61/SHINE VD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M. Deveaux</a:t>
            </a:r>
            <a:endParaRPr lang="de-DE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3"/>
          <a:srcRect l="11054" r="10286" b="15672"/>
          <a:stretch/>
        </p:blipFill>
        <p:spPr>
          <a:xfrm>
            <a:off x="5016403" y="1906564"/>
            <a:ext cx="3600401" cy="2948118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391341" y="739955"/>
            <a:ext cx="830657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mtClean="0">
                <a:solidFill>
                  <a:srgbClr val="FF0000"/>
                </a:solidFill>
              </a:rPr>
              <a:t>P</a:t>
            </a:r>
            <a:r>
              <a:rPr lang="de-DE" smtClean="0"/>
              <a:t>RESTO:</a:t>
            </a:r>
          </a:p>
          <a:p>
            <a:r>
              <a:rPr lang="de-DE" smtClean="0"/>
              <a:t>Prototype of a quarter station incl. sensors (MIMOSA-26), </a:t>
            </a:r>
          </a:p>
          <a:p>
            <a:r>
              <a:rPr lang="de-DE" smtClean="0"/>
              <a:t>cables, support etc.</a:t>
            </a:r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225992" y="5155405"/>
            <a:ext cx="3650871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mtClean="0">
                <a:solidFill>
                  <a:srgbClr val="FF0000"/>
                </a:solidFill>
              </a:rPr>
              <a:t>I</a:t>
            </a:r>
            <a:r>
              <a:rPr lang="de-DE" smtClean="0"/>
              <a:t>ntegration completed. Test: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mtClean="0"/>
              <a:t>Vacuum compatibility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mtClean="0"/>
              <a:t>Temperature cycling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mtClean="0"/>
              <a:t>…</a:t>
            </a:r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628575" y="864722"/>
            <a:ext cx="3936264" cy="5325841"/>
            <a:chOff x="-4645025" y="-4203848"/>
            <a:chExt cx="3936264" cy="5325841"/>
          </a:xfrm>
          <a:scene3d>
            <a:camera prst="orthographicFront">
              <a:rot lat="3300000" lon="0" rev="21480000"/>
            </a:camera>
            <a:lightRig rig="threePt" dir="t"/>
          </a:scene3d>
        </p:grpSpPr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-4573016" y="-1919397"/>
              <a:ext cx="3449170" cy="1099925"/>
            </a:xfrm>
            <a:prstGeom prst="rect">
              <a:avLst/>
            </a:prstGeom>
          </p:spPr>
        </p:pic>
        <p:pic>
          <p:nvPicPr>
            <p:cNvPr id="54" name="Picture 5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-4520399" y="-3481562"/>
              <a:ext cx="3449170" cy="1099925"/>
            </a:xfrm>
            <a:prstGeom prst="rect">
              <a:avLst/>
            </a:prstGeom>
          </p:spPr>
        </p:pic>
        <p:sp>
          <p:nvSpPr>
            <p:cNvPr id="55" name="Rectangle 48"/>
            <p:cNvSpPr>
              <a:spLocks noChangeArrowheads="1"/>
            </p:cNvSpPr>
            <p:nvPr/>
          </p:nvSpPr>
          <p:spPr bwMode="auto">
            <a:xfrm>
              <a:off x="-4645024" y="-4196774"/>
              <a:ext cx="3573794" cy="4601437"/>
            </a:xfrm>
            <a:prstGeom prst="rect">
              <a:avLst/>
            </a:prstGeom>
            <a:solidFill>
              <a:srgbClr val="DDDDDD">
                <a:alpha val="47058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56" name="Group 10"/>
            <p:cNvGrpSpPr>
              <a:grpSpLocks/>
            </p:cNvGrpSpPr>
            <p:nvPr/>
          </p:nvGrpSpPr>
          <p:grpSpPr bwMode="auto">
            <a:xfrm>
              <a:off x="-4639525" y="-4203848"/>
              <a:ext cx="3491323" cy="1026175"/>
              <a:chOff x="295" y="-157"/>
              <a:chExt cx="1134" cy="1138"/>
            </a:xfrm>
          </p:grpSpPr>
          <p:sp>
            <p:nvSpPr>
              <p:cNvPr id="57" name="Rectangle 11"/>
              <p:cNvSpPr>
                <a:spLocks noChangeArrowheads="1"/>
              </p:cNvSpPr>
              <p:nvPr/>
            </p:nvSpPr>
            <p:spPr bwMode="auto">
              <a:xfrm>
                <a:off x="295" y="709"/>
                <a:ext cx="1134" cy="227"/>
              </a:xfrm>
              <a:prstGeom prst="rect">
                <a:avLst/>
              </a:prstGeom>
              <a:solidFill>
                <a:srgbClr val="C0C0C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r>
                  <a:rPr lang="en-US" sz="1800"/>
                  <a:t>Discri</a:t>
                </a:r>
              </a:p>
            </p:txBody>
          </p:sp>
          <p:sp>
            <p:nvSpPr>
              <p:cNvPr id="58" name="Rectangle 12"/>
              <p:cNvSpPr>
                <a:spLocks noChangeArrowheads="1"/>
              </p:cNvSpPr>
              <p:nvPr/>
            </p:nvSpPr>
            <p:spPr bwMode="auto">
              <a:xfrm>
                <a:off x="295" y="-157"/>
                <a:ext cx="1134" cy="866"/>
              </a:xfrm>
              <a:prstGeom prst="rect">
                <a:avLst/>
              </a:prstGeom>
              <a:solidFill>
                <a:srgbClr val="66FF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r>
                  <a:rPr lang="en-US" sz="1800" smtClean="0"/>
                  <a:t>Sensor (3x)</a:t>
                </a:r>
                <a:endParaRPr lang="en-US" sz="1800"/>
              </a:p>
            </p:txBody>
          </p:sp>
          <p:sp>
            <p:nvSpPr>
              <p:cNvPr id="59" name="Rectangle 13"/>
              <p:cNvSpPr>
                <a:spLocks noChangeArrowheads="1"/>
              </p:cNvSpPr>
              <p:nvPr/>
            </p:nvSpPr>
            <p:spPr bwMode="auto">
              <a:xfrm>
                <a:off x="295" y="936"/>
                <a:ext cx="1134" cy="45"/>
              </a:xfrm>
              <a:prstGeom prst="rect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latin typeface="Times New Roman" pitchFamily="18" charset="0"/>
                </a:endParaRPr>
              </a:p>
            </p:txBody>
          </p:sp>
        </p:grpSp>
        <p:grpSp>
          <p:nvGrpSpPr>
            <p:cNvPr id="60" name="Group 10"/>
            <p:cNvGrpSpPr>
              <a:grpSpLocks/>
            </p:cNvGrpSpPr>
            <p:nvPr/>
          </p:nvGrpSpPr>
          <p:grpSpPr bwMode="auto">
            <a:xfrm>
              <a:off x="-4645024" y="-2762818"/>
              <a:ext cx="3491323" cy="1026175"/>
              <a:chOff x="295" y="-157"/>
              <a:chExt cx="1134" cy="1138"/>
            </a:xfrm>
          </p:grpSpPr>
          <p:sp>
            <p:nvSpPr>
              <p:cNvPr id="61" name="Rectangle 11"/>
              <p:cNvSpPr>
                <a:spLocks noChangeArrowheads="1"/>
              </p:cNvSpPr>
              <p:nvPr/>
            </p:nvSpPr>
            <p:spPr bwMode="auto">
              <a:xfrm>
                <a:off x="295" y="709"/>
                <a:ext cx="1134" cy="227"/>
              </a:xfrm>
              <a:prstGeom prst="rect">
                <a:avLst/>
              </a:prstGeom>
              <a:solidFill>
                <a:srgbClr val="C0C0C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r>
                  <a:rPr lang="en-US" sz="1800"/>
                  <a:t>Discri</a:t>
                </a:r>
              </a:p>
            </p:txBody>
          </p:sp>
          <p:sp>
            <p:nvSpPr>
              <p:cNvPr id="62" name="Rectangle 12"/>
              <p:cNvSpPr>
                <a:spLocks noChangeArrowheads="1"/>
              </p:cNvSpPr>
              <p:nvPr/>
            </p:nvSpPr>
            <p:spPr bwMode="auto">
              <a:xfrm>
                <a:off x="295" y="-157"/>
                <a:ext cx="1134" cy="866"/>
              </a:xfrm>
              <a:prstGeom prst="rect">
                <a:avLst/>
              </a:prstGeom>
              <a:solidFill>
                <a:srgbClr val="66FF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r>
                  <a:rPr lang="en-US" sz="1800"/>
                  <a:t>Sensor</a:t>
                </a:r>
              </a:p>
            </p:txBody>
          </p:sp>
          <p:sp>
            <p:nvSpPr>
              <p:cNvPr id="63" name="Rectangle 13"/>
              <p:cNvSpPr>
                <a:spLocks noChangeArrowheads="1"/>
              </p:cNvSpPr>
              <p:nvPr/>
            </p:nvSpPr>
            <p:spPr bwMode="auto">
              <a:xfrm>
                <a:off x="295" y="936"/>
                <a:ext cx="1134" cy="45"/>
              </a:xfrm>
              <a:prstGeom prst="rect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latin typeface="Times New Roman" pitchFamily="18" charset="0"/>
                </a:endParaRPr>
              </a:p>
            </p:txBody>
          </p:sp>
        </p:grpSp>
        <p:sp>
          <p:nvSpPr>
            <p:cNvPr id="69" name="Freeform 68"/>
            <p:cNvSpPr/>
            <p:nvPr/>
          </p:nvSpPr>
          <p:spPr>
            <a:xfrm rot="10800000">
              <a:off x="-4645025" y="-3250187"/>
              <a:ext cx="3936263" cy="1106123"/>
            </a:xfrm>
            <a:custGeom>
              <a:avLst/>
              <a:gdLst>
                <a:gd name="connsiteX0" fmla="*/ 3409596 w 3409596"/>
                <a:gd name="connsiteY0" fmla="*/ 1163229 h 1163229"/>
                <a:gd name="connsiteX1" fmla="*/ 2329476 w 3409596"/>
                <a:gd name="connsiteY1" fmla="*/ 1163229 h 1163229"/>
                <a:gd name="connsiteX2" fmla="*/ 0 w 3409596"/>
                <a:gd name="connsiteY2" fmla="*/ 1163229 h 1163229"/>
                <a:gd name="connsiteX3" fmla="*/ 0 w 3409596"/>
                <a:gd name="connsiteY3" fmla="*/ 12829 h 1163229"/>
                <a:gd name="connsiteX4" fmla="*/ 2329476 w 3409596"/>
                <a:gd name="connsiteY4" fmla="*/ 12829 h 1163229"/>
                <a:gd name="connsiteX5" fmla="*/ 2329476 w 3409596"/>
                <a:gd name="connsiteY5" fmla="*/ 0 h 1163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409596" h="1163229">
                  <a:moveTo>
                    <a:pt x="3409596" y="1163229"/>
                  </a:moveTo>
                  <a:lnTo>
                    <a:pt x="2329476" y="1163229"/>
                  </a:lnTo>
                  <a:lnTo>
                    <a:pt x="0" y="1163229"/>
                  </a:lnTo>
                  <a:lnTo>
                    <a:pt x="0" y="12829"/>
                  </a:lnTo>
                  <a:lnTo>
                    <a:pt x="2329476" y="12829"/>
                  </a:lnTo>
                  <a:lnTo>
                    <a:pt x="2329476" y="0"/>
                  </a:lnTo>
                  <a:close/>
                </a:path>
              </a:pathLst>
            </a:custGeom>
            <a:solidFill>
              <a:srgbClr val="FFCC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0" name="Group 10"/>
            <p:cNvGrpSpPr>
              <a:grpSpLocks/>
            </p:cNvGrpSpPr>
            <p:nvPr/>
          </p:nvGrpSpPr>
          <p:grpSpPr bwMode="auto">
            <a:xfrm>
              <a:off x="-4645025" y="-1129790"/>
              <a:ext cx="3491323" cy="1026175"/>
              <a:chOff x="295" y="-157"/>
              <a:chExt cx="1134" cy="1138"/>
            </a:xfrm>
          </p:grpSpPr>
          <p:sp>
            <p:nvSpPr>
              <p:cNvPr id="31" name="Rectangle 11"/>
              <p:cNvSpPr>
                <a:spLocks noChangeArrowheads="1"/>
              </p:cNvSpPr>
              <p:nvPr/>
            </p:nvSpPr>
            <p:spPr bwMode="auto">
              <a:xfrm>
                <a:off x="295" y="709"/>
                <a:ext cx="1134" cy="227"/>
              </a:xfrm>
              <a:prstGeom prst="rect">
                <a:avLst/>
              </a:prstGeom>
              <a:solidFill>
                <a:srgbClr val="C0C0C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r>
                  <a:rPr lang="en-US" sz="1800"/>
                  <a:t>Discri</a:t>
                </a:r>
              </a:p>
            </p:txBody>
          </p:sp>
          <p:sp>
            <p:nvSpPr>
              <p:cNvPr id="32" name="Rectangle 12"/>
              <p:cNvSpPr>
                <a:spLocks noChangeArrowheads="1"/>
              </p:cNvSpPr>
              <p:nvPr/>
            </p:nvSpPr>
            <p:spPr bwMode="auto">
              <a:xfrm>
                <a:off x="295" y="-157"/>
                <a:ext cx="1134" cy="866"/>
              </a:xfrm>
              <a:prstGeom prst="rect">
                <a:avLst/>
              </a:prstGeom>
              <a:solidFill>
                <a:srgbClr val="66FF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r>
                  <a:rPr lang="en-US" sz="1800"/>
                  <a:t>Sensor</a:t>
                </a:r>
              </a:p>
            </p:txBody>
          </p:sp>
          <p:sp>
            <p:nvSpPr>
              <p:cNvPr id="33" name="Rectangle 13"/>
              <p:cNvSpPr>
                <a:spLocks noChangeArrowheads="1"/>
              </p:cNvSpPr>
              <p:nvPr/>
            </p:nvSpPr>
            <p:spPr bwMode="auto">
              <a:xfrm>
                <a:off x="295" y="936"/>
                <a:ext cx="1134" cy="45"/>
              </a:xfrm>
              <a:prstGeom prst="rect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latin typeface="Times New Roman" pitchFamily="18" charset="0"/>
                </a:endParaRPr>
              </a:p>
            </p:txBody>
          </p:sp>
        </p:grpSp>
        <p:sp>
          <p:nvSpPr>
            <p:cNvPr id="35" name="Freeform 34"/>
            <p:cNvSpPr/>
            <p:nvPr/>
          </p:nvSpPr>
          <p:spPr>
            <a:xfrm rot="10800000">
              <a:off x="-4645025" y="-132417"/>
              <a:ext cx="3936263" cy="1254410"/>
            </a:xfrm>
            <a:custGeom>
              <a:avLst/>
              <a:gdLst>
                <a:gd name="connsiteX0" fmla="*/ 3409596 w 3409596"/>
                <a:gd name="connsiteY0" fmla="*/ 1163229 h 1163229"/>
                <a:gd name="connsiteX1" fmla="*/ 2329476 w 3409596"/>
                <a:gd name="connsiteY1" fmla="*/ 1163229 h 1163229"/>
                <a:gd name="connsiteX2" fmla="*/ 0 w 3409596"/>
                <a:gd name="connsiteY2" fmla="*/ 1163229 h 1163229"/>
                <a:gd name="connsiteX3" fmla="*/ 0 w 3409596"/>
                <a:gd name="connsiteY3" fmla="*/ 12829 h 1163229"/>
                <a:gd name="connsiteX4" fmla="*/ 2329476 w 3409596"/>
                <a:gd name="connsiteY4" fmla="*/ 12829 h 1163229"/>
                <a:gd name="connsiteX5" fmla="*/ 2329476 w 3409596"/>
                <a:gd name="connsiteY5" fmla="*/ 0 h 1163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409596" h="1163229">
                  <a:moveTo>
                    <a:pt x="3409596" y="1163229"/>
                  </a:moveTo>
                  <a:lnTo>
                    <a:pt x="2329476" y="1163229"/>
                  </a:lnTo>
                  <a:lnTo>
                    <a:pt x="0" y="1163229"/>
                  </a:lnTo>
                  <a:lnTo>
                    <a:pt x="0" y="12829"/>
                  </a:lnTo>
                  <a:lnTo>
                    <a:pt x="2329476" y="12829"/>
                  </a:lnTo>
                  <a:lnTo>
                    <a:pt x="2329476" y="0"/>
                  </a:lnTo>
                  <a:close/>
                </a:path>
              </a:pathLst>
            </a:custGeom>
            <a:solidFill>
              <a:srgbClr val="FFCC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70"/>
            <p:cNvSpPr/>
            <p:nvPr/>
          </p:nvSpPr>
          <p:spPr>
            <a:xfrm rot="10800000">
              <a:off x="-4645024" y="-1765445"/>
              <a:ext cx="3936263" cy="1254410"/>
            </a:xfrm>
            <a:custGeom>
              <a:avLst/>
              <a:gdLst>
                <a:gd name="connsiteX0" fmla="*/ 3409596 w 3409596"/>
                <a:gd name="connsiteY0" fmla="*/ 1163229 h 1163229"/>
                <a:gd name="connsiteX1" fmla="*/ 2329476 w 3409596"/>
                <a:gd name="connsiteY1" fmla="*/ 1163229 h 1163229"/>
                <a:gd name="connsiteX2" fmla="*/ 0 w 3409596"/>
                <a:gd name="connsiteY2" fmla="*/ 1163229 h 1163229"/>
                <a:gd name="connsiteX3" fmla="*/ 0 w 3409596"/>
                <a:gd name="connsiteY3" fmla="*/ 12829 h 1163229"/>
                <a:gd name="connsiteX4" fmla="*/ 2329476 w 3409596"/>
                <a:gd name="connsiteY4" fmla="*/ 12829 h 1163229"/>
                <a:gd name="connsiteX5" fmla="*/ 2329476 w 3409596"/>
                <a:gd name="connsiteY5" fmla="*/ 0 h 1163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409596" h="1163229">
                  <a:moveTo>
                    <a:pt x="3409596" y="1163229"/>
                  </a:moveTo>
                  <a:lnTo>
                    <a:pt x="2329476" y="1163229"/>
                  </a:lnTo>
                  <a:lnTo>
                    <a:pt x="0" y="1163229"/>
                  </a:lnTo>
                  <a:lnTo>
                    <a:pt x="0" y="12829"/>
                  </a:lnTo>
                  <a:lnTo>
                    <a:pt x="2329476" y="12829"/>
                  </a:lnTo>
                  <a:lnTo>
                    <a:pt x="2329476" y="0"/>
                  </a:lnTo>
                  <a:close/>
                </a:path>
              </a:pathLst>
            </a:custGeom>
            <a:solidFill>
              <a:srgbClr val="FFCC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-3704491" y="-3056147"/>
              <a:ext cx="1487908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mtClean="0"/>
                <a:t>Cable (2x)</a:t>
              </a:r>
              <a:endParaRPr lang="en-US"/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-3643318" y="-1379860"/>
              <a:ext cx="1487908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mtClean="0"/>
                <a:t>Cable (2x)</a:t>
              </a:r>
              <a:endParaRPr lang="en-US"/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-3704491" y="293831"/>
              <a:ext cx="1487908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mtClean="0"/>
                <a:t>Cable (2x)</a:t>
              </a:r>
              <a:endParaRPr lang="en-US"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4967420" y="2555222"/>
            <a:ext cx="4169736" cy="4052246"/>
            <a:chOff x="10627400" y="3301173"/>
            <a:chExt cx="4169736" cy="4052246"/>
          </a:xfrm>
        </p:grpSpPr>
        <p:sp>
          <p:nvSpPr>
            <p:cNvPr id="7" name="Rectangle 6"/>
            <p:cNvSpPr/>
            <p:nvPr/>
          </p:nvSpPr>
          <p:spPr>
            <a:xfrm>
              <a:off x="10627400" y="3317221"/>
              <a:ext cx="4169736" cy="390259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4" name="Group 23"/>
            <p:cNvGrpSpPr/>
            <p:nvPr/>
          </p:nvGrpSpPr>
          <p:grpSpPr>
            <a:xfrm>
              <a:off x="10627400" y="3301173"/>
              <a:ext cx="4093236" cy="4052246"/>
              <a:chOff x="5127291" y="2564904"/>
              <a:chExt cx="4093236" cy="4052246"/>
            </a:xfrm>
            <a:solidFill>
              <a:schemeClr val="bg1"/>
            </a:solidFill>
          </p:grpSpPr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364526" y="3140967"/>
                <a:ext cx="3271226" cy="2486985"/>
              </a:xfrm>
              <a:prstGeom prst="rect">
                <a:avLst/>
              </a:prstGeom>
              <a:grpFill/>
            </p:spPr>
          </p:pic>
          <p:sp>
            <p:nvSpPr>
              <p:cNvPr id="12" name="TextBox 11"/>
              <p:cNvSpPr txBox="1"/>
              <p:nvPr/>
            </p:nvSpPr>
            <p:spPr>
              <a:xfrm>
                <a:off x="5230095" y="2651467"/>
                <a:ext cx="2393347" cy="430887"/>
              </a:xfrm>
              <a:prstGeom prst="rect">
                <a:avLst/>
              </a:prstGeom>
              <a:grpFill/>
            </p:spPr>
            <p:txBody>
              <a:bodyPr wrap="none" rtlCol="0">
                <a:spAutoFit/>
              </a:bodyPr>
              <a:lstStyle/>
              <a:p>
                <a:r>
                  <a:rPr lang="de-DE" sz="1400" smtClean="0"/>
                  <a:t>(More than) </a:t>
                </a:r>
                <a:r>
                  <a:rPr lang="de-DE" smtClean="0"/>
                  <a:t>A spin-off:</a:t>
                </a:r>
                <a:endParaRPr lang="en-US"/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5482736" y="5601487"/>
                <a:ext cx="3671390" cy="1015663"/>
              </a:xfrm>
              <a:prstGeom prst="rect">
                <a:avLst/>
              </a:prstGeom>
              <a:grpFill/>
            </p:spPr>
            <p:txBody>
              <a:bodyPr wrap="none" rtlCol="0">
                <a:spAutoFit/>
              </a:bodyPr>
              <a:lstStyle/>
              <a:p>
                <a:r>
                  <a:rPr lang="de-DE" sz="2000" smtClean="0"/>
                  <a:t>The NA61/SHINE vertex </a:t>
                </a:r>
              </a:p>
              <a:p>
                <a:r>
                  <a:rPr lang="de-DE" sz="2000" smtClean="0"/>
                  <a:t>detector uses (and tests) MVD</a:t>
                </a:r>
              </a:p>
              <a:p>
                <a:r>
                  <a:rPr lang="de-DE" sz="2000" smtClean="0"/>
                  <a:t>prototype/PRESTO electronics</a:t>
                </a:r>
                <a:endParaRPr lang="en-US" sz="2000"/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 rot="5400000">
                <a:off x="7346617" y="4046525"/>
                <a:ext cx="3163045" cy="584775"/>
              </a:xfrm>
              <a:prstGeom prst="rect">
                <a:avLst/>
              </a:prstGeom>
              <a:grpFill/>
            </p:spPr>
            <p:txBody>
              <a:bodyPr wrap="none" rtlCol="0">
                <a:spAutoFit/>
              </a:bodyPr>
              <a:lstStyle/>
              <a:p>
                <a:r>
                  <a:rPr lang="de-DE" sz="1600" smtClean="0"/>
                  <a:t>M. Deveaux for NA61/SHINE,</a:t>
                </a:r>
              </a:p>
              <a:p>
                <a:r>
                  <a:rPr lang="de-DE" sz="1600" smtClean="0"/>
                  <a:t> SQM2017, Utrecht, Netherlands</a:t>
                </a:r>
                <a:endParaRPr lang="en-US" sz="1600"/>
              </a:p>
            </p:txBody>
          </p:sp>
          <p:grpSp>
            <p:nvGrpSpPr>
              <p:cNvPr id="19" name="Group 18"/>
              <p:cNvGrpSpPr/>
              <p:nvPr/>
            </p:nvGrpSpPr>
            <p:grpSpPr>
              <a:xfrm>
                <a:off x="5127291" y="2564904"/>
                <a:ext cx="3913905" cy="4044652"/>
                <a:chOff x="5230095" y="2420888"/>
                <a:chExt cx="3913905" cy="4176762"/>
              </a:xfrm>
              <a:grpFill/>
            </p:grpSpPr>
            <p:cxnSp>
              <p:nvCxnSpPr>
                <p:cNvPr id="16" name="Straight Connector 15"/>
                <p:cNvCxnSpPr/>
                <p:nvPr/>
              </p:nvCxnSpPr>
              <p:spPr>
                <a:xfrm flipH="1">
                  <a:off x="5237482" y="2420888"/>
                  <a:ext cx="3906518" cy="0"/>
                </a:xfrm>
                <a:prstGeom prst="lin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17"/>
                <p:cNvCxnSpPr/>
                <p:nvPr/>
              </p:nvCxnSpPr>
              <p:spPr>
                <a:xfrm>
                  <a:off x="5230095" y="2420888"/>
                  <a:ext cx="0" cy="4176762"/>
                </a:xfrm>
                <a:prstGeom prst="lin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1598634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765"/>
    </mc:Choice>
    <mc:Fallback xmlns="">
      <p:transition spd="slow" advTm="657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Feasibility studies on open charm production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M. Deveaux</a:t>
            </a:r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0BE5BE1-4896-4BF5-9D8F-B3A166AB6A5A}" type="slidenum">
              <a:rPr lang="de-DE" smtClean="0"/>
              <a:pPr>
                <a:defRPr/>
              </a:pPr>
              <a:t>19</a:t>
            </a:fld>
            <a:endParaRPr lang="de-DE"/>
          </a:p>
        </p:txBody>
      </p:sp>
      <p:pic>
        <p:nvPicPr>
          <p:cNvPr id="5" name="Picture 2" descr="http://www.fair-center.eu/fileadmin/fair/experiments/CBM/images/CBM_SIS100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097"/>
          <a:stretch/>
        </p:blipFill>
        <p:spPr bwMode="auto">
          <a:xfrm>
            <a:off x="107504" y="4261990"/>
            <a:ext cx="3377793" cy="2522800"/>
          </a:xfrm>
          <a:prstGeom prst="rect">
            <a:avLst/>
          </a:prstGeom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loud Callout 5"/>
          <p:cNvSpPr/>
          <p:nvPr/>
        </p:nvSpPr>
        <p:spPr>
          <a:xfrm>
            <a:off x="2267744" y="836712"/>
            <a:ext cx="6552728" cy="4392488"/>
          </a:xfrm>
          <a:prstGeom prst="cloudCallout">
            <a:avLst>
              <a:gd name="adj1" fmla="val -71905"/>
              <a:gd name="adj2" fmla="val 54104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0296" y="1412776"/>
            <a:ext cx="2467319" cy="174331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98930" y="2704525"/>
            <a:ext cx="2762492" cy="14780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91635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Outline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M. Deveaux</a:t>
            </a:r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0BE5BE1-4896-4BF5-9D8F-B3A166AB6A5A}" type="slidenum">
              <a:rPr lang="de-DE" smtClean="0"/>
              <a:pPr>
                <a:defRPr/>
              </a:pPr>
              <a:t>2</a:t>
            </a:fld>
            <a:endParaRPr lang="de-DE"/>
          </a:p>
        </p:txBody>
      </p:sp>
      <p:sp>
        <p:nvSpPr>
          <p:cNvPr id="5" name="TextBox 4"/>
          <p:cNvSpPr txBox="1"/>
          <p:nvPr/>
        </p:nvSpPr>
        <p:spPr>
          <a:xfrm>
            <a:off x="468313" y="1124744"/>
            <a:ext cx="4892686" cy="51090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mtClean="0"/>
              <a:t>Physics goals of CBM on open charm</a:t>
            </a:r>
          </a:p>
          <a:p>
            <a:r>
              <a:rPr lang="de-DE" smtClean="0"/>
              <a:t>    (</a:t>
            </a:r>
            <a:r>
              <a:rPr lang="de-DE" sz="1800" smtClean="0"/>
              <a:t>Physics goals of CBM on charmonium </a:t>
            </a:r>
          </a:p>
          <a:p>
            <a:r>
              <a:rPr lang="de-DE" sz="1800"/>
              <a:t> </a:t>
            </a:r>
            <a:r>
              <a:rPr lang="de-DE" sz="1800" smtClean="0"/>
              <a:t>       =&gt; See talk of P.P. Bhaduri)</a:t>
            </a:r>
            <a:endParaRPr lang="de-DE" smtClean="0"/>
          </a:p>
          <a:p>
            <a:endParaRPr lang="de-DE" smtClean="0"/>
          </a:p>
          <a:p>
            <a:endParaRPr lang="de-DE"/>
          </a:p>
          <a:p>
            <a:endParaRPr lang="de-DE" smtClean="0"/>
          </a:p>
          <a:p>
            <a:endParaRPr lang="de-DE" smtClean="0"/>
          </a:p>
          <a:p>
            <a:endParaRPr lang="de-DE"/>
          </a:p>
          <a:p>
            <a:r>
              <a:rPr lang="de-DE" smtClean="0"/>
              <a:t>Status of the detector R&amp;D.</a:t>
            </a:r>
          </a:p>
          <a:p>
            <a:endParaRPr lang="de-DE"/>
          </a:p>
          <a:p>
            <a:endParaRPr lang="de-DE" smtClean="0"/>
          </a:p>
          <a:p>
            <a:endParaRPr lang="de-DE" smtClean="0"/>
          </a:p>
          <a:p>
            <a:endParaRPr lang="de-DE"/>
          </a:p>
          <a:p>
            <a:endParaRPr lang="de-DE" smtClean="0"/>
          </a:p>
          <a:p>
            <a:r>
              <a:rPr lang="de-DE" smtClean="0"/>
              <a:t>Status of the feasibility studies.</a:t>
            </a:r>
            <a:endParaRPr lang="de-DE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9574" y="1052736"/>
            <a:ext cx="3098789" cy="2155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9" descr="C:\Users\mkoziel_not\Desktop\CBM_Indaia\M26_thinned_pictures\IMG_392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334525"/>
            <a:ext cx="1944216" cy="1531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60999" y="5134874"/>
            <a:ext cx="2756271" cy="1474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336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Reconstruction of open charm - Major cuts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M. Deveaux</a:t>
            </a:r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0BE5BE1-4896-4BF5-9D8F-B3A166AB6A5A}" type="slidenum">
              <a:rPr lang="de-DE" smtClean="0"/>
              <a:pPr>
                <a:defRPr/>
              </a:pPr>
              <a:t>20</a:t>
            </a:fld>
            <a:endParaRPr lang="de-DE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569550"/>
            <a:ext cx="6854726" cy="5378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971600" y="6165304"/>
            <a:ext cx="7208512" cy="430887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de-DE" smtClean="0"/>
              <a:t>Anticipated: Protons are identified and rejected by TOF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119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M. Deveaux</a:t>
            </a:r>
            <a:endParaRPr lang="de-DE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Simulation p-C 30 AGeV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0BE5BE1-4896-4BF5-9D8F-B3A166AB6A5A}" type="slidenum">
              <a:rPr lang="de-DE" smtClean="0"/>
              <a:pPr>
                <a:defRPr/>
              </a:pPr>
              <a:t>21</a:t>
            </a:fld>
            <a:endParaRPr lang="de-DE"/>
          </a:p>
        </p:txBody>
      </p:sp>
      <p:sp>
        <p:nvSpPr>
          <p:cNvPr id="34" name="TextBox 33"/>
          <p:cNvSpPr txBox="1"/>
          <p:nvPr/>
        </p:nvSpPr>
        <p:spPr>
          <a:xfrm rot="5400000">
            <a:off x="5888550" y="3165045"/>
            <a:ext cx="60668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/>
              <a:t>I. Vassiliev: 20 CBM </a:t>
            </a:r>
            <a:r>
              <a:rPr lang="de-DE" sz="1600" smtClean="0"/>
              <a:t>Meeting India</a:t>
            </a:r>
            <a:r>
              <a:rPr lang="de-DE" sz="1600"/>
              <a:t>,  Kolkata September 26, 2012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69681" y="1676375"/>
            <a:ext cx="4114800" cy="2952750"/>
            <a:chOff x="468313" y="632619"/>
            <a:chExt cx="4114800" cy="2952750"/>
          </a:xfrm>
        </p:grpSpPr>
        <p:pic>
          <p:nvPicPr>
            <p:cNvPr id="36" name="Picture 35" descr="im_DPlus_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8313" y="632619"/>
              <a:ext cx="4114800" cy="2952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8" name="Text Box 30"/>
            <p:cNvSpPr txBox="1">
              <a:spLocks noChangeArrowheads="1"/>
            </p:cNvSpPr>
            <p:nvPr/>
          </p:nvSpPr>
          <p:spPr bwMode="auto">
            <a:xfrm>
              <a:off x="3212232" y="2390006"/>
              <a:ext cx="866775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0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0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0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0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0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sz="20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sz="20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sz="20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sz="20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lang="en-US" altLang="en-US" b="1">
                  <a:solidFill>
                    <a:srgbClr val="FF0000"/>
                  </a:solidFill>
                </a:rPr>
                <a:t>4</a:t>
              </a:r>
              <a:r>
                <a:rPr lang="en-US" altLang="en-US" b="1">
                  <a:solidFill>
                    <a:srgbClr val="FF0000"/>
                  </a:solidFill>
                  <a:sym typeface="Symbol" panose="05050102010706020507" pitchFamily="18" charset="2"/>
                </a:rPr>
                <a:t> cut</a:t>
              </a:r>
            </a:p>
          </p:txBody>
        </p:sp>
        <p:sp>
          <p:nvSpPr>
            <p:cNvPr id="39" name="Text Box 33"/>
            <p:cNvSpPr txBox="1">
              <a:spLocks noChangeArrowheads="1"/>
            </p:cNvSpPr>
            <p:nvPr/>
          </p:nvSpPr>
          <p:spPr bwMode="auto">
            <a:xfrm>
              <a:off x="3059832" y="1628800"/>
              <a:ext cx="1420813" cy="5175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/>
          </p:spPr>
          <p:txBody>
            <a:bodyPr wrap="none">
              <a:spAutoFit/>
            </a:bodyPr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0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0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0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0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0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sz="20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sz="20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sz="20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sz="20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defRPr>
              </a:lvl9pPr>
            </a:lstStyle>
            <a:p>
              <a:r>
                <a:rPr lang="en-US" altLang="en-US" sz="1400" b="1"/>
                <a:t>M</a:t>
              </a:r>
              <a:r>
                <a:rPr lang="en-US" altLang="en-US" sz="1400" b="1" baseline="30000"/>
                <a:t>D+</a:t>
              </a:r>
              <a:r>
                <a:rPr lang="en-US" altLang="en-US" sz="1400" b="1"/>
                <a:t> </a:t>
              </a:r>
              <a:r>
                <a:rPr lang="en-US" altLang="en-US" sz="1400" b="1" baseline="-25000"/>
                <a:t>HSD</a:t>
              </a:r>
              <a:r>
                <a:rPr lang="en-US" altLang="en-US" sz="1400" b="1"/>
                <a:t>=2.7</a:t>
              </a:r>
              <a:r>
                <a:rPr lang="en-US" altLang="en-US" sz="1400" b="1">
                  <a:sym typeface="Symbol" panose="05050102010706020507" pitchFamily="18" charset="2"/>
                </a:rPr>
                <a:t>10</a:t>
              </a:r>
              <a:r>
                <a:rPr lang="en-US" altLang="en-US" sz="1400" b="1" baseline="30000">
                  <a:sym typeface="Symbol" panose="05050102010706020507" pitchFamily="18" charset="2"/>
                </a:rPr>
                <a:t>-8</a:t>
              </a:r>
            </a:p>
            <a:p>
              <a:r>
                <a:rPr lang="en-US" altLang="en-US" sz="1400" b="1">
                  <a:cs typeface="Times New Roman" panose="02020603050405020304" pitchFamily="18" charset="0"/>
                  <a:sym typeface="Symbol" panose="05050102010706020507" pitchFamily="18" charset="2"/>
                </a:rPr>
                <a:t>BR = 0.095</a:t>
              </a:r>
            </a:p>
          </p:txBody>
        </p:sp>
        <p:sp>
          <p:nvSpPr>
            <p:cNvPr id="41" name="Text Box 36"/>
            <p:cNvSpPr txBox="1">
              <a:spLocks noChangeArrowheads="1"/>
            </p:cNvSpPr>
            <p:nvPr/>
          </p:nvSpPr>
          <p:spPr bwMode="auto">
            <a:xfrm>
              <a:off x="3059832" y="2085206"/>
              <a:ext cx="1104900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0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0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0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0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0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sz="20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sz="20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sz="20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sz="20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lang="en-US" altLang="en-US" sz="1400" b="1"/>
                <a:t>eff = 11.6 %</a:t>
              </a:r>
            </a:p>
          </p:txBody>
        </p:sp>
      </p:grpSp>
      <p:sp>
        <p:nvSpPr>
          <p:cNvPr id="43" name="Text Box 14"/>
          <p:cNvSpPr txBox="1">
            <a:spLocks noChangeArrowheads="1"/>
          </p:cNvSpPr>
          <p:nvPr/>
        </p:nvSpPr>
        <p:spPr bwMode="auto">
          <a:xfrm>
            <a:off x="718218" y="1056776"/>
            <a:ext cx="242887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3200" u="sng"/>
              <a:t>D</a:t>
            </a:r>
            <a:r>
              <a:rPr lang="en-US" altLang="en-US" sz="3200" u="sng" baseline="30000">
                <a:cs typeface="Times New Roman" panose="02020603050405020304" pitchFamily="18" charset="0"/>
              </a:rPr>
              <a:t>+ </a:t>
            </a:r>
            <a:r>
              <a:rPr lang="en-US" altLang="en-US" sz="3200" u="sng">
                <a:cs typeface="Times New Roman" panose="02020603050405020304" pitchFamily="18" charset="0"/>
                <a:sym typeface="Symbol" panose="05050102010706020507" pitchFamily="18" charset="2"/>
              </a:rPr>
              <a:t> K</a:t>
            </a:r>
            <a:r>
              <a:rPr lang="en-US" altLang="en-US" sz="3200" u="sng" baseline="30000">
                <a:cs typeface="Times New Roman" panose="02020603050405020304" pitchFamily="18" charset="0"/>
                <a:sym typeface="Symbol" panose="05050102010706020507" pitchFamily="18" charset="2"/>
              </a:rPr>
              <a:t>- </a:t>
            </a:r>
            <a:r>
              <a:rPr lang="en-US" altLang="en-US" sz="3200" u="sng">
                <a:cs typeface="Times New Roman" panose="02020603050405020304" pitchFamily="18" charset="0"/>
                <a:sym typeface="Symbol" panose="05050102010706020507" pitchFamily="18" charset="2"/>
              </a:rPr>
              <a:t></a:t>
            </a:r>
            <a:r>
              <a:rPr lang="en-US" altLang="en-US" sz="3200" u="sng" baseline="30000">
                <a:cs typeface="Times New Roman" panose="02020603050405020304" pitchFamily="18" charset="0"/>
                <a:sym typeface="Symbol" panose="05050102010706020507" pitchFamily="18" charset="2"/>
              </a:rPr>
              <a:t>+</a:t>
            </a:r>
            <a:r>
              <a:rPr lang="en-US" altLang="en-US" sz="3200" u="sng">
                <a:cs typeface="Times New Roman" panose="02020603050405020304" pitchFamily="18" charset="0"/>
                <a:sym typeface="Symbol" panose="05050102010706020507" pitchFamily="18" charset="2"/>
              </a:rPr>
              <a:t></a:t>
            </a:r>
            <a:r>
              <a:rPr lang="en-US" altLang="en-US" sz="3200" u="sng" baseline="30000">
                <a:cs typeface="Times New Roman" panose="02020603050405020304" pitchFamily="18" charset="0"/>
                <a:sym typeface="Symbol" panose="05050102010706020507" pitchFamily="18" charset="2"/>
              </a:rPr>
              <a:t>+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23528" y="5397545"/>
            <a:ext cx="8374385" cy="769441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de-DE" smtClean="0">
                <a:solidFill>
                  <a:srgbClr val="FF0000"/>
                </a:solidFill>
              </a:rPr>
              <a:t>E</a:t>
            </a:r>
            <a:r>
              <a:rPr lang="de-DE" smtClean="0"/>
              <a:t>xpect peak visible after few days beam on target at 10MHz p-A.</a:t>
            </a:r>
          </a:p>
          <a:p>
            <a:pPr marL="342900" indent="-342900">
              <a:buFont typeface="Symbol" panose="05050102010706020507" pitchFamily="18" charset="2"/>
              <a:buChar char="Þ"/>
            </a:pPr>
            <a:r>
              <a:rPr lang="de-DE" smtClean="0"/>
              <a:t>Open charm in p-A is possible at CBM.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4309808" y="1056776"/>
            <a:ext cx="4514255" cy="3696370"/>
            <a:chOff x="4309808" y="1056776"/>
            <a:chExt cx="4514255" cy="3696370"/>
          </a:xfrm>
        </p:grpSpPr>
        <p:pic>
          <p:nvPicPr>
            <p:cNvPr id="44" name="Picture 43" descr="im_D04p_pC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36881" y="1806038"/>
              <a:ext cx="4105544" cy="29471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5" name="Text Box 29"/>
            <p:cNvSpPr txBox="1">
              <a:spLocks noChangeArrowheads="1"/>
            </p:cNvSpPr>
            <p:nvPr/>
          </p:nvSpPr>
          <p:spPr bwMode="auto">
            <a:xfrm>
              <a:off x="5638291" y="2212869"/>
              <a:ext cx="866775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0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0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0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0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0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sz="20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sz="20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sz="20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sz="20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lang="en-US" altLang="en-US"/>
                <a:t>3</a:t>
              </a:r>
              <a:r>
                <a:rPr lang="en-US" altLang="en-US">
                  <a:sym typeface="Symbol" panose="05050102010706020507" pitchFamily="18" charset="2"/>
                </a:rPr>
                <a:t> cut</a:t>
              </a:r>
            </a:p>
          </p:txBody>
        </p:sp>
        <p:sp>
          <p:nvSpPr>
            <p:cNvPr id="46" name="Text Box 27"/>
            <p:cNvSpPr txBox="1">
              <a:spLocks noChangeArrowheads="1"/>
            </p:cNvSpPr>
            <p:nvPr/>
          </p:nvSpPr>
          <p:spPr bwMode="auto">
            <a:xfrm>
              <a:off x="5638291" y="1691375"/>
              <a:ext cx="1974850" cy="3667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/>
          </p:spPr>
          <p:txBody>
            <a:bodyPr wrap="none">
              <a:spAutoFit/>
            </a:bodyPr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0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0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0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0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0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sz="20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sz="20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sz="20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sz="20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lang="en-US" altLang="en-US"/>
                <a:t>10</a:t>
              </a:r>
              <a:r>
                <a:rPr lang="en-US" altLang="en-US" baseline="30000"/>
                <a:t>12</a:t>
              </a:r>
              <a:r>
                <a:rPr lang="en-US" altLang="en-US"/>
                <a:t> central events</a:t>
              </a:r>
              <a:endParaRPr lang="ru-RU" altLang="en-US"/>
            </a:p>
          </p:txBody>
        </p:sp>
        <p:sp>
          <p:nvSpPr>
            <p:cNvPr id="47" name="Text Box 33"/>
            <p:cNvSpPr txBox="1">
              <a:spLocks noChangeArrowheads="1"/>
            </p:cNvSpPr>
            <p:nvPr/>
          </p:nvSpPr>
          <p:spPr bwMode="auto">
            <a:xfrm>
              <a:off x="6602539" y="2562769"/>
              <a:ext cx="1843774" cy="7386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/>
          </p:spPr>
          <p:txBody>
            <a:bodyPr wrap="none">
              <a:spAutoFit/>
            </a:bodyPr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0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0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0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0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0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sz="20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sz="20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sz="20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sz="20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lang="en-US" altLang="en-US" sz="1400"/>
                <a:t>M</a:t>
              </a:r>
              <a:r>
                <a:rPr lang="en-US" altLang="en-US" sz="1400" baseline="30000"/>
                <a:t>D0</a:t>
              </a:r>
              <a:r>
                <a:rPr lang="en-US" altLang="en-US" sz="1400"/>
                <a:t> </a:t>
              </a:r>
              <a:r>
                <a:rPr lang="en-US" altLang="en-US" sz="1400" baseline="-25000"/>
                <a:t>HSD </a:t>
              </a:r>
              <a:r>
                <a:rPr lang="en-US" altLang="en-US" sz="1400"/>
                <a:t>= 2.9(8.8)</a:t>
              </a:r>
              <a:r>
                <a:rPr lang="en-US" altLang="en-US" sz="1400">
                  <a:sym typeface="Symbol" panose="05050102010706020507" pitchFamily="18" charset="2"/>
                </a:rPr>
                <a:t>10</a:t>
              </a:r>
              <a:r>
                <a:rPr lang="en-US" altLang="en-US" sz="1400" baseline="30000">
                  <a:sym typeface="Symbol" panose="05050102010706020507" pitchFamily="18" charset="2"/>
                </a:rPr>
                <a:t>-8</a:t>
              </a:r>
            </a:p>
            <a:p>
              <a:pPr algn="ctr"/>
              <a:r>
                <a:rPr lang="en-US" altLang="en-US" sz="1400">
                  <a:cs typeface="Times New Roman" panose="02020603050405020304" pitchFamily="18" charset="0"/>
                  <a:sym typeface="Symbol" panose="05050102010706020507" pitchFamily="18" charset="2"/>
                </a:rPr>
                <a:t>BR = 7.7%</a:t>
              </a:r>
            </a:p>
            <a:p>
              <a:pPr algn="ctr"/>
              <a:r>
                <a:rPr lang="en-US" altLang="en-US" sz="1400">
                  <a:cs typeface="Times New Roman" panose="02020603050405020304" pitchFamily="18" charset="0"/>
                  <a:sym typeface="Symbol" panose="05050102010706020507" pitchFamily="18" charset="2"/>
                </a:rPr>
                <a:t>Eff = 1.7%</a:t>
              </a:r>
            </a:p>
          </p:txBody>
        </p:sp>
        <p:sp>
          <p:nvSpPr>
            <p:cNvPr id="57" name="Text Box 49"/>
            <p:cNvSpPr txBox="1">
              <a:spLocks noChangeArrowheads="1"/>
            </p:cNvSpPr>
            <p:nvPr/>
          </p:nvSpPr>
          <p:spPr bwMode="auto">
            <a:xfrm>
              <a:off x="7282935" y="3324799"/>
              <a:ext cx="506413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0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0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0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0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0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sz="20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sz="20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sz="20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sz="20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lang="en-US" altLang="en-US" sz="2400"/>
                <a:t>D</a:t>
              </a:r>
              <a:r>
                <a:rPr lang="en-US" altLang="en-US" sz="2400" baseline="30000"/>
                <a:t>0</a:t>
              </a:r>
              <a:endParaRPr lang="en-US" altLang="en-US" sz="2400"/>
            </a:p>
          </p:txBody>
        </p:sp>
        <p:grpSp>
          <p:nvGrpSpPr>
            <p:cNvPr id="7" name="Group 6"/>
            <p:cNvGrpSpPr/>
            <p:nvPr/>
          </p:nvGrpSpPr>
          <p:grpSpPr>
            <a:xfrm>
              <a:off x="7673125" y="2924930"/>
              <a:ext cx="1150938" cy="1371600"/>
              <a:chOff x="2306579" y="5127990"/>
              <a:chExt cx="1150938" cy="1371600"/>
            </a:xfrm>
          </p:grpSpPr>
          <p:sp>
            <p:nvSpPr>
              <p:cNvPr id="49" name="Line 41"/>
              <p:cNvSpPr>
                <a:spLocks noChangeShapeType="1"/>
              </p:cNvSpPr>
              <p:nvPr/>
            </p:nvSpPr>
            <p:spPr bwMode="auto">
              <a:xfrm flipV="1">
                <a:off x="2458979" y="5508990"/>
                <a:ext cx="698500" cy="381000"/>
              </a:xfrm>
              <a:prstGeom prst="line">
                <a:avLst/>
              </a:prstGeom>
              <a:noFill/>
              <a:ln w="38100">
                <a:solidFill>
                  <a:schemeClr val="accent2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>
                <a:defPPr>
                  <a:defRPr lang="de-DE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50" name="Line 42"/>
              <p:cNvSpPr>
                <a:spLocks noChangeShapeType="1"/>
              </p:cNvSpPr>
              <p:nvPr/>
            </p:nvSpPr>
            <p:spPr bwMode="auto">
              <a:xfrm flipV="1">
                <a:off x="2458979" y="5813790"/>
                <a:ext cx="762000" cy="76200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>
                <a:defPPr>
                  <a:defRPr lang="de-DE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51" name="Line 43"/>
              <p:cNvSpPr>
                <a:spLocks noChangeShapeType="1"/>
              </p:cNvSpPr>
              <p:nvPr/>
            </p:nvSpPr>
            <p:spPr bwMode="auto">
              <a:xfrm>
                <a:off x="2458979" y="5889990"/>
                <a:ext cx="762000" cy="76200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>
                <a:defPPr>
                  <a:defRPr lang="de-DE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52" name="Rectangle 51"/>
              <p:cNvSpPr>
                <a:spLocks noChangeArrowheads="1"/>
              </p:cNvSpPr>
              <p:nvPr/>
            </p:nvSpPr>
            <p:spPr bwMode="auto">
              <a:xfrm>
                <a:off x="2839979" y="5127990"/>
                <a:ext cx="473075" cy="457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defPPr>
                  <a:defRPr lang="de-DE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pPr algn="ctr"/>
                <a:r>
                  <a:rPr lang="en-US" altLang="en-US" sz="2400">
                    <a:solidFill>
                      <a:schemeClr val="accent2"/>
                    </a:solidFill>
                  </a:rPr>
                  <a:t>K</a:t>
                </a:r>
                <a:r>
                  <a:rPr lang="en-US" altLang="en-US" sz="2400" baseline="30000">
                    <a:solidFill>
                      <a:schemeClr val="accent2"/>
                    </a:solidFill>
                  </a:rPr>
                  <a:t>-</a:t>
                </a:r>
                <a:endParaRPr lang="ru-RU" altLang="en-US" sz="2400">
                  <a:solidFill>
                    <a:schemeClr val="accent2"/>
                  </a:solidFill>
                </a:endParaRPr>
              </a:p>
            </p:txBody>
          </p:sp>
          <p:sp>
            <p:nvSpPr>
              <p:cNvPr id="53" name="Rectangle 52"/>
              <p:cNvSpPr>
                <a:spLocks noChangeArrowheads="1"/>
              </p:cNvSpPr>
              <p:nvPr/>
            </p:nvSpPr>
            <p:spPr bwMode="auto">
              <a:xfrm>
                <a:off x="2687579" y="5508990"/>
                <a:ext cx="465138" cy="457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defPPr>
                  <a:defRPr lang="de-DE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pPr algn="ctr"/>
                <a:r>
                  <a:rPr lang="en-US" altLang="en-US" sz="2400">
                    <a:solidFill>
                      <a:srgbClr val="FF0000"/>
                    </a:solidFill>
                    <a:sym typeface="Symbol" panose="05050102010706020507" pitchFamily="18" charset="2"/>
                  </a:rPr>
                  <a:t></a:t>
                </a:r>
                <a:r>
                  <a:rPr lang="en-US" altLang="en-US" sz="2400" baseline="30000">
                    <a:solidFill>
                      <a:srgbClr val="FF0000"/>
                    </a:solidFill>
                  </a:rPr>
                  <a:t>+</a:t>
                </a:r>
                <a:endParaRPr lang="ru-RU" altLang="en-US" sz="2400">
                  <a:solidFill>
                    <a:srgbClr val="FF0000"/>
                  </a:solidFill>
                </a:endParaRPr>
              </a:p>
            </p:txBody>
          </p:sp>
          <p:sp>
            <p:nvSpPr>
              <p:cNvPr id="54" name="Rectangle 53"/>
              <p:cNvSpPr>
                <a:spLocks noChangeArrowheads="1"/>
              </p:cNvSpPr>
              <p:nvPr/>
            </p:nvSpPr>
            <p:spPr bwMode="auto">
              <a:xfrm>
                <a:off x="2862204" y="6042390"/>
                <a:ext cx="419100" cy="457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defPPr>
                  <a:defRPr lang="de-DE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pPr algn="ctr"/>
                <a:r>
                  <a:rPr lang="en-US" altLang="en-US" sz="2400">
                    <a:solidFill>
                      <a:srgbClr val="FF0000"/>
                    </a:solidFill>
                    <a:sym typeface="Symbol" panose="05050102010706020507" pitchFamily="18" charset="2"/>
                  </a:rPr>
                  <a:t></a:t>
                </a:r>
                <a:r>
                  <a:rPr lang="en-US" altLang="en-US" sz="2400" baseline="30000">
                    <a:solidFill>
                      <a:srgbClr val="FF0000"/>
                    </a:solidFill>
                  </a:rPr>
                  <a:t>-</a:t>
                </a:r>
                <a:endParaRPr lang="ru-RU" altLang="en-US" sz="2400">
                  <a:solidFill>
                    <a:srgbClr val="FF0000"/>
                  </a:solidFill>
                </a:endParaRPr>
              </a:p>
            </p:txBody>
          </p:sp>
          <p:sp>
            <p:nvSpPr>
              <p:cNvPr id="56" name="Oval 55"/>
              <p:cNvSpPr>
                <a:spLocks noChangeArrowheads="1"/>
              </p:cNvSpPr>
              <p:nvPr/>
            </p:nvSpPr>
            <p:spPr bwMode="auto">
              <a:xfrm>
                <a:off x="2306579" y="5813790"/>
                <a:ext cx="327025" cy="223838"/>
              </a:xfrm>
              <a:prstGeom prst="ellipse">
                <a:avLst/>
              </a:prstGeom>
              <a:solidFill>
                <a:schemeClr val="accent1">
                  <a:alpha val="39999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defPPr>
                  <a:defRPr lang="de-DE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pPr algn="ctr"/>
                <a:endParaRPr lang="ru-RU" altLang="en-US" sz="3600" baseline="30000"/>
              </a:p>
            </p:txBody>
          </p:sp>
          <p:sp>
            <p:nvSpPr>
              <p:cNvPr id="58" name="Line 43"/>
              <p:cNvSpPr>
                <a:spLocks noChangeShapeType="1"/>
              </p:cNvSpPr>
              <p:nvPr/>
            </p:nvSpPr>
            <p:spPr bwMode="auto">
              <a:xfrm>
                <a:off x="2458979" y="5889990"/>
                <a:ext cx="685800" cy="228600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>
                <a:defPPr>
                  <a:defRPr lang="de-DE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59" name="Rectangle 58"/>
              <p:cNvSpPr>
                <a:spLocks noChangeArrowheads="1"/>
              </p:cNvSpPr>
              <p:nvPr/>
            </p:nvSpPr>
            <p:spPr bwMode="auto">
              <a:xfrm>
                <a:off x="2992379" y="5737590"/>
                <a:ext cx="465138" cy="457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defPPr>
                  <a:defRPr lang="de-DE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Arial" panose="020B0604020202020204" pitchFamily="34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Arial" panose="020B0604020202020204" pitchFamily="34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Arial" panose="020B0604020202020204" pitchFamily="34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Arial" panose="020B0604020202020204" pitchFamily="34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0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Arial" panose="020B0604020202020204" pitchFamily="34" charset="0"/>
                  </a:defRPr>
                </a:lvl5pPr>
                <a:lvl6pPr marL="22860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Arial" panose="020B0604020202020204" pitchFamily="34" charset="0"/>
                  </a:defRPr>
                </a:lvl6pPr>
                <a:lvl7pPr marL="27432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Arial" panose="020B0604020202020204" pitchFamily="34" charset="0"/>
                  </a:defRPr>
                </a:lvl7pPr>
                <a:lvl8pPr marL="32004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Arial" panose="020B0604020202020204" pitchFamily="34" charset="0"/>
                  </a:defRPr>
                </a:lvl8pPr>
                <a:lvl9pPr marL="3657600" algn="l" defTabSz="914400" rtl="0" eaLnBrk="1" latinLnBrk="0" hangingPunct="1">
                  <a:defRPr sz="20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Arial" panose="020B0604020202020204" pitchFamily="34" charset="0"/>
                  </a:defRPr>
                </a:lvl9pPr>
              </a:lstStyle>
              <a:p>
                <a:pPr algn="ctr"/>
                <a:r>
                  <a:rPr lang="en-US" altLang="en-US" sz="2400">
                    <a:solidFill>
                      <a:srgbClr val="FF0000"/>
                    </a:solidFill>
                    <a:sym typeface="Symbol" panose="05050102010706020507" pitchFamily="18" charset="2"/>
                  </a:rPr>
                  <a:t></a:t>
                </a:r>
                <a:r>
                  <a:rPr lang="en-US" altLang="en-US" sz="2400" baseline="30000">
                    <a:solidFill>
                      <a:srgbClr val="FF0000"/>
                    </a:solidFill>
                  </a:rPr>
                  <a:t>+</a:t>
                </a:r>
                <a:endParaRPr lang="ru-RU" altLang="en-US" sz="240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60" name="Text Box 8"/>
            <p:cNvSpPr txBox="1">
              <a:spLocks noChangeArrowheads="1"/>
            </p:cNvSpPr>
            <p:nvPr/>
          </p:nvSpPr>
          <p:spPr bwMode="auto">
            <a:xfrm>
              <a:off x="4309808" y="1056776"/>
              <a:ext cx="3952875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0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0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0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0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0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sz="20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sz="20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sz="20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sz="20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lang="en-US" altLang="en-US" sz="3200" u="sng"/>
                <a:t>D</a:t>
              </a:r>
              <a:r>
                <a:rPr lang="en-US" altLang="en-US" sz="3200" u="sng" baseline="30000">
                  <a:cs typeface="Times New Roman" panose="02020603050405020304" pitchFamily="18" charset="0"/>
                </a:rPr>
                <a:t>0 </a:t>
              </a:r>
              <a:r>
                <a:rPr lang="en-US" altLang="en-US" sz="3200" u="sng">
                  <a:cs typeface="Times New Roman" panose="02020603050405020304" pitchFamily="18" charset="0"/>
                  <a:sym typeface="Symbol" panose="05050102010706020507" pitchFamily="18" charset="2"/>
                </a:rPr>
                <a:t> K</a:t>
              </a:r>
              <a:r>
                <a:rPr lang="en-US" altLang="en-US" sz="3200" u="sng" baseline="30000">
                  <a:cs typeface="Times New Roman" panose="02020603050405020304" pitchFamily="18" charset="0"/>
                  <a:sym typeface="Symbol" panose="05050102010706020507" pitchFamily="18" charset="2"/>
                </a:rPr>
                <a:t>- </a:t>
              </a:r>
              <a:r>
                <a:rPr lang="en-US" altLang="en-US" sz="3200" u="sng">
                  <a:cs typeface="Times New Roman" panose="02020603050405020304" pitchFamily="18" charset="0"/>
                  <a:sym typeface="Symbol" panose="05050102010706020507" pitchFamily="18" charset="2"/>
                </a:rPr>
                <a:t></a:t>
              </a:r>
              <a:r>
                <a:rPr lang="en-US" altLang="en-US" sz="3200" u="sng" baseline="30000">
                  <a:cs typeface="Times New Roman" panose="02020603050405020304" pitchFamily="18" charset="0"/>
                  <a:sym typeface="Symbol" panose="05050102010706020507" pitchFamily="18" charset="2"/>
                </a:rPr>
                <a:t>-</a:t>
              </a:r>
              <a:r>
                <a:rPr lang="en-US" altLang="en-US" sz="3200" u="sng">
                  <a:cs typeface="Times New Roman" panose="02020603050405020304" pitchFamily="18" charset="0"/>
                  <a:sym typeface="Symbol" panose="05050102010706020507" pitchFamily="18" charset="2"/>
                </a:rPr>
                <a:t></a:t>
              </a:r>
              <a:r>
                <a:rPr lang="en-US" altLang="en-US" sz="3200" u="sng" baseline="30000">
                  <a:cs typeface="Times New Roman" panose="02020603050405020304" pitchFamily="18" charset="0"/>
                  <a:sym typeface="Symbol" panose="05050102010706020507" pitchFamily="18" charset="2"/>
                </a:rPr>
                <a:t>+</a:t>
              </a:r>
              <a:r>
                <a:rPr lang="en-US" altLang="en-US" sz="3200" u="sng">
                  <a:cs typeface="Times New Roman" panose="02020603050405020304" pitchFamily="18" charset="0"/>
                  <a:sym typeface="Symbol" panose="05050102010706020507" pitchFamily="18" charset="2"/>
                </a:rPr>
                <a:t></a:t>
              </a:r>
              <a:r>
                <a:rPr lang="en-US" altLang="en-US" sz="3200" u="sng" baseline="30000">
                  <a:cs typeface="Times New Roman" panose="02020603050405020304" pitchFamily="18" charset="0"/>
                  <a:sym typeface="Symbol" panose="05050102010706020507" pitchFamily="18" charset="2"/>
                </a:rPr>
                <a:t>+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97004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063"/>
    </mc:Choice>
    <mc:Fallback xmlns="">
      <p:transition spd="slow" advTm="44063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Effect and results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M. Deveaux</a:t>
            </a:r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0BE5BE1-4896-4BF5-9D8F-B3A166AB6A5A}" type="slidenum">
              <a:rPr lang="de-DE" smtClean="0"/>
              <a:pPr>
                <a:defRPr/>
              </a:pPr>
              <a:t>22</a:t>
            </a:fld>
            <a:endParaRPr lang="de-DE"/>
          </a:p>
        </p:txBody>
      </p:sp>
      <p:grpSp>
        <p:nvGrpSpPr>
          <p:cNvPr id="10" name="Group 9"/>
          <p:cNvGrpSpPr/>
          <p:nvPr/>
        </p:nvGrpSpPr>
        <p:grpSpPr>
          <a:xfrm>
            <a:off x="899592" y="630368"/>
            <a:ext cx="4373858" cy="3238052"/>
            <a:chOff x="4324055" y="3187946"/>
            <a:chExt cx="4716016" cy="342161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324055" y="3187946"/>
              <a:ext cx="4716016" cy="3421610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5004048" y="3302599"/>
              <a:ext cx="1439783" cy="1170666"/>
            </a:xfrm>
            <a:prstGeom prst="rect">
              <a:avLst/>
            </a:prstGeom>
            <a:solidFill>
              <a:srgbClr val="33CCFF">
                <a:alpha val="2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006850" y="3601553"/>
              <a:ext cx="1149674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smtClean="0">
                  <a:solidFill>
                    <a:srgbClr val="0070C0"/>
                  </a:solidFill>
                </a:rPr>
                <a:t>Relyable </a:t>
              </a:r>
            </a:p>
            <a:p>
              <a:r>
                <a:rPr lang="de-DE" sz="1400" smtClean="0">
                  <a:solidFill>
                    <a:srgbClr val="0070C0"/>
                  </a:solidFill>
                </a:rPr>
                <a:t>D-detection </a:t>
              </a:r>
            </a:p>
            <a:p>
              <a:r>
                <a:rPr lang="de-DE" sz="1400" smtClean="0">
                  <a:solidFill>
                    <a:srgbClr val="0070C0"/>
                  </a:solidFill>
                </a:rPr>
                <a:t>@CBM</a:t>
              </a:r>
              <a:endParaRPr lang="en-US" sz="1400">
                <a:solidFill>
                  <a:srgbClr val="0070C0"/>
                </a:solidFill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611560" y="3958706"/>
            <a:ext cx="8289449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mtClean="0">
                <a:solidFill>
                  <a:srgbClr val="FF0000"/>
                </a:solidFill>
              </a:rPr>
              <a:t>S</a:t>
            </a:r>
            <a:r>
              <a:rPr lang="de-DE" smtClean="0"/>
              <a:t>caled from simulations made for 25 AGeV Au+Au.</a:t>
            </a:r>
          </a:p>
          <a:p>
            <a:r>
              <a:rPr lang="de-DE" sz="1800" smtClean="0"/>
              <a:t>=&gt; Significant uncertainties… next generation simulations pending.</a:t>
            </a:r>
          </a:p>
          <a:p>
            <a:endParaRPr lang="de-DE" sz="1000" smtClean="0"/>
          </a:p>
          <a:p>
            <a:r>
              <a:rPr lang="de-DE" smtClean="0">
                <a:solidFill>
                  <a:srgbClr val="FF0000"/>
                </a:solidFill>
              </a:rPr>
              <a:t>H</a:t>
            </a:r>
            <a:r>
              <a:rPr lang="de-DE" smtClean="0"/>
              <a:t>owever: Hardware improvement since then: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1800"/>
              <a:t>Speed up of </a:t>
            </a:r>
            <a:r>
              <a:rPr lang="de-DE" sz="1800" smtClean="0"/>
              <a:t>MVD sensors </a:t>
            </a:r>
            <a:r>
              <a:rPr lang="de-DE" sz="1800"/>
              <a:t>x6 </a:t>
            </a:r>
            <a:r>
              <a:rPr lang="de-DE" sz="1800" smtClean="0"/>
              <a:t>	=&gt; </a:t>
            </a:r>
            <a:r>
              <a:rPr lang="de-DE" sz="1800"/>
              <a:t>Eases tracking, less background</a:t>
            </a:r>
            <a:r>
              <a:rPr lang="de-DE" sz="1800" smtClean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1800" smtClean="0"/>
              <a:t>4 MVD stations instead of 2 	=&gt; Eases track matching, less background.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1800" smtClean="0"/>
              <a:t>…</a:t>
            </a:r>
            <a:endParaRPr lang="de-DE"/>
          </a:p>
        </p:txBody>
      </p:sp>
      <p:sp>
        <p:nvSpPr>
          <p:cNvPr id="6" name="TextBox 5"/>
          <p:cNvSpPr txBox="1"/>
          <p:nvPr/>
        </p:nvSpPr>
        <p:spPr>
          <a:xfrm>
            <a:off x="468313" y="6047493"/>
            <a:ext cx="8207696" cy="769441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de-DE">
                <a:solidFill>
                  <a:srgbClr val="FF0000"/>
                </a:solidFill>
              </a:rPr>
              <a:t>N</a:t>
            </a:r>
            <a:r>
              <a:rPr lang="de-DE"/>
              <a:t>ote: Measurement for D-mesons compatible with other physics</a:t>
            </a:r>
          </a:p>
          <a:p>
            <a:r>
              <a:rPr lang="de-DE"/>
              <a:t>cases. No additional beam time required</a:t>
            </a:r>
            <a:r>
              <a:rPr lang="de-DE" smtClean="0"/>
              <a:t>.</a:t>
            </a:r>
            <a:endParaRPr lang="en-US"/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1785762" y="1835538"/>
            <a:ext cx="0" cy="2179246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5436095" y="1116677"/>
            <a:ext cx="3543153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000" smtClean="0"/>
              <a:t>More information on simulations:</a:t>
            </a:r>
          </a:p>
          <a:p>
            <a:endParaRPr lang="de-DE" sz="1000" smtClean="0"/>
          </a:p>
          <a:p>
            <a:r>
              <a:rPr lang="de-DE" sz="1000" smtClean="0"/>
              <a:t>C</a:t>
            </a:r>
            <a:r>
              <a:rPr lang="de-DE" sz="1000"/>
              <a:t>. Dritsa: „Design of the Micro Vertex Detector of the CBM experiment: Development of a detector response </a:t>
            </a:r>
          </a:p>
          <a:p>
            <a:r>
              <a:rPr lang="de-DE" sz="1000"/>
              <a:t>model and feasibility studies of open charm measurements.“, Phd Thesis, Frankfurt/Strasbourg </a:t>
            </a:r>
            <a:r>
              <a:rPr lang="de-DE" sz="1000" smtClean="0"/>
              <a:t>2011</a:t>
            </a:r>
          </a:p>
          <a:p>
            <a:endParaRPr lang="de-DE" sz="1000"/>
          </a:p>
          <a:p>
            <a:r>
              <a:rPr lang="de-DE" sz="1000" smtClean="0"/>
              <a:t>I. Vasiliev: „</a:t>
            </a:r>
            <a:r>
              <a:rPr lang="en-US" sz="1000"/>
              <a:t>Open Charm measurement with the CBM detector at </a:t>
            </a:r>
            <a:r>
              <a:rPr lang="en-US" sz="1000" smtClean="0"/>
              <a:t>FAIR”, HFM2 Kolkata, Feb.4, 2016</a:t>
            </a:r>
            <a:endParaRPr lang="en-US" sz="1000"/>
          </a:p>
          <a:p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2611335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438"/>
    </mc:Choice>
    <mc:Fallback xmlns="">
      <p:transition spd="slow" advTm="51438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        Status of FAIR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M. Deveaux</a:t>
            </a:r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0BE5BE1-4896-4BF5-9D8F-B3A166AB6A5A}" type="slidenum">
              <a:rPr lang="de-DE" smtClean="0"/>
              <a:pPr>
                <a:defRPr/>
              </a:pPr>
              <a:t>23</a:t>
            </a:fld>
            <a:endParaRPr lang="de-DE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556" y="1167778"/>
            <a:ext cx="7632848" cy="5088565"/>
          </a:xfrm>
          <a:prstGeom prst="rect">
            <a:avLst/>
          </a:prstGeom>
        </p:spPr>
      </p:pic>
      <p:sp>
        <p:nvSpPr>
          <p:cNvPr id="18" name="Right Arrow 17"/>
          <p:cNvSpPr/>
          <p:nvPr/>
        </p:nvSpPr>
        <p:spPr>
          <a:xfrm rot="2329522">
            <a:off x="4597126" y="2495181"/>
            <a:ext cx="1901119" cy="811172"/>
          </a:xfrm>
          <a:prstGeom prst="rightArrow">
            <a:avLst>
              <a:gd name="adj1" fmla="val 100000"/>
              <a:gd name="adj2" fmla="val 50000"/>
            </a:avLst>
          </a:prstGeom>
          <a:solidFill>
            <a:srgbClr val="66FFFF">
              <a:alpha val="36863"/>
            </a:srgbClr>
          </a:solidFill>
          <a:ln w="38100">
            <a:solidFill>
              <a:srgbClr val="0E0E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0457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mtClean="0"/>
              <a:t>            Status of FAIR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M. Deveaux</a:t>
            </a:r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0BE5BE1-4896-4BF5-9D8F-B3A166AB6A5A}" type="slidenum">
              <a:rPr lang="de-DE" smtClean="0"/>
              <a:pPr>
                <a:defRPr/>
              </a:pPr>
              <a:t>24</a:t>
            </a:fld>
            <a:endParaRPr lang="de-DE"/>
          </a:p>
        </p:txBody>
      </p:sp>
      <p:grpSp>
        <p:nvGrpSpPr>
          <p:cNvPr id="20" name="Group 19"/>
          <p:cNvGrpSpPr/>
          <p:nvPr/>
        </p:nvGrpSpPr>
        <p:grpSpPr>
          <a:xfrm>
            <a:off x="174079" y="2169263"/>
            <a:ext cx="7884368" cy="4428387"/>
            <a:chOff x="174079" y="2169263"/>
            <a:chExt cx="7884368" cy="4428387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079" y="2169263"/>
              <a:ext cx="7884368" cy="4428387"/>
            </a:xfrm>
            <a:prstGeom prst="rect">
              <a:avLst/>
            </a:prstGeom>
          </p:spPr>
        </p:pic>
        <p:sp>
          <p:nvSpPr>
            <p:cNvPr id="6" name="Arc 5"/>
            <p:cNvSpPr/>
            <p:nvPr/>
          </p:nvSpPr>
          <p:spPr>
            <a:xfrm>
              <a:off x="1516914" y="3753439"/>
              <a:ext cx="1944216" cy="2016224"/>
            </a:xfrm>
            <a:prstGeom prst="arc">
              <a:avLst>
                <a:gd name="adj1" fmla="val 18492421"/>
                <a:gd name="adj2" fmla="val 4133005"/>
              </a:avLst>
            </a:prstGeom>
            <a:ln w="76200">
              <a:solidFill>
                <a:srgbClr val="BBE0E3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" name="Straight Connector 7"/>
            <p:cNvCxnSpPr/>
            <p:nvPr/>
          </p:nvCxnSpPr>
          <p:spPr>
            <a:xfrm flipH="1">
              <a:off x="1177999" y="5646597"/>
              <a:ext cx="1765580" cy="792346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/>
            <p:cNvSpPr txBox="1"/>
            <p:nvPr/>
          </p:nvSpPr>
          <p:spPr>
            <a:xfrm rot="20166668">
              <a:off x="1690923" y="5476187"/>
              <a:ext cx="1109599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smtClean="0">
                  <a:solidFill>
                    <a:schemeClr val="accent1"/>
                  </a:solidFill>
                </a:rPr>
                <a:t>SIS100</a:t>
              </a:r>
              <a:endParaRPr lang="en-US" b="1">
                <a:solidFill>
                  <a:schemeClr val="accent1"/>
                </a:solidFill>
              </a:endParaRPr>
            </a:p>
          </p:txBody>
        </p:sp>
        <p:cxnSp>
          <p:nvCxnSpPr>
            <p:cNvPr id="11" name="Straight Arrow Connector 10"/>
            <p:cNvCxnSpPr/>
            <p:nvPr/>
          </p:nvCxnSpPr>
          <p:spPr>
            <a:xfrm flipV="1">
              <a:off x="3095754" y="4113479"/>
              <a:ext cx="2165576" cy="1442145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>
              <a:off x="5157033" y="3062638"/>
              <a:ext cx="1534394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smtClean="0">
                  <a:solidFill>
                    <a:schemeClr val="accent1"/>
                  </a:solidFill>
                </a:rPr>
                <a:t>CBM cave</a:t>
              </a:r>
              <a:endParaRPr lang="en-US" b="1">
                <a:solidFill>
                  <a:schemeClr val="accent1"/>
                </a:solidFill>
              </a:endParaRP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632"/>
          <a:stretch/>
        </p:blipFill>
        <p:spPr>
          <a:xfrm>
            <a:off x="4932040" y="44623"/>
            <a:ext cx="4211960" cy="2088233"/>
          </a:xfrm>
          <a:prstGeom prst="rect">
            <a:avLst/>
          </a:prstGeom>
        </p:spPr>
      </p:pic>
      <p:sp>
        <p:nvSpPr>
          <p:cNvPr id="19" name="Right Arrow 18"/>
          <p:cNvSpPr/>
          <p:nvPr/>
        </p:nvSpPr>
        <p:spPr>
          <a:xfrm rot="2329522">
            <a:off x="7054220" y="872044"/>
            <a:ext cx="1248781" cy="491754"/>
          </a:xfrm>
          <a:prstGeom prst="rightArrow">
            <a:avLst>
              <a:gd name="adj1" fmla="val 100000"/>
              <a:gd name="adj2" fmla="val 50000"/>
            </a:avLst>
          </a:prstGeom>
          <a:solidFill>
            <a:srgbClr val="66FFFF">
              <a:alpha val="36863"/>
            </a:srgbClr>
          </a:solidFill>
          <a:ln w="38100">
            <a:solidFill>
              <a:srgbClr val="0E0E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061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Physics cases of CBM (charm physics)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M. Deveaux</a:t>
            </a:r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0BE5BE1-4896-4BF5-9D8F-B3A166AB6A5A}" type="slidenum">
              <a:rPr lang="de-DE" smtClean="0"/>
              <a:pPr>
                <a:defRPr/>
              </a:pPr>
              <a:t>25</a:t>
            </a:fld>
            <a:endParaRPr lang="de-DE"/>
          </a:p>
        </p:txBody>
      </p:sp>
      <p:grpSp>
        <p:nvGrpSpPr>
          <p:cNvPr id="5" name="Gruppieren 23"/>
          <p:cNvGrpSpPr/>
          <p:nvPr/>
        </p:nvGrpSpPr>
        <p:grpSpPr>
          <a:xfrm>
            <a:off x="6084169" y="1135757"/>
            <a:ext cx="2828242" cy="2116457"/>
            <a:chOff x="6660290" y="85062"/>
            <a:chExt cx="2328528" cy="1682549"/>
          </a:xfrm>
        </p:grpSpPr>
        <p:pic>
          <p:nvPicPr>
            <p:cNvPr id="6" name="Picture 2" descr="http://nuclear.gla.ac.uk/research/facilities/Images/FAIR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60290" y="85062"/>
              <a:ext cx="2328528" cy="16825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hteck 22"/>
            <p:cNvSpPr/>
            <p:nvPr/>
          </p:nvSpPr>
          <p:spPr bwMode="gray">
            <a:xfrm>
              <a:off x="8280400" y="234511"/>
              <a:ext cx="431800" cy="121089"/>
            </a:xfrm>
            <a:prstGeom prst="rect">
              <a:avLst/>
            </a:prstGeom>
            <a:solidFill>
              <a:srgbClr val="FFFFFF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rtlCol="0" anchor="ctr" anchorCtr="1"/>
            <a:lstStyle/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600" b="1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Arial Unicode MS" panose="020B0604020202020204" pitchFamily="34" charset="-128"/>
                <a:cs typeface="Arial" panose="020B0604020202020204" pitchFamily="34" charset="0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255558" y="678877"/>
            <a:ext cx="608576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mtClean="0">
                <a:solidFill>
                  <a:srgbClr val="FF0000"/>
                </a:solidFill>
              </a:rPr>
              <a:t>I</a:t>
            </a:r>
            <a:r>
              <a:rPr lang="de-DE" smtClean="0"/>
              <a:t>nitial idea: </a:t>
            </a:r>
          </a:p>
          <a:p>
            <a:r>
              <a:rPr lang="de-DE" smtClean="0"/>
              <a:t>Use SIS300 (15-35 AGeV) to do charm physics</a:t>
            </a:r>
          </a:p>
          <a:p>
            <a:r>
              <a:rPr lang="de-DE" smtClean="0"/>
              <a:t>close to the threshold.</a:t>
            </a:r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253540" y="1808176"/>
                <a:ext cx="5832648" cy="21236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mtClean="0">
                    <a:solidFill>
                      <a:srgbClr val="FF0000"/>
                    </a:solidFill>
                  </a:rPr>
                  <a:t>I</a:t>
                </a:r>
                <a:r>
                  <a:rPr lang="de-DE" smtClean="0"/>
                  <a:t>ssue: 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de-DE" smtClean="0"/>
                  <a:t>SIS300 not part of Modularized Start Version of FAIR.   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de-DE" smtClean="0"/>
                  <a:t>SIS100 provides max. 11 AGeV in Au+Au =&gt; Sub threshold for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b="0" i="0" smtClean="0">
                        <a:latin typeface="Cambria Math" panose="02040503050406030204" pitchFamily="18" charset="0"/>
                      </a:rPr>
                      <m:t>N</m:t>
                    </m:r>
                    <m:r>
                      <a:rPr lang="de-DE" b="0" i="0" smtClean="0">
                        <a:latin typeface="Cambria Math" panose="020405030504060302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de-DE" b="0" i="0" smtClean="0">
                        <a:latin typeface="Cambria Math" panose="02040503050406030204" pitchFamily="18" charset="0"/>
                      </a:rPr>
                      <m:t>N</m:t>
                    </m:r>
                    <m:r>
                      <a:rPr lang="de-DE" b="0" i="0" smtClean="0">
                        <a:latin typeface="Cambria Math" panose="02040503050406030204" pitchFamily="18" charset="0"/>
                      </a:rPr>
                      <m:t> →</m:t>
                    </m:r>
                    <m:r>
                      <m:rPr>
                        <m:sty m:val="p"/>
                      </m:rPr>
                      <a:rPr lang="de-DE" b="0" i="0" smtClean="0">
                        <a:latin typeface="Cambria Math" panose="02040503050406030204" pitchFamily="18" charset="0"/>
                      </a:rPr>
                      <m:t>c</m:t>
                    </m:r>
                    <m:r>
                      <a:rPr lang="de-DE" b="0" i="0" smtClean="0">
                        <a:latin typeface="Cambria Math" panose="02040503050406030204" pitchFamily="18" charset="0"/>
                      </a:rPr>
                      <m:t>−</m:t>
                    </m:r>
                    <m:acc>
                      <m:accPr>
                        <m:chr m:val="̅"/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de-DE" b="0" i="0" smtClean="0">
                            <a:latin typeface="Cambria Math" panose="02040503050406030204" pitchFamily="18" charset="0"/>
                          </a:rPr>
                          <m:t>c</m:t>
                        </m:r>
                      </m:e>
                    </m:acc>
                  </m:oMath>
                </a14:m>
                <a:endParaRPr lang="de-DE" smtClean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de-DE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3540" y="1808176"/>
                <a:ext cx="5832648" cy="2123658"/>
              </a:xfrm>
              <a:prstGeom prst="rect">
                <a:avLst/>
              </a:prstGeom>
              <a:blipFill rotWithShape="0">
                <a:blip r:embed="rId3"/>
                <a:stretch>
                  <a:fillRect l="-1360" t="-17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/>
          <p:cNvSpPr txBox="1"/>
          <p:nvPr/>
        </p:nvSpPr>
        <p:spPr>
          <a:xfrm>
            <a:off x="1241590" y="6086958"/>
            <a:ext cx="6444136" cy="430887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de-DE" smtClean="0">
                <a:solidFill>
                  <a:srgbClr val="FF0000"/>
                </a:solidFill>
              </a:rPr>
              <a:t>W</a:t>
            </a:r>
            <a:r>
              <a:rPr lang="de-DE" smtClean="0"/>
              <a:t>ork in progress =&gt; Help and ideas are welcome.</a:t>
            </a:r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255483" y="4489812"/>
            <a:ext cx="844243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>
                <a:solidFill>
                  <a:srgbClr val="FF0000"/>
                </a:solidFill>
              </a:rPr>
              <a:t>C</a:t>
            </a:r>
            <a:r>
              <a:rPr lang="de-DE"/>
              <a:t>urrent </a:t>
            </a:r>
            <a:r>
              <a:rPr lang="de-DE" smtClean="0"/>
              <a:t>process: Re-focus </a:t>
            </a:r>
            <a:r>
              <a:rPr lang="de-DE"/>
              <a:t>physics program </a:t>
            </a:r>
            <a:r>
              <a:rPr lang="de-DE" smtClean="0"/>
              <a:t>to SIS100</a:t>
            </a:r>
          </a:p>
          <a:p>
            <a:r>
              <a:rPr lang="de-DE" smtClean="0"/>
              <a:t>Ideas:   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mtClean="0"/>
              <a:t>Do charm in </a:t>
            </a:r>
            <a:r>
              <a:rPr lang="de-DE"/>
              <a:t>p + A collision systems (30 GeV</a:t>
            </a:r>
            <a:r>
              <a:rPr lang="de-DE" smtClean="0"/>
              <a:t>) and more.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mtClean="0"/>
              <a:t>Study possible sub-threshold charm production in A+A </a:t>
            </a:r>
            <a:endParaRPr lang="de-DE"/>
          </a:p>
        </p:txBody>
      </p:sp>
      <p:sp>
        <p:nvSpPr>
          <p:cNvPr id="12" name="Rectangle 11"/>
          <p:cNvSpPr/>
          <p:nvPr/>
        </p:nvSpPr>
        <p:spPr>
          <a:xfrm>
            <a:off x="242443" y="3705960"/>
            <a:ext cx="844243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mtClean="0">
                <a:solidFill>
                  <a:srgbClr val="FF0000"/>
                </a:solidFill>
              </a:rPr>
              <a:t>D</a:t>
            </a:r>
            <a:r>
              <a:rPr lang="de-DE" smtClean="0"/>
              <a:t>etector hardware R&amp;D is on track. Performance might exceed</a:t>
            </a:r>
          </a:p>
          <a:p>
            <a:r>
              <a:rPr lang="de-DE" smtClean="0"/>
              <a:t>initial R&amp;D goals.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16676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266"/>
    </mc:Choice>
    <mc:Fallback xmlns="">
      <p:transition spd="slow" advTm="882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11" grpId="0"/>
      <p:bldP spid="1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The team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M. Deveaux</a:t>
            </a:r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0BE5BE1-4896-4BF5-9D8F-B3A166AB6A5A}" type="slidenum">
              <a:rPr lang="de-DE" smtClean="0"/>
              <a:pPr>
                <a:defRPr/>
              </a:pPr>
              <a:t>26</a:t>
            </a:fld>
            <a:endParaRPr lang="de-DE"/>
          </a:p>
        </p:txBody>
      </p:sp>
      <p:grpSp>
        <p:nvGrpSpPr>
          <p:cNvPr id="7" name="Group 6"/>
          <p:cNvGrpSpPr/>
          <p:nvPr/>
        </p:nvGrpSpPr>
        <p:grpSpPr>
          <a:xfrm>
            <a:off x="519386" y="4109766"/>
            <a:ext cx="8244408" cy="2467105"/>
            <a:chOff x="457134" y="3861048"/>
            <a:chExt cx="8244408" cy="2467105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4093" b="11009"/>
            <a:stretch/>
          </p:blipFill>
          <p:spPr>
            <a:xfrm>
              <a:off x="457134" y="3861048"/>
              <a:ext cx="8244408" cy="2467105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5640666" y="5897266"/>
              <a:ext cx="3057247" cy="43088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de-DE" smtClean="0"/>
                <a:t>The CBM collaboration</a:t>
              </a:r>
              <a:endParaRPr lang="en-US"/>
            </a:p>
          </p:txBody>
        </p:sp>
      </p:grpSp>
      <p:pic>
        <p:nvPicPr>
          <p:cNvPr id="8" name="Picture 7" descr="E:\Job\pix\CBM-MVD-Group0415s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-2000" contrast="-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58" t="12061" r="12125" b="1156"/>
          <a:stretch/>
        </p:blipFill>
        <p:spPr bwMode="auto">
          <a:xfrm>
            <a:off x="5396651" y="1052736"/>
            <a:ext cx="3312368" cy="2664296"/>
          </a:xfrm>
          <a:prstGeom prst="rect">
            <a:avLst/>
          </a:prstGeom>
          <a:ln>
            <a:noFill/>
          </a:ln>
          <a:effectLst>
            <a:outerShdw blurRad="292100" dist="139700" dir="2700000" sx="1000" sy="1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776327" y="2947591"/>
            <a:ext cx="3137397" cy="76944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mtClean="0"/>
              <a:t>Group Prof. J. Stroth, </a:t>
            </a:r>
          </a:p>
          <a:p>
            <a:r>
              <a:rPr lang="de-DE" smtClean="0"/>
              <a:t>Goethe Uni Frankfurt/M</a:t>
            </a:r>
            <a:endParaRPr lang="en-US"/>
          </a:p>
        </p:txBody>
      </p:sp>
      <p:pic>
        <p:nvPicPr>
          <p:cNvPr id="10" name="Grafik 6"/>
          <p:cNvPicPr>
            <a:picLocks noChangeAspect="1"/>
          </p:cNvPicPr>
          <p:nvPr/>
        </p:nvPicPr>
        <p:blipFill rotWithShape="1">
          <a:blip r:embed="rId5"/>
          <a:srcRect l="74998" r="6789" b="63699"/>
          <a:stretch/>
        </p:blipFill>
        <p:spPr>
          <a:xfrm>
            <a:off x="715412" y="980728"/>
            <a:ext cx="1795851" cy="1767556"/>
          </a:xfrm>
          <a:prstGeom prst="rect">
            <a:avLst/>
          </a:prstGeom>
        </p:spPr>
      </p:pic>
      <p:pic>
        <p:nvPicPr>
          <p:cNvPr id="11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7232" y="1938007"/>
            <a:ext cx="836576" cy="699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715412" y="2936122"/>
            <a:ext cx="263245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mtClean="0"/>
              <a:t>The PICSEL group</a:t>
            </a:r>
          </a:p>
          <a:p>
            <a:r>
              <a:rPr lang="de-DE" smtClean="0"/>
              <a:t>of IPHC Strasbourg</a:t>
            </a:r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4" r="13854" b="31101"/>
          <a:stretch/>
        </p:blipFill>
        <p:spPr>
          <a:xfrm>
            <a:off x="4583113" y="981995"/>
            <a:ext cx="1110532" cy="1349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278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011"/>
    </mc:Choice>
    <mc:Fallback xmlns="">
      <p:transition spd="slow" advTm="21011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M. Deveaux</a:t>
            </a:r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0BE5BE1-4896-4BF5-9D8F-B3A166AB6A5A}" type="slidenum">
              <a:rPr lang="de-DE" smtClean="0"/>
              <a:pPr>
                <a:defRPr/>
              </a:pPr>
              <a:t>27</a:t>
            </a:fld>
            <a:endParaRPr lang="de-DE"/>
          </a:p>
        </p:txBody>
      </p:sp>
      <p:sp>
        <p:nvSpPr>
          <p:cNvPr id="5" name="TextBox 4"/>
          <p:cNvSpPr txBox="1"/>
          <p:nvPr/>
        </p:nvSpPr>
        <p:spPr>
          <a:xfrm>
            <a:off x="3336618" y="2780928"/>
            <a:ext cx="249299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5400" smtClean="0"/>
              <a:t>Backup</a:t>
            </a:r>
            <a:endParaRPr lang="en-US" sz="5400"/>
          </a:p>
        </p:txBody>
      </p:sp>
    </p:spTree>
    <p:extLst>
      <p:ext uri="{BB962C8B-B14F-4D97-AF65-F5344CB8AC3E}">
        <p14:creationId xmlns:p14="http://schemas.microsoft.com/office/powerpoint/2010/main" val="3024433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M. Deveaux</a:t>
            </a:r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0BE5BE1-4896-4BF5-9D8F-B3A166AB6A5A}" type="slidenum">
              <a:rPr lang="de-DE" smtClean="0"/>
              <a:pPr>
                <a:defRPr/>
              </a:pPr>
              <a:t>28</a:t>
            </a:fld>
            <a:endParaRPr lang="de-DE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1280" y="2512345"/>
            <a:ext cx="4126546" cy="328429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10143" t="1" r="747" b="1832"/>
          <a:stretch/>
        </p:blipFill>
        <p:spPr>
          <a:xfrm>
            <a:off x="760137" y="578260"/>
            <a:ext cx="2443712" cy="1905100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8" name="Straight Arrow Connector 7"/>
          <p:cNvCxnSpPr/>
          <p:nvPr/>
        </p:nvCxnSpPr>
        <p:spPr>
          <a:xfrm>
            <a:off x="1033057" y="2204864"/>
            <a:ext cx="288032" cy="0"/>
          </a:xfrm>
          <a:prstGeom prst="straightConnector1">
            <a:avLst/>
          </a:prstGeom>
          <a:ln w="3810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MIMOSIS – 0 – first results</a:t>
            </a:r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988600" y="5825624"/>
            <a:ext cx="7138493" cy="769441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de-DE" smtClean="0"/>
              <a:t>First results look promising.</a:t>
            </a:r>
          </a:p>
          <a:p>
            <a:r>
              <a:rPr lang="de-DE" smtClean="0"/>
              <a:t>MIMOSIS may to exceed CBM target on time resolution</a:t>
            </a:r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911555" y="3668963"/>
            <a:ext cx="2408032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1600" smtClean="0">
                <a:solidFill>
                  <a:srgbClr val="FF0000"/>
                </a:solidFill>
              </a:rPr>
              <a:t>D</a:t>
            </a:r>
            <a:r>
              <a:rPr lang="de-DE" sz="1600" smtClean="0"/>
              <a:t>esign goal: &lt;&lt; 5000 ns</a:t>
            </a:r>
            <a:endParaRPr lang="en-US" sz="160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78586" y="578259"/>
            <a:ext cx="3771901" cy="3078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719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CBM @ FAIR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M. Deveaux</a:t>
            </a:r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0BE5BE1-4896-4BF5-9D8F-B3A166AB6A5A}" type="slidenum">
              <a:rPr lang="de-DE" smtClean="0"/>
              <a:pPr>
                <a:defRPr/>
              </a:pPr>
              <a:t>3</a:t>
            </a:fld>
            <a:endParaRPr lang="de-DE"/>
          </a:p>
        </p:txBody>
      </p:sp>
      <p:grpSp>
        <p:nvGrpSpPr>
          <p:cNvPr id="20" name="Gruppieren 23"/>
          <p:cNvGrpSpPr/>
          <p:nvPr/>
        </p:nvGrpSpPr>
        <p:grpSpPr>
          <a:xfrm>
            <a:off x="5984637" y="2292473"/>
            <a:ext cx="2796593" cy="2020764"/>
            <a:chOff x="6660290" y="85062"/>
            <a:chExt cx="2328528" cy="1682549"/>
          </a:xfrm>
        </p:grpSpPr>
        <p:pic>
          <p:nvPicPr>
            <p:cNvPr id="21" name="Picture 2" descr="http://nuclear.gla.ac.uk/research/facilities/Images/FAIR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60290" y="85062"/>
              <a:ext cx="2328528" cy="16825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Rechteck 22"/>
            <p:cNvSpPr/>
            <p:nvPr/>
          </p:nvSpPr>
          <p:spPr bwMode="gray">
            <a:xfrm>
              <a:off x="8280400" y="234511"/>
              <a:ext cx="431800" cy="121089"/>
            </a:xfrm>
            <a:prstGeom prst="rect">
              <a:avLst/>
            </a:prstGeom>
            <a:solidFill>
              <a:srgbClr val="FFFFFF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rtlCol="0" anchor="ctr" anchorCtr="1"/>
            <a:lstStyle/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600" b="1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Arial Unicode MS" panose="020B0604020202020204" pitchFamily="34" charset="-128"/>
                <a:cs typeface="Arial" panose="020B0604020202020204" pitchFamily="34" charset="0"/>
              </a:endParaRPr>
            </a:p>
          </p:txBody>
        </p:sp>
      </p:grpSp>
      <p:pic>
        <p:nvPicPr>
          <p:cNvPr id="23" name="Picture 2" descr="http://www.fair-center.eu/fileadmin/fair/experiments/CBM/images/CBM_SIS100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097"/>
          <a:stretch/>
        </p:blipFill>
        <p:spPr bwMode="auto">
          <a:xfrm>
            <a:off x="3563860" y="3795777"/>
            <a:ext cx="3280505" cy="2450138"/>
          </a:xfrm>
          <a:prstGeom prst="rect">
            <a:avLst/>
          </a:prstGeom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Enlarge pic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4117" y="5364108"/>
            <a:ext cx="2312936" cy="881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Oval 24"/>
          <p:cNvSpPr/>
          <p:nvPr/>
        </p:nvSpPr>
        <p:spPr>
          <a:xfrm>
            <a:off x="7439658" y="2670857"/>
            <a:ext cx="578539" cy="590380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26" name="Straight Arrow Connector 25"/>
          <p:cNvCxnSpPr>
            <a:stCxn id="25" idx="2"/>
            <a:endCxn id="23" idx="0"/>
          </p:cNvCxnSpPr>
          <p:nvPr/>
        </p:nvCxnSpPr>
        <p:spPr>
          <a:xfrm flipH="1">
            <a:off x="5204113" y="2966047"/>
            <a:ext cx="2235545" cy="829730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tailEnd type="triangle"/>
          </a:ln>
          <a:effectLst/>
        </p:spPr>
      </p:cxnSp>
      <p:pic>
        <p:nvPicPr>
          <p:cNvPr id="27" name="Grafik 2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640284"/>
            <a:ext cx="2384114" cy="1831679"/>
          </a:xfrm>
          <a:prstGeom prst="rect">
            <a:avLst/>
          </a:prstGeom>
        </p:spPr>
      </p:pic>
      <p:cxnSp>
        <p:nvCxnSpPr>
          <p:cNvPr id="28" name="Straight Arrow Connector 4"/>
          <p:cNvCxnSpPr>
            <a:endCxn id="25" idx="1"/>
          </p:cNvCxnSpPr>
          <p:nvPr/>
        </p:nvCxnSpPr>
        <p:spPr>
          <a:xfrm>
            <a:off x="6588224" y="1448408"/>
            <a:ext cx="936159" cy="1308908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tailEnd type="triangle"/>
          </a:ln>
          <a:effectLst/>
        </p:spPr>
      </p:cxnSp>
      <p:sp>
        <p:nvSpPr>
          <p:cNvPr id="30" name="Cloud Callout 1"/>
          <p:cNvSpPr/>
          <p:nvPr/>
        </p:nvSpPr>
        <p:spPr bwMode="gray">
          <a:xfrm>
            <a:off x="-731632" y="534643"/>
            <a:ext cx="6099947" cy="3688979"/>
          </a:xfrm>
          <a:prstGeom prst="cloudCallout">
            <a:avLst>
              <a:gd name="adj1" fmla="val 37669"/>
              <a:gd name="adj2" fmla="val 44732"/>
            </a:avLst>
          </a:prstGeom>
          <a:solidFill>
            <a:srgbClr val="FFFFFF"/>
          </a:solidFill>
          <a:ln w="25400" cap="flat" cmpd="sng" algn="ctr">
            <a:solidFill>
              <a:srgbClr val="BBE0E3">
                <a:lumMod val="50000"/>
              </a:srgbClr>
            </a:solidFill>
            <a:prstDash val="solid"/>
            <a:headEnd/>
            <a:tailEnd/>
          </a:ln>
          <a:effectLst/>
        </p:spPr>
        <p:txBody>
          <a:bodyPr rtlCol="0" anchor="ctr" anchorCtr="1"/>
          <a:lstStyle/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Arial Unicode MS" panose="020B0604020202020204" pitchFamily="34" charset="-128"/>
                <a:cs typeface="+mn-cs"/>
              </a:rPr>
              <a:t>999</a:t>
            </a:r>
            <a:endParaRPr kumimoji="0" lang="en-US" sz="1600" b="1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Arial Unicode MS" panose="020B0604020202020204" pitchFamily="34" charset="-128"/>
              <a:cs typeface="+mn-cs"/>
            </a:endParaRPr>
          </a:p>
        </p:txBody>
      </p:sp>
      <p:pic>
        <p:nvPicPr>
          <p:cNvPr id="31" name="Grafik 3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108" y="1152052"/>
            <a:ext cx="3482290" cy="2348956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32" name="Grafik 4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108" y="1152052"/>
            <a:ext cx="3482289" cy="2348956"/>
          </a:xfrm>
          <a:prstGeom prst="rect">
            <a:avLst/>
          </a:prstGeom>
          <a:effectLst/>
        </p:spPr>
      </p:pic>
      <p:sp>
        <p:nvSpPr>
          <p:cNvPr id="33" name="Textfeld 3"/>
          <p:cNvSpPr txBox="1"/>
          <p:nvPr/>
        </p:nvSpPr>
        <p:spPr>
          <a:xfrm>
            <a:off x="8016544" y="3043400"/>
            <a:ext cx="349455" cy="184666"/>
          </a:xfrm>
          <a:prstGeom prst="rect">
            <a:avLst/>
          </a:prstGeom>
          <a:solidFill>
            <a:srgbClr val="010066"/>
          </a:solidFill>
        </p:spPr>
        <p:txBody>
          <a:bodyPr wrap="none" lIns="0" tIns="0" rIns="0" bIns="0" rtlCol="0">
            <a:spAutoFit/>
          </a:bodyPr>
          <a:lstStyle/>
          <a:p>
            <a:pPr eaLnBrk="0" hangingPunct="0"/>
            <a:r>
              <a:rPr lang="de-DE" sz="1200" b="1" dirty="0" smtClean="0">
                <a:solidFill>
                  <a:srgbClr val="FFFF00"/>
                </a:solidFill>
                <a:cs typeface="Arial" panose="020B0604020202020204" pitchFamily="34" charset="0"/>
              </a:rPr>
              <a:t>CBM</a:t>
            </a:r>
            <a:endParaRPr lang="en-US" sz="1200" b="1" dirty="0">
              <a:solidFill>
                <a:srgbClr val="FFFF00"/>
              </a:solidFill>
              <a:cs typeface="Arial" panose="020B0604020202020204" pitchFamily="34" charset="0"/>
            </a:endParaRPr>
          </a:p>
        </p:txBody>
      </p:sp>
      <p:sp>
        <p:nvSpPr>
          <p:cNvPr id="34" name="TextBox 3"/>
          <p:cNvSpPr txBox="1"/>
          <p:nvPr/>
        </p:nvSpPr>
        <p:spPr>
          <a:xfrm>
            <a:off x="240444" y="4917704"/>
            <a:ext cx="3142211" cy="954107"/>
          </a:xfrm>
          <a:prstGeom prst="rect">
            <a:avLst/>
          </a:prstGeom>
          <a:solidFill>
            <a:srgbClr val="BBE0E3"/>
          </a:solidFill>
        </p:spPr>
        <p:txBody>
          <a:bodyPr wrap="square" rtlCol="0">
            <a:spAutoFit/>
          </a:bodyPr>
          <a:lstStyle/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 pitchFamily="34" charset="0"/>
              </a:rPr>
              <a:t>CBM:</a:t>
            </a:r>
          </a:p>
          <a:p>
            <a:pPr marL="285750" marR="0" lvl="0" indent="-28575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 pitchFamily="34" charset="0"/>
              </a:rPr>
              <a:t>Explore</a:t>
            </a:r>
            <a:r>
              <a:rPr kumimoji="0" lang="de-DE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de-DE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 pitchFamily="34" charset="0"/>
              </a:rPr>
              <a:t>phase</a:t>
            </a:r>
            <a:r>
              <a:rPr kumimoji="0" lang="de-DE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de-DE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 pitchFamily="34" charset="0"/>
              </a:rPr>
              <a:t>diagram</a:t>
            </a:r>
            <a:r>
              <a:rPr kumimoji="0" lang="de-DE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de-DE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 pitchFamily="34" charset="0"/>
              </a:rPr>
              <a:t>at ragion </a:t>
            </a:r>
            <a:r>
              <a:rPr kumimoji="0" lang="de-DE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 pitchFamily="34" charset="0"/>
              </a:rPr>
              <a:t>of </a:t>
            </a:r>
            <a:r>
              <a:rPr kumimoji="0" lang="de-DE" sz="1400" b="0" i="0" u="none" strike="noStrike" kern="0" cap="none" spc="0" normalizeH="0" baseline="0" noProof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 pitchFamily="34" charset="0"/>
              </a:rPr>
              <a:t>highest</a:t>
            </a:r>
            <a:r>
              <a:rPr kumimoji="0" lang="de-DE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 pitchFamily="34" charset="0"/>
              </a:rPr>
              <a:t> net-baryon </a:t>
            </a:r>
            <a:r>
              <a:rPr kumimoji="0" lang="de-DE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 pitchFamily="34" charset="0"/>
              </a:rPr>
              <a:t>density</a:t>
            </a:r>
            <a:r>
              <a:rPr kumimoji="0" lang="de-DE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 pitchFamily="34" charset="0"/>
              </a:rPr>
              <a:t>.</a:t>
            </a:r>
          </a:p>
          <a:p>
            <a:pPr marL="285750" marR="0" lvl="0" indent="-28575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 pitchFamily="34" charset="0"/>
              </a:rPr>
              <a:t>Use</a:t>
            </a:r>
            <a:r>
              <a:rPr kumimoji="0" lang="de-DE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 pitchFamily="34" charset="0"/>
              </a:rPr>
              <a:t> rare </a:t>
            </a:r>
            <a:r>
              <a:rPr kumimoji="0" lang="de-DE" sz="1400" b="0" i="0" u="none" strike="noStrike" kern="0" cap="none" spc="0" normalizeH="0" baseline="0" noProof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 pitchFamily="34" charset="0"/>
              </a:rPr>
              <a:t>probes</a:t>
            </a:r>
            <a:r>
              <a:rPr kumimoji="0" lang="de-DE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panose="020B0604020202020204" pitchFamily="34" charset="0"/>
              </a:rPr>
              <a:t>.</a:t>
            </a:r>
            <a:endParaRPr kumimoji="0" lang="de-DE" sz="1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61252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859"/>
    </mc:Choice>
    <mc:Fallback xmlns="">
      <p:transition spd="slow" advTm="268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http://www.fair-center.eu/fileadmin/fair/experiments/CBM/images/CBM_SIS100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097"/>
          <a:stretch/>
        </p:blipFill>
        <p:spPr bwMode="auto">
          <a:xfrm>
            <a:off x="1475656" y="4653136"/>
            <a:ext cx="2317261" cy="1730712"/>
          </a:xfrm>
          <a:prstGeom prst="rect">
            <a:avLst/>
          </a:prstGeom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M. Deveaux</a:t>
            </a:r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0BE5BE1-4896-4BF5-9D8F-B3A166AB6A5A}" type="slidenum">
              <a:rPr lang="de-DE" smtClean="0"/>
              <a:pPr>
                <a:defRPr/>
              </a:pPr>
              <a:t>4</a:t>
            </a:fld>
            <a:endParaRPr lang="de-DE"/>
          </a:p>
        </p:txBody>
      </p:sp>
      <p:sp>
        <p:nvSpPr>
          <p:cNvPr id="5" name="TextBox 4"/>
          <p:cNvSpPr txBox="1"/>
          <p:nvPr/>
        </p:nvSpPr>
        <p:spPr>
          <a:xfrm>
            <a:off x="1043608" y="908720"/>
            <a:ext cx="69733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smtClean="0">
                <a:solidFill>
                  <a:srgbClr val="FF0000"/>
                </a:solidFill>
              </a:rPr>
              <a:t>P</a:t>
            </a:r>
            <a:r>
              <a:rPr lang="de-DE" sz="3200" smtClean="0"/>
              <a:t>hysics cases of open charm in CBM</a:t>
            </a:r>
            <a:endParaRPr lang="en-US" sz="3200"/>
          </a:p>
        </p:txBody>
      </p:sp>
      <p:grpSp>
        <p:nvGrpSpPr>
          <p:cNvPr id="19" name="Group 18"/>
          <p:cNvGrpSpPr/>
          <p:nvPr/>
        </p:nvGrpSpPr>
        <p:grpSpPr>
          <a:xfrm>
            <a:off x="4211960" y="1800184"/>
            <a:ext cx="4666871" cy="3509944"/>
            <a:chOff x="4211960" y="1800184"/>
            <a:chExt cx="4666871" cy="3509944"/>
          </a:xfrm>
        </p:grpSpPr>
        <p:sp>
          <p:nvSpPr>
            <p:cNvPr id="18" name="Cloud Callout 17"/>
            <p:cNvSpPr/>
            <p:nvPr/>
          </p:nvSpPr>
          <p:spPr>
            <a:xfrm>
              <a:off x="4211960" y="1800184"/>
              <a:ext cx="4666871" cy="3456284"/>
            </a:xfrm>
            <a:prstGeom prst="cloudCallout">
              <a:avLst>
                <a:gd name="adj1" fmla="val -63054"/>
                <a:gd name="adj2" fmla="val 38106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4831407" y="3005872"/>
              <a:ext cx="2238420" cy="2304256"/>
              <a:chOff x="179512" y="836712"/>
              <a:chExt cx="5988449" cy="6120680"/>
            </a:xfrm>
          </p:grpSpPr>
          <p:grpSp>
            <p:nvGrpSpPr>
              <p:cNvPr id="7" name="Group 6"/>
              <p:cNvGrpSpPr/>
              <p:nvPr/>
            </p:nvGrpSpPr>
            <p:grpSpPr>
              <a:xfrm>
                <a:off x="866138" y="2374834"/>
                <a:ext cx="4929998" cy="4582558"/>
                <a:chOff x="866138" y="2374834"/>
                <a:chExt cx="4857990" cy="4582558"/>
              </a:xfrm>
            </p:grpSpPr>
            <p:sp>
              <p:nvSpPr>
                <p:cNvPr id="10" name="Arc 9"/>
                <p:cNvSpPr/>
                <p:nvPr/>
              </p:nvSpPr>
              <p:spPr>
                <a:xfrm>
                  <a:off x="866138" y="2374834"/>
                  <a:ext cx="4857990" cy="4582558"/>
                </a:xfrm>
                <a:prstGeom prst="arc">
                  <a:avLst>
                    <a:gd name="adj1" fmla="val 10807310"/>
                    <a:gd name="adj2" fmla="val 0"/>
                  </a:avLst>
                </a:prstGeom>
                <a:solidFill>
                  <a:schemeClr val="accent1"/>
                </a:soli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  <p:sp>
              <p:nvSpPr>
                <p:cNvPr id="11" name="TextBox 10"/>
                <p:cNvSpPr txBox="1"/>
                <p:nvPr/>
              </p:nvSpPr>
              <p:spPr>
                <a:xfrm>
                  <a:off x="3970015" y="3188741"/>
                  <a:ext cx="1602454" cy="89928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de-DE" sz="800" smtClean="0"/>
                    <a:t>Nuclear</a:t>
                  </a:r>
                </a:p>
                <a:p>
                  <a:r>
                    <a:rPr lang="de-DE" sz="800" smtClean="0"/>
                    <a:t>core (Pb)</a:t>
                  </a:r>
                  <a:endParaRPr lang="en-US" sz="800"/>
                </a:p>
              </p:txBody>
            </p:sp>
          </p:grpSp>
          <p:cxnSp>
            <p:nvCxnSpPr>
              <p:cNvPr id="8" name="Straight Connector 7"/>
              <p:cNvCxnSpPr/>
              <p:nvPr/>
            </p:nvCxnSpPr>
            <p:spPr>
              <a:xfrm flipV="1">
                <a:off x="2606519" y="1065618"/>
                <a:ext cx="0" cy="3651314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79512" y="836712"/>
                <a:ext cx="5988449" cy="4366470"/>
              </a:xfrm>
              <a:prstGeom prst="rect">
                <a:avLst/>
              </a:prstGeom>
            </p:spPr>
          </p:pic>
        </p:grpSp>
        <p:grpSp>
          <p:nvGrpSpPr>
            <p:cNvPr id="16" name="Group 15"/>
            <p:cNvGrpSpPr/>
            <p:nvPr/>
          </p:nvGrpSpPr>
          <p:grpSpPr>
            <a:xfrm>
              <a:off x="5914910" y="2282079"/>
              <a:ext cx="2500772" cy="1739601"/>
              <a:chOff x="395536" y="2595093"/>
              <a:chExt cx="5184576" cy="3606524"/>
            </a:xfrm>
          </p:grpSpPr>
          <p:pic>
            <p:nvPicPr>
              <p:cNvPr id="12" name="Picture 2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5536" y="2595093"/>
                <a:ext cx="5184576" cy="36065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3" name="TextBox 12"/>
              <p:cNvSpPr txBox="1"/>
              <p:nvPr/>
            </p:nvSpPr>
            <p:spPr>
              <a:xfrm>
                <a:off x="3267530" y="4899349"/>
                <a:ext cx="1927639" cy="55890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700" smtClean="0"/>
                  <a:t>Compilation of charm </a:t>
                </a:r>
              </a:p>
              <a:p>
                <a:r>
                  <a:rPr lang="de-DE" sz="700" smtClean="0"/>
                  <a:t>X-sections, HSD input</a:t>
                </a:r>
                <a:endParaRPr lang="en-US" sz="700"/>
              </a:p>
            </p:txBody>
          </p:sp>
          <p:cxnSp>
            <p:nvCxnSpPr>
              <p:cNvPr id="14" name="Straight Connector 13"/>
              <p:cNvCxnSpPr/>
              <p:nvPr/>
            </p:nvCxnSpPr>
            <p:spPr>
              <a:xfrm flipV="1">
                <a:off x="2442933" y="2769553"/>
                <a:ext cx="0" cy="288032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4007110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Open charm physics at CBM – basic issues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M. Deveaux</a:t>
            </a:r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0BE5BE1-4896-4BF5-9D8F-B3A166AB6A5A}" type="slidenum">
              <a:rPr lang="de-DE" smtClean="0"/>
              <a:pPr>
                <a:defRPr/>
              </a:pPr>
              <a:t>5</a:t>
            </a:fld>
            <a:endParaRPr lang="de-DE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462" y="795016"/>
            <a:ext cx="5930738" cy="4097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feld 24"/>
          <p:cNvSpPr txBox="1"/>
          <p:nvPr/>
        </p:nvSpPr>
        <p:spPr>
          <a:xfrm>
            <a:off x="3043028" y="3644619"/>
            <a:ext cx="29482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mtClean="0"/>
              <a:t>Lines: HSD-Input (2008)</a:t>
            </a:r>
            <a:endParaRPr lang="en-US" sz="2000"/>
          </a:p>
        </p:txBody>
      </p:sp>
      <p:sp>
        <p:nvSpPr>
          <p:cNvPr id="14" name="Textfeld 27"/>
          <p:cNvSpPr txBox="1"/>
          <p:nvPr/>
        </p:nvSpPr>
        <p:spPr>
          <a:xfrm rot="16200000">
            <a:off x="948765" y="2862960"/>
            <a:ext cx="1225015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000" smtClean="0"/>
              <a:t>CBM p-A</a:t>
            </a:r>
            <a:endParaRPr lang="en-US" sz="2000"/>
          </a:p>
        </p:txBody>
      </p:sp>
      <p:sp>
        <p:nvSpPr>
          <p:cNvPr id="5" name="TextBox 4"/>
          <p:cNvSpPr txBox="1"/>
          <p:nvPr/>
        </p:nvSpPr>
        <p:spPr>
          <a:xfrm>
            <a:off x="441462" y="4862168"/>
            <a:ext cx="8229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mtClean="0">
                <a:solidFill>
                  <a:srgbClr val="FF0000"/>
                </a:solidFill>
              </a:rPr>
              <a:t>M</a:t>
            </a:r>
            <a:r>
              <a:rPr lang="de-DE" smtClean="0"/>
              <a:t>ission 1: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mtClean="0"/>
              <a:t>Measure and understand the formation of charmed particles near threshold in p-p (=Be) and p + A.</a:t>
            </a:r>
          </a:p>
          <a:p>
            <a:r>
              <a:rPr lang="de-DE" smtClean="0"/>
              <a:t>=&gt; Back up charmonium measurements </a:t>
            </a:r>
            <a:r>
              <a:rPr lang="de-DE" sz="1200" smtClean="0"/>
              <a:t>(see talk of P.P. Bhaduri) </a:t>
            </a:r>
            <a:endParaRPr lang="en-US" sz="1200"/>
          </a:p>
        </p:txBody>
      </p:sp>
      <p:sp>
        <p:nvSpPr>
          <p:cNvPr id="6" name="Rectangle 5"/>
          <p:cNvSpPr/>
          <p:nvPr/>
        </p:nvSpPr>
        <p:spPr>
          <a:xfrm>
            <a:off x="1352905" y="2439874"/>
            <a:ext cx="378252" cy="1827405"/>
          </a:xfrm>
          <a:prstGeom prst="rect">
            <a:avLst/>
          </a:prstGeom>
          <a:solidFill>
            <a:srgbClr val="BBE0E3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3100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715"/>
    </mc:Choice>
    <mc:Fallback xmlns="">
      <p:transition spd="slow" advTm="32715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Sub-threshold charm production?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M. Deveaux</a:t>
            </a:r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0BE5BE1-4896-4BF5-9D8F-B3A166AB6A5A}" type="slidenum">
              <a:rPr lang="de-DE" smtClean="0"/>
              <a:pPr>
                <a:defRPr/>
              </a:pPr>
              <a:t>6</a:t>
            </a:fld>
            <a:endParaRPr lang="de-DE"/>
          </a:p>
        </p:txBody>
      </p:sp>
      <p:sp>
        <p:nvSpPr>
          <p:cNvPr id="5" name="Rectangle 4"/>
          <p:cNvSpPr/>
          <p:nvPr/>
        </p:nvSpPr>
        <p:spPr>
          <a:xfrm>
            <a:off x="251520" y="657860"/>
            <a:ext cx="5101644" cy="707886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de-DE" sz="2000">
                <a:solidFill>
                  <a:srgbClr val="000000"/>
                </a:solidFill>
                <a:latin typeface="Arial Unicode MS" panose="020B0604020202020204" pitchFamily="34" charset="-128"/>
              </a:rPr>
              <a:t>J. Steinheimer, A. Botvina and M. Bleicher,</a:t>
            </a:r>
          </a:p>
          <a:p>
            <a:r>
              <a:rPr lang="en-US" sz="2000">
                <a:solidFill>
                  <a:srgbClr val="000000"/>
                </a:solidFill>
                <a:latin typeface="Arial Unicode MS" panose="020B0604020202020204" pitchFamily="34" charset="-128"/>
              </a:rPr>
              <a:t>Phys. Rev. C 95, no. 1, 014911 (</a:t>
            </a:r>
            <a:r>
              <a:rPr lang="en-US" sz="2000" smtClean="0">
                <a:solidFill>
                  <a:srgbClr val="000000"/>
                </a:solidFill>
                <a:latin typeface="Arial Unicode MS" panose="020B0604020202020204" pitchFamily="34" charset="-128"/>
              </a:rPr>
              <a:t>2017)</a:t>
            </a:r>
            <a:r>
              <a:rPr lang="en-US" sz="700" smtClean="0">
                <a:solidFill>
                  <a:srgbClr val="F3F3F3"/>
                </a:solidFill>
                <a:latin typeface="Arial Unicode MS" panose="020B0604020202020204" pitchFamily="34" charset="-128"/>
              </a:rPr>
              <a:t>an</a:t>
            </a:r>
            <a:endParaRPr lang="en-US" sz="200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0605" y="821030"/>
            <a:ext cx="3526778" cy="266099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251520" y="1471633"/>
                <a:ext cx="5101644" cy="20719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b="1" smtClean="0">
                    <a:solidFill>
                      <a:srgbClr val="FF0000"/>
                    </a:solidFill>
                  </a:rPr>
                  <a:t>I</a:t>
                </a:r>
                <a:r>
                  <a:rPr lang="de-DE" b="1" smtClean="0"/>
                  <a:t>dea: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de-DE" sz="2000" smtClean="0"/>
                  <a:t>Add  heavy resonances </a:t>
                </a:r>
              </a:p>
              <a:p>
                <a:pPr lvl="1"/>
                <a:r>
                  <a:rPr lang="de-DE" sz="2000" smtClean="0"/>
                  <a:t>to UrQMD.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de-DE" sz="2000" smtClean="0"/>
                  <a:t>Allow decay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sz="2000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p>
                        <m:r>
                          <a:rPr lang="de-DE" sz="2000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de-DE" sz="2000" b="0" i="1" smtClean="0">
                        <a:latin typeface="Cambria Math" panose="02040503050406030204" pitchFamily="18" charset="0"/>
                      </a:rPr>
                      <m:t>→</m:t>
                    </m:r>
                    <m:d>
                      <m:dPr>
                        <m:ctrlPr>
                          <a:rPr lang="de-DE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sz="20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de-DE" sz="20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acc>
                          <m:accPr>
                            <m:chr m:val="̅"/>
                            <m:ctrlPr>
                              <a:rPr lang="de-DE" sz="20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de-DE" sz="2000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</m:acc>
                      </m:e>
                    </m:d>
                    <m:r>
                      <a:rPr lang="de-DE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de-DE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endParaRPr lang="en-US" sz="2000" smtClean="0">
                  <a:solidFill>
                    <a:schemeClr val="tx1"/>
                  </a:solidFill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de-DE" sz="2000" smtClean="0"/>
                  <a:t>Fix free parameters with data:</a:t>
                </a:r>
              </a:p>
              <a:p>
                <a:pPr lvl="1"/>
                <a:r>
                  <a:rPr lang="de-DE" smtClean="0"/>
                  <a:t>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𝐽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𝜓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 @ </m:t>
                    </m:r>
                    <m:rad>
                      <m:radPr>
                        <m:degHide m:val="on"/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𝑝𝑝</m:t>
                            </m:r>
                          </m:sub>
                        </m:sSub>
                      </m:e>
                    </m:rad>
                    <m:r>
                      <a:rPr lang="de-DE" b="0" i="1" smtClean="0">
                        <a:latin typeface="Cambria Math" panose="02040503050406030204" pitchFamily="18" charset="0"/>
                      </a:rPr>
                      <m:t>=6.7 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𝐺𝑒𝑉</m:t>
                    </m:r>
                  </m:oMath>
                </a14:m>
                <a:r>
                  <a:rPr lang="en-US" smtClean="0">
                    <a:solidFill>
                      <a:schemeClr val="tx1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520" y="1471633"/>
                <a:ext cx="5101644" cy="2071977"/>
              </a:xfrm>
              <a:prstGeom prst="rect">
                <a:avLst/>
              </a:prstGeom>
              <a:blipFill rotWithShape="0">
                <a:blip r:embed="rId4"/>
                <a:stretch>
                  <a:fillRect l="-1553" t="-1471" b="-8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323528" y="3816139"/>
                <a:ext cx="8878200" cy="13542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b="1" smtClean="0">
                    <a:solidFill>
                      <a:srgbClr val="FF0000"/>
                    </a:solidFill>
                  </a:rPr>
                  <a:t>E</a:t>
                </a:r>
                <a:r>
                  <a:rPr lang="de-DE" b="1" smtClean="0"/>
                  <a:t>ffect:</a:t>
                </a:r>
              </a:p>
              <a:p>
                <a:r>
                  <a:rPr lang="de-DE" sz="2000" smtClean="0"/>
                  <a:t>Accumulate kinetic energy in p-A and A-A collisions, e.g.:</a:t>
                </a:r>
              </a:p>
              <a:p>
                <a:r>
                  <a:rPr lang="de-DE" sz="2000" smtClean="0"/>
                  <a:t>1st collision: 	</a:t>
                </a:r>
                <a14:m>
                  <m:oMath xmlns:m="http://schemas.openxmlformats.org/officeDocument/2006/math">
                    <m:r>
                      <a:rPr lang="de-DE" sz="2000" i="1">
                        <a:latin typeface="Cambria Math" panose="02040503050406030204" pitchFamily="18" charset="0"/>
                      </a:rPr>
                      <m:t>𝑝</m:t>
                    </m:r>
                    <m:r>
                      <a:rPr lang="de-DE" sz="2000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de-DE" sz="2000" i="1">
                        <a:latin typeface="Cambria Math" panose="02040503050406030204" pitchFamily="18" charset="0"/>
                      </a:rPr>
                      <m:t>𝑁</m:t>
                    </m:r>
                    <m:r>
                      <a:rPr lang="de-DE" sz="2000" i="1">
                        <a:latin typeface="Cambria Math" panose="02040503050406030204" pitchFamily="18" charset="0"/>
                      </a:rPr>
                      <m:t>   +</m:t>
                    </m:r>
                    <m:sSub>
                      <m:sSubPr>
                        <m:ctrlPr>
                          <a:rPr lang="de-DE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000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de-DE" sz="2000" b="0" i="1" smtClean="0">
                            <a:latin typeface="Cambria Math" panose="02040503050406030204" pitchFamily="18" charset="0"/>
                          </a:rPr>
                          <m:t>𝑘𝑖𝑛</m:t>
                        </m:r>
                      </m:sub>
                    </m:sSub>
                    <m:r>
                      <a:rPr lang="de-DE" sz="2000" b="0" i="1" smtClean="0">
                        <a:latin typeface="Cambria Math" panose="02040503050406030204" pitchFamily="18" charset="0"/>
                      </a:rPr>
                      <m:t>  </m:t>
                    </m:r>
                    <m:r>
                      <a:rPr lang="de-DE" sz="2000" i="1"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de-DE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sz="2000" i="1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p>
                        <m:r>
                          <a:rPr lang="de-DE" sz="2000" i="1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de-DE" sz="2000" i="1">
                    <a:latin typeface="Cambria Math" panose="02040503050406030204" pitchFamily="18" charset="0"/>
                  </a:rPr>
                  <a:t> </a:t>
                </a:r>
                <a:r>
                  <a:rPr lang="de-DE" sz="2000" smtClean="0">
                    <a:latin typeface="Cambria Math" panose="02040503050406030204" pitchFamily="18" charset="0"/>
                  </a:rPr>
                  <a:t>+</a:t>
                </a:r>
                <a:r>
                  <a:rPr lang="de-DE" sz="2000" i="1" smtClean="0">
                    <a:latin typeface="Cambria Math" panose="02040503050406030204" pitchFamily="18" charset="0"/>
                  </a:rPr>
                  <a:t> X</a:t>
                </a:r>
                <a:r>
                  <a:rPr lang="de-DE" sz="2000" smtClean="0">
                    <a:latin typeface="Cambria Math" panose="02040503050406030204" pitchFamily="18" charset="0"/>
                  </a:rPr>
                  <a:t> 	     </a:t>
                </a:r>
                <a:r>
                  <a:rPr lang="de-DE" sz="2000" smtClean="0">
                    <a:latin typeface="+mn-lt"/>
                  </a:rPr>
                  <a:t>(</a:t>
                </a:r>
                <a:r>
                  <a:rPr lang="de-DE" sz="2000">
                    <a:latin typeface="+mn-lt"/>
                  </a:rPr>
                  <a:t>sub</a:t>
                </a:r>
                <a:r>
                  <a:rPr lang="de-DE" sz="1800" smtClean="0">
                    <a:latin typeface="+mn-lt"/>
                  </a:rPr>
                  <a:t> </a:t>
                </a:r>
                <a:r>
                  <a:rPr lang="de-DE" sz="600">
                    <a:latin typeface="+mn-lt"/>
                  </a:rPr>
                  <a:t> </a:t>
                </a:r>
                <a14:m>
                  <m:oMath xmlns:m="http://schemas.openxmlformats.org/officeDocument/2006/math">
                    <m:r>
                      <a:rPr lang="de-DE" sz="2000" b="0" i="0" smtClean="0">
                        <a:latin typeface="Cambria Math" panose="02040503050406030204" pitchFamily="18" charset="0"/>
                      </a:rPr>
                      <m:t>     </m:t>
                    </m:r>
                    <m:r>
                      <a:rPr lang="de-DE" sz="2000" i="1" smtClean="0">
                        <a:latin typeface="Cambria Math" panose="02040503050406030204" pitchFamily="18" charset="0"/>
                      </a:rPr>
                      <m:t>𝑐</m:t>
                    </m:r>
                    <m:r>
                      <a:rPr lang="de-DE" sz="2000" i="1" smtClean="0">
                        <a:latin typeface="Cambria Math" panose="02040503050406030204" pitchFamily="18" charset="0"/>
                      </a:rPr>
                      <m:t>−</m:t>
                    </m:r>
                    <m:acc>
                      <m:accPr>
                        <m:chr m:val="̅"/>
                        <m:ctrlPr>
                          <a:rPr lang="de-DE" sz="20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de-DE" sz="200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</m:acc>
                  </m:oMath>
                </a14:m>
                <a:r>
                  <a:rPr lang="de-DE" sz="2000" smtClean="0">
                    <a:latin typeface="+mn-lt"/>
                  </a:rPr>
                  <a:t> threshold) </a:t>
                </a:r>
              </a:p>
              <a:p>
                <a:r>
                  <a:rPr lang="de-DE" sz="2000" smtClean="0"/>
                  <a:t>2nd collision: 	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sz="2000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p>
                        <m:r>
                          <a:rPr lang="de-DE" sz="2000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de-DE" sz="2000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de-DE" sz="2000" i="1">
                        <a:latin typeface="Cambria Math" panose="02040503050406030204" pitchFamily="18" charset="0"/>
                      </a:rPr>
                      <m:t>𝑁</m:t>
                    </m:r>
                    <m:r>
                      <a:rPr lang="de-DE" sz="2000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de-DE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000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  <m:r>
                          <a:rPr lang="de-DE" sz="2000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e>
                      <m:sub>
                        <m:r>
                          <a:rPr lang="de-DE" sz="2000" b="0" i="1" smtClean="0">
                            <a:latin typeface="Cambria Math" panose="02040503050406030204" pitchFamily="18" charset="0"/>
                          </a:rPr>
                          <m:t>𝑘𝑖𝑛</m:t>
                        </m:r>
                      </m:sub>
                    </m:sSub>
                    <m:r>
                      <a:rPr lang="de-DE" sz="2000" i="1">
                        <a:latin typeface="Cambria Math" panose="02040503050406030204" pitchFamily="18" charset="0"/>
                      </a:rPr>
                      <m:t> →</m:t>
                    </m:r>
                    <m:r>
                      <a:rPr lang="de-DE" sz="2000" b="0" i="1" smtClean="0"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ctrlPr>
                          <a:rPr lang="de-DE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sz="20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de-DE" sz="20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acc>
                          <m:accPr>
                            <m:chr m:val="̅"/>
                            <m:ctrlPr>
                              <a:rPr lang="de-DE" sz="20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de-DE" sz="2000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</m:acc>
                      </m:e>
                    </m:d>
                    <m:r>
                      <a:rPr lang="de-DE" sz="20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de-DE" sz="2000" b="0" i="1" smtClean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de-DE" sz="2000" smtClean="0"/>
                  <a:t>         (above </a:t>
                </a:r>
                <a14:m>
                  <m:oMath xmlns:m="http://schemas.openxmlformats.org/officeDocument/2006/math">
                    <m:r>
                      <a:rPr lang="de-DE" sz="2000" i="1">
                        <a:latin typeface="Cambria Math" panose="02040503050406030204" pitchFamily="18" charset="0"/>
                      </a:rPr>
                      <m:t>𝑐</m:t>
                    </m:r>
                    <m:r>
                      <a:rPr lang="de-DE" sz="2000" i="1">
                        <a:latin typeface="Cambria Math" panose="02040503050406030204" pitchFamily="18" charset="0"/>
                      </a:rPr>
                      <m:t>−</m:t>
                    </m:r>
                    <m:acc>
                      <m:accPr>
                        <m:chr m:val="̅"/>
                        <m:ctrlPr>
                          <a:rPr lang="de-DE" sz="2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de-DE" sz="2000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</m:acc>
                  </m:oMath>
                </a14:m>
                <a:r>
                  <a:rPr lang="de-DE" sz="2000" smtClean="0"/>
                  <a:t> threshold) </a:t>
                </a: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528" y="3816139"/>
                <a:ext cx="8878200" cy="1354217"/>
              </a:xfrm>
              <a:prstGeom prst="rect">
                <a:avLst/>
              </a:prstGeom>
              <a:blipFill rotWithShape="0">
                <a:blip r:embed="rId5"/>
                <a:stretch>
                  <a:fillRect l="-893" t="-2703" b="-76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/>
          <p:cNvSpPr txBox="1"/>
          <p:nvPr/>
        </p:nvSpPr>
        <p:spPr>
          <a:xfrm>
            <a:off x="322773" y="5434357"/>
            <a:ext cx="5444119" cy="1077218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de-DE" smtClean="0">
                <a:solidFill>
                  <a:srgbClr val="FF0000"/>
                </a:solidFill>
              </a:rPr>
              <a:t>A</a:t>
            </a:r>
            <a:r>
              <a:rPr lang="de-DE" smtClean="0"/>
              <a:t>pproach was previously used for strange</a:t>
            </a:r>
          </a:p>
          <a:p>
            <a:r>
              <a:rPr lang="de-DE" smtClean="0"/>
              <a:t>particles. </a:t>
            </a:r>
          </a:p>
          <a:p>
            <a:r>
              <a:rPr lang="de-DE" sz="2000" smtClean="0">
                <a:solidFill>
                  <a:srgbClr val="FF0000"/>
                </a:solidFill>
              </a:rPr>
              <a:t>O</a:t>
            </a:r>
            <a:r>
              <a:rPr lang="de-DE" sz="2000" smtClean="0"/>
              <a:t>pen: Applicable to charm?</a:t>
            </a:r>
            <a:endParaRPr lang="en-US" sz="2000"/>
          </a:p>
        </p:txBody>
      </p:sp>
      <p:sp>
        <p:nvSpPr>
          <p:cNvPr id="11" name="Rectangle 10"/>
          <p:cNvSpPr/>
          <p:nvPr/>
        </p:nvSpPr>
        <p:spPr>
          <a:xfrm>
            <a:off x="6232066" y="5517320"/>
            <a:ext cx="285155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200" smtClean="0">
                <a:latin typeface="Arial Unicode MS" panose="020B0604020202020204" pitchFamily="34" charset="-128"/>
              </a:rPr>
              <a:t>e.g. J</a:t>
            </a:r>
            <a:r>
              <a:rPr lang="de-DE" sz="1200">
                <a:latin typeface="Arial Unicode MS" panose="020B0604020202020204" pitchFamily="34" charset="-128"/>
              </a:rPr>
              <a:t>. Steinheimer and M. Bleicher, J. Phys. G 43, no. 1, 015104 (2016)</a:t>
            </a:r>
            <a:endParaRPr lang="en-US" sz="1200"/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3419872" y="2038411"/>
            <a:ext cx="1933292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5724128" y="5659123"/>
            <a:ext cx="360040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999314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849"/>
    </mc:Choice>
    <mc:Fallback xmlns="">
      <p:transition spd="slow" advTm="688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Effect and results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M. Deveaux</a:t>
            </a:r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0BE5BE1-4896-4BF5-9D8F-B3A166AB6A5A}" type="slidenum">
              <a:rPr lang="de-DE" smtClean="0"/>
              <a:pPr>
                <a:defRPr/>
              </a:pPr>
              <a:t>7</a:t>
            </a:fld>
            <a:endParaRPr lang="de-DE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63746"/>
            <a:ext cx="4392487" cy="3167192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4693942" y="548640"/>
            <a:ext cx="4373858" cy="3238052"/>
            <a:chOff x="4324055" y="3187946"/>
            <a:chExt cx="4716016" cy="342161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324055" y="3187946"/>
              <a:ext cx="4716016" cy="3421610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5004048" y="3302598"/>
              <a:ext cx="1439783" cy="2867196"/>
            </a:xfrm>
            <a:prstGeom prst="rect">
              <a:avLst/>
            </a:prstGeom>
            <a:solidFill>
              <a:srgbClr val="33CCFF">
                <a:alpha val="2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Rectangle 10"/>
          <p:cNvSpPr/>
          <p:nvPr/>
        </p:nvSpPr>
        <p:spPr>
          <a:xfrm>
            <a:off x="615915" y="657140"/>
            <a:ext cx="1291789" cy="2660217"/>
          </a:xfrm>
          <a:prstGeom prst="rect">
            <a:avLst/>
          </a:prstGeom>
          <a:solidFill>
            <a:srgbClr val="33CCFF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611560" y="3857559"/>
            <a:ext cx="8006487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mtClean="0">
                <a:solidFill>
                  <a:srgbClr val="FF0000"/>
                </a:solidFill>
              </a:rPr>
              <a:t>M</a:t>
            </a:r>
            <a:r>
              <a:rPr lang="de-DE" smtClean="0"/>
              <a:t>odel predictions: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mtClean="0"/>
              <a:t>Substantial yield of J/Psi and D-mesons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mtClean="0"/>
              <a:t>Yields for SIS100 energy range roughly equal to HSD yields</a:t>
            </a:r>
          </a:p>
          <a:p>
            <a:r>
              <a:rPr lang="de-DE"/>
              <a:t> </a:t>
            </a:r>
            <a:r>
              <a:rPr lang="de-DE" smtClean="0"/>
              <a:t>    for SIS300.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98826" y="5661248"/>
            <a:ext cx="6968574" cy="769441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de-DE" smtClean="0">
                <a:solidFill>
                  <a:srgbClr val="FF0000"/>
                </a:solidFill>
              </a:rPr>
              <a:t>M</a:t>
            </a:r>
            <a:r>
              <a:rPr lang="de-DE" smtClean="0"/>
              <a:t>odel</a:t>
            </a:r>
            <a:r>
              <a:rPr lang="de-DE" smtClean="0">
                <a:solidFill>
                  <a:srgbClr val="FF0000"/>
                </a:solidFill>
              </a:rPr>
              <a:t> </a:t>
            </a:r>
            <a:r>
              <a:rPr lang="de-DE" smtClean="0"/>
              <a:t>might be confirmed by observing sub threshold </a:t>
            </a:r>
          </a:p>
          <a:p>
            <a:r>
              <a:rPr lang="de-DE" smtClean="0"/>
              <a:t>charm production with CBM at SIS100.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79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438"/>
    </mc:Choice>
    <mc:Fallback xmlns="">
      <p:transition spd="slow" advTm="51438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352080" y="1295914"/>
            <a:ext cx="4896544" cy="5040560"/>
            <a:chOff x="179512" y="836712"/>
            <a:chExt cx="5988449" cy="6120680"/>
          </a:xfrm>
        </p:grpSpPr>
        <p:grpSp>
          <p:nvGrpSpPr>
            <p:cNvPr id="9" name="Group 8"/>
            <p:cNvGrpSpPr/>
            <p:nvPr/>
          </p:nvGrpSpPr>
          <p:grpSpPr>
            <a:xfrm>
              <a:off x="866138" y="2374834"/>
              <a:ext cx="4929998" cy="4582558"/>
              <a:chOff x="866138" y="2374834"/>
              <a:chExt cx="4857990" cy="4582558"/>
            </a:xfrm>
          </p:grpSpPr>
          <p:sp>
            <p:nvSpPr>
              <p:cNvPr id="7" name="Arc 6"/>
              <p:cNvSpPr/>
              <p:nvPr/>
            </p:nvSpPr>
            <p:spPr>
              <a:xfrm>
                <a:off x="866138" y="2374834"/>
                <a:ext cx="4857990" cy="4582558"/>
              </a:xfrm>
              <a:prstGeom prst="arc">
                <a:avLst>
                  <a:gd name="adj1" fmla="val 10807310"/>
                  <a:gd name="adj2" fmla="val 0"/>
                </a:avLst>
              </a:prstGeom>
              <a:solidFill>
                <a:schemeClr val="accent1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3970016" y="3188742"/>
                <a:ext cx="1327172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mtClean="0"/>
                  <a:t>Nuclear</a:t>
                </a:r>
              </a:p>
              <a:p>
                <a:r>
                  <a:rPr lang="de-DE" smtClean="0"/>
                  <a:t>core (Pb)</a:t>
                </a:r>
                <a:endParaRPr lang="en-US"/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 flipV="1">
              <a:off x="2606519" y="1065618"/>
              <a:ext cx="0" cy="365131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79512" y="836712"/>
              <a:ext cx="5988449" cy="4366470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Impact of „Steinheimer model“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M. Deveaux</a:t>
            </a:r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2298B24-29AC-464F-B886-34241378A982}" type="slidenum">
              <a:rPr lang="de-DE" smtClean="0"/>
              <a:pPr>
                <a:defRPr/>
              </a:pPr>
              <a:t>8</a:t>
            </a:fld>
            <a:endParaRPr lang="de-DE"/>
          </a:p>
        </p:txBody>
      </p:sp>
      <p:sp>
        <p:nvSpPr>
          <p:cNvPr id="11" name="TextBox 10"/>
          <p:cNvSpPr txBox="1"/>
          <p:nvPr/>
        </p:nvSpPr>
        <p:spPr>
          <a:xfrm rot="5400000">
            <a:off x="6263208" y="3436527"/>
            <a:ext cx="530029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mtClean="0"/>
              <a:t>Plot and simulation: J. Steinheimer, FIAS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53430" y="5581323"/>
            <a:ext cx="7559675" cy="1107996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de-DE" smtClean="0">
                <a:solidFill>
                  <a:srgbClr val="FF0000"/>
                </a:solidFill>
              </a:rPr>
              <a:t>J/Psi </a:t>
            </a:r>
            <a:r>
              <a:rPr lang="de-DE" smtClean="0"/>
              <a:t>production by double collision modifies path length of J/Psi in nuclear matter.</a:t>
            </a:r>
          </a:p>
          <a:p>
            <a:r>
              <a:rPr lang="de-DE" smtClean="0"/>
              <a:t>=&gt; Bias of dissociation X-section measurement.</a:t>
            </a:r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468313" y="715614"/>
            <a:ext cx="731136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mtClean="0">
                <a:solidFill>
                  <a:srgbClr val="FF0000"/>
                </a:solidFill>
              </a:rPr>
              <a:t>M</a:t>
            </a:r>
            <a:r>
              <a:rPr lang="de-DE" smtClean="0"/>
              <a:t>ulti-collisions displace birth of J/Psi by ~5fm @ 15 GeV.</a:t>
            </a:r>
            <a:endParaRPr lang="en-US"/>
          </a:p>
        </p:txBody>
      </p:sp>
      <p:grpSp>
        <p:nvGrpSpPr>
          <p:cNvPr id="36" name="Group 35"/>
          <p:cNvGrpSpPr/>
          <p:nvPr/>
        </p:nvGrpSpPr>
        <p:grpSpPr>
          <a:xfrm>
            <a:off x="5398989" y="1931006"/>
            <a:ext cx="3298924" cy="2749351"/>
            <a:chOff x="5398989" y="1931006"/>
            <a:chExt cx="3298924" cy="274935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/>
                <p:cNvSpPr txBox="1"/>
                <p:nvPr/>
              </p:nvSpPr>
              <p:spPr>
                <a:xfrm>
                  <a:off x="5398989" y="2643258"/>
                  <a:ext cx="2998193" cy="737766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𝑑𝑖𝑠𝑠</m:t>
                            </m:r>
                          </m:sub>
                        </m:s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=−</m:t>
                        </m:r>
                        <m:f>
                          <m:f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sty m:val="p"/>
                              </m:rPr>
                              <a:rPr lang="de-DE" b="0" i="0" smtClean="0">
                                <a:latin typeface="Cambria Math" panose="02040503050406030204" pitchFamily="18" charset="0"/>
                              </a:rPr>
                              <m:t>Log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[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𝑆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]</m:t>
                            </m:r>
                          </m:num>
                          <m:den>
                            <m:r>
                              <a:rPr lang="de-DE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𝐿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⋅0.15</m:t>
                            </m:r>
                            <m:r>
                              <a:rPr lang="de-DE" b="0" i="0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sty m:val="p"/>
                              </m:rPr>
                              <a:rPr lang="de-DE" b="0" i="0" smtClean="0">
                                <a:latin typeface="Cambria Math" panose="02040503050406030204" pitchFamily="18" charset="0"/>
                              </a:rPr>
                              <m:t>f</m:t>
                            </m:r>
                            <m:sSup>
                              <m:sSup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de-DE" b="0" i="0" smtClean="0">
                                    <a:latin typeface="Cambria Math" panose="02040503050406030204" pitchFamily="18" charset="0"/>
                                  </a:rPr>
                                  <m:t>m</m:t>
                                </m:r>
                              </m:e>
                              <m:sup>
                                <m:r>
                                  <a:rPr lang="de-DE" b="0" i="0" smtClean="0">
                                    <a:latin typeface="Cambria Math" panose="02040503050406030204" pitchFamily="18" charset="0"/>
                                  </a:rPr>
                                  <m:t>−3</m:t>
                                </m:r>
                              </m:sup>
                            </m:sSup>
                          </m:den>
                        </m:f>
                      </m:oMath>
                    </m:oMathPara>
                  </a14:m>
                  <a:endParaRPr lang="en-US"/>
                </a:p>
              </p:txBody>
            </p:sp>
          </mc:Choice>
          <mc:Fallback xmlns="">
            <p:sp>
              <p:nvSpPr>
                <p:cNvPr id="6" name="TextBox 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98989" y="2643258"/>
                  <a:ext cx="2998193" cy="737766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2" name="TextBox 11"/>
            <p:cNvSpPr txBox="1"/>
            <p:nvPr/>
          </p:nvSpPr>
          <p:spPr>
            <a:xfrm>
              <a:off x="6166864" y="1931006"/>
              <a:ext cx="1903085" cy="33855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de-DE" sz="1600" smtClean="0"/>
                <a:t>Survival probability</a:t>
              </a:r>
              <a:endParaRPr lang="en-US" sz="1600"/>
            </a:p>
          </p:txBody>
        </p:sp>
        <p:cxnSp>
          <p:nvCxnSpPr>
            <p:cNvPr id="18" name="Straight Arrow Connector 17"/>
            <p:cNvCxnSpPr/>
            <p:nvPr/>
          </p:nvCxnSpPr>
          <p:spPr>
            <a:xfrm>
              <a:off x="7668344" y="2276872"/>
              <a:ext cx="0" cy="36638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5572561" y="3880138"/>
              <a:ext cx="3125352" cy="80021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de-DE" sz="1600" smtClean="0"/>
                <a:t>Path of J/Psi in nuclear matter</a:t>
              </a:r>
            </a:p>
            <a:p>
              <a:r>
                <a:rPr lang="de-DE" sz="1000" smtClean="0"/>
                <a:t>Note: </a:t>
              </a:r>
            </a:p>
            <a:p>
              <a:r>
                <a:rPr lang="de-DE" sz="1000" smtClean="0"/>
                <a:t>L in Equation = Average path</a:t>
              </a:r>
            </a:p>
            <a:p>
              <a:r>
                <a:rPr lang="de-DE" sz="1000" smtClean="0"/>
                <a:t>Displayed qualitatively in figure.</a:t>
              </a:r>
              <a:endParaRPr lang="en-US" sz="1000"/>
            </a:p>
          </p:txBody>
        </p:sp>
        <p:cxnSp>
          <p:nvCxnSpPr>
            <p:cNvPr id="20" name="Straight Arrow Connector 19"/>
            <p:cNvCxnSpPr/>
            <p:nvPr/>
          </p:nvCxnSpPr>
          <p:spPr>
            <a:xfrm flipH="1" flipV="1">
              <a:off x="6767950" y="3362608"/>
              <a:ext cx="1" cy="52178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Group 34"/>
          <p:cNvGrpSpPr/>
          <p:nvPr/>
        </p:nvGrpSpPr>
        <p:grpSpPr>
          <a:xfrm>
            <a:off x="2336558" y="2204864"/>
            <a:ext cx="2608038" cy="456759"/>
            <a:chOff x="2336558" y="2204864"/>
            <a:chExt cx="2608038" cy="456759"/>
          </a:xfrm>
        </p:grpSpPr>
        <p:cxnSp>
          <p:nvCxnSpPr>
            <p:cNvPr id="24" name="Straight Arrow Connector 23"/>
            <p:cNvCxnSpPr/>
            <p:nvPr/>
          </p:nvCxnSpPr>
          <p:spPr>
            <a:xfrm>
              <a:off x="2336558" y="2661623"/>
              <a:ext cx="2608038" cy="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/>
            <p:cNvSpPr txBox="1"/>
            <p:nvPr/>
          </p:nvSpPr>
          <p:spPr>
            <a:xfrm>
              <a:off x="3254799" y="2204864"/>
              <a:ext cx="699230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de-DE" sz="2000" i="1" smtClean="0">
                  <a:solidFill>
                    <a:srgbClr val="FF0000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L </a:t>
              </a:r>
              <a:r>
                <a:rPr lang="de-DE" sz="2000" smtClean="0">
                  <a:solidFill>
                    <a:srgbClr val="FF0000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(?)</a:t>
              </a:r>
              <a:endParaRPr lang="en-US" sz="200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</p:grpSp>
      <p:cxnSp>
        <p:nvCxnSpPr>
          <p:cNvPr id="28" name="Straight Connector 27"/>
          <p:cNvCxnSpPr/>
          <p:nvPr/>
        </p:nvCxnSpPr>
        <p:spPr>
          <a:xfrm flipV="1">
            <a:off x="4944596" y="2204864"/>
            <a:ext cx="0" cy="224467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" name="Group 33"/>
          <p:cNvGrpSpPr/>
          <p:nvPr/>
        </p:nvGrpSpPr>
        <p:grpSpPr>
          <a:xfrm>
            <a:off x="899333" y="3907435"/>
            <a:ext cx="4045263" cy="457669"/>
            <a:chOff x="899333" y="3907435"/>
            <a:chExt cx="4045263" cy="457669"/>
          </a:xfrm>
        </p:grpSpPr>
        <p:cxnSp>
          <p:nvCxnSpPr>
            <p:cNvPr id="30" name="Straight Arrow Connector 29"/>
            <p:cNvCxnSpPr/>
            <p:nvPr/>
          </p:nvCxnSpPr>
          <p:spPr>
            <a:xfrm>
              <a:off x="899333" y="4365104"/>
              <a:ext cx="4045263" cy="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/>
            <p:cNvSpPr txBox="1"/>
            <p:nvPr/>
          </p:nvSpPr>
          <p:spPr>
            <a:xfrm>
              <a:off x="2497574" y="3907435"/>
              <a:ext cx="699230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de-DE" sz="2000" i="1" smtClean="0">
                  <a:solidFill>
                    <a:srgbClr val="FF0000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L </a:t>
              </a:r>
              <a:r>
                <a:rPr lang="de-DE" sz="2000" smtClean="0">
                  <a:solidFill>
                    <a:srgbClr val="FF0000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(?)</a:t>
              </a:r>
              <a:endParaRPr lang="en-US" sz="200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61967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Open Charm Physics at CBM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M. Deveaux</a:t>
            </a:r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2298B24-29AC-464F-B886-34241378A982}" type="slidenum">
              <a:rPr lang="de-DE" smtClean="0"/>
              <a:pPr>
                <a:defRPr/>
              </a:pPr>
              <a:t>9</a:t>
            </a:fld>
            <a:endParaRPr lang="de-DE"/>
          </a:p>
        </p:txBody>
      </p:sp>
      <p:sp>
        <p:nvSpPr>
          <p:cNvPr id="5" name="TextBox 4"/>
          <p:cNvSpPr txBox="1"/>
          <p:nvPr/>
        </p:nvSpPr>
        <p:spPr>
          <a:xfrm>
            <a:off x="539552" y="699328"/>
            <a:ext cx="58625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smtClean="0">
                <a:solidFill>
                  <a:srgbClr val="FF0000"/>
                </a:solidFill>
              </a:rPr>
              <a:t>I</a:t>
            </a:r>
            <a:r>
              <a:rPr lang="de-DE" sz="2800" smtClean="0"/>
              <a:t>nstrumentation: Relevant detectors</a:t>
            </a:r>
            <a:endParaRPr lang="en-US" sz="2800"/>
          </a:p>
        </p:txBody>
      </p:sp>
      <p:pic>
        <p:nvPicPr>
          <p:cNvPr id="6" name="Picture 2" descr="http://www.fair-center.eu/fileadmin/fair/experiments/CBM/images/CBM_SIS100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097"/>
          <a:stretch/>
        </p:blipFill>
        <p:spPr bwMode="auto">
          <a:xfrm>
            <a:off x="2843808" y="2564904"/>
            <a:ext cx="4823972" cy="3602920"/>
          </a:xfrm>
          <a:prstGeom prst="rect">
            <a:avLst/>
          </a:prstGeom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049184" y="1867696"/>
            <a:ext cx="3594254" cy="76944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de-DE" smtClean="0"/>
              <a:t>Silicon Tracking System</a:t>
            </a:r>
          </a:p>
          <a:p>
            <a:r>
              <a:rPr lang="de-DE" smtClean="0"/>
              <a:t>(Momentum measurement)</a:t>
            </a:r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004048" y="1536231"/>
            <a:ext cx="2948243" cy="76944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de-DE" smtClean="0"/>
              <a:t>Time of Flight system</a:t>
            </a:r>
          </a:p>
          <a:p>
            <a:r>
              <a:rPr lang="de-DE" smtClean="0"/>
              <a:t>(Hadron identification)</a:t>
            </a:r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51520" y="3151473"/>
            <a:ext cx="2900602" cy="76944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de-DE" smtClean="0"/>
              <a:t>Micro Vertex Detector</a:t>
            </a:r>
          </a:p>
          <a:p>
            <a:r>
              <a:rPr lang="de-DE" smtClean="0"/>
              <a:t>(Vertexing)</a:t>
            </a:r>
            <a:endParaRPr lang="en-US"/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3152122" y="3536193"/>
            <a:ext cx="411766" cy="612887"/>
          </a:xfrm>
          <a:prstGeom prst="straightConnector1">
            <a:avLst/>
          </a:prstGeom>
          <a:ln w="38100">
            <a:solidFill>
              <a:srgbClr val="FFCC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3779912" y="2637137"/>
            <a:ext cx="0" cy="1448092"/>
          </a:xfrm>
          <a:prstGeom prst="straightConnector1">
            <a:avLst/>
          </a:prstGeom>
          <a:ln w="38100">
            <a:solidFill>
              <a:srgbClr val="FFCC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8" idx="2"/>
          </p:cNvCxnSpPr>
          <p:nvPr/>
        </p:nvCxnSpPr>
        <p:spPr>
          <a:xfrm flipH="1">
            <a:off x="5731937" y="2305672"/>
            <a:ext cx="746233" cy="1230521"/>
          </a:xfrm>
          <a:prstGeom prst="straightConnector1">
            <a:avLst/>
          </a:prstGeom>
          <a:ln w="38100">
            <a:solidFill>
              <a:srgbClr val="FFCC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90448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2.4|21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.4|14.1|8.7|8.8|16.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3|27.6|6.3|7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7|18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11.8|9.2|3.7|3.1|3.7|2.7|1|1.6|5|4.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7|15|11.7"/>
</p:tagLst>
</file>

<file path=ppt/theme/theme1.xml><?xml version="1.0" encoding="utf-8"?>
<a:theme xmlns:a="http://schemas.openxmlformats.org/drawingml/2006/main" name="1_Standarddesign">
  <a:themeElements>
    <a:clrScheme name="1_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Standarddesign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1445</Words>
  <Application>Microsoft Office PowerPoint</Application>
  <PresentationFormat>On-screen Show (4:3)</PresentationFormat>
  <Paragraphs>367</Paragraphs>
  <Slides>28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5" baseType="lpstr">
      <vt:lpstr>Arial Unicode MS</vt:lpstr>
      <vt:lpstr>Arial</vt:lpstr>
      <vt:lpstr>Symbol</vt:lpstr>
      <vt:lpstr>Cambria Math</vt:lpstr>
      <vt:lpstr>Times New Roman</vt:lpstr>
      <vt:lpstr>1_Standarddesign</vt:lpstr>
      <vt:lpstr>Photo Editor Photo</vt:lpstr>
      <vt:lpstr>PowerPoint Presentation</vt:lpstr>
      <vt:lpstr>Outline</vt:lpstr>
      <vt:lpstr>CBM @ FAIR</vt:lpstr>
      <vt:lpstr>PowerPoint Presentation</vt:lpstr>
      <vt:lpstr>Open charm physics at CBM – basic issues</vt:lpstr>
      <vt:lpstr>Sub-threshold charm production?</vt:lpstr>
      <vt:lpstr>Effect and results</vt:lpstr>
      <vt:lpstr>Impact of „Steinheimer model“</vt:lpstr>
      <vt:lpstr>Open Charm Physics at CBM</vt:lpstr>
      <vt:lpstr>How to measure open charm</vt:lpstr>
      <vt:lpstr>CBM Micro-Vertex-Detector basic concept</vt:lpstr>
      <vt:lpstr>Fixed target – particuar challenges</vt:lpstr>
      <vt:lpstr>Why dedicated sensors?</vt:lpstr>
      <vt:lpstr>MIMOSIS – Sensor concept</vt:lpstr>
      <vt:lpstr>MIMOSIS-0 – first signs of life</vt:lpstr>
      <vt:lpstr>Integration concept of the MVD</vt:lpstr>
      <vt:lpstr>Integration concept of the MVD</vt:lpstr>
      <vt:lpstr>Current status: PRESTO and NA61/SHINE VD</vt:lpstr>
      <vt:lpstr>Feasibility studies on open charm production</vt:lpstr>
      <vt:lpstr>Reconstruction of open charm - Major cuts</vt:lpstr>
      <vt:lpstr>Simulation p-C 30 AGeV</vt:lpstr>
      <vt:lpstr>Effect and results</vt:lpstr>
      <vt:lpstr>        Status of FAIR</vt:lpstr>
      <vt:lpstr>            Status of FAIR</vt:lpstr>
      <vt:lpstr>Physics cases of CBM (charm physics)</vt:lpstr>
      <vt:lpstr>The team</vt:lpstr>
      <vt:lpstr>PowerPoint Presentation</vt:lpstr>
      <vt:lpstr>MIMOSIS – 0 – first results</vt:lpstr>
    </vt:vector>
  </TitlesOfParts>
  <Company>Universität Frankfurt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camera for Quark Gluon Plasma, Development of fast and radiation hard Monolithic Active Pixel Sensors for the CBM experiment</dc:title>
  <dc:creator>Michael Deveaux</dc:creator>
  <cp:lastModifiedBy>deveaux</cp:lastModifiedBy>
  <cp:revision>725</cp:revision>
  <cp:lastPrinted>2011-04-07T08:08:07Z</cp:lastPrinted>
  <dcterms:created xsi:type="dcterms:W3CDTF">2008-03-04T15:51:09Z</dcterms:created>
  <dcterms:modified xsi:type="dcterms:W3CDTF">2019-03-19T04:50:34Z</dcterms:modified>
</cp:coreProperties>
</file>