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174" autoAdjust="0"/>
    <p:restoredTop sz="98757" autoAdjust="0"/>
  </p:normalViewPr>
  <p:slideViewPr>
    <p:cSldViewPr snapToGrid="0" snapToObjects="1">
      <p:cViewPr>
        <p:scale>
          <a:sx n="17" d="100"/>
          <a:sy n="17" d="100"/>
        </p:scale>
        <p:origin x="3834" y="36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1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6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94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9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43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65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33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2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1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7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0526-7515-40E3-B178-4EE1A62A76EE}" type="datetimeFigureOut">
              <a:rPr lang="de-DE" smtClean="0"/>
              <a:t>16.02.2019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3F77-3E3D-4D79-B1BB-1641D6736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0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41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40" Type="http://schemas.openxmlformats.org/officeDocument/2006/relationships/image" Target="../media/image39.w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em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8999" cy="529100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080655" y="39756170"/>
            <a:ext cx="28263271" cy="213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-3955" r="-1974" b="-9039"/>
          <a:stretch>
            <a:fillRect/>
          </a:stretch>
        </p:blipFill>
        <p:spPr bwMode="auto">
          <a:xfrm>
            <a:off x="4061395" y="40164436"/>
            <a:ext cx="3809317" cy="13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55128" y="127094"/>
            <a:ext cx="24688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Performance of the </a:t>
            </a:r>
            <a:br>
              <a:rPr lang="en-US" sz="9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CBM Time-of-Flight system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19000" y="3468069"/>
            <a:ext cx="254249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6000" b="1" dirty="0" smtClean="0">
                <a:solidFill>
                  <a:srgbClr val="FFFF00"/>
                </a:solidFill>
              </a:rPr>
              <a:t>Ingo Deppner</a:t>
            </a:r>
            <a:r>
              <a:rPr lang="fi-FI" altLang="de-DE" sz="6000" baseline="30000" dirty="0" smtClean="0">
                <a:solidFill>
                  <a:schemeClr val="bg1"/>
                </a:solidFill>
              </a:rPr>
              <a:t>1 </a:t>
            </a:r>
            <a:r>
              <a:rPr lang="fi-FI" altLang="de-DE" sz="6000" dirty="0" smtClean="0">
                <a:solidFill>
                  <a:schemeClr val="bg1"/>
                </a:solidFill>
              </a:rPr>
              <a:t>and Norbert Herrmann</a:t>
            </a:r>
            <a:r>
              <a:rPr lang="fi-FI" altLang="de-DE" sz="6000" baseline="30000" dirty="0" smtClean="0">
                <a:solidFill>
                  <a:schemeClr val="bg1"/>
                </a:solidFill>
              </a:rPr>
              <a:t>1 </a:t>
            </a:r>
            <a:r>
              <a:rPr lang="fi-FI" altLang="de-DE" sz="6000" dirty="0" smtClean="0">
                <a:solidFill>
                  <a:schemeClr val="bg1"/>
                </a:solidFill>
              </a:rPr>
              <a:t>for the CBM-Collaboration</a:t>
            </a:r>
            <a:endParaRPr lang="en-US" altLang="de-DE" sz="6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altLang="de-DE" sz="3200" i="1" baseline="30000" dirty="0">
                <a:solidFill>
                  <a:schemeClr val="bg1"/>
                </a:solidFill>
              </a:rPr>
              <a:t>1</a:t>
            </a:r>
            <a:r>
              <a:rPr lang="en-US" altLang="de-DE" sz="3200" i="1" dirty="0">
                <a:solidFill>
                  <a:schemeClr val="bg1"/>
                </a:solidFill>
              </a:rPr>
              <a:t> </a:t>
            </a:r>
            <a:r>
              <a:rPr lang="en-US" altLang="de-DE" sz="3200" i="1" dirty="0" err="1" smtClean="0">
                <a:solidFill>
                  <a:schemeClr val="bg1"/>
                </a:solidFill>
              </a:rPr>
              <a:t>Physikalisches</a:t>
            </a:r>
            <a:r>
              <a:rPr lang="en-US" altLang="de-DE" sz="3200" i="1" dirty="0" smtClean="0">
                <a:solidFill>
                  <a:schemeClr val="bg1"/>
                </a:solidFill>
              </a:rPr>
              <a:t> </a:t>
            </a:r>
            <a:r>
              <a:rPr lang="en-US" altLang="de-DE" sz="3200" i="1" dirty="0" err="1" smtClean="0">
                <a:solidFill>
                  <a:schemeClr val="bg1"/>
                </a:solidFill>
              </a:rPr>
              <a:t>Institut</a:t>
            </a:r>
            <a:r>
              <a:rPr lang="en-US" altLang="de-DE" sz="3200" i="1" dirty="0" smtClean="0">
                <a:solidFill>
                  <a:schemeClr val="bg1"/>
                </a:solidFill>
              </a:rPr>
              <a:t> </a:t>
            </a:r>
            <a:r>
              <a:rPr lang="en-US" altLang="de-DE" sz="3200" i="1" dirty="0" err="1" smtClean="0">
                <a:solidFill>
                  <a:schemeClr val="bg1"/>
                </a:solidFill>
              </a:rPr>
              <a:t>Uni</a:t>
            </a:r>
            <a:r>
              <a:rPr lang="en-US" altLang="de-DE" sz="3200" i="1" dirty="0" smtClean="0">
                <a:solidFill>
                  <a:schemeClr val="bg1"/>
                </a:solidFill>
              </a:rPr>
              <a:t> Heidelberg, Heidelberg, Germany</a:t>
            </a:r>
            <a:endParaRPr lang="en-US" altLang="de-DE" sz="3200" i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18999" y="5972175"/>
            <a:ext cx="25424927" cy="515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919001" y="11735724"/>
            <a:ext cx="25424925" cy="1641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919001" y="35356793"/>
            <a:ext cx="25424925" cy="354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7" name="Picture 10" descr="fair-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>
            <a:fillRect/>
          </a:stretch>
        </p:blipFill>
        <p:spPr bwMode="auto">
          <a:xfrm>
            <a:off x="1080655" y="39861188"/>
            <a:ext cx="3061586" cy="19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38"/>
          <p:cNvSpPr txBox="1">
            <a:spLocks noChangeArrowheads="1"/>
          </p:cNvSpPr>
          <p:nvPr/>
        </p:nvSpPr>
        <p:spPr bwMode="auto">
          <a:xfrm rot="16200000">
            <a:off x="-15027629" y="21807227"/>
            <a:ext cx="3378622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Baryonic</a:t>
            </a:r>
            <a:r>
              <a:rPr lang="en-US" altLang="en-US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en-US" altLang="en-US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at </a:t>
            </a:r>
            <a:r>
              <a:rPr lang="en-US" altLang="en-US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901" y="6250663"/>
            <a:ext cx="249655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Exploring </a:t>
            </a:r>
            <a:r>
              <a:rPr lang="en-US" sz="4400" dirty="0"/>
              <a:t>the QCD phase diagram at large baryon densities</a:t>
            </a:r>
            <a:endParaRPr lang="en-US" sz="44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Charged hadron PID for HI-collisions at kinetic beam energies </a:t>
            </a:r>
            <a:r>
              <a:rPr lang="en-US" sz="4400" dirty="0" err="1" smtClean="0"/>
              <a:t>T</a:t>
            </a:r>
            <a:r>
              <a:rPr lang="en-US" sz="4400" baseline="-25000" dirty="0" err="1" smtClean="0"/>
              <a:t>beam</a:t>
            </a:r>
            <a:r>
              <a:rPr lang="en-US" sz="4400" dirty="0" smtClean="0"/>
              <a:t> = 2 – 11 </a:t>
            </a:r>
            <a:r>
              <a:rPr lang="en-US" sz="4400" dirty="0" err="1" smtClean="0"/>
              <a:t>AGeV</a:t>
            </a:r>
            <a:r>
              <a:rPr lang="en-US" sz="4400" dirty="0" smtClean="0"/>
              <a:t> (for the heaviest system)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High granularity and rate capability for interaction rate R </a:t>
            </a:r>
            <a:r>
              <a:rPr lang="en-US" sz="4400" dirty="0" smtClean="0">
                <a:sym typeface="Symbol"/>
              </a:rPr>
              <a:t> </a:t>
            </a:r>
            <a:r>
              <a:rPr lang="en-US" sz="4400" dirty="0" smtClean="0"/>
              <a:t>10 MHz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Multi-gap Resistive Plate Chamber (MRPC) system with about 120000 timing channels and a system time resolution of </a:t>
            </a:r>
            <a:r>
              <a:rPr lang="en-US" sz="4400" dirty="0" smtClean="0">
                <a:sym typeface="Symbol"/>
              </a:rPr>
              <a:t>  80 </a:t>
            </a:r>
            <a:r>
              <a:rPr lang="en-US" sz="4400" dirty="0" err="1" smtClean="0">
                <a:sym typeface="Symbol"/>
              </a:rPr>
              <a:t>ps</a:t>
            </a:r>
            <a:endParaRPr lang="en-US" sz="4400" dirty="0" smtClean="0">
              <a:sym typeface="Symbo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smtClean="0">
                <a:sym typeface="Symbol"/>
              </a:rPr>
              <a:t>Usage in STAR BESII campaign as part of the FAIR phase 0 program as </a:t>
            </a:r>
            <a:r>
              <a:rPr lang="en-US" sz="4400" dirty="0" err="1" smtClean="0">
                <a:sym typeface="Symbol"/>
              </a:rPr>
              <a:t>eTOF</a:t>
            </a:r>
            <a:r>
              <a:rPr lang="en-US" sz="4400" dirty="0" smtClean="0">
                <a:sym typeface="Symbol"/>
              </a:rPr>
              <a:t> system with acceptance range 1.0     1.5</a:t>
            </a:r>
          </a:p>
        </p:txBody>
      </p:sp>
      <p:pic>
        <p:nvPicPr>
          <p:cNvPr id="39" name="Picture 38" descr="C:\Users\senger\AppData\Local\Microsoft\Windows\Temporary Internet Files\Content.Outlook\JE4H31NI\InteractionRates_withStarFt_B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041" y="14580055"/>
            <a:ext cx="4449264" cy="41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839" y="20232848"/>
            <a:ext cx="3266605" cy="3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063483" y="19654590"/>
            <a:ext cx="6204495" cy="5548284"/>
            <a:chOff x="1189037" y="28102719"/>
            <a:chExt cx="6287758" cy="5674808"/>
          </a:xfrm>
        </p:grpSpPr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037" y="28102719"/>
              <a:ext cx="6287758" cy="565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1417636" y="32598519"/>
              <a:ext cx="224853" cy="76200"/>
            </a:xfrm>
            <a:prstGeom prst="rect">
              <a:avLst/>
            </a:prstGeom>
            <a:solidFill>
              <a:srgbClr val="E65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54020" y="32454088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MRPC1</a:t>
              </a:r>
            </a:p>
            <a:p>
              <a:r>
                <a:rPr lang="en-US" sz="1600" dirty="0" smtClean="0"/>
                <a:t>MRPC2</a:t>
              </a:r>
              <a:endParaRPr lang="en-US" sz="1600" dirty="0"/>
            </a:p>
            <a:p>
              <a:r>
                <a:rPr lang="en-US" sz="1600" dirty="0" smtClean="0"/>
                <a:t>MRPC3a</a:t>
              </a:r>
              <a:endParaRPr lang="en-US" sz="1600" dirty="0"/>
            </a:p>
            <a:p>
              <a:r>
                <a:rPr lang="en-US" sz="1600" dirty="0" smtClean="0"/>
                <a:t>MRPC3b</a:t>
              </a:r>
              <a:endParaRPr lang="en-US" sz="1600" dirty="0"/>
            </a:p>
            <a:p>
              <a:r>
                <a:rPr lang="en-US" sz="1600" dirty="0" smtClean="0"/>
                <a:t>MRPC4</a:t>
              </a:r>
              <a:endParaRPr lang="en-US" sz="1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17637" y="32827119"/>
              <a:ext cx="224853" cy="76200"/>
            </a:xfrm>
            <a:prstGeom prst="rect">
              <a:avLst/>
            </a:prstGeom>
            <a:solidFill>
              <a:srgbClr val="FEE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17637" y="33072345"/>
              <a:ext cx="224853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21384" y="33312029"/>
              <a:ext cx="224853" cy="76200"/>
            </a:xfrm>
            <a:prstGeom prst="rect">
              <a:avLst/>
            </a:prstGeom>
            <a:solidFill>
              <a:srgbClr val="01C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17637" y="33551713"/>
              <a:ext cx="224853" cy="76200"/>
            </a:xfrm>
            <a:prstGeom prst="rect">
              <a:avLst/>
            </a:prstGeom>
            <a:solidFill>
              <a:srgbClr val="48D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 Box 2085"/>
          <p:cNvSpPr txBox="1">
            <a:spLocks noChangeArrowheads="1"/>
          </p:cNvSpPr>
          <p:nvPr/>
        </p:nvSpPr>
        <p:spPr bwMode="auto">
          <a:xfrm>
            <a:off x="10674465" y="24314803"/>
            <a:ext cx="59600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400" dirty="0"/>
              <a:t> </a:t>
            </a:r>
            <a:r>
              <a:rPr lang="en-US" altLang="en-US" sz="2400" b="1" u="sng" dirty="0"/>
              <a:t>CBM-</a:t>
            </a:r>
            <a:r>
              <a:rPr lang="en-US" altLang="en-US" sz="2400" b="1" u="sng" dirty="0" err="1"/>
              <a:t>ToF</a:t>
            </a:r>
            <a:r>
              <a:rPr lang="en-US" altLang="en-US" sz="2400" b="1" u="sng" dirty="0"/>
              <a:t> </a:t>
            </a:r>
            <a:r>
              <a:rPr lang="en-US" altLang="en-US" sz="2400" b="1" u="sng" dirty="0" smtClean="0"/>
              <a:t>Requirements</a:t>
            </a:r>
            <a:endParaRPr lang="en-US" altLang="en-US" sz="24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Full </a:t>
            </a:r>
            <a:r>
              <a:rPr lang="en-US" altLang="en-US" sz="2400" b="1" dirty="0"/>
              <a:t>system time resolution </a:t>
            </a:r>
            <a:r>
              <a:rPr lang="en-US" altLang="en-US" sz="2400" b="1" dirty="0">
                <a:sym typeface="Symbol"/>
              </a:rPr>
              <a:t></a:t>
            </a:r>
            <a:r>
              <a:rPr lang="en-US" altLang="en-US" sz="2400" b="1" baseline="-25000" dirty="0" smtClean="0"/>
              <a:t>T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~ 80 </a:t>
            </a:r>
            <a:r>
              <a:rPr lang="en-US" altLang="en-US" sz="2400" b="1" dirty="0" err="1"/>
              <a:t>ps</a:t>
            </a:r>
            <a:endParaRPr lang="en-US" altLang="en-U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Efficiency &gt; 95 %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Rate capability </a:t>
            </a:r>
            <a:r>
              <a:rPr lang="en-US" altLang="en-US" sz="2400" b="1" dirty="0">
                <a:sym typeface="Symbol" pitchFamily="18" charset="2"/>
              </a:rPr>
              <a:t> </a:t>
            </a:r>
            <a:r>
              <a:rPr lang="en-US" altLang="en-US" sz="2400" b="1" dirty="0" smtClean="0">
                <a:sym typeface="Symbol" pitchFamily="18" charset="2"/>
              </a:rPr>
              <a:t>30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kHz/cm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Polar angular range 2.5° – 25</a:t>
            </a:r>
            <a:r>
              <a:rPr lang="en-US" altLang="en-US" sz="2400" b="1" dirty="0" smtClean="0"/>
              <a:t>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Active area of 120 m</a:t>
            </a:r>
            <a:r>
              <a:rPr lang="en-US" altLang="en-US" sz="2400" b="1" baseline="30000" dirty="0" smtClean="0"/>
              <a:t>2</a:t>
            </a:r>
            <a:endParaRPr lang="en-US" altLang="en-US" sz="2400" b="1" baseline="30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Occupancy &lt; 5 % </a:t>
            </a:r>
            <a:endParaRPr lang="en-US" altLang="en-US" sz="24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 Low power electronics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    (~120.000 </a:t>
            </a:r>
            <a:r>
              <a:rPr lang="en-US" altLang="en-US" sz="2400" b="1" dirty="0"/>
              <a:t>channels)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/>
              <a:t> Free streaming data acquisition </a:t>
            </a:r>
          </a:p>
        </p:txBody>
      </p:sp>
      <p:sp>
        <p:nvSpPr>
          <p:cNvPr id="65" name="Text Box 2085"/>
          <p:cNvSpPr txBox="1">
            <a:spLocks noChangeArrowheads="1"/>
          </p:cNvSpPr>
          <p:nvPr/>
        </p:nvSpPr>
        <p:spPr bwMode="auto">
          <a:xfrm>
            <a:off x="11130163" y="19645522"/>
            <a:ext cx="2649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400" b="1" u="sng" dirty="0" smtClean="0"/>
              <a:t>Anticipated rate</a:t>
            </a:r>
          </a:p>
        </p:txBody>
      </p:sp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487" y="20382251"/>
            <a:ext cx="2418393" cy="40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2085"/>
          <p:cNvSpPr txBox="1">
            <a:spLocks noChangeArrowheads="1"/>
          </p:cNvSpPr>
          <p:nvPr/>
        </p:nvSpPr>
        <p:spPr bwMode="auto">
          <a:xfrm>
            <a:off x="14236609" y="19558787"/>
            <a:ext cx="19345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400" b="1" u="sng" dirty="0" smtClean="0"/>
              <a:t>Phase space </a:t>
            </a:r>
            <a:br>
              <a:rPr lang="en-US" altLang="en-US" sz="2400" b="1" u="sng" dirty="0" smtClean="0"/>
            </a:br>
            <a:r>
              <a:rPr lang="en-US" altLang="en-US" sz="2400" b="1" u="sng" dirty="0" smtClean="0"/>
              <a:t>distribution</a:t>
            </a:r>
          </a:p>
        </p:txBody>
      </p:sp>
      <p:sp>
        <p:nvSpPr>
          <p:cNvPr id="68" name="Rechteck 15"/>
          <p:cNvSpPr/>
          <p:nvPr/>
        </p:nvSpPr>
        <p:spPr>
          <a:xfrm>
            <a:off x="3939842" y="28770397"/>
            <a:ext cx="25404083" cy="602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0449" y="35356792"/>
            <a:ext cx="249655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/>
              <a:t>Summary: </a:t>
            </a:r>
            <a:r>
              <a:rPr lang="en-US" sz="4400" dirty="0"/>
              <a:t>The CBM Time-of-Flight system is developed by </a:t>
            </a:r>
            <a:r>
              <a:rPr lang="en-US" sz="4400" dirty="0" smtClean="0"/>
              <a:t>8 </a:t>
            </a:r>
            <a:r>
              <a:rPr lang="en-US" sz="4400" dirty="0"/>
              <a:t>institutions from China, Germany, Romania and Russia. It comprises about 120000 channels and a rate capability up to 30 kHz/cm</a:t>
            </a:r>
            <a:r>
              <a:rPr lang="en-US" sz="4400" baseline="30000" dirty="0"/>
              <a:t>2</a:t>
            </a:r>
            <a:r>
              <a:rPr lang="en-US" sz="4400" dirty="0"/>
              <a:t>.  The targeted system time resolution is 80 </a:t>
            </a:r>
            <a:r>
              <a:rPr lang="en-US" sz="4400" dirty="0" err="1"/>
              <a:t>ps</a:t>
            </a:r>
            <a:r>
              <a:rPr lang="en-US" sz="4400" dirty="0"/>
              <a:t> at an efficiency above 95%. Test beam experiments have demonstrated counter resolutions in the order of 50 ps. CBM-TOF will participate as part of the FAIR phase 0 program in the BESII campaign of </a:t>
            </a:r>
            <a:r>
              <a:rPr lang="en-US" sz="4400" dirty="0" smtClean="0"/>
              <a:t>STAR@RHIC and </a:t>
            </a:r>
            <a:r>
              <a:rPr lang="en-US" sz="4400" dirty="0" err="1" smtClean="0"/>
              <a:t>miniCB</a:t>
            </a:r>
            <a:r>
              <a:rPr lang="en-US" sz="4400" dirty="0" err="1"/>
              <a:t>M</a:t>
            </a:r>
            <a:r>
              <a:rPr lang="en-US" sz="4400" dirty="0" err="1" smtClean="0"/>
              <a:t>@GSI</a:t>
            </a:r>
            <a:r>
              <a:rPr lang="en-US" sz="4400" dirty="0" smtClean="0"/>
              <a:t>. The </a:t>
            </a:r>
            <a:r>
              <a:rPr lang="en-US" sz="4400" dirty="0"/>
              <a:t>CBM-TOF wall will be ready to take beam at FAIR in </a:t>
            </a:r>
            <a:r>
              <a:rPr lang="en-US" sz="4400" dirty="0" smtClean="0"/>
              <a:t>2024.</a:t>
            </a:r>
            <a:endParaRPr lang="en-US" sz="4400" dirty="0"/>
          </a:p>
        </p:txBody>
      </p:sp>
      <p:sp>
        <p:nvSpPr>
          <p:cNvPr id="69" name="Textfeld 4"/>
          <p:cNvSpPr txBox="1"/>
          <p:nvPr/>
        </p:nvSpPr>
        <p:spPr>
          <a:xfrm>
            <a:off x="13485981" y="14531087"/>
            <a:ext cx="1715363" cy="3754874"/>
          </a:xfrm>
          <a:prstGeom prst="rect">
            <a:avLst/>
          </a:prstGeom>
          <a:solidFill>
            <a:srgbClr val="FFC000">
              <a:alpha val="36000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de-DE" sz="1400" dirty="0" smtClean="0">
              <a:solidFill>
                <a:srgbClr val="4BACC6">
                  <a:lumMod val="50000"/>
                </a:srgbClr>
              </a:solidFill>
            </a:endParaRPr>
          </a:p>
          <a:p>
            <a:pPr algn="ctr"/>
            <a:r>
              <a:rPr lang="de-DE" sz="1400" dirty="0" smtClean="0">
                <a:solidFill>
                  <a:srgbClr val="4BACC6">
                    <a:lumMod val="50000"/>
                  </a:srgbClr>
                </a:solidFill>
              </a:rPr>
              <a:t/>
            </a:r>
            <a:br>
              <a:rPr lang="de-DE" sz="1400" dirty="0" smtClean="0">
                <a:solidFill>
                  <a:srgbClr val="4BACC6">
                    <a:lumMod val="50000"/>
                  </a:srgbClr>
                </a:solidFill>
              </a:rPr>
            </a:br>
            <a:endParaRPr lang="de-DE" sz="1400" dirty="0">
              <a:solidFill>
                <a:srgbClr val="4BACC6">
                  <a:lumMod val="50000"/>
                </a:srgbClr>
              </a:solidFill>
            </a:endParaRPr>
          </a:p>
          <a:p>
            <a:pPr algn="ctr"/>
            <a:endParaRPr lang="de-DE" sz="1400" dirty="0" smtClean="0">
              <a:solidFill>
                <a:srgbClr val="4BACC6">
                  <a:lumMod val="50000"/>
                </a:srgbClr>
              </a:solidFill>
            </a:endParaRPr>
          </a:p>
          <a:p>
            <a:pPr algn="ctr"/>
            <a:r>
              <a:rPr lang="de-DE" sz="1400" dirty="0" smtClean="0">
                <a:solidFill>
                  <a:srgbClr val="4BACC6">
                    <a:lumMod val="50000"/>
                  </a:srgbClr>
                </a:solidFill>
              </a:rPr>
              <a:t>High  </a:t>
            </a:r>
            <a:r>
              <a:rPr lang="de-DE" sz="1400" dirty="0">
                <a:solidFill>
                  <a:srgbClr val="4BACC6">
                    <a:lumMod val="50000"/>
                  </a:srgbClr>
                </a:solidFill>
              </a:rPr>
              <a:t>net-baryon </a:t>
            </a:r>
            <a:r>
              <a:rPr lang="de-DE" sz="1400" dirty="0" smtClean="0">
                <a:solidFill>
                  <a:srgbClr val="4BACC6">
                    <a:lumMod val="50000"/>
                  </a:srgbClr>
                </a:solidFill>
              </a:rPr>
              <a:t>densities</a:t>
            </a:r>
            <a:endParaRPr lang="de-DE" sz="1400" dirty="0">
              <a:solidFill>
                <a:prstClr val="white"/>
              </a:solidFill>
            </a:endParaRPr>
          </a:p>
          <a:p>
            <a:pPr algn="ctr"/>
            <a:endParaRPr lang="de-DE" sz="1400" dirty="0">
              <a:solidFill>
                <a:prstClr val="white"/>
              </a:solidFill>
            </a:endParaRPr>
          </a:p>
          <a:p>
            <a:pPr algn="ctr"/>
            <a:endParaRPr lang="de-DE" sz="1400" dirty="0" smtClean="0">
              <a:solidFill>
                <a:prstClr val="white"/>
              </a:solidFill>
            </a:endParaRPr>
          </a:p>
          <a:p>
            <a:pPr algn="ctr"/>
            <a:endParaRPr lang="de-DE" sz="1400" dirty="0">
              <a:solidFill>
                <a:prstClr val="white"/>
              </a:solidFill>
            </a:endParaRPr>
          </a:p>
          <a:p>
            <a:pPr algn="ctr"/>
            <a:endParaRPr lang="de-DE" sz="1400" dirty="0" smtClean="0">
              <a:solidFill>
                <a:prstClr val="white"/>
              </a:solidFill>
            </a:endParaRPr>
          </a:p>
          <a:p>
            <a:pPr algn="ctr"/>
            <a:endParaRPr lang="de-DE" sz="1400" dirty="0">
              <a:solidFill>
                <a:prstClr val="white"/>
              </a:solidFill>
            </a:endParaRPr>
          </a:p>
          <a:p>
            <a:pPr algn="ctr"/>
            <a:endParaRPr lang="de-DE" sz="1400" dirty="0" smtClean="0">
              <a:solidFill>
                <a:prstClr val="white"/>
              </a:solidFill>
            </a:endParaRPr>
          </a:p>
          <a:p>
            <a:pPr algn="ctr"/>
            <a:endParaRPr lang="de-DE" sz="1400" dirty="0" smtClean="0">
              <a:solidFill>
                <a:prstClr val="white"/>
              </a:solidFill>
            </a:endParaRPr>
          </a:p>
          <a:p>
            <a:pPr algn="ctr"/>
            <a:endParaRPr lang="de-DE" sz="1400" dirty="0">
              <a:solidFill>
                <a:prstClr val="white"/>
              </a:solidFill>
            </a:endParaRPr>
          </a:p>
          <a:p>
            <a:pPr algn="ctr"/>
            <a:endParaRPr lang="de-DE" sz="1400" dirty="0" smtClean="0">
              <a:solidFill>
                <a:prstClr val="white"/>
              </a:solidFill>
            </a:endParaRPr>
          </a:p>
          <a:p>
            <a:pPr algn="ctr"/>
            <a:endParaRPr lang="de-DE" sz="1400" dirty="0">
              <a:solidFill>
                <a:prstClr val="white"/>
              </a:solidFill>
            </a:endParaRPr>
          </a:p>
          <a:p>
            <a:pPr algn="ctr"/>
            <a:endParaRPr lang="de-DE" sz="1400" dirty="0" smtClean="0">
              <a:solidFill>
                <a:prstClr val="white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013721" y="11876214"/>
            <a:ext cx="12557391" cy="61220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Compressed </a:t>
            </a:r>
            <a:r>
              <a:rPr lang="en-US" sz="4400" b="1" dirty="0">
                <a:solidFill>
                  <a:schemeClr val="bg1"/>
                </a:solidFill>
              </a:rPr>
              <a:t>Baryonic Matter (CBM) experiment 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014157" y="18938488"/>
            <a:ext cx="12556956" cy="61220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CBM Time-of-Flight wall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6918193" y="20195543"/>
            <a:ext cx="12309446" cy="61220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Electronic readout chain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352" y="15103199"/>
            <a:ext cx="3178323" cy="1575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112" y="16727572"/>
            <a:ext cx="3163563" cy="1567875"/>
          </a:xfrm>
          <a:prstGeom prst="rect">
            <a:avLst/>
          </a:prstGeom>
        </p:spPr>
      </p:pic>
      <p:pic>
        <p:nvPicPr>
          <p:cNvPr id="97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46" y="15881437"/>
            <a:ext cx="2790126" cy="157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7130970" y="12655535"/>
            <a:ext cx="4548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u="sng" dirty="0" smtClean="0"/>
              <a:t>Counter properties</a:t>
            </a:r>
            <a:endParaRPr lang="en-US" sz="2400" b="1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Active area 300  </a:t>
            </a:r>
            <a:r>
              <a:rPr lang="en-US" sz="2400" b="1" dirty="0">
                <a:sym typeface="Symbol"/>
              </a:rPr>
              <a:t>– </a:t>
            </a:r>
            <a:r>
              <a:rPr lang="en-US" sz="2400" b="1" dirty="0" smtClean="0">
                <a:sym typeface="Symbol"/>
              </a:rPr>
              <a:t> 864 cm</a:t>
            </a:r>
            <a:r>
              <a:rPr lang="en-US" sz="2400" b="1" baseline="30000" dirty="0" smtClean="0">
                <a:sym typeface="Symbol"/>
              </a:rPr>
              <a:t>2</a:t>
            </a:r>
            <a:endParaRPr lang="en-US" sz="2400" b="1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Granularities 10  – 27 cm</a:t>
            </a:r>
            <a:r>
              <a:rPr lang="en-US" sz="2400" b="1" baseline="30000" dirty="0" smtClean="0">
                <a:sym typeface="Symbol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Low resistive glass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Rate capability &gt; 30 kHz/cm</a:t>
            </a:r>
            <a:r>
              <a:rPr lang="en-US" sz="2400" b="1" baseline="30000" dirty="0" smtClean="0">
                <a:sym typeface="Symbol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Time resolution about 50 </a:t>
            </a:r>
            <a:r>
              <a:rPr lang="en-US" sz="2400" b="1" dirty="0" err="1" smtClean="0">
                <a:sym typeface="Symbol"/>
              </a:rPr>
              <a:t>ps</a:t>
            </a:r>
            <a:endParaRPr lang="en-US" sz="2400" b="1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Efficiencies above 95 %</a:t>
            </a:r>
            <a:endParaRPr lang="en-US" sz="2400" b="1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Cluster size about 1.4 - 2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6920884" y="11873542"/>
            <a:ext cx="12309446" cy="61220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CBM MRPC prototypes and </a:t>
            </a:r>
            <a:r>
              <a:rPr lang="en-US" sz="4400" b="1" dirty="0" smtClean="0">
                <a:solidFill>
                  <a:schemeClr val="bg1"/>
                </a:solidFill>
              </a:rPr>
              <a:t>test  </a:t>
            </a:r>
            <a:r>
              <a:rPr lang="en-US" sz="4400" b="1" dirty="0">
                <a:solidFill>
                  <a:schemeClr val="bg1"/>
                </a:solidFill>
              </a:rPr>
              <a:t>performance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632" y="16448193"/>
            <a:ext cx="4257675" cy="16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260" y="18362253"/>
            <a:ext cx="3136330" cy="1554163"/>
          </a:xfrm>
          <a:prstGeom prst="rect">
            <a:avLst/>
          </a:prstGeom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58" y="18203104"/>
            <a:ext cx="3890053" cy="16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 Box 2085"/>
          <p:cNvSpPr txBox="1">
            <a:spLocks noChangeArrowheads="1"/>
          </p:cNvSpPr>
          <p:nvPr/>
        </p:nvSpPr>
        <p:spPr bwMode="auto">
          <a:xfrm>
            <a:off x="18338877" y="16595317"/>
            <a:ext cx="1527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MRPC1/2</a:t>
            </a:r>
          </a:p>
        </p:txBody>
      </p:sp>
      <p:sp>
        <p:nvSpPr>
          <p:cNvPr id="103" name="Text Box 2085"/>
          <p:cNvSpPr txBox="1">
            <a:spLocks noChangeArrowheads="1"/>
          </p:cNvSpPr>
          <p:nvPr/>
        </p:nvSpPr>
        <p:spPr bwMode="auto">
          <a:xfrm>
            <a:off x="25836112" y="12563749"/>
            <a:ext cx="325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smtClean="0"/>
              <a:t>Cosmic stand setup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048458" y="28882408"/>
            <a:ext cx="12706649" cy="61220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FAIR phase 0 program: </a:t>
            </a:r>
            <a:r>
              <a:rPr lang="en-US" sz="4400" b="1" dirty="0" err="1" smtClean="0">
                <a:solidFill>
                  <a:schemeClr val="bg1"/>
                </a:solidFill>
              </a:rPr>
              <a:t>eTOF</a:t>
            </a:r>
            <a:r>
              <a:rPr lang="en-US" sz="4400" b="1" dirty="0" smtClean="0">
                <a:solidFill>
                  <a:schemeClr val="bg1"/>
                </a:solidFill>
              </a:rPr>
              <a:t> at STAR/BNL 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1" y="29668977"/>
            <a:ext cx="4153943" cy="344183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346057" y="30234750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938273" y="30666794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07743" y="31221478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971052" y="31755538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366631" y="32177753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10808" y="32364633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00698" y="32241961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65444" y="31840999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241436" y="32253830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974136" y="30702344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544176" y="30242970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956685" y="30076191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967059" y="29616602"/>
            <a:ext cx="141922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layers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 sectors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36 modules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108 MRPCs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6912 channels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32" y="31840998"/>
            <a:ext cx="2246101" cy="1263432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168140" y="32354332"/>
            <a:ext cx="18730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CBM “STAR” module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2455" y="30404521"/>
            <a:ext cx="2332657" cy="1749493"/>
          </a:xfrm>
          <a:prstGeom prst="rect">
            <a:avLst/>
          </a:prstGeom>
        </p:spPr>
      </p:pic>
      <p:sp>
        <p:nvSpPr>
          <p:cNvPr id="129" name="Text Box 2085"/>
          <p:cNvSpPr txBox="1">
            <a:spLocks noChangeArrowheads="1"/>
          </p:cNvSpPr>
          <p:nvPr/>
        </p:nvSpPr>
        <p:spPr bwMode="auto">
          <a:xfrm>
            <a:off x="7970471" y="29575318"/>
            <a:ext cx="5141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smtClean="0"/>
              <a:t>Installation of Sector 18 in Jan. 2018</a:t>
            </a: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20" y="33111979"/>
            <a:ext cx="2277685" cy="166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4008580" y="32696867"/>
            <a:ext cx="2188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counting </a:t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match the TPC sectors</a:t>
            </a:r>
          </a:p>
        </p:txBody>
      </p:sp>
      <p:sp>
        <p:nvSpPr>
          <p:cNvPr id="132" name="Text Box 2085"/>
          <p:cNvSpPr txBox="1">
            <a:spLocks noChangeArrowheads="1"/>
          </p:cNvSpPr>
          <p:nvPr/>
        </p:nvSpPr>
        <p:spPr bwMode="auto">
          <a:xfrm>
            <a:off x="12332513" y="29572586"/>
            <a:ext cx="5141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smtClean="0"/>
              <a:t>Full installation in Nov. 2018</a:t>
            </a:r>
          </a:p>
        </p:txBody>
      </p:sp>
      <p:pic>
        <p:nvPicPr>
          <p:cNvPr id="1028" name="Picture 4" descr="Bildergebnis für University Heidelberg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654" y="39939089"/>
            <a:ext cx="1627886" cy="8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ür BMBF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23" y="39939089"/>
            <a:ext cx="3599257" cy="17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gebnis für Tsinghua university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822" y="40816200"/>
            <a:ext cx="2100622" cy="10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niversity of Science and Technology of Chin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346" y="40976261"/>
            <a:ext cx="458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396" y="39882486"/>
            <a:ext cx="3513943" cy="9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697" y="40601243"/>
            <a:ext cx="1042021" cy="12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510" y="40851391"/>
            <a:ext cx="1162551" cy="97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Bildergebnis für Dresden Rossendorf 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23" y="39861188"/>
            <a:ext cx="1016095" cy="7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097" y="40074417"/>
            <a:ext cx="2522104" cy="14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541" y="39821595"/>
            <a:ext cx="2379183" cy="9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459" y="21044849"/>
            <a:ext cx="11178922" cy="68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8231344" y="32586458"/>
            <a:ext cx="289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eTOF</a:t>
            </a:r>
            <a:r>
              <a:rPr lang="en-US" sz="1600" dirty="0" smtClean="0"/>
              <a:t> – barrel TOF correlation</a:t>
            </a:r>
            <a:endParaRPr lang="en-US" sz="1600" dirty="0"/>
          </a:p>
        </p:txBody>
      </p:sp>
      <p:pic>
        <p:nvPicPr>
          <p:cNvPr id="107" name="Picture 3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77" y="32889356"/>
            <a:ext cx="2804666" cy="170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329" y="17676401"/>
            <a:ext cx="2802770" cy="2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 Box 2085"/>
          <p:cNvSpPr txBox="1">
            <a:spLocks noChangeArrowheads="1"/>
          </p:cNvSpPr>
          <p:nvPr/>
        </p:nvSpPr>
        <p:spPr bwMode="auto">
          <a:xfrm>
            <a:off x="18301855" y="18094285"/>
            <a:ext cx="156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MRPC3a/b</a:t>
            </a:r>
          </a:p>
        </p:txBody>
      </p:sp>
      <p:pic>
        <p:nvPicPr>
          <p:cNvPr id="134" name="Picture 30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05" y="25893804"/>
            <a:ext cx="5178644" cy="188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 Box 2085"/>
          <p:cNvSpPr txBox="1">
            <a:spLocks noChangeArrowheads="1"/>
          </p:cNvSpPr>
          <p:nvPr/>
        </p:nvSpPr>
        <p:spPr bwMode="auto">
          <a:xfrm>
            <a:off x="5207046" y="25286921"/>
            <a:ext cx="3907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400" b="1" u="sng" dirty="0" smtClean="0"/>
              <a:t>CBM TOF module M4_001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260" y="13137380"/>
            <a:ext cx="3045762" cy="171324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05" y="13159205"/>
            <a:ext cx="3675857" cy="2756893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4184918" y="13742711"/>
            <a:ext cx="1254800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" dirty="0" smtClean="0">
                <a:latin typeface="Arial" panose="020B0604020202020204" pitchFamily="34" charset="0"/>
                <a:cs typeface="Arial" panose="020B0604020202020204" pitchFamily="34" charset="0"/>
              </a:rPr>
              <a:t>Upper setup</a:t>
            </a: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4451499" y="14942001"/>
            <a:ext cx="1154113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" dirty="0" smtClean="0">
                <a:latin typeface="Arial" panose="020B0604020202020204" pitchFamily="34" charset="0"/>
                <a:cs typeface="Arial" panose="020B0604020202020204" pitchFamily="34" charset="0"/>
              </a:rPr>
              <a:t>Lower setup</a:t>
            </a: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 flipV="1">
            <a:off x="23119680" y="14688123"/>
            <a:ext cx="1692638" cy="879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/>
          <p:cNvCxnSpPr/>
          <p:nvPr/>
        </p:nvCxnSpPr>
        <p:spPr bwMode="auto">
          <a:xfrm flipV="1">
            <a:off x="21760268" y="14822593"/>
            <a:ext cx="929107" cy="47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TextBox 141"/>
          <p:cNvSpPr txBox="1"/>
          <p:nvPr/>
        </p:nvSpPr>
        <p:spPr>
          <a:xfrm rot="21350584">
            <a:off x="23672300" y="14297121"/>
            <a:ext cx="122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3020626" y="14911223"/>
            <a:ext cx="14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 = 3.5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 rot="21048541">
            <a:off x="23251862" y="13844422"/>
            <a:ext cx="125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 = 6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 Box 2085"/>
          <p:cNvSpPr txBox="1">
            <a:spLocks noChangeArrowheads="1"/>
          </p:cNvSpPr>
          <p:nvPr/>
        </p:nvSpPr>
        <p:spPr bwMode="auto">
          <a:xfrm>
            <a:off x="22090550" y="12588974"/>
            <a:ext cx="325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smtClean="0"/>
              <a:t>CERN SPS setup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92" y="12915026"/>
            <a:ext cx="8060800" cy="528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08268" y="12945646"/>
            <a:ext cx="104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5586" y="12685192"/>
            <a:ext cx="104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36454" y="12749941"/>
            <a:ext cx="116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6165" y="13565227"/>
            <a:ext cx="104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 bwMode="auto">
          <a:xfrm>
            <a:off x="5509246" y="13965337"/>
            <a:ext cx="53434" cy="3993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6277170" y="13363280"/>
            <a:ext cx="123825" cy="2889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064691" y="12702016"/>
            <a:ext cx="13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Dipole magnet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655128" y="13476200"/>
            <a:ext cx="167613" cy="13647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667705" y="13408795"/>
            <a:ext cx="116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0856159" y="13789795"/>
            <a:ext cx="90091" cy="7168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215919" y="17118325"/>
            <a:ext cx="15374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MVD &amp; STS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22740" y="15790142"/>
            <a:ext cx="103385" cy="13053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8887971" y="17911849"/>
            <a:ext cx="10259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8204902" y="16657894"/>
            <a:ext cx="683069" cy="12539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6413840" y="39940864"/>
            <a:ext cx="2744750" cy="1737882"/>
          </a:xfrm>
          <a:prstGeom prst="rect">
            <a:avLst/>
          </a:prstGeom>
        </p:spPr>
      </p:pic>
      <p:sp>
        <p:nvSpPr>
          <p:cNvPr id="133" name="TextBox 120"/>
          <p:cNvSpPr txBox="1"/>
          <p:nvPr/>
        </p:nvSpPr>
        <p:spPr>
          <a:xfrm>
            <a:off x="7135399" y="31262540"/>
            <a:ext cx="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46" name="Rounded Rectangle 103"/>
          <p:cNvSpPr/>
          <p:nvPr/>
        </p:nvSpPr>
        <p:spPr>
          <a:xfrm>
            <a:off x="17021908" y="28877753"/>
            <a:ext cx="12201698" cy="61220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FAIR phase 0 program: </a:t>
            </a:r>
            <a:r>
              <a:rPr lang="en-US" sz="4400" b="1" dirty="0" err="1" smtClean="0">
                <a:solidFill>
                  <a:schemeClr val="bg1"/>
                </a:solidFill>
              </a:rPr>
              <a:t>mTOF</a:t>
            </a:r>
            <a:r>
              <a:rPr lang="en-US" sz="4400" b="1" dirty="0" smtClean="0">
                <a:solidFill>
                  <a:schemeClr val="bg1"/>
                </a:solidFill>
              </a:rPr>
              <a:t> at </a:t>
            </a:r>
            <a:r>
              <a:rPr lang="en-US" sz="4400" b="1" dirty="0" err="1" smtClean="0">
                <a:solidFill>
                  <a:schemeClr val="bg1"/>
                </a:solidFill>
              </a:rPr>
              <a:t>mCBM</a:t>
            </a:r>
            <a:r>
              <a:rPr lang="en-US" sz="4400" b="1" dirty="0" smtClean="0">
                <a:solidFill>
                  <a:schemeClr val="bg1"/>
                </a:solidFill>
              </a:rPr>
              <a:t>/GSI 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7" name="TextBox 110"/>
          <p:cNvSpPr txBox="1"/>
          <p:nvPr/>
        </p:nvSpPr>
        <p:spPr>
          <a:xfrm>
            <a:off x="7429716" y="29668977"/>
            <a:ext cx="8922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Magnet pole tip on east side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7243863" y="29942910"/>
            <a:ext cx="229789" cy="127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95091" y="30724450"/>
            <a:ext cx="4416688" cy="3312516"/>
          </a:xfrm>
          <a:prstGeom prst="rect">
            <a:avLst/>
          </a:prstGeom>
        </p:spPr>
      </p:pic>
      <p:pic>
        <p:nvPicPr>
          <p:cNvPr id="148" name="Picture 3" descr="C:\Users\emscherm\Desktop\cbm\20180322_mcbm_daq_cbm_week_XXXI\42_mcbm_2018021302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08" y="30005445"/>
            <a:ext cx="2833827" cy="47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 Box 2085"/>
          <p:cNvSpPr txBox="1">
            <a:spLocks noChangeArrowheads="1"/>
          </p:cNvSpPr>
          <p:nvPr/>
        </p:nvSpPr>
        <p:spPr bwMode="auto">
          <a:xfrm>
            <a:off x="16929689" y="29569342"/>
            <a:ext cx="2352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smtClean="0"/>
              <a:t>mCBM@SIS18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8494788" y="33874551"/>
            <a:ext cx="88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mSTS</a:t>
            </a:r>
            <a:endParaRPr lang="en-US" sz="1800" dirty="0"/>
          </a:p>
        </p:txBody>
      </p:sp>
      <p:sp>
        <p:nvSpPr>
          <p:cNvPr id="150" name="Textfeld 149"/>
          <p:cNvSpPr txBox="1"/>
          <p:nvPr/>
        </p:nvSpPr>
        <p:spPr>
          <a:xfrm>
            <a:off x="18830816" y="33460517"/>
            <a:ext cx="103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mMUCH</a:t>
            </a:r>
            <a:endParaRPr lang="en-US" sz="1800" dirty="0"/>
          </a:p>
        </p:txBody>
      </p:sp>
      <p:sp>
        <p:nvSpPr>
          <p:cNvPr id="151" name="Textfeld 150"/>
          <p:cNvSpPr txBox="1"/>
          <p:nvPr/>
        </p:nvSpPr>
        <p:spPr>
          <a:xfrm>
            <a:off x="19380478" y="31884498"/>
            <a:ext cx="88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mTRD</a:t>
            </a:r>
            <a:endParaRPr lang="en-US" sz="1800" dirty="0"/>
          </a:p>
        </p:txBody>
      </p:sp>
      <p:sp>
        <p:nvSpPr>
          <p:cNvPr id="152" name="Textfeld 151"/>
          <p:cNvSpPr txBox="1"/>
          <p:nvPr/>
        </p:nvSpPr>
        <p:spPr>
          <a:xfrm>
            <a:off x="19175570" y="30688711"/>
            <a:ext cx="88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mTOF</a:t>
            </a:r>
            <a:endParaRPr lang="en-US" sz="1800" dirty="0"/>
          </a:p>
        </p:txBody>
      </p:sp>
      <p:pic>
        <p:nvPicPr>
          <p:cNvPr id="153" name="Grafik 15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101" y="30172364"/>
            <a:ext cx="3325274" cy="4433698"/>
          </a:xfrm>
          <a:prstGeom prst="rect">
            <a:avLst/>
          </a:prstGeom>
        </p:spPr>
      </p:pic>
      <p:sp>
        <p:nvSpPr>
          <p:cNvPr id="154" name="Text Box 2085"/>
          <p:cNvSpPr txBox="1">
            <a:spLocks noChangeArrowheads="1"/>
          </p:cNvSpPr>
          <p:nvPr/>
        </p:nvSpPr>
        <p:spPr bwMode="auto">
          <a:xfrm>
            <a:off x="20249101" y="29594042"/>
            <a:ext cx="33252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err="1" smtClean="0"/>
              <a:t>mTOF</a:t>
            </a:r>
            <a:endParaRPr lang="en-US" altLang="en-US" sz="2400" b="1" u="sng" dirty="0" smtClean="0"/>
          </a:p>
        </p:txBody>
      </p:sp>
      <p:sp>
        <p:nvSpPr>
          <p:cNvPr id="51" name="Textfeld 50"/>
          <p:cNvSpPr txBox="1"/>
          <p:nvPr/>
        </p:nvSpPr>
        <p:spPr>
          <a:xfrm>
            <a:off x="13507316" y="30113266"/>
            <a:ext cx="297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Full </a:t>
            </a:r>
            <a:r>
              <a:rPr lang="en-US" sz="1800" b="1" dirty="0" err="1" smtClean="0">
                <a:solidFill>
                  <a:schemeClr val="bg1"/>
                </a:solidFill>
              </a:rPr>
              <a:t>eTOF</a:t>
            </a:r>
            <a:r>
              <a:rPr lang="en-US" sz="1800" b="1" dirty="0" smtClean="0">
                <a:solidFill>
                  <a:schemeClr val="bg1"/>
                </a:solidFill>
              </a:rPr>
              <a:t> wheel </a:t>
            </a:r>
            <a:r>
              <a:rPr lang="en-US" sz="1800" b="1" dirty="0" smtClean="0">
                <a:solidFill>
                  <a:schemeClr val="bg1"/>
                </a:solidFill>
              </a:rPr>
              <a:t> is currently </a:t>
            </a:r>
            <a:r>
              <a:rPr lang="en-US" sz="1800" b="1" dirty="0" smtClean="0">
                <a:solidFill>
                  <a:schemeClr val="bg1"/>
                </a:solidFill>
              </a:rPr>
              <a:t>in the </a:t>
            </a:r>
            <a:r>
              <a:rPr lang="en-US" sz="1800" b="1" dirty="0" smtClean="0">
                <a:solidFill>
                  <a:schemeClr val="bg1"/>
                </a:solidFill>
              </a:rPr>
              <a:t>commissioning </a:t>
            </a:r>
            <a:r>
              <a:rPr lang="en-US" sz="1800" b="1" dirty="0" smtClean="0">
                <a:solidFill>
                  <a:schemeClr val="bg1"/>
                </a:solidFill>
              </a:rPr>
              <a:t>phase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55" name="Picture 27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310" y="32591351"/>
            <a:ext cx="2160503" cy="210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TextBox 22"/>
          <p:cNvSpPr txBox="1">
            <a:spLocks noChangeArrowheads="1"/>
          </p:cNvSpPr>
          <p:nvPr/>
        </p:nvSpPr>
        <p:spPr bwMode="auto">
          <a:xfrm>
            <a:off x="11388653" y="32364959"/>
            <a:ext cx="1449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1st PID plot</a:t>
            </a:r>
          </a:p>
        </p:txBody>
      </p:sp>
      <p:pic>
        <p:nvPicPr>
          <p:cNvPr id="157" name="Picture 26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91" y="30367619"/>
            <a:ext cx="2687232" cy="19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22"/>
          <p:cNvSpPr txBox="1">
            <a:spLocks noChangeArrowheads="1"/>
          </p:cNvSpPr>
          <p:nvPr/>
        </p:nvSpPr>
        <p:spPr bwMode="auto">
          <a:xfrm>
            <a:off x="10527073" y="30029065"/>
            <a:ext cx="2271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/>
              <a:t>TPC track matching</a:t>
            </a:r>
          </a:p>
        </p:txBody>
      </p: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18" y="33246387"/>
            <a:ext cx="2058437" cy="13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Ellipse 51"/>
          <p:cNvSpPr/>
          <p:nvPr/>
        </p:nvSpPr>
        <p:spPr>
          <a:xfrm>
            <a:off x="4787082" y="33733917"/>
            <a:ext cx="470836" cy="140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ogen 52"/>
          <p:cNvSpPr/>
          <p:nvPr/>
        </p:nvSpPr>
        <p:spPr>
          <a:xfrm rot="19431049">
            <a:off x="4412762" y="33641158"/>
            <a:ext cx="2744904" cy="1774795"/>
          </a:xfrm>
          <a:prstGeom prst="arc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696185" y="30260024"/>
            <a:ext cx="5462405" cy="21401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3657180" y="32693319"/>
            <a:ext cx="3082970" cy="2090147"/>
          </a:xfrm>
          <a:prstGeom prst="rect">
            <a:avLst/>
          </a:prstGeom>
        </p:spPr>
      </p:pic>
      <p:sp>
        <p:nvSpPr>
          <p:cNvPr id="160" name="Text Box 2085"/>
          <p:cNvSpPr txBox="1">
            <a:spLocks noChangeArrowheads="1"/>
          </p:cNvSpPr>
          <p:nvPr/>
        </p:nvSpPr>
        <p:spPr bwMode="auto">
          <a:xfrm>
            <a:off x="23667403" y="30261792"/>
            <a:ext cx="4610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Event display of an Ag + Au event</a:t>
            </a:r>
          </a:p>
        </p:txBody>
      </p:sp>
      <p:sp>
        <p:nvSpPr>
          <p:cNvPr id="161" name="Text Box 2085"/>
          <p:cNvSpPr txBox="1">
            <a:spLocks noChangeArrowheads="1"/>
          </p:cNvSpPr>
          <p:nvPr/>
        </p:nvSpPr>
        <p:spPr bwMode="auto">
          <a:xfrm>
            <a:off x="23657179" y="29597315"/>
            <a:ext cx="5707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1" u="sng" dirty="0" smtClean="0"/>
              <a:t>1</a:t>
            </a:r>
            <a:r>
              <a:rPr lang="en-US" altLang="en-US" sz="2400" b="1" u="sng" baseline="30000" dirty="0" smtClean="0"/>
              <a:t>st</a:t>
            </a:r>
            <a:r>
              <a:rPr lang="en-US" altLang="en-US" sz="2400" b="1" u="sng" dirty="0" smtClean="0"/>
              <a:t> “commissioning” beam-time in Dec. 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915503" y="12760389"/>
            <a:ext cx="5245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Tracking acceptance: 2</a:t>
            </a:r>
            <a:r>
              <a:rPr lang="en-US" sz="2400" b="1" dirty="0" smtClean="0">
                <a:sym typeface="Symbol"/>
              </a:rPr>
              <a:t></a:t>
            </a:r>
            <a:r>
              <a:rPr lang="en-US" sz="2400" b="1" dirty="0" smtClean="0"/>
              <a:t> &lt; </a:t>
            </a:r>
            <a:r>
              <a:rPr lang="en-US" sz="2400" b="1" dirty="0" smtClean="0">
                <a:sym typeface="Symbol"/>
              </a:rPr>
              <a:t></a:t>
            </a:r>
            <a:r>
              <a:rPr lang="en-US" sz="2400" b="1" baseline="-25000" dirty="0" smtClean="0">
                <a:sym typeface="Symbol"/>
              </a:rPr>
              <a:t>Lab</a:t>
            </a:r>
            <a:r>
              <a:rPr lang="en-US" sz="2400" b="1" dirty="0" smtClean="0">
                <a:sym typeface="Symbol"/>
              </a:rPr>
              <a:t> &lt; 25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Free streaming DAQ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Symbol"/>
              </a:rPr>
              <a:t>Software based event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ym typeface="Symbol"/>
              </a:rPr>
              <a:t>R</a:t>
            </a:r>
            <a:r>
              <a:rPr lang="en-US" sz="2400" b="1" baseline="-25000" dirty="0" err="1" smtClean="0">
                <a:sym typeface="Symbol"/>
              </a:rPr>
              <a:t>int</a:t>
            </a:r>
            <a:r>
              <a:rPr lang="en-US" sz="2400" b="1" dirty="0" smtClean="0">
                <a:sym typeface="Symbol"/>
              </a:rPr>
              <a:t> = 10 MHz (Au + Au)</a:t>
            </a:r>
            <a:endParaRPr lang="en-US" sz="2400" b="1" dirty="0"/>
          </a:p>
        </p:txBody>
      </p:sp>
      <p:sp>
        <p:nvSpPr>
          <p:cNvPr id="162" name="Text Box 2085"/>
          <p:cNvSpPr txBox="1">
            <a:spLocks noChangeArrowheads="1"/>
          </p:cNvSpPr>
          <p:nvPr/>
        </p:nvSpPr>
        <p:spPr bwMode="auto">
          <a:xfrm>
            <a:off x="24501965" y="32372083"/>
            <a:ext cx="2221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800" dirty="0" smtClean="0"/>
              <a:t>MRPC hit rate </a:t>
            </a:r>
          </a:p>
        </p:txBody>
      </p:sp>
      <p:sp>
        <p:nvSpPr>
          <p:cNvPr id="163" name="Text Box 2085"/>
          <p:cNvSpPr txBox="1">
            <a:spLocks noChangeArrowheads="1"/>
          </p:cNvSpPr>
          <p:nvPr/>
        </p:nvSpPr>
        <p:spPr bwMode="auto">
          <a:xfrm>
            <a:off x="23429283" y="31447206"/>
            <a:ext cx="16981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 b="1" dirty="0" smtClean="0"/>
              <a:t>Target: Au 10% </a:t>
            </a:r>
          </a:p>
        </p:txBody>
      </p:sp>
      <p:sp>
        <p:nvSpPr>
          <p:cNvPr id="164" name="Text Box 2085"/>
          <p:cNvSpPr txBox="1">
            <a:spLocks noChangeArrowheads="1"/>
          </p:cNvSpPr>
          <p:nvPr/>
        </p:nvSpPr>
        <p:spPr bwMode="auto">
          <a:xfrm>
            <a:off x="23397465" y="31881455"/>
            <a:ext cx="14773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 b="1" dirty="0" smtClean="0"/>
              <a:t>Diamond T0</a:t>
            </a:r>
          </a:p>
        </p:txBody>
      </p:sp>
      <p:sp>
        <p:nvSpPr>
          <p:cNvPr id="165" name="Text Box 2085"/>
          <p:cNvSpPr txBox="1">
            <a:spLocks noChangeArrowheads="1"/>
          </p:cNvSpPr>
          <p:nvPr/>
        </p:nvSpPr>
        <p:spPr bwMode="auto">
          <a:xfrm>
            <a:off x="27378309" y="32182224"/>
            <a:ext cx="1843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 b="1" dirty="0" smtClean="0"/>
              <a:t>3 </a:t>
            </a:r>
            <a:r>
              <a:rPr lang="en-US" altLang="en-US" sz="1400" b="1" dirty="0" err="1" smtClean="0"/>
              <a:t>mTOF</a:t>
            </a:r>
            <a:r>
              <a:rPr lang="en-US" altLang="en-US" sz="1400" b="1" dirty="0" smtClean="0"/>
              <a:t> </a:t>
            </a:r>
            <a:r>
              <a:rPr lang="en-US" altLang="en-US" sz="1400" b="1" dirty="0" smtClean="0"/>
              <a:t>modules with 5 MRPC3a each</a:t>
            </a:r>
            <a:endParaRPr lang="en-US" altLang="en-US" sz="1400" b="1" dirty="0" smtClean="0"/>
          </a:p>
        </p:txBody>
      </p:sp>
      <p:sp>
        <p:nvSpPr>
          <p:cNvPr id="167" name="Text Box 2085"/>
          <p:cNvSpPr txBox="1">
            <a:spLocks noChangeArrowheads="1"/>
          </p:cNvSpPr>
          <p:nvPr/>
        </p:nvSpPr>
        <p:spPr bwMode="auto">
          <a:xfrm>
            <a:off x="23546370" y="31161818"/>
            <a:ext cx="2451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 b="1" dirty="0" smtClean="0"/>
              <a:t>Beam: Ag (42+) @ 0.95AGeV</a:t>
            </a:r>
          </a:p>
        </p:txBody>
      </p:sp>
      <p:sp>
        <p:nvSpPr>
          <p:cNvPr id="168" name="Text Box 2085"/>
          <p:cNvSpPr txBox="1">
            <a:spLocks noChangeArrowheads="1"/>
          </p:cNvSpPr>
          <p:nvPr/>
        </p:nvSpPr>
        <p:spPr bwMode="auto">
          <a:xfrm>
            <a:off x="26694060" y="32935838"/>
            <a:ext cx="27374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endParaRPr lang="en-US" altLang="en-US" sz="1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MRPC3a (5 counters)</a:t>
            </a:r>
            <a:endParaRPr lang="en-US" altLang="en-US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1" dirty="0"/>
              <a:t>Active area 864 </a:t>
            </a:r>
            <a:r>
              <a:rPr lang="en-US" altLang="en-US" sz="1800" b="1" dirty="0" smtClean="0"/>
              <a:t>cm</a:t>
            </a:r>
            <a:r>
              <a:rPr lang="en-US" altLang="en-US" sz="1800" b="1" baseline="30000" dirty="0" smtClean="0"/>
              <a:t>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1800" b="1" dirty="0"/>
              <a:t>D</a:t>
            </a:r>
            <a:r>
              <a:rPr lang="en-US" altLang="en-US" sz="1800" b="1" dirty="0" smtClean="0"/>
              <a:t>ark </a:t>
            </a:r>
            <a:r>
              <a:rPr lang="en-US" altLang="en-US" sz="1800" b="1" dirty="0" smtClean="0"/>
              <a:t>rate 1 – 2 Hz/cm</a:t>
            </a:r>
            <a:r>
              <a:rPr lang="en-US" altLang="en-US" sz="1800" b="1" baseline="30000" dirty="0" smtClean="0"/>
              <a:t>2</a:t>
            </a:r>
            <a:r>
              <a:rPr lang="en-US" altLang="en-US" sz="1800" b="1" dirty="0" smtClean="0"/>
              <a:t> </a:t>
            </a:r>
            <a:endParaRPr lang="en-US" altLang="en-US" sz="1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Flux</a:t>
            </a:r>
            <a:r>
              <a:rPr lang="en-US" altLang="en-US" sz="1800" b="1" dirty="0" smtClean="0"/>
              <a:t> </a:t>
            </a:r>
            <a:r>
              <a:rPr lang="en-US" altLang="en-US" sz="1800" b="1" dirty="0" smtClean="0"/>
              <a:t>up to 1 kHz/cm</a:t>
            </a:r>
            <a:r>
              <a:rPr lang="en-US" altLang="en-US" sz="1800" b="1" baseline="30000" dirty="0" smtClean="0"/>
              <a:t>2</a:t>
            </a:r>
          </a:p>
        </p:txBody>
      </p:sp>
      <p:sp>
        <p:nvSpPr>
          <p:cNvPr id="169" name="Text Box 2085"/>
          <p:cNvSpPr txBox="1">
            <a:spLocks noChangeArrowheads="1"/>
          </p:cNvSpPr>
          <p:nvPr/>
        </p:nvSpPr>
        <p:spPr bwMode="auto">
          <a:xfrm>
            <a:off x="26510972" y="31596585"/>
            <a:ext cx="14773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 b="1" dirty="0" smtClean="0"/>
              <a:t>3 tracks</a:t>
            </a:r>
          </a:p>
        </p:txBody>
      </p:sp>
    </p:spTree>
    <p:extLst>
      <p:ext uri="{BB962C8B-B14F-4D97-AF65-F5344CB8AC3E}">
        <p14:creationId xmlns:p14="http://schemas.microsoft.com/office/powerpoint/2010/main" val="35597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Benutzerdefiniert</PresentationFormat>
  <Paragraphs>119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Wingdings</vt:lpstr>
      <vt:lpstr>Larissa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Anna Dr.</dc:creator>
  <cp:lastModifiedBy>Pierre</cp:lastModifiedBy>
  <cp:revision>118</cp:revision>
  <dcterms:created xsi:type="dcterms:W3CDTF">2018-04-23T06:02:43Z</dcterms:created>
  <dcterms:modified xsi:type="dcterms:W3CDTF">2019-02-16T09:09:04Z</dcterms:modified>
</cp:coreProperties>
</file>