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0279975" cy="42808525"/>
  <p:notesSz cx="9931400" cy="14363700"/>
  <p:defaultTextStyle>
    <a:defPPr>
      <a:defRPr lang="en-US"/>
    </a:defPPr>
    <a:lvl1pPr algn="l" defTabSz="41751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2087563" indent="-1630363" algn="l" defTabSz="41751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4175125" indent="-3260725" algn="l" defTabSz="41751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6264275" indent="-4892675" algn="l" defTabSz="41751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8351838" indent="-6523038" algn="l" defTabSz="41751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209" userDrawn="1">
          <p15:clr>
            <a:srgbClr val="A4A3A4"/>
          </p15:clr>
        </p15:guide>
        <p15:guide id="2" pos="1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00"/>
    <a:srgbClr val="DA27DA"/>
    <a:srgbClr val="D500D5"/>
    <a:srgbClr val="AB0909"/>
    <a:srgbClr val="DCE6F2"/>
    <a:srgbClr val="FFFFCC"/>
    <a:srgbClr val="FF00FF"/>
    <a:srgbClr val="FF9AFF"/>
    <a:srgbClr val="C050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525" autoAdjust="0"/>
    <p:restoredTop sz="93197" autoAdjust="0"/>
  </p:normalViewPr>
  <p:slideViewPr>
    <p:cSldViewPr>
      <p:cViewPr>
        <p:scale>
          <a:sx n="40" d="100"/>
          <a:sy n="40" d="100"/>
        </p:scale>
        <p:origin x="1800" y="-1176"/>
      </p:cViewPr>
      <p:guideLst>
        <p:guide orient="horz" pos="14209"/>
        <p:guide pos="1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7B7F-B537-4881-83DD-38303B37701C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94E9-D466-48B9-AD67-1C97B836B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5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A407-F494-4C2A-AFDF-D4C306293EA0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CCBA-F377-408D-A083-202A469AE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97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E038-2388-43D5-8EAC-5A865FA0F7E1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33A9-1ABE-4E9C-9F7B-75B6D17CE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4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EA07-41FE-4981-8A6B-00D1B1BD3583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587B-550E-4AFD-9D33-D748E0786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42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2DAE-7F3C-481E-A31C-C2A5F5F9C238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1739-EB34-4DC3-91D4-4DE462080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15E6-914C-411F-B987-5F7812394C45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6A80-353E-4923-BE23-184188926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31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B84B-5082-4A83-ADFD-1C0C7CD25E61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007D-6FA4-4299-9A82-85B2EA637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39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AC1F-FB69-4D36-87EA-CFEBFD5319C6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538F-FD96-4E68-932C-52B1EC915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0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CA5B-D303-40C6-9E0D-3B18538FC484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453C-C676-4E08-8D41-5D33D64C9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0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38D8-68C9-4F25-BB10-29BC10609611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1920-0CC5-461C-9744-3D419AE47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15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4931-2AB3-437F-AED2-71D7EE93926D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F19F-A50B-4F5F-80FC-D78883E31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5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eaLnBrk="1" fontAlgn="auto" hangingPunct="1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F9033-B809-4B68-9428-F6F35260972B}" type="datetimeFigureOut">
              <a:rPr lang="en-US"/>
              <a:pPr>
                <a:defRPr/>
              </a:pPr>
              <a:t>2/13/2019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eaLnBrk="1" fontAlgn="auto" hangingPunct="1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4FE6925-D461-4A51-A9F1-418F66846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jpeg"/><Relationship Id="rId2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248"/>
          <p:cNvSpPr/>
          <p:nvPr/>
        </p:nvSpPr>
        <p:spPr>
          <a:xfrm>
            <a:off x="-1" y="3054788"/>
            <a:ext cx="30279976" cy="37835511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DCE6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8020307" y="38398175"/>
            <a:ext cx="12259669" cy="4410350"/>
          </a:xfrm>
          <a:prstGeom prst="rect">
            <a:avLst/>
          </a:prstGeom>
          <a:solidFill>
            <a:srgbClr val="0C4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79975" cy="3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184" y="466127"/>
            <a:ext cx="2265833" cy="113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" b="1895"/>
          <a:stretch/>
        </p:blipFill>
        <p:spPr bwMode="auto">
          <a:xfrm>
            <a:off x="780925" y="501581"/>
            <a:ext cx="4412300" cy="244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3956643" y="292513"/>
            <a:ext cx="20002500" cy="12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6600" b="1" smtClean="0">
                <a:solidFill>
                  <a:schemeClr val="bg1"/>
                </a:solidFill>
              </a:rPr>
              <a:t>MIMOSIS, a CMOS MAPS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6600" b="1" smtClean="0">
                <a:solidFill>
                  <a:schemeClr val="bg1"/>
                </a:solidFill>
              </a:rPr>
              <a:t>for the CBM Micro Vertex </a:t>
            </a:r>
            <a:r>
              <a:rPr lang="de-DE" altLang="en-US" sz="6600" b="1" smtClean="0">
                <a:solidFill>
                  <a:schemeClr val="bg1"/>
                </a:solidFill>
              </a:rPr>
              <a:t>Detector</a:t>
            </a:r>
            <a:endParaRPr lang="de-DE" altLang="en-US" sz="66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FFFFFF"/>
              </a:solidFill>
            </a:endParaRPr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8300"/>
            <a:ext cx="302799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-257114" y="41613071"/>
            <a:ext cx="16057563" cy="7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75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</a:rPr>
              <a:t>supported by BMBF (05P12RFFC7), GSI (F&amp;E) und HIC for FAIR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104169" y="38657583"/>
            <a:ext cx="42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smtClean="0">
                <a:solidFill>
                  <a:schemeClr val="bg1"/>
                </a:solidFill>
              </a:rPr>
              <a:t>Thanks for asking questions.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903" y="39451704"/>
            <a:ext cx="2011183" cy="2666790"/>
          </a:xfrm>
          <a:prstGeom prst="rect">
            <a:avLst/>
          </a:prstGeom>
        </p:spPr>
      </p:pic>
      <p:pic>
        <p:nvPicPr>
          <p:cNvPr id="1026" name="Picture 2" descr="http://ibrahim.yapici.free.fr/image/logo_iph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3" t="-1" r="-2875" b="-4098"/>
          <a:stretch/>
        </p:blipFill>
        <p:spPr bwMode="auto">
          <a:xfrm>
            <a:off x="26181144" y="466127"/>
            <a:ext cx="3600400" cy="24578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7089099" y="2501948"/>
            <a:ext cx="13999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M. Deveaux, Goethe-University Frankfurt, on behalf of the CBM-MVD collaboration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30" name="Picture 6" descr="http://www.ift.uni.wroc.pl/~csqcdiv/hic4fai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8" t="-11161" r="-3389" b="-16109"/>
          <a:stretch/>
        </p:blipFill>
        <p:spPr bwMode="auto">
          <a:xfrm>
            <a:off x="23601364" y="1746079"/>
            <a:ext cx="2253653" cy="117791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69" name="Group 268"/>
          <p:cNvGrpSpPr/>
          <p:nvPr/>
        </p:nvGrpSpPr>
        <p:grpSpPr>
          <a:xfrm>
            <a:off x="23195008" y="27133092"/>
            <a:ext cx="7117907" cy="5700948"/>
            <a:chOff x="611560" y="855933"/>
            <a:chExt cx="6438065" cy="5435058"/>
          </a:xfrm>
        </p:grpSpPr>
        <p:pic>
          <p:nvPicPr>
            <p:cNvPr id="280" name="Picture 27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1560" y="855933"/>
              <a:ext cx="6438065" cy="5435058"/>
            </a:xfrm>
            <a:prstGeom prst="rect">
              <a:avLst/>
            </a:prstGeom>
          </p:spPr>
        </p:pic>
        <p:sp>
          <p:nvSpPr>
            <p:cNvPr id="282" name="TextBox 281"/>
            <p:cNvSpPr txBox="1"/>
            <p:nvPr/>
          </p:nvSpPr>
          <p:spPr>
            <a:xfrm rot="19285222">
              <a:off x="2839464" y="3959761"/>
              <a:ext cx="1579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Design: 0V-1.54V</a:t>
              </a:r>
              <a:endParaRPr lang="en-US" sz="1400"/>
            </a:p>
          </p:txBody>
        </p:sp>
        <p:sp>
          <p:nvSpPr>
            <p:cNvPr id="283" name="TextBox 282"/>
            <p:cNvSpPr txBox="1"/>
            <p:nvPr/>
          </p:nvSpPr>
          <p:spPr>
            <a:xfrm rot="19435897">
              <a:off x="1965810" y="2953164"/>
              <a:ext cx="2357066" cy="482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smtClean="0"/>
                <a:t>Design: 0.2V-1.8V</a:t>
              </a:r>
              <a:endParaRPr lang="en-US" sz="14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34785" y="32429120"/>
            <a:ext cx="11987920" cy="5233224"/>
            <a:chOff x="11208254" y="20891093"/>
            <a:chExt cx="7842817" cy="3423715"/>
          </a:xfrm>
        </p:grpSpPr>
        <p:grpSp>
          <p:nvGrpSpPr>
            <p:cNvPr id="17" name="Group 16"/>
            <p:cNvGrpSpPr/>
            <p:nvPr/>
          </p:nvGrpSpPr>
          <p:grpSpPr>
            <a:xfrm>
              <a:off x="11208254" y="20891093"/>
              <a:ext cx="7842817" cy="3423715"/>
              <a:chOff x="11048807" y="15756437"/>
              <a:chExt cx="7842817" cy="342371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48807" y="15756437"/>
                <a:ext cx="4079714" cy="3379384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 flipV="1">
                <a:off x="11794247" y="16222538"/>
                <a:ext cx="3024336" cy="2088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1850681" y="16895798"/>
                <a:ext cx="2255607" cy="15746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4106288" y="16895798"/>
                <a:ext cx="1321732" cy="16281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4812288" y="16076951"/>
                <a:ext cx="643826" cy="145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41300" y="15951134"/>
                <a:ext cx="3850324" cy="3229018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12145637" y="22297228"/>
              <a:ext cx="957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Chip1 VCasn</a:t>
              </a:r>
              <a:endParaRPr lang="en-US" sz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14556" y="34722005"/>
            <a:ext cx="6853061" cy="5400600"/>
            <a:chOff x="11422347" y="17457912"/>
            <a:chExt cx="6853061" cy="5400600"/>
          </a:xfrm>
        </p:grpSpPr>
        <p:sp>
          <p:nvSpPr>
            <p:cNvPr id="44" name="Rectangle 43"/>
            <p:cNvSpPr/>
            <p:nvPr/>
          </p:nvSpPr>
          <p:spPr>
            <a:xfrm>
              <a:off x="14963040" y="19995736"/>
              <a:ext cx="3312368" cy="14226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Super Region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422347" y="17457912"/>
              <a:ext cx="3312368" cy="39604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266073" y="17529921"/>
              <a:ext cx="1383640" cy="30963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Region</a:t>
              </a:r>
              <a:endParaRPr lang="en-GB" dirty="0"/>
            </a:p>
          </p:txBody>
        </p:sp>
        <p:cxnSp>
          <p:nvCxnSpPr>
            <p:cNvPr id="47" name="Connecteur droit avec flèche 90"/>
            <p:cNvCxnSpPr>
              <a:endCxn id="61" idx="0"/>
            </p:cNvCxnSpPr>
            <p:nvPr/>
          </p:nvCxnSpPr>
          <p:spPr>
            <a:xfrm>
              <a:off x="13957893" y="18898072"/>
              <a:ext cx="0" cy="129074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èche vers le bas 76"/>
            <p:cNvSpPr/>
            <p:nvPr/>
          </p:nvSpPr>
          <p:spPr>
            <a:xfrm>
              <a:off x="14586719" y="22498472"/>
              <a:ext cx="518092" cy="360040"/>
            </a:xfrm>
            <a:prstGeom prst="downArrow">
              <a:avLst>
                <a:gd name="adj1" fmla="val 50000"/>
                <a:gd name="adj2" fmla="val 53498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94355" y="17529921"/>
              <a:ext cx="1383640" cy="30963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50" name="Connecteur droit avec flèche 85"/>
            <p:cNvCxnSpPr>
              <a:endCxn id="61" idx="0"/>
            </p:cNvCxnSpPr>
            <p:nvPr/>
          </p:nvCxnSpPr>
          <p:spPr>
            <a:xfrm flipH="1">
              <a:off x="13957893" y="19252718"/>
              <a:ext cx="1744" cy="9361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1566363" y="18333476"/>
              <a:ext cx="360000" cy="85802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Pixel PE</a:t>
              </a:r>
            </a:p>
          </p:txBody>
        </p:sp>
        <p:sp>
          <p:nvSpPr>
            <p:cNvPr id="52" name="ZoneTexte 14"/>
            <p:cNvSpPr txBox="1"/>
            <p:nvPr/>
          </p:nvSpPr>
          <p:spPr>
            <a:xfrm>
              <a:off x="12810975" y="19523038"/>
              <a:ext cx="524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/>
                <a:t>•••</a:t>
              </a:r>
              <a:endParaRPr lang="en-GB" sz="1600" dirty="0"/>
            </a:p>
          </p:txBody>
        </p:sp>
        <p:sp>
          <p:nvSpPr>
            <p:cNvPr id="53" name="ZoneTexte 15"/>
            <p:cNvSpPr txBox="1"/>
            <p:nvPr/>
          </p:nvSpPr>
          <p:spPr>
            <a:xfrm>
              <a:off x="11988133" y="18386075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x8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566363" y="20188822"/>
              <a:ext cx="124461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Region U. 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573341" y="20914296"/>
              <a:ext cx="300685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Super Region Unit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450975" y="18333476"/>
              <a:ext cx="360000" cy="85802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Pixel PE</a:t>
              </a:r>
            </a:p>
          </p:txBody>
        </p:sp>
        <p:sp>
          <p:nvSpPr>
            <p:cNvPr id="60" name="ZoneTexte 31"/>
            <p:cNvSpPr txBox="1"/>
            <p:nvPr/>
          </p:nvSpPr>
          <p:spPr>
            <a:xfrm>
              <a:off x="12810975" y="20199564"/>
              <a:ext cx="524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/>
                <a:t>•••</a:t>
              </a:r>
              <a:endParaRPr lang="en-GB" sz="16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335587" y="20188821"/>
              <a:ext cx="124461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Region U. </a:t>
              </a:r>
            </a:p>
          </p:txBody>
        </p:sp>
        <p:sp>
          <p:nvSpPr>
            <p:cNvPr id="63" name="ZoneTexte 35"/>
            <p:cNvSpPr txBox="1"/>
            <p:nvPr/>
          </p:nvSpPr>
          <p:spPr>
            <a:xfrm>
              <a:off x="11926363" y="18593210"/>
              <a:ext cx="524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/>
                <a:t>•••</a:t>
              </a:r>
              <a:endParaRPr lang="en-GB" sz="1600" dirty="0"/>
            </a:p>
          </p:txBody>
        </p:sp>
        <p:sp>
          <p:nvSpPr>
            <p:cNvPr id="64" name="ZoneTexte 36"/>
            <p:cNvSpPr txBox="1"/>
            <p:nvPr/>
          </p:nvSpPr>
          <p:spPr>
            <a:xfrm>
              <a:off x="14580199" y="20925039"/>
              <a:ext cx="524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/>
                <a:t>•••</a:t>
              </a:r>
              <a:endParaRPr lang="en-GB" sz="16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5104811" y="20914296"/>
              <a:ext cx="300685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Super Region Unit </a:t>
              </a:r>
            </a:p>
          </p:txBody>
        </p:sp>
        <p:sp>
          <p:nvSpPr>
            <p:cNvPr id="66" name="ZoneTexte 38"/>
            <p:cNvSpPr txBox="1"/>
            <p:nvPr/>
          </p:nvSpPr>
          <p:spPr>
            <a:xfrm>
              <a:off x="14586719" y="20748142"/>
              <a:ext cx="518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x16</a:t>
              </a:r>
              <a:endParaRPr lang="en-GB" dirty="0"/>
            </a:p>
          </p:txBody>
        </p:sp>
        <p:sp>
          <p:nvSpPr>
            <p:cNvPr id="67" name="ZoneTexte 34"/>
            <p:cNvSpPr txBox="1"/>
            <p:nvPr/>
          </p:nvSpPr>
          <p:spPr>
            <a:xfrm>
              <a:off x="12877995" y="19811069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x4</a:t>
              </a:r>
              <a:endParaRPr lang="en-GB" dirty="0"/>
            </a:p>
          </p:txBody>
        </p:sp>
        <p:cxnSp>
          <p:nvCxnSpPr>
            <p:cNvPr id="68" name="Connecteur en angle 48"/>
            <p:cNvCxnSpPr>
              <a:stCxn id="51" idx="2"/>
              <a:endCxn id="69" idx="0"/>
            </p:cNvCxnSpPr>
            <p:nvPr/>
          </p:nvCxnSpPr>
          <p:spPr>
            <a:xfrm rot="16200000" flipH="1">
              <a:off x="11801747" y="19136114"/>
              <a:ext cx="331539" cy="44230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11566363" y="19523037"/>
              <a:ext cx="1244612" cy="36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Region PE</a:t>
              </a:r>
            </a:p>
          </p:txBody>
        </p:sp>
        <p:cxnSp>
          <p:nvCxnSpPr>
            <p:cNvPr id="70" name="Connecteur en angle 50"/>
            <p:cNvCxnSpPr>
              <a:stCxn id="54" idx="2"/>
              <a:endCxn id="57" idx="0"/>
            </p:cNvCxnSpPr>
            <p:nvPr/>
          </p:nvCxnSpPr>
          <p:spPr>
            <a:xfrm rot="16200000" flipH="1">
              <a:off x="12450002" y="20287528"/>
              <a:ext cx="365434" cy="888101"/>
            </a:xfrm>
            <a:prstGeom prst="bentConnector3">
              <a:avLst>
                <a:gd name="adj1" fmla="val 35106"/>
              </a:avLst>
            </a:prstGeom>
            <a:ln w="285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3339076" y="22210440"/>
              <a:ext cx="300685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Elastic Buffer</a:t>
              </a:r>
            </a:p>
          </p:txBody>
        </p:sp>
        <p:cxnSp>
          <p:nvCxnSpPr>
            <p:cNvPr id="72" name="Connecteur en angle 64"/>
            <p:cNvCxnSpPr>
              <a:stCxn id="57" idx="2"/>
              <a:endCxn id="71" idx="0"/>
            </p:cNvCxnSpPr>
            <p:nvPr/>
          </p:nvCxnSpPr>
          <p:spPr>
            <a:xfrm rot="16200000" flipH="1">
              <a:off x="13491585" y="20859520"/>
              <a:ext cx="936104" cy="1765735"/>
            </a:xfrm>
            <a:prstGeom prst="bentConnector3">
              <a:avLst>
                <a:gd name="adj1" fmla="val 11625"/>
              </a:avLst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13335587" y="19523037"/>
              <a:ext cx="1244612" cy="33855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Region PE</a:t>
              </a:r>
            </a:p>
          </p:txBody>
        </p:sp>
        <p:cxnSp>
          <p:nvCxnSpPr>
            <p:cNvPr id="75" name="Connecteur droit avec flèche 102"/>
            <p:cNvCxnSpPr>
              <a:endCxn id="65" idx="0"/>
            </p:cNvCxnSpPr>
            <p:nvPr/>
          </p:nvCxnSpPr>
          <p:spPr>
            <a:xfrm>
              <a:off x="16608240" y="20482247"/>
              <a:ext cx="0" cy="43204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107"/>
            <p:cNvCxnSpPr>
              <a:endCxn id="65" idx="0"/>
            </p:cNvCxnSpPr>
            <p:nvPr/>
          </p:nvCxnSpPr>
          <p:spPr>
            <a:xfrm>
              <a:off x="16608240" y="20230219"/>
              <a:ext cx="0" cy="684077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44"/>
            <p:cNvSpPr txBox="1"/>
            <p:nvPr/>
          </p:nvSpPr>
          <p:spPr>
            <a:xfrm>
              <a:off x="11974716" y="17669480"/>
              <a:ext cx="752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x1008</a:t>
              </a:r>
              <a:endParaRPr lang="en-GB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566363" y="17605155"/>
              <a:ext cx="360000" cy="4979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Pix</a:t>
              </a:r>
              <a:r>
                <a:rPr lang="en-GB" dirty="0" smtClean="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79" name="Connecteur droit 22"/>
            <p:cNvCxnSpPr>
              <a:stCxn id="78" idx="2"/>
              <a:endCxn id="51" idx="0"/>
            </p:cNvCxnSpPr>
            <p:nvPr/>
          </p:nvCxnSpPr>
          <p:spPr>
            <a:xfrm>
              <a:off x="11746363" y="18103136"/>
              <a:ext cx="0" cy="2303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54"/>
            <p:cNvCxnSpPr>
              <a:stCxn id="69" idx="2"/>
              <a:endCxn id="54" idx="0"/>
            </p:cNvCxnSpPr>
            <p:nvPr/>
          </p:nvCxnSpPr>
          <p:spPr>
            <a:xfrm>
              <a:off x="12188669" y="19883037"/>
              <a:ext cx="0" cy="305785"/>
            </a:xfrm>
            <a:prstGeom prst="line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1581477" y="21513031"/>
              <a:ext cx="6530192" cy="360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Mux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H="1" flipV="1">
            <a:off x="7851476" y="34507064"/>
            <a:ext cx="2907096" cy="362184"/>
          </a:xfrm>
          <a:prstGeom prst="line">
            <a:avLst/>
          </a:prstGeom>
          <a:ln w="28575">
            <a:solidFill>
              <a:srgbClr val="385D8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11118572" y="34495790"/>
            <a:ext cx="5120601" cy="370501"/>
          </a:xfrm>
          <a:prstGeom prst="line">
            <a:avLst/>
          </a:prstGeom>
          <a:ln w="28575">
            <a:solidFill>
              <a:srgbClr val="385D8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/>
          <p:cNvSpPr txBox="1"/>
          <p:nvPr/>
        </p:nvSpPr>
        <p:spPr>
          <a:xfrm>
            <a:off x="14689962" y="35725807"/>
            <a:ext cx="18892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8 bit DACs</a:t>
            </a:r>
            <a:endParaRPr lang="en-US"/>
          </a:p>
        </p:txBody>
      </p:sp>
      <p:pic>
        <p:nvPicPr>
          <p:cNvPr id="203" name="Picture 202" descr="X:\documents_newHD\HADES_CBM_at_SIS100_300\Beam_Quality_SIS_18\cts_beam_quality\cts_beam_quality\start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326" y="8905890"/>
            <a:ext cx="6057971" cy="30648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5" name="Group 1064"/>
          <p:cNvGrpSpPr/>
          <p:nvPr/>
        </p:nvGrpSpPr>
        <p:grpSpPr>
          <a:xfrm>
            <a:off x="13912913" y="3847679"/>
            <a:ext cx="6070385" cy="4382447"/>
            <a:chOff x="2795504" y="25276753"/>
            <a:chExt cx="6070385" cy="4382447"/>
          </a:xfrm>
        </p:grpSpPr>
        <p:pic>
          <p:nvPicPr>
            <p:cNvPr id="1063" name="Picture 106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95504" y="25276753"/>
              <a:ext cx="6070385" cy="4382447"/>
            </a:xfrm>
            <a:prstGeom prst="rect">
              <a:avLst/>
            </a:prstGeom>
          </p:spPr>
        </p:pic>
        <p:sp>
          <p:nvSpPr>
            <p:cNvPr id="1064" name="Rectangle 1063"/>
            <p:cNvSpPr/>
            <p:nvPr/>
          </p:nvSpPr>
          <p:spPr>
            <a:xfrm rot="5400000">
              <a:off x="3630307" y="27452474"/>
              <a:ext cx="2163166" cy="1262418"/>
            </a:xfrm>
            <a:prstGeom prst="rect">
              <a:avLst/>
            </a:prstGeom>
            <a:solidFill>
              <a:srgbClr val="FFC000">
                <a:alpha val="30196"/>
              </a:srgb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FF00FF"/>
                  </a:solidFill>
                </a:rPr>
                <a:t>MIMOSIS</a:t>
              </a:r>
              <a:endParaRPr lang="en-US">
                <a:solidFill>
                  <a:srgbClr val="FF00FF"/>
                </a:solidFill>
              </a:endParaRPr>
            </a:p>
          </p:txBody>
        </p:sp>
      </p:grpSp>
      <p:pic>
        <p:nvPicPr>
          <p:cNvPr id="1066" name="Picture 106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0" b="18682"/>
          <a:stretch/>
        </p:blipFill>
        <p:spPr>
          <a:xfrm>
            <a:off x="21333284" y="3888645"/>
            <a:ext cx="7413040" cy="54823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5" name="Picture 214" descr="C:\Users\Admin\Desktop\Untitled-2.png">
            <a:extLst>
              <a:ext uri="{FF2B5EF4-FFF2-40B4-BE49-F238E27FC236}">
                <a16:creationId xmlns:lc="http://schemas.openxmlformats.org/drawingml/2006/lockedCanvas" xmlns:a16="http://schemas.microsoft.com/office/drawing/2014/main" xmlns="" id="{EBE3FFA0-2DB0-45A9-9FC7-AEFFE839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636" y="6081639"/>
            <a:ext cx="3811758" cy="5216031"/>
          </a:xfrm>
          <a:prstGeom prst="rect">
            <a:avLst/>
          </a:prstGeom>
          <a:solidFill>
            <a:srgbClr val="FFFFFF">
              <a:alpha val="45882"/>
            </a:srgbClr>
          </a:solidFill>
          <a:extLst/>
        </p:spPr>
      </p:pic>
      <p:cxnSp>
        <p:nvCxnSpPr>
          <p:cNvPr id="217" name="Gerade Verbindung 28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B9CB9B8-DE70-4873-98FF-85444FA96015}"/>
              </a:ext>
            </a:extLst>
          </p:cNvPr>
          <p:cNvCxnSpPr>
            <a:cxnSpLocks/>
          </p:cNvCxnSpPr>
          <p:nvPr/>
        </p:nvCxnSpPr>
        <p:spPr>
          <a:xfrm flipV="1">
            <a:off x="21832321" y="6094495"/>
            <a:ext cx="2229362" cy="3202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Gerade Verbindung 28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B9CB9B8-DE70-4873-98FF-85444FA96015}"/>
              </a:ext>
            </a:extLst>
          </p:cNvPr>
          <p:cNvCxnSpPr>
            <a:cxnSpLocks/>
          </p:cNvCxnSpPr>
          <p:nvPr/>
        </p:nvCxnSpPr>
        <p:spPr>
          <a:xfrm>
            <a:off x="21832321" y="7009913"/>
            <a:ext cx="1598503" cy="341911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0" name="TextBox 1069"/>
          <p:cNvSpPr txBox="1"/>
          <p:nvPr/>
        </p:nvSpPr>
        <p:spPr>
          <a:xfrm>
            <a:off x="450355" y="3790683"/>
            <a:ext cx="938455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MIMOSIS requirements:</a:t>
            </a:r>
          </a:p>
          <a:p>
            <a:endParaRPr lang="de-DE" sz="2200" b="1" smtClean="0"/>
          </a:p>
          <a:p>
            <a:r>
              <a:rPr lang="de-DE" sz="4400" smtClean="0"/>
              <a:t>Optimize for a fixed target environment:</a:t>
            </a:r>
            <a:endParaRPr lang="de-DE" sz="4400"/>
          </a:p>
        </p:txBody>
      </p:sp>
      <p:graphicFrame>
        <p:nvGraphicFramePr>
          <p:cNvPr id="1072" name="Table 10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38910"/>
              </p:ext>
            </p:extLst>
          </p:nvPr>
        </p:nvGraphicFramePr>
        <p:xfrm>
          <a:off x="464736" y="5875183"/>
          <a:ext cx="12225650" cy="6492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48126"/>
                <a:gridCol w="6277524"/>
              </a:tblGrid>
              <a:tr h="370840">
                <a:tc>
                  <a:txBody>
                    <a:bodyPr/>
                    <a:lstStyle/>
                    <a:p>
                      <a:endParaRPr lang="en-US" sz="4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200" smtClean="0"/>
                        <a:t>MIMOSIS</a:t>
                      </a:r>
                      <a:r>
                        <a:rPr lang="en-US" sz="4200" baseline="0" smtClean="0"/>
                        <a:t> (design goal)</a:t>
                      </a:r>
                      <a:endParaRPr lang="en-US" sz="4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200" smtClean="0"/>
                        <a:t>Spatial</a:t>
                      </a:r>
                      <a:r>
                        <a:rPr lang="en-US" sz="4200" baseline="0" smtClean="0"/>
                        <a:t> resolution</a:t>
                      </a:r>
                      <a:endParaRPr lang="en-US" sz="4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200" smtClean="0"/>
                        <a:t>~ 5 µm</a:t>
                      </a:r>
                      <a:endParaRPr lang="en-US" sz="4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200" smtClean="0"/>
                        <a:t>Time</a:t>
                      </a:r>
                      <a:r>
                        <a:rPr lang="en-US" sz="4200" baseline="0" smtClean="0"/>
                        <a:t> resolution</a:t>
                      </a:r>
                      <a:endParaRPr lang="en-US" sz="4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200" smtClean="0"/>
                        <a:t>~ 5 µs</a:t>
                      </a:r>
                      <a:endParaRPr lang="en-US" sz="4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200" smtClean="0"/>
                        <a:t>Collision rate (with MVD)</a:t>
                      </a:r>
                      <a:endParaRPr lang="en-US" sz="4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200" smtClean="0"/>
                        <a:t>100 kHz Au+Au</a:t>
                      </a:r>
                    </a:p>
                    <a:p>
                      <a:r>
                        <a:rPr lang="en-US" sz="4200" smtClean="0"/>
                        <a:t> 10 MHz   p+Au</a:t>
                      </a:r>
                      <a:endParaRPr lang="en-US" sz="4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200" smtClean="0"/>
                        <a:t>Counting rate</a:t>
                      </a:r>
                      <a:endParaRPr lang="en-US" sz="4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200" smtClean="0"/>
                        <a:t>70 MHz/cm² (peak)</a:t>
                      </a:r>
                      <a:endParaRPr lang="en-US" sz="4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200" smtClean="0"/>
                        <a:t>Rad. tolerance</a:t>
                      </a:r>
                      <a:endParaRPr lang="en-US" sz="4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200" smtClean="0"/>
                        <a:t>&gt;10</a:t>
                      </a:r>
                      <a:r>
                        <a:rPr lang="en-US" sz="4200" baseline="30000" smtClean="0"/>
                        <a:t>13</a:t>
                      </a:r>
                      <a:r>
                        <a:rPr lang="en-US" sz="4200" baseline="0" smtClean="0"/>
                        <a:t>n</a:t>
                      </a:r>
                      <a:r>
                        <a:rPr lang="en-US" sz="4200" baseline="-25000" smtClean="0"/>
                        <a:t>eq</a:t>
                      </a:r>
                      <a:r>
                        <a:rPr lang="en-US" sz="4200" baseline="0" smtClean="0"/>
                        <a:t>/cm² + &gt;3 Mrad</a:t>
                      </a:r>
                      <a:endParaRPr lang="en-US" sz="4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200" smtClean="0"/>
                        <a:t>On-chip</a:t>
                      </a:r>
                      <a:r>
                        <a:rPr lang="en-US" sz="4200" baseline="0" smtClean="0"/>
                        <a:t> data reduction</a:t>
                      </a:r>
                      <a:endParaRPr lang="en-US" sz="4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200" smtClean="0"/>
                        <a:t>~20 </a:t>
                      </a:r>
                      <a:r>
                        <a:rPr lang="en-US" sz="4200" baseline="0" smtClean="0"/>
                        <a:t>to 2.6 Gbps </a:t>
                      </a:r>
                      <a:r>
                        <a:rPr lang="en-US" sz="2000" baseline="0" smtClean="0"/>
                        <a:t>(load averaging)</a:t>
                      </a:r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4200" smtClean="0"/>
                        <a:t>On-chip clustering</a:t>
                      </a:r>
                      <a:endParaRPr lang="en-US" sz="4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200" smtClean="0"/>
                        <a:t>1.5 D</a:t>
                      </a:r>
                      <a:endParaRPr lang="en-US" sz="42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79" name="TextBox 1078"/>
          <p:cNvSpPr txBox="1"/>
          <p:nvPr/>
        </p:nvSpPr>
        <p:spPr>
          <a:xfrm>
            <a:off x="14023350" y="8171727"/>
            <a:ext cx="5894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Handle large occupancy gradients.</a:t>
            </a:r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14195670" y="11958868"/>
            <a:ext cx="5895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Tolerate strong beam fluctuations.</a:t>
            </a:r>
            <a:endParaRPr lang="en-US"/>
          </a:p>
        </p:txBody>
      </p:sp>
      <p:cxnSp>
        <p:nvCxnSpPr>
          <p:cNvPr id="1081" name="Straight Connector 1080"/>
          <p:cNvCxnSpPr/>
          <p:nvPr/>
        </p:nvCxnSpPr>
        <p:spPr>
          <a:xfrm flipV="1">
            <a:off x="12732638" y="3981355"/>
            <a:ext cx="1321017" cy="4201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12710270" y="10255383"/>
            <a:ext cx="1096365" cy="17633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Straight Connector 1086"/>
          <p:cNvCxnSpPr/>
          <p:nvPr/>
        </p:nvCxnSpPr>
        <p:spPr>
          <a:xfrm>
            <a:off x="20478550" y="3790683"/>
            <a:ext cx="0" cy="87521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" name="Picture 243" descr="E:\work\talks\my_talks\Vienna_2016\Poster\cbm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972" y="3899187"/>
            <a:ext cx="1375367" cy="1857344"/>
          </a:xfrm>
          <a:prstGeom prst="rect">
            <a:avLst/>
          </a:prstGeom>
          <a:ln w="3175" cap="sq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/>
          <p:cNvSpPr txBox="1"/>
          <p:nvPr/>
        </p:nvSpPr>
        <p:spPr>
          <a:xfrm>
            <a:off x="20633830" y="11192999"/>
            <a:ext cx="10054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/>
              <a:t>The CBM-MVD will be located 5-20 cm downstream the target.</a:t>
            </a:r>
            <a:endParaRPr lang="en-US" sz="4200"/>
          </a:p>
        </p:txBody>
      </p:sp>
      <p:sp>
        <p:nvSpPr>
          <p:cNvPr id="153" name="TextBox 152"/>
          <p:cNvSpPr txBox="1"/>
          <p:nvPr/>
        </p:nvSpPr>
        <p:spPr>
          <a:xfrm>
            <a:off x="16084219" y="4256958"/>
            <a:ext cx="2829814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10 AGeV Au+Au</a:t>
            </a:r>
            <a:endParaRPr lang="en-US"/>
          </a:p>
        </p:txBody>
      </p:sp>
      <p:sp>
        <p:nvSpPr>
          <p:cNvPr id="261" name="TextBox 260"/>
          <p:cNvSpPr txBox="1"/>
          <p:nvPr/>
        </p:nvSpPr>
        <p:spPr>
          <a:xfrm>
            <a:off x="497462" y="26854374"/>
            <a:ext cx="929594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MIMOSIS Sensor Concept:</a:t>
            </a:r>
          </a:p>
          <a:p>
            <a:endParaRPr lang="en-US" sz="2200" b="1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smtClean="0"/>
              <a:t>CMOS Monolithic Active Pixel Sensor.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smtClean="0"/>
              <a:t>Pixel with </a:t>
            </a:r>
            <a:r>
              <a:rPr lang="en-US" sz="4400" smtClean="0"/>
              <a:t>in-pixel </a:t>
            </a:r>
            <a:r>
              <a:rPr lang="en-US" sz="4400" smtClean="0"/>
              <a:t>discrimination.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smtClean="0"/>
              <a:t>1024 x 504 pixel (26.88 x 30.24 µm²).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smtClean="0"/>
          </a:p>
        </p:txBody>
      </p:sp>
      <p:sp>
        <p:nvSpPr>
          <p:cNvPr id="163" name="TextBox 162"/>
          <p:cNvSpPr txBox="1"/>
          <p:nvPr/>
        </p:nvSpPr>
        <p:spPr>
          <a:xfrm rot="19525079">
            <a:off x="21904468" y="34199147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5888C0"/>
                </a:solidFill>
              </a:rPr>
              <a:t>Zoom</a:t>
            </a:r>
            <a:endParaRPr lang="en-US" sz="1000">
              <a:solidFill>
                <a:srgbClr val="5888C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 rot="19525079">
            <a:off x="21499054" y="35048389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4A7EBB"/>
                </a:solidFill>
              </a:rPr>
              <a:t>Zoom</a:t>
            </a:r>
            <a:endParaRPr lang="en-US" sz="1000">
              <a:solidFill>
                <a:srgbClr val="4A7EBB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30591" y="32792019"/>
            <a:ext cx="5665313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/>
              <a:t>DC-coupled pixel inspired by ALPIDE.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28445" y="30967253"/>
            <a:ext cx="559313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smtClean="0"/>
              <a:t>AC-coupled pixel</a:t>
            </a:r>
          </a:p>
          <a:p>
            <a:r>
              <a:rPr lang="en-US" sz="4400" smtClean="0"/>
              <a:t>=&gt; Advanced depletion.</a:t>
            </a:r>
            <a:endParaRPr lang="en-US" sz="4400"/>
          </a:p>
        </p:txBody>
      </p:sp>
      <p:cxnSp>
        <p:nvCxnSpPr>
          <p:cNvPr id="167" name="Straight Arrow Connector 166"/>
          <p:cNvCxnSpPr>
            <a:stCxn id="164" idx="3"/>
          </p:cNvCxnSpPr>
          <p:nvPr/>
        </p:nvCxnSpPr>
        <p:spPr>
          <a:xfrm>
            <a:off x="6395904" y="33515294"/>
            <a:ext cx="14343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6371911" y="31766980"/>
            <a:ext cx="14343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/>
          <p:cNvSpPr/>
          <p:nvPr/>
        </p:nvSpPr>
        <p:spPr>
          <a:xfrm>
            <a:off x="691159" y="36195857"/>
            <a:ext cx="6773201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smtClean="0"/>
              <a:t>3-layer data concentrator for</a:t>
            </a:r>
          </a:p>
          <a:p>
            <a:r>
              <a:rPr lang="en-US" sz="4400" smtClean="0"/>
              <a:t>spatial load balancing.</a:t>
            </a:r>
            <a:endParaRPr lang="en-US" sz="4400"/>
          </a:p>
        </p:txBody>
      </p:sp>
      <p:cxnSp>
        <p:nvCxnSpPr>
          <p:cNvPr id="271" name="Straight Arrow Connector 270"/>
          <p:cNvCxnSpPr/>
          <p:nvPr/>
        </p:nvCxnSpPr>
        <p:spPr>
          <a:xfrm>
            <a:off x="7464361" y="37020921"/>
            <a:ext cx="2822900" cy="923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694207" y="34550735"/>
            <a:ext cx="7303281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smtClean="0"/>
              <a:t>Pixel readout by priority</a:t>
            </a:r>
          </a:p>
          <a:p>
            <a:r>
              <a:rPr lang="en-US" sz="4400" smtClean="0"/>
              <a:t>encoder (max. 10% occupancy)</a:t>
            </a:r>
            <a:endParaRPr lang="en-US" sz="4400"/>
          </a:p>
        </p:txBody>
      </p:sp>
      <p:cxnSp>
        <p:nvCxnSpPr>
          <p:cNvPr id="273" name="Straight Arrow Connector 272"/>
          <p:cNvCxnSpPr>
            <a:stCxn id="272" idx="3"/>
          </p:cNvCxnSpPr>
          <p:nvPr/>
        </p:nvCxnSpPr>
        <p:spPr>
          <a:xfrm>
            <a:off x="7997488" y="35274010"/>
            <a:ext cx="2583657" cy="5319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Left Brace 167"/>
          <p:cNvSpPr/>
          <p:nvPr/>
        </p:nvSpPr>
        <p:spPr>
          <a:xfrm>
            <a:off x="10257394" y="36740427"/>
            <a:ext cx="229905" cy="239669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692173" y="37938775"/>
            <a:ext cx="679467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smtClean="0"/>
              <a:t>Elastic buffer for load balancing in time.</a:t>
            </a:r>
            <a:endParaRPr lang="en-US" sz="4400"/>
          </a:p>
        </p:txBody>
      </p:sp>
      <p:cxnSp>
        <p:nvCxnSpPr>
          <p:cNvPr id="275" name="Straight Arrow Connector 274"/>
          <p:cNvCxnSpPr/>
          <p:nvPr/>
        </p:nvCxnSpPr>
        <p:spPr>
          <a:xfrm>
            <a:off x="7486850" y="38657583"/>
            <a:ext cx="4778640" cy="9969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18020307" y="26413533"/>
            <a:ext cx="0" cy="117755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>
            <a:off x="16239173" y="26611620"/>
            <a:ext cx="2357198" cy="8357984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flipH="1" flipV="1">
            <a:off x="16894033" y="36323351"/>
            <a:ext cx="2196138" cy="1559264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/>
          <p:cNvSpPr txBox="1"/>
          <p:nvPr/>
        </p:nvSpPr>
        <p:spPr>
          <a:xfrm>
            <a:off x="19796511" y="32383737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Radiation test</a:t>
            </a:r>
            <a:endParaRPr lang="en-US"/>
          </a:p>
        </p:txBody>
      </p:sp>
      <p:sp>
        <p:nvSpPr>
          <p:cNvPr id="316" name="TextBox 315"/>
          <p:cNvSpPr txBox="1"/>
          <p:nvPr/>
        </p:nvSpPr>
        <p:spPr>
          <a:xfrm>
            <a:off x="25287785" y="32504795"/>
            <a:ext cx="3755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Radiation test (zoom)</a:t>
            </a:r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>
            <a:off x="18441291" y="28366929"/>
            <a:ext cx="53237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smtClean="0"/>
              <a:t>8-bit trim DACs create reference voltages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smtClean="0"/>
              <a:t>One </a:t>
            </a:r>
            <a:r>
              <a:rPr lang="de-DE" sz="4400" smtClean="0"/>
              <a:t>DAC </a:t>
            </a:r>
            <a:r>
              <a:rPr lang="de-DE" sz="4400" smtClean="0"/>
              <a:t>per chip and voltage</a:t>
            </a:r>
            <a:endParaRPr lang="en-US" sz="4400"/>
          </a:p>
        </p:txBody>
      </p:sp>
      <p:sp>
        <p:nvSpPr>
          <p:cNvPr id="227" name="TextBox 226"/>
          <p:cNvSpPr txBox="1"/>
          <p:nvPr/>
        </p:nvSpPr>
        <p:spPr>
          <a:xfrm>
            <a:off x="9853760" y="26809272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DA27DA"/>
                </a:solidFill>
              </a:rPr>
              <a:t>Shaper analog </a:t>
            </a:r>
            <a:r>
              <a:rPr lang="de-DE" sz="2400" smtClean="0">
                <a:solidFill>
                  <a:srgbClr val="DA27DA"/>
                </a:solidFill>
              </a:rPr>
              <a:t>output (SF)</a:t>
            </a:r>
            <a:endParaRPr lang="en-US" sz="2400">
              <a:solidFill>
                <a:srgbClr val="DA27DA"/>
              </a:solidFill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13328152" y="27773301"/>
            <a:ext cx="3971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C100"/>
                </a:solidFill>
              </a:rPr>
              <a:t>Comparator analog output(SF</a:t>
            </a:r>
            <a:r>
              <a:rPr lang="de-DE" sz="2400" smtClean="0">
                <a:solidFill>
                  <a:srgbClr val="00C100"/>
                </a:solidFill>
              </a:rPr>
              <a:t>)</a:t>
            </a:r>
            <a:endParaRPr lang="en-US" sz="2400">
              <a:solidFill>
                <a:srgbClr val="00C1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9449494" y="37164133"/>
            <a:ext cx="9826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smtClean="0"/>
              <a:t>Tolerance </a:t>
            </a:r>
            <a:r>
              <a:rPr lang="de-DE" sz="4000" smtClean="0"/>
              <a:t>to </a:t>
            </a:r>
            <a:r>
              <a:rPr lang="de-DE" sz="4000" smtClean="0"/>
              <a:t>20 Mrad seems </a:t>
            </a:r>
            <a:r>
              <a:rPr lang="de-DE" sz="4000" smtClean="0"/>
              <a:t>satisfactory.</a:t>
            </a:r>
          </a:p>
          <a:p>
            <a:r>
              <a:rPr lang="de-DE" sz="4000" smtClean="0"/>
              <a:t>Remaining effects understood and being fixed.</a:t>
            </a:r>
            <a:endParaRPr lang="en-US" sz="4000"/>
          </a:p>
        </p:txBody>
      </p:sp>
      <p:sp>
        <p:nvSpPr>
          <p:cNvPr id="62" name="TextBox 61"/>
          <p:cNvSpPr txBox="1"/>
          <p:nvPr/>
        </p:nvSpPr>
        <p:spPr>
          <a:xfrm>
            <a:off x="25833210" y="42118494"/>
            <a:ext cx="26784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smtClean="0">
                <a:solidFill>
                  <a:schemeClr val="bg1"/>
                </a:solidFill>
              </a:rPr>
              <a:t>Michael Deveaux</a:t>
            </a:r>
          </a:p>
          <a:p>
            <a:pPr algn="ctr"/>
            <a:r>
              <a:rPr lang="de-DE" sz="1400" smtClean="0">
                <a:solidFill>
                  <a:schemeClr val="bg1"/>
                </a:solidFill>
              </a:rPr>
              <a:t>deveaux@physik.uni-frankfurt.de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2390271" y="12542824"/>
            <a:ext cx="27889704" cy="1387070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DCE6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4959" y="15920355"/>
            <a:ext cx="5060942" cy="10081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44" y="17422192"/>
            <a:ext cx="5060942" cy="2403566"/>
          </a:xfrm>
          <a:prstGeom prst="rect">
            <a:avLst/>
          </a:prstGeom>
        </p:spPr>
      </p:pic>
      <p:cxnSp>
        <p:nvCxnSpPr>
          <p:cNvPr id="260" name="Straight Connector 259"/>
          <p:cNvCxnSpPr/>
          <p:nvPr/>
        </p:nvCxnSpPr>
        <p:spPr>
          <a:xfrm flipH="1">
            <a:off x="9969201" y="12542824"/>
            <a:ext cx="203437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/>
          <p:cNvSpPr txBox="1"/>
          <p:nvPr/>
        </p:nvSpPr>
        <p:spPr>
          <a:xfrm>
            <a:off x="2848789" y="12908504"/>
            <a:ext cx="8323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MIMOSIS-0 prototype, test results: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13094542" y="14559795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Amplifier </a:t>
            </a:r>
            <a:r>
              <a:rPr lang="de-DE" smtClean="0"/>
              <a:t>linearity</a:t>
            </a:r>
            <a:endParaRPr lang="en-US"/>
          </a:p>
        </p:txBody>
      </p:sp>
      <p:sp>
        <p:nvSpPr>
          <p:cNvPr id="294" name="TextBox 293"/>
          <p:cNvSpPr txBox="1"/>
          <p:nvPr/>
        </p:nvSpPr>
        <p:spPr>
          <a:xfrm>
            <a:off x="20627384" y="14418261"/>
            <a:ext cx="2589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Pulse duration</a:t>
            </a:r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6912650" y="17448762"/>
            <a:ext cx="2979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Response to </a:t>
            </a:r>
            <a:r>
              <a:rPr lang="de-DE" baseline="30000" smtClean="0">
                <a:solidFill>
                  <a:schemeClr val="bg1"/>
                </a:solidFill>
              </a:rPr>
              <a:t>55</a:t>
            </a:r>
            <a:r>
              <a:rPr lang="de-DE" smtClean="0">
                <a:solidFill>
                  <a:schemeClr val="bg1"/>
                </a:solidFill>
              </a:rPr>
              <a:t>Fe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304532" y="13789272"/>
            <a:ext cx="619079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smtClean="0"/>
              <a:t>MIMOSIS-0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400" smtClean="0"/>
              <a:t>32 columns of 504 pixel.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400" smtClean="0"/>
              <a:t>Priority </a:t>
            </a:r>
            <a:r>
              <a:rPr lang="de-DE" sz="4400" smtClean="0"/>
              <a:t>encoder.</a:t>
            </a:r>
            <a:endParaRPr lang="de-DE" sz="440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400" smtClean="0"/>
              <a:t>AC and DC pixel version.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400" smtClean="0"/>
              <a:t>No data buffers yet.</a:t>
            </a:r>
            <a:endParaRPr lang="en-US" sz="4400"/>
          </a:p>
        </p:txBody>
      </p:sp>
      <p:pic>
        <p:nvPicPr>
          <p:cNvPr id="1056" name="Picture 10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375449" y="20596447"/>
            <a:ext cx="7314024" cy="6321071"/>
          </a:xfrm>
          <a:prstGeom prst="rect">
            <a:avLst/>
          </a:prstGeom>
        </p:spPr>
      </p:pic>
      <p:sp>
        <p:nvSpPr>
          <p:cNvPr id="202" name="TextBox 201"/>
          <p:cNvSpPr txBox="1"/>
          <p:nvPr/>
        </p:nvSpPr>
        <p:spPr>
          <a:xfrm>
            <a:off x="25588819" y="26911143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Linearity</a:t>
            </a:r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19090171" y="26797201"/>
            <a:ext cx="3002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smtClean="0"/>
              <a:t>Internal DACs</a:t>
            </a:r>
            <a:endParaRPr lang="en-US" sz="4000"/>
          </a:p>
        </p:txBody>
      </p:sp>
      <p:sp>
        <p:nvSpPr>
          <p:cNvPr id="1054" name="Left Arrow 1053"/>
          <p:cNvSpPr/>
          <p:nvPr/>
        </p:nvSpPr>
        <p:spPr>
          <a:xfrm rot="7536861">
            <a:off x="18704432" y="20374062"/>
            <a:ext cx="2171941" cy="678431"/>
          </a:xfrm>
          <a:prstGeom prst="leftArrow">
            <a:avLst/>
          </a:prstGeom>
          <a:gradFill flip="none" rotWithShape="1">
            <a:gsLst>
              <a:gs pos="35000">
                <a:srgbClr val="0000FF"/>
              </a:gs>
              <a:gs pos="50000">
                <a:schemeClr val="tx1"/>
              </a:gs>
              <a:gs pos="67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extBox 291"/>
          <p:cNvSpPr txBox="1"/>
          <p:nvPr/>
        </p:nvSpPr>
        <p:spPr>
          <a:xfrm>
            <a:off x="23959651" y="20448063"/>
            <a:ext cx="3306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Threshold linearity</a:t>
            </a:r>
            <a:endParaRPr lang="en-US"/>
          </a:p>
        </p:txBody>
      </p:sp>
      <p:cxnSp>
        <p:nvCxnSpPr>
          <p:cNvPr id="209" name="Straight Connector 208"/>
          <p:cNvCxnSpPr/>
          <p:nvPr/>
        </p:nvCxnSpPr>
        <p:spPr>
          <a:xfrm>
            <a:off x="18588209" y="26611620"/>
            <a:ext cx="11185173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>
            <a:off x="2390271" y="12542824"/>
            <a:ext cx="0" cy="138986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2390271" y="12542824"/>
            <a:ext cx="18088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12710270" y="40059947"/>
            <a:ext cx="3314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8 x 320 Mbps max.</a:t>
            </a:r>
          </a:p>
        </p:txBody>
      </p:sp>
      <p:sp>
        <p:nvSpPr>
          <p:cNvPr id="361" name="Rectangle 360"/>
          <p:cNvSpPr/>
          <p:nvPr/>
        </p:nvSpPr>
        <p:spPr>
          <a:xfrm>
            <a:off x="696677" y="39486524"/>
            <a:ext cx="935244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4400" smtClean="0"/>
              <a:t>May use 1-8 parallel outputs to optimize</a:t>
            </a:r>
          </a:p>
          <a:p>
            <a:r>
              <a:rPr lang="de-DE" sz="4400" smtClean="0"/>
              <a:t>data rate vs. power dissipation</a:t>
            </a:r>
            <a:endParaRPr lang="en-US" sz="4400"/>
          </a:p>
        </p:txBody>
      </p:sp>
      <p:cxnSp>
        <p:nvCxnSpPr>
          <p:cNvPr id="362" name="Straight Arrow Connector 361"/>
          <p:cNvCxnSpPr/>
          <p:nvPr/>
        </p:nvCxnSpPr>
        <p:spPr>
          <a:xfrm>
            <a:off x="10090329" y="40352265"/>
            <a:ext cx="2563491" cy="250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3" name="Picture 372"/>
          <p:cNvPicPr>
            <a:picLocks noChangeAspect="1"/>
          </p:cNvPicPr>
          <p:nvPr/>
        </p:nvPicPr>
        <p:blipFill rotWithShape="1">
          <a:blip r:embed="rId20"/>
          <a:srcRect l="10143" t="1" r="747" b="1832"/>
          <a:stretch/>
        </p:blipFill>
        <p:spPr>
          <a:xfrm>
            <a:off x="13072759" y="21238781"/>
            <a:ext cx="6416818" cy="5002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5" name="Picture 206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20024" y="20682612"/>
            <a:ext cx="7691966" cy="6121990"/>
          </a:xfrm>
          <a:prstGeom prst="rect">
            <a:avLst/>
          </a:prstGeom>
        </p:spPr>
      </p:pic>
      <p:pic>
        <p:nvPicPr>
          <p:cNvPr id="2067" name="Picture 206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76025" y="14689180"/>
            <a:ext cx="7308863" cy="5964889"/>
          </a:xfrm>
          <a:prstGeom prst="rect">
            <a:avLst/>
          </a:prstGeom>
        </p:spPr>
      </p:pic>
      <p:sp>
        <p:nvSpPr>
          <p:cNvPr id="2068" name="TextBox 2067"/>
          <p:cNvSpPr txBox="1"/>
          <p:nvPr/>
        </p:nvSpPr>
        <p:spPr>
          <a:xfrm>
            <a:off x="14689962" y="9401797"/>
            <a:ext cx="389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smtClean="0"/>
              <a:t>SIS18 beam fluctuations </a:t>
            </a:r>
          </a:p>
          <a:p>
            <a:r>
              <a:rPr lang="de-DE" sz="1800" smtClean="0"/>
              <a:t>(measured, not optimized)</a:t>
            </a:r>
            <a:endParaRPr lang="en-US" sz="1800"/>
          </a:p>
        </p:txBody>
      </p:sp>
      <p:cxnSp>
        <p:nvCxnSpPr>
          <p:cNvPr id="1027" name="Straight Arrow Connector 1026"/>
          <p:cNvCxnSpPr/>
          <p:nvPr/>
        </p:nvCxnSpPr>
        <p:spPr>
          <a:xfrm>
            <a:off x="14450709" y="25492457"/>
            <a:ext cx="259456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15082827" y="25064698"/>
            <a:ext cx="627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ToT</a:t>
            </a:r>
            <a:endParaRPr lang="en-US" sz="1800" b="1">
              <a:solidFill>
                <a:srgbClr val="FF0000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>
            <a:off x="14194874" y="24295800"/>
            <a:ext cx="3882256" cy="17274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5162056" y="24278491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</a:rPr>
              <a:t>Dead time</a:t>
            </a:r>
            <a:endParaRPr lang="en-US" sz="2400" b="1">
              <a:solidFill>
                <a:srgbClr val="0000FF"/>
              </a:solidFill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14037443" y="23340177"/>
            <a:ext cx="2910662" cy="2434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4301234" y="22884078"/>
            <a:ext cx="174855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smtClean="0"/>
              <a:t>Pulse length</a:t>
            </a:r>
            <a:endParaRPr lang="en-US" sz="1800" b="1"/>
          </a:p>
        </p:txBody>
      </p:sp>
      <p:cxnSp>
        <p:nvCxnSpPr>
          <p:cNvPr id="176" name="Straight Arrow Connector 175"/>
          <p:cNvCxnSpPr/>
          <p:nvPr/>
        </p:nvCxnSpPr>
        <p:spPr>
          <a:xfrm flipH="1">
            <a:off x="13840552" y="22085447"/>
            <a:ext cx="1370" cy="1202823"/>
          </a:xfrm>
          <a:prstGeom prst="straightConnector1">
            <a:avLst/>
          </a:prstGeom>
          <a:ln w="28575">
            <a:solidFill>
              <a:srgbClr val="FF8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 rot="5400000">
            <a:off x="13139646" y="22452724"/>
            <a:ext cx="94288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8000"/>
                </a:solidFill>
              </a:rPr>
              <a:t>Ampl.</a:t>
            </a:r>
            <a:endParaRPr lang="en-US" sz="2400" b="1">
              <a:solidFill>
                <a:srgbClr val="FF8000"/>
              </a:solidFill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 flipV="1">
            <a:off x="13878957" y="25492457"/>
            <a:ext cx="562419" cy="977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1051"/>
          <p:cNvSpPr txBox="1"/>
          <p:nvPr/>
        </p:nvSpPr>
        <p:spPr>
          <a:xfrm>
            <a:off x="16444427" y="25833342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AB0909"/>
                </a:solidFill>
              </a:rPr>
              <a:t>Pulse inj.</a:t>
            </a:r>
            <a:endParaRPr lang="en-US" sz="2400">
              <a:solidFill>
                <a:srgbClr val="AB0909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3908726" y="25033493"/>
            <a:ext cx="4571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smtClean="0"/>
              <a:t>dt</a:t>
            </a:r>
            <a:endParaRPr lang="en-US" sz="2400" b="1"/>
          </a:p>
        </p:txBody>
      </p:sp>
      <p:sp>
        <p:nvSpPr>
          <p:cNvPr id="199" name="Left Arrow 198"/>
          <p:cNvSpPr/>
          <p:nvPr/>
        </p:nvSpPr>
        <p:spPr>
          <a:xfrm rot="4800257">
            <a:off x="13106223" y="20127263"/>
            <a:ext cx="1171199" cy="626858"/>
          </a:xfrm>
          <a:prstGeom prst="leftArrow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Left Arrow 199"/>
          <p:cNvSpPr/>
          <p:nvPr/>
        </p:nvSpPr>
        <p:spPr>
          <a:xfrm>
            <a:off x="11550497" y="23584725"/>
            <a:ext cx="1171199" cy="626858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dt</a:t>
            </a:r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6759639" y="20614077"/>
            <a:ext cx="2867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Jitter/Time walk</a:t>
            </a:r>
            <a:endParaRPr lang="en-US"/>
          </a:p>
        </p:txBody>
      </p:sp>
      <p:cxnSp>
        <p:nvCxnSpPr>
          <p:cNvPr id="241" name="Straight Arrow Connector 240"/>
          <p:cNvCxnSpPr/>
          <p:nvPr/>
        </p:nvCxnSpPr>
        <p:spPr>
          <a:xfrm flipH="1" flipV="1">
            <a:off x="10192744" y="19824138"/>
            <a:ext cx="2191900" cy="10602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flipH="1" flipV="1">
            <a:off x="2390271" y="26413533"/>
            <a:ext cx="15630036" cy="279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14999001" y="20614078"/>
            <a:ext cx="350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Response to pulsing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851476" y="30418974"/>
            <a:ext cx="8387762" cy="4088090"/>
            <a:chOff x="7851476" y="30418974"/>
            <a:chExt cx="8387762" cy="4088090"/>
          </a:xfrm>
        </p:grpSpPr>
        <p:sp>
          <p:nvSpPr>
            <p:cNvPr id="26" name="Rectangle 25"/>
            <p:cNvSpPr/>
            <p:nvPr/>
          </p:nvSpPr>
          <p:spPr>
            <a:xfrm>
              <a:off x="7851476" y="30418974"/>
              <a:ext cx="8387762" cy="408809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CE6F2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104513" y="30418974"/>
              <a:ext cx="8080650" cy="3888432"/>
              <a:chOff x="8104513" y="30418974"/>
              <a:chExt cx="8080650" cy="3888432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8176521" y="32651222"/>
                <a:ext cx="1724721" cy="1656184"/>
              </a:xfrm>
              <a:prstGeom prst="rect">
                <a:avLst/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8176521" y="30851022"/>
                <a:ext cx="1724721" cy="1656184"/>
              </a:xfrm>
              <a:prstGeom prst="rect">
                <a:avLst/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" name="Connecteur droit 11"/>
              <p:cNvCxnSpPr>
                <a:stCxn id="145" idx="0"/>
                <a:endCxn id="143" idx="0"/>
              </p:cNvCxnSpPr>
              <p:nvPr/>
            </p:nvCxnSpPr>
            <p:spPr>
              <a:xfrm flipV="1">
                <a:off x="9004601" y="31715094"/>
                <a:ext cx="931" cy="3181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e 35"/>
              <p:cNvGrpSpPr/>
              <p:nvPr/>
            </p:nvGrpSpPr>
            <p:grpSpPr>
              <a:xfrm>
                <a:off x="8896577" y="32033263"/>
                <a:ext cx="216024" cy="144000"/>
                <a:chOff x="611536" y="2378993"/>
                <a:chExt cx="216024" cy="144000"/>
              </a:xfrm>
            </p:grpSpPr>
            <p:sp>
              <p:nvSpPr>
                <p:cNvPr id="145" name="Triangle isocèle 7"/>
                <p:cNvSpPr/>
                <p:nvPr/>
              </p:nvSpPr>
              <p:spPr>
                <a:xfrm>
                  <a:off x="611560" y="2378993"/>
                  <a:ext cx="216000" cy="1440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146" name="Connecteur droit 13"/>
                <p:cNvCxnSpPr/>
                <p:nvPr/>
              </p:nvCxnSpPr>
              <p:spPr>
                <a:xfrm>
                  <a:off x="611536" y="2378993"/>
                  <a:ext cx="21602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Connecteur droit 30"/>
              <p:cNvCxnSpPr>
                <a:stCxn id="87" idx="3"/>
                <a:endCxn id="145" idx="3"/>
              </p:cNvCxnSpPr>
              <p:nvPr/>
            </p:nvCxnSpPr>
            <p:spPr>
              <a:xfrm flipV="1">
                <a:off x="9004589" y="32177263"/>
                <a:ext cx="12" cy="1139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e 36"/>
              <p:cNvGrpSpPr/>
              <p:nvPr/>
            </p:nvGrpSpPr>
            <p:grpSpPr>
              <a:xfrm rot="10800000">
                <a:off x="8897532" y="31571094"/>
                <a:ext cx="216024" cy="144000"/>
                <a:chOff x="611536" y="2378993"/>
                <a:chExt cx="216024" cy="144000"/>
              </a:xfrm>
            </p:grpSpPr>
            <p:sp>
              <p:nvSpPr>
                <p:cNvPr id="143" name="Triangle isocèle 37"/>
                <p:cNvSpPr/>
                <p:nvPr/>
              </p:nvSpPr>
              <p:spPr>
                <a:xfrm>
                  <a:off x="611560" y="2378993"/>
                  <a:ext cx="216000" cy="1440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144" name="Connecteur droit 38"/>
                <p:cNvCxnSpPr/>
                <p:nvPr/>
              </p:nvCxnSpPr>
              <p:spPr>
                <a:xfrm>
                  <a:off x="611536" y="2378993"/>
                  <a:ext cx="21602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6" name="Connecteur droit 40"/>
              <p:cNvCxnSpPr>
                <a:stCxn id="143" idx="3"/>
              </p:cNvCxnSpPr>
              <p:nvPr/>
            </p:nvCxnSpPr>
            <p:spPr>
              <a:xfrm flipH="1" flipV="1">
                <a:off x="9004589" y="31427086"/>
                <a:ext cx="943" cy="144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riangle isocèle 45"/>
              <p:cNvSpPr/>
              <p:nvPr/>
            </p:nvSpPr>
            <p:spPr>
              <a:xfrm rot="10800000">
                <a:off x="8932581" y="32291182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88" name="Connecteur droit 49"/>
              <p:cNvCxnSpPr/>
              <p:nvPr/>
            </p:nvCxnSpPr>
            <p:spPr>
              <a:xfrm flipV="1">
                <a:off x="9005520" y="31859134"/>
                <a:ext cx="323129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ZoneTexte 52"/>
              <p:cNvSpPr txBox="1"/>
              <p:nvPr/>
            </p:nvSpPr>
            <p:spPr>
              <a:xfrm>
                <a:off x="8590852" y="31129762"/>
                <a:ext cx="8691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dirty="0" smtClean="0"/>
                  <a:t>MV Bias1</a:t>
                </a:r>
                <a:endParaRPr lang="en-GB" sz="1400" dirty="0"/>
              </a:p>
            </p:txBody>
          </p:sp>
          <p:cxnSp>
            <p:nvCxnSpPr>
              <p:cNvPr id="90" name="Connecteur droit 55"/>
              <p:cNvCxnSpPr/>
              <p:nvPr/>
            </p:nvCxnSpPr>
            <p:spPr>
              <a:xfrm flipV="1">
                <a:off x="9344586" y="31715118"/>
                <a:ext cx="0" cy="288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57"/>
              <p:cNvCxnSpPr/>
              <p:nvPr/>
            </p:nvCxnSpPr>
            <p:spPr>
              <a:xfrm flipV="1">
                <a:off x="9472665" y="31715118"/>
                <a:ext cx="0" cy="288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58"/>
              <p:cNvCxnSpPr>
                <a:endCxn id="104" idx="3"/>
              </p:cNvCxnSpPr>
              <p:nvPr/>
            </p:nvCxnSpPr>
            <p:spPr>
              <a:xfrm>
                <a:off x="9475419" y="31859133"/>
                <a:ext cx="717326" cy="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60"/>
              <p:cNvCxnSpPr/>
              <p:nvPr/>
            </p:nvCxnSpPr>
            <p:spPr>
              <a:xfrm flipV="1">
                <a:off x="9651731" y="31365600"/>
                <a:ext cx="0" cy="29437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61"/>
              <p:cNvCxnSpPr/>
              <p:nvPr/>
            </p:nvCxnSpPr>
            <p:spPr>
              <a:xfrm flipV="1">
                <a:off x="9592498" y="31365600"/>
                <a:ext cx="0" cy="288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64"/>
              <p:cNvCxnSpPr/>
              <p:nvPr/>
            </p:nvCxnSpPr>
            <p:spPr>
              <a:xfrm flipH="1">
                <a:off x="9658081" y="31653624"/>
                <a:ext cx="108012" cy="44"/>
              </a:xfrm>
              <a:prstGeom prst="line">
                <a:avLst/>
              </a:prstGeom>
              <a:ln w="28575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81"/>
              <p:cNvCxnSpPr/>
              <p:nvPr/>
            </p:nvCxnSpPr>
            <p:spPr>
              <a:xfrm flipH="1">
                <a:off x="9658081" y="31365600"/>
                <a:ext cx="108012" cy="44"/>
              </a:xfrm>
              <a:prstGeom prst="line">
                <a:avLst/>
              </a:prstGeom>
              <a:ln w="28575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84"/>
              <p:cNvCxnSpPr/>
              <p:nvPr/>
            </p:nvCxnSpPr>
            <p:spPr>
              <a:xfrm>
                <a:off x="9475419" y="31509616"/>
                <a:ext cx="1170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101"/>
              <p:cNvCxnSpPr/>
              <p:nvPr/>
            </p:nvCxnSpPr>
            <p:spPr>
              <a:xfrm flipV="1">
                <a:off x="9475419" y="31221584"/>
                <a:ext cx="0" cy="2880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106"/>
              <p:cNvCxnSpPr/>
              <p:nvPr/>
            </p:nvCxnSpPr>
            <p:spPr>
              <a:xfrm flipV="1">
                <a:off x="9475419" y="31221584"/>
                <a:ext cx="290674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108"/>
              <p:cNvCxnSpPr/>
              <p:nvPr/>
            </p:nvCxnSpPr>
            <p:spPr>
              <a:xfrm flipV="1">
                <a:off x="9758864" y="31643065"/>
                <a:ext cx="0" cy="2160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16"/>
              <p:cNvCxnSpPr/>
              <p:nvPr/>
            </p:nvCxnSpPr>
            <p:spPr>
              <a:xfrm flipV="1">
                <a:off x="9758864" y="31221587"/>
                <a:ext cx="1" cy="144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ZoneTexte 119"/>
              <p:cNvSpPr txBox="1"/>
              <p:nvPr/>
            </p:nvSpPr>
            <p:spPr>
              <a:xfrm>
                <a:off x="9328649" y="30851022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dirty="0" smtClean="0"/>
                  <a:t>Bias2</a:t>
                </a:r>
                <a:endParaRPr lang="en-GB" sz="1400" dirty="0"/>
              </a:p>
            </p:txBody>
          </p:sp>
          <p:sp>
            <p:nvSpPr>
              <p:cNvPr id="103" name="Triangle isocèle 126"/>
              <p:cNvSpPr/>
              <p:nvPr/>
            </p:nvSpPr>
            <p:spPr>
              <a:xfrm rot="5400000">
                <a:off x="11512710" y="31319088"/>
                <a:ext cx="1032477" cy="108012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Comp</a:t>
                </a:r>
                <a:endParaRPr lang="en-GB" sz="1400" dirty="0"/>
              </a:p>
            </p:txBody>
          </p:sp>
          <p:sp>
            <p:nvSpPr>
              <p:cNvPr id="104" name="Triangle isocèle 127"/>
              <p:cNvSpPr/>
              <p:nvPr/>
            </p:nvSpPr>
            <p:spPr>
              <a:xfrm rot="5400000">
                <a:off x="10144560" y="31391091"/>
                <a:ext cx="1032473" cy="93610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Amp</a:t>
                </a:r>
                <a:endParaRPr lang="en-GB" sz="1400" dirty="0"/>
              </a:p>
            </p:txBody>
          </p:sp>
          <p:cxnSp>
            <p:nvCxnSpPr>
              <p:cNvPr id="105" name="Connecteur droit 130"/>
              <p:cNvCxnSpPr>
                <a:stCxn id="104" idx="0"/>
                <a:endCxn id="103" idx="3"/>
              </p:cNvCxnSpPr>
              <p:nvPr/>
            </p:nvCxnSpPr>
            <p:spPr>
              <a:xfrm>
                <a:off x="11128849" y="31859144"/>
                <a:ext cx="360040" cy="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Rectangle 106"/>
              <p:cNvSpPr/>
              <p:nvPr/>
            </p:nvSpPr>
            <p:spPr>
              <a:xfrm>
                <a:off x="9976721" y="30851022"/>
                <a:ext cx="2808312" cy="1656184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073065" y="31274940"/>
                <a:ext cx="1800200" cy="11683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Dual Port </a:t>
                </a:r>
              </a:p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2 words of 1 bit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9" name="Connecteur droit 144"/>
              <p:cNvCxnSpPr>
                <a:stCxn id="103" idx="0"/>
                <a:endCxn id="108" idx="1"/>
              </p:cNvCxnSpPr>
              <p:nvPr/>
            </p:nvCxnSpPr>
            <p:spPr>
              <a:xfrm flipV="1">
                <a:off x="12569009" y="31859134"/>
                <a:ext cx="504056" cy="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12857041" y="30851022"/>
                <a:ext cx="2520280" cy="1656184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111" name="Connecteur droit 151"/>
              <p:cNvCxnSpPr/>
              <p:nvPr/>
            </p:nvCxnSpPr>
            <p:spPr>
              <a:xfrm flipH="1">
                <a:off x="8393930" y="31929061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53"/>
              <p:cNvCxnSpPr/>
              <p:nvPr/>
            </p:nvCxnSpPr>
            <p:spPr>
              <a:xfrm flipH="1">
                <a:off x="8393931" y="32030981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58"/>
              <p:cNvCxnSpPr/>
              <p:nvPr/>
            </p:nvCxnSpPr>
            <p:spPr>
              <a:xfrm rot="10800000" flipV="1">
                <a:off x="8464554" y="31859133"/>
                <a:ext cx="540039" cy="72010"/>
              </a:xfrm>
              <a:prstGeom prst="bentConnector3">
                <a:avLst>
                  <a:gd name="adj1" fmla="val 85716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73"/>
              <p:cNvCxnSpPr/>
              <p:nvPr/>
            </p:nvCxnSpPr>
            <p:spPr>
              <a:xfrm>
                <a:off x="8537932" y="32030189"/>
                <a:ext cx="0" cy="1028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ZoneTexte 176"/>
              <p:cNvSpPr txBox="1"/>
              <p:nvPr/>
            </p:nvSpPr>
            <p:spPr>
              <a:xfrm>
                <a:off x="8104513" y="32068624"/>
                <a:ext cx="859042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/>
                  <a:t>Charge inj.</a:t>
                </a:r>
              </a:p>
              <a:p>
                <a:pPr algn="ctr"/>
                <a:r>
                  <a:rPr lang="en-GB" sz="1050" dirty="0" smtClean="0"/>
                  <a:t>160 </a:t>
                </a:r>
                <a:r>
                  <a:rPr lang="en-GB" sz="1050" dirty="0" err="1" smtClean="0"/>
                  <a:t>aF</a:t>
                </a:r>
                <a:endParaRPr lang="en-GB" sz="1050" dirty="0"/>
              </a:p>
            </p:txBody>
          </p:sp>
          <p:sp>
            <p:nvSpPr>
              <p:cNvPr id="116" name="ZoneTexte 177"/>
              <p:cNvSpPr txBox="1"/>
              <p:nvPr/>
            </p:nvSpPr>
            <p:spPr>
              <a:xfrm>
                <a:off x="8193462" y="30852807"/>
                <a:ext cx="976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/>
                  <a:t>AC coupling</a:t>
                </a:r>
                <a:endParaRPr lang="en-GB" sz="1050" dirty="0"/>
              </a:p>
            </p:txBody>
          </p:sp>
          <p:sp>
            <p:nvSpPr>
              <p:cNvPr id="118" name="ZoneTexte 179"/>
              <p:cNvSpPr txBox="1"/>
              <p:nvPr/>
            </p:nvSpPr>
            <p:spPr>
              <a:xfrm>
                <a:off x="8179838" y="30418974"/>
                <a:ext cx="17214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 smtClean="0"/>
                  <a:t>Sensing part</a:t>
                </a:r>
                <a:endParaRPr lang="en-GB" sz="1200" dirty="0"/>
              </a:p>
            </p:txBody>
          </p:sp>
          <p:sp>
            <p:nvSpPr>
              <p:cNvPr id="119" name="ZoneTexte 180"/>
              <p:cNvSpPr txBox="1"/>
              <p:nvPr/>
            </p:nvSpPr>
            <p:spPr>
              <a:xfrm>
                <a:off x="12857040" y="30418974"/>
                <a:ext cx="25202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 smtClean="0"/>
                  <a:t>In-pixel Memory</a:t>
                </a:r>
                <a:endParaRPr lang="en-GB" sz="1200" dirty="0"/>
              </a:p>
            </p:txBody>
          </p:sp>
          <p:sp>
            <p:nvSpPr>
              <p:cNvPr id="120" name="ZoneTexte 183"/>
              <p:cNvSpPr txBox="1"/>
              <p:nvPr/>
            </p:nvSpPr>
            <p:spPr>
              <a:xfrm>
                <a:off x="13072759" y="30934063"/>
                <a:ext cx="17301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/>
                  <a:t>Full custom digital</a:t>
                </a:r>
                <a:endParaRPr lang="en-GB" sz="1050" dirty="0"/>
              </a:p>
            </p:txBody>
          </p:sp>
          <p:cxnSp>
            <p:nvCxnSpPr>
              <p:cNvPr id="121" name="Connecteur droit 184"/>
              <p:cNvCxnSpPr>
                <a:stCxn id="108" idx="3"/>
              </p:cNvCxnSpPr>
              <p:nvPr/>
            </p:nvCxnSpPr>
            <p:spPr>
              <a:xfrm>
                <a:off x="14873265" y="31859134"/>
                <a:ext cx="648072" cy="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ZoneTexte 187"/>
              <p:cNvSpPr txBox="1"/>
              <p:nvPr/>
            </p:nvSpPr>
            <p:spPr>
              <a:xfrm>
                <a:off x="10235556" y="30934063"/>
                <a:ext cx="17301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/>
                  <a:t>Shaping time few µs</a:t>
                </a:r>
                <a:endParaRPr lang="en-GB" sz="1050" dirty="0"/>
              </a:p>
            </p:txBody>
          </p:sp>
          <p:cxnSp>
            <p:nvCxnSpPr>
              <p:cNvPr id="123" name="Connecteur droit 200"/>
              <p:cNvCxnSpPr>
                <a:stCxn id="141" idx="0"/>
                <a:endCxn id="139" idx="0"/>
              </p:cNvCxnSpPr>
              <p:nvPr/>
            </p:nvCxnSpPr>
            <p:spPr>
              <a:xfrm flipV="1">
                <a:off x="9004601" y="33515294"/>
                <a:ext cx="931" cy="3181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e 201"/>
              <p:cNvGrpSpPr/>
              <p:nvPr/>
            </p:nvGrpSpPr>
            <p:grpSpPr>
              <a:xfrm>
                <a:off x="8896577" y="33833463"/>
                <a:ext cx="216024" cy="144000"/>
                <a:chOff x="611536" y="2378993"/>
                <a:chExt cx="216024" cy="144000"/>
              </a:xfrm>
            </p:grpSpPr>
            <p:sp>
              <p:nvSpPr>
                <p:cNvPr id="141" name="Triangle isocèle 202"/>
                <p:cNvSpPr/>
                <p:nvPr/>
              </p:nvSpPr>
              <p:spPr>
                <a:xfrm>
                  <a:off x="611560" y="2378993"/>
                  <a:ext cx="216000" cy="1440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142" name="Connecteur droit 203"/>
                <p:cNvCxnSpPr/>
                <p:nvPr/>
              </p:nvCxnSpPr>
              <p:spPr>
                <a:xfrm>
                  <a:off x="611536" y="2378993"/>
                  <a:ext cx="21602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Connecteur droit 204"/>
              <p:cNvCxnSpPr>
                <a:stCxn id="128" idx="3"/>
                <a:endCxn id="141" idx="3"/>
              </p:cNvCxnSpPr>
              <p:nvPr/>
            </p:nvCxnSpPr>
            <p:spPr>
              <a:xfrm flipV="1">
                <a:off x="9004589" y="33977463"/>
                <a:ext cx="12" cy="1139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e 205"/>
              <p:cNvGrpSpPr/>
              <p:nvPr/>
            </p:nvGrpSpPr>
            <p:grpSpPr>
              <a:xfrm rot="10800000">
                <a:off x="8897532" y="33371294"/>
                <a:ext cx="216024" cy="144000"/>
                <a:chOff x="611536" y="2378993"/>
                <a:chExt cx="216024" cy="144000"/>
              </a:xfrm>
            </p:grpSpPr>
            <p:sp>
              <p:nvSpPr>
                <p:cNvPr id="139" name="Triangle isocèle 206"/>
                <p:cNvSpPr/>
                <p:nvPr/>
              </p:nvSpPr>
              <p:spPr>
                <a:xfrm>
                  <a:off x="611560" y="2378993"/>
                  <a:ext cx="216000" cy="1440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/>
                </a:p>
              </p:txBody>
            </p:sp>
            <p:cxnSp>
              <p:nvCxnSpPr>
                <p:cNvPr id="140" name="Connecteur droit 207"/>
                <p:cNvCxnSpPr/>
                <p:nvPr/>
              </p:nvCxnSpPr>
              <p:spPr>
                <a:xfrm>
                  <a:off x="611536" y="2378993"/>
                  <a:ext cx="21602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Connecteur droit 208"/>
              <p:cNvCxnSpPr>
                <a:stCxn id="139" idx="3"/>
              </p:cNvCxnSpPr>
              <p:nvPr/>
            </p:nvCxnSpPr>
            <p:spPr>
              <a:xfrm flipH="1" flipV="1">
                <a:off x="9004589" y="33227286"/>
                <a:ext cx="943" cy="144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riangle isocèle 209"/>
              <p:cNvSpPr/>
              <p:nvPr/>
            </p:nvSpPr>
            <p:spPr>
              <a:xfrm rot="10800000">
                <a:off x="8932581" y="34091382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129" name="Connecteur droit 210"/>
              <p:cNvCxnSpPr/>
              <p:nvPr/>
            </p:nvCxnSpPr>
            <p:spPr>
              <a:xfrm flipV="1">
                <a:off x="9005520" y="33659333"/>
                <a:ext cx="971201" cy="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ZoneTexte 211"/>
              <p:cNvSpPr txBox="1"/>
              <p:nvPr/>
            </p:nvSpPr>
            <p:spPr>
              <a:xfrm>
                <a:off x="8718292" y="32929962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dirty="0" smtClean="0"/>
                  <a:t>Bias1</a:t>
                </a:r>
                <a:endParaRPr lang="en-GB" sz="1400" dirty="0"/>
              </a:p>
            </p:txBody>
          </p:sp>
          <p:cxnSp>
            <p:nvCxnSpPr>
              <p:cNvPr id="132" name="Connecteur droit 225"/>
              <p:cNvCxnSpPr/>
              <p:nvPr/>
            </p:nvCxnSpPr>
            <p:spPr>
              <a:xfrm flipH="1">
                <a:off x="8393930" y="33729261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226"/>
              <p:cNvCxnSpPr/>
              <p:nvPr/>
            </p:nvCxnSpPr>
            <p:spPr>
              <a:xfrm flipH="1">
                <a:off x="8393931" y="33831181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58"/>
              <p:cNvCxnSpPr/>
              <p:nvPr/>
            </p:nvCxnSpPr>
            <p:spPr>
              <a:xfrm rot="10800000" flipV="1">
                <a:off x="8464554" y="33659333"/>
                <a:ext cx="540039" cy="72010"/>
              </a:xfrm>
              <a:prstGeom prst="bentConnector3">
                <a:avLst>
                  <a:gd name="adj1" fmla="val 85716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228"/>
              <p:cNvCxnSpPr/>
              <p:nvPr/>
            </p:nvCxnSpPr>
            <p:spPr>
              <a:xfrm>
                <a:off x="8537932" y="33830389"/>
                <a:ext cx="0" cy="1028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ZoneTexte 229"/>
              <p:cNvSpPr txBox="1"/>
              <p:nvPr/>
            </p:nvSpPr>
            <p:spPr>
              <a:xfrm>
                <a:off x="8104513" y="33868824"/>
                <a:ext cx="859042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 smtClean="0"/>
                  <a:t>Charge inj.</a:t>
                </a:r>
              </a:p>
              <a:p>
                <a:pPr algn="ctr"/>
                <a:r>
                  <a:rPr lang="en-GB" sz="1050" dirty="0" smtClean="0"/>
                  <a:t>160 </a:t>
                </a:r>
                <a:r>
                  <a:rPr lang="en-GB" sz="1050" dirty="0" err="1" smtClean="0"/>
                  <a:t>aF</a:t>
                </a:r>
                <a:endParaRPr lang="en-GB" sz="1050" dirty="0"/>
              </a:p>
            </p:txBody>
          </p:sp>
          <p:sp>
            <p:nvSpPr>
              <p:cNvPr id="137" name="ZoneTexte 230"/>
              <p:cNvSpPr txBox="1"/>
              <p:nvPr/>
            </p:nvSpPr>
            <p:spPr>
              <a:xfrm>
                <a:off x="8193462" y="32653007"/>
                <a:ext cx="976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dirty="0"/>
                  <a:t>D</a:t>
                </a:r>
                <a:r>
                  <a:rPr lang="en-GB" sz="1200" dirty="0" smtClean="0"/>
                  <a:t>C coupling</a:t>
                </a:r>
                <a:endParaRPr lang="en-GB" sz="1050" dirty="0"/>
              </a:p>
            </p:txBody>
          </p:sp>
          <p:sp>
            <p:nvSpPr>
              <p:cNvPr id="138" name="ZoneTexte 233"/>
              <p:cNvSpPr txBox="1"/>
              <p:nvPr/>
            </p:nvSpPr>
            <p:spPr>
              <a:xfrm>
                <a:off x="14873265" y="31489802"/>
                <a:ext cx="1311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Pixel output</a:t>
                </a:r>
                <a:endParaRPr lang="en-GB" dirty="0"/>
              </a:p>
            </p:txBody>
          </p:sp>
          <p:sp>
            <p:nvSpPr>
              <p:cNvPr id="117" name="ZoneTexte 178"/>
              <p:cNvSpPr txBox="1"/>
              <p:nvPr/>
            </p:nvSpPr>
            <p:spPr>
              <a:xfrm>
                <a:off x="9976721" y="30418974"/>
                <a:ext cx="28083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dirty="0" smtClean="0"/>
                  <a:t>Amplification</a:t>
                </a:r>
                <a:endParaRPr lang="en-GB" sz="1200" dirty="0"/>
              </a:p>
            </p:txBody>
          </p:sp>
        </p:grpSp>
      </p:grpSp>
      <p:sp>
        <p:nvSpPr>
          <p:cNvPr id="1040" name="Striped Right Arrow 1039"/>
          <p:cNvSpPr/>
          <p:nvPr/>
        </p:nvSpPr>
        <p:spPr>
          <a:xfrm rot="16200000">
            <a:off x="14582550" y="34239349"/>
            <a:ext cx="2138057" cy="623658"/>
          </a:xfrm>
          <a:prstGeom prst="strip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Steering</a:t>
            </a:r>
            <a:endParaRPr lang="en-US"/>
          </a:p>
        </p:txBody>
      </p:sp>
      <p:cxnSp>
        <p:nvCxnSpPr>
          <p:cNvPr id="220" name="Elbow Connector 219"/>
          <p:cNvCxnSpPr/>
          <p:nvPr/>
        </p:nvCxnSpPr>
        <p:spPr>
          <a:xfrm rot="5400000" flipH="1" flipV="1">
            <a:off x="8203246" y="26535617"/>
            <a:ext cx="8368747" cy="2178933"/>
          </a:xfrm>
          <a:prstGeom prst="bentConnector3">
            <a:avLst>
              <a:gd name="adj1" fmla="val 52588"/>
            </a:avLst>
          </a:prstGeom>
          <a:ln w="76200">
            <a:solidFill>
              <a:srgbClr val="DA27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Elbow Connector 322"/>
          <p:cNvCxnSpPr/>
          <p:nvPr/>
        </p:nvCxnSpPr>
        <p:spPr>
          <a:xfrm rot="5400000" flipH="1" flipV="1">
            <a:off x="11862350" y="25869288"/>
            <a:ext cx="6760991" cy="5034399"/>
          </a:xfrm>
          <a:prstGeom prst="bentConnector3">
            <a:avLst>
              <a:gd name="adj1" fmla="val 50000"/>
            </a:avLst>
          </a:prstGeom>
          <a:ln w="76200">
            <a:solidFill>
              <a:srgbClr val="00C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789686" y="14673623"/>
            <a:ext cx="7146365" cy="5940883"/>
          </a:xfrm>
          <a:prstGeom prst="rect">
            <a:avLst/>
          </a:prstGeom>
        </p:spPr>
      </p:pic>
      <p:sp>
        <p:nvSpPr>
          <p:cNvPr id="187" name="TextBox 186"/>
          <p:cNvSpPr txBox="1"/>
          <p:nvPr/>
        </p:nvSpPr>
        <p:spPr>
          <a:xfrm>
            <a:off x="23394758" y="17379236"/>
            <a:ext cx="3725700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Signal rise time: ~1µs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Custom</PresentationFormat>
  <Paragraphs>126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Larissa-Design</vt:lpstr>
      <vt:lpstr>PowerPoint Presentation</vt:lpstr>
    </vt:vector>
  </TitlesOfParts>
  <Company>Universität Frankfurt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Dennis Doering</dc:creator>
  <cp:lastModifiedBy>deveaux</cp:lastModifiedBy>
  <cp:revision>246</cp:revision>
  <cp:lastPrinted>2019-02-13T12:58:51Z</cp:lastPrinted>
  <dcterms:created xsi:type="dcterms:W3CDTF">2010-01-18T12:45:27Z</dcterms:created>
  <dcterms:modified xsi:type="dcterms:W3CDTF">2019-02-18T11:44:41Z</dcterms:modified>
</cp:coreProperties>
</file>