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731" r:id="rId3"/>
    <p:sldMasterId id="2147483733" r:id="rId4"/>
    <p:sldMasterId id="2147483743" r:id="rId5"/>
  </p:sldMasterIdLst>
  <p:notesMasterIdLst>
    <p:notesMasterId r:id="rId18"/>
  </p:notesMasterIdLst>
  <p:sldIdLst>
    <p:sldId id="1443" r:id="rId6"/>
    <p:sldId id="1593" r:id="rId7"/>
    <p:sldId id="1663" r:id="rId8"/>
    <p:sldId id="262" r:id="rId9"/>
    <p:sldId id="1665" r:id="rId10"/>
    <p:sldId id="381" r:id="rId11"/>
    <p:sldId id="1549" r:id="rId12"/>
    <p:sldId id="1594" r:id="rId13"/>
    <p:sldId id="1667" r:id="rId14"/>
    <p:sldId id="1670" r:id="rId15"/>
    <p:sldId id="1668" r:id="rId16"/>
    <p:sldId id="166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B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62"/>
    <p:restoredTop sz="82723"/>
  </p:normalViewPr>
  <p:slideViewPr>
    <p:cSldViewPr snapToGrid="0" snapToObjects="1">
      <p:cViewPr>
        <p:scale>
          <a:sx n="70" d="100"/>
          <a:sy n="70" d="100"/>
        </p:scale>
        <p:origin x="224" y="57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BAF1BE-B9AD-6C46-B660-5A601661A6D9}" type="datetimeFigureOut">
              <a:rPr lang="en-US" smtClean="0"/>
              <a:t>9/5/19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BD3677-EE4A-7F4D-8DB5-0165464C9765}" type="slidenum">
              <a:rPr lang="en-US" smtClean="0"/>
              <a:t>‹#›</a:t>
            </a:fld>
            <a:endParaRPr lang="en-US"/>
          </a:p>
        </p:txBody>
      </p:sp>
    </p:spTree>
    <p:extLst>
      <p:ext uri="{BB962C8B-B14F-4D97-AF65-F5344CB8AC3E}">
        <p14:creationId xmlns:p14="http://schemas.microsoft.com/office/powerpoint/2010/main" val="2521016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sz="2400" b="1">
                <a:solidFill>
                  <a:schemeClr val="tx1"/>
                </a:solidFill>
                <a:latin typeface="Arial" charset="0"/>
                <a:ea typeface="ＭＳ Ｐゴシック" charset="0"/>
                <a:cs typeface="ＭＳ Ｐゴシック" charset="0"/>
              </a:defRPr>
            </a:lvl1pPr>
            <a:lvl2pPr marL="742950" indent="-285750" defTabSz="966788">
              <a:defRPr sz="2400" b="1">
                <a:solidFill>
                  <a:schemeClr val="tx1"/>
                </a:solidFill>
                <a:latin typeface="Arial" charset="0"/>
                <a:ea typeface="ＭＳ Ｐゴシック" charset="0"/>
              </a:defRPr>
            </a:lvl2pPr>
            <a:lvl3pPr marL="1143000" indent="-228600" defTabSz="966788">
              <a:defRPr sz="2400" b="1">
                <a:solidFill>
                  <a:schemeClr val="tx1"/>
                </a:solidFill>
                <a:latin typeface="Arial" charset="0"/>
                <a:ea typeface="ＭＳ Ｐゴシック" charset="0"/>
              </a:defRPr>
            </a:lvl3pPr>
            <a:lvl4pPr marL="1600200" indent="-228600" defTabSz="966788">
              <a:defRPr sz="2400" b="1">
                <a:solidFill>
                  <a:schemeClr val="tx1"/>
                </a:solidFill>
                <a:latin typeface="Arial" charset="0"/>
                <a:ea typeface="ＭＳ Ｐゴシック" charset="0"/>
              </a:defRPr>
            </a:lvl4pPr>
            <a:lvl5pPr marL="2057400" indent="-228600" defTabSz="966788">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66788" rtl="0" eaLnBrk="0" fontAlgn="base" latinLnBrk="0" hangingPunct="0">
              <a:lnSpc>
                <a:spcPct val="100000"/>
              </a:lnSpc>
              <a:spcBef>
                <a:spcPct val="0"/>
              </a:spcBef>
              <a:spcAft>
                <a:spcPct val="0"/>
              </a:spcAft>
              <a:buClrTx/>
              <a:buSzTx/>
              <a:buFontTx/>
              <a:buNone/>
              <a:tabLst/>
              <a:defRPr/>
            </a:pPr>
            <a:fld id="{68F785BE-F1AD-2B43-83E0-42C2EEE6004F}"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66788"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8434" name="Rectangle 2"/>
          <p:cNvSpPr>
            <a:spLocks noGrp="1" noRot="1" noChangeAspect="1" noChangeArrowheads="1" noTextEdit="1"/>
          </p:cNvSpPr>
          <p:nvPr>
            <p:ph type="sldImg"/>
          </p:nvPr>
        </p:nvSpPr>
        <p:spPr>
          <a:xfrm>
            <a:off x="457200" y="719138"/>
            <a:ext cx="6400800" cy="3600450"/>
          </a:xfrm>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e-DE">
              <a:latin typeface="Times" charset="0"/>
            </a:endParaRPr>
          </a:p>
        </p:txBody>
      </p:sp>
    </p:spTree>
    <p:extLst>
      <p:ext uri="{BB962C8B-B14F-4D97-AF65-F5344CB8AC3E}">
        <p14:creationId xmlns:p14="http://schemas.microsoft.com/office/powerpoint/2010/main" val="4217997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aseline="0" dirty="0"/>
              <a:t>Smaller size, lower energy make accelerator more accessible</a:t>
            </a:r>
          </a:p>
          <a:p>
            <a:pPr marL="171450" indent="-171450">
              <a:buFont typeface="Arial" charset="0"/>
              <a:buChar char="•"/>
            </a:pPr>
            <a:r>
              <a:rPr lang="en-US" baseline="0" dirty="0"/>
              <a:t>Reduced heating &amp; higher rep-rate can compensate for lower charge</a:t>
            </a:r>
          </a:p>
          <a:p>
            <a:pPr marL="171450" indent="-171450">
              <a:buFont typeface="Arial" charset="0"/>
              <a:buChar char="•"/>
            </a:pPr>
            <a:r>
              <a:rPr lang="en-US" baseline="0" dirty="0"/>
              <a:t>Higher gradients can lead to shorter bunches</a:t>
            </a:r>
          </a:p>
          <a:p>
            <a:endParaRPr lang="en-US" baseline="0" dirty="0"/>
          </a:p>
          <a:p>
            <a:r>
              <a:rPr lang="en-US" baseline="0" dirty="0"/>
              <a:t>don’t always want highest gradients</a:t>
            </a:r>
          </a:p>
          <a:p>
            <a:r>
              <a:rPr lang="en-US" baseline="0" dirty="0"/>
              <a:t>want to reach full compression when emittance is frozen: compression must occur with acceleration</a:t>
            </a:r>
          </a:p>
          <a:p>
            <a:pPr marL="171450" indent="-171450">
              <a:buFontTx/>
              <a:buChar char="-"/>
            </a:pPr>
            <a:r>
              <a:rPr lang="en-US" baseline="0" dirty="0" err="1"/>
              <a:t>grygorii</a:t>
            </a:r>
            <a:r>
              <a:rPr lang="en-US" baseline="0" dirty="0"/>
              <a:t>: best emittance happens with lowest frequencies</a:t>
            </a:r>
          </a:p>
          <a:p>
            <a:pPr marL="171450" indent="-171450">
              <a:buFontTx/>
              <a:buChar char="-"/>
            </a:pPr>
            <a:r>
              <a:rPr lang="en-US" baseline="0" dirty="0"/>
              <a:t>true for sinusoidal drivers (with alternate waveforms, may not be true)</a:t>
            </a:r>
          </a:p>
          <a:p>
            <a:pPr marL="171450" indent="-171450">
              <a:buFontTx/>
              <a:buChar char="-"/>
            </a:pPr>
            <a:r>
              <a:rPr lang="en-US" baseline="0" dirty="0"/>
              <a:t>Rephrase: higher fields allows reaching relativistic energies sooner -&gt; mitigates space charge effects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6AF3A-C1D5-AE4D-AF94-530B356E65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874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Velocity bunching</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Times" pitchFamily="18" charset="0"/>
                <a:ea typeface="ＭＳ Ｐゴシック" charset="0"/>
                <a:cs typeface="ＭＳ Ｐゴシック" charset="0"/>
              </a:rPr>
              <a:t>Terahertz-driven electron pulse focusing/defocusing.</a:t>
            </a:r>
            <a:r>
              <a:rPr lang="en-US" sz="1200" kern="1200" dirty="0">
                <a:solidFill>
                  <a:schemeClr val="tx1"/>
                </a:solidFill>
                <a:effectLst/>
                <a:latin typeface="Times" pitchFamily="18" charset="0"/>
                <a:ea typeface="ＭＳ Ｐゴシック" charset="0"/>
                <a:cs typeface="ＭＳ Ｐゴシック" charset="0"/>
              </a:rPr>
              <a:t> (A) and (B) The spatial profile of the electrons as a function of THz field at the relative focusing and defocusing phase respectively. (E) and (H) Initial 55 </a:t>
            </a:r>
            <a:r>
              <a:rPr lang="en-US" sz="1200" kern="1200" dirty="0" err="1">
                <a:solidFill>
                  <a:schemeClr val="tx1"/>
                </a:solidFill>
                <a:effectLst/>
                <a:latin typeface="Times" pitchFamily="18" charset="0"/>
                <a:ea typeface="ＭＳ Ｐゴシック" charset="0"/>
                <a:cs typeface="ＭＳ Ｐゴシック" charset="0"/>
              </a:rPr>
              <a:t>keV</a:t>
            </a:r>
            <a:r>
              <a:rPr lang="en-US" sz="1200" kern="1200" dirty="0">
                <a:solidFill>
                  <a:schemeClr val="tx1"/>
                </a:solidFill>
                <a:effectLst/>
                <a:latin typeface="Times" pitchFamily="18" charset="0"/>
                <a:ea typeface="ＭＳ Ｐゴシック" charset="0"/>
                <a:cs typeface="ＭＳ Ｐゴシック" charset="0"/>
              </a:rPr>
              <a:t> electron beam on the detector. (C) and (D) focusing and defocusing field spatial distribution . (E-G) and (H-J) are focused and defocused electron beam on the detector, respectively. </a:t>
            </a:r>
            <a:endParaRPr lang="en-US" dirty="0"/>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Times" pitchFamily="18" charset="0"/>
                <a:ea typeface="ＭＳ Ｐゴシック" charset="0"/>
                <a:cs typeface="ＭＳ Ｐゴシック" charset="0"/>
              </a:rPr>
              <a:t>Terahertz-driven electron pulse compression.</a:t>
            </a:r>
            <a:r>
              <a:rPr lang="en-US" sz="1200" kern="1200" dirty="0">
                <a:solidFill>
                  <a:schemeClr val="tx1"/>
                </a:solidFill>
                <a:effectLst/>
                <a:latin typeface="Times" pitchFamily="18" charset="0"/>
                <a:ea typeface="ＭＳ Ｐゴシック" charset="0"/>
                <a:cs typeface="ＭＳ Ｐゴシック" charset="0"/>
              </a:rPr>
              <a:t> (A). Measured temporal profiles of the electron pulses as the THz field is increased (red arrow). (B) Measured electron pulse duration (FWHM) versus incident THz field strength (Black dots). The simulation is shown as red dotted line. (Inset) the electron beam spatial profile on the detector at the optimal compressed condition. (C) Simulated bunch length vs position. Inset: longitudinal phase space distribution (D) before the </a:t>
            </a:r>
            <a:r>
              <a:rPr lang="en-US" sz="1200" kern="1200" dirty="0" err="1">
                <a:solidFill>
                  <a:schemeClr val="tx1"/>
                </a:solidFill>
                <a:effectLst/>
                <a:latin typeface="Times" pitchFamily="18" charset="0"/>
                <a:ea typeface="ＭＳ Ｐゴシック" charset="0"/>
                <a:cs typeface="ＭＳ Ｐゴシック" charset="0"/>
              </a:rPr>
              <a:t>rebunching</a:t>
            </a:r>
            <a:r>
              <a:rPr lang="en-US" sz="1200" kern="1200" dirty="0">
                <a:solidFill>
                  <a:schemeClr val="tx1"/>
                </a:solidFill>
                <a:effectLst/>
                <a:latin typeface="Times" pitchFamily="18" charset="0"/>
                <a:ea typeface="ＭＳ Ｐゴシック" charset="0"/>
                <a:cs typeface="ＭＳ Ｐゴシック" charset="0"/>
              </a:rPr>
              <a:t> cavity, (E) after the </a:t>
            </a:r>
            <a:r>
              <a:rPr lang="en-US" sz="1200" kern="1200" dirty="0" err="1">
                <a:solidFill>
                  <a:schemeClr val="tx1"/>
                </a:solidFill>
                <a:effectLst/>
                <a:latin typeface="Times" pitchFamily="18" charset="0"/>
                <a:ea typeface="ＭＳ Ｐゴシック" charset="0"/>
                <a:cs typeface="ＭＳ Ｐゴシック" charset="0"/>
              </a:rPr>
              <a:t>rebunching</a:t>
            </a:r>
            <a:r>
              <a:rPr lang="en-US" sz="1200" kern="1200" dirty="0">
                <a:solidFill>
                  <a:schemeClr val="tx1"/>
                </a:solidFill>
                <a:effectLst/>
                <a:latin typeface="Times" pitchFamily="18" charset="0"/>
                <a:ea typeface="ＭＳ Ｐゴシック" charset="0"/>
                <a:cs typeface="ＭＳ Ｐゴシック" charset="0"/>
              </a:rPr>
              <a:t> cavity and (F) maximally compressed position marked with red dots respectively. This demonstration was performed in the low energy </a:t>
            </a:r>
            <a:r>
              <a:rPr lang="en-US" sz="1200" kern="1200" dirty="0" err="1">
                <a:solidFill>
                  <a:schemeClr val="tx1"/>
                </a:solidFill>
                <a:effectLst/>
                <a:latin typeface="Times" pitchFamily="18" charset="0"/>
                <a:ea typeface="ＭＳ Ｐゴシック" charset="0"/>
                <a:cs typeface="ＭＳ Ｐゴシック" charset="0"/>
              </a:rPr>
              <a:t>Yb:KYW</a:t>
            </a:r>
            <a:r>
              <a:rPr lang="en-US" sz="1200" kern="1200" dirty="0">
                <a:solidFill>
                  <a:schemeClr val="tx1"/>
                </a:solidFill>
                <a:effectLst/>
                <a:latin typeface="Times" pitchFamily="18" charset="0"/>
                <a:ea typeface="ＭＳ Ｐゴシック" charset="0"/>
                <a:cs typeface="ＭＳ Ｐゴシック" charset="0"/>
              </a:rPr>
              <a:t> laser system with three THz setups that generated ~2*0.1 µJ THz for </a:t>
            </a:r>
            <a:r>
              <a:rPr lang="en-US" sz="1200" kern="1200" dirty="0" err="1">
                <a:solidFill>
                  <a:schemeClr val="tx1"/>
                </a:solidFill>
                <a:effectLst/>
                <a:latin typeface="Times" pitchFamily="18" charset="0"/>
                <a:ea typeface="ＭＳ Ｐゴシック" charset="0"/>
                <a:cs typeface="ＭＳ Ｐゴシック" charset="0"/>
              </a:rPr>
              <a:t>rebunching</a:t>
            </a:r>
            <a:r>
              <a:rPr lang="en-US" sz="1200" kern="1200" dirty="0">
                <a:solidFill>
                  <a:schemeClr val="tx1"/>
                </a:solidFill>
                <a:effectLst/>
                <a:latin typeface="Times" pitchFamily="18" charset="0"/>
                <a:ea typeface="ＭＳ Ｐゴシック" charset="0"/>
                <a:cs typeface="ＭＳ Ｐゴシック" charset="0"/>
              </a:rPr>
              <a:t> and ~2 µJ THz for streaking.</a:t>
            </a:r>
          </a:p>
          <a:p>
            <a:endParaRPr lang="en-US" b="1" dirty="0"/>
          </a:p>
        </p:txBody>
      </p:sp>
      <p:sp>
        <p:nvSpPr>
          <p:cNvPr id="4" name="Slide Number Placeholder 3"/>
          <p:cNvSpPr>
            <a:spLocks noGrp="1"/>
          </p:cNvSpPr>
          <p:nvPr>
            <p:ph type="sldNum" sz="quarter" idx="10"/>
          </p:nvPr>
        </p:nvSpPr>
        <p:spPr/>
        <p:txBody>
          <a:bodyPr/>
          <a:lstStyle/>
          <a:p>
            <a:pPr>
              <a:defRPr/>
            </a:pPr>
            <a:fld id="{6226AF3A-C1D5-AE4D-AF94-530B356E65F8}" type="slidenum">
              <a:rPr lang="en-US" smtClean="0"/>
              <a:pPr>
                <a:defRPr/>
              </a:pPr>
              <a:t>7</a:t>
            </a:fld>
            <a:endParaRPr lang="en-US"/>
          </a:p>
        </p:txBody>
      </p:sp>
    </p:spTree>
    <p:extLst>
      <p:ext uri="{BB962C8B-B14F-4D97-AF65-F5344CB8AC3E}">
        <p14:creationId xmlns:p14="http://schemas.microsoft.com/office/powerpoint/2010/main" val="3462483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4B66D-C683-8D40-9038-8C1A0B8C4B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3E4BB9E-E43A-9548-B911-5BF45DCCF6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B05F2F-F01D-DA46-80B4-6FE3CB9FD8FA}"/>
              </a:ext>
            </a:extLst>
          </p:cNvPr>
          <p:cNvSpPr>
            <a:spLocks noGrp="1"/>
          </p:cNvSpPr>
          <p:nvPr>
            <p:ph type="dt" sz="half" idx="10"/>
          </p:nvPr>
        </p:nvSpPr>
        <p:spPr/>
        <p:txBody>
          <a:bodyPr/>
          <a:lstStyle/>
          <a:p>
            <a:fld id="{2D35EABA-514D-E249-ABBF-6F1F642D668C}" type="datetimeFigureOut">
              <a:rPr lang="en-US" smtClean="0"/>
              <a:t>9/5/19</a:t>
            </a:fld>
            <a:endParaRPr lang="en-US"/>
          </a:p>
        </p:txBody>
      </p:sp>
      <p:sp>
        <p:nvSpPr>
          <p:cNvPr id="5" name="Footer Placeholder 4">
            <a:extLst>
              <a:ext uri="{FF2B5EF4-FFF2-40B4-BE49-F238E27FC236}">
                <a16:creationId xmlns:a16="http://schemas.microsoft.com/office/drawing/2014/main" id="{999412EA-71F3-B74C-809B-45EE78CC7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3BF8E-83AE-E541-A76E-42FEE383F600}"/>
              </a:ext>
            </a:extLst>
          </p:cNvPr>
          <p:cNvSpPr>
            <a:spLocks noGrp="1"/>
          </p:cNvSpPr>
          <p:nvPr>
            <p:ph type="sldNum" sz="quarter" idx="12"/>
          </p:nvPr>
        </p:nvSpPr>
        <p:spPr/>
        <p:txBody>
          <a:bodyPr/>
          <a:lstStyle/>
          <a:p>
            <a:fld id="{301D478D-4BAD-0144-A53E-A8F9060620F2}" type="slidenum">
              <a:rPr lang="en-US" smtClean="0"/>
              <a:t>‹#›</a:t>
            </a:fld>
            <a:endParaRPr lang="en-US"/>
          </a:p>
        </p:txBody>
      </p:sp>
    </p:spTree>
    <p:extLst>
      <p:ext uri="{BB962C8B-B14F-4D97-AF65-F5344CB8AC3E}">
        <p14:creationId xmlns:p14="http://schemas.microsoft.com/office/powerpoint/2010/main" val="9829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AC6FC-CE06-5242-897C-AB62B74FA6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6B1601-1968-CC47-A382-80A9510840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DBFE7C-24E9-224F-AE3E-21B537D71003}"/>
              </a:ext>
            </a:extLst>
          </p:cNvPr>
          <p:cNvSpPr>
            <a:spLocks noGrp="1"/>
          </p:cNvSpPr>
          <p:nvPr>
            <p:ph type="dt" sz="half" idx="10"/>
          </p:nvPr>
        </p:nvSpPr>
        <p:spPr/>
        <p:txBody>
          <a:bodyPr/>
          <a:lstStyle/>
          <a:p>
            <a:fld id="{2D35EABA-514D-E249-ABBF-6F1F642D668C}" type="datetimeFigureOut">
              <a:rPr lang="en-US" smtClean="0"/>
              <a:t>9/5/19</a:t>
            </a:fld>
            <a:endParaRPr lang="en-US"/>
          </a:p>
        </p:txBody>
      </p:sp>
      <p:sp>
        <p:nvSpPr>
          <p:cNvPr id="5" name="Footer Placeholder 4">
            <a:extLst>
              <a:ext uri="{FF2B5EF4-FFF2-40B4-BE49-F238E27FC236}">
                <a16:creationId xmlns:a16="http://schemas.microsoft.com/office/drawing/2014/main" id="{00911D6E-A391-7941-94B9-90B239BA64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07814C-1201-904D-B088-EE307D06BCBF}"/>
              </a:ext>
            </a:extLst>
          </p:cNvPr>
          <p:cNvSpPr>
            <a:spLocks noGrp="1"/>
          </p:cNvSpPr>
          <p:nvPr>
            <p:ph type="sldNum" sz="quarter" idx="12"/>
          </p:nvPr>
        </p:nvSpPr>
        <p:spPr/>
        <p:txBody>
          <a:bodyPr/>
          <a:lstStyle/>
          <a:p>
            <a:fld id="{301D478D-4BAD-0144-A53E-A8F9060620F2}" type="slidenum">
              <a:rPr lang="en-US" smtClean="0"/>
              <a:t>‹#›</a:t>
            </a:fld>
            <a:endParaRPr lang="en-US"/>
          </a:p>
        </p:txBody>
      </p:sp>
    </p:spTree>
    <p:extLst>
      <p:ext uri="{BB962C8B-B14F-4D97-AF65-F5344CB8AC3E}">
        <p14:creationId xmlns:p14="http://schemas.microsoft.com/office/powerpoint/2010/main" val="4152036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CABA74-B83B-3C44-88D2-D48AEDB678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2BD803-4812-CB41-AC56-F078FBCA731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743A5F-008E-5542-A0B7-110D39767F53}"/>
              </a:ext>
            </a:extLst>
          </p:cNvPr>
          <p:cNvSpPr>
            <a:spLocks noGrp="1"/>
          </p:cNvSpPr>
          <p:nvPr>
            <p:ph type="dt" sz="half" idx="10"/>
          </p:nvPr>
        </p:nvSpPr>
        <p:spPr/>
        <p:txBody>
          <a:bodyPr/>
          <a:lstStyle/>
          <a:p>
            <a:fld id="{2D35EABA-514D-E249-ABBF-6F1F642D668C}" type="datetimeFigureOut">
              <a:rPr lang="en-US" smtClean="0"/>
              <a:t>9/5/19</a:t>
            </a:fld>
            <a:endParaRPr lang="en-US"/>
          </a:p>
        </p:txBody>
      </p:sp>
      <p:sp>
        <p:nvSpPr>
          <p:cNvPr id="5" name="Footer Placeholder 4">
            <a:extLst>
              <a:ext uri="{FF2B5EF4-FFF2-40B4-BE49-F238E27FC236}">
                <a16:creationId xmlns:a16="http://schemas.microsoft.com/office/drawing/2014/main" id="{7DB38211-606D-CC47-8F6C-EAD04806BB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A9461B-036B-524E-BF42-FD1451793C12}"/>
              </a:ext>
            </a:extLst>
          </p:cNvPr>
          <p:cNvSpPr>
            <a:spLocks noGrp="1"/>
          </p:cNvSpPr>
          <p:nvPr>
            <p:ph type="sldNum" sz="quarter" idx="12"/>
          </p:nvPr>
        </p:nvSpPr>
        <p:spPr/>
        <p:txBody>
          <a:bodyPr/>
          <a:lstStyle/>
          <a:p>
            <a:fld id="{301D478D-4BAD-0144-A53E-A8F9060620F2}" type="slidenum">
              <a:rPr lang="en-US" smtClean="0"/>
              <a:t>‹#›</a:t>
            </a:fld>
            <a:endParaRPr lang="en-US"/>
          </a:p>
        </p:txBody>
      </p:sp>
    </p:spTree>
    <p:extLst>
      <p:ext uri="{BB962C8B-B14F-4D97-AF65-F5344CB8AC3E}">
        <p14:creationId xmlns:p14="http://schemas.microsoft.com/office/powerpoint/2010/main" val="20839135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Footer-PgNmr">
    <p:spTree>
      <p:nvGrpSpPr>
        <p:cNvPr id="1" name=""/>
        <p:cNvGrpSpPr/>
        <p:nvPr/>
      </p:nvGrpSpPr>
      <p:grpSpPr>
        <a:xfrm>
          <a:off x="0" y="0"/>
          <a:ext cx="0" cy="0"/>
          <a:chOff x="0" y="0"/>
          <a:chExt cx="0" cy="0"/>
        </a:xfrm>
      </p:grpSpPr>
      <p:sp>
        <p:nvSpPr>
          <p:cNvPr id="2" name="Title 1"/>
          <p:cNvSpPr>
            <a:spLocks noGrp="1"/>
          </p:cNvSpPr>
          <p:nvPr>
            <p:ph type="title"/>
          </p:nvPr>
        </p:nvSpPr>
        <p:spPr>
          <a:xfrm>
            <a:off x="0" y="12358"/>
            <a:ext cx="12192000" cy="453483"/>
          </a:xfrm>
          <a:prstGeom prst="rect">
            <a:avLst/>
          </a:prstGeom>
        </p:spPr>
        <p:txBody>
          <a:bodyPr>
            <a:noAutofit/>
          </a:bodyPr>
          <a:lstStyle>
            <a:lvl1pPr>
              <a:defRPr sz="2500" b="0">
                <a:solidFill>
                  <a:schemeClr val="tx1"/>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Footer Placeholder 2"/>
          <p:cNvSpPr>
            <a:spLocks noGrp="1"/>
          </p:cNvSpPr>
          <p:nvPr>
            <p:ph type="ftr" sz="quarter" idx="10"/>
          </p:nvPr>
        </p:nvSpPr>
        <p:spPr>
          <a:xfrm>
            <a:off x="5838284" y="6656294"/>
            <a:ext cx="4453201" cy="201706"/>
          </a:xfrm>
          <a:prstGeom prst="rect">
            <a:avLst/>
          </a:prstGeom>
        </p:spPr>
        <p:txBody>
          <a:bodyPr/>
          <a:lstStyle>
            <a:lvl1pPr>
              <a:defRPr sz="900">
                <a:solidFill>
                  <a:schemeClr val="tx1"/>
                </a:solidFill>
              </a:defRPr>
            </a:lvl1pPr>
          </a:lstStyle>
          <a:p>
            <a:r>
              <a:rPr lang="en-US" i="1"/>
              <a:t>N.H. Matlis || OTST 2019</a:t>
            </a:r>
            <a:endParaRPr lang="en-US" i="1" dirty="0"/>
          </a:p>
        </p:txBody>
      </p:sp>
      <p:sp>
        <p:nvSpPr>
          <p:cNvPr id="4" name="Slide Number Placeholder 3"/>
          <p:cNvSpPr>
            <a:spLocks noGrp="1"/>
          </p:cNvSpPr>
          <p:nvPr>
            <p:ph type="sldNum" sz="quarter" idx="11"/>
          </p:nvPr>
        </p:nvSpPr>
        <p:spPr>
          <a:xfrm>
            <a:off x="11389112" y="6638696"/>
            <a:ext cx="802888" cy="219307"/>
          </a:xfrm>
        </p:spPr>
        <p:txBody>
          <a:bodyPr/>
          <a:lstStyle>
            <a:lvl1pPr>
              <a:defRPr sz="900">
                <a:solidFill>
                  <a:schemeClr val="tx1"/>
                </a:solidFill>
              </a:defRPr>
            </a:lvl1pPr>
          </a:lstStyle>
          <a:p>
            <a:pPr algn="ctr"/>
            <a:fld id="{B6F15528-21DE-4FAA-801E-634DDDAF4B2B}" type="slidenum">
              <a:rPr lang="uk-UA" smtClean="0"/>
              <a:pPr algn="ctr"/>
              <a:t>‹#›</a:t>
            </a:fld>
            <a:endParaRPr lang="uk-UA" dirty="0"/>
          </a:p>
        </p:txBody>
      </p:sp>
      <p:cxnSp>
        <p:nvCxnSpPr>
          <p:cNvPr id="11" name="Straight Connector 10"/>
          <p:cNvCxnSpPr/>
          <p:nvPr userDrawn="1"/>
        </p:nvCxnSpPr>
        <p:spPr>
          <a:xfrm>
            <a:off x="0" y="486617"/>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337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C0FF8C27-5EED-914D-8522-67ED79CEEAFB}" type="slidenum">
              <a:rPr lang="en-US"/>
              <a:pPr>
                <a:defRPr/>
              </a:pPr>
              <a:t>‹#›</a:t>
            </a:fld>
            <a:endParaRPr lang="en-US">
              <a:latin typeface="Times" charset="0"/>
            </a:endParaRPr>
          </a:p>
        </p:txBody>
      </p:sp>
    </p:spTree>
    <p:extLst>
      <p:ext uri="{BB962C8B-B14F-4D97-AF65-F5344CB8AC3E}">
        <p14:creationId xmlns:p14="http://schemas.microsoft.com/office/powerpoint/2010/main" val="38787771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a:defRPr/>
            </a:lvl1pPr>
          </a:lstStyle>
          <a:p>
            <a:pPr>
              <a:defRPr/>
            </a:pPr>
            <a:fld id="{58DC0399-E664-984A-AF69-B12BC959CF64}" type="slidenum">
              <a:rPr lang="en-US"/>
              <a:pPr>
                <a:defRPr/>
              </a:pPr>
              <a:t>‹#›</a:t>
            </a:fld>
            <a:endParaRPr lang="en-US">
              <a:latin typeface="Times" charset="0"/>
            </a:endParaRPr>
          </a:p>
        </p:txBody>
      </p:sp>
    </p:spTree>
    <p:extLst>
      <p:ext uri="{BB962C8B-B14F-4D97-AF65-F5344CB8AC3E}">
        <p14:creationId xmlns:p14="http://schemas.microsoft.com/office/powerpoint/2010/main" val="802678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DE" dirty="0"/>
          </a:p>
        </p:txBody>
      </p:sp>
      <p:sp>
        <p:nvSpPr>
          <p:cNvPr id="6" name="Inhaltsplatzhalter 5"/>
          <p:cNvSpPr>
            <a:spLocks noGrp="1"/>
          </p:cNvSpPr>
          <p:nvPr>
            <p:ph sz="quarter" idx="13"/>
          </p:nvPr>
        </p:nvSpPr>
        <p:spPr>
          <a:xfrm>
            <a:off x="158753" y="831075"/>
            <a:ext cx="11874500" cy="532799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Fußzeilenplatzhalter 3"/>
          <p:cNvSpPr>
            <a:spLocks noGrp="1"/>
          </p:cNvSpPr>
          <p:nvPr>
            <p:ph type="ftr" sz="quarter" idx="14"/>
          </p:nvPr>
        </p:nvSpPr>
        <p:spPr>
          <a:xfrm>
            <a:off x="4620719" y="6356400"/>
            <a:ext cx="6709833" cy="365125"/>
          </a:xfrm>
          <a:prstGeom prst="rect">
            <a:avLst/>
          </a:prstGeom>
        </p:spPr>
        <p:txBody>
          <a:bodyPr lIns="91342" tIns="45671" rIns="91342" bIns="45671"/>
          <a:lstStyle>
            <a:lvl1pPr>
              <a:defRPr/>
            </a:lvl1pPr>
          </a:lstStyle>
          <a:p>
            <a:pPr>
              <a:defRPr/>
            </a:pPr>
            <a:endParaRPr lang="de-DE"/>
          </a:p>
        </p:txBody>
      </p:sp>
      <p:sp>
        <p:nvSpPr>
          <p:cNvPr id="5" name="Foliennummernplatzhalter 4"/>
          <p:cNvSpPr>
            <a:spLocks noGrp="1"/>
          </p:cNvSpPr>
          <p:nvPr>
            <p:ph type="sldNum" sz="quarter" idx="15"/>
          </p:nvPr>
        </p:nvSpPr>
        <p:spPr/>
        <p:txBody>
          <a:bodyPr/>
          <a:lstStyle>
            <a:lvl1pPr>
              <a:defRPr/>
            </a:lvl1pPr>
          </a:lstStyle>
          <a:p>
            <a:pPr>
              <a:defRPr/>
            </a:pPr>
            <a:fld id="{41E13776-D3EF-6645-9FE7-203EC68B53F3}" type="slidenum">
              <a:rPr lang="de-DE"/>
              <a:pPr>
                <a:defRPr/>
              </a:pPr>
              <a:t>‹#›</a:t>
            </a:fld>
            <a:endParaRPr lang="de-DE"/>
          </a:p>
        </p:txBody>
      </p:sp>
    </p:spTree>
    <p:extLst>
      <p:ext uri="{BB962C8B-B14F-4D97-AF65-F5344CB8AC3E}">
        <p14:creationId xmlns:p14="http://schemas.microsoft.com/office/powerpoint/2010/main" val="11428926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
        <p:nvSpPr>
          <p:cNvPr id="2" name="Rectangle 25"/>
          <p:cNvSpPr>
            <a:spLocks noChangeArrowheads="1"/>
          </p:cNvSpPr>
          <p:nvPr userDrawn="1"/>
        </p:nvSpPr>
        <p:spPr bwMode="auto">
          <a:xfrm>
            <a:off x="0" y="1155700"/>
            <a:ext cx="12192000" cy="5029200"/>
          </a:xfrm>
          <a:prstGeom prst="rect">
            <a:avLst/>
          </a:prstGeom>
          <a:solidFill>
            <a:srgbClr val="3366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42" tIns="45671" rIns="91342" bIns="45671" anchor="ctr"/>
          <a:lstStyle/>
          <a:p>
            <a:pPr defTabSz="456710"/>
            <a:endParaRPr lang="de-DE" sz="1800" b="0" i="1">
              <a:solidFill>
                <a:srgbClr val="000000"/>
              </a:solidFill>
              <a:latin typeface="Calibri" charset="0"/>
            </a:endParaRPr>
          </a:p>
        </p:txBody>
      </p:sp>
      <p:sp>
        <p:nvSpPr>
          <p:cNvPr id="3" name="Rectangle 20"/>
          <p:cNvSpPr>
            <a:spLocks noChangeArrowheads="1"/>
          </p:cNvSpPr>
          <p:nvPr/>
        </p:nvSpPr>
        <p:spPr bwMode="auto">
          <a:xfrm>
            <a:off x="0" y="0"/>
            <a:ext cx="12192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lIns="91342" tIns="45671" rIns="91342" bIns="45671" anchor="ctr"/>
          <a:lstStyle/>
          <a:p>
            <a:pPr defTabSz="456710"/>
            <a:endParaRPr lang="de-DE" sz="1800" b="0">
              <a:solidFill>
                <a:srgbClr val="000000"/>
              </a:solidFill>
              <a:latin typeface="Calibri" charset="0"/>
            </a:endParaRPr>
          </a:p>
        </p:txBody>
      </p:sp>
      <p:pic>
        <p:nvPicPr>
          <p:cNvPr id="4" name="Picture 2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56851" y="195263"/>
            <a:ext cx="1701800" cy="703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3" descr="afos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28499" y="5253038"/>
            <a:ext cx="1198033" cy="849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2" descr="nsf4c"/>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044083" y="5284838"/>
            <a:ext cx="1077383" cy="808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21" descr="logo_desy.gif"/>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133418" y="150813"/>
            <a:ext cx="1022349"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3"/>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840200" y="111175"/>
            <a:ext cx="1121833" cy="83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402921" y="5284788"/>
            <a:ext cx="2222500" cy="817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4"/>
          <p:cNvPicPr>
            <a:picLocks noChangeAspect="1" noChangeArrowheads="1"/>
          </p:cNvPicPr>
          <p:nvPr userDrawn="1"/>
        </p:nvPicPr>
        <p:blipFill>
          <a:blip r:embed="rId8" cstate="print">
            <a:extLst>
              <a:ext uri="{28A0092B-C50C-407E-A947-70E740481C1C}">
                <a14:useLocalDpi xmlns:a14="http://schemas.microsoft.com/office/drawing/2010/main"/>
              </a:ext>
            </a:extLst>
          </a:blip>
          <a:srcRect/>
          <a:stretch>
            <a:fillRect/>
          </a:stretch>
        </p:blipFill>
        <p:spPr bwMode="auto">
          <a:xfrm>
            <a:off x="2125200" y="5283200"/>
            <a:ext cx="1121833" cy="806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1" name="Picture 8" descr="CFEL is a scientific cooperation of the three organisations:"/>
          <p:cNvSpPr>
            <a:spLocks noChangeAspect="1" noChangeArrowheads="1"/>
          </p:cNvSpPr>
          <p:nvPr userDrawn="1"/>
        </p:nvSpPr>
        <p:spPr bwMode="auto">
          <a:xfrm>
            <a:off x="9226551" y="5035550"/>
            <a:ext cx="1377949" cy="1060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2" tIns="45671" rIns="91342" bIns="45671"/>
          <a:lstStyle/>
          <a:p>
            <a:pPr defTabSz="456710"/>
            <a:endParaRPr lang="de-DE" sz="1800" b="0">
              <a:solidFill>
                <a:srgbClr val="000000"/>
              </a:solidFill>
              <a:latin typeface="Calibri" charset="0"/>
            </a:endParaRPr>
          </a:p>
        </p:txBody>
      </p:sp>
      <p:sp>
        <p:nvSpPr>
          <p:cNvPr id="12" name="TextBox 23"/>
          <p:cNvSpPr txBox="1">
            <a:spLocks noChangeArrowheads="1"/>
          </p:cNvSpPr>
          <p:nvPr userDrawn="1"/>
        </p:nvSpPr>
        <p:spPr bwMode="auto">
          <a:xfrm>
            <a:off x="455110" y="6305568"/>
            <a:ext cx="1232575" cy="523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2" tIns="45671" rIns="91342" bIns="45671">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defTabSz="456710" fontAlgn="auto">
              <a:spcBef>
                <a:spcPts val="0"/>
              </a:spcBef>
              <a:spcAft>
                <a:spcPts val="0"/>
              </a:spcAft>
              <a:defRPr/>
            </a:pPr>
            <a:r>
              <a:rPr lang="de-DE" sz="1400">
                <a:solidFill>
                  <a:prstClr val="black"/>
                </a:solidFill>
                <a:ea typeface="+mn-ea"/>
                <a:cs typeface="+mn-cs"/>
              </a:rPr>
              <a:t>www.cfel.de</a:t>
            </a:r>
          </a:p>
          <a:p>
            <a:pPr defTabSz="456710" fontAlgn="auto">
              <a:spcBef>
                <a:spcPts val="0"/>
              </a:spcBef>
              <a:spcAft>
                <a:spcPts val="0"/>
              </a:spcAft>
              <a:defRPr/>
            </a:pPr>
            <a:r>
              <a:rPr lang="de-DE" sz="1400">
                <a:solidFill>
                  <a:prstClr val="black"/>
                </a:solidFill>
                <a:ea typeface="+mn-ea"/>
                <a:cs typeface="+mn-cs"/>
              </a:rPr>
              <a:t>www.rle.edu</a:t>
            </a:r>
          </a:p>
        </p:txBody>
      </p:sp>
      <p:pic>
        <p:nvPicPr>
          <p:cNvPr id="13" name="Picture 2"/>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702301" y="177800"/>
            <a:ext cx="1841500" cy="67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703644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Rectangle 6"/>
          <p:cNvSpPr>
            <a:spLocks noGrp="1" noChangeArrowheads="1"/>
          </p:cNvSpPr>
          <p:nvPr>
            <p:ph type="sldNum" sz="quarter" idx="10"/>
          </p:nvPr>
        </p:nvSpPr>
        <p:spPr/>
        <p:txBody>
          <a:bodyPr/>
          <a:lstStyle>
            <a:lvl1pPr>
              <a:defRPr/>
            </a:lvl1pPr>
          </a:lstStyle>
          <a:p>
            <a:pPr>
              <a:defRPr/>
            </a:pPr>
            <a:fld id="{602CA04C-4440-7749-8822-1A9C31ED2589}" type="slidenum">
              <a:rPr lang="en-US"/>
              <a:pPr>
                <a:defRPr/>
              </a:pPr>
              <a:t>‹#›</a:t>
            </a:fld>
            <a:endParaRPr lang="en-US">
              <a:latin typeface="Times" charset="0"/>
            </a:endParaRPr>
          </a:p>
        </p:txBody>
      </p:sp>
    </p:spTree>
    <p:extLst>
      <p:ext uri="{BB962C8B-B14F-4D97-AF65-F5344CB8AC3E}">
        <p14:creationId xmlns:p14="http://schemas.microsoft.com/office/powerpoint/2010/main" val="6652685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203200" y="130175"/>
            <a:ext cx="11785600" cy="59324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Rectangle 6"/>
          <p:cNvSpPr>
            <a:spLocks noGrp="1" noChangeArrowheads="1"/>
          </p:cNvSpPr>
          <p:nvPr>
            <p:ph type="sldNum" sz="quarter" idx="10"/>
          </p:nvPr>
        </p:nvSpPr>
        <p:spPr/>
        <p:txBody>
          <a:bodyPr/>
          <a:lstStyle>
            <a:lvl1pPr>
              <a:defRPr/>
            </a:lvl1pPr>
          </a:lstStyle>
          <a:p>
            <a:pPr>
              <a:defRPr/>
            </a:pPr>
            <a:fld id="{0DFD8D9D-5C1F-EC44-A78F-CEA48D62EC49}" type="slidenum">
              <a:rPr lang="en-US">
                <a:solidFill>
                  <a:srgbClr val="000000"/>
                </a:solidFill>
              </a:rPr>
              <a:pPr>
                <a:defRPr/>
              </a:pPr>
              <a:t>‹#›</a:t>
            </a:fld>
            <a:endParaRPr lang="en-US">
              <a:solidFill>
                <a:srgbClr val="000000"/>
              </a:solidFill>
              <a:latin typeface="Times" charset="0"/>
            </a:endParaRPr>
          </a:p>
        </p:txBody>
      </p:sp>
      <p:sp>
        <p:nvSpPr>
          <p:cNvPr id="6" name="Rectangle 5"/>
          <p:cNvSpPr/>
          <p:nvPr userDrawn="1"/>
        </p:nvSpPr>
        <p:spPr bwMode="auto">
          <a:xfrm>
            <a:off x="20040" y="6259651"/>
            <a:ext cx="1943907" cy="590834"/>
          </a:xfrm>
          <a:prstGeom prst="rect">
            <a:avLst/>
          </a:prstGeom>
          <a:solidFill>
            <a:srgbClr val="FFFFFF"/>
          </a:solidFill>
          <a:ln w="9525" cap="flat" cmpd="sng" algn="ctr">
            <a:noFill/>
            <a:prstDash val="solid"/>
            <a:round/>
            <a:headEnd type="none" w="med" len="med"/>
            <a:tailEnd type="none" w="med" len="med"/>
          </a:ln>
          <a:effectLst/>
        </p:spPr>
        <p:txBody>
          <a:bodyPr vert="horz" wrap="square" lIns="91342" tIns="45671" rIns="91342" bIns="45671" numCol="1" rtlCol="0" anchor="t" anchorCtr="0" compatLnSpc="1">
            <a:prstTxWarp prst="textNoShape">
              <a:avLst/>
            </a:prstTxWarp>
          </a:bodyPr>
          <a:lstStyle/>
          <a:p>
            <a:endParaRPr lang="en-US" sz="1800">
              <a:solidFill>
                <a:srgbClr val="000000"/>
              </a:solidFill>
            </a:endParaRPr>
          </a:p>
        </p:txBody>
      </p:sp>
    </p:spTree>
    <p:extLst>
      <p:ext uri="{BB962C8B-B14F-4D97-AF65-F5344CB8AC3E}">
        <p14:creationId xmlns:p14="http://schemas.microsoft.com/office/powerpoint/2010/main" val="5566687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White Blank">
    <p:spTree>
      <p:nvGrpSpPr>
        <p:cNvPr id="1" name=""/>
        <p:cNvGrpSpPr/>
        <p:nvPr/>
      </p:nvGrpSpPr>
      <p:grpSpPr>
        <a:xfrm>
          <a:off x="0" y="0"/>
          <a:ext cx="0" cy="0"/>
          <a:chOff x="0" y="0"/>
          <a:chExt cx="0" cy="0"/>
        </a:xfrm>
      </p:grpSpPr>
      <p:sp>
        <p:nvSpPr>
          <p:cNvPr id="96" name="Rasmus Ischebeck"/>
          <p:cNvSpPr txBox="1">
            <a:spLocks noGrp="1"/>
          </p:cNvSpPr>
          <p:nvPr>
            <p:ph type="body" sz="quarter" idx="13"/>
          </p:nvPr>
        </p:nvSpPr>
        <p:spPr>
          <a:xfrm>
            <a:off x="1580902" y="6620093"/>
            <a:ext cx="8367117" cy="199093"/>
          </a:xfrm>
          <a:prstGeom prst="rect">
            <a:avLst/>
          </a:prstGeom>
        </p:spPr>
        <p:txBody>
          <a:bodyPr lIns="30004" tIns="30004" rIns="30004" bIns="30004" anchor="ctr">
            <a:spAutoFit/>
          </a:bodyPr>
          <a:lstStyle>
            <a:lvl1pPr marL="0" indent="0" defTabSz="245107">
              <a:lnSpc>
                <a:spcPct val="100000"/>
              </a:lnSpc>
              <a:buClrTx/>
              <a:buSzTx/>
              <a:buFontTx/>
              <a:buNone/>
              <a:defRPr sz="900">
                <a:solidFill>
                  <a:srgbClr val="C0C0C0"/>
                </a:solidFill>
                <a:latin typeface="Lucida Grande"/>
                <a:ea typeface="Lucida Grande"/>
                <a:cs typeface="Lucida Grande"/>
                <a:sym typeface="Lucida Grande"/>
              </a:defRPr>
            </a:lvl1pPr>
          </a:lstStyle>
          <a:p>
            <a:r>
              <a:t>Rasmus Ischebeck</a:t>
            </a:r>
          </a:p>
        </p:txBody>
      </p:sp>
      <p:sp>
        <p:nvSpPr>
          <p:cNvPr id="97" name="Slide Number"/>
          <p:cNvSpPr txBox="1">
            <a:spLocks noGrp="1"/>
          </p:cNvSpPr>
          <p:nvPr>
            <p:ph type="sldNum" sz="quarter" idx="2"/>
          </p:nvPr>
        </p:nvSpPr>
        <p:spPr>
          <a:xfrm>
            <a:off x="5976445" y="6509742"/>
            <a:ext cx="230188" cy="249238"/>
          </a:xfrm>
          <a:prstGeom prst="rect">
            <a:avLst/>
          </a:prstGeom>
        </p:spPr>
        <p:txBody>
          <a:bodyPr lIns="30004" tIns="30004" rIns="30004" bIns="30004">
            <a:normAutofit/>
          </a:bodyPr>
          <a:lstStyle>
            <a:lvl1pPr algn="ctr" defTabSz="245107">
              <a:defRPr sz="1000">
                <a:latin typeface="Gill Sans"/>
                <a:ea typeface="Gill Sans"/>
                <a:cs typeface="Gill Sans"/>
                <a:sym typeface="Gill Sans"/>
              </a:defRPr>
            </a:lvl1pPr>
          </a:lstStyle>
          <a:p>
            <a:fld id="{86CB4B4D-7CA3-9044-876B-883B54F8677D}" type="slidenum">
              <a:t>‹#›</a:t>
            </a:fld>
            <a:endParaRPr/>
          </a:p>
        </p:txBody>
      </p:sp>
    </p:spTree>
    <p:extLst>
      <p:ext uri="{BB962C8B-B14F-4D97-AF65-F5344CB8AC3E}">
        <p14:creationId xmlns:p14="http://schemas.microsoft.com/office/powerpoint/2010/main" val="114279134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A2B8B-843E-4E41-9C0D-ED10BE5297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2FEAD9-74E0-A045-8C99-17286E24251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C40BAA-EF1D-7144-96AD-A4AC9138CA84}"/>
              </a:ext>
            </a:extLst>
          </p:cNvPr>
          <p:cNvSpPr>
            <a:spLocks noGrp="1"/>
          </p:cNvSpPr>
          <p:nvPr>
            <p:ph type="dt" sz="half" idx="10"/>
          </p:nvPr>
        </p:nvSpPr>
        <p:spPr/>
        <p:txBody>
          <a:bodyPr/>
          <a:lstStyle/>
          <a:p>
            <a:fld id="{2D35EABA-514D-E249-ABBF-6F1F642D668C}" type="datetimeFigureOut">
              <a:rPr lang="en-US" smtClean="0"/>
              <a:t>9/5/19</a:t>
            </a:fld>
            <a:endParaRPr lang="en-US"/>
          </a:p>
        </p:txBody>
      </p:sp>
      <p:sp>
        <p:nvSpPr>
          <p:cNvPr id="5" name="Footer Placeholder 4">
            <a:extLst>
              <a:ext uri="{FF2B5EF4-FFF2-40B4-BE49-F238E27FC236}">
                <a16:creationId xmlns:a16="http://schemas.microsoft.com/office/drawing/2014/main" id="{081C9A55-EA40-6D49-8D8A-50606EF55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FD4B04-0231-F942-A011-8CB09E5D5247}"/>
              </a:ext>
            </a:extLst>
          </p:cNvPr>
          <p:cNvSpPr>
            <a:spLocks noGrp="1"/>
          </p:cNvSpPr>
          <p:nvPr>
            <p:ph type="sldNum" sz="quarter" idx="12"/>
          </p:nvPr>
        </p:nvSpPr>
        <p:spPr/>
        <p:txBody>
          <a:bodyPr/>
          <a:lstStyle/>
          <a:p>
            <a:fld id="{301D478D-4BAD-0144-A53E-A8F9060620F2}" type="slidenum">
              <a:rPr lang="en-US" smtClean="0"/>
              <a:t>‹#›</a:t>
            </a:fld>
            <a:endParaRPr lang="en-US"/>
          </a:p>
        </p:txBody>
      </p:sp>
    </p:spTree>
    <p:extLst>
      <p:ext uri="{BB962C8B-B14F-4D97-AF65-F5344CB8AC3E}">
        <p14:creationId xmlns:p14="http://schemas.microsoft.com/office/powerpoint/2010/main" val="6927126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Footer-PgN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4876801" y="6685606"/>
            <a:ext cx="3927500" cy="172394"/>
          </a:xfrm>
          <a:prstGeom prst="rect">
            <a:avLst/>
          </a:prstGeom>
        </p:spPr>
        <p:txBody>
          <a:bodyPr lIns="91342" tIns="45671" rIns="91342" bIns="45671"/>
          <a:lstStyle>
            <a:lvl1pPr>
              <a:defRPr sz="1400"/>
            </a:lvl1pPr>
          </a:lstStyle>
          <a:p>
            <a:r>
              <a:rPr lang="en-US" i="1">
                <a:solidFill>
                  <a:srgbClr val="0070C0"/>
                </a:solidFill>
                <a:latin typeface="Calibri"/>
              </a:rPr>
              <a:t>EAAC, September 24 - 30, 2017</a:t>
            </a:r>
            <a:endParaRPr lang="en-US" i="1" dirty="0">
              <a:solidFill>
                <a:srgbClr val="0070C0"/>
              </a:solidFill>
              <a:latin typeface="Calibri"/>
            </a:endParaRPr>
          </a:p>
        </p:txBody>
      </p:sp>
      <p:sp>
        <p:nvSpPr>
          <p:cNvPr id="4" name="Slide Number Placeholder 3"/>
          <p:cNvSpPr>
            <a:spLocks noGrp="1"/>
          </p:cNvSpPr>
          <p:nvPr>
            <p:ph type="sldNum" sz="quarter" idx="11"/>
          </p:nvPr>
        </p:nvSpPr>
        <p:spPr/>
        <p:txBody>
          <a:bodyPr/>
          <a:lstStyle>
            <a:lvl1pPr>
              <a:defRPr sz="1400"/>
            </a:lvl1pPr>
          </a:lstStyle>
          <a:p>
            <a:pPr algn="ctr"/>
            <a:fld id="{B6F15528-21DE-4FAA-801E-634DDDAF4B2B}" type="slidenum">
              <a:rPr lang="uk-UA" smtClean="0">
                <a:solidFill>
                  <a:srgbClr val="000000"/>
                </a:solidFill>
              </a:rPr>
              <a:pPr algn="ctr"/>
              <a:t>‹#›</a:t>
            </a:fld>
            <a:endParaRPr lang="uk-UA" dirty="0">
              <a:solidFill>
                <a:srgbClr val="000000"/>
              </a:solidFill>
            </a:endParaRPr>
          </a:p>
        </p:txBody>
      </p:sp>
      <p:grpSp>
        <p:nvGrpSpPr>
          <p:cNvPr id="9" name="Group 8"/>
          <p:cNvGrpSpPr/>
          <p:nvPr userDrawn="1"/>
        </p:nvGrpSpPr>
        <p:grpSpPr>
          <a:xfrm>
            <a:off x="2" y="6491809"/>
            <a:ext cx="2570205" cy="350316"/>
            <a:chOff x="0" y="6235700"/>
            <a:chExt cx="3336925" cy="606425"/>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8013" y="6257925"/>
              <a:ext cx="1150937" cy="56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DESY-Logo-cyan-RGB_ger"/>
            <p:cNvPicPr>
              <a:picLocks noChangeAspect="1" noChangeArrowheads="1"/>
            </p:cNvPicPr>
            <p:nvPr userDrawn="1"/>
          </p:nvPicPr>
          <p:blipFill>
            <a:blip r:embed="rId3">
              <a:extLst>
                <a:ext uri="{28A0092B-C50C-407E-A947-70E740481C1C}">
                  <a14:useLocalDpi xmlns:a14="http://schemas.microsoft.com/office/drawing/2010/main" val="0"/>
                </a:ext>
              </a:extLst>
            </a:blip>
            <a:srcRect l="-3554" t="-4523" r="-13409"/>
            <a:stretch>
              <a:fillRect/>
            </a:stretch>
          </p:blipFill>
          <p:spPr bwMode="auto">
            <a:xfrm>
              <a:off x="0" y="6235700"/>
              <a:ext cx="677863" cy="60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79588" y="6243638"/>
              <a:ext cx="596900" cy="592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2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63800" y="6303963"/>
              <a:ext cx="873125" cy="47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11" name="Straight Connector 10"/>
          <p:cNvCxnSpPr/>
          <p:nvPr userDrawn="1"/>
        </p:nvCxnSpPr>
        <p:spPr>
          <a:xfrm>
            <a:off x="0" y="443753"/>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l="12739" t="-5" r="10165" b="24023"/>
          <a:stretch/>
        </p:blipFill>
        <p:spPr bwMode="auto">
          <a:xfrm>
            <a:off x="2593170" y="6513250"/>
            <a:ext cx="487405" cy="3447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089544" y="6526442"/>
            <a:ext cx="589271" cy="331558"/>
          </a:xfrm>
          <a:prstGeom prst="rect">
            <a:avLst/>
          </a:prstGeom>
        </p:spPr>
      </p:pic>
      <p:pic>
        <p:nvPicPr>
          <p:cNvPr id="14" name="Grafik 10">
            <a:extLst>
              <a:ext uri="{FF2B5EF4-FFF2-40B4-BE49-F238E27FC236}">
                <a16:creationId xmlns:a16="http://schemas.microsoft.com/office/drawing/2014/main" id="{094D2F5D-58D8-467B-B9C1-EC1D5013299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707860" y="6561345"/>
            <a:ext cx="973496" cy="296656"/>
          </a:xfrm>
          <a:prstGeom prst="rect">
            <a:avLst/>
          </a:prstGeom>
        </p:spPr>
      </p:pic>
    </p:spTree>
    <p:extLst>
      <p:ext uri="{BB962C8B-B14F-4D97-AF65-F5344CB8AC3E}">
        <p14:creationId xmlns:p14="http://schemas.microsoft.com/office/powerpoint/2010/main" val="859962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49943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with Picture)">
    <p:spTree>
      <p:nvGrpSpPr>
        <p:cNvPr id="1" name=""/>
        <p:cNvGrpSpPr/>
        <p:nvPr/>
      </p:nvGrpSpPr>
      <p:grpSpPr>
        <a:xfrm>
          <a:off x="0" y="0"/>
          <a:ext cx="0" cy="0"/>
          <a:chOff x="0" y="0"/>
          <a:chExt cx="0" cy="0"/>
        </a:xfrm>
      </p:grpSpPr>
      <p:sp>
        <p:nvSpPr>
          <p:cNvPr id="9" name="Bildplatzhalter 6"/>
          <p:cNvSpPr>
            <a:spLocks noGrp="1"/>
          </p:cNvSpPr>
          <p:nvPr>
            <p:ph type="pic" sz="quarter" idx="14"/>
          </p:nvPr>
        </p:nvSpPr>
        <p:spPr>
          <a:xfrm>
            <a:off x="456" y="1"/>
            <a:ext cx="12191997" cy="3429001"/>
          </a:xfrm>
          <a:prstGeom prst="rect">
            <a:avLst/>
          </a:prstGeom>
          <a:solidFill>
            <a:schemeClr val="tx2"/>
          </a:solidFill>
        </p:spPr>
        <p:txBody>
          <a:bodyPr anchor="ctr"/>
          <a:lstStyle>
            <a:lvl1pPr marL="0" indent="0" algn="ctr">
              <a:buNone/>
              <a:defRPr/>
            </a:lvl1pPr>
          </a:lstStyle>
          <a:p>
            <a:r>
              <a:rPr lang="de-DE" noProof="0" dirty="0"/>
              <a:t>Bild durch Klicken auf Symbol hinzufügen</a:t>
            </a:r>
            <a:endParaRPr lang="en-US" noProof="0" dirty="0"/>
          </a:p>
        </p:txBody>
      </p:sp>
      <p:sp>
        <p:nvSpPr>
          <p:cNvPr id="2" name="Title 1"/>
          <p:cNvSpPr>
            <a:spLocks noGrp="1"/>
          </p:cNvSpPr>
          <p:nvPr>
            <p:ph type="ctrTitle"/>
          </p:nvPr>
        </p:nvSpPr>
        <p:spPr>
          <a:xfrm>
            <a:off x="407989" y="349614"/>
            <a:ext cx="11376025" cy="1099777"/>
          </a:xfrm>
          <a:prstGeom prst="rect">
            <a:avLst/>
          </a:prstGeom>
        </p:spPr>
        <p:txBody>
          <a:bodyPr anchor="t"/>
          <a:lstStyle>
            <a:lvl1pPr algn="l">
              <a:lnSpc>
                <a:spcPct val="100000"/>
              </a:lnSpc>
              <a:defRPr sz="4500">
                <a:solidFill>
                  <a:schemeClr val="bg1"/>
                </a:solidFill>
              </a:defRPr>
            </a:lvl1pPr>
          </a:lstStyle>
          <a:p>
            <a:r>
              <a:rPr lang="de-DE" noProof="0"/>
              <a:t>Titelmasterformat durch Klicken bearbeiten</a:t>
            </a:r>
            <a:endParaRPr lang="en-US" noProof="0" dirty="0"/>
          </a:p>
        </p:txBody>
      </p:sp>
      <p:sp>
        <p:nvSpPr>
          <p:cNvPr id="3" name="Subtitle 2"/>
          <p:cNvSpPr>
            <a:spLocks noGrp="1"/>
          </p:cNvSpPr>
          <p:nvPr>
            <p:ph type="subTitle" idx="1" hasCustomPrompt="1"/>
          </p:nvPr>
        </p:nvSpPr>
        <p:spPr>
          <a:xfrm>
            <a:off x="407988" y="3573016"/>
            <a:ext cx="11376025" cy="1296144"/>
          </a:xfrm>
          <a:prstGeom prst="rect">
            <a:avLst/>
          </a:prstGeom>
        </p:spPr>
        <p:txBody>
          <a:bodyPr/>
          <a:lstStyle>
            <a:lvl1pPr marL="0" indent="0" algn="l">
              <a:buNone/>
              <a:defRPr sz="1350" b="1">
                <a:solidFill>
                  <a:schemeClr val="accent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sz="1200" dirty="0"/>
              <a:t>&lt;type </a:t>
            </a:r>
            <a:r>
              <a:rPr lang="de-DE" sz="1200" dirty="0" err="1"/>
              <a:t>of</a:t>
            </a:r>
            <a:r>
              <a:rPr lang="de-DE" sz="1200" dirty="0"/>
              <a:t> </a:t>
            </a:r>
            <a:r>
              <a:rPr lang="de-DE" sz="1200" dirty="0" err="1"/>
              <a:t>talk</a:t>
            </a:r>
            <a:r>
              <a:rPr lang="de-DE" sz="1200" dirty="0"/>
              <a:t>&gt; in</a:t>
            </a:r>
          </a:p>
          <a:p>
            <a:r>
              <a:rPr lang="de-DE" sz="1200" b="0" dirty="0"/>
              <a:t>Helmholtz </a:t>
            </a:r>
            <a:r>
              <a:rPr lang="de-DE" sz="1200" b="0" dirty="0" err="1"/>
              <a:t>program</a:t>
            </a:r>
            <a:r>
              <a:rPr lang="de-DE" sz="1200" b="0" dirty="0"/>
              <a:t>: &lt;p</a:t>
            </a:r>
            <a:r>
              <a:rPr lang="en-GB" sz="1200" b="0" dirty="0" err="1"/>
              <a:t>rogram</a:t>
            </a:r>
            <a:r>
              <a:rPr lang="en-GB" sz="1200" b="0" dirty="0"/>
              <a:t> name&gt; (XXX)</a:t>
            </a:r>
          </a:p>
          <a:p>
            <a:r>
              <a:rPr lang="en-GB" sz="1200" b="0" dirty="0" err="1"/>
              <a:t>PoF</a:t>
            </a:r>
            <a:r>
              <a:rPr lang="en-GB" sz="1200" b="0" dirty="0"/>
              <a:t> III Topic: &lt;topic&gt; OR </a:t>
            </a:r>
            <a:r>
              <a:rPr lang="de-DE" sz="1200" b="0" dirty="0" err="1"/>
              <a:t>PoF</a:t>
            </a:r>
            <a:r>
              <a:rPr lang="de-DE" sz="1200" b="0" dirty="0"/>
              <a:t> III </a:t>
            </a:r>
            <a:r>
              <a:rPr lang="de-DE" sz="1200" b="0" dirty="0" err="1"/>
              <a:t>research</a:t>
            </a:r>
            <a:r>
              <a:rPr lang="de-DE" sz="1200" b="0" dirty="0"/>
              <a:t> </a:t>
            </a:r>
            <a:r>
              <a:rPr lang="de-DE" sz="1200" b="0" dirty="0" err="1"/>
              <a:t>theme</a:t>
            </a:r>
            <a:r>
              <a:rPr lang="de-DE" sz="1200" b="0" dirty="0"/>
              <a:t>: &lt;</a:t>
            </a:r>
            <a:r>
              <a:rPr lang="de-DE" sz="1200" b="0" dirty="0" err="1"/>
              <a:t>research</a:t>
            </a:r>
            <a:r>
              <a:rPr lang="de-DE" sz="1200" b="0" dirty="0"/>
              <a:t> </a:t>
            </a:r>
            <a:r>
              <a:rPr lang="de-DE" sz="1200" b="0" dirty="0" err="1"/>
              <a:t>theme</a:t>
            </a:r>
            <a:r>
              <a:rPr lang="de-DE" sz="1200" b="0" dirty="0"/>
              <a:t>&gt; </a:t>
            </a:r>
            <a:endParaRPr lang="en-GB" sz="1200" b="0" dirty="0"/>
          </a:p>
          <a:p>
            <a:r>
              <a:rPr lang="de-DE" sz="1200" b="0" dirty="0"/>
              <a:t>DESY Research Unit: </a:t>
            </a:r>
            <a:r>
              <a:rPr lang="en-GB" sz="1200" b="0" dirty="0"/>
              <a:t>&lt;research unit&gt;</a:t>
            </a:r>
          </a:p>
        </p:txBody>
      </p:sp>
      <p:sp>
        <p:nvSpPr>
          <p:cNvPr id="12" name="Textplatzhalter 11"/>
          <p:cNvSpPr>
            <a:spLocks noGrp="1"/>
          </p:cNvSpPr>
          <p:nvPr>
            <p:ph type="body" sz="quarter" idx="10"/>
          </p:nvPr>
        </p:nvSpPr>
        <p:spPr>
          <a:xfrm>
            <a:off x="414465" y="4937944"/>
            <a:ext cx="11369548" cy="700373"/>
          </a:xfrm>
          <a:prstGeom prst="rect">
            <a:avLst/>
          </a:prstGeom>
        </p:spPr>
        <p:txBody>
          <a:bodyPr/>
          <a:lstStyle>
            <a:lvl1pPr marL="0" indent="0">
              <a:spcAft>
                <a:spcPts val="0"/>
              </a:spcAft>
              <a:buNone/>
              <a:defRPr sz="1050"/>
            </a:lvl1pPr>
          </a:lstStyle>
          <a:p>
            <a:pPr lvl="0"/>
            <a:r>
              <a:rPr lang="de-DE" noProof="0" dirty="0"/>
              <a:t>Textmasterformat bearbeiten</a:t>
            </a:r>
          </a:p>
        </p:txBody>
      </p:sp>
      <p:sp>
        <p:nvSpPr>
          <p:cNvPr id="15" name="Untertitel 2"/>
          <p:cNvSpPr txBox="1">
            <a:spLocks/>
          </p:cNvSpPr>
          <p:nvPr userDrawn="1"/>
        </p:nvSpPr>
        <p:spPr>
          <a:xfrm>
            <a:off x="407989" y="3501010"/>
            <a:ext cx="11376025" cy="1525787"/>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800"/>
              </a:spcAft>
              <a:buFont typeface="Arial" panose="020B0604020202020204" pitchFamily="34" charset="0"/>
              <a:buNone/>
              <a:tabLst>
                <a:tab pos="266700" algn="l"/>
              </a:tabLst>
              <a:defRPr sz="1800" b="1" kern="1200">
                <a:solidFill>
                  <a:schemeClr val="accent2"/>
                </a:solidFill>
                <a:latin typeface="+mn-lt"/>
                <a:ea typeface="+mn-ea"/>
                <a:cs typeface="+mn-cs"/>
              </a:defRPr>
            </a:lvl1pPr>
            <a:lvl2pPr marL="457200" indent="0" algn="ctr" defTabSz="914400" rtl="0" eaLnBrk="1" latinLnBrk="0" hangingPunct="1">
              <a:lnSpc>
                <a:spcPct val="100000"/>
              </a:lnSpc>
              <a:spcBef>
                <a:spcPts val="0"/>
              </a:spcBef>
              <a:spcAft>
                <a:spcPts val="800"/>
              </a:spcAft>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800"/>
              </a:spcAft>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800"/>
              </a:spcAft>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80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sz="1200" b="0" dirty="0"/>
          </a:p>
        </p:txBody>
      </p:sp>
    </p:spTree>
    <p:extLst>
      <p:ext uri="{BB962C8B-B14F-4D97-AF65-F5344CB8AC3E}">
        <p14:creationId xmlns:p14="http://schemas.microsoft.com/office/powerpoint/2010/main" val="36341898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Footer-PgNmr">
    <p:spTree>
      <p:nvGrpSpPr>
        <p:cNvPr id="1" name=""/>
        <p:cNvGrpSpPr/>
        <p:nvPr/>
      </p:nvGrpSpPr>
      <p:grpSpPr>
        <a:xfrm>
          <a:off x="0" y="0"/>
          <a:ext cx="0" cy="0"/>
          <a:chOff x="0" y="0"/>
          <a:chExt cx="0" cy="0"/>
        </a:xfrm>
      </p:grpSpPr>
      <p:sp>
        <p:nvSpPr>
          <p:cNvPr id="2" name="Title 1"/>
          <p:cNvSpPr>
            <a:spLocks noGrp="1"/>
          </p:cNvSpPr>
          <p:nvPr>
            <p:ph type="title"/>
          </p:nvPr>
        </p:nvSpPr>
        <p:spPr>
          <a:xfrm>
            <a:off x="0" y="12358"/>
            <a:ext cx="12192000" cy="453483"/>
          </a:xfrm>
          <a:prstGeom prst="rect">
            <a:avLst/>
          </a:prstGeom>
        </p:spPr>
        <p:txBody>
          <a:bodyPr>
            <a:noAutofit/>
          </a:bodyPr>
          <a:lstStyle>
            <a:lvl1pPr>
              <a:defRPr sz="2500" b="0">
                <a:solidFill>
                  <a:schemeClr val="tx1"/>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Footer Placeholder 2"/>
          <p:cNvSpPr>
            <a:spLocks noGrp="1"/>
          </p:cNvSpPr>
          <p:nvPr>
            <p:ph type="ftr" sz="quarter" idx="10"/>
          </p:nvPr>
        </p:nvSpPr>
        <p:spPr>
          <a:xfrm>
            <a:off x="5838284" y="6656294"/>
            <a:ext cx="4453201" cy="201706"/>
          </a:xfrm>
          <a:prstGeom prst="rect">
            <a:avLst/>
          </a:prstGeom>
        </p:spPr>
        <p:txBody>
          <a:bodyPr/>
          <a:lstStyle>
            <a:lvl1pPr>
              <a:defRPr sz="900">
                <a:solidFill>
                  <a:schemeClr val="tx1"/>
                </a:solidFill>
              </a:defRPr>
            </a:lvl1pPr>
          </a:lstStyle>
          <a:p>
            <a:r>
              <a:rPr lang="en-US" i="1"/>
              <a:t>N.H. Matlis || OTST 2019</a:t>
            </a:r>
            <a:endParaRPr lang="en-US" i="1" dirty="0"/>
          </a:p>
        </p:txBody>
      </p:sp>
      <p:sp>
        <p:nvSpPr>
          <p:cNvPr id="4" name="Slide Number Placeholder 3"/>
          <p:cNvSpPr>
            <a:spLocks noGrp="1"/>
          </p:cNvSpPr>
          <p:nvPr>
            <p:ph type="sldNum" sz="quarter" idx="11"/>
          </p:nvPr>
        </p:nvSpPr>
        <p:spPr>
          <a:xfrm>
            <a:off x="11389112" y="6638696"/>
            <a:ext cx="802888" cy="219307"/>
          </a:xfrm>
        </p:spPr>
        <p:txBody>
          <a:bodyPr/>
          <a:lstStyle>
            <a:lvl1pPr>
              <a:defRPr sz="900">
                <a:solidFill>
                  <a:schemeClr val="tx1"/>
                </a:solidFill>
              </a:defRPr>
            </a:lvl1pPr>
          </a:lstStyle>
          <a:p>
            <a:pPr algn="ctr"/>
            <a:fld id="{B6F15528-21DE-4FAA-801E-634DDDAF4B2B}" type="slidenum">
              <a:rPr lang="uk-UA" smtClean="0"/>
              <a:pPr algn="ctr"/>
              <a:t>‹#›</a:t>
            </a:fld>
            <a:endParaRPr lang="uk-UA" dirty="0"/>
          </a:p>
        </p:txBody>
      </p:sp>
      <p:cxnSp>
        <p:nvCxnSpPr>
          <p:cNvPr id="11" name="Straight Connector 10"/>
          <p:cNvCxnSpPr/>
          <p:nvPr userDrawn="1"/>
        </p:nvCxnSpPr>
        <p:spPr>
          <a:xfrm>
            <a:off x="0" y="486617"/>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57359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Footer-PgNmr">
    <p:spTree>
      <p:nvGrpSpPr>
        <p:cNvPr id="1" name=""/>
        <p:cNvGrpSpPr/>
        <p:nvPr/>
      </p:nvGrpSpPr>
      <p:grpSpPr>
        <a:xfrm>
          <a:off x="0" y="0"/>
          <a:ext cx="0" cy="0"/>
          <a:chOff x="0" y="0"/>
          <a:chExt cx="0" cy="0"/>
        </a:xfrm>
      </p:grpSpPr>
      <p:sp>
        <p:nvSpPr>
          <p:cNvPr id="2" name="Title 1"/>
          <p:cNvSpPr>
            <a:spLocks noGrp="1"/>
          </p:cNvSpPr>
          <p:nvPr>
            <p:ph type="title"/>
          </p:nvPr>
        </p:nvSpPr>
        <p:spPr>
          <a:xfrm>
            <a:off x="0" y="2683240"/>
            <a:ext cx="12192000" cy="1034321"/>
          </a:xfrm>
          <a:prstGeom prst="rect">
            <a:avLst/>
          </a:prstGeom>
        </p:spPr>
        <p:txBody>
          <a:bodyPr>
            <a:noAutofit/>
          </a:bodyPr>
          <a:lstStyle>
            <a:lvl1pPr algn="ctr">
              <a:defRPr sz="2500" b="0">
                <a:solidFill>
                  <a:schemeClr val="tx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Footer Placeholder 2"/>
          <p:cNvSpPr>
            <a:spLocks noGrp="1"/>
          </p:cNvSpPr>
          <p:nvPr>
            <p:ph type="ftr" sz="quarter" idx="10"/>
          </p:nvPr>
        </p:nvSpPr>
        <p:spPr>
          <a:xfrm>
            <a:off x="5838284" y="6656294"/>
            <a:ext cx="4453201" cy="201706"/>
          </a:xfrm>
          <a:prstGeom prst="rect">
            <a:avLst/>
          </a:prstGeom>
        </p:spPr>
        <p:txBody>
          <a:bodyPr/>
          <a:lstStyle>
            <a:lvl1pPr>
              <a:defRPr sz="900">
                <a:solidFill>
                  <a:schemeClr val="tx1"/>
                </a:solidFill>
              </a:defRPr>
            </a:lvl1pPr>
          </a:lstStyle>
          <a:p>
            <a:r>
              <a:rPr lang="en-US" i="1"/>
              <a:t>N.H. Matlis || OTST 2019</a:t>
            </a:r>
            <a:endParaRPr lang="en-US" i="1" dirty="0"/>
          </a:p>
        </p:txBody>
      </p:sp>
      <p:sp>
        <p:nvSpPr>
          <p:cNvPr id="4" name="Slide Number Placeholder 3"/>
          <p:cNvSpPr>
            <a:spLocks noGrp="1"/>
          </p:cNvSpPr>
          <p:nvPr>
            <p:ph type="sldNum" sz="quarter" idx="11"/>
          </p:nvPr>
        </p:nvSpPr>
        <p:spPr>
          <a:xfrm>
            <a:off x="11389112" y="6638696"/>
            <a:ext cx="802888" cy="219307"/>
          </a:xfrm>
        </p:spPr>
        <p:txBody>
          <a:bodyPr/>
          <a:lstStyle>
            <a:lvl1pPr>
              <a:defRPr sz="900">
                <a:solidFill>
                  <a:schemeClr val="tx1"/>
                </a:solidFill>
              </a:defRPr>
            </a:lvl1pPr>
          </a:lstStyle>
          <a:p>
            <a:pPr algn="ctr"/>
            <a:fld id="{B6F15528-21DE-4FAA-801E-634DDDAF4B2B}" type="slidenum">
              <a:rPr lang="uk-UA" smtClean="0"/>
              <a:pPr algn="ctr"/>
              <a:t>‹#›</a:t>
            </a:fld>
            <a:endParaRPr lang="uk-UA" dirty="0"/>
          </a:p>
        </p:txBody>
      </p:sp>
      <p:cxnSp>
        <p:nvCxnSpPr>
          <p:cNvPr id="11" name="Straight Connector 10"/>
          <p:cNvCxnSpPr/>
          <p:nvPr userDrawn="1"/>
        </p:nvCxnSpPr>
        <p:spPr>
          <a:xfrm>
            <a:off x="0" y="486617"/>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943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10" name="Rechteck 1"/>
          <p:cNvSpPr>
            <a:spLocks noChangeArrowheads="1"/>
          </p:cNvSpPr>
          <p:nvPr userDrawn="1"/>
        </p:nvSpPr>
        <p:spPr bwMode="auto">
          <a:xfrm>
            <a:off x="0" y="561825"/>
            <a:ext cx="12192000" cy="5629532"/>
          </a:xfrm>
          <a:prstGeom prst="rect">
            <a:avLst/>
          </a:prstGeom>
          <a:noFill/>
          <a:ln w="9525">
            <a:noFill/>
            <a:round/>
            <a:headEnd/>
            <a:tailEnd/>
          </a:ln>
        </p:spPr>
        <p:txBody>
          <a:bodyPr/>
          <a:lstStyle/>
          <a:p>
            <a:pPr eaLnBrk="1" fontAlgn="auto" hangingPunct="1">
              <a:spcBef>
                <a:spcPts val="0"/>
              </a:spcBef>
              <a:spcAft>
                <a:spcPts val="0"/>
              </a:spcAft>
            </a:pPr>
            <a:endParaRPr lang="de-DE" sz="1800" b="0">
              <a:solidFill>
                <a:prstClr val="black"/>
              </a:solidFill>
              <a:latin typeface="Calibri"/>
              <a:ea typeface=""/>
              <a:cs typeface=""/>
            </a:endParaRPr>
          </a:p>
        </p:txBody>
      </p:sp>
      <p:pic>
        <p:nvPicPr>
          <p:cNvPr id="8" name="Bild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0" y="358346"/>
            <a:ext cx="12192000" cy="121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ußzeilenplatzhalter 4"/>
          <p:cNvSpPr>
            <a:spLocks noGrp="1"/>
          </p:cNvSpPr>
          <p:nvPr>
            <p:ph type="ftr" sz="quarter" idx="3"/>
          </p:nvPr>
        </p:nvSpPr>
        <p:spPr>
          <a:xfrm>
            <a:off x="4619687" y="6355798"/>
            <a:ext cx="670987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s-IS">
                <a:solidFill>
                  <a:prstClr val="black">
                    <a:tint val="75000"/>
                  </a:prstClr>
                </a:solidFill>
              </a:rPr>
              <a:t>Millijoule Multicycle THz | N. H. Matlis | IRMMW 2018</a:t>
            </a:r>
            <a:endParaRPr lang="de-DE">
              <a:solidFill>
                <a:prstClr val="black">
                  <a:tint val="75000"/>
                </a:prstClr>
              </a:solidFill>
            </a:endParaRPr>
          </a:p>
        </p:txBody>
      </p:sp>
      <p:sp>
        <p:nvSpPr>
          <p:cNvPr id="14" name="Foliennummernplatzhalter 5"/>
          <p:cNvSpPr>
            <a:spLocks noGrp="1"/>
          </p:cNvSpPr>
          <p:nvPr>
            <p:ph type="sldNum" sz="quarter" idx="4"/>
          </p:nvPr>
        </p:nvSpPr>
        <p:spPr>
          <a:xfrm>
            <a:off x="11329559" y="6355798"/>
            <a:ext cx="675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0A80FB-BC6F-FD40-8FFD-C72E1DB7A3CA}"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2791247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Text and 2 Picture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Titelmasterformat durch Klicken bearbeiten</a:t>
            </a:r>
            <a:endParaRPr lang="en-US" noProof="0" dirty="0"/>
          </a:p>
        </p:txBody>
      </p:sp>
      <p:sp>
        <p:nvSpPr>
          <p:cNvPr id="5" name="Footer Placeholder 4"/>
          <p:cNvSpPr>
            <a:spLocks noGrp="1"/>
          </p:cNvSpPr>
          <p:nvPr>
            <p:ph type="ftr" sz="quarter" idx="11"/>
          </p:nvPr>
        </p:nvSpPr>
        <p:spPr/>
        <p:txBody>
          <a:bodyPr/>
          <a:lstStyle/>
          <a:p>
            <a:r>
              <a:rPr lang="en-GB" noProof="0"/>
              <a:t>Presentation Title | Firstname Lastname  | </a:t>
            </a:r>
            <a:endParaRPr lang="en-US" noProof="0" dirty="0"/>
          </a:p>
        </p:txBody>
      </p:sp>
      <p:sp>
        <p:nvSpPr>
          <p:cNvPr id="8" name="Textplatzhalter 7"/>
          <p:cNvSpPr>
            <a:spLocks noGrp="1"/>
          </p:cNvSpPr>
          <p:nvPr>
            <p:ph type="body" sz="quarter" idx="13"/>
          </p:nvPr>
        </p:nvSpPr>
        <p:spPr>
          <a:xfrm>
            <a:off x="407989" y="817500"/>
            <a:ext cx="11376025" cy="379252"/>
          </a:xfrm>
        </p:spPr>
        <p:txBody>
          <a:bodyPr/>
          <a:lstStyle>
            <a:lvl1pPr marL="0" indent="0">
              <a:spcAft>
                <a:spcPts val="0"/>
              </a:spcAft>
              <a:buNone/>
              <a:defRPr b="1">
                <a:solidFill>
                  <a:schemeClr val="accent2"/>
                </a:solidFill>
              </a:defRPr>
            </a:lvl1pPr>
            <a:lvl2pPr marL="200025" indent="0">
              <a:buNone/>
              <a:defRPr/>
            </a:lvl2pPr>
          </a:lstStyle>
          <a:p>
            <a:pPr lvl="0"/>
            <a:r>
              <a:rPr lang="de-DE" noProof="0"/>
              <a:t>Textmasterformat bearbeiten</a:t>
            </a:r>
          </a:p>
        </p:txBody>
      </p:sp>
      <p:sp>
        <p:nvSpPr>
          <p:cNvPr id="7" name="Textplatzhalter 6"/>
          <p:cNvSpPr>
            <a:spLocks noGrp="1"/>
          </p:cNvSpPr>
          <p:nvPr>
            <p:ph type="body" sz="quarter" idx="15"/>
          </p:nvPr>
        </p:nvSpPr>
        <p:spPr>
          <a:xfrm>
            <a:off x="407989" y="1406427"/>
            <a:ext cx="7524751" cy="2454374"/>
          </a:xfrm>
        </p:spPr>
        <p:txBody>
          <a:bodyPr/>
          <a:lstStyle/>
          <a:p>
            <a:pPr lvl="0"/>
            <a:r>
              <a:rPr lang="de-DE" noProof="0"/>
              <a:t>Textmasterformat bearbeiten</a:t>
            </a:r>
          </a:p>
        </p:txBody>
      </p:sp>
      <p:sp>
        <p:nvSpPr>
          <p:cNvPr id="9" name="Textplatzhalter 6"/>
          <p:cNvSpPr>
            <a:spLocks noGrp="1"/>
          </p:cNvSpPr>
          <p:nvPr>
            <p:ph type="body" sz="quarter" idx="16"/>
          </p:nvPr>
        </p:nvSpPr>
        <p:spPr>
          <a:xfrm>
            <a:off x="407989" y="3963533"/>
            <a:ext cx="7524751" cy="2454374"/>
          </a:xfrm>
        </p:spPr>
        <p:txBody>
          <a:bodyPr/>
          <a:lstStyle/>
          <a:p>
            <a:pPr lvl="0"/>
            <a:r>
              <a:rPr lang="de-DE" noProof="0"/>
              <a:t>Textmasterformat bearbeiten</a:t>
            </a:r>
          </a:p>
        </p:txBody>
      </p:sp>
      <p:sp>
        <p:nvSpPr>
          <p:cNvPr id="10" name="Bildplatzhalter 6"/>
          <p:cNvSpPr>
            <a:spLocks noGrp="1"/>
          </p:cNvSpPr>
          <p:nvPr>
            <p:ph type="pic" sz="quarter" idx="14"/>
          </p:nvPr>
        </p:nvSpPr>
        <p:spPr>
          <a:xfrm>
            <a:off x="8075613" y="1449389"/>
            <a:ext cx="3708401" cy="2411412"/>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11" name="Bildplatzhalter 6"/>
          <p:cNvSpPr>
            <a:spLocks noGrp="1"/>
          </p:cNvSpPr>
          <p:nvPr>
            <p:ph type="pic" sz="quarter" idx="17"/>
          </p:nvPr>
        </p:nvSpPr>
        <p:spPr>
          <a:xfrm>
            <a:off x="8075613" y="4005263"/>
            <a:ext cx="3708401" cy="2412644"/>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Tree>
    <p:extLst>
      <p:ext uri="{BB962C8B-B14F-4D97-AF65-F5344CB8AC3E}">
        <p14:creationId xmlns:p14="http://schemas.microsoft.com/office/powerpoint/2010/main" val="17311504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D6365C-1FEB-4EB5-9635-16A18C3237D8}" type="datetimeFigureOut">
              <a:rPr lang="en-US" smtClean="0"/>
              <a:t>9/5/19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A2E3-CFE7-45BA-84F5-463BDBB76E5B}" type="slidenum">
              <a:rPr lang="en-US" smtClean="0"/>
              <a:t>‹#›</a:t>
            </a:fld>
            <a:endParaRPr lang="en-US"/>
          </a:p>
        </p:txBody>
      </p:sp>
    </p:spTree>
    <p:extLst>
      <p:ext uri="{BB962C8B-B14F-4D97-AF65-F5344CB8AC3E}">
        <p14:creationId xmlns:p14="http://schemas.microsoft.com/office/powerpoint/2010/main" val="6943960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D6365C-1FEB-4EB5-9635-16A18C3237D8}" type="datetimeFigureOut">
              <a:rPr lang="en-US" smtClean="0"/>
              <a:t>9/5/19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D2A2E3-CFE7-45BA-84F5-463BDBB76E5B}" type="slidenum">
              <a:rPr lang="en-US" smtClean="0"/>
              <a:t>‹#›</a:t>
            </a:fld>
            <a:endParaRPr lang="en-US"/>
          </a:p>
        </p:txBody>
      </p:sp>
    </p:spTree>
    <p:extLst>
      <p:ext uri="{BB962C8B-B14F-4D97-AF65-F5344CB8AC3E}">
        <p14:creationId xmlns:p14="http://schemas.microsoft.com/office/powerpoint/2010/main" val="6671160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el &amp; Aufzählung">
    <p:spTree>
      <p:nvGrpSpPr>
        <p:cNvPr id="1" name=""/>
        <p:cNvGrpSpPr/>
        <p:nvPr/>
      </p:nvGrpSpPr>
      <p:grpSpPr>
        <a:xfrm>
          <a:off x="0" y="0"/>
          <a:ext cx="0" cy="0"/>
          <a:chOff x="0" y="0"/>
          <a:chExt cx="0" cy="0"/>
        </a:xfrm>
      </p:grpSpPr>
      <p:sp>
        <p:nvSpPr>
          <p:cNvPr id="32" name="Shape 32"/>
          <p:cNvSpPr>
            <a:spLocks noGrp="1"/>
          </p:cNvSpPr>
          <p:nvPr>
            <p:ph type="title"/>
          </p:nvPr>
        </p:nvSpPr>
        <p:spPr>
          <a:prstGeom prst="rect">
            <a:avLst/>
          </a:prstGeom>
        </p:spPr>
        <p:txBody>
          <a:bodyPr/>
          <a:lstStyle/>
          <a:p>
            <a:r>
              <a:t>Titeltext</a:t>
            </a:r>
          </a:p>
        </p:txBody>
      </p:sp>
      <p:sp>
        <p:nvSpPr>
          <p:cNvPr id="33" name="Shape 33"/>
          <p:cNvSpPr>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61287734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06916-714D-2746-80EC-CCAF5EAE82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CB43DF-F173-F44B-8BA6-BE714A0CB9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ADC93D5-9C82-454C-8A76-E102D7F9DF9C}"/>
              </a:ext>
            </a:extLst>
          </p:cNvPr>
          <p:cNvSpPr>
            <a:spLocks noGrp="1"/>
          </p:cNvSpPr>
          <p:nvPr>
            <p:ph type="dt" sz="half" idx="10"/>
          </p:nvPr>
        </p:nvSpPr>
        <p:spPr/>
        <p:txBody>
          <a:bodyPr/>
          <a:lstStyle/>
          <a:p>
            <a:fld id="{2D35EABA-514D-E249-ABBF-6F1F642D668C}" type="datetimeFigureOut">
              <a:rPr lang="en-US" smtClean="0"/>
              <a:t>9/5/19</a:t>
            </a:fld>
            <a:endParaRPr lang="en-US"/>
          </a:p>
        </p:txBody>
      </p:sp>
      <p:sp>
        <p:nvSpPr>
          <p:cNvPr id="5" name="Footer Placeholder 4">
            <a:extLst>
              <a:ext uri="{FF2B5EF4-FFF2-40B4-BE49-F238E27FC236}">
                <a16:creationId xmlns:a16="http://schemas.microsoft.com/office/drawing/2014/main" id="{2041A1F8-A90D-1143-A9AC-6F2967CCE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82B1D6-24C6-2B43-91D5-9B53305B5EF9}"/>
              </a:ext>
            </a:extLst>
          </p:cNvPr>
          <p:cNvSpPr>
            <a:spLocks noGrp="1"/>
          </p:cNvSpPr>
          <p:nvPr>
            <p:ph type="sldNum" sz="quarter" idx="12"/>
          </p:nvPr>
        </p:nvSpPr>
        <p:spPr/>
        <p:txBody>
          <a:bodyPr/>
          <a:lstStyle/>
          <a:p>
            <a:fld id="{301D478D-4BAD-0144-A53E-A8F9060620F2}" type="slidenum">
              <a:rPr lang="en-US" smtClean="0"/>
              <a:t>‹#›</a:t>
            </a:fld>
            <a:endParaRPr lang="en-US"/>
          </a:p>
        </p:txBody>
      </p:sp>
    </p:spTree>
    <p:extLst>
      <p:ext uri="{BB962C8B-B14F-4D97-AF65-F5344CB8AC3E}">
        <p14:creationId xmlns:p14="http://schemas.microsoft.com/office/powerpoint/2010/main" val="3044682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with Picture)">
    <p:spTree>
      <p:nvGrpSpPr>
        <p:cNvPr id="1" name=""/>
        <p:cNvGrpSpPr/>
        <p:nvPr/>
      </p:nvGrpSpPr>
      <p:grpSpPr>
        <a:xfrm>
          <a:off x="0" y="0"/>
          <a:ext cx="0" cy="0"/>
          <a:chOff x="0" y="0"/>
          <a:chExt cx="0" cy="0"/>
        </a:xfrm>
      </p:grpSpPr>
      <p:sp>
        <p:nvSpPr>
          <p:cNvPr id="9" name="Bildplatzhalter 6"/>
          <p:cNvSpPr>
            <a:spLocks noGrp="1"/>
          </p:cNvSpPr>
          <p:nvPr>
            <p:ph type="pic" sz="quarter" idx="14"/>
          </p:nvPr>
        </p:nvSpPr>
        <p:spPr>
          <a:xfrm>
            <a:off x="455" y="0"/>
            <a:ext cx="12191997" cy="3429001"/>
          </a:xfrm>
          <a:solidFill>
            <a:schemeClr val="tx2"/>
          </a:solidFill>
        </p:spPr>
        <p:txBody>
          <a:bodyPr anchor="ctr"/>
          <a:lstStyle>
            <a:lvl1pPr marL="0" indent="0" algn="ctr">
              <a:buNone/>
              <a:defRPr/>
            </a:lvl1pPr>
          </a:lstStyle>
          <a:p>
            <a:r>
              <a:rPr lang="de-DE" noProof="0" dirty="0"/>
              <a:t>Bild durch Klicken auf Symbol hinzufügen</a:t>
            </a:r>
            <a:endParaRPr lang="en-US" noProof="0" dirty="0"/>
          </a:p>
        </p:txBody>
      </p:sp>
      <p:sp>
        <p:nvSpPr>
          <p:cNvPr id="2" name="Title 1"/>
          <p:cNvSpPr>
            <a:spLocks noGrp="1"/>
          </p:cNvSpPr>
          <p:nvPr>
            <p:ph type="ctrTitle"/>
          </p:nvPr>
        </p:nvSpPr>
        <p:spPr>
          <a:xfrm>
            <a:off x="407988" y="349612"/>
            <a:ext cx="11376025" cy="1099777"/>
          </a:xfrm>
        </p:spPr>
        <p:txBody>
          <a:bodyPr anchor="t"/>
          <a:lstStyle>
            <a:lvl1pPr algn="l">
              <a:lnSpc>
                <a:spcPct val="100000"/>
              </a:lnSpc>
              <a:defRPr sz="6000">
                <a:solidFill>
                  <a:schemeClr val="bg1"/>
                </a:solidFill>
              </a:defRPr>
            </a:lvl1pPr>
          </a:lstStyle>
          <a:p>
            <a:r>
              <a:rPr lang="de-DE" noProof="0"/>
              <a:t>Titelmasterformat durch Klicken bearbeiten</a:t>
            </a:r>
            <a:endParaRPr lang="en-US" noProof="0" dirty="0"/>
          </a:p>
        </p:txBody>
      </p:sp>
      <p:sp>
        <p:nvSpPr>
          <p:cNvPr id="3" name="Subtitle 2"/>
          <p:cNvSpPr>
            <a:spLocks noGrp="1"/>
          </p:cNvSpPr>
          <p:nvPr>
            <p:ph type="subTitle" idx="1" hasCustomPrompt="1"/>
          </p:nvPr>
        </p:nvSpPr>
        <p:spPr>
          <a:xfrm>
            <a:off x="407986" y="3573016"/>
            <a:ext cx="11376025" cy="1296144"/>
          </a:xfrm>
        </p:spPr>
        <p:txBody>
          <a:bodyPr/>
          <a:lstStyle>
            <a:lvl1pPr marL="0" indent="0" algn="l">
              <a:buNone/>
              <a:defRPr sz="18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z="1600" dirty="0"/>
              <a:t>&lt;type </a:t>
            </a:r>
            <a:r>
              <a:rPr lang="de-DE" sz="1600" dirty="0" err="1"/>
              <a:t>of</a:t>
            </a:r>
            <a:r>
              <a:rPr lang="de-DE" sz="1600" dirty="0"/>
              <a:t> </a:t>
            </a:r>
            <a:r>
              <a:rPr lang="de-DE" sz="1600" dirty="0" err="1"/>
              <a:t>talk</a:t>
            </a:r>
            <a:r>
              <a:rPr lang="de-DE" sz="1600" dirty="0"/>
              <a:t>&gt; in</a:t>
            </a:r>
          </a:p>
          <a:p>
            <a:r>
              <a:rPr lang="de-DE" sz="1600" b="0" dirty="0"/>
              <a:t>Helmholtz </a:t>
            </a:r>
            <a:r>
              <a:rPr lang="de-DE" sz="1600" b="0" dirty="0" err="1"/>
              <a:t>program</a:t>
            </a:r>
            <a:r>
              <a:rPr lang="de-DE" sz="1600" b="0" dirty="0"/>
              <a:t>: &lt;p</a:t>
            </a:r>
            <a:r>
              <a:rPr lang="en-GB" sz="1600" b="0" dirty="0" err="1"/>
              <a:t>rogram</a:t>
            </a:r>
            <a:r>
              <a:rPr lang="en-GB" sz="1600" b="0" dirty="0"/>
              <a:t> name&gt; (XXX)</a:t>
            </a:r>
          </a:p>
          <a:p>
            <a:r>
              <a:rPr lang="en-GB" sz="1600" b="0" dirty="0" err="1"/>
              <a:t>PoF</a:t>
            </a:r>
            <a:r>
              <a:rPr lang="en-GB" sz="1600" b="0" dirty="0"/>
              <a:t> III Topic: &lt;topic&gt; OR </a:t>
            </a:r>
            <a:r>
              <a:rPr lang="de-DE" sz="1600" b="0" dirty="0" err="1"/>
              <a:t>PoF</a:t>
            </a:r>
            <a:r>
              <a:rPr lang="de-DE" sz="1600" b="0" dirty="0"/>
              <a:t> III </a:t>
            </a:r>
            <a:r>
              <a:rPr lang="de-DE" sz="1600" b="0" dirty="0" err="1"/>
              <a:t>research</a:t>
            </a:r>
            <a:r>
              <a:rPr lang="de-DE" sz="1600" b="0" dirty="0"/>
              <a:t> </a:t>
            </a:r>
            <a:r>
              <a:rPr lang="de-DE" sz="1600" b="0" dirty="0" err="1"/>
              <a:t>theme</a:t>
            </a:r>
            <a:r>
              <a:rPr lang="de-DE" sz="1600" b="0" dirty="0"/>
              <a:t>: &lt;</a:t>
            </a:r>
            <a:r>
              <a:rPr lang="de-DE" sz="1600" b="0" dirty="0" err="1"/>
              <a:t>research</a:t>
            </a:r>
            <a:r>
              <a:rPr lang="de-DE" sz="1600" b="0" dirty="0"/>
              <a:t> </a:t>
            </a:r>
            <a:r>
              <a:rPr lang="de-DE" sz="1600" b="0" dirty="0" err="1"/>
              <a:t>theme</a:t>
            </a:r>
            <a:r>
              <a:rPr lang="de-DE" sz="1600" b="0" dirty="0"/>
              <a:t>&gt; </a:t>
            </a:r>
            <a:endParaRPr lang="en-GB" sz="1600" b="0" dirty="0"/>
          </a:p>
          <a:p>
            <a:r>
              <a:rPr lang="de-DE" sz="1600" b="0" dirty="0"/>
              <a:t>DESY Research Unit: </a:t>
            </a:r>
            <a:r>
              <a:rPr lang="en-GB" sz="1600" b="0" dirty="0"/>
              <a:t>&lt;research unit&gt;</a:t>
            </a:r>
          </a:p>
        </p:txBody>
      </p:sp>
      <p:sp>
        <p:nvSpPr>
          <p:cNvPr id="12" name="Textplatzhalter 11"/>
          <p:cNvSpPr>
            <a:spLocks noGrp="1"/>
          </p:cNvSpPr>
          <p:nvPr>
            <p:ph type="body" sz="quarter" idx="10"/>
          </p:nvPr>
        </p:nvSpPr>
        <p:spPr>
          <a:xfrm>
            <a:off x="414464" y="4937942"/>
            <a:ext cx="11369548" cy="700373"/>
          </a:xfrm>
        </p:spPr>
        <p:txBody>
          <a:bodyPr/>
          <a:lstStyle>
            <a:lvl1pPr marL="0" indent="0">
              <a:spcAft>
                <a:spcPts val="0"/>
              </a:spcAft>
              <a:buNone/>
              <a:defRPr sz="1400"/>
            </a:lvl1pPr>
          </a:lstStyle>
          <a:p>
            <a:pPr lvl="0"/>
            <a:r>
              <a:rPr lang="de-DE" noProof="0" dirty="0"/>
              <a:t>Textmasterformat bearbeiten</a:t>
            </a:r>
          </a:p>
        </p:txBody>
      </p:sp>
      <p:pic>
        <p:nvPicPr>
          <p:cNvPr id="13" name="Grafik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33032" y="5669579"/>
            <a:ext cx="793750" cy="794719"/>
          </a:xfrm>
          <a:prstGeom prst="rect">
            <a:avLst/>
          </a:prstGeom>
        </p:spPr>
      </p:pic>
      <p:sp>
        <p:nvSpPr>
          <p:cNvPr id="15" name="Untertitel 2"/>
          <p:cNvSpPr txBox="1">
            <a:spLocks/>
          </p:cNvSpPr>
          <p:nvPr userDrawn="1"/>
        </p:nvSpPr>
        <p:spPr>
          <a:xfrm>
            <a:off x="407987" y="3501008"/>
            <a:ext cx="11376025" cy="1525787"/>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800"/>
              </a:spcAft>
              <a:buFont typeface="Arial" panose="020B0604020202020204" pitchFamily="34" charset="0"/>
              <a:buNone/>
              <a:tabLst>
                <a:tab pos="266700" algn="l"/>
              </a:tabLst>
              <a:defRPr sz="1800" b="1" kern="1200">
                <a:solidFill>
                  <a:schemeClr val="accent2"/>
                </a:solidFill>
                <a:latin typeface="+mn-lt"/>
                <a:ea typeface="+mn-ea"/>
                <a:cs typeface="+mn-cs"/>
              </a:defRPr>
            </a:lvl1pPr>
            <a:lvl2pPr marL="457200" indent="0" algn="ctr" defTabSz="914400" rtl="0" eaLnBrk="1" latinLnBrk="0" hangingPunct="1">
              <a:lnSpc>
                <a:spcPct val="100000"/>
              </a:lnSpc>
              <a:spcBef>
                <a:spcPts val="0"/>
              </a:spcBef>
              <a:spcAft>
                <a:spcPts val="800"/>
              </a:spcAft>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800"/>
              </a:spcAft>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800"/>
              </a:spcAft>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80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sz="1600" b="0" dirty="0"/>
          </a:p>
        </p:txBody>
      </p:sp>
      <p:pic>
        <p:nvPicPr>
          <p:cNvPr id="17" name="Picture 2" descr="https://www.helmholtz.de/fileadmin/user_upload/04_mediathek/Logos_2017/2017_H_Logo_RGB_untereinander_EN.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6" y="5533346"/>
            <a:ext cx="3528392" cy="106718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933323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Text and 2 Picture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Titelmasterformat durch Klicken bearbeiten</a:t>
            </a:r>
            <a:endParaRPr lang="en-US" noProof="0" dirty="0"/>
          </a:p>
        </p:txBody>
      </p:sp>
      <p:sp>
        <p:nvSpPr>
          <p:cNvPr id="5" name="Footer Placeholder 4"/>
          <p:cNvSpPr>
            <a:spLocks noGrp="1"/>
          </p:cNvSpPr>
          <p:nvPr>
            <p:ph type="ftr" sz="quarter" idx="11"/>
          </p:nvPr>
        </p:nvSpPr>
        <p:spPr>
          <a:xfrm>
            <a:off x="928820" y="6573382"/>
            <a:ext cx="9415652" cy="194989"/>
          </a:xfrm>
          <a:prstGeom prst="rect">
            <a:avLst/>
          </a:prstGeom>
        </p:spPr>
        <p:txBody>
          <a:bodyPr/>
          <a:lstStyle/>
          <a:p>
            <a:r>
              <a:rPr lang="en-GB" noProof="0"/>
              <a:t>Presentation Title | Firstname Lastname  | </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Textmasterformat bearbeiten</a:t>
            </a:r>
          </a:p>
        </p:txBody>
      </p:sp>
      <p:sp>
        <p:nvSpPr>
          <p:cNvPr id="7" name="Textplatzhalter 6"/>
          <p:cNvSpPr>
            <a:spLocks noGrp="1"/>
          </p:cNvSpPr>
          <p:nvPr>
            <p:ph type="body" sz="quarter" idx="15"/>
          </p:nvPr>
        </p:nvSpPr>
        <p:spPr>
          <a:xfrm>
            <a:off x="407988" y="1406427"/>
            <a:ext cx="7524750" cy="2454374"/>
          </a:xfrm>
        </p:spPr>
        <p:txBody>
          <a:bodyPr/>
          <a:lstStyle/>
          <a:p>
            <a:pPr lvl="0"/>
            <a:r>
              <a:rPr lang="de-DE" noProof="0"/>
              <a:t>Textmasterformat bearbeiten</a:t>
            </a:r>
          </a:p>
        </p:txBody>
      </p:sp>
      <p:sp>
        <p:nvSpPr>
          <p:cNvPr id="9" name="Textplatzhalter 6"/>
          <p:cNvSpPr>
            <a:spLocks noGrp="1"/>
          </p:cNvSpPr>
          <p:nvPr>
            <p:ph type="body" sz="quarter" idx="16"/>
          </p:nvPr>
        </p:nvSpPr>
        <p:spPr>
          <a:xfrm>
            <a:off x="407988" y="3963533"/>
            <a:ext cx="7524750" cy="2454374"/>
          </a:xfrm>
        </p:spPr>
        <p:txBody>
          <a:bodyPr/>
          <a:lstStyle/>
          <a:p>
            <a:pPr lvl="0"/>
            <a:r>
              <a:rPr lang="de-DE" noProof="0"/>
              <a:t>Textmasterformat bearbeiten</a:t>
            </a:r>
          </a:p>
        </p:txBody>
      </p:sp>
      <p:sp>
        <p:nvSpPr>
          <p:cNvPr id="10" name="Bildplatzhalter 6"/>
          <p:cNvSpPr>
            <a:spLocks noGrp="1"/>
          </p:cNvSpPr>
          <p:nvPr>
            <p:ph type="pic" sz="quarter" idx="14"/>
          </p:nvPr>
        </p:nvSpPr>
        <p:spPr>
          <a:xfrm>
            <a:off x="8075611" y="1449389"/>
            <a:ext cx="3708401" cy="2411412"/>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11" name="Bildplatzhalter 6"/>
          <p:cNvSpPr>
            <a:spLocks noGrp="1"/>
          </p:cNvSpPr>
          <p:nvPr>
            <p:ph type="pic" sz="quarter" idx="17"/>
          </p:nvPr>
        </p:nvSpPr>
        <p:spPr>
          <a:xfrm>
            <a:off x="8075612" y="4005263"/>
            <a:ext cx="3708401" cy="2412644"/>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Tree>
    <p:extLst>
      <p:ext uri="{BB962C8B-B14F-4D97-AF65-F5344CB8AC3E}">
        <p14:creationId xmlns:p14="http://schemas.microsoft.com/office/powerpoint/2010/main" val="9552904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Titelmasterformat durch Klicken bearbeiten</a:t>
            </a:r>
            <a:endParaRPr lang="en-US" noProof="0" dirty="0"/>
          </a:p>
        </p:txBody>
      </p:sp>
      <p:sp>
        <p:nvSpPr>
          <p:cNvPr id="4" name="Footer Placeholder 3"/>
          <p:cNvSpPr>
            <a:spLocks noGrp="1"/>
          </p:cNvSpPr>
          <p:nvPr>
            <p:ph type="ftr" sz="quarter" idx="11"/>
          </p:nvPr>
        </p:nvSpPr>
        <p:spPr>
          <a:xfrm>
            <a:off x="928820" y="6582809"/>
            <a:ext cx="9415652" cy="194989"/>
          </a:xfrm>
          <a:prstGeom prst="rect">
            <a:avLst/>
          </a:prstGeom>
        </p:spPr>
        <p:txBody>
          <a:bodyPr/>
          <a:lstStyle/>
          <a:p>
            <a:r>
              <a:rPr lang="en-GB" noProof="0"/>
              <a:t>Presentation Title | Firstname Lastname  |</a:t>
            </a:r>
            <a:endParaRPr lang="en-US" noProof="0" dirty="0"/>
          </a:p>
        </p:txBody>
      </p:sp>
      <p:sp>
        <p:nvSpPr>
          <p:cNvPr id="6"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Textmasterformat bearbeiten</a:t>
            </a:r>
          </a:p>
        </p:txBody>
      </p:sp>
    </p:spTree>
    <p:extLst>
      <p:ext uri="{BB962C8B-B14F-4D97-AF65-F5344CB8AC3E}">
        <p14:creationId xmlns:p14="http://schemas.microsoft.com/office/powerpoint/2010/main" val="20304097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4149490"/>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C6A60F6A-6370-2A44-B536-E2381D604493}"/>
              </a:ext>
            </a:extLst>
          </p:cNvPr>
          <p:cNvSpPr>
            <a:spLocks noGrp="1" noChangeArrowheads="1"/>
          </p:cNvSpPr>
          <p:nvPr>
            <p:ph type="sldNum" sz="quarter" idx="10"/>
          </p:nvPr>
        </p:nvSpPr>
        <p:spPr/>
        <p:txBody>
          <a:bodyPr/>
          <a:lstStyle>
            <a:lvl1pPr>
              <a:defRPr/>
            </a:lvl1pPr>
          </a:lstStyle>
          <a:p>
            <a:endParaRPr lang="en-US" altLang="de-DE" dirty="0">
              <a:latin typeface="Times" pitchFamily="2" charset="0"/>
            </a:endParaRPr>
          </a:p>
        </p:txBody>
      </p:sp>
    </p:spTree>
    <p:extLst>
      <p:ext uri="{BB962C8B-B14F-4D97-AF65-F5344CB8AC3E}">
        <p14:creationId xmlns:p14="http://schemas.microsoft.com/office/powerpoint/2010/main" val="24685635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Title">
    <p:spTree>
      <p:nvGrpSpPr>
        <p:cNvPr id="1" name=""/>
        <p:cNvGrpSpPr/>
        <p:nvPr/>
      </p:nvGrpSpPr>
      <p:grpSpPr>
        <a:xfrm>
          <a:off x="0" y="0"/>
          <a:ext cx="0" cy="0"/>
          <a:chOff x="0" y="0"/>
          <a:chExt cx="0" cy="0"/>
        </a:xfrm>
      </p:grpSpPr>
      <p:sp>
        <p:nvSpPr>
          <p:cNvPr id="2" name="Title 1"/>
          <p:cNvSpPr>
            <a:spLocks noGrp="1"/>
          </p:cNvSpPr>
          <p:nvPr>
            <p:ph type="ctrTitle"/>
          </p:nvPr>
        </p:nvSpPr>
        <p:spPr>
          <a:xfrm>
            <a:off x="407988" y="349611"/>
            <a:ext cx="11376025" cy="1855254"/>
          </a:xfrm>
        </p:spPr>
        <p:txBody>
          <a:bodyPr anchor="t"/>
          <a:lstStyle>
            <a:lvl1pPr algn="l">
              <a:lnSpc>
                <a:spcPct val="100000"/>
              </a:lnSpc>
              <a:defRPr sz="6000"/>
            </a:lvl1pPr>
          </a:lstStyle>
          <a:p>
            <a:r>
              <a:rPr lang="de-DE" noProof="0"/>
              <a:t>Mastertitelformat bearbeiten</a:t>
            </a:r>
            <a:endParaRPr lang="en-US" noProof="0" dirty="0"/>
          </a:p>
        </p:txBody>
      </p:sp>
      <p:sp>
        <p:nvSpPr>
          <p:cNvPr id="3" name="Subtitle 2"/>
          <p:cNvSpPr>
            <a:spLocks noGrp="1"/>
          </p:cNvSpPr>
          <p:nvPr>
            <p:ph type="subTitle" idx="1"/>
          </p:nvPr>
        </p:nvSpPr>
        <p:spPr>
          <a:xfrm>
            <a:off x="407987" y="2335014"/>
            <a:ext cx="11376025" cy="1525787"/>
          </a:xfrm>
        </p:spPr>
        <p:txBody>
          <a:bodyPr/>
          <a:lstStyle>
            <a:lvl1pPr marL="0" indent="0" algn="l">
              <a:buNone/>
              <a:defRPr sz="18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a:t>Master-Untertitelformat bearbeiten</a:t>
            </a:r>
            <a:endParaRPr lang="en-US" noProof="0" dirty="0"/>
          </a:p>
        </p:txBody>
      </p:sp>
      <p:sp>
        <p:nvSpPr>
          <p:cNvPr id="12" name="Textplatzhalter 11"/>
          <p:cNvSpPr>
            <a:spLocks noGrp="1"/>
          </p:cNvSpPr>
          <p:nvPr>
            <p:ph type="body" sz="quarter" idx="10"/>
          </p:nvPr>
        </p:nvSpPr>
        <p:spPr>
          <a:xfrm>
            <a:off x="414396" y="4096780"/>
            <a:ext cx="11369549" cy="700373"/>
          </a:xfrm>
        </p:spPr>
        <p:txBody>
          <a:bodyPr/>
          <a:lstStyle>
            <a:lvl1pPr marL="0" indent="0">
              <a:spcAft>
                <a:spcPts val="0"/>
              </a:spcAft>
              <a:buNone/>
              <a:defRPr sz="1800"/>
            </a:lvl1pPr>
          </a:lstStyle>
          <a:p>
            <a:pPr lvl="0"/>
            <a:r>
              <a:rPr lang="de-DE" noProof="0"/>
              <a:t>Mastertextformat bearbeiten</a:t>
            </a:r>
          </a:p>
        </p:txBody>
      </p:sp>
      <p:pic>
        <p:nvPicPr>
          <p:cNvPr id="9" name="Grafik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33032" y="5669842"/>
            <a:ext cx="793750" cy="794193"/>
          </a:xfrm>
          <a:prstGeom prst="rect">
            <a:avLst/>
          </a:prstGeom>
        </p:spPr>
      </p:pic>
      <p:pic>
        <p:nvPicPr>
          <p:cNvPr id="7" name="Grafik 6">
            <a:extLst>
              <a:ext uri="{FF2B5EF4-FFF2-40B4-BE49-F238E27FC236}">
                <a16:creationId xmlns:a16="http://schemas.microsoft.com/office/drawing/2014/main" id="{A7BDDAEA-9330-49C2-BDC0-9EC5B726588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7368" y="6261914"/>
            <a:ext cx="2168482" cy="160615"/>
          </a:xfrm>
          <a:prstGeom prst="rect">
            <a:avLst/>
          </a:prstGeom>
        </p:spPr>
      </p:pic>
    </p:spTree>
    <p:extLst>
      <p:ext uri="{BB962C8B-B14F-4D97-AF65-F5344CB8AC3E}">
        <p14:creationId xmlns:p14="http://schemas.microsoft.com/office/powerpoint/2010/main" val="1072486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3" name="Content Placeholder 2"/>
          <p:cNvSpPr>
            <a:spLocks noGrp="1"/>
          </p:cNvSpPr>
          <p:nvPr>
            <p:ph idx="1"/>
          </p:nvPr>
        </p:nvSpPr>
        <p:spPr/>
        <p:txBody>
          <a:bodyPr/>
          <a:lstStyle/>
          <a:p>
            <a:pPr lvl="0"/>
            <a:r>
              <a:rPr lang="de-DE" noProof="0"/>
              <a:t>Mastertextformat bearbeiten</a:t>
            </a:r>
          </a:p>
        </p:txBody>
      </p:sp>
      <p:sp>
        <p:nvSpPr>
          <p:cNvPr id="5" name="Footer Placeholder 4"/>
          <p:cNvSpPr>
            <a:spLocks noGrp="1"/>
          </p:cNvSpPr>
          <p:nvPr>
            <p:ph type="ftr" sz="quarter" idx="11"/>
          </p:nvPr>
        </p:nvSpPr>
        <p:spPr/>
        <p:txBody>
          <a:bodyPr/>
          <a:lstStyle/>
          <a:p>
            <a:r>
              <a:rPr lang="en-US" noProof="0"/>
              <a:t>| AXSIS review | R. Assmann</a:t>
            </a:r>
            <a:endParaRPr lang="en-US" noProof="0" dirty="0"/>
          </a:p>
        </p:txBody>
      </p:sp>
      <p:sp>
        <p:nvSpPr>
          <p:cNvPr id="8" name="Textplatzhalter 7"/>
          <p:cNvSpPr>
            <a:spLocks noGrp="1"/>
          </p:cNvSpPr>
          <p:nvPr>
            <p:ph type="body" sz="quarter" idx="13"/>
          </p:nvPr>
        </p:nvSpPr>
        <p:spPr>
          <a:xfrm>
            <a:off x="407988" y="817500"/>
            <a:ext cx="11376024"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Tree>
    <p:extLst>
      <p:ext uri="{BB962C8B-B14F-4D97-AF65-F5344CB8AC3E}">
        <p14:creationId xmlns:p14="http://schemas.microsoft.com/office/powerpoint/2010/main" val="16387372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B76F985-FB4F-455F-87D5-2D47A8D7C7A0}" type="datetimeFigureOut">
              <a:rPr lang="en-US"/>
              <a:pPr>
                <a:defRPr/>
              </a:pPr>
              <a:t>9/5/19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FA730C6-4E38-4D0E-BABA-36218453030B}" type="slidenum">
              <a:rPr lang="en-US" altLang="en-US"/>
              <a:pPr/>
              <a:t>‹#›</a:t>
            </a:fld>
            <a:endParaRPr lang="en-US" altLang="en-US"/>
          </a:p>
        </p:txBody>
      </p:sp>
    </p:spTree>
    <p:extLst>
      <p:ext uri="{BB962C8B-B14F-4D97-AF65-F5344CB8AC3E}">
        <p14:creationId xmlns:p14="http://schemas.microsoft.com/office/powerpoint/2010/main" val="643114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8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a:prstGeom prst="rect">
            <a:avLst/>
          </a:prstGeom>
        </p:spPr>
        <p:txBody>
          <a:bodyPr/>
          <a:lstStyle>
            <a:lvl1pPr defTabSz="914400" fontAlgn="base">
              <a:spcBef>
                <a:spcPct val="0"/>
              </a:spcBef>
              <a:spcAft>
                <a:spcPct val="0"/>
              </a:spcAft>
              <a:defRPr>
                <a:latin typeface="Arial" pitchFamily="34" charset="0"/>
                <a:cs typeface="+mn-cs"/>
              </a:defRPr>
            </a:lvl1pPr>
          </a:lstStyle>
          <a:p>
            <a:pPr>
              <a:defRPr/>
            </a:pPr>
            <a:fld id="{D87F49AF-4F29-408B-8CC6-B287598CA44A}" type="datetimeFigureOut">
              <a:rPr lang="en-US" altLang="en-US"/>
              <a:pPr>
                <a:defRPr/>
              </a:pPr>
              <a:t>9/5/19</a:t>
            </a:fld>
            <a:endParaRPr lang="en-US" altLang="en-US"/>
          </a:p>
        </p:txBody>
      </p:sp>
      <p:sp>
        <p:nvSpPr>
          <p:cNvPr id="4" name="Footer Placeholder 3"/>
          <p:cNvSpPr>
            <a:spLocks noGrp="1"/>
          </p:cNvSpPr>
          <p:nvPr>
            <p:ph type="ftr" sz="quarter" idx="11"/>
          </p:nvPr>
        </p:nvSpPr>
        <p:spPr>
          <a:xfrm>
            <a:off x="4165600" y="6245225"/>
            <a:ext cx="3860800" cy="476250"/>
          </a:xfrm>
          <a:prstGeom prst="rect">
            <a:avLst/>
          </a:prstGeom>
        </p:spPr>
        <p:txBody>
          <a:bodyPr/>
          <a:lstStyle>
            <a:lvl1pPr defTabSz="914400" fontAlgn="base">
              <a:spcBef>
                <a:spcPct val="0"/>
              </a:spcBef>
              <a:spcAft>
                <a:spcPct val="0"/>
              </a:spcAft>
              <a:defRPr>
                <a:latin typeface="Arial" pitchFamily="34" charset="0"/>
                <a:cs typeface="+mn-cs"/>
              </a:defRPr>
            </a:lvl1pPr>
          </a:lstStyle>
          <a:p>
            <a:pPr>
              <a:defRPr/>
            </a:pPr>
            <a:endParaRPr lang="en-US" altLang="en-US"/>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6BA6C594-6429-48A5-9783-1E5CD5591C28}" type="slidenum">
              <a:rPr lang="en-US" altLang="en-US"/>
              <a:pPr/>
              <a:t>‹#›</a:t>
            </a:fld>
            <a:endParaRPr lang="en-US" altLang="en-US"/>
          </a:p>
        </p:txBody>
      </p:sp>
    </p:spTree>
    <p:extLst>
      <p:ext uri="{BB962C8B-B14F-4D97-AF65-F5344CB8AC3E}">
        <p14:creationId xmlns:p14="http://schemas.microsoft.com/office/powerpoint/2010/main" val="28788206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Text and 2 Objec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5" name="Footer Placeholder 4"/>
          <p:cNvSpPr>
            <a:spLocks noGrp="1"/>
          </p:cNvSpPr>
          <p:nvPr>
            <p:ph type="ftr" sz="quarter" idx="11"/>
          </p:nvPr>
        </p:nvSpPr>
        <p:spPr/>
        <p:txBody>
          <a:bodyPr/>
          <a:lstStyle/>
          <a:p>
            <a:r>
              <a:rPr lang="en-US" noProof="0"/>
              <a:t>| AXSIS review | R. Assmann</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7" name="Textplatzhalter 6"/>
          <p:cNvSpPr>
            <a:spLocks noGrp="1"/>
          </p:cNvSpPr>
          <p:nvPr>
            <p:ph type="body" sz="quarter" idx="15"/>
          </p:nvPr>
        </p:nvSpPr>
        <p:spPr>
          <a:xfrm>
            <a:off x="407988" y="1406427"/>
            <a:ext cx="5616575" cy="2454374"/>
          </a:xfrm>
        </p:spPr>
        <p:txBody>
          <a:bodyPr/>
          <a:lstStyle/>
          <a:p>
            <a:pPr lvl="0"/>
            <a:r>
              <a:rPr lang="de-DE" noProof="0"/>
              <a:t>Mastertextformat bearbeiten</a:t>
            </a:r>
          </a:p>
        </p:txBody>
      </p:sp>
      <p:sp>
        <p:nvSpPr>
          <p:cNvPr id="9" name="Textplatzhalter 6"/>
          <p:cNvSpPr>
            <a:spLocks noGrp="1"/>
          </p:cNvSpPr>
          <p:nvPr>
            <p:ph type="body" sz="quarter" idx="16"/>
          </p:nvPr>
        </p:nvSpPr>
        <p:spPr>
          <a:xfrm>
            <a:off x="407988" y="3963533"/>
            <a:ext cx="5616575" cy="2454374"/>
          </a:xfrm>
        </p:spPr>
        <p:txBody>
          <a:bodyPr/>
          <a:lstStyle/>
          <a:p>
            <a:pPr lvl="0"/>
            <a:r>
              <a:rPr lang="de-DE" noProof="0"/>
              <a:t>Mastertextformat bearbeiten</a:t>
            </a:r>
          </a:p>
        </p:txBody>
      </p:sp>
      <p:sp>
        <p:nvSpPr>
          <p:cNvPr id="12" name="Inhaltsplatzhalter 5">
            <a:extLst>
              <a:ext uri="{FF2B5EF4-FFF2-40B4-BE49-F238E27FC236}">
                <a16:creationId xmlns:a16="http://schemas.microsoft.com/office/drawing/2014/main" id="{2E8BFC49-6C4E-4A78-A7A9-0AB60943F6F7}"/>
              </a:ext>
            </a:extLst>
          </p:cNvPr>
          <p:cNvSpPr>
            <a:spLocks noGrp="1"/>
          </p:cNvSpPr>
          <p:nvPr>
            <p:ph sz="quarter" idx="18" hasCustomPrompt="1"/>
          </p:nvPr>
        </p:nvSpPr>
        <p:spPr>
          <a:xfrm>
            <a:off x="6167438" y="1449388"/>
            <a:ext cx="5616574"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
        <p:nvSpPr>
          <p:cNvPr id="13" name="Inhaltsplatzhalter 5">
            <a:extLst>
              <a:ext uri="{FF2B5EF4-FFF2-40B4-BE49-F238E27FC236}">
                <a16:creationId xmlns:a16="http://schemas.microsoft.com/office/drawing/2014/main" id="{6B2B23C8-8ABC-4DC4-A6B8-3AA482F34140}"/>
              </a:ext>
            </a:extLst>
          </p:cNvPr>
          <p:cNvSpPr>
            <a:spLocks noGrp="1"/>
          </p:cNvSpPr>
          <p:nvPr>
            <p:ph sz="quarter" idx="19" hasCustomPrompt="1"/>
          </p:nvPr>
        </p:nvSpPr>
        <p:spPr>
          <a:xfrm>
            <a:off x="6167438" y="4005263"/>
            <a:ext cx="5616574"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Tree>
    <p:extLst>
      <p:ext uri="{BB962C8B-B14F-4D97-AF65-F5344CB8AC3E}">
        <p14:creationId xmlns:p14="http://schemas.microsoft.com/office/powerpoint/2010/main" val="3555356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4E744-E8F0-A649-A324-8676D8E2B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7E467A-361F-5A4A-9E5A-F86C75E9A2F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F0D3BC-5AB6-ED4B-B803-B589E481EC6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5CC37B-E570-094B-AD7C-9903A45F4A90}"/>
              </a:ext>
            </a:extLst>
          </p:cNvPr>
          <p:cNvSpPr>
            <a:spLocks noGrp="1"/>
          </p:cNvSpPr>
          <p:nvPr>
            <p:ph type="dt" sz="half" idx="10"/>
          </p:nvPr>
        </p:nvSpPr>
        <p:spPr/>
        <p:txBody>
          <a:bodyPr/>
          <a:lstStyle/>
          <a:p>
            <a:fld id="{2D35EABA-514D-E249-ABBF-6F1F642D668C}" type="datetimeFigureOut">
              <a:rPr lang="en-US" smtClean="0"/>
              <a:t>9/5/19</a:t>
            </a:fld>
            <a:endParaRPr lang="en-US"/>
          </a:p>
        </p:txBody>
      </p:sp>
      <p:sp>
        <p:nvSpPr>
          <p:cNvPr id="6" name="Footer Placeholder 5">
            <a:extLst>
              <a:ext uri="{FF2B5EF4-FFF2-40B4-BE49-F238E27FC236}">
                <a16:creationId xmlns:a16="http://schemas.microsoft.com/office/drawing/2014/main" id="{E4196BFE-55F1-754F-90B9-F0610C8968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51B7AF-37A9-6246-8E96-9CC3EA73715C}"/>
              </a:ext>
            </a:extLst>
          </p:cNvPr>
          <p:cNvSpPr>
            <a:spLocks noGrp="1"/>
          </p:cNvSpPr>
          <p:nvPr>
            <p:ph type="sldNum" sz="quarter" idx="12"/>
          </p:nvPr>
        </p:nvSpPr>
        <p:spPr/>
        <p:txBody>
          <a:bodyPr/>
          <a:lstStyle/>
          <a:p>
            <a:fld id="{301D478D-4BAD-0144-A53E-A8F9060620F2}" type="slidenum">
              <a:rPr lang="en-US" smtClean="0"/>
              <a:t>‹#›</a:t>
            </a:fld>
            <a:endParaRPr lang="en-US"/>
          </a:p>
        </p:txBody>
      </p:sp>
    </p:spTree>
    <p:extLst>
      <p:ext uri="{BB962C8B-B14F-4D97-AF65-F5344CB8AC3E}">
        <p14:creationId xmlns:p14="http://schemas.microsoft.com/office/powerpoint/2010/main" val="40590437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Footer-PgNmr">
    <p:spTree>
      <p:nvGrpSpPr>
        <p:cNvPr id="1" name=""/>
        <p:cNvGrpSpPr/>
        <p:nvPr/>
      </p:nvGrpSpPr>
      <p:grpSpPr>
        <a:xfrm>
          <a:off x="0" y="0"/>
          <a:ext cx="0" cy="0"/>
          <a:chOff x="0" y="0"/>
          <a:chExt cx="0" cy="0"/>
        </a:xfrm>
      </p:grpSpPr>
      <p:sp>
        <p:nvSpPr>
          <p:cNvPr id="2" name="Title 1"/>
          <p:cNvSpPr>
            <a:spLocks noGrp="1"/>
          </p:cNvSpPr>
          <p:nvPr>
            <p:ph type="title"/>
          </p:nvPr>
        </p:nvSpPr>
        <p:spPr>
          <a:xfrm>
            <a:off x="0" y="12358"/>
            <a:ext cx="12192000" cy="453483"/>
          </a:xfrm>
          <a:prstGeom prst="rect">
            <a:avLst/>
          </a:prstGeom>
        </p:spPr>
        <p:txBody>
          <a:bodyPr>
            <a:noAutofit/>
          </a:bodyPr>
          <a:lstStyle>
            <a:lvl1pPr>
              <a:defRPr sz="2500" b="0">
                <a:solidFill>
                  <a:schemeClr val="tx1"/>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Footer Placeholder 2"/>
          <p:cNvSpPr>
            <a:spLocks noGrp="1"/>
          </p:cNvSpPr>
          <p:nvPr>
            <p:ph type="ftr" sz="quarter" idx="10"/>
          </p:nvPr>
        </p:nvSpPr>
        <p:spPr>
          <a:xfrm>
            <a:off x="5838284" y="6656294"/>
            <a:ext cx="4453201" cy="201706"/>
          </a:xfrm>
          <a:prstGeom prst="rect">
            <a:avLst/>
          </a:prstGeom>
        </p:spPr>
        <p:txBody>
          <a:bodyPr/>
          <a:lstStyle>
            <a:lvl1pPr>
              <a:defRPr sz="900">
                <a:solidFill>
                  <a:schemeClr val="tx1"/>
                </a:solidFill>
              </a:defRPr>
            </a:lvl1pPr>
          </a:lstStyle>
          <a:p>
            <a:r>
              <a:rPr lang="en-US" i="1"/>
              <a:t>N.H. Matlis || OTST 2019</a:t>
            </a:r>
            <a:endParaRPr lang="en-US" i="1" dirty="0"/>
          </a:p>
        </p:txBody>
      </p:sp>
      <p:sp>
        <p:nvSpPr>
          <p:cNvPr id="4" name="Slide Number Placeholder 3"/>
          <p:cNvSpPr>
            <a:spLocks noGrp="1"/>
          </p:cNvSpPr>
          <p:nvPr>
            <p:ph type="sldNum" sz="quarter" idx="11"/>
          </p:nvPr>
        </p:nvSpPr>
        <p:spPr>
          <a:xfrm>
            <a:off x="11389112" y="6638696"/>
            <a:ext cx="802888" cy="219307"/>
          </a:xfrm>
        </p:spPr>
        <p:txBody>
          <a:bodyPr/>
          <a:lstStyle>
            <a:lvl1pPr>
              <a:defRPr sz="900">
                <a:solidFill>
                  <a:schemeClr val="tx1"/>
                </a:solidFill>
              </a:defRPr>
            </a:lvl1pPr>
          </a:lstStyle>
          <a:p>
            <a:pPr algn="ctr"/>
            <a:fld id="{B6F15528-21DE-4FAA-801E-634DDDAF4B2B}" type="slidenum">
              <a:rPr lang="uk-UA" smtClean="0"/>
              <a:pPr algn="ctr"/>
              <a:t>‹#›</a:t>
            </a:fld>
            <a:endParaRPr lang="uk-UA" dirty="0"/>
          </a:p>
        </p:txBody>
      </p:sp>
      <p:cxnSp>
        <p:nvCxnSpPr>
          <p:cNvPr id="11" name="Straight Connector 10"/>
          <p:cNvCxnSpPr/>
          <p:nvPr userDrawn="1"/>
        </p:nvCxnSpPr>
        <p:spPr>
          <a:xfrm>
            <a:off x="0" y="486617"/>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6168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09569-8C09-8746-9504-25AD90CDEA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196D51-2822-8F45-A77F-40DE1F15DD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B014EBC-65F9-1948-B646-69EF5C2F69A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168FE4-0029-BA4E-877F-6ED2552F85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ADF84CE-3A51-3B44-9519-7EEF4B43EB4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DDA501-B1B3-FB44-BEBE-91595A3D0FD2}"/>
              </a:ext>
            </a:extLst>
          </p:cNvPr>
          <p:cNvSpPr>
            <a:spLocks noGrp="1"/>
          </p:cNvSpPr>
          <p:nvPr>
            <p:ph type="dt" sz="half" idx="10"/>
          </p:nvPr>
        </p:nvSpPr>
        <p:spPr/>
        <p:txBody>
          <a:bodyPr/>
          <a:lstStyle/>
          <a:p>
            <a:fld id="{2D35EABA-514D-E249-ABBF-6F1F642D668C}" type="datetimeFigureOut">
              <a:rPr lang="en-US" smtClean="0"/>
              <a:t>9/5/19</a:t>
            </a:fld>
            <a:endParaRPr lang="en-US"/>
          </a:p>
        </p:txBody>
      </p:sp>
      <p:sp>
        <p:nvSpPr>
          <p:cNvPr id="8" name="Footer Placeholder 7">
            <a:extLst>
              <a:ext uri="{FF2B5EF4-FFF2-40B4-BE49-F238E27FC236}">
                <a16:creationId xmlns:a16="http://schemas.microsoft.com/office/drawing/2014/main" id="{A8E5F5EB-3A56-1847-BFF8-12725C0309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1F0B15-C25C-A64B-8599-E4B898842E21}"/>
              </a:ext>
            </a:extLst>
          </p:cNvPr>
          <p:cNvSpPr>
            <a:spLocks noGrp="1"/>
          </p:cNvSpPr>
          <p:nvPr>
            <p:ph type="sldNum" sz="quarter" idx="12"/>
          </p:nvPr>
        </p:nvSpPr>
        <p:spPr/>
        <p:txBody>
          <a:bodyPr/>
          <a:lstStyle/>
          <a:p>
            <a:fld id="{301D478D-4BAD-0144-A53E-A8F9060620F2}" type="slidenum">
              <a:rPr lang="en-US" smtClean="0"/>
              <a:t>‹#›</a:t>
            </a:fld>
            <a:endParaRPr lang="en-US"/>
          </a:p>
        </p:txBody>
      </p:sp>
    </p:spTree>
    <p:extLst>
      <p:ext uri="{BB962C8B-B14F-4D97-AF65-F5344CB8AC3E}">
        <p14:creationId xmlns:p14="http://schemas.microsoft.com/office/powerpoint/2010/main" val="520792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8D059-F646-C043-AC0F-FE32FD1754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C538E8-C28B-F946-B39D-DD58C9191E19}"/>
              </a:ext>
            </a:extLst>
          </p:cNvPr>
          <p:cNvSpPr>
            <a:spLocks noGrp="1"/>
          </p:cNvSpPr>
          <p:nvPr>
            <p:ph type="dt" sz="half" idx="10"/>
          </p:nvPr>
        </p:nvSpPr>
        <p:spPr/>
        <p:txBody>
          <a:bodyPr/>
          <a:lstStyle/>
          <a:p>
            <a:fld id="{2D35EABA-514D-E249-ABBF-6F1F642D668C}" type="datetimeFigureOut">
              <a:rPr lang="en-US" smtClean="0"/>
              <a:t>9/5/19</a:t>
            </a:fld>
            <a:endParaRPr lang="en-US"/>
          </a:p>
        </p:txBody>
      </p:sp>
      <p:sp>
        <p:nvSpPr>
          <p:cNvPr id="4" name="Footer Placeholder 3">
            <a:extLst>
              <a:ext uri="{FF2B5EF4-FFF2-40B4-BE49-F238E27FC236}">
                <a16:creationId xmlns:a16="http://schemas.microsoft.com/office/drawing/2014/main" id="{9C2E9257-5DF3-114D-BC85-FDA0F2CC3D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C25FB1-CBF2-6F46-8452-93AF0445F8E7}"/>
              </a:ext>
            </a:extLst>
          </p:cNvPr>
          <p:cNvSpPr>
            <a:spLocks noGrp="1"/>
          </p:cNvSpPr>
          <p:nvPr>
            <p:ph type="sldNum" sz="quarter" idx="12"/>
          </p:nvPr>
        </p:nvSpPr>
        <p:spPr/>
        <p:txBody>
          <a:bodyPr/>
          <a:lstStyle/>
          <a:p>
            <a:fld id="{301D478D-4BAD-0144-A53E-A8F9060620F2}" type="slidenum">
              <a:rPr lang="en-US" smtClean="0"/>
              <a:t>‹#›</a:t>
            </a:fld>
            <a:endParaRPr lang="en-US"/>
          </a:p>
        </p:txBody>
      </p:sp>
    </p:spTree>
    <p:extLst>
      <p:ext uri="{BB962C8B-B14F-4D97-AF65-F5344CB8AC3E}">
        <p14:creationId xmlns:p14="http://schemas.microsoft.com/office/powerpoint/2010/main" val="2315280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C54BAB-613D-2C48-900E-FF5E9A29584A}"/>
              </a:ext>
            </a:extLst>
          </p:cNvPr>
          <p:cNvSpPr>
            <a:spLocks noGrp="1"/>
          </p:cNvSpPr>
          <p:nvPr>
            <p:ph type="dt" sz="half" idx="10"/>
          </p:nvPr>
        </p:nvSpPr>
        <p:spPr/>
        <p:txBody>
          <a:bodyPr/>
          <a:lstStyle/>
          <a:p>
            <a:fld id="{2D35EABA-514D-E249-ABBF-6F1F642D668C}" type="datetimeFigureOut">
              <a:rPr lang="en-US" smtClean="0"/>
              <a:t>9/5/19</a:t>
            </a:fld>
            <a:endParaRPr lang="en-US"/>
          </a:p>
        </p:txBody>
      </p:sp>
      <p:sp>
        <p:nvSpPr>
          <p:cNvPr id="3" name="Footer Placeholder 2">
            <a:extLst>
              <a:ext uri="{FF2B5EF4-FFF2-40B4-BE49-F238E27FC236}">
                <a16:creationId xmlns:a16="http://schemas.microsoft.com/office/drawing/2014/main" id="{EB2AC20F-0F2E-4B4F-A2E0-10E5D16EB6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661A27-FAC6-EB4C-86D4-10FB1A6359F5}"/>
              </a:ext>
            </a:extLst>
          </p:cNvPr>
          <p:cNvSpPr>
            <a:spLocks noGrp="1"/>
          </p:cNvSpPr>
          <p:nvPr>
            <p:ph type="sldNum" sz="quarter" idx="12"/>
          </p:nvPr>
        </p:nvSpPr>
        <p:spPr/>
        <p:txBody>
          <a:bodyPr/>
          <a:lstStyle/>
          <a:p>
            <a:fld id="{301D478D-4BAD-0144-A53E-A8F9060620F2}" type="slidenum">
              <a:rPr lang="en-US" smtClean="0"/>
              <a:t>‹#›</a:t>
            </a:fld>
            <a:endParaRPr lang="en-US"/>
          </a:p>
        </p:txBody>
      </p:sp>
    </p:spTree>
    <p:extLst>
      <p:ext uri="{BB962C8B-B14F-4D97-AF65-F5344CB8AC3E}">
        <p14:creationId xmlns:p14="http://schemas.microsoft.com/office/powerpoint/2010/main" val="1313342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3A313-B1D7-354A-9313-1F24246A71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810E86-567F-6541-9A13-0C3C8E01EC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F98183-0951-A14F-B8FE-C8B9CA5976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AEFA02-8112-BF44-8B37-954500CC6289}"/>
              </a:ext>
            </a:extLst>
          </p:cNvPr>
          <p:cNvSpPr>
            <a:spLocks noGrp="1"/>
          </p:cNvSpPr>
          <p:nvPr>
            <p:ph type="dt" sz="half" idx="10"/>
          </p:nvPr>
        </p:nvSpPr>
        <p:spPr/>
        <p:txBody>
          <a:bodyPr/>
          <a:lstStyle/>
          <a:p>
            <a:fld id="{2D35EABA-514D-E249-ABBF-6F1F642D668C}" type="datetimeFigureOut">
              <a:rPr lang="en-US" smtClean="0"/>
              <a:t>9/5/19</a:t>
            </a:fld>
            <a:endParaRPr lang="en-US"/>
          </a:p>
        </p:txBody>
      </p:sp>
      <p:sp>
        <p:nvSpPr>
          <p:cNvPr id="6" name="Footer Placeholder 5">
            <a:extLst>
              <a:ext uri="{FF2B5EF4-FFF2-40B4-BE49-F238E27FC236}">
                <a16:creationId xmlns:a16="http://schemas.microsoft.com/office/drawing/2014/main" id="{AEA19147-7563-8F40-87E5-B1A7490A79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EE086E-7C8A-7F4D-B40F-69323D048890}"/>
              </a:ext>
            </a:extLst>
          </p:cNvPr>
          <p:cNvSpPr>
            <a:spLocks noGrp="1"/>
          </p:cNvSpPr>
          <p:nvPr>
            <p:ph type="sldNum" sz="quarter" idx="12"/>
          </p:nvPr>
        </p:nvSpPr>
        <p:spPr/>
        <p:txBody>
          <a:bodyPr/>
          <a:lstStyle/>
          <a:p>
            <a:fld id="{301D478D-4BAD-0144-A53E-A8F9060620F2}" type="slidenum">
              <a:rPr lang="en-US" smtClean="0"/>
              <a:t>‹#›</a:t>
            </a:fld>
            <a:endParaRPr lang="en-US"/>
          </a:p>
        </p:txBody>
      </p:sp>
    </p:spTree>
    <p:extLst>
      <p:ext uri="{BB962C8B-B14F-4D97-AF65-F5344CB8AC3E}">
        <p14:creationId xmlns:p14="http://schemas.microsoft.com/office/powerpoint/2010/main" val="459065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CD1E1-9BC5-FF46-B89C-2FE74C69C1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B14946-26F0-8E4E-8F6A-C68EF494E4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C52540-3039-5249-BBE7-61CB523E55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99D0249-8F54-8C4D-AA07-BEE20155B1C0}"/>
              </a:ext>
            </a:extLst>
          </p:cNvPr>
          <p:cNvSpPr>
            <a:spLocks noGrp="1"/>
          </p:cNvSpPr>
          <p:nvPr>
            <p:ph type="dt" sz="half" idx="10"/>
          </p:nvPr>
        </p:nvSpPr>
        <p:spPr/>
        <p:txBody>
          <a:bodyPr/>
          <a:lstStyle/>
          <a:p>
            <a:fld id="{2D35EABA-514D-E249-ABBF-6F1F642D668C}" type="datetimeFigureOut">
              <a:rPr lang="en-US" smtClean="0"/>
              <a:t>9/5/19</a:t>
            </a:fld>
            <a:endParaRPr lang="en-US"/>
          </a:p>
        </p:txBody>
      </p:sp>
      <p:sp>
        <p:nvSpPr>
          <p:cNvPr id="6" name="Footer Placeholder 5">
            <a:extLst>
              <a:ext uri="{FF2B5EF4-FFF2-40B4-BE49-F238E27FC236}">
                <a16:creationId xmlns:a16="http://schemas.microsoft.com/office/drawing/2014/main" id="{20DA4DE0-468C-FE45-AE2D-094A49F00D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DC03F3-F2C5-8D42-BC2E-F8468963F049}"/>
              </a:ext>
            </a:extLst>
          </p:cNvPr>
          <p:cNvSpPr>
            <a:spLocks noGrp="1"/>
          </p:cNvSpPr>
          <p:nvPr>
            <p:ph type="sldNum" sz="quarter" idx="12"/>
          </p:nvPr>
        </p:nvSpPr>
        <p:spPr/>
        <p:txBody>
          <a:bodyPr/>
          <a:lstStyle/>
          <a:p>
            <a:fld id="{301D478D-4BAD-0144-A53E-A8F9060620F2}" type="slidenum">
              <a:rPr lang="en-US" smtClean="0"/>
              <a:t>‹#›</a:t>
            </a:fld>
            <a:endParaRPr lang="en-US"/>
          </a:p>
        </p:txBody>
      </p:sp>
    </p:spTree>
    <p:extLst>
      <p:ext uri="{BB962C8B-B14F-4D97-AF65-F5344CB8AC3E}">
        <p14:creationId xmlns:p14="http://schemas.microsoft.com/office/powerpoint/2010/main" val="1563164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4.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3.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2.png"/><Relationship Id="rId5" Type="http://schemas.openxmlformats.org/officeDocument/2006/relationships/slideLayout" Target="../slideLayouts/slideLayout17.xml"/><Relationship Id="rId10" Type="http://schemas.openxmlformats.org/officeDocument/2006/relationships/image" Target="../media/image1.png"/><Relationship Id="rId4" Type="http://schemas.openxmlformats.org/officeDocument/2006/relationships/slideLayout" Target="../slideLayouts/slideLayout16.xml"/><Relationship Id="rId9" Type="http://schemas.openxmlformats.org/officeDocument/2006/relationships/theme" Target="../theme/theme2.xml"/><Relationship Id="rId14" Type="http://schemas.openxmlformats.org/officeDocument/2006/relationships/image" Target="../media/image5.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8.emf"/><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868C96-9B26-9947-AF57-3C5B248176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404A99-DEE3-5345-9162-50C8F1FE76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BE1200-13FE-A64A-984B-A5594AECA9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35EABA-514D-E249-ABBF-6F1F642D668C}" type="datetimeFigureOut">
              <a:rPr lang="en-US" smtClean="0"/>
              <a:t>9/5/19</a:t>
            </a:fld>
            <a:endParaRPr lang="en-US"/>
          </a:p>
        </p:txBody>
      </p:sp>
      <p:sp>
        <p:nvSpPr>
          <p:cNvPr id="5" name="Footer Placeholder 4">
            <a:extLst>
              <a:ext uri="{FF2B5EF4-FFF2-40B4-BE49-F238E27FC236}">
                <a16:creationId xmlns:a16="http://schemas.microsoft.com/office/drawing/2014/main" id="{EF367A9F-8378-364F-84C9-EEFC724EF8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421A8D-EDF0-574E-9BD3-F608B282FA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1D478D-4BAD-0144-A53E-A8F9060620F2}" type="slidenum">
              <a:rPr lang="en-US" smtClean="0"/>
              <a:t>‹#›</a:t>
            </a:fld>
            <a:endParaRPr lang="en-US"/>
          </a:p>
        </p:txBody>
      </p:sp>
    </p:spTree>
    <p:extLst>
      <p:ext uri="{BB962C8B-B14F-4D97-AF65-F5344CB8AC3E}">
        <p14:creationId xmlns:p14="http://schemas.microsoft.com/office/powerpoint/2010/main" val="2166284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4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03200" y="117698"/>
            <a:ext cx="11785600"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2" tIns="45671" rIns="91342" bIns="45671" numCol="1" anchor="ctr" anchorCtr="0" compatLnSpc="1">
            <a:prstTxWarp prst="textNoShape">
              <a:avLst/>
            </a:prstTxWarp>
            <a:spAutoFit/>
          </a:bodyPr>
          <a:lstStyle/>
          <a:p>
            <a:pPr lvl="0"/>
            <a:r>
              <a:rPr lang="en-US"/>
              <a:t>Click to edit Master title style</a:t>
            </a:r>
          </a:p>
        </p:txBody>
      </p:sp>
      <p:sp>
        <p:nvSpPr>
          <p:cNvPr id="1027" name="Rectangle 3"/>
          <p:cNvSpPr>
            <a:spLocks noGrp="1" noChangeArrowheads="1"/>
          </p:cNvSpPr>
          <p:nvPr>
            <p:ph type="body" idx="1"/>
          </p:nvPr>
        </p:nvSpPr>
        <p:spPr bwMode="auto">
          <a:xfrm>
            <a:off x="203200" y="1033463"/>
            <a:ext cx="117856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2" tIns="45671" rIns="91342"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15"/>
          <p:cNvSpPr>
            <a:spLocks noChangeArrowheads="1"/>
          </p:cNvSpPr>
          <p:nvPr/>
        </p:nvSpPr>
        <p:spPr bwMode="auto">
          <a:xfrm>
            <a:off x="0" y="0"/>
            <a:ext cx="12192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lIns="91342" tIns="45671" rIns="91342" bIns="45671" anchor="ctr"/>
          <a:lstStyle/>
          <a:p>
            <a:endParaRPr lang="de-DE" sz="1800"/>
          </a:p>
        </p:txBody>
      </p:sp>
      <p:sp>
        <p:nvSpPr>
          <p:cNvPr id="1029" name="Line 20"/>
          <p:cNvSpPr>
            <a:spLocks noChangeShapeType="1"/>
          </p:cNvSpPr>
          <p:nvPr/>
        </p:nvSpPr>
        <p:spPr bwMode="auto">
          <a:xfrm>
            <a:off x="203200" y="152400"/>
            <a:ext cx="10566400" cy="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wrap="none" lIns="91342" tIns="45671" rIns="91342" bIns="45671" anchor="ctr"/>
          <a:lstStyle/>
          <a:p>
            <a:endParaRPr lang="en-US" sz="1800"/>
          </a:p>
        </p:txBody>
      </p:sp>
      <p:pic>
        <p:nvPicPr>
          <p:cNvPr id="1030" name="Picture 2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43685" y="6535738"/>
            <a:ext cx="1145116"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27"/>
          <p:cNvSpPr>
            <a:spLocks noChangeArrowheads="1"/>
          </p:cNvSpPr>
          <p:nvPr userDrawn="1"/>
        </p:nvSpPr>
        <p:spPr bwMode="auto">
          <a:xfrm>
            <a:off x="10955867" y="6654800"/>
            <a:ext cx="1168400" cy="889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42" tIns="45671" rIns="91342" bIns="45671" anchor="ctr"/>
          <a:lstStyle/>
          <a:p>
            <a:endParaRPr lang="de-DE" sz="1800"/>
          </a:p>
        </p:txBody>
      </p:sp>
      <p:sp>
        <p:nvSpPr>
          <p:cNvPr id="1032" name="Line 10"/>
          <p:cNvSpPr>
            <a:spLocks noChangeShapeType="1"/>
          </p:cNvSpPr>
          <p:nvPr userDrawn="1"/>
        </p:nvSpPr>
        <p:spPr bwMode="auto">
          <a:xfrm>
            <a:off x="203200" y="609600"/>
            <a:ext cx="11785600" cy="0"/>
          </a:xfrm>
          <a:prstGeom prst="line">
            <a:avLst/>
          </a:prstGeom>
          <a:noFill/>
          <a:ln w="38100">
            <a:solidFill>
              <a:schemeClr val="bg2"/>
            </a:solidFill>
            <a:round/>
            <a:headEnd/>
            <a:tailEnd/>
          </a:ln>
          <a:extLst>
            <a:ext uri="{909E8E84-426E-40dd-AFC4-6F175D3DCCD1}">
              <a14:hiddenFill xmlns:a14="http://schemas.microsoft.com/office/drawing/2010/main" xmlns="">
                <a:noFill/>
              </a14:hiddenFill>
            </a:ext>
          </a:extLst>
        </p:spPr>
        <p:txBody>
          <a:bodyPr lIns="91342" tIns="45671" rIns="91342" bIns="45671"/>
          <a:lstStyle/>
          <a:p>
            <a:endParaRPr lang="en-US" sz="1800"/>
          </a:p>
        </p:txBody>
      </p:sp>
      <p:sp>
        <p:nvSpPr>
          <p:cNvPr id="1033" name="Line 12"/>
          <p:cNvSpPr>
            <a:spLocks noChangeShapeType="1"/>
          </p:cNvSpPr>
          <p:nvPr userDrawn="1"/>
        </p:nvSpPr>
        <p:spPr bwMode="auto">
          <a:xfrm>
            <a:off x="203200" y="6416675"/>
            <a:ext cx="11785600" cy="0"/>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lIns="91342" tIns="45671" rIns="91342" bIns="45671"/>
          <a:lstStyle/>
          <a:p>
            <a:endParaRPr lang="en-US" sz="1800"/>
          </a:p>
        </p:txBody>
      </p:sp>
      <p:sp>
        <p:nvSpPr>
          <p:cNvPr id="14" name="Rectangle 6"/>
          <p:cNvSpPr>
            <a:spLocks noGrp="1" noChangeArrowheads="1"/>
          </p:cNvSpPr>
          <p:nvPr>
            <p:ph type="sldNum" sz="quarter" idx="4"/>
          </p:nvPr>
        </p:nvSpPr>
        <p:spPr>
          <a:xfrm>
            <a:off x="11328400" y="6473825"/>
            <a:ext cx="812800" cy="304800"/>
          </a:xfrm>
          <a:prstGeom prst="rect">
            <a:avLst/>
          </a:prstGeom>
          <a:ln/>
        </p:spPr>
        <p:txBody>
          <a:bodyPr vert="horz" wrap="square" lIns="91342" tIns="45671" rIns="91342" bIns="45671" numCol="1" anchor="t" anchorCtr="0" compatLnSpc="1">
            <a:prstTxWarp prst="textNoShape">
              <a:avLst/>
            </a:prstTxWarp>
          </a:bodyPr>
          <a:lstStyle>
            <a:lvl1pPr>
              <a:defRPr sz="2000">
                <a:cs typeface="+mn-cs"/>
              </a:defRPr>
            </a:lvl1pPr>
          </a:lstStyle>
          <a:p>
            <a:pPr>
              <a:defRPr/>
            </a:pPr>
            <a:fld id="{EF92BD72-F7D7-934D-8342-F1FDFD1B3F0D}" type="slidenum">
              <a:rPr lang="en-US"/>
              <a:pPr>
                <a:defRPr/>
              </a:pPr>
              <a:t>‹#›</a:t>
            </a:fld>
            <a:endParaRPr lang="en-US">
              <a:latin typeface="Times" charset="0"/>
            </a:endParaRPr>
          </a:p>
        </p:txBody>
      </p:sp>
      <p:grpSp>
        <p:nvGrpSpPr>
          <p:cNvPr id="1035" name="Group 14"/>
          <p:cNvGrpSpPr>
            <a:grpSpLocks/>
          </p:cNvGrpSpPr>
          <p:nvPr userDrawn="1"/>
        </p:nvGrpSpPr>
        <p:grpSpPr bwMode="auto">
          <a:xfrm>
            <a:off x="71967" y="6478588"/>
            <a:ext cx="1830917" cy="349250"/>
            <a:chOff x="0" y="6235700"/>
            <a:chExt cx="2376488" cy="606425"/>
          </a:xfrm>
        </p:grpSpPr>
        <p:pic>
          <p:nvPicPr>
            <p:cNvPr id="1037" name="Picture 2"/>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08013" y="6257925"/>
              <a:ext cx="1150937" cy="56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8" name="Picture 9" descr="DESY-Logo-cyan-RGB_ger"/>
            <p:cNvPicPr>
              <a:picLocks noChangeAspect="1" noChangeArrowheads="1"/>
            </p:cNvPicPr>
            <p:nvPr userDrawn="1"/>
          </p:nvPicPr>
          <p:blipFill>
            <a:blip r:embed="rId12">
              <a:extLst>
                <a:ext uri="{28A0092B-C50C-407E-A947-70E740481C1C}">
                  <a14:useLocalDpi xmlns:a14="http://schemas.microsoft.com/office/drawing/2010/main" val="0"/>
                </a:ext>
              </a:extLst>
            </a:blip>
            <a:srcRect l="-3554" t="-4523" r="-13409"/>
            <a:stretch>
              <a:fillRect/>
            </a:stretch>
          </p:blipFill>
          <p:spPr bwMode="auto">
            <a:xfrm>
              <a:off x="0" y="6235700"/>
              <a:ext cx="677863" cy="60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9" name="Picture 1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79588" y="6243638"/>
              <a:ext cx="596900" cy="592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036" name="Grafik 10"/>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936751" y="6505625"/>
            <a:ext cx="973667"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88364154"/>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663" r:id="rId3"/>
    <p:sldLayoutId id="2147483664" r:id="rId4"/>
    <p:sldLayoutId id="2147483665" r:id="rId5"/>
    <p:sldLayoutId id="2147483666" r:id="rId6"/>
    <p:sldLayoutId id="2147483667" r:id="rId7"/>
    <p:sldLayoutId id="2147483668" r:id="rId8"/>
  </p:sldLayoutIdLst>
  <p:hf hdr="0" ftr="0" dt="0"/>
  <p:txStyles>
    <p:titleStyle>
      <a:lvl1pPr algn="ctr" rtl="0" eaLnBrk="0" fontAlgn="base" hangingPunct="0">
        <a:lnSpc>
          <a:spcPct val="70000"/>
        </a:lnSpc>
        <a:spcBef>
          <a:spcPct val="0"/>
        </a:spcBef>
        <a:spcAft>
          <a:spcPct val="0"/>
        </a:spcAft>
        <a:defRPr sz="3200" b="1">
          <a:solidFill>
            <a:srgbClr val="800000"/>
          </a:solidFill>
          <a:latin typeface="+mn-lt"/>
          <a:ea typeface="ＭＳ Ｐゴシック" charset="0"/>
          <a:cs typeface="ＭＳ Ｐゴシック" charset="0"/>
        </a:defRPr>
      </a:lvl1pPr>
      <a:lvl2pPr algn="ctr" rtl="0" eaLnBrk="0" fontAlgn="base" hangingPunct="0">
        <a:lnSpc>
          <a:spcPct val="70000"/>
        </a:lnSpc>
        <a:spcBef>
          <a:spcPct val="0"/>
        </a:spcBef>
        <a:spcAft>
          <a:spcPct val="0"/>
        </a:spcAft>
        <a:defRPr sz="3200" b="1">
          <a:solidFill>
            <a:srgbClr val="800000"/>
          </a:solidFill>
          <a:latin typeface="Arial" pitchFamily="34" charset="0"/>
          <a:ea typeface="ＭＳ Ｐゴシック" charset="0"/>
          <a:cs typeface="ＭＳ Ｐゴシック" charset="0"/>
        </a:defRPr>
      </a:lvl2pPr>
      <a:lvl3pPr algn="ctr" rtl="0" eaLnBrk="0" fontAlgn="base" hangingPunct="0">
        <a:lnSpc>
          <a:spcPct val="70000"/>
        </a:lnSpc>
        <a:spcBef>
          <a:spcPct val="0"/>
        </a:spcBef>
        <a:spcAft>
          <a:spcPct val="0"/>
        </a:spcAft>
        <a:defRPr sz="3200" b="1">
          <a:solidFill>
            <a:srgbClr val="800000"/>
          </a:solidFill>
          <a:latin typeface="Arial" pitchFamily="34" charset="0"/>
          <a:ea typeface="ＭＳ Ｐゴシック" charset="0"/>
          <a:cs typeface="ＭＳ Ｐゴシック" charset="0"/>
        </a:defRPr>
      </a:lvl3pPr>
      <a:lvl4pPr algn="ctr" rtl="0" eaLnBrk="0" fontAlgn="base" hangingPunct="0">
        <a:lnSpc>
          <a:spcPct val="70000"/>
        </a:lnSpc>
        <a:spcBef>
          <a:spcPct val="0"/>
        </a:spcBef>
        <a:spcAft>
          <a:spcPct val="0"/>
        </a:spcAft>
        <a:defRPr sz="3200" b="1">
          <a:solidFill>
            <a:srgbClr val="800000"/>
          </a:solidFill>
          <a:latin typeface="Arial" pitchFamily="34" charset="0"/>
          <a:ea typeface="ＭＳ Ｐゴシック" charset="0"/>
          <a:cs typeface="ＭＳ Ｐゴシック" charset="0"/>
        </a:defRPr>
      </a:lvl4pPr>
      <a:lvl5pPr algn="ctr" rtl="0" eaLnBrk="0" fontAlgn="base" hangingPunct="0">
        <a:lnSpc>
          <a:spcPct val="70000"/>
        </a:lnSpc>
        <a:spcBef>
          <a:spcPct val="0"/>
        </a:spcBef>
        <a:spcAft>
          <a:spcPct val="0"/>
        </a:spcAft>
        <a:defRPr sz="3200" b="1">
          <a:solidFill>
            <a:srgbClr val="800000"/>
          </a:solidFill>
          <a:latin typeface="Arial" pitchFamily="34" charset="0"/>
          <a:ea typeface="ＭＳ Ｐゴシック" charset="0"/>
          <a:cs typeface="ＭＳ Ｐゴシック" charset="0"/>
        </a:defRPr>
      </a:lvl5pPr>
      <a:lvl6pPr marL="456710" algn="l" rtl="0" fontAlgn="base">
        <a:lnSpc>
          <a:spcPct val="70000"/>
        </a:lnSpc>
        <a:spcBef>
          <a:spcPct val="0"/>
        </a:spcBef>
        <a:spcAft>
          <a:spcPct val="0"/>
        </a:spcAft>
        <a:defRPr sz="2400">
          <a:solidFill>
            <a:schemeClr val="hlink"/>
          </a:solidFill>
          <a:latin typeface="Arial Black" pitchFamily="34" charset="0"/>
        </a:defRPr>
      </a:lvl6pPr>
      <a:lvl7pPr marL="913420" algn="l" rtl="0" fontAlgn="base">
        <a:lnSpc>
          <a:spcPct val="70000"/>
        </a:lnSpc>
        <a:spcBef>
          <a:spcPct val="0"/>
        </a:spcBef>
        <a:spcAft>
          <a:spcPct val="0"/>
        </a:spcAft>
        <a:defRPr sz="2400">
          <a:solidFill>
            <a:schemeClr val="hlink"/>
          </a:solidFill>
          <a:latin typeface="Arial Black" pitchFamily="34" charset="0"/>
        </a:defRPr>
      </a:lvl7pPr>
      <a:lvl8pPr marL="1370130" algn="l" rtl="0" fontAlgn="base">
        <a:lnSpc>
          <a:spcPct val="70000"/>
        </a:lnSpc>
        <a:spcBef>
          <a:spcPct val="0"/>
        </a:spcBef>
        <a:spcAft>
          <a:spcPct val="0"/>
        </a:spcAft>
        <a:defRPr sz="2400">
          <a:solidFill>
            <a:schemeClr val="hlink"/>
          </a:solidFill>
          <a:latin typeface="Arial Black" pitchFamily="34" charset="0"/>
        </a:defRPr>
      </a:lvl8pPr>
      <a:lvl9pPr marL="1826840" algn="l" rtl="0" fontAlgn="base">
        <a:lnSpc>
          <a:spcPct val="70000"/>
        </a:lnSpc>
        <a:spcBef>
          <a:spcPct val="0"/>
        </a:spcBef>
        <a:spcAft>
          <a:spcPct val="0"/>
        </a:spcAft>
        <a:defRPr sz="2400">
          <a:solidFill>
            <a:schemeClr val="hlink"/>
          </a:solidFill>
          <a:latin typeface="Arial Black" pitchFamily="34" charset="0"/>
        </a:defRPr>
      </a:lvl9pPr>
    </p:titleStyle>
    <p:bodyStyle>
      <a:lvl1pPr marL="342515" indent="-342515" algn="l" rtl="0" eaLnBrk="0" fontAlgn="base" hangingPunct="0">
        <a:spcBef>
          <a:spcPct val="20000"/>
        </a:spcBef>
        <a:spcAft>
          <a:spcPct val="0"/>
        </a:spcAft>
        <a:buClr>
          <a:schemeClr val="hlink"/>
        </a:buClr>
        <a:buFont typeface="Wingdings" charset="0"/>
        <a:buChar char="§"/>
        <a:defRPr sz="2400">
          <a:solidFill>
            <a:schemeClr val="tx1"/>
          </a:solidFill>
          <a:latin typeface="+mn-lt"/>
          <a:ea typeface="ＭＳ Ｐゴシック" charset="0"/>
          <a:cs typeface="ＭＳ Ｐゴシック" charset="0"/>
        </a:defRPr>
      </a:lvl1pPr>
      <a:lvl2pPr marL="742158" indent="-285456" algn="l" rtl="0" eaLnBrk="0" fontAlgn="base" hangingPunct="0">
        <a:spcBef>
          <a:spcPct val="20000"/>
        </a:spcBef>
        <a:spcAft>
          <a:spcPct val="0"/>
        </a:spcAft>
        <a:buClr>
          <a:schemeClr val="hlink"/>
        </a:buClr>
        <a:buSzPct val="100000"/>
        <a:buFont typeface="Wingdings" charset="0"/>
        <a:buChar char="§"/>
        <a:defRPr sz="2000">
          <a:solidFill>
            <a:schemeClr val="tx1"/>
          </a:solidFill>
          <a:latin typeface="+mn-lt"/>
          <a:ea typeface="ＭＳ Ｐゴシック" charset="0"/>
        </a:defRPr>
      </a:lvl2pPr>
      <a:lvl3pPr marL="1141775" indent="-228355" algn="l" rtl="0" eaLnBrk="0" fontAlgn="base" hangingPunct="0">
        <a:spcBef>
          <a:spcPct val="20000"/>
        </a:spcBef>
        <a:spcAft>
          <a:spcPct val="0"/>
        </a:spcAft>
        <a:buClr>
          <a:schemeClr val="hlink"/>
        </a:buClr>
        <a:buFont typeface="Wingdings" charset="0"/>
        <a:buChar char="§"/>
        <a:defRPr sz="2400">
          <a:solidFill>
            <a:schemeClr val="tx1"/>
          </a:solidFill>
          <a:latin typeface="+mn-lt"/>
          <a:ea typeface="ＭＳ Ｐゴシック" charset="0"/>
        </a:defRPr>
      </a:lvl3pPr>
      <a:lvl4pPr marL="1598485" indent="-228355" algn="l" rtl="0" eaLnBrk="0" fontAlgn="base" hangingPunct="0">
        <a:spcBef>
          <a:spcPct val="20000"/>
        </a:spcBef>
        <a:spcAft>
          <a:spcPct val="0"/>
        </a:spcAft>
        <a:buClr>
          <a:schemeClr val="hlink"/>
        </a:buClr>
        <a:buFont typeface="Wingdings" charset="0"/>
        <a:buChar char="§"/>
        <a:defRPr sz="1600">
          <a:solidFill>
            <a:schemeClr val="tx1"/>
          </a:solidFill>
          <a:latin typeface="+mn-lt"/>
          <a:ea typeface="ＭＳ Ｐゴシック" charset="0"/>
        </a:defRPr>
      </a:lvl4pPr>
      <a:lvl5pPr marL="2055195" indent="-228355" algn="l" rtl="0" eaLnBrk="0" fontAlgn="base" hangingPunct="0">
        <a:spcBef>
          <a:spcPct val="20000"/>
        </a:spcBef>
        <a:spcAft>
          <a:spcPct val="0"/>
        </a:spcAft>
        <a:buClr>
          <a:schemeClr val="hlink"/>
        </a:buClr>
        <a:buFont typeface="Wingdings" charset="0"/>
        <a:buChar char="§"/>
        <a:defRPr sz="1400">
          <a:solidFill>
            <a:schemeClr val="tx1"/>
          </a:solidFill>
          <a:latin typeface="+mn-lt"/>
          <a:ea typeface="ＭＳ Ｐゴシック" charset="0"/>
        </a:defRPr>
      </a:lvl5pPr>
      <a:lvl6pPr marL="2511904" indent="-228355" algn="l" rtl="0" fontAlgn="base">
        <a:spcBef>
          <a:spcPct val="20000"/>
        </a:spcBef>
        <a:spcAft>
          <a:spcPct val="0"/>
        </a:spcAft>
        <a:buClr>
          <a:schemeClr val="hlink"/>
        </a:buClr>
        <a:buFont typeface="Wingdings" pitchFamily="2" charset="2"/>
        <a:buChar char="§"/>
        <a:defRPr sz="1400">
          <a:solidFill>
            <a:schemeClr val="tx1"/>
          </a:solidFill>
          <a:latin typeface="+mn-lt"/>
        </a:defRPr>
      </a:lvl6pPr>
      <a:lvl7pPr marL="2968610" indent="-228355" algn="l" rtl="0" fontAlgn="base">
        <a:spcBef>
          <a:spcPct val="20000"/>
        </a:spcBef>
        <a:spcAft>
          <a:spcPct val="0"/>
        </a:spcAft>
        <a:buClr>
          <a:schemeClr val="hlink"/>
        </a:buClr>
        <a:buFont typeface="Wingdings" pitchFamily="2" charset="2"/>
        <a:buChar char="§"/>
        <a:defRPr sz="1400">
          <a:solidFill>
            <a:schemeClr val="tx1"/>
          </a:solidFill>
          <a:latin typeface="+mn-lt"/>
        </a:defRPr>
      </a:lvl7pPr>
      <a:lvl8pPr marL="3425299" indent="-228355" algn="l" rtl="0" fontAlgn="base">
        <a:spcBef>
          <a:spcPct val="20000"/>
        </a:spcBef>
        <a:spcAft>
          <a:spcPct val="0"/>
        </a:spcAft>
        <a:buClr>
          <a:schemeClr val="hlink"/>
        </a:buClr>
        <a:buFont typeface="Wingdings" pitchFamily="2" charset="2"/>
        <a:buChar char="§"/>
        <a:defRPr sz="1400">
          <a:solidFill>
            <a:schemeClr val="tx1"/>
          </a:solidFill>
          <a:latin typeface="+mn-lt"/>
        </a:defRPr>
      </a:lvl8pPr>
      <a:lvl9pPr marL="3882009" indent="-228355" algn="l" rtl="0" fontAlgn="base">
        <a:spcBef>
          <a:spcPct val="20000"/>
        </a:spcBef>
        <a:spcAft>
          <a:spcPct val="0"/>
        </a:spcAft>
        <a:buClr>
          <a:schemeClr val="hlink"/>
        </a:buClr>
        <a:buFont typeface="Wingdings" pitchFamily="2" charset="2"/>
        <a:buChar char="§"/>
        <a:defRPr sz="1400">
          <a:solidFill>
            <a:schemeClr val="tx1"/>
          </a:solidFill>
          <a:latin typeface="+mn-lt"/>
        </a:defRPr>
      </a:lvl9pPr>
    </p:bodyStyle>
    <p:otherStyle>
      <a:defPPr>
        <a:defRPr lang="en-US"/>
      </a:defPPr>
      <a:lvl1pPr marL="0" algn="l" defTabSz="913420" rtl="0" eaLnBrk="1" latinLnBrk="0" hangingPunct="1">
        <a:defRPr sz="1800" kern="1200">
          <a:solidFill>
            <a:schemeClr val="tx1"/>
          </a:solidFill>
          <a:latin typeface="+mn-lt"/>
          <a:ea typeface="+mn-ea"/>
          <a:cs typeface="+mn-cs"/>
        </a:defRPr>
      </a:lvl1pPr>
      <a:lvl2pPr marL="456710" algn="l" defTabSz="913420" rtl="0" eaLnBrk="1" latinLnBrk="0" hangingPunct="1">
        <a:defRPr sz="1800" kern="1200">
          <a:solidFill>
            <a:schemeClr val="tx1"/>
          </a:solidFill>
          <a:latin typeface="+mn-lt"/>
          <a:ea typeface="+mn-ea"/>
          <a:cs typeface="+mn-cs"/>
        </a:defRPr>
      </a:lvl2pPr>
      <a:lvl3pPr marL="913420" algn="l" defTabSz="913420" rtl="0" eaLnBrk="1" latinLnBrk="0" hangingPunct="1">
        <a:defRPr sz="1800" kern="1200">
          <a:solidFill>
            <a:schemeClr val="tx1"/>
          </a:solidFill>
          <a:latin typeface="+mn-lt"/>
          <a:ea typeface="+mn-ea"/>
          <a:cs typeface="+mn-cs"/>
        </a:defRPr>
      </a:lvl3pPr>
      <a:lvl4pPr marL="1370130" algn="l" defTabSz="913420" rtl="0" eaLnBrk="1" latinLnBrk="0" hangingPunct="1">
        <a:defRPr sz="1800" kern="1200">
          <a:solidFill>
            <a:schemeClr val="tx1"/>
          </a:solidFill>
          <a:latin typeface="+mn-lt"/>
          <a:ea typeface="+mn-ea"/>
          <a:cs typeface="+mn-cs"/>
        </a:defRPr>
      </a:lvl4pPr>
      <a:lvl5pPr marL="1826840" algn="l" defTabSz="913420" rtl="0" eaLnBrk="1" latinLnBrk="0" hangingPunct="1">
        <a:defRPr sz="1800" kern="1200">
          <a:solidFill>
            <a:schemeClr val="tx1"/>
          </a:solidFill>
          <a:latin typeface="+mn-lt"/>
          <a:ea typeface="+mn-ea"/>
          <a:cs typeface="+mn-cs"/>
        </a:defRPr>
      </a:lvl5pPr>
      <a:lvl6pPr marL="2283550" algn="l" defTabSz="913420" rtl="0" eaLnBrk="1" latinLnBrk="0" hangingPunct="1">
        <a:defRPr sz="1800" kern="1200">
          <a:solidFill>
            <a:schemeClr val="tx1"/>
          </a:solidFill>
          <a:latin typeface="+mn-lt"/>
          <a:ea typeface="+mn-ea"/>
          <a:cs typeface="+mn-cs"/>
        </a:defRPr>
      </a:lvl6pPr>
      <a:lvl7pPr marL="2740259" algn="l" defTabSz="913420" rtl="0" eaLnBrk="1" latinLnBrk="0" hangingPunct="1">
        <a:defRPr sz="1800" kern="1200">
          <a:solidFill>
            <a:schemeClr val="tx1"/>
          </a:solidFill>
          <a:latin typeface="+mn-lt"/>
          <a:ea typeface="+mn-ea"/>
          <a:cs typeface="+mn-cs"/>
        </a:defRPr>
      </a:lvl7pPr>
      <a:lvl8pPr marL="3196967" algn="l" defTabSz="913420" rtl="0" eaLnBrk="1" latinLnBrk="0" hangingPunct="1">
        <a:defRPr sz="1800" kern="1200">
          <a:solidFill>
            <a:schemeClr val="tx1"/>
          </a:solidFill>
          <a:latin typeface="+mn-lt"/>
          <a:ea typeface="+mn-ea"/>
          <a:cs typeface="+mn-cs"/>
        </a:defRPr>
      </a:lvl8pPr>
      <a:lvl9pPr marL="3653664" algn="l" defTabSz="91342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03200" y="117698"/>
            <a:ext cx="11785600"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2" tIns="45671" rIns="91342" bIns="45671" numCol="1" anchor="ctr" anchorCtr="0" compatLnSpc="1">
            <a:prstTxWarp prst="textNoShape">
              <a:avLst/>
            </a:prstTxWarp>
            <a:spAutoFit/>
          </a:bodyPr>
          <a:lstStyle/>
          <a:p>
            <a:pPr lvl="0"/>
            <a:r>
              <a:rPr lang="en-US"/>
              <a:t>Click to edit Master title style</a:t>
            </a:r>
          </a:p>
        </p:txBody>
      </p:sp>
      <p:sp>
        <p:nvSpPr>
          <p:cNvPr id="1027" name="Rectangle 3"/>
          <p:cNvSpPr>
            <a:spLocks noGrp="1" noChangeArrowheads="1"/>
          </p:cNvSpPr>
          <p:nvPr>
            <p:ph type="body" idx="1"/>
          </p:nvPr>
        </p:nvSpPr>
        <p:spPr bwMode="auto">
          <a:xfrm>
            <a:off x="203200" y="1033463"/>
            <a:ext cx="117856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2" tIns="45671" rIns="91342"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15"/>
          <p:cNvSpPr>
            <a:spLocks noChangeArrowheads="1"/>
          </p:cNvSpPr>
          <p:nvPr/>
        </p:nvSpPr>
        <p:spPr bwMode="auto">
          <a:xfrm>
            <a:off x="0" y="0"/>
            <a:ext cx="12192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lIns="91342" tIns="45671" rIns="91342" bIns="45671" anchor="ctr"/>
          <a:lstStyle/>
          <a:p>
            <a:endParaRPr lang="de-DE" sz="1800"/>
          </a:p>
        </p:txBody>
      </p:sp>
      <p:sp>
        <p:nvSpPr>
          <p:cNvPr id="1029" name="Line 20"/>
          <p:cNvSpPr>
            <a:spLocks noChangeShapeType="1"/>
          </p:cNvSpPr>
          <p:nvPr/>
        </p:nvSpPr>
        <p:spPr bwMode="auto">
          <a:xfrm>
            <a:off x="203200" y="152400"/>
            <a:ext cx="10566400" cy="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wrap="none" lIns="91342" tIns="45671" rIns="91342" bIns="45671" anchor="ctr"/>
          <a:lstStyle/>
          <a:p>
            <a:endParaRPr lang="en-US" sz="1800"/>
          </a:p>
        </p:txBody>
      </p:sp>
      <p:pic>
        <p:nvPicPr>
          <p:cNvPr id="1030"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3685" y="6535738"/>
            <a:ext cx="1145116"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27"/>
          <p:cNvSpPr>
            <a:spLocks noChangeArrowheads="1"/>
          </p:cNvSpPr>
          <p:nvPr userDrawn="1"/>
        </p:nvSpPr>
        <p:spPr bwMode="auto">
          <a:xfrm>
            <a:off x="10955867" y="6654800"/>
            <a:ext cx="1168400" cy="889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42" tIns="45671" rIns="91342" bIns="45671" anchor="ctr"/>
          <a:lstStyle/>
          <a:p>
            <a:endParaRPr lang="de-DE" sz="1800"/>
          </a:p>
        </p:txBody>
      </p:sp>
      <p:sp>
        <p:nvSpPr>
          <p:cNvPr id="14" name="Rectangle 6"/>
          <p:cNvSpPr>
            <a:spLocks noGrp="1" noChangeArrowheads="1"/>
          </p:cNvSpPr>
          <p:nvPr>
            <p:ph type="sldNum" sz="quarter" idx="4"/>
          </p:nvPr>
        </p:nvSpPr>
        <p:spPr>
          <a:xfrm>
            <a:off x="11328400" y="6473825"/>
            <a:ext cx="812800" cy="304800"/>
          </a:xfrm>
          <a:prstGeom prst="rect">
            <a:avLst/>
          </a:prstGeom>
          <a:ln/>
        </p:spPr>
        <p:txBody>
          <a:bodyPr vert="horz" wrap="square" lIns="91342" tIns="45671" rIns="91342" bIns="45671" numCol="1" anchor="t" anchorCtr="0" compatLnSpc="1">
            <a:prstTxWarp prst="textNoShape">
              <a:avLst/>
            </a:prstTxWarp>
          </a:bodyPr>
          <a:lstStyle>
            <a:lvl1pPr>
              <a:defRPr sz="2000">
                <a:cs typeface="+mn-cs"/>
              </a:defRPr>
            </a:lvl1pPr>
          </a:lstStyle>
          <a:p>
            <a:pPr>
              <a:defRPr/>
            </a:pPr>
            <a:fld id="{EF92BD72-F7D7-934D-8342-F1FDFD1B3F0D}" type="slidenum">
              <a:rPr lang="en-US"/>
              <a:pPr>
                <a:defRPr/>
              </a:pPr>
              <a:t>‹#›</a:t>
            </a:fld>
            <a:endParaRPr lang="en-US">
              <a:latin typeface="Times" charset="0"/>
            </a:endParaRPr>
          </a:p>
        </p:txBody>
      </p:sp>
    </p:spTree>
    <p:extLst>
      <p:ext uri="{BB962C8B-B14F-4D97-AF65-F5344CB8AC3E}">
        <p14:creationId xmlns:p14="http://schemas.microsoft.com/office/powerpoint/2010/main" val="1055915744"/>
      </p:ext>
    </p:extLst>
  </p:cSld>
  <p:clrMap bg1="lt1" tx1="dk1" bg2="lt2" tx2="dk2" accent1="accent1" accent2="accent2" accent3="accent3" accent4="accent4" accent5="accent5" accent6="accent6" hlink="hlink" folHlink="folHlink"/>
  <p:sldLayoutIdLst>
    <p:sldLayoutId id="2147483732" r:id="rId1"/>
  </p:sldLayoutIdLst>
  <p:hf hdr="0" ftr="0" dt="0"/>
  <p:txStyles>
    <p:titleStyle>
      <a:lvl1pPr algn="ctr" rtl="0" eaLnBrk="0" fontAlgn="base" hangingPunct="0">
        <a:lnSpc>
          <a:spcPct val="70000"/>
        </a:lnSpc>
        <a:spcBef>
          <a:spcPct val="0"/>
        </a:spcBef>
        <a:spcAft>
          <a:spcPct val="0"/>
        </a:spcAft>
        <a:defRPr sz="3200" b="1">
          <a:solidFill>
            <a:srgbClr val="800000"/>
          </a:solidFill>
          <a:latin typeface="+mn-lt"/>
          <a:ea typeface="ＭＳ Ｐゴシック" charset="0"/>
          <a:cs typeface="ＭＳ Ｐゴシック" charset="0"/>
        </a:defRPr>
      </a:lvl1pPr>
      <a:lvl2pPr algn="ctr" rtl="0" eaLnBrk="0" fontAlgn="base" hangingPunct="0">
        <a:lnSpc>
          <a:spcPct val="70000"/>
        </a:lnSpc>
        <a:spcBef>
          <a:spcPct val="0"/>
        </a:spcBef>
        <a:spcAft>
          <a:spcPct val="0"/>
        </a:spcAft>
        <a:defRPr sz="3200" b="1">
          <a:solidFill>
            <a:srgbClr val="800000"/>
          </a:solidFill>
          <a:latin typeface="Arial" pitchFamily="34" charset="0"/>
          <a:ea typeface="ＭＳ Ｐゴシック" charset="0"/>
          <a:cs typeface="ＭＳ Ｐゴシック" charset="0"/>
        </a:defRPr>
      </a:lvl2pPr>
      <a:lvl3pPr algn="ctr" rtl="0" eaLnBrk="0" fontAlgn="base" hangingPunct="0">
        <a:lnSpc>
          <a:spcPct val="70000"/>
        </a:lnSpc>
        <a:spcBef>
          <a:spcPct val="0"/>
        </a:spcBef>
        <a:spcAft>
          <a:spcPct val="0"/>
        </a:spcAft>
        <a:defRPr sz="3200" b="1">
          <a:solidFill>
            <a:srgbClr val="800000"/>
          </a:solidFill>
          <a:latin typeface="Arial" pitchFamily="34" charset="0"/>
          <a:ea typeface="ＭＳ Ｐゴシック" charset="0"/>
          <a:cs typeface="ＭＳ Ｐゴシック" charset="0"/>
        </a:defRPr>
      </a:lvl3pPr>
      <a:lvl4pPr algn="ctr" rtl="0" eaLnBrk="0" fontAlgn="base" hangingPunct="0">
        <a:lnSpc>
          <a:spcPct val="70000"/>
        </a:lnSpc>
        <a:spcBef>
          <a:spcPct val="0"/>
        </a:spcBef>
        <a:spcAft>
          <a:spcPct val="0"/>
        </a:spcAft>
        <a:defRPr sz="3200" b="1">
          <a:solidFill>
            <a:srgbClr val="800000"/>
          </a:solidFill>
          <a:latin typeface="Arial" pitchFamily="34" charset="0"/>
          <a:ea typeface="ＭＳ Ｐゴシック" charset="0"/>
          <a:cs typeface="ＭＳ Ｐゴシック" charset="0"/>
        </a:defRPr>
      </a:lvl4pPr>
      <a:lvl5pPr algn="ctr" rtl="0" eaLnBrk="0" fontAlgn="base" hangingPunct="0">
        <a:lnSpc>
          <a:spcPct val="70000"/>
        </a:lnSpc>
        <a:spcBef>
          <a:spcPct val="0"/>
        </a:spcBef>
        <a:spcAft>
          <a:spcPct val="0"/>
        </a:spcAft>
        <a:defRPr sz="3200" b="1">
          <a:solidFill>
            <a:srgbClr val="800000"/>
          </a:solidFill>
          <a:latin typeface="Arial" pitchFamily="34" charset="0"/>
          <a:ea typeface="ＭＳ Ｐゴシック" charset="0"/>
          <a:cs typeface="ＭＳ Ｐゴシック" charset="0"/>
        </a:defRPr>
      </a:lvl5pPr>
      <a:lvl6pPr marL="456710" algn="l" rtl="0" fontAlgn="base">
        <a:lnSpc>
          <a:spcPct val="70000"/>
        </a:lnSpc>
        <a:spcBef>
          <a:spcPct val="0"/>
        </a:spcBef>
        <a:spcAft>
          <a:spcPct val="0"/>
        </a:spcAft>
        <a:defRPr sz="2400">
          <a:solidFill>
            <a:schemeClr val="hlink"/>
          </a:solidFill>
          <a:latin typeface="Arial Black" pitchFamily="34" charset="0"/>
        </a:defRPr>
      </a:lvl6pPr>
      <a:lvl7pPr marL="913420" algn="l" rtl="0" fontAlgn="base">
        <a:lnSpc>
          <a:spcPct val="70000"/>
        </a:lnSpc>
        <a:spcBef>
          <a:spcPct val="0"/>
        </a:spcBef>
        <a:spcAft>
          <a:spcPct val="0"/>
        </a:spcAft>
        <a:defRPr sz="2400">
          <a:solidFill>
            <a:schemeClr val="hlink"/>
          </a:solidFill>
          <a:latin typeface="Arial Black" pitchFamily="34" charset="0"/>
        </a:defRPr>
      </a:lvl7pPr>
      <a:lvl8pPr marL="1370130" algn="l" rtl="0" fontAlgn="base">
        <a:lnSpc>
          <a:spcPct val="70000"/>
        </a:lnSpc>
        <a:spcBef>
          <a:spcPct val="0"/>
        </a:spcBef>
        <a:spcAft>
          <a:spcPct val="0"/>
        </a:spcAft>
        <a:defRPr sz="2400">
          <a:solidFill>
            <a:schemeClr val="hlink"/>
          </a:solidFill>
          <a:latin typeface="Arial Black" pitchFamily="34" charset="0"/>
        </a:defRPr>
      </a:lvl8pPr>
      <a:lvl9pPr marL="1826840" algn="l" rtl="0" fontAlgn="base">
        <a:lnSpc>
          <a:spcPct val="70000"/>
        </a:lnSpc>
        <a:spcBef>
          <a:spcPct val="0"/>
        </a:spcBef>
        <a:spcAft>
          <a:spcPct val="0"/>
        </a:spcAft>
        <a:defRPr sz="2400">
          <a:solidFill>
            <a:schemeClr val="hlink"/>
          </a:solidFill>
          <a:latin typeface="Arial Black" pitchFamily="34" charset="0"/>
        </a:defRPr>
      </a:lvl9pPr>
    </p:titleStyle>
    <p:bodyStyle>
      <a:lvl1pPr marL="342515" indent="-342515" algn="l" rtl="0" eaLnBrk="0" fontAlgn="base" hangingPunct="0">
        <a:spcBef>
          <a:spcPct val="20000"/>
        </a:spcBef>
        <a:spcAft>
          <a:spcPct val="0"/>
        </a:spcAft>
        <a:buClr>
          <a:schemeClr val="hlink"/>
        </a:buClr>
        <a:buFont typeface="Wingdings" charset="0"/>
        <a:buChar char="§"/>
        <a:defRPr sz="2400">
          <a:solidFill>
            <a:schemeClr val="tx1"/>
          </a:solidFill>
          <a:latin typeface="+mn-lt"/>
          <a:ea typeface="ＭＳ Ｐゴシック" charset="0"/>
          <a:cs typeface="ＭＳ Ｐゴシック" charset="0"/>
        </a:defRPr>
      </a:lvl1pPr>
      <a:lvl2pPr marL="742158" indent="-285456" algn="l" rtl="0" eaLnBrk="0" fontAlgn="base" hangingPunct="0">
        <a:spcBef>
          <a:spcPct val="20000"/>
        </a:spcBef>
        <a:spcAft>
          <a:spcPct val="0"/>
        </a:spcAft>
        <a:buClr>
          <a:schemeClr val="hlink"/>
        </a:buClr>
        <a:buSzPct val="100000"/>
        <a:buFont typeface="Wingdings" charset="0"/>
        <a:buChar char="§"/>
        <a:defRPr sz="2000">
          <a:solidFill>
            <a:schemeClr val="tx1"/>
          </a:solidFill>
          <a:latin typeface="+mn-lt"/>
          <a:ea typeface="ＭＳ Ｐゴシック" charset="0"/>
        </a:defRPr>
      </a:lvl2pPr>
      <a:lvl3pPr marL="1141775" indent="-228355" algn="l" rtl="0" eaLnBrk="0" fontAlgn="base" hangingPunct="0">
        <a:spcBef>
          <a:spcPct val="20000"/>
        </a:spcBef>
        <a:spcAft>
          <a:spcPct val="0"/>
        </a:spcAft>
        <a:buClr>
          <a:schemeClr val="hlink"/>
        </a:buClr>
        <a:buFont typeface="Wingdings" charset="0"/>
        <a:buChar char="§"/>
        <a:defRPr sz="2400">
          <a:solidFill>
            <a:schemeClr val="tx1"/>
          </a:solidFill>
          <a:latin typeface="+mn-lt"/>
          <a:ea typeface="ＭＳ Ｐゴシック" charset="0"/>
        </a:defRPr>
      </a:lvl3pPr>
      <a:lvl4pPr marL="1598485" indent="-228355" algn="l" rtl="0" eaLnBrk="0" fontAlgn="base" hangingPunct="0">
        <a:spcBef>
          <a:spcPct val="20000"/>
        </a:spcBef>
        <a:spcAft>
          <a:spcPct val="0"/>
        </a:spcAft>
        <a:buClr>
          <a:schemeClr val="hlink"/>
        </a:buClr>
        <a:buFont typeface="Wingdings" charset="0"/>
        <a:buChar char="§"/>
        <a:defRPr sz="1600">
          <a:solidFill>
            <a:schemeClr val="tx1"/>
          </a:solidFill>
          <a:latin typeface="+mn-lt"/>
          <a:ea typeface="ＭＳ Ｐゴシック" charset="0"/>
        </a:defRPr>
      </a:lvl4pPr>
      <a:lvl5pPr marL="2055195" indent="-228355" algn="l" rtl="0" eaLnBrk="0" fontAlgn="base" hangingPunct="0">
        <a:spcBef>
          <a:spcPct val="20000"/>
        </a:spcBef>
        <a:spcAft>
          <a:spcPct val="0"/>
        </a:spcAft>
        <a:buClr>
          <a:schemeClr val="hlink"/>
        </a:buClr>
        <a:buFont typeface="Wingdings" charset="0"/>
        <a:buChar char="§"/>
        <a:defRPr sz="1400">
          <a:solidFill>
            <a:schemeClr val="tx1"/>
          </a:solidFill>
          <a:latin typeface="+mn-lt"/>
          <a:ea typeface="ＭＳ Ｐゴシック" charset="0"/>
        </a:defRPr>
      </a:lvl5pPr>
      <a:lvl6pPr marL="2511904" indent="-228355" algn="l" rtl="0" fontAlgn="base">
        <a:spcBef>
          <a:spcPct val="20000"/>
        </a:spcBef>
        <a:spcAft>
          <a:spcPct val="0"/>
        </a:spcAft>
        <a:buClr>
          <a:schemeClr val="hlink"/>
        </a:buClr>
        <a:buFont typeface="Wingdings" pitchFamily="2" charset="2"/>
        <a:buChar char="§"/>
        <a:defRPr sz="1400">
          <a:solidFill>
            <a:schemeClr val="tx1"/>
          </a:solidFill>
          <a:latin typeface="+mn-lt"/>
        </a:defRPr>
      </a:lvl6pPr>
      <a:lvl7pPr marL="2968610" indent="-228355" algn="l" rtl="0" fontAlgn="base">
        <a:spcBef>
          <a:spcPct val="20000"/>
        </a:spcBef>
        <a:spcAft>
          <a:spcPct val="0"/>
        </a:spcAft>
        <a:buClr>
          <a:schemeClr val="hlink"/>
        </a:buClr>
        <a:buFont typeface="Wingdings" pitchFamily="2" charset="2"/>
        <a:buChar char="§"/>
        <a:defRPr sz="1400">
          <a:solidFill>
            <a:schemeClr val="tx1"/>
          </a:solidFill>
          <a:latin typeface="+mn-lt"/>
        </a:defRPr>
      </a:lvl7pPr>
      <a:lvl8pPr marL="3425299" indent="-228355" algn="l" rtl="0" fontAlgn="base">
        <a:spcBef>
          <a:spcPct val="20000"/>
        </a:spcBef>
        <a:spcAft>
          <a:spcPct val="0"/>
        </a:spcAft>
        <a:buClr>
          <a:schemeClr val="hlink"/>
        </a:buClr>
        <a:buFont typeface="Wingdings" pitchFamily="2" charset="2"/>
        <a:buChar char="§"/>
        <a:defRPr sz="1400">
          <a:solidFill>
            <a:schemeClr val="tx1"/>
          </a:solidFill>
          <a:latin typeface="+mn-lt"/>
        </a:defRPr>
      </a:lvl8pPr>
      <a:lvl9pPr marL="3882009" indent="-228355" algn="l" rtl="0" fontAlgn="base">
        <a:spcBef>
          <a:spcPct val="20000"/>
        </a:spcBef>
        <a:spcAft>
          <a:spcPct val="0"/>
        </a:spcAft>
        <a:buClr>
          <a:schemeClr val="hlink"/>
        </a:buClr>
        <a:buFont typeface="Wingdings" pitchFamily="2" charset="2"/>
        <a:buChar char="§"/>
        <a:defRPr sz="1400">
          <a:solidFill>
            <a:schemeClr val="tx1"/>
          </a:solidFill>
          <a:latin typeface="+mn-lt"/>
        </a:defRPr>
      </a:lvl9pPr>
    </p:bodyStyle>
    <p:otherStyle>
      <a:defPPr>
        <a:defRPr lang="en-US"/>
      </a:defPPr>
      <a:lvl1pPr marL="0" algn="l" defTabSz="913420" rtl="0" eaLnBrk="1" latinLnBrk="0" hangingPunct="1">
        <a:defRPr sz="1800" kern="1200">
          <a:solidFill>
            <a:schemeClr val="tx1"/>
          </a:solidFill>
          <a:latin typeface="+mn-lt"/>
          <a:ea typeface="+mn-ea"/>
          <a:cs typeface="+mn-cs"/>
        </a:defRPr>
      </a:lvl1pPr>
      <a:lvl2pPr marL="456710" algn="l" defTabSz="913420" rtl="0" eaLnBrk="1" latinLnBrk="0" hangingPunct="1">
        <a:defRPr sz="1800" kern="1200">
          <a:solidFill>
            <a:schemeClr val="tx1"/>
          </a:solidFill>
          <a:latin typeface="+mn-lt"/>
          <a:ea typeface="+mn-ea"/>
          <a:cs typeface="+mn-cs"/>
        </a:defRPr>
      </a:lvl2pPr>
      <a:lvl3pPr marL="913420" algn="l" defTabSz="913420" rtl="0" eaLnBrk="1" latinLnBrk="0" hangingPunct="1">
        <a:defRPr sz="1800" kern="1200">
          <a:solidFill>
            <a:schemeClr val="tx1"/>
          </a:solidFill>
          <a:latin typeface="+mn-lt"/>
          <a:ea typeface="+mn-ea"/>
          <a:cs typeface="+mn-cs"/>
        </a:defRPr>
      </a:lvl3pPr>
      <a:lvl4pPr marL="1370130" algn="l" defTabSz="913420" rtl="0" eaLnBrk="1" latinLnBrk="0" hangingPunct="1">
        <a:defRPr sz="1800" kern="1200">
          <a:solidFill>
            <a:schemeClr val="tx1"/>
          </a:solidFill>
          <a:latin typeface="+mn-lt"/>
          <a:ea typeface="+mn-ea"/>
          <a:cs typeface="+mn-cs"/>
        </a:defRPr>
      </a:lvl4pPr>
      <a:lvl5pPr marL="1826840" algn="l" defTabSz="913420" rtl="0" eaLnBrk="1" latinLnBrk="0" hangingPunct="1">
        <a:defRPr sz="1800" kern="1200">
          <a:solidFill>
            <a:schemeClr val="tx1"/>
          </a:solidFill>
          <a:latin typeface="+mn-lt"/>
          <a:ea typeface="+mn-ea"/>
          <a:cs typeface="+mn-cs"/>
        </a:defRPr>
      </a:lvl5pPr>
      <a:lvl6pPr marL="2283550" algn="l" defTabSz="913420" rtl="0" eaLnBrk="1" latinLnBrk="0" hangingPunct="1">
        <a:defRPr sz="1800" kern="1200">
          <a:solidFill>
            <a:schemeClr val="tx1"/>
          </a:solidFill>
          <a:latin typeface="+mn-lt"/>
          <a:ea typeface="+mn-ea"/>
          <a:cs typeface="+mn-cs"/>
        </a:defRPr>
      </a:lvl6pPr>
      <a:lvl7pPr marL="2740259" algn="l" defTabSz="913420" rtl="0" eaLnBrk="1" latinLnBrk="0" hangingPunct="1">
        <a:defRPr sz="1800" kern="1200">
          <a:solidFill>
            <a:schemeClr val="tx1"/>
          </a:solidFill>
          <a:latin typeface="+mn-lt"/>
          <a:ea typeface="+mn-ea"/>
          <a:cs typeface="+mn-cs"/>
        </a:defRPr>
      </a:lvl7pPr>
      <a:lvl8pPr marL="3196967" algn="l" defTabSz="913420" rtl="0" eaLnBrk="1" latinLnBrk="0" hangingPunct="1">
        <a:defRPr sz="1800" kern="1200">
          <a:solidFill>
            <a:schemeClr val="tx1"/>
          </a:solidFill>
          <a:latin typeface="+mn-lt"/>
          <a:ea typeface="+mn-ea"/>
          <a:cs typeface="+mn-cs"/>
        </a:defRPr>
      </a:lvl8pPr>
      <a:lvl9pPr marL="3653664" algn="l" defTabSz="91342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73740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Lst>
  <p:hf hdr="0" dt="0"/>
  <p:txStyles>
    <p:titleStyle>
      <a:lvl1pPr algn="l" defTabSz="685800" rtl="0" eaLnBrk="1" latinLnBrk="0" hangingPunct="1">
        <a:lnSpc>
          <a:spcPct val="90000"/>
        </a:lnSpc>
        <a:spcBef>
          <a:spcPct val="0"/>
        </a:spcBef>
        <a:buNone/>
        <a:defRPr sz="2250" b="1" kern="1200">
          <a:solidFill>
            <a:schemeClr val="accent1"/>
          </a:solidFill>
          <a:latin typeface="+mj-lt"/>
          <a:ea typeface="+mj-ea"/>
          <a:cs typeface="+mj-cs"/>
        </a:defRPr>
      </a:lvl1pPr>
    </p:titleStyle>
    <p:bodyStyle>
      <a:lvl1pPr marL="200025" indent="-200025" algn="l" defTabSz="685800" rtl="0" eaLnBrk="1" latinLnBrk="0" hangingPunct="1">
        <a:lnSpc>
          <a:spcPct val="100000"/>
        </a:lnSpc>
        <a:spcBef>
          <a:spcPts val="0"/>
        </a:spcBef>
        <a:spcAft>
          <a:spcPts val="600"/>
        </a:spcAft>
        <a:buFont typeface="Arial" panose="020B0604020202020204" pitchFamily="34" charset="0"/>
        <a:buChar char="•"/>
        <a:tabLst>
          <a:tab pos="200025" algn="l"/>
        </a:tabLst>
        <a:defRPr sz="1200" kern="1200">
          <a:solidFill>
            <a:schemeClr val="tx1"/>
          </a:solidFill>
          <a:latin typeface="+mn-lt"/>
          <a:ea typeface="+mn-ea"/>
          <a:cs typeface="+mn-cs"/>
        </a:defRPr>
      </a:lvl1pPr>
      <a:lvl2pPr marL="407194" indent="-207169" algn="l" defTabSz="6858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2pPr>
      <a:lvl3pPr marL="607219" indent="-200025" algn="l" defTabSz="6858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807244" indent="-200025" algn="l" defTabSz="6858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1007269" indent="-200025" algn="l" defTabSz="6858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913">
          <p15:clr>
            <a:srgbClr val="F26B43"/>
          </p15:clr>
        </p15:guide>
        <p15:guide id="2" pos="3885">
          <p15:clr>
            <a:srgbClr val="F26B43"/>
          </p15:clr>
        </p15:guide>
        <p15:guide id="3" pos="3795">
          <p15:clr>
            <a:srgbClr val="F26B43"/>
          </p15:clr>
        </p15:guide>
        <p15:guide id="4" pos="7423">
          <p15:clr>
            <a:srgbClr val="F26B43"/>
          </p15:clr>
        </p15:guide>
        <p15:guide id="5" pos="257">
          <p15:clr>
            <a:srgbClr val="F26B43"/>
          </p15:clr>
        </p15:guide>
        <p15:guide id="6" orient="horz" pos="4042">
          <p15:clr>
            <a:srgbClr val="F26B43"/>
          </p15:clr>
        </p15:guide>
        <p15:guide id="7" orient="horz" pos="2432">
          <p15:clr>
            <a:srgbClr val="F26B43"/>
          </p15:clr>
        </p15:guide>
        <p15:guide id="8" orient="horz" pos="2523">
          <p15:clr>
            <a:srgbClr val="F26B43"/>
          </p15:clr>
        </p15:guide>
        <p15:guide id="9" pos="2593">
          <p15:clr>
            <a:srgbClr val="F26B43"/>
          </p15:clr>
        </p15:guide>
        <p15:guide id="10" pos="2683">
          <p15:clr>
            <a:srgbClr val="F26B43"/>
          </p15:clr>
        </p15:guide>
        <p15:guide id="11" pos="4997">
          <p15:clr>
            <a:srgbClr val="F26B43"/>
          </p15:clr>
        </p15:guide>
        <p15:guide id="12" pos="508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49611"/>
            <a:ext cx="11376024" cy="451098"/>
          </a:xfrm>
          <a:prstGeom prst="rect">
            <a:avLst/>
          </a:prstGeom>
        </p:spPr>
        <p:txBody>
          <a:bodyPr vert="horz" lIns="0" tIns="0" rIns="0" bIns="0" rtlCol="0" anchor="t" anchorCtr="0">
            <a:noAutofit/>
          </a:bodyPr>
          <a:lstStyle/>
          <a:p>
            <a:endParaRPr lang="en-US" noProof="0" dirty="0"/>
          </a:p>
        </p:txBody>
      </p:sp>
      <p:sp>
        <p:nvSpPr>
          <p:cNvPr id="3" name="Text Placeholder 2"/>
          <p:cNvSpPr>
            <a:spLocks noGrp="1"/>
          </p:cNvSpPr>
          <p:nvPr>
            <p:ph type="body" idx="1"/>
          </p:nvPr>
        </p:nvSpPr>
        <p:spPr>
          <a:xfrm>
            <a:off x="407987" y="1406427"/>
            <a:ext cx="11376025" cy="5010249"/>
          </a:xfrm>
          <a:prstGeom prst="rect">
            <a:avLst/>
          </a:prstGeom>
        </p:spPr>
        <p:txBody>
          <a:bodyPr vert="horz" lIns="0" tIns="0" rIns="0" bIns="0" rtlCol="0" anchor="t" anchorCtr="0">
            <a:noAutofit/>
          </a:bodyPr>
          <a:lstStyle/>
          <a:p>
            <a:pPr lvl="0"/>
            <a:endParaRPr lang="en-US" noProof="0" dirty="0"/>
          </a:p>
        </p:txBody>
      </p:sp>
      <p:sp>
        <p:nvSpPr>
          <p:cNvPr id="14" name="Textfeld 13"/>
          <p:cNvSpPr txBox="1"/>
          <p:nvPr/>
        </p:nvSpPr>
        <p:spPr>
          <a:xfrm>
            <a:off x="10848528" y="6554528"/>
            <a:ext cx="935485" cy="186841"/>
          </a:xfrm>
          <a:prstGeom prst="rect">
            <a:avLst/>
          </a:prstGeom>
          <a:noFill/>
        </p:spPr>
        <p:txBody>
          <a:bodyPr wrap="square" lIns="0" tIns="0" rIns="0" bIns="0" rtlCol="0">
            <a:noAutofit/>
          </a:bodyPr>
          <a:lstStyle/>
          <a:p>
            <a:pPr algn="r"/>
            <a:r>
              <a:rPr lang="en-US" sz="900" b="1" noProof="0" dirty="0"/>
              <a:t>Page </a:t>
            </a:r>
            <a:fld id="{0427E4B2-AC28-443E-BE04-5CD55098A90B}" type="slidenum">
              <a:rPr lang="en-US" sz="900" b="1" noProof="0" smtClean="0"/>
              <a:pPr algn="r"/>
              <a:t>‹#›</a:t>
            </a:fld>
            <a:endParaRPr lang="en-US" sz="900" b="1" noProof="0" dirty="0"/>
          </a:p>
        </p:txBody>
      </p:sp>
      <p:pic>
        <p:nvPicPr>
          <p:cNvPr id="7" name="Grafik 6">
            <a:extLst>
              <a:ext uri="{FF2B5EF4-FFF2-40B4-BE49-F238E27FC236}">
                <a16:creationId xmlns:a16="http://schemas.microsoft.com/office/drawing/2014/main" id="{D4CD88DD-DBFC-4A36-8842-5A071EC0CA3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97917" y="6584948"/>
            <a:ext cx="419950" cy="126000"/>
          </a:xfrm>
          <a:prstGeom prst="rect">
            <a:avLst/>
          </a:prstGeom>
        </p:spPr>
      </p:pic>
    </p:spTree>
    <p:extLst>
      <p:ext uri="{BB962C8B-B14F-4D97-AF65-F5344CB8AC3E}">
        <p14:creationId xmlns:p14="http://schemas.microsoft.com/office/powerpoint/2010/main" val="712469940"/>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dt="0"/>
  <p:txStyles>
    <p:titleStyle>
      <a:lvl1pPr algn="l" defTabSz="914400" rtl="0" eaLnBrk="1" latinLnBrk="0" hangingPunct="1">
        <a:lnSpc>
          <a:spcPct val="90000"/>
        </a:lnSpc>
        <a:spcBef>
          <a:spcPct val="0"/>
        </a:spcBef>
        <a:buNone/>
        <a:defRPr sz="3000" b="1" kern="1200">
          <a:solidFill>
            <a:schemeClr val="accent1"/>
          </a:solidFill>
          <a:latin typeface="+mj-lt"/>
          <a:ea typeface="+mj-ea"/>
          <a:cs typeface="+mj-cs"/>
        </a:defRPr>
      </a:lvl1pPr>
    </p:titleStyle>
    <p:bodyStyle>
      <a:lvl1pPr marL="266700" indent="-266700" algn="l" defTabSz="914400" rtl="0" eaLnBrk="1" latinLnBrk="0" hangingPunct="1">
        <a:lnSpc>
          <a:spcPct val="100000"/>
        </a:lnSpc>
        <a:spcBef>
          <a:spcPts val="0"/>
        </a:spcBef>
        <a:spcAft>
          <a:spcPts val="800"/>
        </a:spcAft>
        <a:buFont typeface="Arial" panose="020B0604020202020204" pitchFamily="34" charset="0"/>
        <a:buChar char="•"/>
        <a:tabLst>
          <a:tab pos="266700" algn="l"/>
        </a:tabLst>
        <a:defRPr sz="1600" kern="1200">
          <a:solidFill>
            <a:schemeClr val="tx1"/>
          </a:solidFill>
          <a:latin typeface="+mn-lt"/>
          <a:ea typeface="+mn-ea"/>
          <a:cs typeface="+mn-cs"/>
        </a:defRPr>
      </a:lvl1pPr>
      <a:lvl2pPr marL="54292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076325"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343025"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913">
          <p15:clr>
            <a:srgbClr val="F26B43"/>
          </p15:clr>
        </p15:guide>
        <p15:guide id="2" pos="3885">
          <p15:clr>
            <a:srgbClr val="F26B43"/>
          </p15:clr>
        </p15:guide>
        <p15:guide id="3" pos="3795">
          <p15:clr>
            <a:srgbClr val="F26B43"/>
          </p15:clr>
        </p15:guide>
        <p15:guide id="4" pos="7423">
          <p15:clr>
            <a:srgbClr val="F26B43"/>
          </p15:clr>
        </p15:guide>
        <p15:guide id="5" pos="257">
          <p15:clr>
            <a:srgbClr val="F26B43"/>
          </p15:clr>
        </p15:guide>
        <p15:guide id="6" orient="horz" pos="4042">
          <p15:clr>
            <a:srgbClr val="F26B43"/>
          </p15:clr>
        </p15:guide>
        <p15:guide id="7" orient="horz" pos="2432">
          <p15:clr>
            <a:srgbClr val="F26B43"/>
          </p15:clr>
        </p15:guide>
        <p15:guide id="8" orient="horz" pos="2523">
          <p15:clr>
            <a:srgbClr val="F26B43"/>
          </p15:clr>
        </p15:guide>
        <p15:guide id="9" pos="2593">
          <p15:clr>
            <a:srgbClr val="F26B43"/>
          </p15:clr>
        </p15:guide>
        <p15:guide id="10" pos="2683">
          <p15:clr>
            <a:srgbClr val="F26B43"/>
          </p15:clr>
        </p15:guide>
        <p15:guide id="11" pos="4997">
          <p15:clr>
            <a:srgbClr val="F26B43"/>
          </p15:clr>
        </p15:guide>
        <p15:guide id="12" pos="5087">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3.jpeg"/><Relationship Id="rId7" Type="http://schemas.openxmlformats.org/officeDocument/2006/relationships/image" Target="../media/image25.png"/><Relationship Id="rId12"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4.png"/><Relationship Id="rId11" Type="http://schemas.openxmlformats.org/officeDocument/2006/relationships/image" Target="../media/image28.emf"/><Relationship Id="rId5" Type="http://schemas.openxmlformats.org/officeDocument/2006/relationships/image" Target="../media/image24.png"/><Relationship Id="rId10" Type="http://schemas.openxmlformats.org/officeDocument/2006/relationships/image" Target="../media/image27.emf"/><Relationship Id="rId4" Type="http://schemas.openxmlformats.org/officeDocument/2006/relationships/image" Target="../media/image3.png"/><Relationship Id="rId9"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94.tiff"/><Relationship Id="rId2" Type="http://schemas.openxmlformats.org/officeDocument/2006/relationships/image" Target="../media/image93.tiff"/><Relationship Id="rId1" Type="http://schemas.openxmlformats.org/officeDocument/2006/relationships/slideLayout" Target="../slideLayouts/slideLayout12.xml"/><Relationship Id="rId5" Type="http://schemas.openxmlformats.org/officeDocument/2006/relationships/image" Target="../media/image34.tiff"/><Relationship Id="rId4" Type="http://schemas.openxmlformats.org/officeDocument/2006/relationships/image" Target="../media/image95.tiff"/></Relationships>
</file>

<file path=ppt/slides/_rels/slide1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12.xml"/><Relationship Id="rId4" Type="http://schemas.openxmlformats.org/officeDocument/2006/relationships/image" Target="../media/image39.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0.tiff"/><Relationship Id="rId7" Type="http://schemas.openxmlformats.org/officeDocument/2006/relationships/image" Target="../media/image34.tiff"/><Relationship Id="rId2" Type="http://schemas.openxmlformats.org/officeDocument/2006/relationships/image" Target="../media/image29.tiff"/><Relationship Id="rId1" Type="http://schemas.openxmlformats.org/officeDocument/2006/relationships/slideLayout" Target="../slideLayouts/slideLayout13.xml"/><Relationship Id="rId6" Type="http://schemas.openxmlformats.org/officeDocument/2006/relationships/image" Target="../media/image33.tiff"/><Relationship Id="rId5" Type="http://schemas.openxmlformats.org/officeDocument/2006/relationships/image" Target="../media/image32.png"/><Relationship Id="rId4" Type="http://schemas.openxmlformats.org/officeDocument/2006/relationships/image" Target="../media/image31.tiff"/></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34.tiff"/><Relationship Id="rId5" Type="http://schemas.openxmlformats.org/officeDocument/2006/relationships/image" Target="../media/image31.tiff"/><Relationship Id="rId4" Type="http://schemas.openxmlformats.org/officeDocument/2006/relationships/image" Target="../media/image29.tiff"/></Relationships>
</file>

<file path=ppt/slides/_rels/slide4.xml.rels><?xml version="1.0" encoding="UTF-8" standalone="yes"?>
<Relationships xmlns="http://schemas.openxmlformats.org/package/2006/relationships"><Relationship Id="rId8" Type="http://schemas.openxmlformats.org/officeDocument/2006/relationships/image" Target="../media/image34.tiff"/><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12.xml"/><Relationship Id="rId6" Type="http://schemas.openxmlformats.org/officeDocument/2006/relationships/image" Target="../media/image40.jpeg"/><Relationship Id="rId5" Type="http://schemas.openxmlformats.org/officeDocument/2006/relationships/image" Target="../media/image39.tiff"/><Relationship Id="rId10" Type="http://schemas.openxmlformats.org/officeDocument/2006/relationships/image" Target="../media/image43.png"/><Relationship Id="rId4" Type="http://schemas.openxmlformats.org/officeDocument/2006/relationships/image" Target="../media/image38.jpeg"/><Relationship Id="rId9" Type="http://schemas.openxmlformats.org/officeDocument/2006/relationships/image" Target="../media/image42.jpg"/></Relationships>
</file>

<file path=ppt/slides/_rels/slide5.xml.rels><?xml version="1.0" encoding="UTF-8" standalone="yes"?>
<Relationships xmlns="http://schemas.openxmlformats.org/package/2006/relationships"><Relationship Id="rId8" Type="http://schemas.openxmlformats.org/officeDocument/2006/relationships/image" Target="../media/image47.emf"/><Relationship Id="rId13" Type="http://schemas.openxmlformats.org/officeDocument/2006/relationships/image" Target="../media/image52.png"/><Relationship Id="rId3" Type="http://schemas.openxmlformats.org/officeDocument/2006/relationships/image" Target="../media/image44.png"/><Relationship Id="rId7" Type="http://schemas.openxmlformats.org/officeDocument/2006/relationships/image" Target="../media/image31.tiff"/><Relationship Id="rId12" Type="http://schemas.openxmlformats.org/officeDocument/2006/relationships/image" Target="../media/image51.png"/><Relationship Id="rId17" Type="http://schemas.openxmlformats.org/officeDocument/2006/relationships/image" Target="../media/image55.emf"/><Relationship Id="rId2" Type="http://schemas.openxmlformats.org/officeDocument/2006/relationships/image" Target="../media/image15.png"/><Relationship Id="rId16" Type="http://schemas.openxmlformats.org/officeDocument/2006/relationships/image" Target="../media/image42.jpg"/><Relationship Id="rId1" Type="http://schemas.openxmlformats.org/officeDocument/2006/relationships/slideLayout" Target="../slideLayouts/slideLayout12.xml"/><Relationship Id="rId6" Type="http://schemas.openxmlformats.org/officeDocument/2006/relationships/image" Target="../media/image40.jpeg"/><Relationship Id="rId11" Type="http://schemas.openxmlformats.org/officeDocument/2006/relationships/image" Target="../media/image50.tiff"/><Relationship Id="rId5" Type="http://schemas.openxmlformats.org/officeDocument/2006/relationships/image" Target="../media/image46.jpg"/><Relationship Id="rId15" Type="http://schemas.openxmlformats.org/officeDocument/2006/relationships/image" Target="../media/image54.emf"/><Relationship Id="rId10" Type="http://schemas.openxmlformats.org/officeDocument/2006/relationships/image" Target="../media/image49.tiff"/><Relationship Id="rId4" Type="http://schemas.openxmlformats.org/officeDocument/2006/relationships/image" Target="../media/image45.png"/><Relationship Id="rId9" Type="http://schemas.openxmlformats.org/officeDocument/2006/relationships/image" Target="../media/image48.png"/><Relationship Id="rId1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6.png"/><Relationship Id="rId1" Type="http://schemas.openxmlformats.org/officeDocument/2006/relationships/slideLayout" Target="../slideLayouts/slideLayout31.xml"/><Relationship Id="rId5" Type="http://schemas.openxmlformats.org/officeDocument/2006/relationships/image" Target="../media/image58.tiff"/><Relationship Id="rId4" Type="http://schemas.openxmlformats.org/officeDocument/2006/relationships/image" Target="../media/image57.tiff"/></Relationships>
</file>

<file path=ppt/slides/_rels/slide7.xml.rels><?xml version="1.0" encoding="UTF-8" standalone="yes"?>
<Relationships xmlns="http://schemas.openxmlformats.org/package/2006/relationships"><Relationship Id="rId8" Type="http://schemas.openxmlformats.org/officeDocument/2006/relationships/image" Target="../media/image63.emf"/><Relationship Id="rId13" Type="http://schemas.openxmlformats.org/officeDocument/2006/relationships/image" Target="../media/image68.emf"/><Relationship Id="rId3" Type="http://schemas.openxmlformats.org/officeDocument/2006/relationships/image" Target="../media/image59.png"/><Relationship Id="rId7" Type="http://schemas.openxmlformats.org/officeDocument/2006/relationships/image" Target="../media/image62.emf"/><Relationship Id="rId12" Type="http://schemas.openxmlformats.org/officeDocument/2006/relationships/image" Target="../media/image67.png"/><Relationship Id="rId2" Type="http://schemas.openxmlformats.org/officeDocument/2006/relationships/notesSlide" Target="../notesSlides/notesSlide3.xml"/><Relationship Id="rId16" Type="http://schemas.openxmlformats.org/officeDocument/2006/relationships/image" Target="../media/image71.png"/><Relationship Id="rId1" Type="http://schemas.openxmlformats.org/officeDocument/2006/relationships/slideLayout" Target="../slideLayouts/slideLayout40.xml"/><Relationship Id="rId6" Type="http://schemas.openxmlformats.org/officeDocument/2006/relationships/image" Target="../media/image61.png"/><Relationship Id="rId11" Type="http://schemas.openxmlformats.org/officeDocument/2006/relationships/image" Target="../media/image66.emf"/><Relationship Id="rId5" Type="http://schemas.openxmlformats.org/officeDocument/2006/relationships/image" Target="../media/image216.png"/><Relationship Id="rId15" Type="http://schemas.openxmlformats.org/officeDocument/2006/relationships/image" Target="../media/image70.emf"/><Relationship Id="rId10" Type="http://schemas.openxmlformats.org/officeDocument/2006/relationships/image" Target="../media/image65.emf"/><Relationship Id="rId4" Type="http://schemas.openxmlformats.org/officeDocument/2006/relationships/image" Target="../media/image60.png"/><Relationship Id="rId9" Type="http://schemas.openxmlformats.org/officeDocument/2006/relationships/image" Target="../media/image64.emf"/><Relationship Id="rId14" Type="http://schemas.openxmlformats.org/officeDocument/2006/relationships/image" Target="../media/image69.emf"/></Relationships>
</file>

<file path=ppt/slides/_rels/slide8.xml.rels><?xml version="1.0" encoding="UTF-8" standalone="yes"?>
<Relationships xmlns="http://schemas.openxmlformats.org/package/2006/relationships"><Relationship Id="rId8" Type="http://schemas.openxmlformats.org/officeDocument/2006/relationships/image" Target="../media/image78.tiff"/><Relationship Id="rId3" Type="http://schemas.openxmlformats.org/officeDocument/2006/relationships/image" Target="../media/image73.png"/><Relationship Id="rId7" Type="http://schemas.openxmlformats.org/officeDocument/2006/relationships/image" Target="../media/image77.tif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76.tiff"/><Relationship Id="rId11" Type="http://schemas.openxmlformats.org/officeDocument/2006/relationships/image" Target="../media/image72.emf"/><Relationship Id="rId5" Type="http://schemas.openxmlformats.org/officeDocument/2006/relationships/image" Target="../media/image75.png"/><Relationship Id="rId10" Type="http://schemas.openxmlformats.org/officeDocument/2006/relationships/oleObject" Target="../embeddings/oleObject1.bin"/><Relationship Id="rId4" Type="http://schemas.openxmlformats.org/officeDocument/2006/relationships/image" Target="../media/image74.png"/><Relationship Id="rId9" Type="http://schemas.openxmlformats.org/officeDocument/2006/relationships/image" Target="../media/image79.tiff"/></Relationships>
</file>

<file path=ppt/slides/_rels/slide9.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18" Type="http://schemas.openxmlformats.org/officeDocument/2006/relationships/image" Target="../media/image92.png"/><Relationship Id="rId3" Type="http://schemas.openxmlformats.org/officeDocument/2006/relationships/hyperlink" Target="https://achip.stanford.edu/" TargetMode="External"/><Relationship Id="rId7" Type="http://schemas.openxmlformats.org/officeDocument/2006/relationships/image" Target="../media/image81.png"/><Relationship Id="rId12" Type="http://schemas.openxmlformats.org/officeDocument/2006/relationships/image" Target="../media/image86.png"/><Relationship Id="rId17" Type="http://schemas.openxmlformats.org/officeDocument/2006/relationships/image" Target="../media/image91.png"/><Relationship Id="rId2" Type="http://schemas.openxmlformats.org/officeDocument/2006/relationships/image" Target="../media/image33.tiff"/><Relationship Id="rId16"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27.emf"/><Relationship Id="rId15" Type="http://schemas.openxmlformats.org/officeDocument/2006/relationships/image" Target="../media/image89.png"/><Relationship Id="rId10" Type="http://schemas.openxmlformats.org/officeDocument/2006/relationships/image" Target="../media/image84.png"/><Relationship Id="rId19" Type="http://schemas.openxmlformats.org/officeDocument/2006/relationships/image" Target="../media/image36.jpeg"/><Relationship Id="rId4" Type="http://schemas.openxmlformats.org/officeDocument/2006/relationships/image" Target="../media/image28.emf"/><Relationship Id="rId9" Type="http://schemas.openxmlformats.org/officeDocument/2006/relationships/image" Target="../media/image83.png"/><Relationship Id="rId14" Type="http://schemas.openxmlformats.org/officeDocument/2006/relationships/image" Target="../media/image8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0" name="Picture 9" descr="DESY-Logo-cyan-RGB_ger"/>
          <p:cNvPicPr>
            <a:picLocks noChangeAspect="1" noChangeArrowheads="1"/>
          </p:cNvPicPr>
          <p:nvPr/>
        </p:nvPicPr>
        <p:blipFill>
          <a:blip r:embed="rId4">
            <a:extLst>
              <a:ext uri="{28A0092B-C50C-407E-A947-70E740481C1C}">
                <a14:useLocalDpi xmlns:a14="http://schemas.microsoft.com/office/drawing/2010/main" val="0"/>
              </a:ext>
            </a:extLst>
          </a:blip>
          <a:srcRect l="-3554" t="-4523" r="-13409"/>
          <a:stretch>
            <a:fillRect/>
          </a:stretch>
        </p:blipFill>
        <p:spPr bwMode="auto">
          <a:xfrm>
            <a:off x="1524000" y="1"/>
            <a:ext cx="1149350" cy="1027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1"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96325" y="131763"/>
            <a:ext cx="1817688" cy="89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6750" y="5959525"/>
            <a:ext cx="841375" cy="83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3" name="Titel 1"/>
          <p:cNvSpPr txBox="1">
            <a:spLocks/>
          </p:cNvSpPr>
          <p:nvPr/>
        </p:nvSpPr>
        <p:spPr bwMode="auto">
          <a:xfrm>
            <a:off x="1334407" y="1445609"/>
            <a:ext cx="9391650" cy="1274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2" tIns="45671" rIns="91342" bIns="45671" anchor="ctr"/>
          <a:lstStyle>
            <a:lvl1pPr defTabSz="457200">
              <a:defRPr sz="2400" b="1">
                <a:solidFill>
                  <a:schemeClr val="tx1"/>
                </a:solidFill>
                <a:latin typeface="Arial" charset="0"/>
                <a:ea typeface="ＭＳ Ｐゴシック" charset="0"/>
                <a:cs typeface="ＭＳ Ｐゴシック" charset="0"/>
              </a:defRPr>
            </a:lvl1pPr>
            <a:lvl2pPr marL="742950" indent="-285750" defTabSz="457200">
              <a:defRPr sz="2400" b="1">
                <a:solidFill>
                  <a:schemeClr val="tx1"/>
                </a:solidFill>
                <a:latin typeface="Arial" charset="0"/>
                <a:ea typeface="ＭＳ Ｐゴシック" charset="0"/>
              </a:defRPr>
            </a:lvl2pPr>
            <a:lvl3pPr marL="1143000" indent="-228600" defTabSz="457200">
              <a:defRPr sz="2400" b="1">
                <a:solidFill>
                  <a:schemeClr val="tx1"/>
                </a:solidFill>
                <a:latin typeface="Arial" charset="0"/>
                <a:ea typeface="ＭＳ Ｐゴシック" charset="0"/>
              </a:defRPr>
            </a:lvl3pPr>
            <a:lvl4pPr marL="1600200" indent="-228600" defTabSz="457200">
              <a:defRPr sz="2400" b="1">
                <a:solidFill>
                  <a:schemeClr val="tx1"/>
                </a:solidFill>
                <a:latin typeface="Arial" charset="0"/>
                <a:ea typeface="ＭＳ Ｐゴシック" charset="0"/>
              </a:defRPr>
            </a:lvl4pPr>
            <a:lvl5pPr marL="2057400" indent="-228600" defTabSz="4572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0" fontAlgn="base" hangingPunct="0">
              <a:spcBef>
                <a:spcPct val="0"/>
              </a:spcBef>
              <a:spcAft>
                <a:spcPct val="0"/>
              </a:spcAft>
            </a:pPr>
            <a:r>
              <a:rPr lang="en-US" sz="4000" dirty="0">
                <a:solidFill>
                  <a:srgbClr val="FFFFFF"/>
                </a:solidFill>
              </a:rPr>
              <a:t>Very High Frequency Accelerators:</a:t>
            </a:r>
          </a:p>
          <a:p>
            <a:pPr algn="ctr" eaLnBrk="0" fontAlgn="base" hangingPunct="0">
              <a:spcBef>
                <a:spcPct val="0"/>
              </a:spcBef>
              <a:spcAft>
                <a:spcPct val="0"/>
              </a:spcAft>
            </a:pPr>
            <a:r>
              <a:rPr lang="en-US" sz="4000" dirty="0">
                <a:solidFill>
                  <a:srgbClr val="FFFFFF"/>
                </a:solidFill>
              </a:rPr>
              <a:t>THz and IR</a:t>
            </a:r>
          </a:p>
        </p:txBody>
      </p:sp>
      <p:sp>
        <p:nvSpPr>
          <p:cNvPr id="17414" name="Untertitel 2"/>
          <p:cNvSpPr txBox="1">
            <a:spLocks/>
          </p:cNvSpPr>
          <p:nvPr/>
        </p:nvSpPr>
        <p:spPr bwMode="auto">
          <a:xfrm>
            <a:off x="1188720" y="3381829"/>
            <a:ext cx="9912096" cy="2596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2" tIns="45671" rIns="91342" bIns="45671"/>
          <a:lstStyle>
            <a:lvl1pPr defTabSz="457200">
              <a:defRPr sz="2400" b="1">
                <a:solidFill>
                  <a:schemeClr val="tx1"/>
                </a:solidFill>
                <a:latin typeface="Arial" charset="0"/>
                <a:ea typeface="ＭＳ Ｐゴシック" charset="0"/>
                <a:cs typeface="ＭＳ Ｐゴシック" charset="0"/>
              </a:defRPr>
            </a:lvl1pPr>
            <a:lvl2pPr marL="742950" indent="-285750" defTabSz="457200">
              <a:defRPr sz="2400" b="1">
                <a:solidFill>
                  <a:schemeClr val="tx1"/>
                </a:solidFill>
                <a:latin typeface="Arial" charset="0"/>
                <a:ea typeface="ＭＳ Ｐゴシック" charset="0"/>
              </a:defRPr>
            </a:lvl2pPr>
            <a:lvl3pPr marL="1143000" indent="-228600" defTabSz="457200">
              <a:defRPr sz="2400" b="1">
                <a:solidFill>
                  <a:schemeClr val="tx1"/>
                </a:solidFill>
                <a:latin typeface="Arial" charset="0"/>
                <a:ea typeface="ＭＳ Ｐゴシック" charset="0"/>
              </a:defRPr>
            </a:lvl3pPr>
            <a:lvl4pPr marL="1600200" indent="-228600" defTabSz="457200">
              <a:defRPr sz="2400" b="1">
                <a:solidFill>
                  <a:schemeClr val="tx1"/>
                </a:solidFill>
                <a:latin typeface="Arial" charset="0"/>
                <a:ea typeface="ＭＳ Ｐゴシック" charset="0"/>
              </a:defRPr>
            </a:lvl4pPr>
            <a:lvl5pPr marL="2057400" indent="-228600" defTabSz="4572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fontAlgn="base">
              <a:spcBef>
                <a:spcPct val="20000"/>
              </a:spcBef>
              <a:spcAft>
                <a:spcPct val="0"/>
              </a:spcAft>
            </a:pPr>
            <a:r>
              <a:rPr lang="en-US" sz="3200" dirty="0">
                <a:solidFill>
                  <a:srgbClr val="FFFFFF"/>
                </a:solidFill>
                <a:cs typeface="Helvetica" charset="0"/>
              </a:rPr>
              <a:t>Nicholas H. Matlis </a:t>
            </a:r>
            <a:br>
              <a:rPr lang="en-US" sz="3200" dirty="0">
                <a:solidFill>
                  <a:srgbClr val="FFFFFF"/>
                </a:solidFill>
                <a:cs typeface="Helvetica" charset="0"/>
              </a:rPr>
            </a:br>
            <a:endParaRPr lang="en-US" sz="3200" dirty="0">
              <a:solidFill>
                <a:srgbClr val="FFFFFF"/>
              </a:solidFill>
              <a:cs typeface="Helvetica" charset="0"/>
            </a:endParaRPr>
          </a:p>
          <a:p>
            <a:pPr algn="ctr" fontAlgn="base">
              <a:spcBef>
                <a:spcPct val="20000"/>
              </a:spcBef>
              <a:spcAft>
                <a:spcPct val="0"/>
              </a:spcAft>
            </a:pPr>
            <a:r>
              <a:rPr lang="en-US" sz="2000" dirty="0">
                <a:solidFill>
                  <a:srgbClr val="FFFFFF"/>
                </a:solidFill>
                <a:cs typeface="Helvetica" charset="0"/>
              </a:rPr>
              <a:t>Center for Free-Electron Laser Science, DESY, Hamburg, Germany</a:t>
            </a:r>
          </a:p>
          <a:p>
            <a:pPr algn="ctr" fontAlgn="base">
              <a:spcBef>
                <a:spcPct val="20000"/>
              </a:spcBef>
              <a:spcAft>
                <a:spcPts val="600"/>
              </a:spcAft>
            </a:pPr>
            <a:r>
              <a:rPr lang="en-US" sz="2000" dirty="0">
                <a:solidFill>
                  <a:srgbClr val="FFFFFF"/>
                </a:solidFill>
                <a:cs typeface="Helvetica" charset="0"/>
              </a:rPr>
              <a:t>Ultrafast Optics and X-Rays Group</a:t>
            </a:r>
          </a:p>
          <a:p>
            <a:pPr algn="ctr" fontAlgn="base">
              <a:spcBef>
                <a:spcPct val="20000"/>
              </a:spcBef>
              <a:spcAft>
                <a:spcPts val="600"/>
              </a:spcAft>
            </a:pPr>
            <a:r>
              <a:rPr lang="en-US" sz="3200" dirty="0" err="1">
                <a:solidFill>
                  <a:srgbClr val="FFFFFF"/>
                </a:solidFill>
                <a:cs typeface="Helvetica" charset="0"/>
              </a:rPr>
              <a:t>KfB</a:t>
            </a:r>
            <a:r>
              <a:rPr lang="en-US" sz="3200" dirty="0">
                <a:solidFill>
                  <a:srgbClr val="FFFFFF"/>
                </a:solidFill>
                <a:cs typeface="Helvetica" charset="0"/>
              </a:rPr>
              <a:t> </a:t>
            </a:r>
            <a:r>
              <a:rPr lang="en-US" sz="3200" dirty="0" err="1">
                <a:solidFill>
                  <a:srgbClr val="FFFFFF"/>
                </a:solidFill>
                <a:cs typeface="Helvetica" charset="0"/>
              </a:rPr>
              <a:t>Strategie</a:t>
            </a:r>
            <a:r>
              <a:rPr lang="en-US" sz="3200" dirty="0">
                <a:solidFill>
                  <a:srgbClr val="FFFFFF"/>
                </a:solidFill>
                <a:cs typeface="Helvetica" charset="0"/>
              </a:rPr>
              <a:t> Workshop – September 5 - 6, 2019</a:t>
            </a:r>
          </a:p>
          <a:p>
            <a:pPr algn="ctr" fontAlgn="base">
              <a:spcBef>
                <a:spcPct val="20000"/>
              </a:spcBef>
              <a:spcAft>
                <a:spcPct val="0"/>
              </a:spcAft>
            </a:pPr>
            <a:endParaRPr lang="en-US" sz="3200" dirty="0">
              <a:solidFill>
                <a:srgbClr val="FFFFFF"/>
              </a:solidFill>
              <a:cs typeface="Helvetica" charset="0"/>
            </a:endParaRPr>
          </a:p>
        </p:txBody>
      </p:sp>
      <p:grpSp>
        <p:nvGrpSpPr>
          <p:cNvPr id="17415" name="Gruppierung 2"/>
          <p:cNvGrpSpPr>
            <a:grpSpLocks/>
          </p:cNvGrpSpPr>
          <p:nvPr/>
        </p:nvGrpSpPr>
        <p:grpSpPr bwMode="auto">
          <a:xfrm>
            <a:off x="9745713" y="5964238"/>
            <a:ext cx="865187" cy="823912"/>
            <a:chOff x="0" y="5079750"/>
            <a:chExt cx="864745" cy="824108"/>
          </a:xfrm>
        </p:grpSpPr>
        <p:sp>
          <p:nvSpPr>
            <p:cNvPr id="17421" name="Rechteck 1"/>
            <p:cNvSpPr>
              <a:spLocks noChangeArrowheads="1"/>
            </p:cNvSpPr>
            <p:nvPr/>
          </p:nvSpPr>
          <p:spPr bwMode="auto">
            <a:xfrm>
              <a:off x="0" y="5079750"/>
              <a:ext cx="864745" cy="824108"/>
            </a:xfrm>
            <a:prstGeom prst="rect">
              <a:avLst/>
            </a:prstGeom>
            <a:solidFill>
              <a:schemeClr val="bg1"/>
            </a:solidFill>
            <a:ln w="9525">
              <a:solidFill>
                <a:schemeClr val="tx1"/>
              </a:solidFill>
              <a:round/>
              <a:headEnd/>
              <a:tailEnd/>
            </a:ln>
          </p:spPr>
          <p:txBody>
            <a:bodyPr/>
            <a:lstStyle/>
            <a:p>
              <a:pPr eaLnBrk="0" fontAlgn="base" hangingPunct="0">
                <a:spcBef>
                  <a:spcPct val="0"/>
                </a:spcBef>
                <a:spcAft>
                  <a:spcPct val="0"/>
                </a:spcAft>
              </a:pPr>
              <a:endParaRPr lang="de-DE" b="1">
                <a:solidFill>
                  <a:srgbClr val="000000"/>
                </a:solidFill>
                <a:latin typeface="Arial" charset="0"/>
                <a:ea typeface="ＭＳ Ｐゴシック" charset="0"/>
              </a:endParaRPr>
            </a:p>
          </p:txBody>
        </p:sp>
        <p:pic>
          <p:nvPicPr>
            <p:cNvPr id="17422" name="Picture 4" descr="http://www.cui.uni-hamburg.de/wp-content/themes/cui/library/images/cui-logo-sit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072" y="5133789"/>
              <a:ext cx="729767" cy="684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7416" name="Picture 2"/>
          <p:cNvPicPr>
            <a:picLocks noChangeAspect="1" noChangeArrowheads="1"/>
          </p:cNvPicPr>
          <p:nvPr/>
        </p:nvPicPr>
        <p:blipFill>
          <a:blip r:embed="rId8">
            <a:extLst>
              <a:ext uri="{28A0092B-C50C-407E-A947-70E740481C1C}">
                <a14:useLocalDpi xmlns:a14="http://schemas.microsoft.com/office/drawing/2010/main" val="0"/>
              </a:ext>
            </a:extLst>
          </a:blip>
          <a:srcRect l="12740" t="-5" r="10165" b="24023"/>
          <a:stretch>
            <a:fillRect/>
          </a:stretch>
        </p:blipFill>
        <p:spPr bwMode="auto">
          <a:xfrm>
            <a:off x="3538538" y="5972175"/>
            <a:ext cx="889000" cy="838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7417" name="Bild 10" descr="AXSIS-LOGO.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03788" y="5969050"/>
            <a:ext cx="1131887" cy="84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8" name="Bild 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807200" y="5962650"/>
            <a:ext cx="2046288"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9" name="Picture 1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813469" y="5964238"/>
            <a:ext cx="936625" cy="84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0" name="Grafik 10"/>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670178" y="90488"/>
            <a:ext cx="2132013" cy="862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71055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1B27C-6258-B148-A380-F04B306C02AD}"/>
              </a:ext>
            </a:extLst>
          </p:cNvPr>
          <p:cNvSpPr>
            <a:spLocks noGrp="1"/>
          </p:cNvSpPr>
          <p:nvPr>
            <p:ph type="title"/>
          </p:nvPr>
        </p:nvSpPr>
        <p:spPr/>
        <p:txBody>
          <a:bodyPr/>
          <a:lstStyle/>
          <a:p>
            <a:r>
              <a:rPr lang="en-US" dirty="0"/>
              <a:t>Research in ACHIP &amp; Dielectric Laser Accelerators</a:t>
            </a:r>
          </a:p>
        </p:txBody>
      </p:sp>
      <p:sp>
        <p:nvSpPr>
          <p:cNvPr id="3" name="TextBox 2">
            <a:extLst>
              <a:ext uri="{FF2B5EF4-FFF2-40B4-BE49-F238E27FC236}">
                <a16:creationId xmlns:a16="http://schemas.microsoft.com/office/drawing/2014/main" id="{20C3219D-1558-124F-B438-5CAB4496D5D2}"/>
              </a:ext>
            </a:extLst>
          </p:cNvPr>
          <p:cNvSpPr txBox="1"/>
          <p:nvPr/>
        </p:nvSpPr>
        <p:spPr>
          <a:xfrm>
            <a:off x="2719411" y="5525105"/>
            <a:ext cx="9652386" cy="646331"/>
          </a:xfrm>
          <a:prstGeom prst="rect">
            <a:avLst/>
          </a:prstGeom>
          <a:noFill/>
        </p:spPr>
        <p:txBody>
          <a:bodyPr wrap="none" rtlCol="0">
            <a:spAutoFit/>
          </a:bodyPr>
          <a:lstStyle/>
          <a:p>
            <a:r>
              <a:rPr lang="en-US" dirty="0"/>
              <a:t>2-sided pumping using a distributed Bragg reflector (</a:t>
            </a:r>
            <a:r>
              <a:rPr lang="en-US" dirty="0" err="1"/>
              <a:t>dE</a:t>
            </a:r>
            <a:r>
              <a:rPr lang="en-US" dirty="0"/>
              <a:t>/</a:t>
            </a:r>
            <a:r>
              <a:rPr lang="en-US" dirty="0" err="1"/>
              <a:t>dz</a:t>
            </a:r>
            <a:r>
              <a:rPr lang="en-US" dirty="0"/>
              <a:t> = 133 MeV/m, E0 = 28 keV, </a:t>
            </a:r>
            <a:r>
              <a:rPr lang="en-US" dirty="0" err="1"/>
              <a:t>dE</a:t>
            </a:r>
            <a:r>
              <a:rPr lang="en-US" dirty="0"/>
              <a:t> = 0.69 keV) </a:t>
            </a:r>
          </a:p>
          <a:p>
            <a:r>
              <a:rPr lang="en-US" dirty="0"/>
              <a:t>P. </a:t>
            </a:r>
            <a:r>
              <a:rPr lang="en-US" dirty="0" err="1"/>
              <a:t>Yousefi</a:t>
            </a:r>
            <a:r>
              <a:rPr lang="en-US" dirty="0"/>
              <a:t> et al, Opt. Lett. v44, p1520</a:t>
            </a:r>
          </a:p>
        </p:txBody>
      </p:sp>
      <p:pic>
        <p:nvPicPr>
          <p:cNvPr id="4" name="Picture 3">
            <a:extLst>
              <a:ext uri="{FF2B5EF4-FFF2-40B4-BE49-F238E27FC236}">
                <a16:creationId xmlns:a16="http://schemas.microsoft.com/office/drawing/2014/main" id="{7128A962-0554-A846-B46A-66096247F8B2}"/>
              </a:ext>
            </a:extLst>
          </p:cNvPr>
          <p:cNvPicPr>
            <a:picLocks noChangeAspect="1"/>
          </p:cNvPicPr>
          <p:nvPr/>
        </p:nvPicPr>
        <p:blipFill rotWithShape="1">
          <a:blip r:embed="rId2"/>
          <a:srcRect b="29481"/>
          <a:stretch/>
        </p:blipFill>
        <p:spPr>
          <a:xfrm>
            <a:off x="1125020" y="1753351"/>
            <a:ext cx="2061030" cy="1571264"/>
          </a:xfrm>
          <a:prstGeom prst="rect">
            <a:avLst/>
          </a:prstGeom>
        </p:spPr>
      </p:pic>
      <p:pic>
        <p:nvPicPr>
          <p:cNvPr id="5" name="Picture 4">
            <a:extLst>
              <a:ext uri="{FF2B5EF4-FFF2-40B4-BE49-F238E27FC236}">
                <a16:creationId xmlns:a16="http://schemas.microsoft.com/office/drawing/2014/main" id="{C36427BC-7839-7840-A8E7-D7E78137BA58}"/>
              </a:ext>
            </a:extLst>
          </p:cNvPr>
          <p:cNvPicPr>
            <a:picLocks noChangeAspect="1"/>
          </p:cNvPicPr>
          <p:nvPr/>
        </p:nvPicPr>
        <p:blipFill rotWithShape="1">
          <a:blip r:embed="rId3"/>
          <a:srcRect l="3994" r="4150" b="45492"/>
          <a:stretch/>
        </p:blipFill>
        <p:spPr>
          <a:xfrm>
            <a:off x="1069384" y="3222771"/>
            <a:ext cx="2670629" cy="1603230"/>
          </a:xfrm>
          <a:prstGeom prst="rect">
            <a:avLst/>
          </a:prstGeom>
        </p:spPr>
      </p:pic>
      <p:pic>
        <p:nvPicPr>
          <p:cNvPr id="6" name="Picture 5">
            <a:extLst>
              <a:ext uri="{FF2B5EF4-FFF2-40B4-BE49-F238E27FC236}">
                <a16:creationId xmlns:a16="http://schemas.microsoft.com/office/drawing/2014/main" id="{EAD37FEA-5457-0145-B305-FC97FC20F4B8}"/>
              </a:ext>
            </a:extLst>
          </p:cNvPr>
          <p:cNvPicPr>
            <a:picLocks noChangeAspect="1"/>
          </p:cNvPicPr>
          <p:nvPr/>
        </p:nvPicPr>
        <p:blipFill rotWithShape="1">
          <a:blip r:embed="rId4"/>
          <a:srcRect l="3461" r="2513" b="19370"/>
          <a:stretch/>
        </p:blipFill>
        <p:spPr>
          <a:xfrm>
            <a:off x="1103250" y="5016259"/>
            <a:ext cx="1439334" cy="1672408"/>
          </a:xfrm>
          <a:prstGeom prst="rect">
            <a:avLst/>
          </a:prstGeom>
        </p:spPr>
      </p:pic>
      <p:pic>
        <p:nvPicPr>
          <p:cNvPr id="7" name="Picture 6">
            <a:extLst>
              <a:ext uri="{FF2B5EF4-FFF2-40B4-BE49-F238E27FC236}">
                <a16:creationId xmlns:a16="http://schemas.microsoft.com/office/drawing/2014/main" id="{986BECCF-B840-E840-AE58-A5B3D063F0B8}"/>
              </a:ext>
            </a:extLst>
          </p:cNvPr>
          <p:cNvPicPr>
            <a:picLocks noChangeAspect="1"/>
          </p:cNvPicPr>
          <p:nvPr/>
        </p:nvPicPr>
        <p:blipFill rotWithShape="1">
          <a:blip r:embed="rId5"/>
          <a:srcRect l="12185" r="10924" b="20142"/>
          <a:stretch/>
        </p:blipFill>
        <p:spPr>
          <a:xfrm>
            <a:off x="1187917" y="694141"/>
            <a:ext cx="2656115" cy="1117726"/>
          </a:xfrm>
          <a:prstGeom prst="rect">
            <a:avLst/>
          </a:prstGeom>
        </p:spPr>
      </p:pic>
      <p:sp>
        <p:nvSpPr>
          <p:cNvPr id="8" name="TextBox 7">
            <a:extLst>
              <a:ext uri="{FF2B5EF4-FFF2-40B4-BE49-F238E27FC236}">
                <a16:creationId xmlns:a16="http://schemas.microsoft.com/office/drawing/2014/main" id="{2D75BF97-D9E2-EA46-A16C-CBB0D581A0F1}"/>
              </a:ext>
            </a:extLst>
          </p:cNvPr>
          <p:cNvSpPr txBox="1"/>
          <p:nvPr/>
        </p:nvSpPr>
        <p:spPr>
          <a:xfrm>
            <a:off x="186267" y="1049866"/>
            <a:ext cx="652743" cy="369332"/>
          </a:xfrm>
          <a:prstGeom prst="rect">
            <a:avLst/>
          </a:prstGeom>
          <a:noFill/>
        </p:spPr>
        <p:txBody>
          <a:bodyPr wrap="none" rtlCol="0">
            <a:spAutoFit/>
          </a:bodyPr>
          <a:lstStyle/>
          <a:p>
            <a:r>
              <a:rPr lang="en-US" dirty="0"/>
              <a:t>2013</a:t>
            </a:r>
          </a:p>
        </p:txBody>
      </p:sp>
      <p:sp>
        <p:nvSpPr>
          <p:cNvPr id="9" name="TextBox 8">
            <a:extLst>
              <a:ext uri="{FF2B5EF4-FFF2-40B4-BE49-F238E27FC236}">
                <a16:creationId xmlns:a16="http://schemas.microsoft.com/office/drawing/2014/main" id="{BF191658-F050-B842-8A05-2ADE84C57D30}"/>
              </a:ext>
            </a:extLst>
          </p:cNvPr>
          <p:cNvSpPr txBox="1"/>
          <p:nvPr/>
        </p:nvSpPr>
        <p:spPr>
          <a:xfrm>
            <a:off x="3895391" y="1016001"/>
            <a:ext cx="8201348" cy="646331"/>
          </a:xfrm>
          <a:prstGeom prst="rect">
            <a:avLst/>
          </a:prstGeom>
          <a:noFill/>
        </p:spPr>
        <p:txBody>
          <a:bodyPr wrap="none" rtlCol="0">
            <a:spAutoFit/>
          </a:bodyPr>
          <a:lstStyle/>
          <a:p>
            <a:r>
              <a:rPr lang="en-US" dirty="0"/>
              <a:t>1st dielectric laser acceleration (250 MeV/m, E0 = 60 MeV, </a:t>
            </a:r>
            <a:r>
              <a:rPr lang="en-US" dirty="0" err="1"/>
              <a:t>dE</a:t>
            </a:r>
            <a:r>
              <a:rPr lang="en-US" dirty="0"/>
              <a:t> = 53 keV, </a:t>
            </a:r>
            <a:r>
              <a:rPr lang="en-US" dirty="0" err="1"/>
              <a:t>E_opt</a:t>
            </a:r>
            <a:r>
              <a:rPr lang="en-US" dirty="0"/>
              <a:t> = 92 </a:t>
            </a:r>
            <a:r>
              <a:rPr lang="en-US" dirty="0" err="1"/>
              <a:t>uJ</a:t>
            </a:r>
            <a:r>
              <a:rPr lang="en-US" dirty="0"/>
              <a:t>)</a:t>
            </a:r>
          </a:p>
          <a:p>
            <a:r>
              <a:rPr lang="en-US" dirty="0"/>
              <a:t>E.A. Peralta et al., Nature v503, p91 </a:t>
            </a:r>
          </a:p>
        </p:txBody>
      </p:sp>
      <p:sp>
        <p:nvSpPr>
          <p:cNvPr id="10" name="TextBox 9">
            <a:extLst>
              <a:ext uri="{FF2B5EF4-FFF2-40B4-BE49-F238E27FC236}">
                <a16:creationId xmlns:a16="http://schemas.microsoft.com/office/drawing/2014/main" id="{1A1216A1-6820-4B40-913E-D4580773299D}"/>
              </a:ext>
            </a:extLst>
          </p:cNvPr>
          <p:cNvSpPr txBox="1"/>
          <p:nvPr/>
        </p:nvSpPr>
        <p:spPr>
          <a:xfrm>
            <a:off x="186267" y="1998132"/>
            <a:ext cx="652743" cy="369332"/>
          </a:xfrm>
          <a:prstGeom prst="rect">
            <a:avLst/>
          </a:prstGeom>
          <a:noFill/>
        </p:spPr>
        <p:txBody>
          <a:bodyPr wrap="none" rtlCol="0">
            <a:spAutoFit/>
          </a:bodyPr>
          <a:lstStyle/>
          <a:p>
            <a:r>
              <a:rPr lang="en-US" dirty="0"/>
              <a:t>2015</a:t>
            </a:r>
          </a:p>
        </p:txBody>
      </p:sp>
      <p:sp>
        <p:nvSpPr>
          <p:cNvPr id="11" name="TextBox 10">
            <a:extLst>
              <a:ext uri="{FF2B5EF4-FFF2-40B4-BE49-F238E27FC236}">
                <a16:creationId xmlns:a16="http://schemas.microsoft.com/office/drawing/2014/main" id="{72A1CADB-F02D-5640-914C-D4F6C8A6F480}"/>
              </a:ext>
            </a:extLst>
          </p:cNvPr>
          <p:cNvSpPr txBox="1"/>
          <p:nvPr/>
        </p:nvSpPr>
        <p:spPr>
          <a:xfrm>
            <a:off x="3423117" y="2167466"/>
            <a:ext cx="8110234" cy="646331"/>
          </a:xfrm>
          <a:prstGeom prst="rect">
            <a:avLst/>
          </a:prstGeom>
          <a:noFill/>
        </p:spPr>
        <p:txBody>
          <a:bodyPr wrap="none" rtlCol="0">
            <a:spAutoFit/>
          </a:bodyPr>
          <a:lstStyle/>
          <a:p>
            <a:r>
              <a:rPr lang="en-US" dirty="0"/>
              <a:t>acceleration of sub-relativistic electrons (</a:t>
            </a:r>
            <a:r>
              <a:rPr lang="en-US" dirty="0" err="1"/>
              <a:t>dE</a:t>
            </a:r>
            <a:r>
              <a:rPr lang="en-US" dirty="0"/>
              <a:t>/</a:t>
            </a:r>
            <a:r>
              <a:rPr lang="en-US" dirty="0" err="1"/>
              <a:t>dz</a:t>
            </a:r>
            <a:r>
              <a:rPr lang="en-US" dirty="0"/>
              <a:t> = 200 MV/m, E0 = 96 keV, </a:t>
            </a:r>
            <a:r>
              <a:rPr lang="en-US" dirty="0" err="1"/>
              <a:t>dE</a:t>
            </a:r>
            <a:r>
              <a:rPr lang="en-US" dirty="0"/>
              <a:t> = 1 keV)</a:t>
            </a:r>
          </a:p>
          <a:p>
            <a:r>
              <a:rPr lang="en-US" dirty="0"/>
              <a:t>K. </a:t>
            </a:r>
            <a:r>
              <a:rPr lang="en-US" dirty="0" err="1"/>
              <a:t>Leedle</a:t>
            </a:r>
            <a:r>
              <a:rPr lang="en-US" dirty="0"/>
              <a:t> et al., Optica v2, p158 </a:t>
            </a:r>
          </a:p>
        </p:txBody>
      </p:sp>
      <p:sp>
        <p:nvSpPr>
          <p:cNvPr id="13" name="TextBox 12">
            <a:extLst>
              <a:ext uri="{FF2B5EF4-FFF2-40B4-BE49-F238E27FC236}">
                <a16:creationId xmlns:a16="http://schemas.microsoft.com/office/drawing/2014/main" id="{B712D646-77AA-F44C-9B41-D14631D3F401}"/>
              </a:ext>
            </a:extLst>
          </p:cNvPr>
          <p:cNvSpPr txBox="1"/>
          <p:nvPr/>
        </p:nvSpPr>
        <p:spPr>
          <a:xfrm>
            <a:off x="186267" y="4063998"/>
            <a:ext cx="652743" cy="369332"/>
          </a:xfrm>
          <a:prstGeom prst="rect">
            <a:avLst/>
          </a:prstGeom>
          <a:noFill/>
        </p:spPr>
        <p:txBody>
          <a:bodyPr wrap="none" rtlCol="0">
            <a:spAutoFit/>
          </a:bodyPr>
          <a:lstStyle/>
          <a:p>
            <a:r>
              <a:rPr lang="en-US" dirty="0"/>
              <a:t>2016</a:t>
            </a:r>
          </a:p>
        </p:txBody>
      </p:sp>
      <p:sp>
        <p:nvSpPr>
          <p:cNvPr id="14" name="TextBox 13">
            <a:extLst>
              <a:ext uri="{FF2B5EF4-FFF2-40B4-BE49-F238E27FC236}">
                <a16:creationId xmlns:a16="http://schemas.microsoft.com/office/drawing/2014/main" id="{A88B0017-5EF4-9F41-BFF2-7619E3A96333}"/>
              </a:ext>
            </a:extLst>
          </p:cNvPr>
          <p:cNvSpPr txBox="1"/>
          <p:nvPr/>
        </p:nvSpPr>
        <p:spPr>
          <a:xfrm>
            <a:off x="3863384" y="3979333"/>
            <a:ext cx="5878148" cy="646331"/>
          </a:xfrm>
          <a:prstGeom prst="rect">
            <a:avLst/>
          </a:prstGeom>
          <a:noFill/>
        </p:spPr>
        <p:txBody>
          <a:bodyPr wrap="none" rtlCol="0">
            <a:spAutoFit/>
          </a:bodyPr>
          <a:lstStyle/>
          <a:p>
            <a:r>
              <a:rPr lang="en-US" dirty="0"/>
              <a:t>acceleration using fs pulses (</a:t>
            </a:r>
            <a:r>
              <a:rPr lang="en-US" dirty="0" err="1"/>
              <a:t>dE</a:t>
            </a:r>
            <a:r>
              <a:rPr lang="en-US" dirty="0"/>
              <a:t>/</a:t>
            </a:r>
            <a:r>
              <a:rPr lang="en-US" dirty="0" err="1"/>
              <a:t>dz</a:t>
            </a:r>
            <a:r>
              <a:rPr lang="en-US" dirty="0"/>
              <a:t> = 690 MV/m, </a:t>
            </a:r>
            <a:r>
              <a:rPr lang="en-US" dirty="0" err="1"/>
              <a:t>dE</a:t>
            </a:r>
            <a:r>
              <a:rPr lang="en-US" dirty="0"/>
              <a:t> = 29 keV)</a:t>
            </a:r>
          </a:p>
          <a:p>
            <a:r>
              <a:rPr lang="en-US" dirty="0"/>
              <a:t>K.P. Wootton et al., Opt. Lett. v41, p2696 </a:t>
            </a:r>
          </a:p>
        </p:txBody>
      </p:sp>
      <p:sp>
        <p:nvSpPr>
          <p:cNvPr id="15" name="TextBox 14">
            <a:extLst>
              <a:ext uri="{FF2B5EF4-FFF2-40B4-BE49-F238E27FC236}">
                <a16:creationId xmlns:a16="http://schemas.microsoft.com/office/drawing/2014/main" id="{B4E2F0FB-3B37-F541-A095-031479DD9456}"/>
              </a:ext>
            </a:extLst>
          </p:cNvPr>
          <p:cNvSpPr txBox="1"/>
          <p:nvPr/>
        </p:nvSpPr>
        <p:spPr>
          <a:xfrm>
            <a:off x="186267" y="5655732"/>
            <a:ext cx="652743" cy="369332"/>
          </a:xfrm>
          <a:prstGeom prst="rect">
            <a:avLst/>
          </a:prstGeom>
          <a:noFill/>
        </p:spPr>
        <p:txBody>
          <a:bodyPr wrap="none" rtlCol="0">
            <a:spAutoFit/>
          </a:bodyPr>
          <a:lstStyle/>
          <a:p>
            <a:r>
              <a:rPr lang="en-US" dirty="0"/>
              <a:t>2019</a:t>
            </a:r>
          </a:p>
        </p:txBody>
      </p:sp>
      <p:cxnSp>
        <p:nvCxnSpPr>
          <p:cNvPr id="16" name="Straight Arrow Connector 15">
            <a:extLst>
              <a:ext uri="{FF2B5EF4-FFF2-40B4-BE49-F238E27FC236}">
                <a16:creationId xmlns:a16="http://schemas.microsoft.com/office/drawing/2014/main" id="{4C01B4B1-0E09-EB48-BA50-4C0839E3CA3B}"/>
              </a:ext>
            </a:extLst>
          </p:cNvPr>
          <p:cNvCxnSpPr>
            <a:cxnSpLocks/>
          </p:cNvCxnSpPr>
          <p:nvPr/>
        </p:nvCxnSpPr>
        <p:spPr bwMode="auto">
          <a:xfrm>
            <a:off x="891896" y="779795"/>
            <a:ext cx="0" cy="5961968"/>
          </a:xfrm>
          <a:prstGeom prst="straightConnector1">
            <a:avLst/>
          </a:prstGeom>
          <a:noFill/>
          <a:ln w="28575">
            <a:solidFill>
              <a:srgbClr val="C00000"/>
            </a:solid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189392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0DF766-D08B-114A-8453-2A01464106E2}"/>
              </a:ext>
            </a:extLst>
          </p:cNvPr>
          <p:cNvSpPr>
            <a:spLocks noGrp="1"/>
          </p:cNvSpPr>
          <p:nvPr>
            <p:ph type="title"/>
          </p:nvPr>
        </p:nvSpPr>
        <p:spPr/>
        <p:txBody>
          <a:bodyPr/>
          <a:lstStyle/>
          <a:p>
            <a:r>
              <a:rPr lang="en-US" dirty="0"/>
              <a:t>ACHIP &amp; DLA Development at TU Darmstadt</a:t>
            </a:r>
          </a:p>
        </p:txBody>
      </p:sp>
      <p:grpSp>
        <p:nvGrpSpPr>
          <p:cNvPr id="2" name="Group 1">
            <a:extLst>
              <a:ext uri="{FF2B5EF4-FFF2-40B4-BE49-F238E27FC236}">
                <a16:creationId xmlns:a16="http://schemas.microsoft.com/office/drawing/2014/main" id="{6FFE7640-1C9B-7D46-8533-AC93E5C741C6}"/>
              </a:ext>
            </a:extLst>
          </p:cNvPr>
          <p:cNvGrpSpPr/>
          <p:nvPr/>
        </p:nvGrpSpPr>
        <p:grpSpPr>
          <a:xfrm>
            <a:off x="6896746" y="4100242"/>
            <a:ext cx="3374728" cy="2504303"/>
            <a:chOff x="1443704" y="-2045"/>
            <a:chExt cx="9264214" cy="6874746"/>
          </a:xfrm>
        </p:grpSpPr>
        <p:pic>
          <p:nvPicPr>
            <p:cNvPr id="322" name="Picture 4" descr="Picture 4"/>
            <p:cNvPicPr>
              <a:picLocks noChangeAspect="1"/>
            </p:cNvPicPr>
            <p:nvPr/>
          </p:nvPicPr>
          <p:blipFill>
            <a:blip r:embed="rId2">
              <a:extLst/>
            </a:blip>
            <a:stretch>
              <a:fillRect/>
            </a:stretch>
          </p:blipFill>
          <p:spPr>
            <a:xfrm>
              <a:off x="1541591" y="-2045"/>
              <a:ext cx="9166327" cy="6874746"/>
            </a:xfrm>
            <a:prstGeom prst="rect">
              <a:avLst/>
            </a:prstGeom>
            <a:ln w="12700">
              <a:miter lim="400000"/>
            </a:ln>
          </p:spPr>
        </p:pic>
        <p:sp>
          <p:nvSpPr>
            <p:cNvPr id="323" name="TextBox 9"/>
            <p:cNvSpPr txBox="1"/>
            <p:nvPr/>
          </p:nvSpPr>
          <p:spPr>
            <a:xfrm rot="18857747">
              <a:off x="7053095" y="1142857"/>
              <a:ext cx="2520176" cy="534559"/>
            </a:xfrm>
            <a:prstGeom prst="rect">
              <a:avLst/>
            </a:prstGeom>
            <a:ln w="12700">
              <a:miter lim="400000"/>
            </a:ln>
            <a:extLst>
              <a:ext uri="{C572A759-6A51-4108-AA02-DFA0A04FC94B}">
                <ma14:wrappingTextBoxFlag xmlns:ma14="http://schemas.microsoft.com/office/mac/drawingml/2011/main" xmlns="" val="1"/>
              </a:ext>
            </a:extLst>
          </p:spPr>
          <p:txBody>
            <a:bodyPr lIns="22860" rIns="22860"/>
            <a:lstStyle>
              <a:lvl1pPr defTabSz="914400">
                <a:spcBef>
                  <a:spcPts val="0"/>
                </a:spcBef>
                <a:defRPr sz="6400">
                  <a:solidFill>
                    <a:srgbClr val="FFFF00"/>
                  </a:solidFill>
                  <a:latin typeface="Tahoma"/>
                  <a:ea typeface="Tahoma"/>
                  <a:cs typeface="Tahoma"/>
                  <a:sym typeface="Tahoma"/>
                </a:defRPr>
              </a:lvl1pPr>
            </a:lstStyle>
            <a:p>
              <a:r>
                <a:rPr sz="900" dirty="0"/>
                <a:t>Accelerating structure</a:t>
              </a:r>
            </a:p>
          </p:txBody>
        </p:sp>
        <p:sp>
          <p:nvSpPr>
            <p:cNvPr id="324" name="TextBox 10"/>
            <p:cNvSpPr txBox="1"/>
            <p:nvPr/>
          </p:nvSpPr>
          <p:spPr>
            <a:xfrm rot="18857747">
              <a:off x="3465241" y="3542852"/>
              <a:ext cx="1366894" cy="399157"/>
            </a:xfrm>
            <a:prstGeom prst="rect">
              <a:avLst/>
            </a:prstGeom>
            <a:ln w="12700">
              <a:miter lim="400000"/>
            </a:ln>
            <a:extLst>
              <a:ext uri="{C572A759-6A51-4108-AA02-DFA0A04FC94B}">
                <ma14:wrappingTextBoxFlag xmlns:ma14="http://schemas.microsoft.com/office/mac/drawingml/2011/main" xmlns="" val="1"/>
              </a:ext>
            </a:extLst>
          </p:spPr>
          <p:txBody>
            <a:bodyPr lIns="22860" rIns="22860"/>
            <a:lstStyle>
              <a:lvl1pPr defTabSz="914400">
                <a:spcBef>
                  <a:spcPts val="0"/>
                </a:spcBef>
                <a:defRPr sz="6400">
                  <a:solidFill>
                    <a:srgbClr val="FFFF00"/>
                  </a:solidFill>
                  <a:latin typeface="Tahoma"/>
                  <a:ea typeface="Tahoma"/>
                  <a:cs typeface="Tahoma"/>
                  <a:sym typeface="Tahoma"/>
                </a:defRPr>
              </a:lvl1pPr>
            </a:lstStyle>
            <a:p>
              <a:r>
                <a:rPr sz="900" dirty="0"/>
                <a:t>bunching</a:t>
              </a:r>
            </a:p>
          </p:txBody>
        </p:sp>
        <p:sp>
          <p:nvSpPr>
            <p:cNvPr id="325" name="TextBox 12"/>
            <p:cNvSpPr txBox="1"/>
            <p:nvPr/>
          </p:nvSpPr>
          <p:spPr>
            <a:xfrm rot="2693632">
              <a:off x="1443704" y="4265935"/>
              <a:ext cx="2637205" cy="909540"/>
            </a:xfrm>
            <a:prstGeom prst="rect">
              <a:avLst/>
            </a:prstGeom>
            <a:ln w="12700">
              <a:miter lim="400000"/>
            </a:ln>
            <a:extLst>
              <a:ext uri="{C572A759-6A51-4108-AA02-DFA0A04FC94B}">
                <ma14:wrappingTextBoxFlag xmlns:ma14="http://schemas.microsoft.com/office/mac/drawingml/2011/main" xmlns="" val="1"/>
              </a:ext>
            </a:extLst>
          </p:spPr>
          <p:txBody>
            <a:bodyPr lIns="22860" rIns="22860"/>
            <a:lstStyle>
              <a:lvl1pPr defTabSz="914400">
                <a:spcBef>
                  <a:spcPts val="0"/>
                </a:spcBef>
                <a:defRPr sz="6400">
                  <a:solidFill>
                    <a:srgbClr val="FFFF00"/>
                  </a:solidFill>
                  <a:latin typeface="Tahoma"/>
                  <a:ea typeface="Tahoma"/>
                  <a:cs typeface="Tahoma"/>
                  <a:sym typeface="Tahoma"/>
                </a:defRPr>
              </a:lvl1pPr>
            </a:lstStyle>
            <a:p>
              <a:r>
                <a:rPr sz="900"/>
                <a:t>Alignment</a:t>
              </a:r>
            </a:p>
          </p:txBody>
        </p:sp>
        <p:sp>
          <p:nvSpPr>
            <p:cNvPr id="326" name="Right Arrow 14"/>
            <p:cNvSpPr/>
            <p:nvPr/>
          </p:nvSpPr>
          <p:spPr>
            <a:xfrm rot="2605115">
              <a:off x="6441104" y="82848"/>
              <a:ext cx="1181128" cy="517211"/>
            </a:xfrm>
            <a:prstGeom prst="rightArrow">
              <a:avLst>
                <a:gd name="adj1" fmla="val 50000"/>
                <a:gd name="adj2" fmla="val 50000"/>
              </a:avLst>
            </a:prstGeom>
            <a:solidFill>
              <a:srgbClr val="FF0000"/>
            </a:solidFill>
            <a:ln w="25400">
              <a:solidFill>
                <a:srgbClr val="88A3A6"/>
              </a:solidFill>
            </a:ln>
          </p:spPr>
          <p:txBody>
            <a:bodyPr lIns="22860" rIns="22860" anchor="ctr"/>
            <a:lstStyle/>
            <a:p>
              <a:pPr algn="ctr" defTabSz="457200">
                <a:defRPr sz="1800">
                  <a:solidFill>
                    <a:srgbClr val="FFFFFF"/>
                  </a:solidFill>
                  <a:latin typeface="Tahoma"/>
                  <a:ea typeface="Tahoma"/>
                  <a:cs typeface="Tahoma"/>
                  <a:sym typeface="Tahoma"/>
                </a:defRPr>
              </a:pPr>
              <a:endParaRPr sz="900"/>
            </a:p>
          </p:txBody>
        </p:sp>
        <p:sp>
          <p:nvSpPr>
            <p:cNvPr id="327" name="Right Arrow 15"/>
            <p:cNvSpPr/>
            <p:nvPr/>
          </p:nvSpPr>
          <p:spPr>
            <a:xfrm rot="2605115">
              <a:off x="2774455" y="3196284"/>
              <a:ext cx="1137961" cy="340790"/>
            </a:xfrm>
            <a:prstGeom prst="rightArrow">
              <a:avLst>
                <a:gd name="adj1" fmla="val 50000"/>
                <a:gd name="adj2" fmla="val 50000"/>
              </a:avLst>
            </a:prstGeom>
            <a:solidFill>
              <a:srgbClr val="FF0000"/>
            </a:solidFill>
            <a:ln w="25400">
              <a:solidFill>
                <a:srgbClr val="88A3A6"/>
              </a:solidFill>
            </a:ln>
          </p:spPr>
          <p:txBody>
            <a:bodyPr lIns="22860" rIns="22860" anchor="ctr"/>
            <a:lstStyle/>
            <a:p>
              <a:pPr algn="ctr" defTabSz="457200">
                <a:defRPr sz="1800">
                  <a:solidFill>
                    <a:srgbClr val="FFFFFF"/>
                  </a:solidFill>
                  <a:latin typeface="Tahoma"/>
                  <a:ea typeface="Tahoma"/>
                  <a:cs typeface="Tahoma"/>
                  <a:sym typeface="Tahoma"/>
                </a:defRPr>
              </a:pPr>
              <a:endParaRPr sz="900"/>
            </a:p>
          </p:txBody>
        </p:sp>
        <p:sp>
          <p:nvSpPr>
            <p:cNvPr id="328" name="Right Arrow 18"/>
            <p:cNvSpPr/>
            <p:nvPr/>
          </p:nvSpPr>
          <p:spPr>
            <a:xfrm rot="19262697">
              <a:off x="1789770" y="5737301"/>
              <a:ext cx="2221684" cy="403903"/>
            </a:xfrm>
            <a:prstGeom prst="rightArrow">
              <a:avLst>
                <a:gd name="adj1" fmla="val 50000"/>
                <a:gd name="adj2" fmla="val 50000"/>
              </a:avLst>
            </a:prstGeom>
            <a:solidFill>
              <a:srgbClr val="BBE0E3"/>
            </a:solidFill>
            <a:ln w="25400">
              <a:solidFill>
                <a:srgbClr val="88A3A6"/>
              </a:solidFill>
            </a:ln>
          </p:spPr>
          <p:txBody>
            <a:bodyPr lIns="22860" rIns="22860" anchor="ctr"/>
            <a:lstStyle/>
            <a:p>
              <a:pPr algn="ctr" defTabSz="457200">
                <a:defRPr sz="1800">
                  <a:solidFill>
                    <a:srgbClr val="FFFFFF"/>
                  </a:solidFill>
                  <a:latin typeface="Tahoma"/>
                  <a:ea typeface="Tahoma"/>
                  <a:cs typeface="Tahoma"/>
                  <a:sym typeface="Tahoma"/>
                </a:defRPr>
              </a:pPr>
              <a:endParaRPr sz="900"/>
            </a:p>
          </p:txBody>
        </p:sp>
      </p:grpSp>
      <p:pic>
        <p:nvPicPr>
          <p:cNvPr id="12" name="Picture 11">
            <a:extLst>
              <a:ext uri="{FF2B5EF4-FFF2-40B4-BE49-F238E27FC236}">
                <a16:creationId xmlns:a16="http://schemas.microsoft.com/office/drawing/2014/main" id="{55953C7D-BDC2-8E47-974B-E4CB74FEBE91}"/>
              </a:ext>
            </a:extLst>
          </p:cNvPr>
          <p:cNvPicPr>
            <a:picLocks noChangeAspect="1"/>
          </p:cNvPicPr>
          <p:nvPr/>
        </p:nvPicPr>
        <p:blipFill>
          <a:blip r:embed="rId3"/>
          <a:stretch>
            <a:fillRect/>
          </a:stretch>
        </p:blipFill>
        <p:spPr>
          <a:xfrm>
            <a:off x="480448" y="566521"/>
            <a:ext cx="10585342" cy="2788562"/>
          </a:xfrm>
          <a:prstGeom prst="rect">
            <a:avLst/>
          </a:prstGeom>
        </p:spPr>
      </p:pic>
      <p:sp>
        <p:nvSpPr>
          <p:cNvPr id="4" name="TextBox 3">
            <a:extLst>
              <a:ext uri="{FF2B5EF4-FFF2-40B4-BE49-F238E27FC236}">
                <a16:creationId xmlns:a16="http://schemas.microsoft.com/office/drawing/2014/main" id="{C58DFC78-9BC5-7240-B863-832FB935A217}"/>
              </a:ext>
            </a:extLst>
          </p:cNvPr>
          <p:cNvSpPr txBox="1"/>
          <p:nvPr/>
        </p:nvSpPr>
        <p:spPr>
          <a:xfrm>
            <a:off x="0" y="3592509"/>
            <a:ext cx="2914772" cy="369332"/>
          </a:xfrm>
          <a:prstGeom prst="rect">
            <a:avLst/>
          </a:prstGeom>
          <a:noFill/>
        </p:spPr>
        <p:txBody>
          <a:bodyPr wrap="none" rtlCol="0">
            <a:spAutoFit/>
          </a:bodyPr>
          <a:lstStyle/>
          <a:p>
            <a:r>
              <a:rPr lang="en-US" dirty="0"/>
              <a:t>Coupling of laser to structure</a:t>
            </a:r>
          </a:p>
        </p:txBody>
      </p:sp>
      <p:sp>
        <p:nvSpPr>
          <p:cNvPr id="16" name="TextBox 15">
            <a:extLst>
              <a:ext uri="{FF2B5EF4-FFF2-40B4-BE49-F238E27FC236}">
                <a16:creationId xmlns:a16="http://schemas.microsoft.com/office/drawing/2014/main" id="{82271DDB-C6DC-4641-9335-E0C0FDDCFA90}"/>
              </a:ext>
            </a:extLst>
          </p:cNvPr>
          <p:cNvSpPr txBox="1"/>
          <p:nvPr/>
        </p:nvSpPr>
        <p:spPr>
          <a:xfrm>
            <a:off x="3412784" y="3569698"/>
            <a:ext cx="7443513" cy="369332"/>
          </a:xfrm>
          <a:prstGeom prst="rect">
            <a:avLst/>
          </a:prstGeom>
          <a:noFill/>
        </p:spPr>
        <p:txBody>
          <a:bodyPr wrap="none" rtlCol="0">
            <a:spAutoFit/>
          </a:bodyPr>
          <a:lstStyle/>
          <a:p>
            <a:r>
              <a:rPr lang="en-US" dirty="0"/>
              <a:t>Development of structures for acceleration and control of electron properties</a:t>
            </a:r>
          </a:p>
        </p:txBody>
      </p:sp>
      <p:pic>
        <p:nvPicPr>
          <p:cNvPr id="5" name="Picture 4">
            <a:extLst>
              <a:ext uri="{FF2B5EF4-FFF2-40B4-BE49-F238E27FC236}">
                <a16:creationId xmlns:a16="http://schemas.microsoft.com/office/drawing/2014/main" id="{A2384904-FED6-1847-9B5B-359FBA3BB963}"/>
              </a:ext>
            </a:extLst>
          </p:cNvPr>
          <p:cNvPicPr>
            <a:picLocks noChangeAspect="1"/>
          </p:cNvPicPr>
          <p:nvPr/>
        </p:nvPicPr>
        <p:blipFill rotWithShape="1">
          <a:blip r:embed="rId4"/>
          <a:srcRect l="51383" b="3994"/>
          <a:stretch/>
        </p:blipFill>
        <p:spPr>
          <a:xfrm>
            <a:off x="3485397" y="4191488"/>
            <a:ext cx="2641960" cy="2306607"/>
          </a:xfrm>
          <a:prstGeom prst="rect">
            <a:avLst/>
          </a:prstGeom>
        </p:spPr>
      </p:pic>
    </p:spTree>
    <p:extLst>
      <p:ext uri="{BB962C8B-B14F-4D97-AF65-F5344CB8AC3E}">
        <p14:creationId xmlns:p14="http://schemas.microsoft.com/office/powerpoint/2010/main" val="811342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F5F1E-9CE6-D945-AF5C-87B75111592E}"/>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05E9D093-B17B-E341-93C1-BAAD8B9F31BA}"/>
              </a:ext>
            </a:extLst>
          </p:cNvPr>
          <p:cNvSpPr txBox="1"/>
          <p:nvPr/>
        </p:nvSpPr>
        <p:spPr>
          <a:xfrm>
            <a:off x="4199466" y="2438400"/>
            <a:ext cx="3280065" cy="2215991"/>
          </a:xfrm>
          <a:prstGeom prst="rect">
            <a:avLst/>
          </a:prstGeom>
          <a:noFill/>
        </p:spPr>
        <p:txBody>
          <a:bodyPr wrap="none" rtlCol="0">
            <a:spAutoFit/>
          </a:bodyPr>
          <a:lstStyle/>
          <a:p>
            <a:r>
              <a:rPr lang="en-US" sz="13800" dirty="0"/>
              <a:t>END</a:t>
            </a:r>
          </a:p>
        </p:txBody>
      </p:sp>
    </p:spTree>
    <p:extLst>
      <p:ext uri="{BB962C8B-B14F-4D97-AF65-F5344CB8AC3E}">
        <p14:creationId xmlns:p14="http://schemas.microsoft.com/office/powerpoint/2010/main" val="1899718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eaLnBrk="0" fontAlgn="base" hangingPunct="0">
              <a:spcBef>
                <a:spcPct val="0"/>
              </a:spcBef>
              <a:spcAft>
                <a:spcPct val="0"/>
              </a:spcAft>
              <a:defRPr/>
            </a:pPr>
            <a:fld id="{C0FF8C27-5EED-914D-8522-67ED79CEEAFB}" type="slidenum">
              <a:rPr lang="en-US" b="1">
                <a:solidFill>
                  <a:srgbClr val="000000"/>
                </a:solidFill>
                <a:latin typeface="Arial" charset="0"/>
                <a:ea typeface="ＭＳ Ｐゴシック" charset="0"/>
              </a:rPr>
              <a:pPr eaLnBrk="0" fontAlgn="base" hangingPunct="0">
                <a:spcBef>
                  <a:spcPct val="0"/>
                </a:spcBef>
                <a:spcAft>
                  <a:spcPct val="0"/>
                </a:spcAft>
                <a:defRPr/>
              </a:pPr>
              <a:t>2</a:t>
            </a:fld>
            <a:endParaRPr lang="en-US" b="1">
              <a:solidFill>
                <a:srgbClr val="000000"/>
              </a:solidFill>
              <a:latin typeface="Times" charset="0"/>
              <a:ea typeface="ＭＳ Ｐゴシック"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433590373"/>
              </p:ext>
            </p:extLst>
          </p:nvPr>
        </p:nvGraphicFramePr>
        <p:xfrm>
          <a:off x="1341819" y="1139543"/>
          <a:ext cx="10172848" cy="2436880"/>
        </p:xfrm>
        <a:graphic>
          <a:graphicData uri="http://schemas.openxmlformats.org/drawingml/2006/table">
            <a:tbl>
              <a:tblPr firstRow="1" bandRow="1">
                <a:tableStyleId>{5C22544A-7EE6-4342-B048-85BDC9FD1C3A}</a:tableStyleId>
              </a:tblPr>
              <a:tblGrid>
                <a:gridCol w="2105696">
                  <a:extLst>
                    <a:ext uri="{9D8B030D-6E8A-4147-A177-3AD203B41FA5}">
                      <a16:colId xmlns:a16="http://schemas.microsoft.com/office/drawing/2014/main" val="20000"/>
                    </a:ext>
                  </a:extLst>
                </a:gridCol>
                <a:gridCol w="2105696">
                  <a:extLst>
                    <a:ext uri="{9D8B030D-6E8A-4147-A177-3AD203B41FA5}">
                      <a16:colId xmlns:a16="http://schemas.microsoft.com/office/drawing/2014/main" val="20001"/>
                    </a:ext>
                  </a:extLst>
                </a:gridCol>
                <a:gridCol w="2105696">
                  <a:extLst>
                    <a:ext uri="{9D8B030D-6E8A-4147-A177-3AD203B41FA5}">
                      <a16:colId xmlns:a16="http://schemas.microsoft.com/office/drawing/2014/main" val="20002"/>
                    </a:ext>
                  </a:extLst>
                </a:gridCol>
                <a:gridCol w="2105696">
                  <a:extLst>
                    <a:ext uri="{9D8B030D-6E8A-4147-A177-3AD203B41FA5}">
                      <a16:colId xmlns:a16="http://schemas.microsoft.com/office/drawing/2014/main" val="20003"/>
                    </a:ext>
                  </a:extLst>
                </a:gridCol>
                <a:gridCol w="1750064">
                  <a:extLst>
                    <a:ext uri="{9D8B030D-6E8A-4147-A177-3AD203B41FA5}">
                      <a16:colId xmlns:a16="http://schemas.microsoft.com/office/drawing/2014/main" val="20004"/>
                    </a:ext>
                  </a:extLst>
                </a:gridCol>
              </a:tblGrid>
              <a:tr h="349760">
                <a:tc>
                  <a:txBody>
                    <a:bodyPr/>
                    <a:lstStyle/>
                    <a:p>
                      <a:pPr lvl="0"/>
                      <a:r>
                        <a:rPr lang="en-US" sz="1600" dirty="0"/>
                        <a:t>Technology</a:t>
                      </a:r>
                    </a:p>
                  </a:txBody>
                  <a:tcPr>
                    <a:solidFill>
                      <a:srgbClr val="0000FF"/>
                    </a:solidFill>
                  </a:tcPr>
                </a:tc>
                <a:tc>
                  <a:txBody>
                    <a:bodyPr/>
                    <a:lstStyle/>
                    <a:p>
                      <a:pPr lvl="0" algn="ctr"/>
                      <a:r>
                        <a:rPr lang="en-US" sz="1600" dirty="0"/>
                        <a:t>Wavelength</a:t>
                      </a:r>
                    </a:p>
                  </a:txBody>
                  <a:tcPr>
                    <a:solidFill>
                      <a:srgbClr val="0000FF"/>
                    </a:solidFill>
                  </a:tcPr>
                </a:tc>
                <a:tc>
                  <a:txBody>
                    <a:bodyPr/>
                    <a:lstStyle/>
                    <a:p>
                      <a:pPr lvl="0"/>
                      <a:r>
                        <a:rPr lang="en-US" sz="1600" dirty="0"/>
                        <a:t>timing for 0.1% </a:t>
                      </a:r>
                    </a:p>
                  </a:txBody>
                  <a:tcPr>
                    <a:solidFill>
                      <a:srgbClr val="0000FF"/>
                    </a:solidFill>
                  </a:tcPr>
                </a:tc>
                <a:tc>
                  <a:txBody>
                    <a:bodyPr/>
                    <a:lstStyle/>
                    <a:p>
                      <a:pPr lvl="0"/>
                      <a:r>
                        <a:rPr lang="en-US" sz="1600" dirty="0"/>
                        <a:t>Fabrication</a:t>
                      </a:r>
                    </a:p>
                  </a:txBody>
                  <a:tcPr>
                    <a:solidFill>
                      <a:srgbClr val="0000FF"/>
                    </a:solidFill>
                  </a:tcPr>
                </a:tc>
                <a:tc>
                  <a:txBody>
                    <a:bodyPr/>
                    <a:lstStyle/>
                    <a:p>
                      <a:pPr lvl="0"/>
                      <a:r>
                        <a:rPr lang="en-US" sz="1600" dirty="0"/>
                        <a:t>bunch charge</a:t>
                      </a:r>
                    </a:p>
                  </a:txBody>
                  <a:tcPr>
                    <a:solidFill>
                      <a:srgbClr val="0000FF"/>
                    </a:solidFill>
                  </a:tcPr>
                </a:tc>
                <a:extLst>
                  <a:ext uri="{0D108BD9-81ED-4DB2-BD59-A6C34878D82A}">
                    <a16:rowId xmlns:a16="http://schemas.microsoft.com/office/drawing/2014/main" val="10000"/>
                  </a:ext>
                </a:extLst>
              </a:tr>
              <a:tr h="349760">
                <a:tc>
                  <a:txBody>
                    <a:bodyPr/>
                    <a:lstStyle/>
                    <a:p>
                      <a:pPr lvl="0"/>
                      <a:r>
                        <a:rPr lang="en-US" sz="1600" dirty="0"/>
                        <a:t>Conventional</a:t>
                      </a:r>
                    </a:p>
                  </a:txBody>
                  <a:tcPr>
                    <a:solidFill>
                      <a:srgbClr val="FF9C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 100</a:t>
                      </a:r>
                      <a:r>
                        <a:rPr lang="en-US" sz="1600" baseline="0" dirty="0"/>
                        <a:t> mm</a:t>
                      </a:r>
                      <a:endParaRPr lang="en-US" sz="1600" dirty="0"/>
                    </a:p>
                  </a:txBody>
                  <a:tcPr>
                    <a:solidFill>
                      <a:srgbClr val="FF9C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 300</a:t>
                      </a:r>
                      <a:r>
                        <a:rPr lang="en-US" sz="1600" baseline="0" dirty="0"/>
                        <a:t> </a:t>
                      </a:r>
                      <a:r>
                        <a:rPr lang="en-US" sz="1600" baseline="0" dirty="0" err="1"/>
                        <a:t>fs</a:t>
                      </a: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txBody>
                  <a:tcPr>
                    <a:solidFill>
                      <a:srgbClr val="FF9C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machining</a:t>
                      </a:r>
                    </a:p>
                  </a:txBody>
                  <a:tcPr>
                    <a:solidFill>
                      <a:srgbClr val="FF9C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 </a:t>
                      </a:r>
                      <a:r>
                        <a:rPr lang="en-US" sz="1600" dirty="0" err="1"/>
                        <a:t>nC</a:t>
                      </a:r>
                      <a:endParaRPr lang="en-US" sz="1600" dirty="0"/>
                    </a:p>
                  </a:txBody>
                  <a:tcPr>
                    <a:solidFill>
                      <a:srgbClr val="FF9C99"/>
                    </a:solidFill>
                  </a:tcPr>
                </a:tc>
                <a:extLst>
                  <a:ext uri="{0D108BD9-81ED-4DB2-BD59-A6C34878D82A}">
                    <a16:rowId xmlns:a16="http://schemas.microsoft.com/office/drawing/2014/main" val="10001"/>
                  </a:ext>
                </a:extLst>
              </a:tr>
              <a:tr h="349760">
                <a:tc>
                  <a:txBody>
                    <a:bodyPr/>
                    <a:lstStyle/>
                    <a:p>
                      <a:pPr lvl="0"/>
                      <a:r>
                        <a:rPr lang="en-US" sz="1600" dirty="0"/>
                        <a:t>THz-based</a:t>
                      </a:r>
                    </a:p>
                  </a:txBody>
                  <a:tcPr>
                    <a:solidFill>
                      <a:srgbClr val="00FA7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 1</a:t>
                      </a:r>
                      <a:r>
                        <a:rPr lang="en-US" sz="1600" baseline="0" dirty="0"/>
                        <a:t> mm</a:t>
                      </a:r>
                      <a:endParaRPr lang="en-US" sz="1600" dirty="0"/>
                    </a:p>
                  </a:txBody>
                  <a:tcPr>
                    <a:solidFill>
                      <a:srgbClr val="00FA7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 3</a:t>
                      </a:r>
                      <a:r>
                        <a:rPr lang="en-US" sz="1600" baseline="0" dirty="0"/>
                        <a:t> </a:t>
                      </a:r>
                      <a:r>
                        <a:rPr lang="en-US" sz="1600" baseline="0" dirty="0" err="1"/>
                        <a:t>fs</a:t>
                      </a: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txBody>
                  <a:tcPr>
                    <a:solidFill>
                      <a:srgbClr val="00FA7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machining</a:t>
                      </a:r>
                    </a:p>
                  </a:txBody>
                  <a:tcPr>
                    <a:solidFill>
                      <a:srgbClr val="00FA7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 </a:t>
                      </a:r>
                      <a:r>
                        <a:rPr lang="en-US" sz="1600" dirty="0" err="1"/>
                        <a:t>pC</a:t>
                      </a:r>
                      <a:endParaRPr lang="en-US" sz="1600" dirty="0"/>
                    </a:p>
                  </a:txBody>
                  <a:tcPr>
                    <a:solidFill>
                      <a:srgbClr val="00FA75"/>
                    </a:solidFill>
                  </a:tcPr>
                </a:tc>
                <a:extLst>
                  <a:ext uri="{0D108BD9-81ED-4DB2-BD59-A6C34878D82A}">
                    <a16:rowId xmlns:a16="http://schemas.microsoft.com/office/drawing/2014/main" val="10002"/>
                  </a:ext>
                </a:extLst>
              </a:tr>
              <a:tr h="349760">
                <a:tc>
                  <a:txBody>
                    <a:bodyPr/>
                    <a:lstStyle/>
                    <a:p>
                      <a:pPr lvl="0"/>
                      <a:r>
                        <a:rPr lang="en-US" sz="1600" dirty="0"/>
                        <a:t>Laser-plasma</a:t>
                      </a:r>
                    </a:p>
                  </a:txBody>
                  <a:tcPr>
                    <a:solidFill>
                      <a:srgbClr val="FF9C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 0.01</a:t>
                      </a:r>
                      <a:r>
                        <a:rPr lang="en-US" sz="1600" baseline="0" dirty="0"/>
                        <a:t> mm</a:t>
                      </a: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txBody>
                  <a:tcPr>
                    <a:solidFill>
                      <a:srgbClr val="FF9C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 0.03</a:t>
                      </a:r>
                      <a:r>
                        <a:rPr lang="en-US" sz="1600" baseline="0" dirty="0"/>
                        <a:t> </a:t>
                      </a:r>
                      <a:r>
                        <a:rPr lang="en-US" sz="1600" baseline="0" dirty="0" err="1"/>
                        <a:t>fs</a:t>
                      </a: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txBody>
                  <a:tcPr>
                    <a:solidFill>
                      <a:srgbClr val="FF9C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wave excitation</a:t>
                      </a:r>
                    </a:p>
                  </a:txBody>
                  <a:tcPr>
                    <a:solidFill>
                      <a:srgbClr val="FF9C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 </a:t>
                      </a:r>
                      <a:r>
                        <a:rPr lang="en-US" sz="1600" dirty="0" err="1"/>
                        <a:t>pC</a:t>
                      </a:r>
                      <a:endParaRPr lang="en-US" sz="1600" dirty="0"/>
                    </a:p>
                  </a:txBody>
                  <a:tcPr>
                    <a:solidFill>
                      <a:srgbClr val="FF9C99"/>
                    </a:solidFill>
                  </a:tcPr>
                </a:tc>
                <a:extLst>
                  <a:ext uri="{0D108BD9-81ED-4DB2-BD59-A6C34878D82A}">
                    <a16:rowId xmlns:a16="http://schemas.microsoft.com/office/drawing/2014/main" val="10003"/>
                  </a:ext>
                </a:extLst>
              </a:tr>
              <a:tr h="349760">
                <a:tc>
                  <a:txBody>
                    <a:bodyPr/>
                    <a:lstStyle/>
                    <a:p>
                      <a:pPr lvl="0"/>
                      <a:r>
                        <a:rPr lang="en-US" sz="1600" dirty="0"/>
                        <a:t>Dielectric</a:t>
                      </a:r>
                      <a:r>
                        <a:rPr lang="en-US" sz="1600" baseline="0" dirty="0"/>
                        <a:t> laser</a:t>
                      </a:r>
                      <a:endParaRPr lang="en-US" sz="1600" dirty="0"/>
                    </a:p>
                  </a:txBody>
                  <a:tcPr>
                    <a:solidFill>
                      <a:srgbClr val="00FB7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 0.001</a:t>
                      </a:r>
                      <a:r>
                        <a:rPr lang="en-US" sz="1600" baseline="0" dirty="0"/>
                        <a:t> mm</a:t>
                      </a:r>
                      <a:endParaRPr lang="en-US" sz="1600" dirty="0"/>
                    </a:p>
                  </a:txBody>
                  <a:tcPr>
                    <a:solidFill>
                      <a:srgbClr val="00FB7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 0.0003</a:t>
                      </a:r>
                      <a:r>
                        <a:rPr lang="en-US" sz="1600" baseline="0" dirty="0"/>
                        <a:t> </a:t>
                      </a:r>
                      <a:r>
                        <a:rPr lang="en-US" sz="1600" baseline="0" dirty="0" err="1"/>
                        <a:t>fs</a:t>
                      </a:r>
                      <a:endParaRPr lang="en-US" sz="1600" dirty="0"/>
                    </a:p>
                  </a:txBody>
                  <a:tcPr>
                    <a:solidFill>
                      <a:srgbClr val="00FB7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lithographic</a:t>
                      </a:r>
                    </a:p>
                  </a:txBody>
                  <a:tcPr>
                    <a:solidFill>
                      <a:srgbClr val="00FB7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 </a:t>
                      </a:r>
                      <a:r>
                        <a:rPr lang="en-US" sz="1600" dirty="0" err="1"/>
                        <a:t>fC</a:t>
                      </a:r>
                      <a:endParaRPr lang="en-US" sz="1600" dirty="0"/>
                    </a:p>
                  </a:txBody>
                  <a:tcPr>
                    <a:solidFill>
                      <a:srgbClr val="00FB75"/>
                    </a:solidFill>
                  </a:tcPr>
                </a:tc>
                <a:extLst>
                  <a:ext uri="{0D108BD9-81ED-4DB2-BD59-A6C34878D82A}">
                    <a16:rowId xmlns:a16="http://schemas.microsoft.com/office/drawing/2014/main" val="10004"/>
                  </a:ext>
                </a:extLst>
              </a:tr>
            </a:tbl>
          </a:graphicData>
        </a:graphic>
      </p:graphicFrame>
      <p:sp>
        <p:nvSpPr>
          <p:cNvPr id="6" name="Title 1"/>
          <p:cNvSpPr txBox="1">
            <a:spLocks/>
          </p:cNvSpPr>
          <p:nvPr/>
        </p:nvSpPr>
        <p:spPr>
          <a:xfrm>
            <a:off x="1" y="154038"/>
            <a:ext cx="12005732" cy="460375"/>
          </a:xfrm>
          <a:prstGeom prst="rect">
            <a:avLst/>
          </a:prstGeom>
          <a:noFill/>
          <a:ln w="12700">
            <a:noFill/>
            <a:miter lim="800000"/>
            <a:headEnd/>
            <a:tailEnd/>
          </a:ln>
        </p:spPr>
        <p:txBody>
          <a:bodyPr vert="horz" wrap="square" lIns="91342" tIns="45671" rIns="91342" bIns="45671" numCol="1" anchor="ctr" anchorCtr="0" compatLnSpc="1">
            <a:prstTxWarp prst="textNoShape">
              <a:avLst/>
            </a:prstTxWarp>
            <a:noAutofit/>
          </a:bodyPr>
          <a:lstStyle>
            <a:lvl1pPr algn="ctr" rtl="0" eaLnBrk="0" fontAlgn="base" hangingPunct="0">
              <a:lnSpc>
                <a:spcPct val="70000"/>
              </a:lnSpc>
              <a:spcBef>
                <a:spcPct val="0"/>
              </a:spcBef>
              <a:spcAft>
                <a:spcPct val="0"/>
              </a:spcAft>
              <a:defRPr sz="3200" b="1">
                <a:solidFill>
                  <a:srgbClr val="800000"/>
                </a:solidFill>
                <a:latin typeface="+mn-lt"/>
                <a:ea typeface="ＭＳ Ｐゴシック" charset="0"/>
                <a:cs typeface="ＭＳ Ｐゴシック" charset="0"/>
              </a:defRPr>
            </a:lvl1pPr>
            <a:lvl2pPr algn="ctr" rtl="0" eaLnBrk="0" fontAlgn="base" hangingPunct="0">
              <a:lnSpc>
                <a:spcPct val="70000"/>
              </a:lnSpc>
              <a:spcBef>
                <a:spcPct val="0"/>
              </a:spcBef>
              <a:spcAft>
                <a:spcPct val="0"/>
              </a:spcAft>
              <a:defRPr sz="3200" b="1">
                <a:solidFill>
                  <a:srgbClr val="800000"/>
                </a:solidFill>
                <a:latin typeface="Arial" pitchFamily="34" charset="0"/>
                <a:ea typeface="ＭＳ Ｐゴシック" charset="0"/>
                <a:cs typeface="ＭＳ Ｐゴシック" charset="0"/>
              </a:defRPr>
            </a:lvl2pPr>
            <a:lvl3pPr algn="ctr" rtl="0" eaLnBrk="0" fontAlgn="base" hangingPunct="0">
              <a:lnSpc>
                <a:spcPct val="70000"/>
              </a:lnSpc>
              <a:spcBef>
                <a:spcPct val="0"/>
              </a:spcBef>
              <a:spcAft>
                <a:spcPct val="0"/>
              </a:spcAft>
              <a:defRPr sz="3200" b="1">
                <a:solidFill>
                  <a:srgbClr val="800000"/>
                </a:solidFill>
                <a:latin typeface="Arial" pitchFamily="34" charset="0"/>
                <a:ea typeface="ＭＳ Ｐゴシック" charset="0"/>
                <a:cs typeface="ＭＳ Ｐゴシック" charset="0"/>
              </a:defRPr>
            </a:lvl3pPr>
            <a:lvl4pPr algn="ctr" rtl="0" eaLnBrk="0" fontAlgn="base" hangingPunct="0">
              <a:lnSpc>
                <a:spcPct val="70000"/>
              </a:lnSpc>
              <a:spcBef>
                <a:spcPct val="0"/>
              </a:spcBef>
              <a:spcAft>
                <a:spcPct val="0"/>
              </a:spcAft>
              <a:defRPr sz="3200" b="1">
                <a:solidFill>
                  <a:srgbClr val="800000"/>
                </a:solidFill>
                <a:latin typeface="Arial" pitchFamily="34" charset="0"/>
                <a:ea typeface="ＭＳ Ｐゴシック" charset="0"/>
                <a:cs typeface="ＭＳ Ｐゴシック" charset="0"/>
              </a:defRPr>
            </a:lvl4pPr>
            <a:lvl5pPr algn="ctr" rtl="0" eaLnBrk="0" fontAlgn="base" hangingPunct="0">
              <a:lnSpc>
                <a:spcPct val="70000"/>
              </a:lnSpc>
              <a:spcBef>
                <a:spcPct val="0"/>
              </a:spcBef>
              <a:spcAft>
                <a:spcPct val="0"/>
              </a:spcAft>
              <a:defRPr sz="3200" b="1">
                <a:solidFill>
                  <a:srgbClr val="800000"/>
                </a:solidFill>
                <a:latin typeface="Arial" pitchFamily="34" charset="0"/>
                <a:ea typeface="ＭＳ Ｐゴシック" charset="0"/>
                <a:cs typeface="ＭＳ Ｐゴシック" charset="0"/>
              </a:defRPr>
            </a:lvl5pPr>
            <a:lvl6pPr marL="457200" algn="l" rtl="0" fontAlgn="base">
              <a:lnSpc>
                <a:spcPct val="70000"/>
              </a:lnSpc>
              <a:spcBef>
                <a:spcPct val="0"/>
              </a:spcBef>
              <a:spcAft>
                <a:spcPct val="0"/>
              </a:spcAft>
              <a:defRPr sz="2400">
                <a:solidFill>
                  <a:schemeClr val="hlink"/>
                </a:solidFill>
                <a:latin typeface="Arial Black" pitchFamily="34" charset="0"/>
              </a:defRPr>
            </a:lvl6pPr>
            <a:lvl7pPr marL="914400" algn="l" rtl="0" fontAlgn="base">
              <a:lnSpc>
                <a:spcPct val="70000"/>
              </a:lnSpc>
              <a:spcBef>
                <a:spcPct val="0"/>
              </a:spcBef>
              <a:spcAft>
                <a:spcPct val="0"/>
              </a:spcAft>
              <a:defRPr sz="2400">
                <a:solidFill>
                  <a:schemeClr val="hlink"/>
                </a:solidFill>
                <a:latin typeface="Arial Black" pitchFamily="34" charset="0"/>
              </a:defRPr>
            </a:lvl7pPr>
            <a:lvl8pPr marL="1371600" algn="l" rtl="0" fontAlgn="base">
              <a:lnSpc>
                <a:spcPct val="70000"/>
              </a:lnSpc>
              <a:spcBef>
                <a:spcPct val="0"/>
              </a:spcBef>
              <a:spcAft>
                <a:spcPct val="0"/>
              </a:spcAft>
              <a:defRPr sz="2400">
                <a:solidFill>
                  <a:schemeClr val="hlink"/>
                </a:solidFill>
                <a:latin typeface="Arial Black" pitchFamily="34" charset="0"/>
              </a:defRPr>
            </a:lvl8pPr>
            <a:lvl9pPr marL="1828800" algn="l" rtl="0" fontAlgn="base">
              <a:lnSpc>
                <a:spcPct val="70000"/>
              </a:lnSpc>
              <a:spcBef>
                <a:spcPct val="0"/>
              </a:spcBef>
              <a:spcAft>
                <a:spcPct val="0"/>
              </a:spcAft>
              <a:defRPr sz="2400">
                <a:solidFill>
                  <a:schemeClr val="hlink"/>
                </a:solidFill>
                <a:latin typeface="Arial Black" pitchFamily="34" charset="0"/>
              </a:defRPr>
            </a:lvl9pPr>
          </a:lstStyle>
          <a:p>
            <a:r>
              <a:rPr lang="en-US" dirty="0">
                <a:latin typeface="Arial"/>
                <a:cs typeface="Arial"/>
              </a:rPr>
              <a:t>Distance &amp; Time scaling in High-Gradient Accelerators</a:t>
            </a:r>
          </a:p>
        </p:txBody>
      </p:sp>
      <p:sp>
        <p:nvSpPr>
          <p:cNvPr id="5" name="Rechteck 37"/>
          <p:cNvSpPr>
            <a:spLocks noChangeArrowheads="1"/>
          </p:cNvSpPr>
          <p:nvPr/>
        </p:nvSpPr>
        <p:spPr bwMode="auto">
          <a:xfrm>
            <a:off x="1303867" y="3645390"/>
            <a:ext cx="7538875" cy="369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42" tIns="45671" rIns="91342" bIns="45671">
            <a:spAutoFit/>
          </a:bodyPr>
          <a:lstStyle/>
          <a:p>
            <a:pPr eaLnBrk="0" fontAlgn="base" hangingPunct="0">
              <a:spcBef>
                <a:spcPct val="0"/>
              </a:spcBef>
              <a:spcAft>
                <a:spcPct val="0"/>
              </a:spcAft>
            </a:pPr>
            <a:r>
              <a:rPr lang="en-US" b="1" dirty="0">
                <a:solidFill>
                  <a:srgbClr val="0000FF"/>
                </a:solidFill>
                <a:latin typeface="Calibri"/>
                <a:ea typeface="ＭＳ Ｐゴシック" charset="0"/>
                <a:cs typeface="Calibri"/>
              </a:rPr>
              <a:t>All-optical approach ➞ intrinsic synchronization ➞ important for small scales</a:t>
            </a:r>
          </a:p>
        </p:txBody>
      </p:sp>
      <p:grpSp>
        <p:nvGrpSpPr>
          <p:cNvPr id="28" name="Group 27">
            <a:extLst>
              <a:ext uri="{FF2B5EF4-FFF2-40B4-BE49-F238E27FC236}">
                <a16:creationId xmlns:a16="http://schemas.microsoft.com/office/drawing/2014/main" id="{848BCD3E-7915-314C-B72F-88104266ABD1}"/>
              </a:ext>
            </a:extLst>
          </p:cNvPr>
          <p:cNvGrpSpPr/>
          <p:nvPr/>
        </p:nvGrpSpPr>
        <p:grpSpPr>
          <a:xfrm>
            <a:off x="140746" y="4472819"/>
            <a:ext cx="3373879" cy="1611086"/>
            <a:chOff x="1561077" y="-3460428"/>
            <a:chExt cx="5228800" cy="1953168"/>
          </a:xfrm>
        </p:grpSpPr>
        <p:pic>
          <p:nvPicPr>
            <p:cNvPr id="21" name="Picture 20">
              <a:extLst>
                <a:ext uri="{FF2B5EF4-FFF2-40B4-BE49-F238E27FC236}">
                  <a16:creationId xmlns:a16="http://schemas.microsoft.com/office/drawing/2014/main" id="{9584C5B8-D11F-6642-A974-33AB15556973}"/>
                </a:ext>
              </a:extLst>
            </p:cNvPr>
            <p:cNvPicPr>
              <a:picLocks noChangeAspect="1"/>
            </p:cNvPicPr>
            <p:nvPr/>
          </p:nvPicPr>
          <p:blipFill>
            <a:blip r:embed="rId2"/>
            <a:stretch>
              <a:fillRect/>
            </a:stretch>
          </p:blipFill>
          <p:spPr>
            <a:xfrm flipH="1">
              <a:off x="4306448" y="-3164538"/>
              <a:ext cx="2483429" cy="1653673"/>
            </a:xfrm>
            <a:prstGeom prst="rect">
              <a:avLst/>
            </a:prstGeom>
          </p:spPr>
        </p:pic>
        <p:pic>
          <p:nvPicPr>
            <p:cNvPr id="23" name="Picture 22">
              <a:extLst>
                <a:ext uri="{FF2B5EF4-FFF2-40B4-BE49-F238E27FC236}">
                  <a16:creationId xmlns:a16="http://schemas.microsoft.com/office/drawing/2014/main" id="{26C86023-60AC-7A45-A6ED-1C166C63CFFF}"/>
                </a:ext>
              </a:extLst>
            </p:cNvPr>
            <p:cNvPicPr>
              <a:picLocks noChangeAspect="1"/>
            </p:cNvPicPr>
            <p:nvPr/>
          </p:nvPicPr>
          <p:blipFill>
            <a:blip r:embed="rId3"/>
            <a:stretch>
              <a:fillRect/>
            </a:stretch>
          </p:blipFill>
          <p:spPr>
            <a:xfrm flipH="1">
              <a:off x="1680361" y="-3168143"/>
              <a:ext cx="2493818" cy="1660883"/>
            </a:xfrm>
            <a:prstGeom prst="rect">
              <a:avLst/>
            </a:prstGeom>
          </p:spPr>
        </p:pic>
        <p:sp>
          <p:nvSpPr>
            <p:cNvPr id="25" name="TextBox 24">
              <a:extLst>
                <a:ext uri="{FF2B5EF4-FFF2-40B4-BE49-F238E27FC236}">
                  <a16:creationId xmlns:a16="http://schemas.microsoft.com/office/drawing/2014/main" id="{0B89E7EB-5966-FF43-91C8-505087B4E88C}"/>
                </a:ext>
              </a:extLst>
            </p:cNvPr>
            <p:cNvSpPr txBox="1"/>
            <p:nvPr/>
          </p:nvSpPr>
          <p:spPr>
            <a:xfrm>
              <a:off x="1723566" y="-3095770"/>
              <a:ext cx="502184" cy="282396"/>
            </a:xfrm>
            <a:prstGeom prst="rect">
              <a:avLst/>
            </a:prstGeom>
            <a:solidFill>
              <a:schemeClr val="bg1"/>
            </a:solidFill>
          </p:spPr>
          <p:txBody>
            <a:bodyPr wrap="none" rtlCol="0" anchor="ctr" anchorCtr="0">
              <a:noAutofit/>
            </a:bodyPr>
            <a:lstStyle/>
            <a:p>
              <a:pPr algn="ctr"/>
              <a:r>
                <a:rPr lang="en-US" sz="1400" dirty="0">
                  <a:solidFill>
                    <a:prstClr val="black"/>
                  </a:solidFill>
                  <a:latin typeface="Arial"/>
                </a:rPr>
                <a:t>Gun</a:t>
              </a:r>
            </a:p>
          </p:txBody>
        </p:sp>
        <p:sp>
          <p:nvSpPr>
            <p:cNvPr id="26" name="TextBox 25">
              <a:extLst>
                <a:ext uri="{FF2B5EF4-FFF2-40B4-BE49-F238E27FC236}">
                  <a16:creationId xmlns:a16="http://schemas.microsoft.com/office/drawing/2014/main" id="{5149253F-F4E5-8043-A593-E67E1B3365EF}"/>
                </a:ext>
              </a:extLst>
            </p:cNvPr>
            <p:cNvSpPr txBox="1"/>
            <p:nvPr/>
          </p:nvSpPr>
          <p:spPr>
            <a:xfrm>
              <a:off x="4343519" y="-3114820"/>
              <a:ext cx="1475904" cy="291470"/>
            </a:xfrm>
            <a:prstGeom prst="rect">
              <a:avLst/>
            </a:prstGeom>
            <a:solidFill>
              <a:schemeClr val="bg1"/>
            </a:solidFill>
          </p:spPr>
          <p:txBody>
            <a:bodyPr wrap="none" rtlCol="0" anchor="ctr" anchorCtr="0">
              <a:noAutofit/>
            </a:bodyPr>
            <a:lstStyle/>
            <a:p>
              <a:pPr algn="ctr"/>
              <a:r>
                <a:rPr lang="en-US" sz="1400" dirty="0">
                  <a:solidFill>
                    <a:prstClr val="black"/>
                  </a:solidFill>
                  <a:latin typeface="Arial"/>
                </a:rPr>
                <a:t>LINAC ~ km</a:t>
              </a:r>
            </a:p>
          </p:txBody>
        </p:sp>
        <p:sp>
          <p:nvSpPr>
            <p:cNvPr id="29" name="TextBox 28">
              <a:extLst>
                <a:ext uri="{FF2B5EF4-FFF2-40B4-BE49-F238E27FC236}">
                  <a16:creationId xmlns:a16="http://schemas.microsoft.com/office/drawing/2014/main" id="{643AB98F-D520-8E49-AB58-59506387D591}"/>
                </a:ext>
              </a:extLst>
            </p:cNvPr>
            <p:cNvSpPr txBox="1"/>
            <p:nvPr/>
          </p:nvSpPr>
          <p:spPr>
            <a:xfrm>
              <a:off x="1561077" y="-3460428"/>
              <a:ext cx="5064764" cy="330296"/>
            </a:xfrm>
            <a:prstGeom prst="rect">
              <a:avLst/>
            </a:prstGeom>
            <a:noFill/>
          </p:spPr>
          <p:txBody>
            <a:bodyPr wrap="none" rtlCol="0" anchor="ctr" anchorCtr="0">
              <a:noAutofit/>
            </a:bodyPr>
            <a:lstStyle/>
            <a:p>
              <a:r>
                <a:rPr lang="en-US" dirty="0">
                  <a:solidFill>
                    <a:prstClr val="black"/>
                  </a:solidFill>
                  <a:latin typeface="Arial"/>
                </a:rPr>
                <a:t>Conventional Approach</a:t>
              </a:r>
            </a:p>
          </p:txBody>
        </p:sp>
      </p:grpSp>
      <p:grpSp>
        <p:nvGrpSpPr>
          <p:cNvPr id="31" name="Group 30">
            <a:extLst>
              <a:ext uri="{FF2B5EF4-FFF2-40B4-BE49-F238E27FC236}">
                <a16:creationId xmlns:a16="http://schemas.microsoft.com/office/drawing/2014/main" id="{F05835EA-8E61-4B47-8F68-09EE61A7EE01}"/>
              </a:ext>
            </a:extLst>
          </p:cNvPr>
          <p:cNvGrpSpPr/>
          <p:nvPr/>
        </p:nvGrpSpPr>
        <p:grpSpPr>
          <a:xfrm>
            <a:off x="3803284" y="4383314"/>
            <a:ext cx="4076205" cy="1886857"/>
            <a:chOff x="7586676" y="2394857"/>
            <a:chExt cx="4333509" cy="2005962"/>
          </a:xfrm>
        </p:grpSpPr>
        <p:pic>
          <p:nvPicPr>
            <p:cNvPr id="8" name="Picture 7">
              <a:extLst>
                <a:ext uri="{FF2B5EF4-FFF2-40B4-BE49-F238E27FC236}">
                  <a16:creationId xmlns:a16="http://schemas.microsoft.com/office/drawing/2014/main" id="{85020BD3-ADA6-FC4A-A8BB-CE4E205BB07C}"/>
                </a:ext>
              </a:extLst>
            </p:cNvPr>
            <p:cNvPicPr>
              <a:picLocks noChangeAspect="1"/>
            </p:cNvPicPr>
            <p:nvPr/>
          </p:nvPicPr>
          <p:blipFill>
            <a:blip r:embed="rId4"/>
            <a:stretch>
              <a:fillRect/>
            </a:stretch>
          </p:blipFill>
          <p:spPr>
            <a:xfrm>
              <a:off x="9419922" y="2726647"/>
              <a:ext cx="2500263" cy="1664461"/>
            </a:xfrm>
            <a:prstGeom prst="rect">
              <a:avLst/>
            </a:prstGeom>
          </p:spPr>
        </p:pic>
        <p:pic>
          <p:nvPicPr>
            <p:cNvPr id="9" name="Picture 8">
              <a:extLst>
                <a:ext uri="{FF2B5EF4-FFF2-40B4-BE49-F238E27FC236}">
                  <a16:creationId xmlns:a16="http://schemas.microsoft.com/office/drawing/2014/main" id="{E965E598-09E2-4D40-8154-5D4C30722BBE}"/>
                </a:ext>
              </a:extLst>
            </p:cNvPr>
            <p:cNvPicPr/>
            <p:nvPr/>
          </p:nvPicPr>
          <p:blipFill rotWithShape="1">
            <a:blip r:embed="rId5" cstate="print">
              <a:extLst>
                <a:ext uri="{28A0092B-C50C-407E-A947-70E740481C1C}">
                  <a14:useLocalDpi xmlns:a14="http://schemas.microsoft.com/office/drawing/2010/main" val="0"/>
                </a:ext>
              </a:extLst>
            </a:blip>
            <a:srcRect l="-31" r="12585" b="19200"/>
            <a:stretch/>
          </p:blipFill>
          <p:spPr bwMode="auto">
            <a:xfrm>
              <a:off x="7594846" y="2653899"/>
              <a:ext cx="1746920" cy="1746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a:extLst>
                <a:ext uri="{FF2B5EF4-FFF2-40B4-BE49-F238E27FC236}">
                  <a16:creationId xmlns:a16="http://schemas.microsoft.com/office/drawing/2014/main" id="{457078F3-964B-4C4F-B19B-C3DED69CE811}"/>
                </a:ext>
              </a:extLst>
            </p:cNvPr>
            <p:cNvSpPr txBox="1"/>
            <p:nvPr/>
          </p:nvSpPr>
          <p:spPr>
            <a:xfrm>
              <a:off x="9403345" y="2684420"/>
              <a:ext cx="2441645" cy="400110"/>
            </a:xfrm>
            <a:prstGeom prst="rect">
              <a:avLst/>
            </a:prstGeom>
            <a:noFill/>
          </p:spPr>
          <p:txBody>
            <a:bodyPr wrap="square" rtlCol="0">
              <a:spAutoFit/>
            </a:bodyPr>
            <a:lstStyle/>
            <a:p>
              <a:r>
                <a:rPr lang="fr-FR" sz="1000" dirty="0">
                  <a:solidFill>
                    <a:prstClr val="white"/>
                  </a:solidFill>
                  <a:latin typeface="Arial"/>
                </a:rPr>
                <a:t>E. </a:t>
              </a:r>
              <a:r>
                <a:rPr lang="fr-FR" sz="1000" dirty="0" err="1">
                  <a:solidFill>
                    <a:prstClr val="white"/>
                  </a:solidFill>
                  <a:latin typeface="Arial"/>
                </a:rPr>
                <a:t>Nanni</a:t>
              </a:r>
              <a:r>
                <a:rPr lang="fr-FR" sz="1000" dirty="0">
                  <a:solidFill>
                    <a:prstClr val="white"/>
                  </a:solidFill>
                  <a:latin typeface="Arial"/>
                </a:rPr>
                <a:t> </a:t>
              </a:r>
              <a:r>
                <a:rPr lang="fr-FR" sz="1000" i="1" dirty="0">
                  <a:solidFill>
                    <a:prstClr val="white"/>
                  </a:solidFill>
                  <a:latin typeface="Arial"/>
                </a:rPr>
                <a:t>et al.</a:t>
              </a:r>
              <a:r>
                <a:rPr lang="fr-FR" sz="1000" dirty="0">
                  <a:solidFill>
                    <a:prstClr val="white"/>
                  </a:solidFill>
                  <a:latin typeface="Arial"/>
                </a:rPr>
                <a:t>, Nat. </a:t>
              </a:r>
              <a:r>
                <a:rPr lang="fr-FR" sz="1000" dirty="0" err="1">
                  <a:solidFill>
                    <a:prstClr val="white"/>
                  </a:solidFill>
                  <a:latin typeface="Arial"/>
                </a:rPr>
                <a:t>Comm</a:t>
              </a:r>
              <a:r>
                <a:rPr lang="fr-FR" sz="1000" dirty="0">
                  <a:solidFill>
                    <a:prstClr val="white"/>
                  </a:solidFill>
                  <a:latin typeface="Arial"/>
                </a:rPr>
                <a:t>. </a:t>
              </a:r>
              <a:r>
                <a:rPr lang="fr-FR" sz="1000" b="1" dirty="0">
                  <a:solidFill>
                    <a:prstClr val="white"/>
                  </a:solidFill>
                  <a:latin typeface="Arial"/>
                </a:rPr>
                <a:t>6</a:t>
              </a:r>
              <a:r>
                <a:rPr lang="fr-FR" sz="1000" dirty="0">
                  <a:solidFill>
                    <a:prstClr val="white"/>
                  </a:solidFill>
                  <a:latin typeface="Arial"/>
                </a:rPr>
                <a:t>, 8486 (2015)</a:t>
              </a:r>
            </a:p>
          </p:txBody>
        </p:sp>
        <p:sp>
          <p:nvSpPr>
            <p:cNvPr id="11" name="TextBox 10">
              <a:extLst>
                <a:ext uri="{FF2B5EF4-FFF2-40B4-BE49-F238E27FC236}">
                  <a16:creationId xmlns:a16="http://schemas.microsoft.com/office/drawing/2014/main" id="{E246E42E-BE79-3A4B-9BCA-3771B9924725}"/>
                </a:ext>
              </a:extLst>
            </p:cNvPr>
            <p:cNvSpPr txBox="1"/>
            <p:nvPr/>
          </p:nvSpPr>
          <p:spPr>
            <a:xfrm>
              <a:off x="7642206" y="2712129"/>
              <a:ext cx="1652889" cy="400110"/>
            </a:xfrm>
            <a:prstGeom prst="rect">
              <a:avLst/>
            </a:prstGeom>
            <a:noFill/>
          </p:spPr>
          <p:txBody>
            <a:bodyPr wrap="square" rtlCol="0">
              <a:spAutoFit/>
            </a:bodyPr>
            <a:lstStyle/>
            <a:p>
              <a:r>
                <a:rPr lang="fr-FR" sz="1000" dirty="0">
                  <a:solidFill>
                    <a:prstClr val="black"/>
                  </a:solidFill>
                  <a:latin typeface="Arial"/>
                </a:rPr>
                <a:t>D. Zhang </a:t>
              </a:r>
              <a:r>
                <a:rPr lang="fr-FR" sz="1000" i="1" dirty="0">
                  <a:solidFill>
                    <a:prstClr val="black"/>
                  </a:solidFill>
                  <a:latin typeface="Arial"/>
                </a:rPr>
                <a:t>et al.</a:t>
              </a:r>
              <a:r>
                <a:rPr lang="fr-FR" sz="1000" dirty="0">
                  <a:solidFill>
                    <a:prstClr val="black"/>
                  </a:solidFill>
                  <a:latin typeface="Arial"/>
                </a:rPr>
                <a:t>, Nature </a:t>
              </a:r>
              <a:r>
                <a:rPr lang="fr-FR" sz="1000" dirty="0" err="1">
                  <a:solidFill>
                    <a:prstClr val="black"/>
                  </a:solidFill>
                  <a:latin typeface="Arial"/>
                </a:rPr>
                <a:t>Photonics</a:t>
              </a:r>
              <a:r>
                <a:rPr lang="fr-FR" sz="1000" dirty="0">
                  <a:solidFill>
                    <a:prstClr val="black"/>
                  </a:solidFill>
                  <a:latin typeface="Arial"/>
                </a:rPr>
                <a:t> (2018)</a:t>
              </a:r>
            </a:p>
          </p:txBody>
        </p:sp>
        <p:sp>
          <p:nvSpPr>
            <p:cNvPr id="12" name="TextBox 11">
              <a:extLst>
                <a:ext uri="{FF2B5EF4-FFF2-40B4-BE49-F238E27FC236}">
                  <a16:creationId xmlns:a16="http://schemas.microsoft.com/office/drawing/2014/main" id="{15DA280A-C751-B641-B0E3-367CC2053F3F}"/>
                </a:ext>
              </a:extLst>
            </p:cNvPr>
            <p:cNvSpPr txBox="1"/>
            <p:nvPr/>
          </p:nvSpPr>
          <p:spPr>
            <a:xfrm>
              <a:off x="7630219" y="4125484"/>
              <a:ext cx="430011" cy="229500"/>
            </a:xfrm>
            <a:prstGeom prst="rect">
              <a:avLst/>
            </a:prstGeom>
            <a:solidFill>
              <a:schemeClr val="bg1"/>
            </a:solidFill>
          </p:spPr>
          <p:txBody>
            <a:bodyPr wrap="none" rtlCol="0" anchor="ctr" anchorCtr="0">
              <a:noAutofit/>
            </a:bodyPr>
            <a:lstStyle/>
            <a:p>
              <a:pPr algn="ctr"/>
              <a:r>
                <a:rPr lang="en-US" dirty="0">
                  <a:solidFill>
                    <a:prstClr val="black"/>
                  </a:solidFill>
                  <a:latin typeface="Arial"/>
                </a:rPr>
                <a:t>Gun</a:t>
              </a:r>
            </a:p>
          </p:txBody>
        </p:sp>
        <p:sp>
          <p:nvSpPr>
            <p:cNvPr id="13" name="TextBox 12">
              <a:extLst>
                <a:ext uri="{FF2B5EF4-FFF2-40B4-BE49-F238E27FC236}">
                  <a16:creationId xmlns:a16="http://schemas.microsoft.com/office/drawing/2014/main" id="{89BABEA9-1BE3-0746-8A96-B9551A082FFD}"/>
                </a:ext>
              </a:extLst>
            </p:cNvPr>
            <p:cNvSpPr txBox="1"/>
            <p:nvPr/>
          </p:nvSpPr>
          <p:spPr>
            <a:xfrm>
              <a:off x="9807486" y="4106433"/>
              <a:ext cx="755911" cy="233839"/>
            </a:xfrm>
            <a:prstGeom prst="rect">
              <a:avLst/>
            </a:prstGeom>
            <a:solidFill>
              <a:schemeClr val="bg1"/>
            </a:solidFill>
          </p:spPr>
          <p:txBody>
            <a:bodyPr wrap="none" rtlCol="0" anchor="ctr" anchorCtr="0">
              <a:noAutofit/>
            </a:bodyPr>
            <a:lstStyle/>
            <a:p>
              <a:pPr algn="ctr"/>
              <a:r>
                <a:rPr lang="en-US" dirty="0">
                  <a:solidFill>
                    <a:prstClr val="black"/>
                  </a:solidFill>
                  <a:latin typeface="Arial"/>
                </a:rPr>
                <a:t>LINAC</a:t>
              </a:r>
            </a:p>
          </p:txBody>
        </p:sp>
        <p:sp>
          <p:nvSpPr>
            <p:cNvPr id="30" name="TextBox 29">
              <a:extLst>
                <a:ext uri="{FF2B5EF4-FFF2-40B4-BE49-F238E27FC236}">
                  <a16:creationId xmlns:a16="http://schemas.microsoft.com/office/drawing/2014/main" id="{5309CD5F-C66F-9C48-AC90-5CD14B174547}"/>
                </a:ext>
              </a:extLst>
            </p:cNvPr>
            <p:cNvSpPr txBox="1"/>
            <p:nvPr/>
          </p:nvSpPr>
          <p:spPr>
            <a:xfrm>
              <a:off x="7586676" y="2394857"/>
              <a:ext cx="2283038" cy="261955"/>
            </a:xfrm>
            <a:prstGeom prst="rect">
              <a:avLst/>
            </a:prstGeom>
            <a:solidFill>
              <a:schemeClr val="bg1"/>
            </a:solidFill>
          </p:spPr>
          <p:txBody>
            <a:bodyPr wrap="none" rtlCol="0" anchor="ctr" anchorCtr="0">
              <a:noAutofit/>
            </a:bodyPr>
            <a:lstStyle/>
            <a:p>
              <a:r>
                <a:rPr lang="en-US" dirty="0">
                  <a:solidFill>
                    <a:prstClr val="black"/>
                  </a:solidFill>
                  <a:latin typeface="Arial"/>
                </a:rPr>
                <a:t>THz-Driven Approach</a:t>
              </a:r>
            </a:p>
          </p:txBody>
        </p:sp>
      </p:grpSp>
      <p:grpSp>
        <p:nvGrpSpPr>
          <p:cNvPr id="38" name="Group 37">
            <a:extLst>
              <a:ext uri="{FF2B5EF4-FFF2-40B4-BE49-F238E27FC236}">
                <a16:creationId xmlns:a16="http://schemas.microsoft.com/office/drawing/2014/main" id="{6E1FFAE0-4B00-BC4D-AAA4-174C2D90587E}"/>
              </a:ext>
            </a:extLst>
          </p:cNvPr>
          <p:cNvGrpSpPr/>
          <p:nvPr/>
        </p:nvGrpSpPr>
        <p:grpSpPr>
          <a:xfrm>
            <a:off x="8064137" y="4400247"/>
            <a:ext cx="3765562" cy="1907500"/>
            <a:chOff x="8064137" y="4400247"/>
            <a:chExt cx="3765562" cy="1907500"/>
          </a:xfrm>
        </p:grpSpPr>
        <p:grpSp>
          <p:nvGrpSpPr>
            <p:cNvPr id="19" name="Group 18">
              <a:extLst>
                <a:ext uri="{FF2B5EF4-FFF2-40B4-BE49-F238E27FC236}">
                  <a16:creationId xmlns:a16="http://schemas.microsoft.com/office/drawing/2014/main" id="{45366871-E8D5-1E42-9571-CBA064726714}"/>
                </a:ext>
              </a:extLst>
            </p:cNvPr>
            <p:cNvGrpSpPr/>
            <p:nvPr/>
          </p:nvGrpSpPr>
          <p:grpSpPr>
            <a:xfrm>
              <a:off x="8064137" y="4790520"/>
              <a:ext cx="3765562" cy="1517227"/>
              <a:chOff x="4203337" y="4572806"/>
              <a:chExt cx="3765562" cy="1517227"/>
            </a:xfrm>
          </p:grpSpPr>
          <p:pic>
            <p:nvPicPr>
              <p:cNvPr id="14" name="Picture 13">
                <a:extLst>
                  <a:ext uri="{FF2B5EF4-FFF2-40B4-BE49-F238E27FC236}">
                    <a16:creationId xmlns:a16="http://schemas.microsoft.com/office/drawing/2014/main" id="{BCB95FB6-60FC-8944-8974-E068CEAAC4BB}"/>
                  </a:ext>
                </a:extLst>
              </p:cNvPr>
              <p:cNvPicPr>
                <a:picLocks noChangeAspect="1"/>
              </p:cNvPicPr>
              <p:nvPr/>
            </p:nvPicPr>
            <p:blipFill rotWithShape="1">
              <a:blip r:embed="rId6"/>
              <a:srcRect l="45867"/>
              <a:stretch/>
            </p:blipFill>
            <p:spPr>
              <a:xfrm flipH="1">
                <a:off x="4203337" y="4709549"/>
                <a:ext cx="1971636" cy="1151803"/>
              </a:xfrm>
              <a:prstGeom prst="rect">
                <a:avLst/>
              </a:prstGeom>
            </p:spPr>
          </p:pic>
          <p:pic>
            <p:nvPicPr>
              <p:cNvPr id="15" name="Picture 14">
                <a:extLst>
                  <a:ext uri="{FF2B5EF4-FFF2-40B4-BE49-F238E27FC236}">
                    <a16:creationId xmlns:a16="http://schemas.microsoft.com/office/drawing/2014/main" id="{871EB67D-60D0-3946-912F-6EAAE6BB2765}"/>
                  </a:ext>
                </a:extLst>
              </p:cNvPr>
              <p:cNvPicPr>
                <a:picLocks noChangeAspect="1"/>
              </p:cNvPicPr>
              <p:nvPr/>
            </p:nvPicPr>
            <p:blipFill rotWithShape="1">
              <a:blip r:embed="rId7"/>
              <a:srcRect l="13761" t="5003" r="60504" b="27730"/>
              <a:stretch/>
            </p:blipFill>
            <p:spPr>
              <a:xfrm>
                <a:off x="6536267" y="4572806"/>
                <a:ext cx="1432632" cy="1517227"/>
              </a:xfrm>
              <a:prstGeom prst="rect">
                <a:avLst/>
              </a:prstGeom>
            </p:spPr>
          </p:pic>
          <p:cxnSp>
            <p:nvCxnSpPr>
              <p:cNvPr id="16" name="Straight Connector 15">
                <a:extLst>
                  <a:ext uri="{FF2B5EF4-FFF2-40B4-BE49-F238E27FC236}">
                    <a16:creationId xmlns:a16="http://schemas.microsoft.com/office/drawing/2014/main" id="{DF44E466-6533-6848-B4D1-06398837101A}"/>
                  </a:ext>
                </a:extLst>
              </p:cNvPr>
              <p:cNvCxnSpPr>
                <a:cxnSpLocks/>
              </p:cNvCxnSpPr>
              <p:nvPr/>
            </p:nvCxnSpPr>
            <p:spPr bwMode="auto">
              <a:xfrm>
                <a:off x="5723467" y="5285619"/>
                <a:ext cx="830594" cy="773481"/>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3B99A30C-9B4A-C94B-880D-CA6F80096BC7}"/>
                  </a:ext>
                </a:extLst>
              </p:cNvPr>
              <p:cNvCxnSpPr>
                <a:cxnSpLocks/>
              </p:cNvCxnSpPr>
              <p:nvPr/>
            </p:nvCxnSpPr>
            <p:spPr bwMode="auto">
              <a:xfrm flipV="1">
                <a:off x="5740400" y="4617757"/>
                <a:ext cx="798163" cy="684796"/>
              </a:xfrm>
              <a:prstGeom prst="line">
                <a:avLst/>
              </a:prstGeom>
              <a:solidFill>
                <a:schemeClr val="accent1"/>
              </a:solidFill>
              <a:ln w="9525" cap="flat" cmpd="sng" algn="ctr">
                <a:solidFill>
                  <a:srgbClr val="FFC000"/>
                </a:solidFill>
                <a:prstDash val="solid"/>
                <a:round/>
                <a:headEnd type="none" w="med" len="med"/>
                <a:tailEnd type="none" w="med" len="med"/>
              </a:ln>
              <a:effectLst/>
            </p:spPr>
          </p:cxnSp>
        </p:grpSp>
        <p:sp>
          <p:nvSpPr>
            <p:cNvPr id="34" name="TextBox 33">
              <a:extLst>
                <a:ext uri="{FF2B5EF4-FFF2-40B4-BE49-F238E27FC236}">
                  <a16:creationId xmlns:a16="http://schemas.microsoft.com/office/drawing/2014/main" id="{13D9DDE8-1F2B-8E41-84C0-320D4571F3CB}"/>
                </a:ext>
              </a:extLst>
            </p:cNvPr>
            <p:cNvSpPr txBox="1"/>
            <p:nvPr/>
          </p:nvSpPr>
          <p:spPr>
            <a:xfrm>
              <a:off x="8104350" y="4400247"/>
              <a:ext cx="2147482" cy="246401"/>
            </a:xfrm>
            <a:prstGeom prst="rect">
              <a:avLst/>
            </a:prstGeom>
            <a:solidFill>
              <a:schemeClr val="bg1"/>
            </a:solidFill>
          </p:spPr>
          <p:txBody>
            <a:bodyPr wrap="none" rtlCol="0" anchor="ctr" anchorCtr="0">
              <a:noAutofit/>
            </a:bodyPr>
            <a:lstStyle/>
            <a:p>
              <a:r>
                <a:rPr lang="en-US" dirty="0">
                  <a:solidFill>
                    <a:prstClr val="black"/>
                  </a:solidFill>
                  <a:latin typeface="Arial"/>
                </a:rPr>
                <a:t>Direct Laser-Driven Approach</a:t>
              </a:r>
            </a:p>
          </p:txBody>
        </p:sp>
      </p:grpSp>
    </p:spTree>
    <p:extLst>
      <p:ext uri="{BB962C8B-B14F-4D97-AF65-F5344CB8AC3E}">
        <p14:creationId xmlns:p14="http://schemas.microsoft.com/office/powerpoint/2010/main" val="337304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noFill/>
          <a:ln w="12700">
            <a:noFill/>
            <a:miter lim="800000"/>
            <a:headEnd/>
            <a:tailEnd/>
          </a:ln>
        </p:spPr>
        <p:txBody>
          <a:bodyPr vert="horz" wrap="square" lIns="91440" tIns="45720" rIns="91440" bIns="45720" numCol="1" anchor="ctr" anchorCtr="0" compatLnSpc="1">
            <a:prstTxWarp prst="textNoShape">
              <a:avLst/>
            </a:prstTxWarp>
            <a:noAutofit/>
          </a:bodyPr>
          <a:lstStyle/>
          <a:p>
            <a:r>
              <a:rPr lang="en-US" dirty="0">
                <a:latin typeface="Calibri"/>
                <a:cs typeface="Calibri"/>
              </a:rPr>
              <a:t>Why explore higher frequencies?</a:t>
            </a:r>
          </a:p>
        </p:txBody>
      </p:sp>
      <p:sp>
        <p:nvSpPr>
          <p:cNvPr id="4" name="Footer Placeholder 3"/>
          <p:cNvSpPr>
            <a:spLocks noGrp="1"/>
          </p:cNvSpPr>
          <p:nvPr>
            <p:ph type="ftr" sz="quarter" idx="10"/>
          </p:nvPr>
        </p:nvSpPr>
        <p:spPr>
          <a:xfrm>
            <a:off x="4534417" y="6656294"/>
            <a:ext cx="4453201" cy="201706"/>
          </a:xfrm>
        </p:spPr>
        <p:txBody>
          <a:bodyPr/>
          <a:lstStyle/>
          <a:p>
            <a:r>
              <a:rPr lang="is-IS" i="1">
                <a:solidFill>
                  <a:srgbClr val="0070C0"/>
                </a:solidFill>
                <a:latin typeface="Calibri"/>
                <a:ea typeface=""/>
                <a:cs typeface=""/>
              </a:rPr>
              <a:t>N.H. Matlis || OTST 2019</a:t>
            </a:r>
            <a:endParaRPr lang="en-US" i="1" dirty="0">
              <a:solidFill>
                <a:srgbClr val="0070C0"/>
              </a:solidFill>
              <a:latin typeface="Calibri"/>
              <a:ea typeface=""/>
              <a:cs typeface=""/>
            </a:endParaRPr>
          </a:p>
        </p:txBody>
      </p:sp>
      <p:sp>
        <p:nvSpPr>
          <p:cNvPr id="2" name="Slide Number Placeholder 1">
            <a:extLst>
              <a:ext uri="{FF2B5EF4-FFF2-40B4-BE49-F238E27FC236}">
                <a16:creationId xmlns:a16="http://schemas.microsoft.com/office/drawing/2014/main" id="{EA15BA63-64AF-0149-B8FF-467D09C2EDDB}"/>
              </a:ext>
            </a:extLst>
          </p:cNvPr>
          <p:cNvSpPr>
            <a:spLocks noGrp="1"/>
          </p:cNvSpPr>
          <p:nvPr>
            <p:ph type="sldNum" sz="quarter" idx="11"/>
          </p:nvPr>
        </p:nvSpPr>
        <p:spPr/>
        <p:txBody>
          <a:bodyPr/>
          <a:lstStyle/>
          <a:p>
            <a:pPr algn="ctr"/>
            <a:fld id="{B6F15528-21DE-4FAA-801E-634DDDAF4B2B}" type="slidenum">
              <a:rPr lang="uk-UA">
                <a:solidFill>
                  <a:prstClr val="black"/>
                </a:solidFill>
                <a:latin typeface="Arial"/>
              </a:rPr>
              <a:pPr algn="ctr"/>
              <a:t>3</a:t>
            </a:fld>
            <a:endParaRPr lang="uk-UA" dirty="0">
              <a:solidFill>
                <a:prstClr val="black"/>
              </a:solidFill>
              <a:latin typeface="Arial"/>
            </a:endParaRPr>
          </a:p>
        </p:txBody>
      </p:sp>
      <mc:AlternateContent xmlns:mc="http://schemas.openxmlformats.org/markup-compatibility/2006">
        <mc:Choice xmlns:a14="http://schemas.microsoft.com/office/drawing/2010/main" Requires="a14">
          <p:sp>
            <p:nvSpPr>
              <p:cNvPr id="77835" name="Content Placeholder 2"/>
              <p:cNvSpPr txBox="1">
                <a:spLocks/>
              </p:cNvSpPr>
              <p:nvPr/>
            </p:nvSpPr>
            <p:spPr bwMode="auto">
              <a:xfrm>
                <a:off x="220133" y="742185"/>
                <a:ext cx="9144000" cy="5661211"/>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nSpc>
                    <a:spcPct val="90000"/>
                  </a:lnSpc>
                </a:pPr>
                <a:r>
                  <a:rPr lang="en-US" u="sng" dirty="0">
                    <a:solidFill>
                      <a:srgbClr val="0070C0"/>
                    </a:solidFill>
                    <a:cs typeface="Verdana" charset="0"/>
                  </a:rPr>
                  <a:t>Higher driving frequency allows</a:t>
                </a:r>
                <a:r>
                  <a:rPr lang="en-US" dirty="0">
                    <a:solidFill>
                      <a:srgbClr val="0070C0"/>
                    </a:solidFill>
                    <a:cs typeface="Verdana" charset="0"/>
                  </a:rPr>
                  <a:t>: </a:t>
                </a:r>
                <a:r>
                  <a:rPr lang="en-US" b="0" dirty="0">
                    <a:solidFill>
                      <a:srgbClr val="0070C0"/>
                    </a:solidFill>
                    <a:cs typeface="Verdana" charset="0"/>
                  </a:rPr>
                  <a:t> </a:t>
                </a:r>
              </a:p>
              <a:p>
                <a:pPr>
                  <a:lnSpc>
                    <a:spcPct val="90000"/>
                  </a:lnSpc>
                </a:pPr>
                <a:endParaRPr lang="en-US" sz="2000" b="0" dirty="0">
                  <a:solidFill>
                    <a:srgbClr val="0070C0"/>
                  </a:solidFill>
                  <a:cs typeface="Verdana" charset="0"/>
                </a:endParaRPr>
              </a:p>
              <a:p>
                <a:pPr>
                  <a:lnSpc>
                    <a:spcPct val="90000"/>
                  </a:lnSpc>
                  <a:buFont typeface="Arial" charset="0"/>
                  <a:buChar char="•"/>
                </a:pPr>
                <a:r>
                  <a:rPr lang="en-US" sz="1800" b="0" dirty="0">
                    <a:solidFill>
                      <a:prstClr val="black"/>
                    </a:solidFill>
                    <a:cs typeface="Verdana" charset="0"/>
                  </a:rPr>
                  <a:t> higher acceleration fields:  </a:t>
                </a:r>
                <a14:m>
                  <m:oMath xmlns:m="http://schemas.openxmlformats.org/officeDocument/2006/math">
                    <m:sSub>
                      <m:sSubPr>
                        <m:ctrlPr>
                          <a:rPr lang="en-US" sz="2000" b="0" i="1">
                            <a:solidFill>
                              <a:srgbClr val="FF0000"/>
                            </a:solidFill>
                            <a:latin typeface="Cambria Math" panose="02040503050406030204" pitchFamily="18" charset="0"/>
                            <a:cs typeface="Verdana" charset="0"/>
                          </a:rPr>
                        </m:ctrlPr>
                      </m:sSubPr>
                      <m:e>
                        <m:d>
                          <m:dPr>
                            <m:begChr m:val="|"/>
                            <m:endChr m:val="|"/>
                            <m:ctrlPr>
                              <a:rPr lang="hr-HR" sz="2000" b="0" i="1">
                                <a:solidFill>
                                  <a:srgbClr val="FF0000"/>
                                </a:solidFill>
                                <a:latin typeface="Cambria Math" panose="02040503050406030204" pitchFamily="18" charset="0"/>
                                <a:cs typeface="Verdana" charset="0"/>
                              </a:rPr>
                            </m:ctrlPr>
                          </m:dPr>
                          <m:e>
                            <m:acc>
                              <m:accPr>
                                <m:chr m:val="⃑"/>
                                <m:ctrlPr>
                                  <a:rPr lang="hr-HR" sz="2000" b="0" i="1">
                                    <a:solidFill>
                                      <a:srgbClr val="FF0000"/>
                                    </a:solidFill>
                                    <a:latin typeface="Cambria Math" panose="02040503050406030204" pitchFamily="18" charset="0"/>
                                    <a:cs typeface="Verdana" charset="0"/>
                                  </a:rPr>
                                </m:ctrlPr>
                              </m:accPr>
                              <m:e>
                                <m:r>
                                  <a:rPr lang="en-US" sz="2000" b="0" i="1">
                                    <a:solidFill>
                                      <a:srgbClr val="FF0000"/>
                                    </a:solidFill>
                                    <a:latin typeface="Cambria Math" charset="0"/>
                                    <a:cs typeface="Verdana" charset="0"/>
                                  </a:rPr>
                                  <m:t>𝐸</m:t>
                                </m:r>
                              </m:e>
                            </m:acc>
                          </m:e>
                        </m:d>
                      </m:e>
                      <m:sub>
                        <m:r>
                          <a:rPr lang="en-US" sz="2000" b="0" i="1">
                            <a:solidFill>
                              <a:srgbClr val="FF0000"/>
                            </a:solidFill>
                            <a:latin typeface="Cambria Math" charset="0"/>
                            <a:cs typeface="Verdana" charset="0"/>
                          </a:rPr>
                          <m:t>𝑏𝑟𝑒𝑎𝑘𝑑𝑜𝑤𝑛</m:t>
                        </m:r>
                      </m:sub>
                    </m:sSub>
                    <m:r>
                      <a:rPr lang="en-US" sz="2000" b="0" i="1">
                        <a:solidFill>
                          <a:srgbClr val="FF0000"/>
                        </a:solidFill>
                        <a:latin typeface="Cambria Math" charset="0"/>
                        <a:cs typeface="Verdana" charset="0"/>
                      </a:rPr>
                      <m:t>∼</m:t>
                    </m:r>
                    <m:f>
                      <m:fPr>
                        <m:ctrlPr>
                          <a:rPr lang="en-US" sz="2000" b="0" i="1">
                            <a:solidFill>
                              <a:srgbClr val="FF0000"/>
                            </a:solidFill>
                            <a:latin typeface="Cambria Math" panose="02040503050406030204" pitchFamily="18" charset="0"/>
                            <a:cs typeface="Verdana" charset="0"/>
                          </a:rPr>
                        </m:ctrlPr>
                      </m:fPr>
                      <m:num>
                        <m:r>
                          <a:rPr lang="en-US" sz="2000" b="0" i="1">
                            <a:solidFill>
                              <a:srgbClr val="FF0000"/>
                            </a:solidFill>
                            <a:latin typeface="Cambria Math" charset="0"/>
                            <a:cs typeface="Verdana" charset="0"/>
                          </a:rPr>
                          <m:t>1</m:t>
                        </m:r>
                      </m:num>
                      <m:den>
                        <m:sSup>
                          <m:sSupPr>
                            <m:ctrlPr>
                              <a:rPr lang="en-US" sz="2000" b="0" i="1">
                                <a:solidFill>
                                  <a:srgbClr val="FF0000"/>
                                </a:solidFill>
                                <a:latin typeface="Cambria Math" panose="02040503050406030204" pitchFamily="18" charset="0"/>
                                <a:cs typeface="Verdana" charset="0"/>
                              </a:rPr>
                            </m:ctrlPr>
                          </m:sSupPr>
                          <m:e>
                            <m:r>
                              <a:rPr lang="en-US" sz="2000" b="0" i="1">
                                <a:solidFill>
                                  <a:srgbClr val="FF0000"/>
                                </a:solidFill>
                                <a:latin typeface="Cambria Math" charset="0"/>
                                <a:cs typeface="Verdana" charset="0"/>
                              </a:rPr>
                              <m:t>𝜏</m:t>
                            </m:r>
                          </m:e>
                          <m:sup>
                            <m:r>
                              <a:rPr lang="en-US" sz="2000" b="0" i="1">
                                <a:solidFill>
                                  <a:srgbClr val="FF0000"/>
                                </a:solidFill>
                                <a:latin typeface="Cambria Math" panose="02040503050406030204" pitchFamily="18" charset="0"/>
                                <a:cs typeface="Verdana" charset="0"/>
                              </a:rPr>
                              <m:t>1/6</m:t>
                            </m:r>
                          </m:sup>
                        </m:sSup>
                      </m:den>
                    </m:f>
                  </m:oMath>
                </a14:m>
                <a:r>
                  <a:rPr lang="en-US" sz="2000" b="0" dirty="0">
                    <a:solidFill>
                      <a:srgbClr val="FF0000"/>
                    </a:solidFill>
                    <a:cs typeface="Verdana" charset="0"/>
                  </a:rPr>
                  <a:t> </a:t>
                </a:r>
                <a:r>
                  <a:rPr lang="en-US" sz="2000" b="0" dirty="0">
                    <a:solidFill>
                      <a:prstClr val="black"/>
                    </a:solidFill>
                    <a:cs typeface="Verdana" charset="0"/>
                  </a:rPr>
                  <a:t>➞ </a:t>
                </a:r>
                <a:r>
                  <a:rPr lang="en-US" sz="1800" b="0" dirty="0">
                    <a:solidFill>
                      <a:prstClr val="black"/>
                    </a:solidFill>
                    <a:cs typeface="Verdana" charset="0"/>
                  </a:rPr>
                  <a:t>reduced accelerator size</a:t>
                </a:r>
              </a:p>
              <a:p>
                <a:pPr>
                  <a:lnSpc>
                    <a:spcPct val="90000"/>
                  </a:lnSpc>
                  <a:spcBef>
                    <a:spcPct val="20000"/>
                  </a:spcBef>
                  <a:buFont typeface="Arial" charset="0"/>
                  <a:buChar char="•"/>
                </a:pPr>
                <a:endParaRPr lang="en-US" sz="1800" b="0" dirty="0">
                  <a:solidFill>
                    <a:srgbClr val="FF0000"/>
                  </a:solidFill>
                  <a:cs typeface="Verdana" charset="0"/>
                </a:endParaRPr>
              </a:p>
              <a:p>
                <a:pPr>
                  <a:lnSpc>
                    <a:spcPct val="90000"/>
                  </a:lnSpc>
                  <a:spcBef>
                    <a:spcPct val="20000"/>
                  </a:spcBef>
                  <a:buFont typeface="Arial" charset="0"/>
                  <a:buChar char="•"/>
                </a:pPr>
                <a:endParaRPr lang="en-US" sz="1800" b="0" dirty="0">
                  <a:solidFill>
                    <a:srgbClr val="FF0000"/>
                  </a:solidFill>
                  <a:cs typeface="Verdana" charset="0"/>
                </a:endParaRPr>
              </a:p>
              <a:p>
                <a:pPr>
                  <a:lnSpc>
                    <a:spcPct val="90000"/>
                  </a:lnSpc>
                  <a:spcBef>
                    <a:spcPct val="20000"/>
                  </a:spcBef>
                  <a:buFont typeface="Arial" charset="0"/>
                  <a:buChar char="•"/>
                </a:pPr>
                <a:endParaRPr lang="en-US" sz="1800" b="0" dirty="0">
                  <a:solidFill>
                    <a:prstClr val="black"/>
                  </a:solidFill>
                  <a:cs typeface="Verdana" charset="0"/>
                </a:endParaRPr>
              </a:p>
              <a:p>
                <a:pPr>
                  <a:lnSpc>
                    <a:spcPct val="90000"/>
                  </a:lnSpc>
                  <a:spcAft>
                    <a:spcPts val="1200"/>
                  </a:spcAft>
                  <a:buFont typeface="Arial" charset="0"/>
                  <a:buChar char="•"/>
                </a:pPr>
                <a:r>
                  <a:rPr lang="en-US" sz="1800" b="0" dirty="0">
                    <a:solidFill>
                      <a:prstClr val="black"/>
                    </a:solidFill>
                    <a:cs typeface="Verdana" charset="0"/>
                  </a:rPr>
                  <a:t> lower pulse energy for same E-field in the cavity:  </a:t>
                </a:r>
                <a:br>
                  <a:rPr lang="en-US" sz="1800" b="0" dirty="0">
                    <a:solidFill>
                      <a:prstClr val="black"/>
                    </a:solidFill>
                    <a:cs typeface="Verdana" charset="0"/>
                  </a:rPr>
                </a:br>
                <a14:m>
                  <m:oMath xmlns:m="http://schemas.openxmlformats.org/officeDocument/2006/math">
                    <m:sSub>
                      <m:sSubPr>
                        <m:ctrlPr>
                          <a:rPr lang="en-US" sz="2000" b="0" i="1">
                            <a:solidFill>
                              <a:srgbClr val="FF0000"/>
                            </a:solidFill>
                            <a:latin typeface="Cambria Math" panose="02040503050406030204" pitchFamily="18" charset="0"/>
                            <a:cs typeface="Verdana" charset="0"/>
                          </a:rPr>
                        </m:ctrlPr>
                      </m:sSubPr>
                      <m:e>
                        <m:r>
                          <a:rPr lang="en-US" sz="2000" b="0" i="1">
                            <a:solidFill>
                              <a:srgbClr val="FF0000"/>
                            </a:solidFill>
                            <a:latin typeface="Cambria Math" charset="0"/>
                            <a:cs typeface="Verdana" charset="0"/>
                          </a:rPr>
                          <m:t>𝑈</m:t>
                        </m:r>
                      </m:e>
                      <m:sub>
                        <m:r>
                          <a:rPr lang="en-US" sz="2000" b="0" i="1">
                            <a:solidFill>
                              <a:srgbClr val="FF0000"/>
                            </a:solidFill>
                            <a:latin typeface="Cambria Math" charset="0"/>
                            <a:cs typeface="Verdana" charset="0"/>
                          </a:rPr>
                          <m:t>𝑃𝑢𝑙𝑠𝑒</m:t>
                        </m:r>
                      </m:sub>
                    </m:sSub>
                    <m:r>
                      <a:rPr lang="en-US" sz="2000" b="0" i="1">
                        <a:solidFill>
                          <a:srgbClr val="FF0000"/>
                        </a:solidFill>
                        <a:latin typeface="Cambria Math" charset="0"/>
                        <a:cs typeface="Verdana" charset="0"/>
                      </a:rPr>
                      <m:t>∼</m:t>
                    </m:r>
                    <m:sSup>
                      <m:sSupPr>
                        <m:ctrlPr>
                          <a:rPr lang="en-US" sz="2000" b="0" i="1">
                            <a:solidFill>
                              <a:srgbClr val="FF0000"/>
                            </a:solidFill>
                            <a:latin typeface="Cambria Math" panose="02040503050406030204" pitchFamily="18" charset="0"/>
                            <a:cs typeface="Verdana" charset="0"/>
                          </a:rPr>
                        </m:ctrlPr>
                      </m:sSupPr>
                      <m:e>
                        <m:d>
                          <m:dPr>
                            <m:begChr m:val="|"/>
                            <m:endChr m:val="|"/>
                            <m:ctrlPr>
                              <a:rPr lang="hr-HR" sz="2000" b="0" i="1">
                                <a:solidFill>
                                  <a:srgbClr val="FF0000"/>
                                </a:solidFill>
                                <a:latin typeface="Cambria Math" panose="02040503050406030204" pitchFamily="18" charset="0"/>
                                <a:cs typeface="Verdana" charset="0"/>
                              </a:rPr>
                            </m:ctrlPr>
                          </m:dPr>
                          <m:e>
                            <m:acc>
                              <m:accPr>
                                <m:chr m:val="⃑"/>
                                <m:ctrlPr>
                                  <a:rPr lang="hr-HR" sz="2000" b="0" i="1">
                                    <a:solidFill>
                                      <a:srgbClr val="FF0000"/>
                                    </a:solidFill>
                                    <a:latin typeface="Cambria Math" panose="02040503050406030204" pitchFamily="18" charset="0"/>
                                    <a:cs typeface="Verdana" charset="0"/>
                                  </a:rPr>
                                </m:ctrlPr>
                              </m:accPr>
                              <m:e>
                                <m:r>
                                  <a:rPr lang="en-US" sz="2000" b="0" i="1">
                                    <a:solidFill>
                                      <a:srgbClr val="FF0000"/>
                                    </a:solidFill>
                                    <a:latin typeface="Cambria Math" charset="0"/>
                                    <a:cs typeface="Verdana" charset="0"/>
                                  </a:rPr>
                                  <m:t>𝐸</m:t>
                                </m:r>
                              </m:e>
                            </m:acc>
                          </m:e>
                        </m:d>
                      </m:e>
                      <m:sup>
                        <m:r>
                          <a:rPr lang="en-US" sz="2000" b="0" i="1">
                            <a:solidFill>
                              <a:srgbClr val="FF0000"/>
                            </a:solidFill>
                            <a:latin typeface="Cambria Math" charset="0"/>
                            <a:cs typeface="Verdana" charset="0"/>
                          </a:rPr>
                          <m:t>2</m:t>
                        </m:r>
                      </m:sup>
                    </m:sSup>
                    <m:sSub>
                      <m:sSubPr>
                        <m:ctrlPr>
                          <a:rPr lang="en-US" sz="2000" b="0" i="1">
                            <a:solidFill>
                              <a:srgbClr val="FF0000"/>
                            </a:solidFill>
                            <a:latin typeface="Cambria Math" panose="02040503050406030204" pitchFamily="18" charset="0"/>
                            <a:cs typeface="Verdana" charset="0"/>
                          </a:rPr>
                        </m:ctrlPr>
                      </m:sSubPr>
                      <m:e>
                        <m:r>
                          <a:rPr lang="en-US" sz="2000" b="0" i="1">
                            <a:solidFill>
                              <a:srgbClr val="FF0000"/>
                            </a:solidFill>
                            <a:latin typeface="Cambria Math" charset="0"/>
                            <a:cs typeface="Verdana" charset="0"/>
                          </a:rPr>
                          <m:t>𝑉</m:t>
                        </m:r>
                      </m:e>
                      <m:sub>
                        <m:r>
                          <a:rPr lang="en-US" sz="2000" b="0" i="1">
                            <a:solidFill>
                              <a:srgbClr val="FF0000"/>
                            </a:solidFill>
                            <a:latin typeface="Cambria Math" charset="0"/>
                            <a:cs typeface="Verdana" charset="0"/>
                          </a:rPr>
                          <m:t>𝑐𝑎𝑣𝑖𝑡𝑦</m:t>
                        </m:r>
                      </m:sub>
                    </m:sSub>
                    <m:r>
                      <a:rPr lang="en-US" sz="2000" b="0" i="1">
                        <a:solidFill>
                          <a:srgbClr val="FF0000"/>
                        </a:solidFill>
                        <a:latin typeface="Cambria Math" charset="0"/>
                        <a:cs typeface="Verdana" charset="0"/>
                      </a:rPr>
                      <m:t>∼</m:t>
                    </m:r>
                    <m:sSup>
                      <m:sSupPr>
                        <m:ctrlPr>
                          <a:rPr lang="en-US" sz="2000" b="0" i="1">
                            <a:solidFill>
                              <a:srgbClr val="FF0000"/>
                            </a:solidFill>
                            <a:latin typeface="Cambria Math" panose="02040503050406030204" pitchFamily="18" charset="0"/>
                            <a:cs typeface="Verdana" charset="0"/>
                          </a:rPr>
                        </m:ctrlPr>
                      </m:sSupPr>
                      <m:e>
                        <m:r>
                          <a:rPr lang="en-US" sz="2000" b="0" i="1">
                            <a:solidFill>
                              <a:srgbClr val="FF0000"/>
                            </a:solidFill>
                            <a:latin typeface="Cambria Math" charset="0"/>
                            <a:cs typeface="Verdana" charset="0"/>
                          </a:rPr>
                          <m:t>𝜆</m:t>
                        </m:r>
                      </m:e>
                      <m:sup>
                        <m:r>
                          <a:rPr lang="en-US" sz="2000" b="0" i="1">
                            <a:solidFill>
                              <a:srgbClr val="FF0000"/>
                            </a:solidFill>
                            <a:latin typeface="Cambria Math" charset="0"/>
                            <a:cs typeface="Verdana" charset="0"/>
                          </a:rPr>
                          <m:t>3</m:t>
                        </m:r>
                      </m:sup>
                    </m:sSup>
                    <m:r>
                      <a:rPr lang="en-US" sz="2000" b="0" i="1">
                        <a:solidFill>
                          <a:srgbClr val="FF0000"/>
                        </a:solidFill>
                        <a:latin typeface="Cambria Math" charset="0"/>
                        <a:cs typeface="Verdana" charset="0"/>
                      </a:rPr>
                      <m:t>∼</m:t>
                    </m:r>
                    <m:sSup>
                      <m:sSupPr>
                        <m:ctrlPr>
                          <a:rPr lang="en-US" sz="2000" b="0" i="1">
                            <a:solidFill>
                              <a:srgbClr val="FF0000"/>
                            </a:solidFill>
                            <a:latin typeface="Cambria Math" panose="02040503050406030204" pitchFamily="18" charset="0"/>
                            <a:cs typeface="Verdana" charset="0"/>
                          </a:rPr>
                        </m:ctrlPr>
                      </m:sSupPr>
                      <m:e>
                        <m:r>
                          <a:rPr lang="en-US" sz="2000" b="0" i="1">
                            <a:solidFill>
                              <a:srgbClr val="FF0000"/>
                            </a:solidFill>
                            <a:latin typeface="Cambria Math" charset="0"/>
                            <a:cs typeface="Verdana" charset="0"/>
                          </a:rPr>
                          <m:t>𝑓</m:t>
                        </m:r>
                      </m:e>
                      <m:sup>
                        <m:r>
                          <a:rPr lang="en-US" sz="2000" b="0" i="1">
                            <a:solidFill>
                              <a:srgbClr val="FF0000"/>
                            </a:solidFill>
                            <a:latin typeface="Cambria Math" charset="0"/>
                            <a:cs typeface="Verdana" charset="0"/>
                          </a:rPr>
                          <m:t>−3</m:t>
                        </m:r>
                      </m:sup>
                    </m:sSup>
                  </m:oMath>
                </a14:m>
                <a:endParaRPr lang="en-US" sz="1800" b="0" dirty="0">
                  <a:solidFill>
                    <a:prstClr val="black"/>
                  </a:solidFill>
                  <a:cs typeface="Verdana" charset="0"/>
                </a:endParaRPr>
              </a:p>
              <a:p>
                <a:pPr>
                  <a:lnSpc>
                    <a:spcPct val="90000"/>
                  </a:lnSpc>
                  <a:spcAft>
                    <a:spcPts val="1200"/>
                  </a:spcAft>
                  <a:buFont typeface="Arial" charset="0"/>
                  <a:buChar char="•"/>
                </a:pPr>
                <a:endParaRPr lang="en-US" sz="1800" b="0" dirty="0">
                  <a:solidFill>
                    <a:prstClr val="black"/>
                  </a:solidFill>
                  <a:cs typeface="Verdana" charset="0"/>
                </a:endParaRPr>
              </a:p>
              <a:p>
                <a:pPr>
                  <a:lnSpc>
                    <a:spcPct val="90000"/>
                  </a:lnSpc>
                  <a:spcAft>
                    <a:spcPts val="1200"/>
                  </a:spcAft>
                  <a:buFont typeface="Arial" charset="0"/>
                  <a:buChar char="•"/>
                </a:pPr>
                <a:r>
                  <a:rPr lang="en-US" sz="1800" b="0" dirty="0">
                    <a:solidFill>
                      <a:prstClr val="black"/>
                    </a:solidFill>
                    <a:cs typeface="Verdana" charset="0"/>
                  </a:rPr>
                  <a:t> reduced pulsed heating: </a:t>
                </a:r>
                <a14:m>
                  <m:oMath xmlns:m="http://schemas.openxmlformats.org/officeDocument/2006/math">
                    <m:r>
                      <m:rPr>
                        <m:sty m:val="p"/>
                      </m:rPr>
                      <a:rPr lang="en-US" sz="2000" b="0">
                        <a:solidFill>
                          <a:srgbClr val="FF0000"/>
                        </a:solidFill>
                        <a:latin typeface="Cambria Math" charset="0"/>
                        <a:cs typeface="Verdana" charset="0"/>
                      </a:rPr>
                      <m:t>Δ</m:t>
                    </m:r>
                    <m:r>
                      <a:rPr lang="en-US" sz="2000" b="0" i="1">
                        <a:solidFill>
                          <a:srgbClr val="FF0000"/>
                        </a:solidFill>
                        <a:latin typeface="Cambria Math" charset="0"/>
                        <a:cs typeface="Verdana" charset="0"/>
                      </a:rPr>
                      <m:t>𝑇</m:t>
                    </m:r>
                    <m:r>
                      <a:rPr lang="en-US" sz="2000" b="0" i="1">
                        <a:solidFill>
                          <a:srgbClr val="FF0000"/>
                        </a:solidFill>
                        <a:latin typeface="Cambria Math" charset="0"/>
                        <a:cs typeface="Verdana" charset="0"/>
                      </a:rPr>
                      <m:t>∼</m:t>
                    </m:r>
                    <m:f>
                      <m:fPr>
                        <m:ctrlPr>
                          <a:rPr lang="en-US" sz="2000" b="0" i="1">
                            <a:solidFill>
                              <a:srgbClr val="FF0000"/>
                            </a:solidFill>
                            <a:latin typeface="Cambria Math" panose="02040503050406030204" pitchFamily="18" charset="0"/>
                            <a:cs typeface="Verdana" charset="0"/>
                          </a:rPr>
                        </m:ctrlPr>
                      </m:fPr>
                      <m:num>
                        <m:sSub>
                          <m:sSubPr>
                            <m:ctrlPr>
                              <a:rPr lang="en-US" sz="2000" b="0" i="1">
                                <a:solidFill>
                                  <a:srgbClr val="FF0000"/>
                                </a:solidFill>
                                <a:latin typeface="Cambria Math" panose="02040503050406030204" pitchFamily="18" charset="0"/>
                                <a:cs typeface="Verdana" charset="0"/>
                              </a:rPr>
                            </m:ctrlPr>
                          </m:sSubPr>
                          <m:e>
                            <m:r>
                              <a:rPr lang="en-US" sz="2000" b="0" i="1">
                                <a:solidFill>
                                  <a:srgbClr val="FF0000"/>
                                </a:solidFill>
                                <a:latin typeface="Cambria Math" charset="0"/>
                                <a:cs typeface="Verdana" charset="0"/>
                              </a:rPr>
                              <m:t>𝑈</m:t>
                            </m:r>
                          </m:e>
                          <m:sub>
                            <m:r>
                              <a:rPr lang="en-US" sz="2000" b="0" i="1">
                                <a:solidFill>
                                  <a:srgbClr val="FF0000"/>
                                </a:solidFill>
                                <a:latin typeface="Cambria Math" charset="0"/>
                                <a:cs typeface="Verdana" charset="0"/>
                              </a:rPr>
                              <m:t>𝑃𝑢𝑙𝑠𝑒</m:t>
                            </m:r>
                          </m:sub>
                        </m:sSub>
                      </m:num>
                      <m:den>
                        <m:sSub>
                          <m:sSubPr>
                            <m:ctrlPr>
                              <a:rPr lang="en-US" sz="2000" b="0" i="1">
                                <a:solidFill>
                                  <a:srgbClr val="FF0000"/>
                                </a:solidFill>
                                <a:latin typeface="Cambria Math" panose="02040503050406030204" pitchFamily="18" charset="0"/>
                                <a:cs typeface="Verdana" charset="0"/>
                              </a:rPr>
                            </m:ctrlPr>
                          </m:sSubPr>
                          <m:e>
                            <m:r>
                              <a:rPr lang="en-US" sz="2000" b="0" i="1">
                                <a:solidFill>
                                  <a:srgbClr val="FF0000"/>
                                </a:solidFill>
                                <a:latin typeface="Cambria Math" charset="0"/>
                                <a:cs typeface="Verdana" charset="0"/>
                              </a:rPr>
                              <m:t>𝐴</m:t>
                            </m:r>
                          </m:e>
                          <m:sub>
                            <m:r>
                              <a:rPr lang="en-US" sz="2000" b="0" i="1">
                                <a:solidFill>
                                  <a:srgbClr val="FF0000"/>
                                </a:solidFill>
                                <a:latin typeface="Cambria Math" charset="0"/>
                                <a:cs typeface="Verdana" charset="0"/>
                              </a:rPr>
                              <m:t>𝑆𝑢𝑟𝑓𝑎𝑐𝑒</m:t>
                            </m:r>
                          </m:sub>
                        </m:sSub>
                      </m:den>
                    </m:f>
                    <m:r>
                      <a:rPr lang="en-US" sz="2000" b="0" i="1">
                        <a:solidFill>
                          <a:srgbClr val="FF0000"/>
                        </a:solidFill>
                        <a:latin typeface="Cambria Math" charset="0"/>
                        <a:cs typeface="Verdana" charset="0"/>
                      </a:rPr>
                      <m:t>∼</m:t>
                    </m:r>
                    <m:r>
                      <a:rPr lang="en-US" sz="2000" b="0" i="1">
                        <a:solidFill>
                          <a:srgbClr val="FF0000"/>
                        </a:solidFill>
                        <a:latin typeface="Cambria Math" charset="0"/>
                        <a:cs typeface="Verdana" charset="0"/>
                      </a:rPr>
                      <m:t>𝜆</m:t>
                    </m:r>
                    <m:r>
                      <a:rPr lang="en-US" sz="2000" b="0" i="1">
                        <a:solidFill>
                          <a:srgbClr val="FF0000"/>
                        </a:solidFill>
                        <a:latin typeface="Cambria Math" charset="0"/>
                        <a:cs typeface="Verdana" charset="0"/>
                      </a:rPr>
                      <m:t>∼</m:t>
                    </m:r>
                    <m:sSup>
                      <m:sSupPr>
                        <m:ctrlPr>
                          <a:rPr lang="en-US" sz="2000" b="0" i="1">
                            <a:solidFill>
                              <a:srgbClr val="FF0000"/>
                            </a:solidFill>
                            <a:latin typeface="Cambria Math" panose="02040503050406030204" pitchFamily="18" charset="0"/>
                            <a:cs typeface="Verdana" charset="0"/>
                          </a:rPr>
                        </m:ctrlPr>
                      </m:sSupPr>
                      <m:e>
                        <m:r>
                          <a:rPr lang="en-US" sz="2000" b="0" i="1">
                            <a:solidFill>
                              <a:srgbClr val="FF0000"/>
                            </a:solidFill>
                            <a:latin typeface="Cambria Math" charset="0"/>
                            <a:cs typeface="Verdana" charset="0"/>
                          </a:rPr>
                          <m:t>𝑓</m:t>
                        </m:r>
                      </m:e>
                      <m:sup>
                        <m:r>
                          <a:rPr lang="en-US" sz="2000" b="0" i="1">
                            <a:solidFill>
                              <a:srgbClr val="FF0000"/>
                            </a:solidFill>
                            <a:latin typeface="Cambria Math" charset="0"/>
                            <a:cs typeface="Verdana" charset="0"/>
                          </a:rPr>
                          <m:t>−1</m:t>
                        </m:r>
                      </m:sup>
                    </m:sSup>
                  </m:oMath>
                </a14:m>
                <a:r>
                  <a:rPr lang="en-US" sz="2000" b="0" dirty="0">
                    <a:solidFill>
                      <a:srgbClr val="FF0000"/>
                    </a:solidFill>
                    <a:cs typeface="Verdana" charset="0"/>
                  </a:rPr>
                  <a:t> </a:t>
                </a:r>
                <a:r>
                  <a:rPr lang="en-US" sz="1800" b="0" dirty="0">
                    <a:solidFill>
                      <a:prstClr val="black"/>
                    </a:solidFill>
                    <a:cs typeface="Verdana" charset="0"/>
                  </a:rPr>
                  <a:t>➞ higher rep rates!</a:t>
                </a:r>
              </a:p>
              <a:p>
                <a:pPr>
                  <a:lnSpc>
                    <a:spcPct val="90000"/>
                  </a:lnSpc>
                  <a:spcAft>
                    <a:spcPts val="1200"/>
                  </a:spcAft>
                  <a:buFont typeface="Arial" charset="0"/>
                  <a:buChar char="•"/>
                </a:pPr>
                <a:endParaRPr lang="en-US" sz="1800" b="0" dirty="0">
                  <a:solidFill>
                    <a:prstClr val="black"/>
                  </a:solidFill>
                  <a:cs typeface="Verdana" charset="0"/>
                  <a:sym typeface="Wingdings"/>
                </a:endParaRPr>
              </a:p>
              <a:p>
                <a:pPr>
                  <a:lnSpc>
                    <a:spcPct val="90000"/>
                  </a:lnSpc>
                  <a:buFont typeface="Arial" charset="0"/>
                  <a:buChar char="•"/>
                </a:pPr>
                <a:r>
                  <a:rPr lang="en-US" sz="1800" b="0" dirty="0">
                    <a:solidFill>
                      <a:prstClr val="black"/>
                    </a:solidFill>
                    <a:cs typeface="Verdana" charset="0"/>
                    <a:sym typeface="Wingdings"/>
                  </a:rPr>
                  <a:t> higher field gradients:</a:t>
                </a:r>
                <a:endParaRPr lang="en-US" sz="2200" b="0" dirty="0">
                  <a:solidFill>
                    <a:prstClr val="black"/>
                  </a:solidFill>
                  <a:cs typeface="Verdana" charset="0"/>
                </a:endParaRPr>
              </a:p>
              <a:p>
                <a:pPr lvl="1">
                  <a:lnSpc>
                    <a:spcPct val="90000"/>
                  </a:lnSpc>
                  <a:buFont typeface="Arial" charset="0"/>
                  <a:buChar char="•"/>
                </a:pPr>
                <a:r>
                  <a:rPr lang="en-US" sz="1800" b="0" dirty="0">
                    <a:solidFill>
                      <a:prstClr val="black"/>
                    </a:solidFill>
                    <a:cs typeface="Verdana" charset="0"/>
                  </a:rPr>
                  <a:t>stronger compression: </a:t>
                </a:r>
                <a14:m>
                  <m:oMath xmlns:m="http://schemas.openxmlformats.org/officeDocument/2006/math">
                    <m:f>
                      <m:fPr>
                        <m:ctrlPr>
                          <a:rPr lang="en-US" sz="2000" b="0" i="1">
                            <a:solidFill>
                              <a:srgbClr val="FF0000"/>
                            </a:solidFill>
                            <a:latin typeface="Cambria Math" panose="02040503050406030204" pitchFamily="18" charset="0"/>
                            <a:cs typeface="Verdana" charset="0"/>
                          </a:rPr>
                        </m:ctrlPr>
                      </m:fPr>
                      <m:num>
                        <m:r>
                          <a:rPr lang="en-US" sz="2000" b="0" i="1">
                            <a:solidFill>
                              <a:srgbClr val="FF0000"/>
                            </a:solidFill>
                            <a:latin typeface="Cambria Math" charset="0"/>
                            <a:cs typeface="Verdana" charset="0"/>
                          </a:rPr>
                          <m:t>𝑑𝐹</m:t>
                        </m:r>
                      </m:num>
                      <m:den>
                        <m:r>
                          <a:rPr lang="en-US" sz="2000" b="0" i="1">
                            <a:solidFill>
                              <a:srgbClr val="FF0000"/>
                            </a:solidFill>
                            <a:latin typeface="Cambria Math" charset="0"/>
                            <a:cs typeface="Verdana" charset="0"/>
                          </a:rPr>
                          <m:t>𝑑𝑧</m:t>
                        </m:r>
                      </m:den>
                    </m:f>
                    <m:r>
                      <a:rPr lang="en-US" sz="2000" b="0" i="1">
                        <a:solidFill>
                          <a:srgbClr val="FF0000"/>
                        </a:solidFill>
                        <a:latin typeface="Cambria Math" charset="0"/>
                        <a:cs typeface="Verdana" charset="0"/>
                      </a:rPr>
                      <m:t>∼</m:t>
                    </m:r>
                  </m:oMath>
                </a14:m>
                <a:r>
                  <a:rPr lang="hr-HR" sz="2000" b="0" dirty="0">
                    <a:solidFill>
                      <a:srgbClr val="FF0000"/>
                    </a:solidFill>
                    <a:cs typeface="Verdana" charset="0"/>
                  </a:rPr>
                  <a:t> </a:t>
                </a:r>
                <a14:m>
                  <m:oMath xmlns:m="http://schemas.openxmlformats.org/officeDocument/2006/math">
                    <m:f>
                      <m:fPr>
                        <m:ctrlPr>
                          <a:rPr lang="en-US" sz="2000" b="0" i="1">
                            <a:solidFill>
                              <a:srgbClr val="FF0000"/>
                            </a:solidFill>
                            <a:latin typeface="Cambria Math" panose="02040503050406030204" pitchFamily="18" charset="0"/>
                            <a:cs typeface="Verdana" charset="0"/>
                          </a:rPr>
                        </m:ctrlPr>
                      </m:fPr>
                      <m:num>
                        <m:d>
                          <m:dPr>
                            <m:begChr m:val="|"/>
                            <m:endChr m:val="|"/>
                            <m:ctrlPr>
                              <a:rPr lang="hr-HR" sz="2000" b="0" i="1">
                                <a:solidFill>
                                  <a:srgbClr val="FF0000"/>
                                </a:solidFill>
                                <a:latin typeface="Cambria Math" panose="02040503050406030204" pitchFamily="18" charset="0"/>
                                <a:cs typeface="Verdana" charset="0"/>
                              </a:rPr>
                            </m:ctrlPr>
                          </m:dPr>
                          <m:e>
                            <m:acc>
                              <m:accPr>
                                <m:chr m:val="⃑"/>
                                <m:ctrlPr>
                                  <a:rPr lang="hr-HR" sz="2000" b="0" i="1">
                                    <a:solidFill>
                                      <a:srgbClr val="FF0000"/>
                                    </a:solidFill>
                                    <a:latin typeface="Cambria Math" panose="02040503050406030204" pitchFamily="18" charset="0"/>
                                    <a:cs typeface="Verdana" charset="0"/>
                                  </a:rPr>
                                </m:ctrlPr>
                              </m:accPr>
                              <m:e>
                                <m:r>
                                  <a:rPr lang="en-US" sz="2000" b="0" i="1">
                                    <a:solidFill>
                                      <a:srgbClr val="FF0000"/>
                                    </a:solidFill>
                                    <a:latin typeface="Cambria Math" charset="0"/>
                                    <a:cs typeface="Verdana" charset="0"/>
                                  </a:rPr>
                                  <m:t>𝐸</m:t>
                                </m:r>
                              </m:e>
                            </m:acc>
                          </m:e>
                        </m:d>
                      </m:num>
                      <m:den>
                        <m:r>
                          <a:rPr lang="en-US" sz="2000" b="0" i="1">
                            <a:solidFill>
                              <a:srgbClr val="FF0000"/>
                            </a:solidFill>
                            <a:latin typeface="Cambria Math" charset="0"/>
                            <a:cs typeface="Verdana" charset="0"/>
                          </a:rPr>
                          <m:t>𝜆</m:t>
                        </m:r>
                      </m:den>
                    </m:f>
                    <m:r>
                      <a:rPr lang="en-US" sz="2000" b="0" i="1">
                        <a:solidFill>
                          <a:srgbClr val="FF0000"/>
                        </a:solidFill>
                        <a:latin typeface="Cambria Math" charset="0"/>
                        <a:cs typeface="Verdana" charset="0"/>
                      </a:rPr>
                      <m:t>∼</m:t>
                    </m:r>
                    <m:sSup>
                      <m:sSupPr>
                        <m:ctrlPr>
                          <a:rPr lang="en-US" sz="2000" b="0" i="1">
                            <a:solidFill>
                              <a:srgbClr val="FF0000"/>
                            </a:solidFill>
                            <a:latin typeface="Cambria Math" panose="02040503050406030204" pitchFamily="18" charset="0"/>
                            <a:cs typeface="Verdana" charset="0"/>
                          </a:rPr>
                        </m:ctrlPr>
                      </m:sSupPr>
                      <m:e>
                        <m:r>
                          <a:rPr lang="en-US" sz="2000" b="0" i="1">
                            <a:solidFill>
                              <a:srgbClr val="FF0000"/>
                            </a:solidFill>
                            <a:latin typeface="Cambria Math" charset="0"/>
                            <a:cs typeface="Verdana" charset="0"/>
                          </a:rPr>
                          <m:t>𝑓</m:t>
                        </m:r>
                      </m:e>
                      <m:sup>
                        <m:r>
                          <a:rPr lang="en-US" sz="2000" b="0" i="1">
                            <a:solidFill>
                              <a:srgbClr val="FF0000"/>
                            </a:solidFill>
                            <a:latin typeface="Cambria Math" charset="0"/>
                            <a:cs typeface="Verdana" charset="0"/>
                          </a:rPr>
                          <m:t>2</m:t>
                        </m:r>
                      </m:sup>
                    </m:sSup>
                  </m:oMath>
                </a14:m>
                <a:r>
                  <a:rPr lang="en-US" sz="2000" b="0" dirty="0">
                    <a:solidFill>
                      <a:srgbClr val="FF0000"/>
                    </a:solidFill>
                    <a:cs typeface="Verdana" charset="0"/>
                  </a:rPr>
                  <a:t> </a:t>
                </a:r>
                <a:r>
                  <a:rPr lang="en-US" sz="1800" b="0" dirty="0">
                    <a:solidFill>
                      <a:prstClr val="black"/>
                    </a:solidFill>
                    <a:cs typeface="Verdana" charset="0"/>
                  </a:rPr>
                  <a:t>➞ shorter bunches</a:t>
                </a:r>
              </a:p>
              <a:p>
                <a:pPr lvl="1">
                  <a:lnSpc>
                    <a:spcPct val="90000"/>
                  </a:lnSpc>
                  <a:spcBef>
                    <a:spcPts val="400"/>
                  </a:spcBef>
                  <a:buFont typeface="Arial" charset="0"/>
                  <a:buChar char="•"/>
                </a:pPr>
                <a:r>
                  <a:rPr lang="en-US" sz="1800" b="0" dirty="0">
                    <a:solidFill>
                      <a:prstClr val="black"/>
                    </a:solidFill>
                    <a:cs typeface="Verdana" charset="0"/>
                  </a:rPr>
                  <a:t>quicker acceleration to relativistic energies ➞ reduce space charge effects</a:t>
                </a:r>
              </a:p>
            </p:txBody>
          </p:sp>
        </mc:Choice>
        <mc:Fallback>
          <p:sp>
            <p:nvSpPr>
              <p:cNvPr id="77835" name="Content Placeholder 2"/>
              <p:cNvSpPr txBox="1">
                <a:spLocks noRot="1" noChangeAspect="1" noMove="1" noResize="1" noEditPoints="1" noAdjustHandles="1" noChangeArrowheads="1" noChangeShapeType="1" noTextEdit="1"/>
              </p:cNvSpPr>
              <p:nvPr/>
            </p:nvSpPr>
            <p:spPr bwMode="auto">
              <a:xfrm>
                <a:off x="220133" y="742185"/>
                <a:ext cx="9144000" cy="5661211"/>
              </a:xfrm>
              <a:prstGeom prst="rect">
                <a:avLst/>
              </a:prstGeom>
              <a:blipFill>
                <a:blip r:embed="rId3"/>
                <a:stretch>
                  <a:fillRect l="-971" t="-1342"/>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5" name="Rectangle 4"/>
          <p:cNvSpPr/>
          <p:nvPr/>
        </p:nvSpPr>
        <p:spPr>
          <a:xfrm>
            <a:off x="220133" y="1800969"/>
            <a:ext cx="7947210" cy="752514"/>
          </a:xfrm>
          <a:prstGeom prst="rect">
            <a:avLst/>
          </a:prstGeom>
        </p:spPr>
        <p:txBody>
          <a:bodyPr wrap="square">
            <a:spAutoFit/>
          </a:bodyPr>
          <a:lstStyle/>
          <a:p>
            <a:pPr>
              <a:lnSpc>
                <a:spcPct val="90000"/>
              </a:lnSpc>
            </a:pPr>
            <a:r>
              <a:rPr lang="en-US" sz="1100" dirty="0">
                <a:solidFill>
                  <a:srgbClr val="009FDF">
                    <a:lumMod val="50000"/>
                  </a:srgbClr>
                </a:solidFill>
                <a:latin typeface="Arial"/>
              </a:rPr>
              <a:t>[1] Kilpatrick, W. D., Rev. Sci. Inst. 28, 824 (1957). </a:t>
            </a:r>
          </a:p>
          <a:p>
            <a:r>
              <a:rPr lang="en-US" sz="1100" dirty="0">
                <a:solidFill>
                  <a:srgbClr val="009FDF">
                    <a:lumMod val="50000"/>
                  </a:srgbClr>
                </a:solidFill>
                <a:latin typeface="Arial"/>
              </a:rPr>
              <a:t>[2] Loew, G.A., et al., 13th Int. </a:t>
            </a:r>
            <a:r>
              <a:rPr lang="en-US" sz="1100" dirty="0" err="1">
                <a:solidFill>
                  <a:srgbClr val="009FDF">
                    <a:lumMod val="50000"/>
                  </a:srgbClr>
                </a:solidFill>
                <a:latin typeface="Arial"/>
              </a:rPr>
              <a:t>Symp</a:t>
            </a:r>
            <a:r>
              <a:rPr lang="en-US" sz="1100" dirty="0">
                <a:solidFill>
                  <a:srgbClr val="009FDF">
                    <a:lumMod val="50000"/>
                  </a:srgbClr>
                </a:solidFill>
                <a:latin typeface="Arial"/>
              </a:rPr>
              <a:t>. on Discharges and </a:t>
            </a:r>
            <a:r>
              <a:rPr lang="en-US" sz="1100" dirty="0" err="1">
                <a:solidFill>
                  <a:srgbClr val="009FDF">
                    <a:lumMod val="50000"/>
                  </a:srgbClr>
                </a:solidFill>
                <a:latin typeface="Arial"/>
              </a:rPr>
              <a:t>Electr</a:t>
            </a:r>
            <a:r>
              <a:rPr lang="en-US" sz="1100" dirty="0">
                <a:solidFill>
                  <a:srgbClr val="009FDF">
                    <a:lumMod val="50000"/>
                  </a:srgbClr>
                </a:solidFill>
                <a:latin typeface="Arial"/>
              </a:rPr>
              <a:t>. Insulation in Vacuum, Paris, France. 1988.</a:t>
            </a:r>
            <a:br>
              <a:rPr lang="en-US" sz="1100" dirty="0">
                <a:solidFill>
                  <a:srgbClr val="009FDF">
                    <a:lumMod val="50000"/>
                  </a:srgbClr>
                </a:solidFill>
                <a:latin typeface="Arial"/>
              </a:rPr>
            </a:br>
            <a:r>
              <a:rPr lang="en-US" sz="1100" dirty="0">
                <a:solidFill>
                  <a:srgbClr val="009FDF">
                    <a:lumMod val="50000"/>
                  </a:srgbClr>
                </a:solidFill>
                <a:latin typeface="Arial"/>
              </a:rPr>
              <a:t>[3] S. V. </a:t>
            </a:r>
            <a:r>
              <a:rPr lang="en-US" sz="1100" dirty="0" err="1">
                <a:solidFill>
                  <a:srgbClr val="009FDF">
                    <a:lumMod val="50000"/>
                  </a:srgbClr>
                </a:solidFill>
                <a:latin typeface="Arial"/>
              </a:rPr>
              <a:t>Dolgashev</a:t>
            </a:r>
            <a:r>
              <a:rPr lang="en-US" sz="1100" dirty="0">
                <a:solidFill>
                  <a:srgbClr val="009FDF">
                    <a:lumMod val="50000"/>
                  </a:srgbClr>
                </a:solidFill>
                <a:latin typeface="Arial"/>
              </a:rPr>
              <a:t>, et al. </a:t>
            </a:r>
            <a:r>
              <a:rPr lang="de-DE" sz="1100" dirty="0" err="1">
                <a:solidFill>
                  <a:srgbClr val="009FDF">
                    <a:lumMod val="50000"/>
                  </a:srgbClr>
                </a:solidFill>
                <a:latin typeface="Arial"/>
              </a:rPr>
              <a:t>Appl</a:t>
            </a:r>
            <a:r>
              <a:rPr lang="de-DE" sz="1100" dirty="0">
                <a:solidFill>
                  <a:srgbClr val="009FDF">
                    <a:lumMod val="50000"/>
                  </a:srgbClr>
                </a:solidFill>
                <a:latin typeface="Arial"/>
              </a:rPr>
              <a:t>. Phys. </a:t>
            </a:r>
            <a:r>
              <a:rPr lang="de-DE" sz="1100" dirty="0" err="1">
                <a:solidFill>
                  <a:srgbClr val="009FDF">
                    <a:lumMod val="50000"/>
                  </a:srgbClr>
                </a:solidFill>
                <a:latin typeface="Arial"/>
              </a:rPr>
              <a:t>Lett</a:t>
            </a:r>
            <a:r>
              <a:rPr lang="de-DE" sz="1100" dirty="0">
                <a:solidFill>
                  <a:srgbClr val="009FDF">
                    <a:lumMod val="50000"/>
                  </a:srgbClr>
                </a:solidFill>
                <a:latin typeface="Arial"/>
              </a:rPr>
              <a:t>. 97, 171501 2010.</a:t>
            </a:r>
          </a:p>
          <a:p>
            <a:r>
              <a:rPr lang="en-US" sz="1100" dirty="0">
                <a:solidFill>
                  <a:srgbClr val="009FDF">
                    <a:lumMod val="50000"/>
                  </a:srgbClr>
                </a:solidFill>
                <a:latin typeface="Arial"/>
              </a:rPr>
              <a:t>[4] M. D. </a:t>
            </a:r>
            <a:r>
              <a:rPr lang="en-US" sz="1100" dirty="0" err="1">
                <a:solidFill>
                  <a:srgbClr val="009FDF">
                    <a:lumMod val="50000"/>
                  </a:srgbClr>
                </a:solidFill>
                <a:latin typeface="Arial"/>
              </a:rPr>
              <a:t>Forno</a:t>
            </a:r>
            <a:r>
              <a:rPr lang="en-US" sz="1100" dirty="0">
                <a:solidFill>
                  <a:srgbClr val="009FDF">
                    <a:lumMod val="50000"/>
                  </a:srgbClr>
                </a:solidFill>
                <a:latin typeface="Arial"/>
              </a:rPr>
              <a:t>, et al. </a:t>
            </a:r>
            <a:r>
              <a:rPr lang="de-DE" sz="1100" dirty="0">
                <a:solidFill>
                  <a:srgbClr val="009FDF">
                    <a:lumMod val="50000"/>
                  </a:srgbClr>
                </a:solidFill>
                <a:latin typeface="Arial"/>
              </a:rPr>
              <a:t>PRAB. </a:t>
            </a:r>
            <a:r>
              <a:rPr lang="is-IS" sz="1100" dirty="0">
                <a:solidFill>
                  <a:srgbClr val="009FDF">
                    <a:lumMod val="50000"/>
                  </a:srgbClr>
                </a:solidFill>
                <a:latin typeface="Arial"/>
              </a:rPr>
              <a:t>19, 011301 (2016).</a:t>
            </a:r>
            <a:endParaRPr lang="en-US" sz="1100" dirty="0">
              <a:solidFill>
                <a:srgbClr val="009FDF">
                  <a:lumMod val="50000"/>
                </a:srgbClr>
              </a:solidFill>
              <a:latin typeface="Arial"/>
            </a:endParaRPr>
          </a:p>
        </p:txBody>
      </p:sp>
      <p:sp>
        <p:nvSpPr>
          <p:cNvPr id="6" name="TextBox 5">
            <a:extLst>
              <a:ext uri="{FF2B5EF4-FFF2-40B4-BE49-F238E27FC236}">
                <a16:creationId xmlns:a16="http://schemas.microsoft.com/office/drawing/2014/main" id="{C8F14D69-9FEC-1941-8CA1-A19639B2A92D}"/>
              </a:ext>
            </a:extLst>
          </p:cNvPr>
          <p:cNvSpPr txBox="1"/>
          <p:nvPr/>
        </p:nvSpPr>
        <p:spPr>
          <a:xfrm>
            <a:off x="5443774" y="1030013"/>
            <a:ext cx="3230372" cy="338554"/>
          </a:xfrm>
          <a:prstGeom prst="rect">
            <a:avLst/>
          </a:prstGeom>
          <a:noFill/>
        </p:spPr>
        <p:txBody>
          <a:bodyPr wrap="none" rtlCol="0">
            <a:spAutoFit/>
          </a:bodyPr>
          <a:lstStyle/>
          <a:p>
            <a:r>
              <a:rPr lang="en-US" sz="1600" dirty="0">
                <a:solidFill>
                  <a:prstClr val="black"/>
                </a:solidFill>
                <a:latin typeface="Arial"/>
              </a:rPr>
              <a:t>Reduced duration = larger field = </a:t>
            </a:r>
          </a:p>
        </p:txBody>
      </p:sp>
      <p:pic>
        <p:nvPicPr>
          <p:cNvPr id="8" name="Picture 7">
            <a:extLst>
              <a:ext uri="{FF2B5EF4-FFF2-40B4-BE49-F238E27FC236}">
                <a16:creationId xmlns:a16="http://schemas.microsoft.com/office/drawing/2014/main" id="{76CB0162-4FF5-1B40-91A0-6794F5066D23}"/>
              </a:ext>
            </a:extLst>
          </p:cNvPr>
          <p:cNvPicPr>
            <a:picLocks noChangeAspect="1"/>
          </p:cNvPicPr>
          <p:nvPr/>
        </p:nvPicPr>
        <p:blipFill>
          <a:blip r:embed="rId4"/>
          <a:stretch>
            <a:fillRect/>
          </a:stretch>
        </p:blipFill>
        <p:spPr>
          <a:xfrm flipH="1">
            <a:off x="9342905" y="761092"/>
            <a:ext cx="2483429" cy="1653673"/>
          </a:xfrm>
          <a:prstGeom prst="rect">
            <a:avLst/>
          </a:prstGeom>
        </p:spPr>
      </p:pic>
      <p:pic>
        <p:nvPicPr>
          <p:cNvPr id="9" name="Picture 8">
            <a:extLst>
              <a:ext uri="{FF2B5EF4-FFF2-40B4-BE49-F238E27FC236}">
                <a16:creationId xmlns:a16="http://schemas.microsoft.com/office/drawing/2014/main" id="{A03278E8-F3F9-144C-B2E5-F899829C2037}"/>
              </a:ext>
            </a:extLst>
          </p:cNvPr>
          <p:cNvPicPr>
            <a:picLocks noChangeAspect="1"/>
          </p:cNvPicPr>
          <p:nvPr/>
        </p:nvPicPr>
        <p:blipFill>
          <a:blip r:embed="rId5"/>
          <a:stretch>
            <a:fillRect/>
          </a:stretch>
        </p:blipFill>
        <p:spPr>
          <a:xfrm>
            <a:off x="9301388" y="2627466"/>
            <a:ext cx="2500263" cy="1664461"/>
          </a:xfrm>
          <a:prstGeom prst="rect">
            <a:avLst/>
          </a:prstGeom>
        </p:spPr>
      </p:pic>
      <p:pic>
        <p:nvPicPr>
          <p:cNvPr id="10" name="Picture 9">
            <a:extLst>
              <a:ext uri="{FF2B5EF4-FFF2-40B4-BE49-F238E27FC236}">
                <a16:creationId xmlns:a16="http://schemas.microsoft.com/office/drawing/2014/main" id="{BB7F217E-D1B3-D746-954F-59C164784A0F}"/>
              </a:ext>
            </a:extLst>
          </p:cNvPr>
          <p:cNvPicPr>
            <a:picLocks noChangeAspect="1"/>
          </p:cNvPicPr>
          <p:nvPr/>
        </p:nvPicPr>
        <p:blipFill rotWithShape="1">
          <a:blip r:embed="rId6"/>
          <a:srcRect l="13761" t="5003" r="60504" b="27730"/>
          <a:stretch/>
        </p:blipFill>
        <p:spPr>
          <a:xfrm>
            <a:off x="9317990" y="4419051"/>
            <a:ext cx="2477770" cy="2128054"/>
          </a:xfrm>
          <a:prstGeom prst="rect">
            <a:avLst/>
          </a:prstGeom>
        </p:spPr>
      </p:pic>
    </p:spTree>
    <p:extLst>
      <p:ext uri="{BB962C8B-B14F-4D97-AF65-F5344CB8AC3E}">
        <p14:creationId xmlns:p14="http://schemas.microsoft.com/office/powerpoint/2010/main" val="3648549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D1C479-6E8B-8B4C-8608-E4338C3A77F7}"/>
              </a:ext>
            </a:extLst>
          </p:cNvPr>
          <p:cNvSpPr txBox="1"/>
          <p:nvPr/>
        </p:nvSpPr>
        <p:spPr>
          <a:xfrm>
            <a:off x="0" y="681108"/>
            <a:ext cx="7213600" cy="6001643"/>
          </a:xfrm>
          <a:prstGeom prst="rect">
            <a:avLst/>
          </a:prstGeom>
          <a:noFill/>
        </p:spPr>
        <p:txBody>
          <a:bodyPr wrap="square" rtlCol="0">
            <a:spAutoFit/>
          </a:bodyPr>
          <a:lstStyle/>
          <a:p>
            <a:pPr marL="685800" lvl="1" indent="-228600">
              <a:buFont typeface="+mj-lt"/>
              <a:buAutoNum type="arabicPeriod"/>
            </a:pPr>
            <a:r>
              <a:rPr lang="en-US" sz="1200" dirty="0"/>
              <a:t>lower energy required</a:t>
            </a:r>
          </a:p>
          <a:p>
            <a:pPr marL="1143000" lvl="2" indent="-228600">
              <a:buFont typeface="+mj-lt"/>
              <a:buAutoNum type="arabicPeriod"/>
            </a:pPr>
            <a:r>
              <a:rPr lang="en-US" sz="1200" dirty="0"/>
              <a:t>less heating</a:t>
            </a:r>
          </a:p>
          <a:p>
            <a:pPr marL="1143000" lvl="2" indent="-228600">
              <a:buFont typeface="+mj-lt"/>
              <a:buAutoNum type="arabicPeriod"/>
            </a:pPr>
            <a:r>
              <a:rPr lang="en-US" sz="1200" dirty="0"/>
              <a:t>smaller drivers -&gt; more available</a:t>
            </a:r>
          </a:p>
          <a:p>
            <a:pPr marL="1143000" lvl="2" indent="-228600">
              <a:buFont typeface="+mj-lt"/>
              <a:buAutoNum type="arabicPeriod"/>
            </a:pPr>
            <a:r>
              <a:rPr lang="en-US" sz="1200" dirty="0"/>
              <a:t>higher repetition rates</a:t>
            </a:r>
          </a:p>
          <a:p>
            <a:pPr marL="685800" lvl="1" indent="-228600">
              <a:buFont typeface="+mj-lt"/>
              <a:buAutoNum type="arabicPeriod"/>
            </a:pPr>
            <a:r>
              <a:rPr lang="en-US" sz="1200" dirty="0"/>
              <a:t>more compact</a:t>
            </a:r>
          </a:p>
          <a:p>
            <a:pPr marL="1143000" lvl="2" indent="-228600">
              <a:buFont typeface="+mj-lt"/>
              <a:buAutoNum type="arabicPeriod"/>
            </a:pPr>
            <a:r>
              <a:rPr lang="en-US" sz="1200" dirty="0"/>
              <a:t>more accessible</a:t>
            </a:r>
          </a:p>
          <a:p>
            <a:pPr marL="1143000" lvl="2" indent="-228600">
              <a:buFont typeface="+mj-lt"/>
              <a:buAutoNum type="arabicPeriod"/>
            </a:pPr>
            <a:r>
              <a:rPr lang="en-US" sz="1200" dirty="0"/>
              <a:t>less costly infrastructure</a:t>
            </a:r>
          </a:p>
          <a:p>
            <a:pPr marL="1143000" lvl="2" indent="-228600">
              <a:buFont typeface="+mj-lt"/>
              <a:buAutoNum type="arabicPeriod"/>
            </a:pPr>
            <a:r>
              <a:rPr lang="en-US" sz="1200" dirty="0"/>
              <a:t>allows accelerators to be brought to the problem instead of the problem to the accelerator</a:t>
            </a:r>
          </a:p>
          <a:p>
            <a:pPr marL="1143000" lvl="2" indent="-228600">
              <a:buFont typeface="+mj-lt"/>
              <a:buAutoNum type="arabicPeriod"/>
            </a:pPr>
            <a:r>
              <a:rPr lang="en-US" sz="1200" dirty="0"/>
              <a:t>allows diversification of accelerator science in general into new areas</a:t>
            </a:r>
          </a:p>
          <a:p>
            <a:pPr marL="685800" lvl="1" indent="-228600">
              <a:buFont typeface="+mj-lt"/>
              <a:buAutoNum type="arabicPeriod"/>
            </a:pPr>
            <a:r>
              <a:rPr lang="en-US" sz="1200" dirty="0"/>
              <a:t>materials have different responses</a:t>
            </a:r>
          </a:p>
          <a:p>
            <a:pPr marL="1143000" lvl="2" indent="-228600">
              <a:buFont typeface="+mj-lt"/>
              <a:buAutoNum type="arabicPeriod"/>
            </a:pPr>
            <a:r>
              <a:rPr lang="en-US" sz="1200" dirty="0"/>
              <a:t>scaling of breakdown with driver duration &amp; frequency</a:t>
            </a:r>
          </a:p>
          <a:p>
            <a:pPr marL="1143000" lvl="2" indent="-228600">
              <a:buFont typeface="+mj-lt"/>
              <a:buAutoNum type="arabicPeriod"/>
            </a:pPr>
            <a:r>
              <a:rPr lang="en-US" sz="1200" dirty="0"/>
              <a:t>use of new materials like dielectrics which can support much higher fields</a:t>
            </a:r>
          </a:p>
          <a:p>
            <a:pPr marL="685800" lvl="1" indent="-228600">
              <a:buFont typeface="+mj-lt"/>
              <a:buAutoNum type="arabicPeriod"/>
            </a:pPr>
            <a:r>
              <a:rPr lang="en-US" sz="1200" dirty="0"/>
              <a:t>different manufacturing techniques can be used</a:t>
            </a:r>
          </a:p>
          <a:p>
            <a:pPr marL="1143000" lvl="2" indent="-228600">
              <a:buFont typeface="+mj-lt"/>
              <a:buAutoNum type="arabicPeriod"/>
            </a:pPr>
            <a:r>
              <a:rPr lang="en-US" sz="1200" dirty="0"/>
              <a:t>micromachining</a:t>
            </a:r>
          </a:p>
          <a:p>
            <a:pPr marL="1143000" lvl="2" indent="-228600">
              <a:buFont typeface="+mj-lt"/>
              <a:buAutoNum type="arabicPeriod"/>
            </a:pPr>
            <a:r>
              <a:rPr lang="en-US" sz="1200"/>
              <a:t>lithography</a:t>
            </a:r>
            <a:endParaRPr lang="en-US" sz="1200" dirty="0"/>
          </a:p>
          <a:p>
            <a:pPr marL="685800" lvl="1" indent="-228600">
              <a:buFont typeface="+mj-lt"/>
              <a:buAutoNum type="arabicPeriod"/>
            </a:pPr>
            <a:r>
              <a:rPr lang="en-US" sz="1200" dirty="0"/>
              <a:t>shorter field scale lengths -&gt; higher field gradients</a:t>
            </a:r>
          </a:p>
          <a:p>
            <a:pPr marL="1143000" lvl="2" indent="-228600">
              <a:buFont typeface="+mj-lt"/>
              <a:buAutoNum type="arabicPeriod"/>
            </a:pPr>
            <a:r>
              <a:rPr lang="en-US" sz="1200" dirty="0"/>
              <a:t>higher resolution streaking</a:t>
            </a:r>
          </a:p>
          <a:p>
            <a:pPr marL="1143000" lvl="2" indent="-228600">
              <a:buFont typeface="+mj-lt"/>
              <a:buAutoNum type="arabicPeriod"/>
            </a:pPr>
            <a:r>
              <a:rPr lang="en-US" sz="1200" dirty="0"/>
              <a:t>higher resolution beam manipulation</a:t>
            </a:r>
          </a:p>
          <a:p>
            <a:pPr marL="1143000" lvl="2" indent="-228600">
              <a:buFont typeface="+mj-lt"/>
              <a:buAutoNum type="arabicPeriod"/>
            </a:pPr>
            <a:r>
              <a:rPr lang="en-US" sz="1200" dirty="0"/>
              <a:t>stronger forcing on electron bunches</a:t>
            </a:r>
          </a:p>
          <a:p>
            <a:pPr marL="685800" lvl="1" indent="-228600">
              <a:buFont typeface="+mj-lt"/>
              <a:buAutoNum type="arabicPeriod"/>
            </a:pPr>
            <a:r>
              <a:rPr lang="en-US" sz="1200" dirty="0"/>
              <a:t>new applications</a:t>
            </a:r>
          </a:p>
          <a:p>
            <a:pPr marL="1143000" lvl="2" indent="-228600">
              <a:buFont typeface="+mj-lt"/>
              <a:buAutoNum type="arabicPeriod"/>
            </a:pPr>
            <a:r>
              <a:rPr lang="en-US" sz="1200" dirty="0"/>
              <a:t>basic science</a:t>
            </a:r>
          </a:p>
          <a:p>
            <a:pPr marL="1143000" lvl="2" indent="-228600">
              <a:buFont typeface="+mj-lt"/>
              <a:buAutoNum type="arabicPeriod"/>
            </a:pPr>
            <a:r>
              <a:rPr lang="en-US" sz="1200" dirty="0"/>
              <a:t>conventional accelerator add-ons</a:t>
            </a:r>
          </a:p>
          <a:p>
            <a:pPr marL="685800" lvl="1" indent="-228600">
              <a:buFont typeface="+mj-lt"/>
              <a:buAutoNum type="arabicPeriod"/>
            </a:pPr>
            <a:r>
              <a:rPr lang="en-US" sz="1200" dirty="0"/>
              <a:t>Use of laser drivers</a:t>
            </a:r>
          </a:p>
          <a:p>
            <a:pPr marL="1143000" lvl="2" indent="-228600">
              <a:buFont typeface="+mj-lt"/>
              <a:buAutoNum type="arabicPeriod"/>
            </a:pPr>
            <a:r>
              <a:rPr lang="en-US" sz="1200" dirty="0"/>
              <a:t>high field strengths</a:t>
            </a:r>
          </a:p>
          <a:p>
            <a:pPr marL="1143000" lvl="2" indent="-228600">
              <a:buFont typeface="+mj-lt"/>
              <a:buAutoNum type="arabicPeriod"/>
            </a:pPr>
            <a:r>
              <a:rPr lang="en-US" sz="1200" dirty="0"/>
              <a:t>inherent synchronization</a:t>
            </a:r>
          </a:p>
          <a:p>
            <a:pPr marL="685800" lvl="1" indent="-228600">
              <a:buFont typeface="+mj-lt"/>
              <a:buAutoNum type="arabicPeriod"/>
            </a:pPr>
            <a:r>
              <a:rPr lang="en-US" sz="1200" dirty="0"/>
              <a:t>Development of new technologies</a:t>
            </a:r>
          </a:p>
          <a:p>
            <a:pPr marL="1143000" lvl="2" indent="-228600">
              <a:buFont typeface="+mj-lt"/>
              <a:buAutoNum type="arabicPeriod"/>
            </a:pPr>
            <a:r>
              <a:rPr lang="en-US" sz="1200" dirty="0"/>
              <a:t>New lasers</a:t>
            </a:r>
          </a:p>
          <a:p>
            <a:pPr marL="1143000" lvl="2" indent="-228600">
              <a:buFont typeface="+mj-lt"/>
              <a:buAutoNum type="arabicPeriod"/>
            </a:pPr>
            <a:r>
              <a:rPr lang="en-US" sz="1200" dirty="0"/>
              <a:t>high-power THz generation</a:t>
            </a:r>
          </a:p>
          <a:p>
            <a:pPr marL="1143000" lvl="2" indent="-228600">
              <a:buFont typeface="+mj-lt"/>
              <a:buAutoNum type="arabicPeriod"/>
            </a:pPr>
            <a:r>
              <a:rPr lang="en-US" sz="1200" dirty="0"/>
              <a:t>electrons on a chip</a:t>
            </a:r>
          </a:p>
          <a:p>
            <a:pPr marL="1143000" lvl="2" indent="-228600">
              <a:buFont typeface="+mj-lt"/>
              <a:buAutoNum type="arabicPeriod"/>
            </a:pPr>
            <a:r>
              <a:rPr lang="en-US" sz="1200" dirty="0"/>
              <a:t>compact UED</a:t>
            </a:r>
          </a:p>
          <a:p>
            <a:pPr marL="1143000" lvl="2" indent="-228600">
              <a:buFont typeface="+mj-lt"/>
              <a:buAutoNum type="arabicPeriod"/>
            </a:pPr>
            <a:r>
              <a:rPr lang="en-US" sz="1200" dirty="0"/>
              <a:t>compact X-ray light sources</a:t>
            </a:r>
          </a:p>
        </p:txBody>
      </p:sp>
      <p:sp>
        <p:nvSpPr>
          <p:cNvPr id="3" name="Title 2">
            <a:extLst>
              <a:ext uri="{FF2B5EF4-FFF2-40B4-BE49-F238E27FC236}">
                <a16:creationId xmlns:a16="http://schemas.microsoft.com/office/drawing/2014/main" id="{A14CCA9E-6A96-0A45-86D5-46E865DB917A}"/>
              </a:ext>
            </a:extLst>
          </p:cNvPr>
          <p:cNvSpPr>
            <a:spLocks noGrp="1"/>
          </p:cNvSpPr>
          <p:nvPr>
            <p:ph type="title"/>
          </p:nvPr>
        </p:nvSpPr>
        <p:spPr/>
        <p:txBody>
          <a:bodyPr/>
          <a:lstStyle/>
          <a:p>
            <a:r>
              <a:rPr lang="en-US" sz="2800" dirty="0"/>
              <a:t>Benefits of Compact Accelerators: Study scaling to shorter wavelength drivers</a:t>
            </a:r>
            <a:endParaRPr lang="en-US" dirty="0"/>
          </a:p>
        </p:txBody>
      </p:sp>
      <p:pic>
        <p:nvPicPr>
          <p:cNvPr id="4" name="20130408_reinraum_0064-small.jpg" descr="20130408_reinraum_0064-small.jpg">
            <a:extLst>
              <a:ext uri="{FF2B5EF4-FFF2-40B4-BE49-F238E27FC236}">
                <a16:creationId xmlns:a16="http://schemas.microsoft.com/office/drawing/2014/main" id="{8D0E3BDA-8543-D145-B107-B89AD1BE4033}"/>
              </a:ext>
            </a:extLst>
          </p:cNvPr>
          <p:cNvPicPr>
            <a:picLocks noChangeAspect="1"/>
          </p:cNvPicPr>
          <p:nvPr/>
        </p:nvPicPr>
        <p:blipFill>
          <a:blip r:embed="rId2">
            <a:extLst/>
          </a:blip>
          <a:stretch>
            <a:fillRect/>
          </a:stretch>
        </p:blipFill>
        <p:spPr>
          <a:xfrm>
            <a:off x="9290423" y="2988701"/>
            <a:ext cx="2556936" cy="1914994"/>
          </a:xfrm>
          <a:prstGeom prst="rect">
            <a:avLst/>
          </a:prstGeom>
          <a:ln w="12700">
            <a:miter lim="400000"/>
          </a:ln>
        </p:spPr>
      </p:pic>
      <p:pic>
        <p:nvPicPr>
          <p:cNvPr id="5" name="Inhaltsplatzhalter 7">
            <a:extLst>
              <a:ext uri="{FF2B5EF4-FFF2-40B4-BE49-F238E27FC236}">
                <a16:creationId xmlns:a16="http://schemas.microsoft.com/office/drawing/2014/main" id="{9656B9A0-A2D4-7547-8856-90E63C3CF1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13656" y="714896"/>
            <a:ext cx="2658993" cy="1994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D:\zeuch\AXSIS - Workshop\Butterfly.39.jpg">
            <a:extLst>
              <a:ext uri="{FF2B5EF4-FFF2-40B4-BE49-F238E27FC236}">
                <a16:creationId xmlns:a16="http://schemas.microsoft.com/office/drawing/2014/main" id="{EE2D978A-7A5C-6940-8B91-2BB6A3D7999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320" t="8957" r="11643"/>
          <a:stretch/>
        </p:blipFill>
        <p:spPr bwMode="auto">
          <a:xfrm>
            <a:off x="7188979" y="891823"/>
            <a:ext cx="1570974" cy="1334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5AD41DD5-553D-954C-A8FF-DDA0683BB617}"/>
              </a:ext>
            </a:extLst>
          </p:cNvPr>
          <p:cNvPicPr>
            <a:picLocks noChangeAspect="1"/>
          </p:cNvPicPr>
          <p:nvPr/>
        </p:nvPicPr>
        <p:blipFill rotWithShape="1">
          <a:blip r:embed="rId5"/>
          <a:srcRect l="51383" b="3994"/>
          <a:stretch/>
        </p:blipFill>
        <p:spPr>
          <a:xfrm>
            <a:off x="6838196" y="2810924"/>
            <a:ext cx="1914436" cy="1671430"/>
          </a:xfrm>
          <a:prstGeom prst="rect">
            <a:avLst/>
          </a:prstGeom>
        </p:spPr>
      </p:pic>
      <p:pic>
        <p:nvPicPr>
          <p:cNvPr id="9" name="Picture 8" descr="IMG_2110.jpg">
            <a:extLst>
              <a:ext uri="{FF2B5EF4-FFF2-40B4-BE49-F238E27FC236}">
                <a16:creationId xmlns:a16="http://schemas.microsoft.com/office/drawing/2014/main" id="{4DDA1AAE-C06B-9B43-935B-F3BE3749E1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06939" y="4912658"/>
            <a:ext cx="2342777" cy="1757083"/>
          </a:xfrm>
          <a:prstGeom prst="rect">
            <a:avLst/>
          </a:prstGeom>
        </p:spPr>
      </p:pic>
      <p:pic>
        <p:nvPicPr>
          <p:cNvPr id="10" name="Picture 9" descr="IMG_2005.jpg">
            <a:extLst>
              <a:ext uri="{FF2B5EF4-FFF2-40B4-BE49-F238E27FC236}">
                <a16:creationId xmlns:a16="http://schemas.microsoft.com/office/drawing/2014/main" id="{55527B66-AE3C-1144-ABC8-E7C3A1CBCFB4}"/>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9235441" y="5104140"/>
            <a:ext cx="2104448" cy="1541302"/>
          </a:xfrm>
          <a:prstGeom prst="rect">
            <a:avLst/>
          </a:prstGeom>
        </p:spPr>
      </p:pic>
      <p:pic>
        <p:nvPicPr>
          <p:cNvPr id="11" name="Picture 10">
            <a:extLst>
              <a:ext uri="{FF2B5EF4-FFF2-40B4-BE49-F238E27FC236}">
                <a16:creationId xmlns:a16="http://schemas.microsoft.com/office/drawing/2014/main" id="{33063030-9E46-504A-8B81-52BE89265C81}"/>
              </a:ext>
            </a:extLst>
          </p:cNvPr>
          <p:cNvPicPr>
            <a:picLocks noChangeAspect="1"/>
          </p:cNvPicPr>
          <p:nvPr/>
        </p:nvPicPr>
        <p:blipFill rotWithShape="1">
          <a:blip r:embed="rId8"/>
          <a:srcRect l="13761" t="5003" r="60504" b="27730"/>
          <a:stretch/>
        </p:blipFill>
        <p:spPr>
          <a:xfrm>
            <a:off x="7178378" y="4790520"/>
            <a:ext cx="1727717" cy="1829736"/>
          </a:xfrm>
          <a:prstGeom prst="rect">
            <a:avLst/>
          </a:prstGeom>
        </p:spPr>
      </p:pic>
      <p:pic>
        <p:nvPicPr>
          <p:cNvPr id="12" name="Picture 11">
            <a:extLst>
              <a:ext uri="{FF2B5EF4-FFF2-40B4-BE49-F238E27FC236}">
                <a16:creationId xmlns:a16="http://schemas.microsoft.com/office/drawing/2014/main" id="{E54290DF-3223-9B48-8AD5-35904E04F4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08576" y="3072384"/>
            <a:ext cx="1950349" cy="1462762"/>
          </a:xfrm>
          <a:prstGeom prst="rect">
            <a:avLst/>
          </a:prstGeom>
        </p:spPr>
      </p:pic>
      <p:pic>
        <p:nvPicPr>
          <p:cNvPr id="13" name="Shape 126" descr="Shape 126">
            <a:extLst>
              <a:ext uri="{FF2B5EF4-FFF2-40B4-BE49-F238E27FC236}">
                <a16:creationId xmlns:a16="http://schemas.microsoft.com/office/drawing/2014/main" id="{421F9381-137D-144A-9E5C-499440DAD526}"/>
              </a:ext>
            </a:extLst>
          </p:cNvPr>
          <p:cNvPicPr>
            <a:picLocks noChangeAspect="1"/>
          </p:cNvPicPr>
          <p:nvPr/>
        </p:nvPicPr>
        <p:blipFill>
          <a:blip r:embed="rId10">
            <a:extLst/>
          </a:blip>
          <a:stretch>
            <a:fillRect/>
          </a:stretch>
        </p:blipFill>
        <p:spPr>
          <a:xfrm>
            <a:off x="5669279" y="625423"/>
            <a:ext cx="999001" cy="1223469"/>
          </a:xfrm>
          <a:prstGeom prst="rect">
            <a:avLst/>
          </a:prstGeom>
          <a:ln w="12700">
            <a:miter lim="400000"/>
          </a:ln>
        </p:spPr>
      </p:pic>
    </p:spTree>
    <p:extLst>
      <p:ext uri="{BB962C8B-B14F-4D97-AF65-F5344CB8AC3E}">
        <p14:creationId xmlns:p14="http://schemas.microsoft.com/office/powerpoint/2010/main" val="3607114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863600" y="12358"/>
            <a:ext cx="12192000" cy="453483"/>
          </a:xfrm>
        </p:spPr>
        <p:txBody>
          <a:bodyPr/>
          <a:lstStyle/>
          <a:p>
            <a:r>
              <a:rPr lang="en-US" sz="2800" dirty="0">
                <a:latin typeface="Calibri" charset="0"/>
                <a:cs typeface="Calibri" charset="0"/>
              </a:rPr>
              <a:t>      </a:t>
            </a:r>
            <a:r>
              <a:rPr lang="en-US" sz="2800" dirty="0" err="1">
                <a:latin typeface="Calibri" charset="0"/>
                <a:cs typeface="Calibri" charset="0"/>
              </a:rPr>
              <a:t>Attosecond</a:t>
            </a:r>
            <a:r>
              <a:rPr lang="en-US" sz="2800" dirty="0">
                <a:latin typeface="Calibri" charset="0"/>
                <a:cs typeface="Calibri" charset="0"/>
              </a:rPr>
              <a:t>  X-ray Science – Imaging and Spec. (AXSIS)</a:t>
            </a:r>
          </a:p>
        </p:txBody>
      </p:sp>
      <p:sp>
        <p:nvSpPr>
          <p:cNvPr id="25610" name="TextBox 4"/>
          <p:cNvSpPr txBox="1">
            <a:spLocks noChangeArrowheads="1"/>
          </p:cNvSpPr>
          <p:nvPr/>
        </p:nvSpPr>
        <p:spPr bwMode="auto">
          <a:xfrm>
            <a:off x="7971913" y="455168"/>
            <a:ext cx="3137199" cy="27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2" tIns="45671" rIns="91342" bIns="45671">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0" fontAlgn="base" hangingPunct="0">
              <a:spcBef>
                <a:spcPct val="0"/>
              </a:spcBef>
              <a:spcAft>
                <a:spcPct val="0"/>
              </a:spcAft>
            </a:pPr>
            <a:r>
              <a:rPr lang="en-US" sz="1200" b="0" dirty="0">
                <a:solidFill>
                  <a:srgbClr val="000000"/>
                </a:solidFill>
              </a:rPr>
              <a:t>FXK. et al., doi:10.1016/j.nima.2016.02.080</a:t>
            </a:r>
            <a:endParaRPr lang="en-US" sz="1200" b="0" u="sng" dirty="0">
              <a:solidFill>
                <a:srgbClr val="000000"/>
              </a:solidFill>
            </a:endParaRPr>
          </a:p>
        </p:txBody>
      </p:sp>
      <p:pic>
        <p:nvPicPr>
          <p:cNvPr id="25611" name="Picture 2"/>
          <p:cNvPicPr>
            <a:picLocks noChangeAspect="1" noChangeArrowheads="1"/>
          </p:cNvPicPr>
          <p:nvPr/>
        </p:nvPicPr>
        <p:blipFill>
          <a:blip r:embed="rId2">
            <a:extLst>
              <a:ext uri="{28A0092B-C50C-407E-A947-70E740481C1C}">
                <a14:useLocalDpi xmlns:a14="http://schemas.microsoft.com/office/drawing/2010/main" val="0"/>
              </a:ext>
            </a:extLst>
          </a:blip>
          <a:srcRect l="12740" t="-5" r="10165" b="24023"/>
          <a:stretch>
            <a:fillRect/>
          </a:stretch>
        </p:blipFill>
        <p:spPr bwMode="auto">
          <a:xfrm>
            <a:off x="137615" y="0"/>
            <a:ext cx="511175" cy="4841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11" name="Group 10">
            <a:extLst>
              <a:ext uri="{FF2B5EF4-FFF2-40B4-BE49-F238E27FC236}">
                <a16:creationId xmlns:a16="http://schemas.microsoft.com/office/drawing/2014/main" id="{A5B94B6C-6964-6549-8649-CAC055B1D037}"/>
              </a:ext>
            </a:extLst>
          </p:cNvPr>
          <p:cNvGrpSpPr/>
          <p:nvPr/>
        </p:nvGrpSpPr>
        <p:grpSpPr>
          <a:xfrm>
            <a:off x="5212080" y="674642"/>
            <a:ext cx="6979920" cy="2013693"/>
            <a:chOff x="2963334" y="688498"/>
            <a:chExt cx="7696201" cy="2111139"/>
          </a:xfrm>
        </p:grpSpPr>
        <p:grpSp>
          <p:nvGrpSpPr>
            <p:cNvPr id="25603" name="Gruppierung 2"/>
            <p:cNvGrpSpPr>
              <a:grpSpLocks/>
            </p:cNvGrpSpPr>
            <p:nvPr/>
          </p:nvGrpSpPr>
          <p:grpSpPr bwMode="auto">
            <a:xfrm>
              <a:off x="6047848" y="2403476"/>
              <a:ext cx="4611687" cy="385762"/>
              <a:chOff x="4404793" y="729545"/>
              <a:chExt cx="4611431" cy="385820"/>
            </a:xfrm>
          </p:grpSpPr>
          <p:sp>
            <p:nvSpPr>
              <p:cNvPr id="5" name="Rectangle 51"/>
              <p:cNvSpPr>
                <a:spLocks noChangeArrowheads="1"/>
              </p:cNvSpPr>
              <p:nvPr/>
            </p:nvSpPr>
            <p:spPr bwMode="auto">
              <a:xfrm>
                <a:off x="4620681" y="772414"/>
                <a:ext cx="4381257" cy="342951"/>
              </a:xfrm>
              <a:prstGeom prst="rect">
                <a:avLst/>
              </a:prstGeom>
              <a:solidFill>
                <a:srgbClr val="FFFF00"/>
              </a:solidFill>
              <a:ln w="9525">
                <a:solidFill>
                  <a:srgbClr val="FFFF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defRPr/>
                </a:pPr>
                <a:endParaRPr lang="de-DE" sz="1200" b="1">
                  <a:solidFill>
                    <a:srgbClr val="000000"/>
                  </a:solidFill>
                  <a:latin typeface="Arial" charset="0"/>
                  <a:ea typeface="ＭＳ Ｐゴシック" charset="0"/>
                </a:endParaRPr>
              </a:p>
            </p:txBody>
          </p:sp>
          <p:sp>
            <p:nvSpPr>
              <p:cNvPr id="8" name="Text Box 48"/>
              <p:cNvSpPr txBox="1">
                <a:spLocks noChangeArrowheads="1"/>
              </p:cNvSpPr>
              <p:nvPr/>
            </p:nvSpPr>
            <p:spPr bwMode="auto">
              <a:xfrm>
                <a:off x="4404793" y="729545"/>
                <a:ext cx="4611431" cy="3825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fontAlgn="base" hangingPunct="0">
                  <a:spcBef>
                    <a:spcPct val="50000"/>
                  </a:spcBef>
                  <a:spcAft>
                    <a:spcPct val="0"/>
                  </a:spcAft>
                  <a:defRPr/>
                </a:pPr>
                <a:r>
                  <a:rPr lang="en-US" sz="1400" b="1" dirty="0">
                    <a:solidFill>
                      <a:srgbClr val="000000"/>
                    </a:solidFill>
                    <a:latin typeface="Arial" charset="0"/>
                    <a:ea typeface="ＭＳ Ｐゴシック" charset="0"/>
                  </a:rPr>
                  <a:t>Undisturbed electronic structure </a:t>
                </a:r>
                <a:endParaRPr lang="en-US" sz="1400" b="1" dirty="0">
                  <a:solidFill>
                    <a:srgbClr val="FF0000"/>
                  </a:solidFill>
                  <a:latin typeface="Arial" charset="0"/>
                  <a:ea typeface="ＭＳ Ｐゴシック" charset="0"/>
                </a:endParaRPr>
              </a:p>
            </p:txBody>
          </p:sp>
        </p:grpSp>
        <p:grpSp>
          <p:nvGrpSpPr>
            <p:cNvPr id="7" name="Group 6">
              <a:extLst>
                <a:ext uri="{FF2B5EF4-FFF2-40B4-BE49-F238E27FC236}">
                  <a16:creationId xmlns:a16="http://schemas.microsoft.com/office/drawing/2014/main" id="{8BFB6C9D-4B33-044D-BC81-79F7CE7A6220}"/>
                </a:ext>
              </a:extLst>
            </p:cNvPr>
            <p:cNvGrpSpPr/>
            <p:nvPr/>
          </p:nvGrpSpPr>
          <p:grpSpPr>
            <a:xfrm>
              <a:off x="2963334" y="2417276"/>
              <a:ext cx="3398838" cy="382361"/>
              <a:chOff x="1591734" y="707009"/>
              <a:chExt cx="3398838" cy="382361"/>
            </a:xfrm>
          </p:grpSpPr>
          <p:sp>
            <p:nvSpPr>
              <p:cNvPr id="6" name="Rectangle 50"/>
              <p:cNvSpPr>
                <a:spLocks noChangeArrowheads="1"/>
              </p:cNvSpPr>
              <p:nvPr/>
            </p:nvSpPr>
            <p:spPr bwMode="auto">
              <a:xfrm>
                <a:off x="1795513" y="730252"/>
                <a:ext cx="2941637" cy="339725"/>
              </a:xfrm>
              <a:prstGeom prst="rect">
                <a:avLst/>
              </a:prstGeom>
              <a:solidFill>
                <a:srgbClr val="FFFF00"/>
              </a:solidFill>
              <a:ln w="9525">
                <a:solidFill>
                  <a:srgbClr val="FFFF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342" tIns="45671" rIns="91342" bIns="45671" anchor="ctr"/>
              <a:lstStyle/>
              <a:p>
                <a:pPr eaLnBrk="0" fontAlgn="base" hangingPunct="0">
                  <a:spcBef>
                    <a:spcPct val="0"/>
                  </a:spcBef>
                  <a:spcAft>
                    <a:spcPct val="0"/>
                  </a:spcAft>
                  <a:defRPr/>
                </a:pPr>
                <a:endParaRPr lang="de-DE" sz="1200" b="1">
                  <a:solidFill>
                    <a:srgbClr val="000000"/>
                  </a:solidFill>
                  <a:latin typeface="Arial" charset="0"/>
                  <a:ea typeface="ＭＳ Ｐゴシック" charset="0"/>
                </a:endParaRPr>
              </a:p>
            </p:txBody>
          </p:sp>
          <p:sp>
            <p:nvSpPr>
              <p:cNvPr id="9" name="Text Box 46"/>
              <p:cNvSpPr txBox="1">
                <a:spLocks noChangeArrowheads="1"/>
              </p:cNvSpPr>
              <p:nvPr/>
            </p:nvSpPr>
            <p:spPr bwMode="auto">
              <a:xfrm>
                <a:off x="1591734" y="707009"/>
                <a:ext cx="3398838" cy="3823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42" tIns="45671" rIns="91342" bIns="45671">
                <a:spAutoFit/>
              </a:bodyPr>
              <a:lstStyle/>
              <a:p>
                <a:pPr algn="ctr" eaLnBrk="0" fontAlgn="base" hangingPunct="0">
                  <a:spcBef>
                    <a:spcPct val="50000"/>
                  </a:spcBef>
                  <a:spcAft>
                    <a:spcPct val="0"/>
                  </a:spcAft>
                  <a:defRPr/>
                </a:pPr>
                <a:r>
                  <a:rPr lang="en-US" sz="1400" b="1" dirty="0">
                    <a:solidFill>
                      <a:srgbClr val="000000"/>
                    </a:solidFill>
                    <a:latin typeface="Arial" charset="0"/>
                    <a:ea typeface="ＭＳ Ｐゴシック" charset="0"/>
                  </a:rPr>
                  <a:t>Damage-free structure</a:t>
                </a:r>
                <a:endParaRPr lang="en-US" sz="1400" b="1" dirty="0">
                  <a:solidFill>
                    <a:srgbClr val="FF0000"/>
                  </a:solidFill>
                  <a:latin typeface="Arial" charset="0"/>
                  <a:ea typeface="ＭＳ Ｐゴシック" charset="0"/>
                </a:endParaRPr>
              </a:p>
            </p:txBody>
          </p:sp>
        </p:grpSp>
        <p:grpSp>
          <p:nvGrpSpPr>
            <p:cNvPr id="3" name="Group 2"/>
            <p:cNvGrpSpPr/>
            <p:nvPr/>
          </p:nvGrpSpPr>
          <p:grpSpPr>
            <a:xfrm>
              <a:off x="3335866" y="688498"/>
              <a:ext cx="6976533" cy="1808224"/>
              <a:chOff x="0" y="1179513"/>
              <a:chExt cx="9144000" cy="2713245"/>
            </a:xfrm>
          </p:grpSpPr>
          <p:pic>
            <p:nvPicPr>
              <p:cNvPr id="25606" name="Bild 1" descr="AXSIS-Beamline-slide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79513"/>
                <a:ext cx="9144000" cy="260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9" name="Rectangle 3"/>
              <p:cNvSpPr>
                <a:spLocks noChangeArrowheads="1"/>
              </p:cNvSpPr>
              <p:nvPr/>
            </p:nvSpPr>
            <p:spPr bwMode="auto">
              <a:xfrm>
                <a:off x="652463" y="3089275"/>
                <a:ext cx="530556" cy="8034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fontAlgn="base" hangingPunct="0">
                  <a:spcBef>
                    <a:spcPct val="0"/>
                  </a:spcBef>
                  <a:spcAft>
                    <a:spcPct val="0"/>
                  </a:spcAft>
                </a:pPr>
                <a:r>
                  <a:rPr kumimoji="1" lang="en-US" sz="1050">
                    <a:solidFill>
                      <a:srgbClr val="000000"/>
                    </a:solidFill>
                    <a:latin typeface="Arial" charset="0"/>
                    <a:ea typeface="ＭＳ Ｐゴシック" charset="0"/>
                  </a:rPr>
                  <a:t>IR</a:t>
                </a:r>
              </a:p>
              <a:p>
                <a:pPr eaLnBrk="0" fontAlgn="base" hangingPunct="0">
                  <a:spcBef>
                    <a:spcPct val="0"/>
                  </a:spcBef>
                  <a:spcAft>
                    <a:spcPct val="0"/>
                  </a:spcAft>
                </a:pPr>
                <a:r>
                  <a:rPr kumimoji="1" lang="en-US" sz="1050">
                    <a:solidFill>
                      <a:srgbClr val="000000"/>
                    </a:solidFill>
                    <a:latin typeface="Arial" charset="0"/>
                    <a:ea typeface="ＭＳ Ｐゴシック" charset="0"/>
                  </a:rPr>
                  <a:t>or</a:t>
                </a:r>
                <a:endParaRPr lang="en-US" sz="1050" b="1">
                  <a:solidFill>
                    <a:srgbClr val="000000"/>
                  </a:solidFill>
                  <a:latin typeface="Arial" charset="0"/>
                  <a:ea typeface="ＭＳ Ｐゴシック" charset="0"/>
                </a:endParaRPr>
              </a:p>
            </p:txBody>
          </p:sp>
          <p:sp>
            <p:nvSpPr>
              <p:cNvPr id="2" name="TextBox 1"/>
              <p:cNvSpPr txBox="1"/>
              <p:nvPr/>
            </p:nvSpPr>
            <p:spPr>
              <a:xfrm>
                <a:off x="3525520" y="1198880"/>
                <a:ext cx="990093" cy="975658"/>
              </a:xfrm>
              <a:prstGeom prst="rect">
                <a:avLst/>
              </a:prstGeom>
              <a:solidFill>
                <a:schemeClr val="bg1"/>
              </a:solidFill>
              <a:ln>
                <a:solidFill>
                  <a:schemeClr val="bg1"/>
                </a:solidFill>
              </a:ln>
            </p:spPr>
            <p:txBody>
              <a:bodyPr wrap="none" rtlCol="0">
                <a:spAutoFit/>
              </a:bodyPr>
              <a:lstStyle/>
              <a:p>
                <a:pPr eaLnBrk="0" fontAlgn="base" hangingPunct="0">
                  <a:spcBef>
                    <a:spcPct val="0"/>
                  </a:spcBef>
                  <a:spcAft>
                    <a:spcPct val="0"/>
                  </a:spcAft>
                </a:pPr>
                <a:r>
                  <a:rPr lang="en-US" sz="700" b="1" dirty="0">
                    <a:solidFill>
                      <a:srgbClr val="000000"/>
                    </a:solidFill>
                    <a:latin typeface="Arial" charset="0"/>
                    <a:ea typeface="ＭＳ Ｐゴシック" charset="0"/>
                  </a:rPr>
                  <a:t>Optical </a:t>
                </a:r>
              </a:p>
              <a:p>
                <a:pPr eaLnBrk="0" fontAlgn="base" hangingPunct="0">
                  <a:spcBef>
                    <a:spcPct val="0"/>
                  </a:spcBef>
                  <a:spcAft>
                    <a:spcPct val="0"/>
                  </a:spcAft>
                </a:pPr>
                <a:r>
                  <a:rPr lang="en-US" sz="700" b="1" dirty="0" err="1">
                    <a:solidFill>
                      <a:srgbClr val="000000"/>
                    </a:solidFill>
                    <a:latin typeface="Arial" charset="0"/>
                    <a:ea typeface="ＭＳ Ｐゴシック" charset="0"/>
                  </a:rPr>
                  <a:t>Undulator</a:t>
                </a:r>
                <a:endParaRPr lang="en-US" sz="700" b="1" dirty="0">
                  <a:solidFill>
                    <a:srgbClr val="000000"/>
                  </a:solidFill>
                  <a:latin typeface="Arial" charset="0"/>
                  <a:ea typeface="ＭＳ Ｐゴシック" charset="0"/>
                </a:endParaRPr>
              </a:p>
              <a:p>
                <a:pPr eaLnBrk="0" fontAlgn="base" hangingPunct="0">
                  <a:spcBef>
                    <a:spcPct val="0"/>
                  </a:spcBef>
                  <a:spcAft>
                    <a:spcPct val="0"/>
                  </a:spcAft>
                </a:pPr>
                <a:endParaRPr lang="en-US" sz="700" b="1" dirty="0">
                  <a:solidFill>
                    <a:srgbClr val="000000"/>
                  </a:solidFill>
                  <a:latin typeface="Arial" charset="0"/>
                  <a:ea typeface="ＭＳ Ｐゴシック" charset="0"/>
                </a:endParaRPr>
              </a:p>
              <a:p>
                <a:pPr eaLnBrk="0" fontAlgn="base" hangingPunct="0">
                  <a:spcBef>
                    <a:spcPct val="0"/>
                  </a:spcBef>
                  <a:spcAft>
                    <a:spcPct val="0"/>
                  </a:spcAft>
                </a:pPr>
                <a:endParaRPr lang="en-US" sz="700" b="1" dirty="0">
                  <a:solidFill>
                    <a:srgbClr val="000000"/>
                  </a:solidFill>
                  <a:latin typeface="Arial" charset="0"/>
                  <a:ea typeface="ＭＳ Ｐゴシック" charset="0"/>
                </a:endParaRPr>
              </a:p>
            </p:txBody>
          </p:sp>
          <p:sp>
            <p:nvSpPr>
              <p:cNvPr id="31" name="TextBox 30"/>
              <p:cNvSpPr txBox="1"/>
              <p:nvPr/>
            </p:nvSpPr>
            <p:spPr>
              <a:xfrm>
                <a:off x="3606799" y="3505200"/>
                <a:ext cx="1138920" cy="373046"/>
              </a:xfrm>
              <a:prstGeom prst="rect">
                <a:avLst/>
              </a:prstGeom>
              <a:solidFill>
                <a:schemeClr val="bg1"/>
              </a:solidFill>
              <a:ln>
                <a:noFill/>
              </a:ln>
            </p:spPr>
            <p:txBody>
              <a:bodyPr wrap="none" rtlCol="0">
                <a:spAutoFit/>
              </a:bodyPr>
              <a:lstStyle/>
              <a:p>
                <a:pPr eaLnBrk="0" fontAlgn="base" hangingPunct="0">
                  <a:spcBef>
                    <a:spcPct val="0"/>
                  </a:spcBef>
                  <a:spcAft>
                    <a:spcPct val="0"/>
                  </a:spcAft>
                </a:pPr>
                <a:r>
                  <a:rPr lang="en-US" sz="700" b="1" dirty="0">
                    <a:solidFill>
                      <a:srgbClr val="000000"/>
                    </a:solidFill>
                    <a:latin typeface="Arial" charset="0"/>
                    <a:ea typeface="ＭＳ Ｐゴシック" charset="0"/>
                  </a:rPr>
                  <a:t>Laser driver</a:t>
                </a:r>
              </a:p>
            </p:txBody>
          </p:sp>
        </p:grpSp>
      </p:grpSp>
      <p:sp>
        <p:nvSpPr>
          <p:cNvPr id="66" name="Rectangle 65">
            <a:extLst>
              <a:ext uri="{FF2B5EF4-FFF2-40B4-BE49-F238E27FC236}">
                <a16:creationId xmlns:a16="http://schemas.microsoft.com/office/drawing/2014/main" id="{BCB6848F-A333-B943-9018-BCAA275D294E}"/>
              </a:ext>
            </a:extLst>
          </p:cNvPr>
          <p:cNvSpPr/>
          <p:nvPr/>
        </p:nvSpPr>
        <p:spPr>
          <a:xfrm>
            <a:off x="7116741" y="2822454"/>
            <a:ext cx="3474720" cy="861675"/>
          </a:xfrm>
          <a:prstGeom prst="rect">
            <a:avLst/>
          </a:prstGeom>
        </p:spPr>
        <p:txBody>
          <a:bodyPr wrap="square" lIns="91342" tIns="45671" rIns="91342" bIns="45671">
            <a:spAutoFit/>
          </a:bodyPr>
          <a:lstStyle/>
          <a:p>
            <a:pPr marL="285456" indent="-285456" eaLnBrk="0" fontAlgn="base" hangingPunct="0">
              <a:spcBef>
                <a:spcPct val="0"/>
              </a:spcBef>
              <a:spcAft>
                <a:spcPct val="0"/>
              </a:spcAft>
              <a:buFont typeface="Wingdings" charset="0"/>
              <a:buChar char="à"/>
            </a:pPr>
            <a:r>
              <a:rPr lang="en-US" sz="1600" b="1" dirty="0">
                <a:solidFill>
                  <a:srgbClr val="0000FF"/>
                </a:solidFill>
                <a:latin typeface="Calibri"/>
                <a:ea typeface="ＭＳ Ｐゴシック" charset="0"/>
                <a:cs typeface="Calibri"/>
                <a:sym typeface="Wingdings"/>
              </a:rPr>
              <a:t>has its own science case</a:t>
            </a:r>
          </a:p>
          <a:p>
            <a:pPr marL="285456" indent="-285456" eaLnBrk="0" fontAlgn="base" hangingPunct="0">
              <a:spcBef>
                <a:spcPct val="0"/>
              </a:spcBef>
              <a:spcAft>
                <a:spcPct val="0"/>
              </a:spcAft>
              <a:buFont typeface="Wingdings" charset="0"/>
              <a:buChar char="à"/>
            </a:pPr>
            <a:r>
              <a:rPr lang="en-US" sz="1600" b="1" dirty="0">
                <a:solidFill>
                  <a:srgbClr val="0000FF"/>
                </a:solidFill>
                <a:latin typeface="Calibri"/>
                <a:ea typeface="ＭＳ Ｐゴシック" charset="0"/>
                <a:cs typeface="Calibri"/>
                <a:sym typeface="Wingdings"/>
              </a:rPr>
              <a:t>seeding of large scale FELs</a:t>
            </a:r>
          </a:p>
          <a:p>
            <a:pPr eaLnBrk="0" fontAlgn="base" hangingPunct="0">
              <a:spcBef>
                <a:spcPct val="0"/>
              </a:spcBef>
              <a:spcAft>
                <a:spcPct val="0"/>
              </a:spcAft>
            </a:pPr>
            <a:r>
              <a:rPr lang="en-US" sz="1600" b="1" dirty="0">
                <a:solidFill>
                  <a:srgbClr val="0000FF"/>
                </a:solidFill>
                <a:latin typeface="Calibri"/>
                <a:ea typeface="ＭＳ Ｐゴシック" charset="0"/>
                <a:cs typeface="Calibri"/>
                <a:sym typeface="Wingdings"/>
              </a:rPr>
              <a:t> solve access to large facilities</a:t>
            </a:r>
            <a:endParaRPr lang="de-DE" sz="1600" b="1" dirty="0">
              <a:solidFill>
                <a:srgbClr val="0000FF"/>
              </a:solidFill>
              <a:latin typeface="Calibri"/>
              <a:ea typeface="ＭＳ Ｐゴシック" charset="0"/>
              <a:cs typeface="Calibri"/>
            </a:endParaRPr>
          </a:p>
        </p:txBody>
      </p:sp>
      <p:grpSp>
        <p:nvGrpSpPr>
          <p:cNvPr id="22" name="Group 21">
            <a:extLst>
              <a:ext uri="{FF2B5EF4-FFF2-40B4-BE49-F238E27FC236}">
                <a16:creationId xmlns:a16="http://schemas.microsoft.com/office/drawing/2014/main" id="{0E027DA5-BF76-884E-B009-CCF0501F4978}"/>
              </a:ext>
            </a:extLst>
          </p:cNvPr>
          <p:cNvGrpSpPr/>
          <p:nvPr/>
        </p:nvGrpSpPr>
        <p:grpSpPr>
          <a:xfrm>
            <a:off x="7323665" y="3729851"/>
            <a:ext cx="2991388" cy="2895485"/>
            <a:chOff x="7323665" y="3729851"/>
            <a:chExt cx="2991388" cy="2895485"/>
          </a:xfrm>
        </p:grpSpPr>
        <p:cxnSp>
          <p:nvCxnSpPr>
            <p:cNvPr id="67" name="Straight Arrow Connector 66">
              <a:extLst>
                <a:ext uri="{FF2B5EF4-FFF2-40B4-BE49-F238E27FC236}">
                  <a16:creationId xmlns:a16="http://schemas.microsoft.com/office/drawing/2014/main" id="{D0D06B2F-C33F-7043-9B11-D415D7521656}"/>
                </a:ext>
              </a:extLst>
            </p:cNvPr>
            <p:cNvCxnSpPr>
              <a:cxnSpLocks/>
            </p:cNvCxnSpPr>
            <p:nvPr/>
          </p:nvCxnSpPr>
          <p:spPr bwMode="auto">
            <a:xfrm>
              <a:off x="7943625" y="4080934"/>
              <a:ext cx="0" cy="2540000"/>
            </a:xfrm>
            <a:prstGeom prst="straightConnector1">
              <a:avLst/>
            </a:prstGeom>
            <a:noFill/>
            <a:ln w="28575">
              <a:solidFill>
                <a:srgbClr val="C00000"/>
              </a:solid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cxnSp>
        <p:sp>
          <p:nvSpPr>
            <p:cNvPr id="69" name="TextBox 68">
              <a:extLst>
                <a:ext uri="{FF2B5EF4-FFF2-40B4-BE49-F238E27FC236}">
                  <a16:creationId xmlns:a16="http://schemas.microsoft.com/office/drawing/2014/main" id="{BACE8BC2-1ABA-874D-BF9E-E083F23E466E}"/>
                </a:ext>
              </a:extLst>
            </p:cNvPr>
            <p:cNvSpPr txBox="1"/>
            <p:nvPr/>
          </p:nvSpPr>
          <p:spPr>
            <a:xfrm>
              <a:off x="8068732" y="4525716"/>
              <a:ext cx="2205027"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a:t>20 mJ multicycle THz</a:t>
              </a:r>
            </a:p>
          </p:txBody>
        </p:sp>
        <p:sp>
          <p:nvSpPr>
            <p:cNvPr id="70" name="TextBox 69">
              <a:extLst>
                <a:ext uri="{FF2B5EF4-FFF2-40B4-BE49-F238E27FC236}">
                  <a16:creationId xmlns:a16="http://schemas.microsoft.com/office/drawing/2014/main" id="{28EB4D11-B778-9F45-956D-7A3FE0BA9D93}"/>
                </a:ext>
              </a:extLst>
            </p:cNvPr>
            <p:cNvSpPr txBox="1"/>
            <p:nvPr/>
          </p:nvSpPr>
          <p:spPr>
            <a:xfrm>
              <a:off x="8068732" y="4085450"/>
              <a:ext cx="2209836"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a:t>1 mJ single-cycle THz</a:t>
              </a:r>
            </a:p>
          </p:txBody>
        </p:sp>
        <p:sp>
          <p:nvSpPr>
            <p:cNvPr id="71" name="TextBox 70">
              <a:extLst>
                <a:ext uri="{FF2B5EF4-FFF2-40B4-BE49-F238E27FC236}">
                  <a16:creationId xmlns:a16="http://schemas.microsoft.com/office/drawing/2014/main" id="{607180A1-D866-874E-A0C7-430715BCA312}"/>
                </a:ext>
              </a:extLst>
            </p:cNvPr>
            <p:cNvSpPr txBox="1"/>
            <p:nvPr/>
          </p:nvSpPr>
          <p:spPr>
            <a:xfrm>
              <a:off x="8068732" y="4965982"/>
              <a:ext cx="1765227"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a:t>1 MeV THz Gun</a:t>
              </a:r>
            </a:p>
          </p:txBody>
        </p:sp>
        <p:sp>
          <p:nvSpPr>
            <p:cNvPr id="72" name="TextBox 71">
              <a:extLst>
                <a:ext uri="{FF2B5EF4-FFF2-40B4-BE49-F238E27FC236}">
                  <a16:creationId xmlns:a16="http://schemas.microsoft.com/office/drawing/2014/main" id="{12434F3F-99A8-124C-BEEB-C7F636972AE3}"/>
                </a:ext>
              </a:extLst>
            </p:cNvPr>
            <p:cNvSpPr txBox="1"/>
            <p:nvPr/>
          </p:nvSpPr>
          <p:spPr>
            <a:xfrm>
              <a:off x="8068732" y="5846514"/>
              <a:ext cx="2021836"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a:t>20 MeV THz LINAC</a:t>
              </a:r>
            </a:p>
          </p:txBody>
        </p:sp>
        <p:sp>
          <p:nvSpPr>
            <p:cNvPr id="74" name="TextBox 73">
              <a:extLst>
                <a:ext uri="{FF2B5EF4-FFF2-40B4-BE49-F238E27FC236}">
                  <a16:creationId xmlns:a16="http://schemas.microsoft.com/office/drawing/2014/main" id="{D8981843-D30D-3E40-A0B0-757991264472}"/>
                </a:ext>
              </a:extLst>
            </p:cNvPr>
            <p:cNvSpPr txBox="1"/>
            <p:nvPr/>
          </p:nvSpPr>
          <p:spPr>
            <a:xfrm>
              <a:off x="8068732" y="6286782"/>
              <a:ext cx="1992725"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a:t>5 keV X-ray source</a:t>
              </a:r>
            </a:p>
          </p:txBody>
        </p:sp>
        <p:sp>
          <p:nvSpPr>
            <p:cNvPr id="75" name="TextBox 74">
              <a:extLst>
                <a:ext uri="{FF2B5EF4-FFF2-40B4-BE49-F238E27FC236}">
                  <a16:creationId xmlns:a16="http://schemas.microsoft.com/office/drawing/2014/main" id="{946B1321-2282-C441-8A8C-7346B1DF7BA4}"/>
                </a:ext>
              </a:extLst>
            </p:cNvPr>
            <p:cNvSpPr txBox="1"/>
            <p:nvPr/>
          </p:nvSpPr>
          <p:spPr>
            <a:xfrm>
              <a:off x="8068732" y="5406248"/>
              <a:ext cx="2246321"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a:t>THz-MeV UED source</a:t>
              </a:r>
            </a:p>
          </p:txBody>
        </p:sp>
        <p:sp>
          <p:nvSpPr>
            <p:cNvPr id="76" name="TextBox 75">
              <a:extLst>
                <a:ext uri="{FF2B5EF4-FFF2-40B4-BE49-F238E27FC236}">
                  <a16:creationId xmlns:a16="http://schemas.microsoft.com/office/drawing/2014/main" id="{85D789EA-9AA3-4140-8B87-204D01F53584}"/>
                </a:ext>
              </a:extLst>
            </p:cNvPr>
            <p:cNvSpPr txBox="1"/>
            <p:nvPr/>
          </p:nvSpPr>
          <p:spPr>
            <a:xfrm>
              <a:off x="7323665" y="3729851"/>
              <a:ext cx="1294778" cy="400110"/>
            </a:xfrm>
            <a:prstGeom prst="rect">
              <a:avLst/>
            </a:prstGeom>
            <a:noFill/>
          </p:spPr>
          <p:txBody>
            <a:bodyPr wrap="none" rtlCol="0">
              <a:spAutoFit/>
            </a:bodyPr>
            <a:lstStyle/>
            <a:p>
              <a:r>
                <a:rPr lang="en-US" sz="2000" dirty="0">
                  <a:solidFill>
                    <a:srgbClr val="0070C0"/>
                  </a:solidFill>
                </a:rPr>
                <a:t>Next Steps</a:t>
              </a:r>
            </a:p>
          </p:txBody>
        </p:sp>
      </p:grpSp>
      <p:grpSp>
        <p:nvGrpSpPr>
          <p:cNvPr id="21" name="Group 20">
            <a:extLst>
              <a:ext uri="{FF2B5EF4-FFF2-40B4-BE49-F238E27FC236}">
                <a16:creationId xmlns:a16="http://schemas.microsoft.com/office/drawing/2014/main" id="{05562F5F-1876-3C4B-92FA-2AECA93BFF86}"/>
              </a:ext>
            </a:extLst>
          </p:cNvPr>
          <p:cNvGrpSpPr/>
          <p:nvPr/>
        </p:nvGrpSpPr>
        <p:grpSpPr>
          <a:xfrm>
            <a:off x="0" y="512517"/>
            <a:ext cx="6739131" cy="6345483"/>
            <a:chOff x="0" y="512517"/>
            <a:chExt cx="6739131" cy="6345483"/>
          </a:xfrm>
        </p:grpSpPr>
        <p:sp>
          <p:nvSpPr>
            <p:cNvPr id="36" name="TextBox 35">
              <a:extLst>
                <a:ext uri="{FF2B5EF4-FFF2-40B4-BE49-F238E27FC236}">
                  <a16:creationId xmlns:a16="http://schemas.microsoft.com/office/drawing/2014/main" id="{5D79E89E-2EA8-B746-AFDE-98B04F420900}"/>
                </a:ext>
              </a:extLst>
            </p:cNvPr>
            <p:cNvSpPr txBox="1"/>
            <p:nvPr/>
          </p:nvSpPr>
          <p:spPr>
            <a:xfrm>
              <a:off x="3427044" y="1735453"/>
              <a:ext cx="2466829" cy="338554"/>
            </a:xfrm>
            <a:prstGeom prst="rect">
              <a:avLst/>
            </a:prstGeom>
            <a:noFill/>
          </p:spPr>
          <p:txBody>
            <a:bodyPr wrap="none" rtlCol="0">
              <a:spAutoFit/>
            </a:bodyPr>
            <a:lstStyle/>
            <a:p>
              <a:r>
                <a:rPr lang="en-US" sz="1600" b="1" dirty="0"/>
                <a:t>2016</a:t>
              </a:r>
              <a:r>
                <a:rPr lang="en-US" sz="1600" dirty="0"/>
                <a:t> 1</a:t>
              </a:r>
              <a:r>
                <a:rPr lang="en-US" sz="1600" baseline="30000" dirty="0"/>
                <a:t>st</a:t>
              </a:r>
              <a:r>
                <a:rPr lang="en-US" sz="1600" dirty="0"/>
                <a:t> THz gun (1 keV)</a:t>
              </a:r>
            </a:p>
          </p:txBody>
        </p:sp>
        <p:pic>
          <p:nvPicPr>
            <p:cNvPr id="38" name="Picture 37">
              <a:extLst>
                <a:ext uri="{FF2B5EF4-FFF2-40B4-BE49-F238E27FC236}">
                  <a16:creationId xmlns:a16="http://schemas.microsoft.com/office/drawing/2014/main" id="{33485076-A733-2F4D-9BF9-C7AEA932B4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0686" y="5880888"/>
              <a:ext cx="1093206" cy="807413"/>
            </a:xfrm>
            <a:prstGeom prst="rect">
              <a:avLst/>
            </a:prstGeom>
          </p:spPr>
        </p:pic>
        <p:pic>
          <p:nvPicPr>
            <p:cNvPr id="39" name="Picture 38">
              <a:extLst>
                <a:ext uri="{FF2B5EF4-FFF2-40B4-BE49-F238E27FC236}">
                  <a16:creationId xmlns:a16="http://schemas.microsoft.com/office/drawing/2014/main" id="{CC36FA54-6B38-5945-9A58-8FC293768D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1363" y="5841355"/>
              <a:ext cx="1129748" cy="847311"/>
            </a:xfrm>
            <a:prstGeom prst="rect">
              <a:avLst/>
            </a:prstGeom>
          </p:spPr>
        </p:pic>
        <p:sp>
          <p:nvSpPr>
            <p:cNvPr id="40" name="TextBox 39">
              <a:extLst>
                <a:ext uri="{FF2B5EF4-FFF2-40B4-BE49-F238E27FC236}">
                  <a16:creationId xmlns:a16="http://schemas.microsoft.com/office/drawing/2014/main" id="{8D47E696-BDEA-C443-9B51-27C1A6BA1414}"/>
                </a:ext>
              </a:extLst>
            </p:cNvPr>
            <p:cNvSpPr txBox="1"/>
            <p:nvPr/>
          </p:nvSpPr>
          <p:spPr>
            <a:xfrm>
              <a:off x="409074" y="1007874"/>
              <a:ext cx="2991653" cy="338554"/>
            </a:xfrm>
            <a:prstGeom prst="rect">
              <a:avLst/>
            </a:prstGeom>
            <a:noFill/>
          </p:spPr>
          <p:txBody>
            <a:bodyPr wrap="none" rtlCol="0">
              <a:spAutoFit/>
            </a:bodyPr>
            <a:lstStyle/>
            <a:p>
              <a:r>
                <a:rPr lang="en-US" sz="1600" dirty="0"/>
                <a:t>1</a:t>
              </a:r>
              <a:r>
                <a:rPr lang="en-US" sz="1600" baseline="30000" dirty="0"/>
                <a:t>st</a:t>
              </a:r>
              <a:r>
                <a:rPr lang="en-US" sz="1600" dirty="0"/>
                <a:t> THz acceleration (7 keV)   </a:t>
              </a:r>
              <a:r>
                <a:rPr lang="en-US" sz="1600" b="1" dirty="0"/>
                <a:t>2015</a:t>
              </a:r>
            </a:p>
          </p:txBody>
        </p:sp>
        <p:pic>
          <p:nvPicPr>
            <p:cNvPr id="41" name="Picture 40" descr="IMG_2110.jpg">
              <a:extLst>
                <a:ext uri="{FF2B5EF4-FFF2-40B4-BE49-F238E27FC236}">
                  <a16:creationId xmlns:a16="http://schemas.microsoft.com/office/drawing/2014/main" id="{A051F45B-A7F6-9543-9190-7C5909BBF0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3605" y="4608265"/>
              <a:ext cx="1044947" cy="783710"/>
            </a:xfrm>
            <a:prstGeom prst="rect">
              <a:avLst/>
            </a:prstGeom>
          </p:spPr>
        </p:pic>
        <p:sp>
          <p:nvSpPr>
            <p:cNvPr id="42" name="TextBox 41">
              <a:extLst>
                <a:ext uri="{FF2B5EF4-FFF2-40B4-BE49-F238E27FC236}">
                  <a16:creationId xmlns:a16="http://schemas.microsoft.com/office/drawing/2014/main" id="{2B8ACE1F-EB5E-544B-B6CD-42893504B7EE}"/>
                </a:ext>
              </a:extLst>
            </p:cNvPr>
            <p:cNvSpPr txBox="1"/>
            <p:nvPr/>
          </p:nvSpPr>
          <p:spPr>
            <a:xfrm>
              <a:off x="1555190" y="4826629"/>
              <a:ext cx="1920719" cy="338554"/>
            </a:xfrm>
            <a:prstGeom prst="rect">
              <a:avLst/>
            </a:prstGeom>
            <a:noFill/>
          </p:spPr>
          <p:txBody>
            <a:bodyPr wrap="none" rtlCol="0">
              <a:spAutoFit/>
            </a:bodyPr>
            <a:lstStyle/>
            <a:p>
              <a:r>
                <a:rPr lang="en-US" sz="1600" dirty="0"/>
                <a:t>kHz Joule laser </a:t>
              </a:r>
              <a:r>
                <a:rPr lang="en-US" sz="1600" b="1" dirty="0"/>
                <a:t>2018</a:t>
              </a:r>
              <a:endParaRPr lang="en-US" sz="1600" dirty="0"/>
            </a:p>
          </p:txBody>
        </p:sp>
        <p:sp>
          <p:nvSpPr>
            <p:cNvPr id="43" name="TextBox 42">
              <a:extLst>
                <a:ext uri="{FF2B5EF4-FFF2-40B4-BE49-F238E27FC236}">
                  <a16:creationId xmlns:a16="http://schemas.microsoft.com/office/drawing/2014/main" id="{78FD49B1-8C5E-E64F-9F2D-66566F3673A5}"/>
                </a:ext>
              </a:extLst>
            </p:cNvPr>
            <p:cNvSpPr txBox="1"/>
            <p:nvPr/>
          </p:nvSpPr>
          <p:spPr>
            <a:xfrm>
              <a:off x="1295715" y="6063911"/>
              <a:ext cx="2023824" cy="338554"/>
            </a:xfrm>
            <a:prstGeom prst="rect">
              <a:avLst/>
            </a:prstGeom>
            <a:noFill/>
          </p:spPr>
          <p:txBody>
            <a:bodyPr wrap="none" rtlCol="0">
              <a:spAutoFit/>
            </a:bodyPr>
            <a:lstStyle/>
            <a:p>
              <a:r>
                <a:rPr lang="en-US" sz="1600" dirty="0"/>
                <a:t>AXSIS laboratory </a:t>
              </a:r>
              <a:r>
                <a:rPr lang="en-US" sz="1600" b="1" dirty="0"/>
                <a:t>2019</a:t>
              </a:r>
            </a:p>
          </p:txBody>
        </p:sp>
        <p:sp>
          <p:nvSpPr>
            <p:cNvPr id="44" name="TextBox 43">
              <a:extLst>
                <a:ext uri="{FF2B5EF4-FFF2-40B4-BE49-F238E27FC236}">
                  <a16:creationId xmlns:a16="http://schemas.microsoft.com/office/drawing/2014/main" id="{A7CC99B5-0DD7-2A4B-92EF-E04375ADF327}"/>
                </a:ext>
              </a:extLst>
            </p:cNvPr>
            <p:cNvSpPr txBox="1"/>
            <p:nvPr/>
          </p:nvSpPr>
          <p:spPr>
            <a:xfrm>
              <a:off x="3369505" y="3035582"/>
              <a:ext cx="2700868" cy="338554"/>
            </a:xfrm>
            <a:prstGeom prst="rect">
              <a:avLst/>
            </a:prstGeom>
            <a:noFill/>
          </p:spPr>
          <p:txBody>
            <a:bodyPr wrap="none" rtlCol="0">
              <a:spAutoFit/>
            </a:bodyPr>
            <a:lstStyle/>
            <a:p>
              <a:r>
                <a:rPr lang="en-US" sz="1600" b="1" dirty="0"/>
                <a:t>2018</a:t>
              </a:r>
              <a:r>
                <a:rPr lang="en-US" sz="1600" dirty="0"/>
                <a:t> 0.6 mJ multicycle THz</a:t>
              </a:r>
            </a:p>
          </p:txBody>
        </p:sp>
        <p:pic>
          <p:nvPicPr>
            <p:cNvPr id="50" name="Picture 49">
              <a:extLst>
                <a:ext uri="{FF2B5EF4-FFF2-40B4-BE49-F238E27FC236}">
                  <a16:creationId xmlns:a16="http://schemas.microsoft.com/office/drawing/2014/main" id="{8B6F5BDA-AF69-B249-B4C8-9A8071AFDB4C}"/>
                </a:ext>
              </a:extLst>
            </p:cNvPr>
            <p:cNvPicPr>
              <a:picLocks noChangeAspect="1"/>
            </p:cNvPicPr>
            <p:nvPr/>
          </p:nvPicPr>
          <p:blipFill>
            <a:blip r:embed="rId7"/>
            <a:stretch>
              <a:fillRect/>
            </a:stretch>
          </p:blipFill>
          <p:spPr>
            <a:xfrm>
              <a:off x="3497876" y="902741"/>
              <a:ext cx="835645" cy="556301"/>
            </a:xfrm>
            <a:prstGeom prst="rect">
              <a:avLst/>
            </a:prstGeom>
          </p:spPr>
        </p:pic>
        <p:grpSp>
          <p:nvGrpSpPr>
            <p:cNvPr id="10" name="Group 9">
              <a:extLst>
                <a:ext uri="{FF2B5EF4-FFF2-40B4-BE49-F238E27FC236}">
                  <a16:creationId xmlns:a16="http://schemas.microsoft.com/office/drawing/2014/main" id="{A071AD48-816B-0643-865A-3EFD89B567AA}"/>
                </a:ext>
              </a:extLst>
            </p:cNvPr>
            <p:cNvGrpSpPr/>
            <p:nvPr/>
          </p:nvGrpSpPr>
          <p:grpSpPr>
            <a:xfrm>
              <a:off x="1340197" y="1515982"/>
              <a:ext cx="1932810" cy="1005958"/>
              <a:chOff x="6116774" y="-5721486"/>
              <a:chExt cx="4218708" cy="2195686"/>
            </a:xfrm>
          </p:grpSpPr>
          <p:grpSp>
            <p:nvGrpSpPr>
              <p:cNvPr id="53" name="Group 52">
                <a:extLst>
                  <a:ext uri="{FF2B5EF4-FFF2-40B4-BE49-F238E27FC236}">
                    <a16:creationId xmlns:a16="http://schemas.microsoft.com/office/drawing/2014/main" id="{1D9F3DB4-5513-7A43-987C-15E56D70EC99}"/>
                  </a:ext>
                </a:extLst>
              </p:cNvPr>
              <p:cNvGrpSpPr/>
              <p:nvPr/>
            </p:nvGrpSpPr>
            <p:grpSpPr>
              <a:xfrm>
                <a:off x="6116774" y="-5721486"/>
                <a:ext cx="3154084" cy="2195686"/>
                <a:chOff x="5133753" y="1531815"/>
                <a:chExt cx="4282235" cy="2195686"/>
              </a:xfrm>
            </p:grpSpPr>
            <p:sp>
              <p:nvSpPr>
                <p:cNvPr id="54" name="TextBox 53">
                  <a:extLst>
                    <a:ext uri="{FF2B5EF4-FFF2-40B4-BE49-F238E27FC236}">
                      <a16:creationId xmlns:a16="http://schemas.microsoft.com/office/drawing/2014/main" id="{A6CC2DCF-B17D-3540-8E83-925E3B8DCDBD}"/>
                    </a:ext>
                  </a:extLst>
                </p:cNvPr>
                <p:cNvSpPr txBox="1"/>
                <p:nvPr/>
              </p:nvSpPr>
              <p:spPr>
                <a:xfrm>
                  <a:off x="5841542" y="3223668"/>
                  <a:ext cx="3245411" cy="503833"/>
                </a:xfrm>
                <a:prstGeom prst="rect">
                  <a:avLst/>
                </a:prstGeom>
                <a:noFill/>
              </p:spPr>
              <p:txBody>
                <a:bodyPr wrap="none" rtlCol="0">
                  <a:spAutoFit/>
                </a:bodyPr>
                <a:lstStyle/>
                <a:p>
                  <a:pPr eaLnBrk="0" fontAlgn="base" hangingPunct="0">
                    <a:spcBef>
                      <a:spcPct val="0"/>
                    </a:spcBef>
                    <a:spcAft>
                      <a:spcPct val="0"/>
                    </a:spcAft>
                  </a:pPr>
                  <a:r>
                    <a:rPr lang="en-US" sz="900" dirty="0">
                      <a:solidFill>
                        <a:srgbClr val="000000"/>
                      </a:solidFill>
                      <a:latin typeface="Arial" charset="0"/>
                      <a:ea typeface="ＭＳ Ｐゴシック" charset="0"/>
                    </a:rPr>
                    <a:t>Energy gain [</a:t>
                  </a:r>
                  <a:r>
                    <a:rPr lang="en-US" sz="900" dirty="0" err="1">
                      <a:solidFill>
                        <a:srgbClr val="000000"/>
                      </a:solidFill>
                      <a:latin typeface="Arial" charset="0"/>
                      <a:ea typeface="ＭＳ Ｐゴシック" charset="0"/>
                    </a:rPr>
                    <a:t>keV</a:t>
                  </a:r>
                  <a:r>
                    <a:rPr lang="en-US" sz="900" dirty="0">
                      <a:solidFill>
                        <a:srgbClr val="000000"/>
                      </a:solidFill>
                      <a:latin typeface="Arial" charset="0"/>
                      <a:ea typeface="ＭＳ Ｐゴシック" charset="0"/>
                    </a:rPr>
                    <a:t>]</a:t>
                  </a:r>
                </a:p>
              </p:txBody>
            </p:sp>
            <p:pic>
              <p:nvPicPr>
                <p:cNvPr id="55" name="Picture 54">
                  <a:extLst>
                    <a:ext uri="{FF2B5EF4-FFF2-40B4-BE49-F238E27FC236}">
                      <a16:creationId xmlns:a16="http://schemas.microsoft.com/office/drawing/2014/main" id="{E51976FA-2C72-6044-94BF-07D4E45BB669}"/>
                    </a:ext>
                  </a:extLst>
                </p:cNvPr>
                <p:cNvPicPr>
                  <a:picLocks noChangeAspect="1"/>
                </p:cNvPicPr>
                <p:nvPr/>
              </p:nvPicPr>
              <p:blipFill rotWithShape="1">
                <a:blip r:embed="rId8"/>
                <a:srcRect l="13104" t="54740" r="1896" b="8955"/>
                <a:stretch/>
              </p:blipFill>
              <p:spPr>
                <a:xfrm>
                  <a:off x="5838092" y="1531815"/>
                  <a:ext cx="2899508" cy="1461478"/>
                </a:xfrm>
                <a:prstGeom prst="rect">
                  <a:avLst/>
                </a:prstGeom>
              </p:spPr>
            </p:pic>
            <p:sp>
              <p:nvSpPr>
                <p:cNvPr id="56" name="TextBox 55">
                  <a:extLst>
                    <a:ext uri="{FF2B5EF4-FFF2-40B4-BE49-F238E27FC236}">
                      <a16:creationId xmlns:a16="http://schemas.microsoft.com/office/drawing/2014/main" id="{FB10A7DF-9FAC-264C-9B66-AD6F99B475C5}"/>
                    </a:ext>
                  </a:extLst>
                </p:cNvPr>
                <p:cNvSpPr txBox="1"/>
                <p:nvPr/>
              </p:nvSpPr>
              <p:spPr>
                <a:xfrm>
                  <a:off x="5884983" y="2938586"/>
                  <a:ext cx="737248" cy="503833"/>
                </a:xfrm>
                <a:prstGeom prst="rect">
                  <a:avLst/>
                </a:prstGeom>
                <a:noFill/>
              </p:spPr>
              <p:txBody>
                <a:bodyPr wrap="none" rtlCol="0">
                  <a:spAutoFit/>
                </a:bodyPr>
                <a:lstStyle/>
                <a:p>
                  <a:pPr eaLnBrk="0" fontAlgn="base" hangingPunct="0">
                    <a:spcBef>
                      <a:spcPct val="0"/>
                    </a:spcBef>
                    <a:spcAft>
                      <a:spcPct val="0"/>
                    </a:spcAft>
                  </a:pPr>
                  <a:r>
                    <a:rPr lang="en-US" sz="900">
                      <a:solidFill>
                        <a:srgbClr val="000000"/>
                      </a:solidFill>
                      <a:latin typeface="Arial" charset="0"/>
                      <a:ea typeface="ＭＳ Ｐゴシック" charset="0"/>
                    </a:rPr>
                    <a:t>0</a:t>
                  </a:r>
                  <a:endParaRPr lang="en-US" sz="900" dirty="0">
                    <a:solidFill>
                      <a:srgbClr val="000000"/>
                    </a:solidFill>
                    <a:latin typeface="Arial" charset="0"/>
                    <a:ea typeface="ＭＳ Ｐゴシック" charset="0"/>
                  </a:endParaRPr>
                </a:p>
              </p:txBody>
            </p:sp>
            <p:sp>
              <p:nvSpPr>
                <p:cNvPr id="57" name="TextBox 56">
                  <a:extLst>
                    <a:ext uri="{FF2B5EF4-FFF2-40B4-BE49-F238E27FC236}">
                      <a16:creationId xmlns:a16="http://schemas.microsoft.com/office/drawing/2014/main" id="{C5BCB9DF-3EC0-CB46-98E0-C6214E4C0D02}"/>
                    </a:ext>
                  </a:extLst>
                </p:cNvPr>
                <p:cNvSpPr txBox="1"/>
                <p:nvPr/>
              </p:nvSpPr>
              <p:spPr>
                <a:xfrm>
                  <a:off x="6455508" y="2938586"/>
                  <a:ext cx="1022266" cy="503833"/>
                </a:xfrm>
                <a:prstGeom prst="rect">
                  <a:avLst/>
                </a:prstGeom>
                <a:noFill/>
              </p:spPr>
              <p:txBody>
                <a:bodyPr wrap="none" rtlCol="0">
                  <a:spAutoFit/>
                </a:bodyPr>
                <a:lstStyle/>
                <a:p>
                  <a:pPr eaLnBrk="0" fontAlgn="base" hangingPunct="0">
                    <a:spcBef>
                      <a:spcPct val="0"/>
                    </a:spcBef>
                    <a:spcAft>
                      <a:spcPct val="0"/>
                    </a:spcAft>
                  </a:pPr>
                  <a:r>
                    <a:rPr lang="en-US" sz="900">
                      <a:solidFill>
                        <a:srgbClr val="000000"/>
                      </a:solidFill>
                      <a:latin typeface="Arial" charset="0"/>
                      <a:ea typeface="ＭＳ Ｐゴシック" charset="0"/>
                    </a:rPr>
                    <a:t>0.2</a:t>
                  </a:r>
                  <a:endParaRPr lang="en-US" sz="900" dirty="0">
                    <a:solidFill>
                      <a:srgbClr val="000000"/>
                    </a:solidFill>
                    <a:latin typeface="Arial" charset="0"/>
                    <a:ea typeface="ＭＳ Ｐゴシック" charset="0"/>
                  </a:endParaRPr>
                </a:p>
              </p:txBody>
            </p:sp>
            <p:sp>
              <p:nvSpPr>
                <p:cNvPr id="58" name="TextBox 57">
                  <a:extLst>
                    <a:ext uri="{FF2B5EF4-FFF2-40B4-BE49-F238E27FC236}">
                      <a16:creationId xmlns:a16="http://schemas.microsoft.com/office/drawing/2014/main" id="{F2566ACE-9EBF-274C-BDEA-5EA4CBC93008}"/>
                    </a:ext>
                  </a:extLst>
                </p:cNvPr>
                <p:cNvSpPr txBox="1"/>
                <p:nvPr/>
              </p:nvSpPr>
              <p:spPr>
                <a:xfrm>
                  <a:off x="7104183" y="2938586"/>
                  <a:ext cx="1022266" cy="503833"/>
                </a:xfrm>
                <a:prstGeom prst="rect">
                  <a:avLst/>
                </a:prstGeom>
                <a:noFill/>
              </p:spPr>
              <p:txBody>
                <a:bodyPr wrap="none" rtlCol="0">
                  <a:spAutoFit/>
                </a:bodyPr>
                <a:lstStyle/>
                <a:p>
                  <a:pPr eaLnBrk="0" fontAlgn="base" hangingPunct="0">
                    <a:spcBef>
                      <a:spcPct val="0"/>
                    </a:spcBef>
                    <a:spcAft>
                      <a:spcPct val="0"/>
                    </a:spcAft>
                  </a:pPr>
                  <a:r>
                    <a:rPr lang="en-US" sz="900">
                      <a:solidFill>
                        <a:srgbClr val="000000"/>
                      </a:solidFill>
                      <a:latin typeface="Arial" charset="0"/>
                      <a:ea typeface="ＭＳ Ｐゴシック" charset="0"/>
                    </a:rPr>
                    <a:t>0.4</a:t>
                  </a:r>
                  <a:endParaRPr lang="en-US" sz="900" dirty="0">
                    <a:solidFill>
                      <a:srgbClr val="000000"/>
                    </a:solidFill>
                    <a:latin typeface="Arial" charset="0"/>
                    <a:ea typeface="ＭＳ Ｐゴシック" charset="0"/>
                  </a:endParaRPr>
                </a:p>
              </p:txBody>
            </p:sp>
            <p:sp>
              <p:nvSpPr>
                <p:cNvPr id="59" name="TextBox 58">
                  <a:extLst>
                    <a:ext uri="{FF2B5EF4-FFF2-40B4-BE49-F238E27FC236}">
                      <a16:creationId xmlns:a16="http://schemas.microsoft.com/office/drawing/2014/main" id="{43B2A4F6-3D04-1146-BF0F-1D92F787C6C5}"/>
                    </a:ext>
                  </a:extLst>
                </p:cNvPr>
                <p:cNvSpPr txBox="1"/>
                <p:nvPr/>
              </p:nvSpPr>
              <p:spPr>
                <a:xfrm>
                  <a:off x="7745044" y="2938586"/>
                  <a:ext cx="1022266" cy="503833"/>
                </a:xfrm>
                <a:prstGeom prst="rect">
                  <a:avLst/>
                </a:prstGeom>
                <a:noFill/>
              </p:spPr>
              <p:txBody>
                <a:bodyPr wrap="none" rtlCol="0">
                  <a:spAutoFit/>
                </a:bodyPr>
                <a:lstStyle/>
                <a:p>
                  <a:pPr eaLnBrk="0" fontAlgn="base" hangingPunct="0">
                    <a:spcBef>
                      <a:spcPct val="0"/>
                    </a:spcBef>
                    <a:spcAft>
                      <a:spcPct val="0"/>
                    </a:spcAft>
                  </a:pPr>
                  <a:r>
                    <a:rPr lang="en-US" sz="900">
                      <a:solidFill>
                        <a:srgbClr val="000000"/>
                      </a:solidFill>
                      <a:latin typeface="Arial" charset="0"/>
                      <a:ea typeface="ＭＳ Ｐゴシック" charset="0"/>
                    </a:rPr>
                    <a:t>0.6</a:t>
                  </a:r>
                  <a:endParaRPr lang="en-US" sz="900" dirty="0">
                    <a:solidFill>
                      <a:srgbClr val="000000"/>
                    </a:solidFill>
                    <a:latin typeface="Arial" charset="0"/>
                    <a:ea typeface="ＭＳ Ｐゴシック" charset="0"/>
                  </a:endParaRPr>
                </a:p>
              </p:txBody>
            </p:sp>
            <p:sp>
              <p:nvSpPr>
                <p:cNvPr id="60" name="TextBox 59">
                  <a:extLst>
                    <a:ext uri="{FF2B5EF4-FFF2-40B4-BE49-F238E27FC236}">
                      <a16:creationId xmlns:a16="http://schemas.microsoft.com/office/drawing/2014/main" id="{4B9FB9D5-0872-5940-A5BB-D32F0F1FFB2A}"/>
                    </a:ext>
                  </a:extLst>
                </p:cNvPr>
                <p:cNvSpPr txBox="1"/>
                <p:nvPr/>
              </p:nvSpPr>
              <p:spPr>
                <a:xfrm>
                  <a:off x="8393722" y="2938586"/>
                  <a:ext cx="1022266" cy="503833"/>
                </a:xfrm>
                <a:prstGeom prst="rect">
                  <a:avLst/>
                </a:prstGeom>
                <a:noFill/>
              </p:spPr>
              <p:txBody>
                <a:bodyPr wrap="none" rtlCol="0">
                  <a:spAutoFit/>
                </a:bodyPr>
                <a:lstStyle/>
                <a:p>
                  <a:pPr eaLnBrk="0" fontAlgn="base" hangingPunct="0">
                    <a:spcBef>
                      <a:spcPct val="0"/>
                    </a:spcBef>
                    <a:spcAft>
                      <a:spcPct val="0"/>
                    </a:spcAft>
                  </a:pPr>
                  <a:r>
                    <a:rPr lang="en-US" sz="900" dirty="0">
                      <a:solidFill>
                        <a:srgbClr val="000000"/>
                      </a:solidFill>
                      <a:latin typeface="Arial" charset="0"/>
                      <a:ea typeface="ＭＳ Ｐゴシック" charset="0"/>
                    </a:rPr>
                    <a:t>0.8</a:t>
                  </a:r>
                </a:p>
              </p:txBody>
            </p:sp>
            <p:sp>
              <p:nvSpPr>
                <p:cNvPr id="61" name="TextBox 60">
                  <a:extLst>
                    <a:ext uri="{FF2B5EF4-FFF2-40B4-BE49-F238E27FC236}">
                      <a16:creationId xmlns:a16="http://schemas.microsoft.com/office/drawing/2014/main" id="{4630F52D-2793-B743-BD5D-FAD1050ED1D9}"/>
                    </a:ext>
                  </a:extLst>
                </p:cNvPr>
                <p:cNvSpPr txBox="1"/>
                <p:nvPr/>
              </p:nvSpPr>
              <p:spPr>
                <a:xfrm rot="16200000">
                  <a:off x="4679437" y="1989539"/>
                  <a:ext cx="1592675" cy="684043"/>
                </a:xfrm>
                <a:prstGeom prst="rect">
                  <a:avLst/>
                </a:prstGeom>
                <a:noFill/>
              </p:spPr>
              <p:txBody>
                <a:bodyPr wrap="none" rtlCol="0">
                  <a:spAutoFit/>
                </a:bodyPr>
                <a:lstStyle/>
                <a:p>
                  <a:pPr eaLnBrk="0" fontAlgn="base" hangingPunct="0">
                    <a:spcBef>
                      <a:spcPct val="0"/>
                    </a:spcBef>
                    <a:spcAft>
                      <a:spcPct val="0"/>
                    </a:spcAft>
                  </a:pPr>
                  <a:r>
                    <a:rPr lang="en-US" sz="900" dirty="0">
                      <a:solidFill>
                        <a:srgbClr val="000000"/>
                      </a:solidFill>
                      <a:latin typeface="Arial" charset="0"/>
                      <a:ea typeface="ＭＳ Ｐゴシック" charset="0"/>
                    </a:rPr>
                    <a:t>Yield [</a:t>
                  </a:r>
                  <a:r>
                    <a:rPr lang="en-US" sz="900" dirty="0" err="1">
                      <a:solidFill>
                        <a:srgbClr val="000000"/>
                      </a:solidFill>
                      <a:latin typeface="Arial" charset="0"/>
                      <a:ea typeface="ＭＳ Ｐゴシック" charset="0"/>
                    </a:rPr>
                    <a:t>a.u</a:t>
                  </a:r>
                  <a:r>
                    <a:rPr lang="en-US" sz="900" dirty="0">
                      <a:solidFill>
                        <a:srgbClr val="000000"/>
                      </a:solidFill>
                      <a:latin typeface="Arial" charset="0"/>
                      <a:ea typeface="ＭＳ Ｐゴシック" charset="0"/>
                    </a:rPr>
                    <a:t>.]</a:t>
                  </a:r>
                </a:p>
              </p:txBody>
            </p:sp>
          </p:grpSp>
          <p:pic>
            <p:nvPicPr>
              <p:cNvPr id="52" name="Picture 51">
                <a:extLst>
                  <a:ext uri="{FF2B5EF4-FFF2-40B4-BE49-F238E27FC236}">
                    <a16:creationId xmlns:a16="http://schemas.microsoft.com/office/drawing/2014/main" id="{CF6A333D-F2CE-8B47-B6CC-1BED5C05927C}"/>
                  </a:ext>
                </a:extLst>
              </p:cNvPr>
              <p:cNvPicPr/>
              <p:nvPr/>
            </p:nvPicPr>
            <p:blipFill rotWithShape="1">
              <a:blip r:embed="rId9"/>
              <a:srcRect l="53776" t="2643" r="6052" b="41453"/>
              <a:stretch/>
            </p:blipFill>
            <p:spPr>
              <a:xfrm>
                <a:off x="8897132" y="-5631391"/>
                <a:ext cx="1438350" cy="1239612"/>
              </a:xfrm>
              <a:prstGeom prst="ellipse">
                <a:avLst/>
              </a:prstGeom>
            </p:spPr>
          </p:pic>
        </p:grpSp>
        <p:grpSp>
          <p:nvGrpSpPr>
            <p:cNvPr id="12" name="Group 11">
              <a:extLst>
                <a:ext uri="{FF2B5EF4-FFF2-40B4-BE49-F238E27FC236}">
                  <a16:creationId xmlns:a16="http://schemas.microsoft.com/office/drawing/2014/main" id="{A106DC6E-D34E-174C-B6A9-77D10BE6A2F3}"/>
                </a:ext>
              </a:extLst>
            </p:cNvPr>
            <p:cNvGrpSpPr/>
            <p:nvPr/>
          </p:nvGrpSpPr>
          <p:grpSpPr>
            <a:xfrm>
              <a:off x="1631691" y="2882946"/>
              <a:ext cx="1592657" cy="575039"/>
              <a:chOff x="2605270" y="3706016"/>
              <a:chExt cx="1689639" cy="998253"/>
            </a:xfrm>
          </p:grpSpPr>
          <p:pic>
            <p:nvPicPr>
              <p:cNvPr id="82" name="Picture 81">
                <a:extLst>
                  <a:ext uri="{FF2B5EF4-FFF2-40B4-BE49-F238E27FC236}">
                    <a16:creationId xmlns:a16="http://schemas.microsoft.com/office/drawing/2014/main" id="{0358896E-15B5-B541-9EEE-3A8A5A613726}"/>
                  </a:ext>
                </a:extLst>
              </p:cNvPr>
              <p:cNvPicPr>
                <a:picLocks noChangeAspect="1"/>
              </p:cNvPicPr>
              <p:nvPr/>
            </p:nvPicPr>
            <p:blipFill rotWithShape="1">
              <a:blip r:embed="rId10"/>
              <a:srcRect l="4957" t="6305" r="1178" b="11336"/>
              <a:stretch/>
            </p:blipFill>
            <p:spPr>
              <a:xfrm>
                <a:off x="2610194" y="4217116"/>
                <a:ext cx="1684715" cy="487153"/>
              </a:xfrm>
              <a:prstGeom prst="rect">
                <a:avLst/>
              </a:prstGeom>
            </p:spPr>
          </p:pic>
          <p:pic>
            <p:nvPicPr>
              <p:cNvPr id="73" name="Picture 72">
                <a:extLst>
                  <a:ext uri="{FF2B5EF4-FFF2-40B4-BE49-F238E27FC236}">
                    <a16:creationId xmlns:a16="http://schemas.microsoft.com/office/drawing/2014/main" id="{82EABF8B-E322-9747-A3CD-EF52C5A2633F}"/>
                  </a:ext>
                </a:extLst>
              </p:cNvPr>
              <p:cNvPicPr>
                <a:picLocks noChangeAspect="1"/>
              </p:cNvPicPr>
              <p:nvPr/>
            </p:nvPicPr>
            <p:blipFill rotWithShape="1">
              <a:blip r:embed="rId11"/>
              <a:srcRect l="3750" t="8545" r="1250" b="11636"/>
              <a:stretch/>
            </p:blipFill>
            <p:spPr>
              <a:xfrm>
                <a:off x="2605270" y="3706016"/>
                <a:ext cx="1689639" cy="476148"/>
              </a:xfrm>
              <a:prstGeom prst="rect">
                <a:avLst/>
              </a:prstGeom>
            </p:spPr>
          </p:pic>
        </p:grpSp>
        <p:pic>
          <p:nvPicPr>
            <p:cNvPr id="37" name="Grafik 9">
              <a:extLst>
                <a:ext uri="{FF2B5EF4-FFF2-40B4-BE49-F238E27FC236}">
                  <a16:creationId xmlns:a16="http://schemas.microsoft.com/office/drawing/2014/main" id="{77CE945D-FC5C-6E46-AA7E-ACEAABA4BAF5}"/>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510689" y="3917127"/>
              <a:ext cx="746845" cy="804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 name="Group 44">
              <a:extLst>
                <a:ext uri="{FF2B5EF4-FFF2-40B4-BE49-F238E27FC236}">
                  <a16:creationId xmlns:a16="http://schemas.microsoft.com/office/drawing/2014/main" id="{F8600865-A4FC-6A42-8C7C-EFE720998964}"/>
                </a:ext>
              </a:extLst>
            </p:cNvPr>
            <p:cNvGrpSpPr/>
            <p:nvPr/>
          </p:nvGrpSpPr>
          <p:grpSpPr>
            <a:xfrm>
              <a:off x="1066225" y="3926362"/>
              <a:ext cx="1395442" cy="923293"/>
              <a:chOff x="983432" y="1052728"/>
              <a:chExt cx="12258818" cy="7801066"/>
            </a:xfrm>
          </p:grpSpPr>
          <p:pic>
            <p:nvPicPr>
              <p:cNvPr id="46" name="Picture 5">
                <a:extLst>
                  <a:ext uri="{FF2B5EF4-FFF2-40B4-BE49-F238E27FC236}">
                    <a16:creationId xmlns:a16="http://schemas.microsoft.com/office/drawing/2014/main" id="{A6C70793-1BD3-0845-BC98-AF1E934E25F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3432" y="1052728"/>
                <a:ext cx="12258818" cy="7801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7" name="Straight Arrow Connector 46">
                <a:extLst>
                  <a:ext uri="{FF2B5EF4-FFF2-40B4-BE49-F238E27FC236}">
                    <a16:creationId xmlns:a16="http://schemas.microsoft.com/office/drawing/2014/main" id="{23F7D41B-1E5C-1343-AADF-1EBC218351F3}"/>
                  </a:ext>
                </a:extLst>
              </p:cNvPr>
              <p:cNvCxnSpPr>
                <a:cxnSpLocks/>
              </p:cNvCxnSpPr>
              <p:nvPr/>
            </p:nvCxnSpPr>
            <p:spPr>
              <a:xfrm>
                <a:off x="5207317" y="1770925"/>
                <a:ext cx="4032445"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76A8821C-0CAC-874E-94DD-5A1FB937D389}"/>
                  </a:ext>
                </a:extLst>
              </p:cNvPr>
              <p:cNvSpPr txBox="1"/>
              <p:nvPr/>
            </p:nvSpPr>
            <p:spPr>
              <a:xfrm>
                <a:off x="4812866" y="1925621"/>
                <a:ext cx="4833021" cy="1950340"/>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900" b="1" i="0" u="none" strike="noStrike" kern="1200" cap="none" spc="0" normalizeH="0" baseline="0" noProof="0" dirty="0">
                    <a:ln>
                      <a:noFill/>
                    </a:ln>
                    <a:solidFill>
                      <a:srgbClr val="FF0000"/>
                    </a:solidFill>
                    <a:effectLst/>
                    <a:uLnTx/>
                    <a:uFillTx/>
                    <a:latin typeface="Arial"/>
                    <a:ea typeface="+mn-ea"/>
                    <a:cs typeface="+mn-cs"/>
                  </a:rPr>
                  <a:t>65 </a:t>
                </a:r>
                <a:r>
                  <a:rPr kumimoji="0" lang="de-DE" sz="900" b="1" i="0" u="none" strike="noStrike" kern="1200" cap="none" spc="0" normalizeH="0" baseline="0" noProof="0" dirty="0" err="1">
                    <a:ln>
                      <a:noFill/>
                    </a:ln>
                    <a:solidFill>
                      <a:srgbClr val="FF0000"/>
                    </a:solidFill>
                    <a:effectLst/>
                    <a:uLnTx/>
                    <a:uFillTx/>
                    <a:latin typeface="Arial"/>
                    <a:ea typeface="+mn-ea"/>
                    <a:cs typeface="+mn-cs"/>
                  </a:rPr>
                  <a:t>keV</a:t>
                </a:r>
                <a:endParaRPr kumimoji="0" lang="de-DE" sz="900" b="1" i="0" u="none" strike="noStrike" kern="1200" cap="none" spc="0" normalizeH="0" baseline="0" noProof="0" dirty="0">
                  <a:ln>
                    <a:noFill/>
                  </a:ln>
                  <a:solidFill>
                    <a:srgbClr val="FF0000"/>
                  </a:solidFill>
                  <a:effectLst/>
                  <a:uLnTx/>
                  <a:uFillTx/>
                  <a:latin typeface="Arial"/>
                  <a:ea typeface="+mn-ea"/>
                  <a:cs typeface="+mn-cs"/>
                </a:endParaRPr>
              </a:p>
            </p:txBody>
          </p:sp>
        </p:grpSp>
        <p:sp>
          <p:nvSpPr>
            <p:cNvPr id="99" name="TextBox 98">
              <a:extLst>
                <a:ext uri="{FF2B5EF4-FFF2-40B4-BE49-F238E27FC236}">
                  <a16:creationId xmlns:a16="http://schemas.microsoft.com/office/drawing/2014/main" id="{DB0C2BAA-13A3-6A41-8945-1161C353019E}"/>
                </a:ext>
              </a:extLst>
            </p:cNvPr>
            <p:cNvSpPr txBox="1"/>
            <p:nvPr/>
          </p:nvSpPr>
          <p:spPr>
            <a:xfrm>
              <a:off x="3466184" y="4146016"/>
              <a:ext cx="3272947" cy="338554"/>
            </a:xfrm>
            <a:prstGeom prst="rect">
              <a:avLst/>
            </a:prstGeom>
            <a:noFill/>
          </p:spPr>
          <p:txBody>
            <a:bodyPr wrap="none" rtlCol="0">
              <a:spAutoFit/>
            </a:bodyPr>
            <a:lstStyle/>
            <a:p>
              <a:r>
                <a:rPr lang="en-US" sz="1600" b="1" dirty="0"/>
                <a:t>2008 </a:t>
              </a:r>
              <a:r>
                <a:rPr lang="en-US" sz="1600" dirty="0"/>
                <a:t>1</a:t>
              </a:r>
              <a:r>
                <a:rPr lang="en-US" sz="1600" baseline="30000" dirty="0"/>
                <a:t>st</a:t>
              </a:r>
              <a:r>
                <a:rPr lang="en-US" sz="1600" dirty="0"/>
                <a:t> THz practical device (65 keV)</a:t>
              </a:r>
              <a:endParaRPr lang="en-US" sz="1600" b="1" dirty="0"/>
            </a:p>
          </p:txBody>
        </p:sp>
        <p:sp>
          <p:nvSpPr>
            <p:cNvPr id="100" name="TextBox 99">
              <a:extLst>
                <a:ext uri="{FF2B5EF4-FFF2-40B4-BE49-F238E27FC236}">
                  <a16:creationId xmlns:a16="http://schemas.microsoft.com/office/drawing/2014/main" id="{21B42AEB-4A85-C34F-BDB5-38B534435A3D}"/>
                </a:ext>
              </a:extLst>
            </p:cNvPr>
            <p:cNvSpPr txBox="1"/>
            <p:nvPr/>
          </p:nvSpPr>
          <p:spPr>
            <a:xfrm>
              <a:off x="3440469" y="539192"/>
              <a:ext cx="1750287" cy="338554"/>
            </a:xfrm>
            <a:prstGeom prst="rect">
              <a:avLst/>
            </a:prstGeom>
            <a:noFill/>
          </p:spPr>
          <p:txBody>
            <a:bodyPr wrap="none" rtlCol="0">
              <a:spAutoFit/>
            </a:bodyPr>
            <a:lstStyle/>
            <a:p>
              <a:r>
                <a:rPr lang="en-US" sz="1600" b="1" dirty="0"/>
                <a:t>2013 </a:t>
              </a:r>
              <a:r>
                <a:rPr lang="en-US" sz="1600" dirty="0"/>
                <a:t>AXSIS project</a:t>
              </a:r>
            </a:p>
          </p:txBody>
        </p:sp>
        <p:sp>
          <p:nvSpPr>
            <p:cNvPr id="101" name="TextBox 100">
              <a:extLst>
                <a:ext uri="{FF2B5EF4-FFF2-40B4-BE49-F238E27FC236}">
                  <a16:creationId xmlns:a16="http://schemas.microsoft.com/office/drawing/2014/main" id="{2F864845-D691-2049-9939-095E23902F59}"/>
                </a:ext>
              </a:extLst>
            </p:cNvPr>
            <p:cNvSpPr txBox="1"/>
            <p:nvPr/>
          </p:nvSpPr>
          <p:spPr>
            <a:xfrm>
              <a:off x="506838" y="2498410"/>
              <a:ext cx="2928494" cy="338554"/>
            </a:xfrm>
            <a:prstGeom prst="rect">
              <a:avLst/>
            </a:prstGeom>
            <a:noFill/>
          </p:spPr>
          <p:txBody>
            <a:bodyPr wrap="none" rtlCol="0">
              <a:spAutoFit/>
            </a:bodyPr>
            <a:lstStyle/>
            <a:p>
              <a:r>
                <a:rPr lang="en-US" sz="1600" dirty="0"/>
                <a:t>0.2 mJ single-cycle THz </a:t>
              </a:r>
              <a:r>
                <a:rPr lang="en-US" sz="1600" b="1" dirty="0"/>
                <a:t>2017</a:t>
              </a:r>
            </a:p>
          </p:txBody>
        </p:sp>
        <p:pic>
          <p:nvPicPr>
            <p:cNvPr id="14" name="Picture 13">
              <a:extLst>
                <a:ext uri="{FF2B5EF4-FFF2-40B4-BE49-F238E27FC236}">
                  <a16:creationId xmlns:a16="http://schemas.microsoft.com/office/drawing/2014/main" id="{7B957D3C-1B5E-2949-B370-EB7C0830EFB7}"/>
                </a:ext>
              </a:extLst>
            </p:cNvPr>
            <p:cNvPicPr>
              <a:picLocks noChangeAspect="1"/>
            </p:cNvPicPr>
            <p:nvPr/>
          </p:nvPicPr>
          <p:blipFill>
            <a:blip r:embed="rId14"/>
            <a:stretch>
              <a:fillRect/>
            </a:stretch>
          </p:blipFill>
          <p:spPr>
            <a:xfrm>
              <a:off x="3449976" y="2068184"/>
              <a:ext cx="1260681" cy="1004800"/>
            </a:xfrm>
            <a:prstGeom prst="rect">
              <a:avLst/>
            </a:prstGeom>
          </p:spPr>
        </p:pic>
        <p:sp>
          <p:nvSpPr>
            <p:cNvPr id="104" name="TextBox 103">
              <a:extLst>
                <a:ext uri="{FF2B5EF4-FFF2-40B4-BE49-F238E27FC236}">
                  <a16:creationId xmlns:a16="http://schemas.microsoft.com/office/drawing/2014/main" id="{097EFFF5-2750-974D-BC6C-DEE43FD1B5B7}"/>
                </a:ext>
              </a:extLst>
            </p:cNvPr>
            <p:cNvSpPr txBox="1"/>
            <p:nvPr/>
          </p:nvSpPr>
          <p:spPr>
            <a:xfrm>
              <a:off x="586582" y="3564454"/>
              <a:ext cx="2818977" cy="338554"/>
            </a:xfrm>
            <a:prstGeom prst="rect">
              <a:avLst/>
            </a:prstGeom>
            <a:noFill/>
          </p:spPr>
          <p:txBody>
            <a:bodyPr wrap="none" rtlCol="0">
              <a:spAutoFit/>
            </a:bodyPr>
            <a:lstStyle/>
            <a:p>
              <a:r>
                <a:rPr lang="en-US" sz="1600" dirty="0"/>
                <a:t>structured photocathodes </a:t>
              </a:r>
              <a:r>
                <a:rPr lang="en-US" sz="1600" b="1" dirty="0"/>
                <a:t>2007</a:t>
              </a:r>
            </a:p>
          </p:txBody>
        </p:sp>
        <p:cxnSp>
          <p:nvCxnSpPr>
            <p:cNvPr id="13" name="Straight Arrow Connector 12">
              <a:extLst>
                <a:ext uri="{FF2B5EF4-FFF2-40B4-BE49-F238E27FC236}">
                  <a16:creationId xmlns:a16="http://schemas.microsoft.com/office/drawing/2014/main" id="{A1410BD3-418D-AA4C-A1EB-A01845CB2318}"/>
                </a:ext>
              </a:extLst>
            </p:cNvPr>
            <p:cNvCxnSpPr>
              <a:cxnSpLocks/>
            </p:cNvCxnSpPr>
            <p:nvPr/>
          </p:nvCxnSpPr>
          <p:spPr bwMode="auto">
            <a:xfrm>
              <a:off x="3388559" y="719527"/>
              <a:ext cx="0" cy="6138473"/>
            </a:xfrm>
            <a:prstGeom prst="straightConnector1">
              <a:avLst/>
            </a:prstGeom>
            <a:noFill/>
            <a:ln w="28575">
              <a:solidFill>
                <a:srgbClr val="C00000"/>
              </a:solid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cxnSp>
        <p:pic>
          <p:nvPicPr>
            <p:cNvPr id="62" name="Picture 61">
              <a:extLst>
                <a:ext uri="{FF2B5EF4-FFF2-40B4-BE49-F238E27FC236}">
                  <a16:creationId xmlns:a16="http://schemas.microsoft.com/office/drawing/2014/main" id="{8D0A41D5-9A32-4743-BD1D-AFF87CC3BD91}"/>
                </a:ext>
              </a:extLst>
            </p:cNvPr>
            <p:cNvPicPr>
              <a:picLocks noChangeAspect="1"/>
            </p:cNvPicPr>
            <p:nvPr/>
          </p:nvPicPr>
          <p:blipFill rotWithShape="1">
            <a:blip r:embed="rId15">
              <a:extLst>
                <a:ext uri="{28A0092B-C50C-407E-A947-70E740481C1C}">
                  <a14:useLocalDpi xmlns:a14="http://schemas.microsoft.com/office/drawing/2010/main" val="0"/>
                </a:ext>
              </a:extLst>
            </a:blip>
            <a:srcRect t="686" b="73543"/>
            <a:stretch/>
          </p:blipFill>
          <p:spPr>
            <a:xfrm>
              <a:off x="0" y="5126635"/>
              <a:ext cx="3398183" cy="749508"/>
            </a:xfrm>
            <a:prstGeom prst="rect">
              <a:avLst/>
            </a:prstGeom>
          </p:spPr>
        </p:pic>
        <p:sp>
          <p:nvSpPr>
            <p:cNvPr id="63" name="TextBox 62">
              <a:extLst>
                <a:ext uri="{FF2B5EF4-FFF2-40B4-BE49-F238E27FC236}">
                  <a16:creationId xmlns:a16="http://schemas.microsoft.com/office/drawing/2014/main" id="{600C7BA8-0FC0-A141-988D-F9FF2B747510}"/>
                </a:ext>
              </a:extLst>
            </p:cNvPr>
            <p:cNvSpPr txBox="1"/>
            <p:nvPr/>
          </p:nvSpPr>
          <p:spPr>
            <a:xfrm>
              <a:off x="3536390" y="5410137"/>
              <a:ext cx="3150927" cy="338554"/>
            </a:xfrm>
            <a:prstGeom prst="rect">
              <a:avLst/>
            </a:prstGeom>
            <a:noFill/>
          </p:spPr>
          <p:txBody>
            <a:bodyPr wrap="none" rtlCol="0">
              <a:spAutoFit/>
            </a:bodyPr>
            <a:lstStyle/>
            <a:p>
              <a:r>
                <a:rPr lang="en-US" sz="1600" b="1" dirty="0"/>
                <a:t>2019</a:t>
              </a:r>
              <a:r>
                <a:rPr lang="en-US" sz="1600" dirty="0"/>
                <a:t> multicycle staged acceleration</a:t>
              </a:r>
            </a:p>
          </p:txBody>
        </p:sp>
        <p:pic>
          <p:nvPicPr>
            <p:cNvPr id="64" name="Picture 63">
              <a:extLst>
                <a:ext uri="{FF2B5EF4-FFF2-40B4-BE49-F238E27FC236}">
                  <a16:creationId xmlns:a16="http://schemas.microsoft.com/office/drawing/2014/main" id="{036B595C-0BEB-C84E-BDF3-5442CAA46DD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88721" y="2885556"/>
              <a:ext cx="758460" cy="568845"/>
            </a:xfrm>
            <a:prstGeom prst="rect">
              <a:avLst/>
            </a:prstGeom>
          </p:spPr>
        </p:pic>
        <p:pic>
          <p:nvPicPr>
            <p:cNvPr id="65" name="Picture 64">
              <a:extLst>
                <a:ext uri="{FF2B5EF4-FFF2-40B4-BE49-F238E27FC236}">
                  <a16:creationId xmlns:a16="http://schemas.microsoft.com/office/drawing/2014/main" id="{A76F98D0-4FD2-0845-86A1-E377B4909D34}"/>
                </a:ext>
              </a:extLst>
            </p:cNvPr>
            <p:cNvPicPr>
              <a:picLocks noChangeAspect="1"/>
            </p:cNvPicPr>
            <p:nvPr/>
          </p:nvPicPr>
          <p:blipFill rotWithShape="1">
            <a:blip r:embed="rId17">
              <a:extLst>
                <a:ext uri="{28A0092B-C50C-407E-A947-70E740481C1C}">
                  <a14:useLocalDpi xmlns:a14="http://schemas.microsoft.com/office/drawing/2010/main" val="0"/>
                </a:ext>
              </a:extLst>
            </a:blip>
            <a:srcRect l="44614" t="46986" r="27985" b="11992"/>
            <a:stretch/>
          </p:blipFill>
          <p:spPr>
            <a:xfrm>
              <a:off x="3533916" y="3471334"/>
              <a:ext cx="965462" cy="575734"/>
            </a:xfrm>
            <a:prstGeom prst="rect">
              <a:avLst/>
            </a:prstGeom>
          </p:spPr>
        </p:pic>
        <p:sp>
          <p:nvSpPr>
            <p:cNvPr id="77" name="TextBox 76">
              <a:extLst>
                <a:ext uri="{FF2B5EF4-FFF2-40B4-BE49-F238E27FC236}">
                  <a16:creationId xmlns:a16="http://schemas.microsoft.com/office/drawing/2014/main" id="{71579964-8523-7C42-B5AE-8BB55C4C14EB}"/>
                </a:ext>
              </a:extLst>
            </p:cNvPr>
            <p:cNvSpPr txBox="1"/>
            <p:nvPr/>
          </p:nvSpPr>
          <p:spPr>
            <a:xfrm>
              <a:off x="0" y="512517"/>
              <a:ext cx="1698798" cy="400110"/>
            </a:xfrm>
            <a:prstGeom prst="rect">
              <a:avLst/>
            </a:prstGeom>
            <a:noFill/>
          </p:spPr>
          <p:txBody>
            <a:bodyPr wrap="none" rtlCol="0">
              <a:spAutoFit/>
            </a:bodyPr>
            <a:lstStyle/>
            <a:p>
              <a:r>
                <a:rPr lang="en-US" sz="2000" dirty="0">
                  <a:solidFill>
                    <a:srgbClr val="0070C0"/>
                  </a:solidFill>
                </a:rPr>
                <a:t>Previous Steps</a:t>
              </a:r>
            </a:p>
          </p:txBody>
        </p:sp>
      </p:grpSp>
    </p:spTree>
    <p:extLst>
      <p:ext uri="{BB962C8B-B14F-4D97-AF65-F5344CB8AC3E}">
        <p14:creationId xmlns:p14="http://schemas.microsoft.com/office/powerpoint/2010/main" val="186920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349" y="125181"/>
            <a:ext cx="11376024" cy="451098"/>
          </a:xfrm>
        </p:spPr>
        <p:txBody>
          <a:bodyPr/>
          <a:lstStyle/>
          <a:p>
            <a:r>
              <a:rPr lang="en-US" sz="3200" dirty="0">
                <a:solidFill>
                  <a:srgbClr val="00B0F0"/>
                </a:solidFill>
                <a:latin typeface="Helvetica" charset="0"/>
                <a:cs typeface="Arial" charset="0"/>
              </a:rPr>
              <a:t>THz device Breakthrough: STEAM / Gun Devices</a:t>
            </a:r>
            <a:endParaRPr lang="en-US" dirty="0">
              <a:solidFill>
                <a:srgbClr val="00B0F0"/>
              </a:solidFill>
            </a:endParaRPr>
          </a:p>
        </p:txBody>
      </p:sp>
      <p:pic>
        <p:nvPicPr>
          <p:cNvPr id="106" name="Picture 105">
            <a:extLst>
              <a:ext uri="{FF2B5EF4-FFF2-40B4-BE49-F238E27FC236}">
                <a16:creationId xmlns:a16="http://schemas.microsoft.com/office/drawing/2014/main" id="{1DE1ED9C-2D6E-034C-A4E3-FE4F3D5AD71C}"/>
              </a:ext>
            </a:extLst>
          </p:cNvPr>
          <p:cNvPicPr>
            <a:picLocks noChangeAspect="1"/>
          </p:cNvPicPr>
          <p:nvPr/>
        </p:nvPicPr>
        <p:blipFill>
          <a:blip r:embed="rId2"/>
          <a:stretch>
            <a:fillRect/>
          </a:stretch>
        </p:blipFill>
        <p:spPr>
          <a:xfrm>
            <a:off x="47328" y="940139"/>
            <a:ext cx="7648008" cy="5088694"/>
          </a:xfrm>
          <a:prstGeom prst="rect">
            <a:avLst/>
          </a:prstGeom>
        </p:spPr>
      </p:pic>
      <p:sp>
        <p:nvSpPr>
          <p:cNvPr id="107" name="Rectangle 106">
            <a:extLst>
              <a:ext uri="{FF2B5EF4-FFF2-40B4-BE49-F238E27FC236}">
                <a16:creationId xmlns:a16="http://schemas.microsoft.com/office/drawing/2014/main" id="{82432872-1B49-CF4E-8496-0ADFF31891D1}"/>
              </a:ext>
            </a:extLst>
          </p:cNvPr>
          <p:cNvSpPr/>
          <p:nvPr/>
        </p:nvSpPr>
        <p:spPr>
          <a:xfrm>
            <a:off x="1559496" y="6385647"/>
            <a:ext cx="7992888"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Arial"/>
                <a:ea typeface="+mn-ea"/>
                <a:cs typeface="+mn-cs"/>
              </a:rPr>
              <a:t>D. Zhang, et al. </a:t>
            </a:r>
            <a:r>
              <a:rPr kumimoji="0" lang="en-US" sz="1800" b="1" i="0" u="none" strike="noStrike" kern="1200" cap="none" spc="0" normalizeH="0" baseline="0" noProof="0" dirty="0">
                <a:ln>
                  <a:noFill/>
                </a:ln>
                <a:solidFill>
                  <a:prstClr val="black"/>
                </a:solidFill>
                <a:effectLst/>
                <a:uLnTx/>
                <a:uFillTx/>
                <a:latin typeface="Arial"/>
                <a:ea typeface="+mn-ea"/>
                <a:cs typeface="+mn-cs"/>
              </a:rPr>
              <a:t>Nat. Photonics </a:t>
            </a:r>
            <a:r>
              <a:rPr kumimoji="0" lang="de-DE" sz="1800" b="1" i="0" u="none" strike="noStrike" kern="1200" cap="none" spc="0" normalizeH="0" baseline="0" noProof="0" dirty="0">
                <a:ln>
                  <a:noFill/>
                </a:ln>
                <a:solidFill>
                  <a:prstClr val="black"/>
                </a:solidFill>
                <a:effectLst/>
                <a:uLnTx/>
                <a:uFillTx/>
                <a:latin typeface="Arial"/>
                <a:ea typeface="+mn-ea"/>
                <a:cs typeface="+mn-cs"/>
              </a:rPr>
              <a:t>12</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1" i="0" u="none" strike="noStrike" kern="1200" cap="none" spc="0" normalizeH="0" baseline="0" noProof="0" dirty="0">
                <a:ln>
                  <a:noFill/>
                </a:ln>
                <a:solidFill>
                  <a:prstClr val="black"/>
                </a:solidFill>
                <a:effectLst/>
                <a:uLnTx/>
                <a:uFillTx/>
                <a:latin typeface="Arial"/>
                <a:ea typeface="+mn-ea"/>
                <a:cs typeface="+mn-cs"/>
              </a:rPr>
              <a:t>336</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en-US" sz="1800" b="1" i="0" u="none" strike="noStrike" kern="1200" cap="none" spc="0" normalizeH="0" baseline="0" noProof="0" dirty="0">
                <a:ln>
                  <a:noFill/>
                </a:ln>
                <a:solidFill>
                  <a:prstClr val="black"/>
                </a:solidFill>
                <a:effectLst/>
                <a:uLnTx/>
                <a:uFillTx/>
                <a:latin typeface="Arial"/>
                <a:ea typeface="+mn-ea"/>
                <a:cs typeface="+mn-cs"/>
              </a:rPr>
              <a:t>(2018)</a:t>
            </a:r>
            <a:endParaRPr kumimoji="0" lang="pt-BR" sz="1800" b="1" i="0" u="none" strike="noStrike" kern="1200" cap="none" spc="0" normalizeH="0" baseline="0" noProof="0" dirty="0">
              <a:ln>
                <a:noFill/>
              </a:ln>
              <a:solidFill>
                <a:prstClr val="black"/>
              </a:solidFill>
              <a:effectLst/>
              <a:uLnTx/>
              <a:uFillTx/>
              <a:latin typeface="Arial"/>
              <a:ea typeface="+mn-ea"/>
              <a:cs typeface="+mn-cs"/>
            </a:endParaRPr>
          </a:p>
        </p:txBody>
      </p:sp>
      <p:grpSp>
        <p:nvGrpSpPr>
          <p:cNvPr id="125" name="Group 124">
            <a:extLst>
              <a:ext uri="{FF2B5EF4-FFF2-40B4-BE49-F238E27FC236}">
                <a16:creationId xmlns:a16="http://schemas.microsoft.com/office/drawing/2014/main" id="{76B3EBDC-3DED-3F44-B8C0-B4DC5B236951}"/>
              </a:ext>
            </a:extLst>
          </p:cNvPr>
          <p:cNvGrpSpPr/>
          <p:nvPr/>
        </p:nvGrpSpPr>
        <p:grpSpPr>
          <a:xfrm>
            <a:off x="7663515" y="3568388"/>
            <a:ext cx="4536504" cy="2921240"/>
            <a:chOff x="983432" y="1052736"/>
            <a:chExt cx="9361040" cy="5957025"/>
          </a:xfrm>
        </p:grpSpPr>
        <p:pic>
          <p:nvPicPr>
            <p:cNvPr id="126" name="Picture 5">
              <a:extLst>
                <a:ext uri="{FF2B5EF4-FFF2-40B4-BE49-F238E27FC236}">
                  <a16:creationId xmlns:a16="http://schemas.microsoft.com/office/drawing/2014/main" id="{E16B14AE-FCF2-854E-9D99-45FD997892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432" y="1052736"/>
              <a:ext cx="9361040" cy="595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7" name="Straight Arrow Connector 126">
              <a:extLst>
                <a:ext uri="{FF2B5EF4-FFF2-40B4-BE49-F238E27FC236}">
                  <a16:creationId xmlns:a16="http://schemas.microsoft.com/office/drawing/2014/main" id="{8B1538AD-7E62-1643-8D48-093D38715F13}"/>
                </a:ext>
              </a:extLst>
            </p:cNvPr>
            <p:cNvCxnSpPr>
              <a:cxnSpLocks/>
            </p:cNvCxnSpPr>
            <p:nvPr/>
          </p:nvCxnSpPr>
          <p:spPr>
            <a:xfrm>
              <a:off x="3719736" y="1484784"/>
              <a:ext cx="4032448"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F9F3E0BB-C233-384F-8321-C239CD6039F0}"/>
                </a:ext>
              </a:extLst>
            </p:cNvPr>
            <p:cNvSpPr txBox="1"/>
            <p:nvPr/>
          </p:nvSpPr>
          <p:spPr>
            <a:xfrm>
              <a:off x="4160943" y="1484784"/>
              <a:ext cx="3150035" cy="1066956"/>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FF0000"/>
                  </a:solidFill>
                  <a:effectLst/>
                  <a:uLnTx/>
                  <a:uFillTx/>
                  <a:latin typeface="Arial"/>
                  <a:ea typeface="+mn-ea"/>
                  <a:cs typeface="+mn-cs"/>
                </a:rPr>
                <a:t>65 </a:t>
              </a:r>
              <a:r>
                <a:rPr kumimoji="0" lang="de-DE" sz="2800" b="1" i="0" u="none" strike="noStrike" kern="1200" cap="none" spc="0" normalizeH="0" baseline="0" noProof="0" dirty="0" err="1">
                  <a:ln>
                    <a:noFill/>
                  </a:ln>
                  <a:solidFill>
                    <a:srgbClr val="FF0000"/>
                  </a:solidFill>
                  <a:effectLst/>
                  <a:uLnTx/>
                  <a:uFillTx/>
                  <a:latin typeface="Arial"/>
                  <a:ea typeface="+mn-ea"/>
                  <a:cs typeface="+mn-cs"/>
                </a:rPr>
                <a:t>keV</a:t>
              </a:r>
              <a:endParaRPr kumimoji="0" lang="de-DE" sz="2800" b="1" i="0" u="none" strike="noStrike" kern="1200" cap="none" spc="0" normalizeH="0" baseline="0" noProof="0" dirty="0">
                <a:ln>
                  <a:noFill/>
                </a:ln>
                <a:solidFill>
                  <a:srgbClr val="FF0000"/>
                </a:solidFill>
                <a:effectLst/>
                <a:uLnTx/>
                <a:uFillTx/>
                <a:latin typeface="Arial"/>
                <a:ea typeface="+mn-ea"/>
                <a:cs typeface="+mn-cs"/>
              </a:endParaRPr>
            </a:p>
          </p:txBody>
        </p:sp>
      </p:grpSp>
      <p:sp>
        <p:nvSpPr>
          <p:cNvPr id="129" name="TextBox 4">
            <a:extLst>
              <a:ext uri="{FF2B5EF4-FFF2-40B4-BE49-F238E27FC236}">
                <a16:creationId xmlns:a16="http://schemas.microsoft.com/office/drawing/2014/main" id="{CF7EA3A8-A4D8-D842-A6BF-0BF19B7F84DF}"/>
              </a:ext>
            </a:extLst>
          </p:cNvPr>
          <p:cNvSpPr txBox="1">
            <a:spLocks noChangeArrowheads="1"/>
          </p:cNvSpPr>
          <p:nvPr/>
        </p:nvSpPr>
        <p:spPr bwMode="auto">
          <a:xfrm>
            <a:off x="7536160" y="6382591"/>
            <a:ext cx="36728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D. Zhang et al., Optica accepted</a:t>
            </a:r>
          </a:p>
        </p:txBody>
      </p:sp>
      <p:pic>
        <p:nvPicPr>
          <p:cNvPr id="11" name="Picture 10">
            <a:extLst>
              <a:ext uri="{FF2B5EF4-FFF2-40B4-BE49-F238E27FC236}">
                <a16:creationId xmlns:a16="http://schemas.microsoft.com/office/drawing/2014/main" id="{60D8A649-747E-2B41-A7FC-75D6987E127D}"/>
              </a:ext>
            </a:extLst>
          </p:cNvPr>
          <p:cNvPicPr>
            <a:picLocks noChangeAspect="1"/>
          </p:cNvPicPr>
          <p:nvPr/>
        </p:nvPicPr>
        <p:blipFill>
          <a:blip r:embed="rId4"/>
          <a:stretch>
            <a:fillRect/>
          </a:stretch>
        </p:blipFill>
        <p:spPr>
          <a:xfrm>
            <a:off x="1761066" y="5036949"/>
            <a:ext cx="1002165" cy="1327868"/>
          </a:xfrm>
          <a:prstGeom prst="rect">
            <a:avLst/>
          </a:prstGeom>
        </p:spPr>
      </p:pic>
      <p:grpSp>
        <p:nvGrpSpPr>
          <p:cNvPr id="12" name="Group 11">
            <a:extLst>
              <a:ext uri="{FF2B5EF4-FFF2-40B4-BE49-F238E27FC236}">
                <a16:creationId xmlns:a16="http://schemas.microsoft.com/office/drawing/2014/main" id="{D8092AFA-878C-CD47-AA8D-EFEC0478057E}"/>
              </a:ext>
            </a:extLst>
          </p:cNvPr>
          <p:cNvGrpSpPr/>
          <p:nvPr/>
        </p:nvGrpSpPr>
        <p:grpSpPr>
          <a:xfrm>
            <a:off x="8135736" y="823156"/>
            <a:ext cx="3612882" cy="2031628"/>
            <a:chOff x="5036935" y="4091290"/>
            <a:chExt cx="3612882" cy="2031628"/>
          </a:xfrm>
        </p:grpSpPr>
        <p:pic>
          <p:nvPicPr>
            <p:cNvPr id="13" name="Picture 12">
              <a:extLst>
                <a:ext uri="{FF2B5EF4-FFF2-40B4-BE49-F238E27FC236}">
                  <a16:creationId xmlns:a16="http://schemas.microsoft.com/office/drawing/2014/main" id="{7B56AECB-24AE-E444-87F2-7D0FFB209A49}"/>
                </a:ext>
              </a:extLst>
            </p:cNvPr>
            <p:cNvPicPr>
              <a:picLocks noChangeAspect="1"/>
            </p:cNvPicPr>
            <p:nvPr/>
          </p:nvPicPr>
          <p:blipFill rotWithShape="1">
            <a:blip r:embed="rId5"/>
            <a:srcRect l="2638" t="3712" r="3802" b="8176"/>
            <a:stretch/>
          </p:blipFill>
          <p:spPr>
            <a:xfrm>
              <a:off x="5036935" y="4521201"/>
              <a:ext cx="3465798" cy="1601717"/>
            </a:xfrm>
            <a:prstGeom prst="rect">
              <a:avLst/>
            </a:prstGeom>
          </p:spPr>
        </p:pic>
        <p:sp>
          <p:nvSpPr>
            <p:cNvPr id="14" name="TextBox 13">
              <a:extLst>
                <a:ext uri="{FF2B5EF4-FFF2-40B4-BE49-F238E27FC236}">
                  <a16:creationId xmlns:a16="http://schemas.microsoft.com/office/drawing/2014/main" id="{6F3CD172-2FC8-B34E-85FC-25CBBDA61FB0}"/>
                </a:ext>
              </a:extLst>
            </p:cNvPr>
            <p:cNvSpPr txBox="1"/>
            <p:nvPr/>
          </p:nvSpPr>
          <p:spPr>
            <a:xfrm>
              <a:off x="5041137" y="4091290"/>
              <a:ext cx="3608680" cy="369332"/>
            </a:xfrm>
            <a:prstGeom prst="rect">
              <a:avLst/>
            </a:prstGeom>
            <a:noFill/>
          </p:spPr>
          <p:txBody>
            <a:bodyPr wrap="none" rtlCol="0">
              <a:spAutoFit/>
            </a:bodyPr>
            <a:lstStyle/>
            <a:p>
              <a:r>
                <a:rPr lang="en-US" dirty="0"/>
                <a:t>Electron acceleration &amp; deflection</a:t>
              </a:r>
            </a:p>
          </p:txBody>
        </p:sp>
      </p:grpSp>
    </p:spTree>
    <p:extLst>
      <p:ext uri="{BB962C8B-B14F-4D97-AF65-F5344CB8AC3E}">
        <p14:creationId xmlns:p14="http://schemas.microsoft.com/office/powerpoint/2010/main" val="102679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STEAM Device manipulates electrons with high-gradient THz fields</a:t>
            </a:r>
          </a:p>
        </p:txBody>
      </p:sp>
      <p:sp>
        <p:nvSpPr>
          <p:cNvPr id="3" name="Footer Placeholder 2"/>
          <p:cNvSpPr>
            <a:spLocks noGrp="1"/>
          </p:cNvSpPr>
          <p:nvPr>
            <p:ph type="ftr" sz="quarter" idx="10"/>
          </p:nvPr>
        </p:nvSpPr>
        <p:spPr/>
        <p:txBody>
          <a:bodyPr/>
          <a:lstStyle/>
          <a:p>
            <a:r>
              <a:rPr lang="en-US" b="0" i="1">
                <a:solidFill>
                  <a:srgbClr val="0070C0"/>
                </a:solidFill>
                <a:latin typeface="Calibri"/>
                <a:ea typeface=""/>
                <a:cs typeface=""/>
              </a:rPr>
              <a:t>N.H. Matlis || OTST 2019</a:t>
            </a:r>
            <a:endParaRPr lang="en-US" b="0" i="1" dirty="0">
              <a:solidFill>
                <a:srgbClr val="0070C0"/>
              </a:solidFill>
              <a:latin typeface="Calibri"/>
              <a:ea typeface=""/>
              <a:cs typeface=""/>
            </a:endParaRPr>
          </a:p>
        </p:txBody>
      </p:sp>
      <p:grpSp>
        <p:nvGrpSpPr>
          <p:cNvPr id="32" name="Group 31"/>
          <p:cNvGrpSpPr/>
          <p:nvPr/>
        </p:nvGrpSpPr>
        <p:grpSpPr>
          <a:xfrm>
            <a:off x="4523813" y="962526"/>
            <a:ext cx="2190727" cy="1434996"/>
            <a:chOff x="5248947" y="1328068"/>
            <a:chExt cx="2477139" cy="1622605"/>
          </a:xfrm>
        </p:grpSpPr>
        <p:grpSp>
          <p:nvGrpSpPr>
            <p:cNvPr id="41" name="Group 40"/>
            <p:cNvGrpSpPr/>
            <p:nvPr/>
          </p:nvGrpSpPr>
          <p:grpSpPr>
            <a:xfrm>
              <a:off x="5248947" y="1385306"/>
              <a:ext cx="1923099" cy="1453731"/>
              <a:chOff x="3433954" y="3748491"/>
              <a:chExt cx="1127549" cy="820681"/>
            </a:xfrm>
          </p:grpSpPr>
          <p:pic>
            <p:nvPicPr>
              <p:cNvPr id="43" name="Picture 42"/>
              <p:cNvPicPr>
                <a:picLocks noChangeAspect="1"/>
              </p:cNvPicPr>
              <p:nvPr/>
            </p:nvPicPr>
            <p:blipFill rotWithShape="1">
              <a:blip r:embed="rId3" cstate="print">
                <a:extLst>
                  <a:ext uri="{28A0092B-C50C-407E-A947-70E740481C1C}">
                    <a14:useLocalDpi xmlns:a14="http://schemas.microsoft.com/office/drawing/2010/main" val="0"/>
                  </a:ext>
                </a:extLst>
              </a:blip>
              <a:srcRect l="18044" r="20916"/>
              <a:stretch/>
            </p:blipFill>
            <p:spPr>
              <a:xfrm>
                <a:off x="3507313" y="3796116"/>
                <a:ext cx="927504" cy="773056"/>
              </a:xfrm>
              <a:prstGeom prst="rect">
                <a:avLst/>
              </a:prstGeom>
            </p:spPr>
          </p:pic>
          <p:sp>
            <p:nvSpPr>
              <p:cNvPr id="44" name="Rectangle 43"/>
              <p:cNvSpPr/>
              <p:nvPr/>
            </p:nvSpPr>
            <p:spPr>
              <a:xfrm>
                <a:off x="3433954" y="3748491"/>
                <a:ext cx="1127549" cy="196467"/>
              </a:xfrm>
              <a:prstGeom prst="rect">
                <a:avLst/>
              </a:prstGeom>
            </p:spPr>
            <p:txBody>
              <a:bodyPr wrap="square">
                <a:spAutoFit/>
              </a:bodyPr>
              <a:lstStyle/>
              <a:p>
                <a:pPr algn="ctr"/>
                <a:r>
                  <a:rPr lang="en-US" sz="1400" dirty="0">
                    <a:solidFill>
                      <a:schemeClr val="bg1"/>
                    </a:solidFill>
                    <a:latin typeface="Times New Roman" panose="02020603050405020304" pitchFamily="18" charset="0"/>
                    <a:cs typeface="Times New Roman" panose="02020603050405020304" pitchFamily="18" charset="0"/>
                  </a:rPr>
                  <a:t>focusing field</a:t>
                </a:r>
                <a:endParaRPr lang="de-DE" sz="1400" dirty="0">
                  <a:solidFill>
                    <a:schemeClr val="bg1"/>
                  </a:solidFill>
                  <a:latin typeface="Times New Roman" panose="02020603050405020304" pitchFamily="18" charset="0"/>
                  <a:cs typeface="Times New Roman" panose="02020603050405020304" pitchFamily="18" charset="0"/>
                </a:endParaRPr>
              </a:p>
            </p:txBody>
          </p:sp>
        </p:grpSp>
        <p:sp>
          <p:nvSpPr>
            <p:cNvPr id="34" name="TextBox 33"/>
            <p:cNvSpPr txBox="1"/>
            <p:nvPr/>
          </p:nvSpPr>
          <p:spPr>
            <a:xfrm>
              <a:off x="7289255" y="2707062"/>
              <a:ext cx="436831" cy="243611"/>
            </a:xfrm>
            <a:prstGeom prst="rect">
              <a:avLst/>
            </a:prstGeom>
            <a:noFill/>
          </p:spPr>
          <p:txBody>
            <a:bodyPr wrap="none" lIns="0" tIns="0" rIns="0" bIns="0" rtlCol="0">
              <a:spAutoFit/>
            </a:bodyPr>
            <a:lstStyle/>
            <a:p>
              <a:r>
                <a:rPr lang="en-US" sz="1400" dirty="0">
                  <a:latin typeface="Times New Roman" panose="02020603050405020304" pitchFamily="18" charset="0"/>
                  <a:cs typeface="Times New Roman" panose="02020603050405020304" pitchFamily="18" charset="0"/>
                </a:rPr>
                <a:t>0.0 T</a:t>
              </a:r>
            </a:p>
          </p:txBody>
        </p:sp>
        <p:sp>
          <p:nvSpPr>
            <p:cNvPr id="35" name="TextBox 34"/>
            <p:cNvSpPr txBox="1"/>
            <p:nvPr/>
          </p:nvSpPr>
          <p:spPr>
            <a:xfrm>
              <a:off x="7289254" y="2019152"/>
              <a:ext cx="436831" cy="243611"/>
            </a:xfrm>
            <a:prstGeom prst="rect">
              <a:avLst/>
            </a:prstGeom>
            <a:noFill/>
          </p:spPr>
          <p:txBody>
            <a:bodyPr wrap="none" lIns="0" tIns="0" rIns="0" bIns="0" rtlCol="0">
              <a:spAutoFit/>
            </a:bodyPr>
            <a:lstStyle/>
            <a:p>
              <a:r>
                <a:rPr lang="en-US" sz="1400" dirty="0">
                  <a:latin typeface="Times New Roman" panose="02020603050405020304" pitchFamily="18" charset="0"/>
                  <a:cs typeface="Times New Roman" panose="02020603050405020304" pitchFamily="18" charset="0"/>
                </a:rPr>
                <a:t>0.3 T</a:t>
              </a:r>
            </a:p>
          </p:txBody>
        </p:sp>
        <p:sp>
          <p:nvSpPr>
            <p:cNvPr id="36" name="TextBox 35"/>
            <p:cNvSpPr txBox="1"/>
            <p:nvPr/>
          </p:nvSpPr>
          <p:spPr>
            <a:xfrm>
              <a:off x="7289254" y="1328068"/>
              <a:ext cx="436831" cy="243611"/>
            </a:xfrm>
            <a:prstGeom prst="rect">
              <a:avLst/>
            </a:prstGeom>
            <a:noFill/>
          </p:spPr>
          <p:txBody>
            <a:bodyPr wrap="none" lIns="0" tIns="0" rIns="0" bIns="0" rtlCol="0">
              <a:spAutoFit/>
            </a:bodyPr>
            <a:lstStyle/>
            <a:p>
              <a:r>
                <a:rPr lang="en-US" sz="1400" dirty="0">
                  <a:latin typeface="Times New Roman" panose="02020603050405020304" pitchFamily="18" charset="0"/>
                  <a:cs typeface="Times New Roman" panose="02020603050405020304" pitchFamily="18" charset="0"/>
                </a:rPr>
                <a:t>0.6 T</a:t>
              </a:r>
            </a:p>
          </p:txBody>
        </p:sp>
        <p:pic>
          <p:nvPicPr>
            <p:cNvPr id="37" name="Picture 36"/>
            <p:cNvPicPr>
              <a:picLocks noChangeAspect="1"/>
            </p:cNvPicPr>
            <p:nvPr/>
          </p:nvPicPr>
          <p:blipFill rotWithShape="1">
            <a:blip r:embed="rId4" cstate="print">
              <a:extLst>
                <a:ext uri="{28A0092B-C50C-407E-A947-70E740481C1C}">
                  <a14:useLocalDpi xmlns:a14="http://schemas.microsoft.com/office/drawing/2010/main" val="0"/>
                </a:ext>
              </a:extLst>
            </a:blip>
            <a:srcRect l="-2673" t="-246" r="70704" b="246"/>
            <a:stretch/>
          </p:blipFill>
          <p:spPr>
            <a:xfrm>
              <a:off x="6953097" y="1407653"/>
              <a:ext cx="230201" cy="1453709"/>
            </a:xfrm>
            <a:prstGeom prst="rect">
              <a:avLst/>
            </a:prstGeom>
          </p:spPr>
        </p:pic>
        <p:cxnSp>
          <p:nvCxnSpPr>
            <p:cNvPr id="38" name="Straight Connector 37"/>
            <p:cNvCxnSpPr/>
            <p:nvPr/>
          </p:nvCxnSpPr>
          <p:spPr>
            <a:xfrm flipV="1">
              <a:off x="7179051" y="2830306"/>
              <a:ext cx="54864" cy="0"/>
            </a:xfrm>
            <a:prstGeom prst="line">
              <a:avLst/>
            </a:prstGeom>
            <a:ln w="635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39" name="Straight Connector 38"/>
            <p:cNvCxnSpPr/>
            <p:nvPr/>
          </p:nvCxnSpPr>
          <p:spPr>
            <a:xfrm flipV="1">
              <a:off x="7181432" y="2143696"/>
              <a:ext cx="54864" cy="0"/>
            </a:xfrm>
            <a:prstGeom prst="line">
              <a:avLst/>
            </a:prstGeom>
            <a:ln w="635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40" name="Straight Connector 39"/>
            <p:cNvCxnSpPr/>
            <p:nvPr/>
          </p:nvCxnSpPr>
          <p:spPr>
            <a:xfrm flipV="1">
              <a:off x="7181432" y="1449944"/>
              <a:ext cx="54864" cy="0"/>
            </a:xfrm>
            <a:prstGeom prst="line">
              <a:avLst/>
            </a:prstGeom>
            <a:ln w="6350">
              <a:solidFill>
                <a:schemeClr val="bg1">
                  <a:lumMod val="50000"/>
                </a:schemeClr>
              </a:solidFill>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31" name="TextBox 30"/>
              <p:cNvSpPr txBox="1"/>
              <p:nvPr/>
            </p:nvSpPr>
            <p:spPr>
              <a:xfrm>
                <a:off x="1990471" y="1707202"/>
                <a:ext cx="1610634" cy="51001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1400" i="1">
                              <a:latin typeface="Cambria Math" panose="02040503050406030204" pitchFamily="18" charset="0"/>
                            </a:rPr>
                          </m:ctrlPr>
                        </m:fPr>
                        <m:num>
                          <m:r>
                            <a:rPr lang="en-US" sz="1400" i="1">
                              <a:latin typeface="Cambria Math" charset="0"/>
                            </a:rPr>
                            <m:t>𝜕</m:t>
                          </m:r>
                          <m:sSub>
                            <m:sSubPr>
                              <m:ctrlPr>
                                <a:rPr lang="en-US" sz="1400" i="1">
                                  <a:latin typeface="Cambria Math" panose="02040503050406030204" pitchFamily="18" charset="0"/>
                                </a:rPr>
                              </m:ctrlPr>
                            </m:sSubPr>
                            <m:e>
                              <m:r>
                                <a:rPr lang="en-US" sz="1400" i="1">
                                  <a:latin typeface="Cambria Math" charset="0"/>
                                </a:rPr>
                                <m:t>𝐵</m:t>
                              </m:r>
                            </m:e>
                            <m:sub>
                              <m:r>
                                <a:rPr lang="en-US" sz="1400" i="1">
                                  <a:latin typeface="Cambria Math" charset="0"/>
                                </a:rPr>
                                <m:t>𝜙</m:t>
                              </m:r>
                            </m:sub>
                          </m:sSub>
                        </m:num>
                        <m:den>
                          <m:r>
                            <a:rPr lang="en-US" sz="1400" i="1">
                              <a:latin typeface="Cambria Math" charset="0"/>
                            </a:rPr>
                            <m:t>𝜕</m:t>
                          </m:r>
                          <m:r>
                            <a:rPr lang="en-US" sz="1400" i="1">
                              <a:latin typeface="Cambria Math" charset="0"/>
                            </a:rPr>
                            <m:t>𝑟</m:t>
                          </m:r>
                        </m:den>
                      </m:f>
                      <m:r>
                        <a:rPr lang="en-US" sz="1400" i="1">
                          <a:latin typeface="Cambria Math" charset="0"/>
                        </a:rPr>
                        <m:t>=2,000 </m:t>
                      </m:r>
                      <m:r>
                        <m:rPr>
                          <m:nor/>
                        </m:rPr>
                        <a:rPr lang="en-US" sz="1400">
                          <a:latin typeface="Cambria Math" charset="0"/>
                        </a:rPr>
                        <m:t>T</m:t>
                      </m:r>
                      <m:r>
                        <m:rPr>
                          <m:nor/>
                        </m:rPr>
                        <a:rPr lang="en-US" sz="1400">
                          <a:latin typeface="Cambria Math" charset="0"/>
                        </a:rPr>
                        <m:t>/</m:t>
                      </m:r>
                      <m:r>
                        <m:rPr>
                          <m:nor/>
                        </m:rPr>
                        <a:rPr lang="en-US" sz="1400">
                          <a:latin typeface="Cambria Math" charset="0"/>
                        </a:rPr>
                        <m:t>m</m:t>
                      </m:r>
                    </m:oMath>
                  </m:oMathPara>
                </a14:m>
                <a:endParaRPr lang="en-US" sz="1400" b="1" dirty="0">
                  <a:solidFill>
                    <a:srgbClr val="FF0000"/>
                  </a:solidFil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990471" y="1707202"/>
                <a:ext cx="1610634" cy="510011"/>
              </a:xfrm>
              <a:prstGeom prst="rect">
                <a:avLst/>
              </a:prstGeom>
              <a:blipFill>
                <a:blip r:embed="rId5"/>
                <a:stretch>
                  <a:fillRect/>
                </a:stretch>
              </a:blipFill>
            </p:spPr>
            <p:txBody>
              <a:bodyPr/>
              <a:lstStyle/>
              <a:p>
                <a:r>
                  <a:rPr lang="en-US">
                    <a:noFill/>
                  </a:rPr>
                  <a:t> </a:t>
                </a:r>
              </a:p>
            </p:txBody>
          </p:sp>
        </mc:Fallback>
      </mc:AlternateContent>
      <p:grpSp>
        <p:nvGrpSpPr>
          <p:cNvPr id="184" name="Group 183"/>
          <p:cNvGrpSpPr/>
          <p:nvPr/>
        </p:nvGrpSpPr>
        <p:grpSpPr>
          <a:xfrm>
            <a:off x="7111096" y="649186"/>
            <a:ext cx="3450338" cy="2029846"/>
            <a:chOff x="5587096" y="649186"/>
            <a:chExt cx="3450338" cy="2029846"/>
          </a:xfrm>
        </p:grpSpPr>
        <p:pic>
          <p:nvPicPr>
            <p:cNvPr id="6" name="Picture 8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7096" y="742035"/>
              <a:ext cx="3450338" cy="1936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1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2795" t="23809" r="32954" b="28636"/>
            <a:stretch/>
          </p:blipFill>
          <p:spPr bwMode="auto">
            <a:xfrm>
              <a:off x="6156325" y="1467127"/>
              <a:ext cx="492125" cy="406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2190" t="24919" r="33558" b="27527"/>
            <a:stretch/>
          </p:blipFill>
          <p:spPr bwMode="auto">
            <a:xfrm>
              <a:off x="6886573" y="1594127"/>
              <a:ext cx="492127" cy="406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0968" t="24619" r="34780" b="27826"/>
            <a:stretch/>
          </p:blipFill>
          <p:spPr bwMode="auto">
            <a:xfrm>
              <a:off x="7883525" y="851177"/>
              <a:ext cx="492125" cy="406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7" name="TextBox 176"/>
            <p:cNvSpPr txBox="1"/>
            <p:nvPr/>
          </p:nvSpPr>
          <p:spPr>
            <a:xfrm>
              <a:off x="6711155" y="649186"/>
              <a:ext cx="1141456" cy="307777"/>
            </a:xfrm>
            <a:prstGeom prst="rect">
              <a:avLst/>
            </a:prstGeom>
            <a:noFill/>
          </p:spPr>
          <p:txBody>
            <a:bodyPr wrap="square" rtlCol="0">
              <a:spAutoFit/>
            </a:bodyPr>
            <a:lstStyle/>
            <a:p>
              <a:r>
                <a:rPr lang="en-US" sz="1400"/>
                <a:t>Beam Size</a:t>
              </a:r>
              <a:endParaRPr lang="en-US" sz="1400" dirty="0"/>
            </a:p>
          </p:txBody>
        </p:sp>
      </p:grpSp>
      <p:sp>
        <p:nvSpPr>
          <p:cNvPr id="72" name="TextBox 71"/>
          <p:cNvSpPr txBox="1"/>
          <p:nvPr/>
        </p:nvSpPr>
        <p:spPr>
          <a:xfrm>
            <a:off x="2306358" y="1139423"/>
            <a:ext cx="794833" cy="523220"/>
          </a:xfrm>
          <a:prstGeom prst="rect">
            <a:avLst/>
          </a:prstGeom>
          <a:noFill/>
        </p:spPr>
        <p:txBody>
          <a:bodyPr wrap="none" rtlCol="0">
            <a:spAutoFit/>
          </a:bodyPr>
          <a:lstStyle/>
          <a:p>
            <a:pPr algn="ctr"/>
            <a:r>
              <a:rPr lang="en-US" sz="1400" dirty="0"/>
              <a:t>STEAM</a:t>
            </a:r>
          </a:p>
          <a:p>
            <a:pPr algn="ctr"/>
            <a:r>
              <a:rPr lang="en-US" sz="1400" i="1" dirty="0">
                <a:solidFill>
                  <a:srgbClr val="C00000"/>
                </a:solidFill>
              </a:rPr>
              <a:t>focusing</a:t>
            </a:r>
          </a:p>
        </p:txBody>
      </p:sp>
      <p:grpSp>
        <p:nvGrpSpPr>
          <p:cNvPr id="7" name="Group 6"/>
          <p:cNvGrpSpPr/>
          <p:nvPr/>
        </p:nvGrpSpPr>
        <p:grpSpPr>
          <a:xfrm>
            <a:off x="1524000" y="2671011"/>
            <a:ext cx="9144000" cy="1876926"/>
            <a:chOff x="0" y="2671011"/>
            <a:chExt cx="9144000" cy="1876926"/>
          </a:xfrm>
        </p:grpSpPr>
        <p:sp>
          <p:nvSpPr>
            <p:cNvPr id="178" name="Rectangle 177"/>
            <p:cNvSpPr/>
            <p:nvPr/>
          </p:nvSpPr>
          <p:spPr>
            <a:xfrm>
              <a:off x="0" y="2671011"/>
              <a:ext cx="9144000" cy="187692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p:cNvGrpSpPr/>
            <p:nvPr/>
          </p:nvGrpSpPr>
          <p:grpSpPr>
            <a:xfrm>
              <a:off x="2850887" y="2757518"/>
              <a:ext cx="2436959" cy="1648082"/>
              <a:chOff x="809594" y="2282810"/>
              <a:chExt cx="3624717" cy="2451345"/>
            </a:xfrm>
          </p:grpSpPr>
          <p:pic>
            <p:nvPicPr>
              <p:cNvPr id="46" name="Picture 5"/>
              <p:cNvPicPr>
                <a:picLocks noChangeArrowheads="1"/>
              </p:cNvPicPr>
              <p:nvPr/>
            </p:nvPicPr>
            <p:blipFill rotWithShape="1">
              <a:blip r:embed="rId10">
                <a:extLst>
                  <a:ext uri="{28A0092B-C50C-407E-A947-70E740481C1C}">
                    <a14:useLocalDpi xmlns:a14="http://schemas.microsoft.com/office/drawing/2010/main" val="0"/>
                  </a:ext>
                </a:extLst>
              </a:blip>
              <a:srcRect l="12819" t="27862" r="9312" b="29734"/>
              <a:stretch/>
            </p:blipFill>
            <p:spPr bwMode="auto">
              <a:xfrm>
                <a:off x="874148" y="3418767"/>
                <a:ext cx="3560163" cy="62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6"/>
              <p:cNvPicPr>
                <a:picLocks noChangeArrowheads="1"/>
              </p:cNvPicPr>
              <p:nvPr/>
            </p:nvPicPr>
            <p:blipFill rotWithShape="1">
              <a:blip r:embed="rId11">
                <a:extLst>
                  <a:ext uri="{28A0092B-C50C-407E-A947-70E740481C1C}">
                    <a14:useLocalDpi xmlns:a14="http://schemas.microsoft.com/office/drawing/2010/main" val="0"/>
                  </a:ext>
                </a:extLst>
              </a:blip>
              <a:srcRect l="12859" t="29269" r="9436" b="29144"/>
              <a:stretch/>
            </p:blipFill>
            <p:spPr bwMode="auto">
              <a:xfrm>
                <a:off x="874147" y="2750660"/>
                <a:ext cx="3552668" cy="60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8" name="Group 47"/>
              <p:cNvGrpSpPr/>
              <p:nvPr/>
            </p:nvGrpSpPr>
            <p:grpSpPr>
              <a:xfrm>
                <a:off x="1337305" y="3951894"/>
                <a:ext cx="2727687" cy="457785"/>
                <a:chOff x="5166732" y="5285486"/>
                <a:chExt cx="2727687" cy="457785"/>
              </a:xfrm>
            </p:grpSpPr>
            <p:sp>
              <p:nvSpPr>
                <p:cNvPr id="62" name="TextBox 61"/>
                <p:cNvSpPr txBox="1"/>
                <p:nvPr/>
              </p:nvSpPr>
              <p:spPr>
                <a:xfrm>
                  <a:off x="6431476" y="5285486"/>
                  <a:ext cx="408191" cy="457784"/>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0</a:t>
                  </a:r>
                </a:p>
              </p:txBody>
            </p:sp>
            <p:sp>
              <p:nvSpPr>
                <p:cNvPr id="63" name="TextBox 62"/>
                <p:cNvSpPr txBox="1"/>
                <p:nvPr/>
              </p:nvSpPr>
              <p:spPr>
                <a:xfrm>
                  <a:off x="6900345" y="5285486"/>
                  <a:ext cx="408191" cy="457784"/>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2</a:t>
                  </a:r>
                </a:p>
              </p:txBody>
            </p:sp>
            <p:sp>
              <p:nvSpPr>
                <p:cNvPr id="64" name="TextBox 63"/>
                <p:cNvSpPr txBox="1"/>
                <p:nvPr/>
              </p:nvSpPr>
              <p:spPr>
                <a:xfrm>
                  <a:off x="5799105" y="5285486"/>
                  <a:ext cx="496410" cy="457784"/>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-2</a:t>
                  </a:r>
                </a:p>
              </p:txBody>
            </p:sp>
            <p:sp>
              <p:nvSpPr>
                <p:cNvPr id="65" name="TextBox 64"/>
                <p:cNvSpPr txBox="1"/>
                <p:nvPr/>
              </p:nvSpPr>
              <p:spPr>
                <a:xfrm>
                  <a:off x="5166732" y="5285486"/>
                  <a:ext cx="496410" cy="457785"/>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-4</a:t>
                  </a:r>
                </a:p>
              </p:txBody>
            </p:sp>
            <p:sp>
              <p:nvSpPr>
                <p:cNvPr id="66" name="TextBox 65"/>
                <p:cNvSpPr txBox="1"/>
                <p:nvPr/>
              </p:nvSpPr>
              <p:spPr>
                <a:xfrm>
                  <a:off x="7486228" y="5285486"/>
                  <a:ext cx="408191" cy="457784"/>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4</a:t>
                  </a:r>
                </a:p>
              </p:txBody>
            </p:sp>
          </p:grpSp>
          <p:sp>
            <p:nvSpPr>
              <p:cNvPr id="49" name="TextBox 48"/>
              <p:cNvSpPr txBox="1"/>
              <p:nvPr/>
            </p:nvSpPr>
            <p:spPr>
              <a:xfrm>
                <a:off x="1524139" y="4276370"/>
                <a:ext cx="2194030" cy="457785"/>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Deflection (</a:t>
                </a:r>
                <a:r>
                  <a:rPr lang="en-US" sz="1400" dirty="0" err="1">
                    <a:latin typeface="Times New Roman" panose="02020603050405020304" pitchFamily="18" charset="0"/>
                    <a:cs typeface="Times New Roman" panose="02020603050405020304" pitchFamily="18" charset="0"/>
                  </a:rPr>
                  <a:t>mrad</a:t>
                </a:r>
                <a:r>
                  <a:rPr lang="en-US" sz="1400" dirty="0">
                    <a:latin typeface="Times New Roman" panose="02020603050405020304" pitchFamily="18" charset="0"/>
                    <a:cs typeface="Times New Roman" panose="02020603050405020304" pitchFamily="18" charset="0"/>
                  </a:rPr>
                  <a:t>)</a:t>
                </a:r>
              </a:p>
            </p:txBody>
          </p:sp>
          <p:sp>
            <p:nvSpPr>
              <p:cNvPr id="50" name="TextBox 49"/>
              <p:cNvSpPr txBox="1"/>
              <p:nvPr/>
            </p:nvSpPr>
            <p:spPr>
              <a:xfrm>
                <a:off x="809594" y="2836749"/>
                <a:ext cx="1493047" cy="457785"/>
              </a:xfrm>
              <a:prstGeom prst="rect">
                <a:avLst/>
              </a:prstGeom>
              <a:noFill/>
            </p:spPr>
            <p:txBody>
              <a:bodyPr wrap="none" rtlCol="0">
                <a:spAutoFit/>
              </a:bodyPr>
              <a:lstStyle/>
              <a:p>
                <a:r>
                  <a:rPr lang="en-US" sz="1400" dirty="0" err="1">
                    <a:solidFill>
                      <a:schemeClr val="bg1"/>
                    </a:solidFill>
                    <a:latin typeface="Times New Roman" panose="02020603050405020304" pitchFamily="18" charset="0"/>
                    <a:cs typeface="Times New Roman" panose="02020603050405020304" pitchFamily="18" charset="0"/>
                  </a:rPr>
                  <a:t>Unstreaked</a:t>
                </a:r>
                <a:endParaRPr lang="en-US" sz="1400" dirty="0">
                  <a:solidFill>
                    <a:schemeClr val="bg1"/>
                  </a:solidFill>
                  <a:latin typeface="Times New Roman" panose="02020603050405020304" pitchFamily="18" charset="0"/>
                  <a:cs typeface="Times New Roman" panose="02020603050405020304" pitchFamily="18" charset="0"/>
                </a:endParaRPr>
              </a:p>
            </p:txBody>
          </p:sp>
          <p:sp>
            <p:nvSpPr>
              <p:cNvPr id="54" name="TextBox 53"/>
              <p:cNvSpPr txBox="1"/>
              <p:nvPr/>
            </p:nvSpPr>
            <p:spPr>
              <a:xfrm>
                <a:off x="1477757" y="3338219"/>
                <a:ext cx="1855459" cy="457785"/>
              </a:xfrm>
              <a:prstGeom prst="rect">
                <a:avLst/>
              </a:prstGeom>
              <a:noFill/>
            </p:spPr>
            <p:txBody>
              <a:bodyPr wrap="none" rtlCol="0">
                <a:spAutoFit/>
              </a:bodyPr>
              <a:lstStyle/>
              <a:p>
                <a:r>
                  <a:rPr lang="en-US" sz="1400" dirty="0">
                    <a:solidFill>
                      <a:schemeClr val="bg1"/>
                    </a:solidFill>
                    <a:latin typeface="Times New Roman" panose="02020603050405020304" pitchFamily="18" charset="0"/>
                    <a:cs typeface="Times New Roman" panose="02020603050405020304" pitchFamily="18" charset="0"/>
                  </a:rPr>
                  <a:t>Streaked beam</a:t>
                </a:r>
              </a:p>
            </p:txBody>
          </p:sp>
          <p:sp>
            <p:nvSpPr>
              <p:cNvPr id="55" name="TextBox 54"/>
              <p:cNvSpPr txBox="1"/>
              <p:nvPr/>
            </p:nvSpPr>
            <p:spPr>
              <a:xfrm>
                <a:off x="1277289" y="2282810"/>
                <a:ext cx="2389446" cy="457785"/>
              </a:xfrm>
              <a:prstGeom prst="rect">
                <a:avLst/>
              </a:prstGeom>
              <a:noFill/>
            </p:spPr>
            <p:txBody>
              <a:bodyPr wrap="none" rtlCol="0">
                <a:spAutoFit/>
              </a:bodyPr>
              <a:lstStyle/>
              <a:p>
                <a:r>
                  <a:rPr lang="en-US" sz="1400"/>
                  <a:t>Beam Spatial Mode</a:t>
                </a:r>
                <a:endParaRPr lang="en-US" sz="1400" dirty="0"/>
              </a:p>
            </p:txBody>
          </p:sp>
          <p:sp>
            <p:nvSpPr>
              <p:cNvPr id="71" name="TextBox 70"/>
              <p:cNvSpPr txBox="1"/>
              <p:nvPr/>
            </p:nvSpPr>
            <p:spPr>
              <a:xfrm>
                <a:off x="3183755" y="2836749"/>
                <a:ext cx="854055" cy="457785"/>
              </a:xfrm>
              <a:prstGeom prst="rect">
                <a:avLst/>
              </a:prstGeom>
              <a:noFill/>
            </p:spPr>
            <p:txBody>
              <a:bodyPr wrap="none" rtlCol="0">
                <a:spAutoFit/>
              </a:bodyPr>
              <a:lstStyle/>
              <a:p>
                <a:r>
                  <a:rPr lang="en-US" sz="1400">
                    <a:solidFill>
                      <a:schemeClr val="bg1"/>
                    </a:solidFill>
                    <a:latin typeface="Times New Roman" panose="02020603050405020304" pitchFamily="18" charset="0"/>
                    <a:cs typeface="Times New Roman" panose="02020603050405020304" pitchFamily="18" charset="0"/>
                  </a:rPr>
                  <a:t>beam</a:t>
                </a:r>
                <a:endParaRPr lang="en-US" sz="1400" dirty="0">
                  <a:solidFill>
                    <a:schemeClr val="bg1"/>
                  </a:solidFill>
                  <a:latin typeface="Times New Roman" panose="02020603050405020304" pitchFamily="18" charset="0"/>
                  <a:cs typeface="Times New Roman" panose="02020603050405020304" pitchFamily="18" charset="0"/>
                </a:endParaRPr>
              </a:p>
            </p:txBody>
          </p:sp>
        </p:grpSp>
        <p:sp>
          <p:nvSpPr>
            <p:cNvPr id="73" name="TextBox 72"/>
            <p:cNvSpPr txBox="1"/>
            <p:nvPr/>
          </p:nvSpPr>
          <p:spPr>
            <a:xfrm>
              <a:off x="774245" y="3216442"/>
              <a:ext cx="862352" cy="523220"/>
            </a:xfrm>
            <a:prstGeom prst="rect">
              <a:avLst/>
            </a:prstGeom>
            <a:noFill/>
          </p:spPr>
          <p:txBody>
            <a:bodyPr wrap="none" rtlCol="0">
              <a:spAutoFit/>
            </a:bodyPr>
            <a:lstStyle/>
            <a:p>
              <a:pPr algn="ctr"/>
              <a:r>
                <a:rPr lang="en-US" sz="1400" dirty="0"/>
                <a:t>STEAM</a:t>
              </a:r>
            </a:p>
            <a:p>
              <a:pPr algn="ctr"/>
              <a:r>
                <a:rPr lang="en-US" sz="1400" i="1" dirty="0">
                  <a:solidFill>
                    <a:srgbClr val="C00000"/>
                  </a:solidFill>
                </a:rPr>
                <a:t>streaking</a:t>
              </a:r>
            </a:p>
          </p:txBody>
        </p:sp>
        <p:grpSp>
          <p:nvGrpSpPr>
            <p:cNvPr id="180" name="Group 179"/>
            <p:cNvGrpSpPr/>
            <p:nvPr/>
          </p:nvGrpSpPr>
          <p:grpSpPr>
            <a:xfrm>
              <a:off x="6107918" y="2822891"/>
              <a:ext cx="2515078" cy="1601765"/>
              <a:chOff x="6107918" y="2822891"/>
              <a:chExt cx="2515078" cy="1601765"/>
            </a:xfrm>
          </p:grpSpPr>
          <p:sp>
            <p:nvSpPr>
              <p:cNvPr id="179" name="Rectangle 178"/>
              <p:cNvSpPr/>
              <p:nvPr/>
            </p:nvSpPr>
            <p:spPr>
              <a:xfrm>
                <a:off x="6304546" y="3160296"/>
                <a:ext cx="2197769"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6908448" y="4116879"/>
                <a:ext cx="893193"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Delay(</a:t>
                </a:r>
                <a:r>
                  <a:rPr lang="en-US" sz="1400" dirty="0" err="1">
                    <a:latin typeface="Times New Roman" panose="02020603050405020304" pitchFamily="18" charset="0"/>
                    <a:cs typeface="Times New Roman" panose="02020603050405020304" pitchFamily="18" charset="0"/>
                  </a:rPr>
                  <a:t>ps</a:t>
                </a:r>
                <a:r>
                  <a:rPr lang="en-US" sz="1400" dirty="0">
                    <a:latin typeface="Times New Roman" panose="02020603050405020304" pitchFamily="18" charset="0"/>
                    <a:cs typeface="Times New Roman" panose="02020603050405020304" pitchFamily="18" charset="0"/>
                  </a:rPr>
                  <a:t>)</a:t>
                </a:r>
              </a:p>
            </p:txBody>
          </p:sp>
          <p:sp>
            <p:nvSpPr>
              <p:cNvPr id="69" name="TextBox 68"/>
              <p:cNvSpPr txBox="1"/>
              <p:nvPr/>
            </p:nvSpPr>
            <p:spPr>
              <a:xfrm>
                <a:off x="6237912" y="2822891"/>
                <a:ext cx="2312530" cy="307777"/>
              </a:xfrm>
              <a:prstGeom prst="rect">
                <a:avLst/>
              </a:prstGeom>
              <a:noFill/>
            </p:spPr>
            <p:txBody>
              <a:bodyPr wrap="square" rtlCol="0">
                <a:spAutoFit/>
              </a:bodyPr>
              <a:lstStyle/>
              <a:p>
                <a:r>
                  <a:rPr lang="en-US" sz="1400" dirty="0"/>
                  <a:t>Retrieved temporal profile</a:t>
                </a:r>
              </a:p>
            </p:txBody>
          </p:sp>
          <p:pic>
            <p:nvPicPr>
              <p:cNvPr id="70" name="Picture 4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07918" y="2976504"/>
                <a:ext cx="2515078" cy="1294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87" name="TextBox 186"/>
            <p:cNvSpPr txBox="1"/>
            <p:nvPr/>
          </p:nvSpPr>
          <p:spPr>
            <a:xfrm>
              <a:off x="185351" y="3764356"/>
              <a:ext cx="2120517" cy="461665"/>
            </a:xfrm>
            <a:prstGeom prst="rect">
              <a:avLst/>
            </a:prstGeom>
            <a:noFill/>
          </p:spPr>
          <p:txBody>
            <a:bodyPr wrap="none" rtlCol="0">
              <a:spAutoFit/>
            </a:bodyPr>
            <a:lstStyle/>
            <a:p>
              <a:r>
                <a:rPr lang="en-US" sz="1200" dirty="0"/>
                <a:t>Streaking gradient: 140 µrad/fs</a:t>
              </a:r>
            </a:p>
            <a:p>
              <a:r>
                <a:rPr lang="en-US" sz="1200" dirty="0"/>
                <a:t>Resolution: sub-10 fs</a:t>
              </a:r>
            </a:p>
          </p:txBody>
        </p:sp>
      </p:grpSp>
      <p:grpSp>
        <p:nvGrpSpPr>
          <p:cNvPr id="5" name="Group 4"/>
          <p:cNvGrpSpPr/>
          <p:nvPr/>
        </p:nvGrpSpPr>
        <p:grpSpPr>
          <a:xfrm>
            <a:off x="2180168" y="4651692"/>
            <a:ext cx="7668204" cy="2086455"/>
            <a:chOff x="656168" y="4651691"/>
            <a:chExt cx="7668204" cy="2086455"/>
          </a:xfrm>
        </p:grpSpPr>
        <p:sp>
          <p:nvSpPr>
            <p:cNvPr id="74" name="TextBox 73"/>
            <p:cNvSpPr txBox="1"/>
            <p:nvPr/>
          </p:nvSpPr>
          <p:spPr>
            <a:xfrm>
              <a:off x="656168" y="5292377"/>
              <a:ext cx="1098506" cy="523220"/>
            </a:xfrm>
            <a:prstGeom prst="rect">
              <a:avLst/>
            </a:prstGeom>
            <a:noFill/>
          </p:spPr>
          <p:txBody>
            <a:bodyPr wrap="none" rtlCol="0">
              <a:spAutoFit/>
            </a:bodyPr>
            <a:lstStyle/>
            <a:p>
              <a:pPr algn="ctr"/>
              <a:r>
                <a:rPr lang="en-US" sz="1400" dirty="0"/>
                <a:t>STEAM</a:t>
              </a:r>
            </a:p>
            <a:p>
              <a:pPr algn="ctr"/>
              <a:r>
                <a:rPr lang="en-US" sz="1400" i="1" dirty="0">
                  <a:solidFill>
                    <a:srgbClr val="C00000"/>
                  </a:solidFill>
                </a:rPr>
                <a:t>compression</a:t>
              </a:r>
            </a:p>
          </p:txBody>
        </p:sp>
        <p:grpSp>
          <p:nvGrpSpPr>
            <p:cNvPr id="77" name="Group 76"/>
            <p:cNvGrpSpPr/>
            <p:nvPr/>
          </p:nvGrpSpPr>
          <p:grpSpPr>
            <a:xfrm>
              <a:off x="3583457" y="5085348"/>
              <a:ext cx="361954" cy="1323474"/>
              <a:chOff x="4489837" y="410382"/>
              <a:chExt cx="502340" cy="2486498"/>
            </a:xfrm>
          </p:grpSpPr>
          <p:sp>
            <p:nvSpPr>
              <p:cNvPr id="78" name="Freeform 77"/>
              <p:cNvSpPr/>
              <p:nvPr/>
            </p:nvSpPr>
            <p:spPr>
              <a:xfrm rot="5400000">
                <a:off x="4405556" y="689173"/>
                <a:ext cx="736099" cy="178517"/>
              </a:xfrm>
              <a:custGeom>
                <a:avLst/>
                <a:gdLst>
                  <a:gd name="connsiteX0" fmla="*/ 0 w 1466850"/>
                  <a:gd name="connsiteY0" fmla="*/ 759870 h 937434"/>
                  <a:gd name="connsiteX1" fmla="*/ 300037 w 1466850"/>
                  <a:gd name="connsiteY1" fmla="*/ 755108 h 937434"/>
                  <a:gd name="connsiteX2" fmla="*/ 395287 w 1466850"/>
                  <a:gd name="connsiteY2" fmla="*/ 793208 h 937434"/>
                  <a:gd name="connsiteX3" fmla="*/ 485775 w 1466850"/>
                  <a:gd name="connsiteY3" fmla="*/ 926558 h 937434"/>
                  <a:gd name="connsiteX4" fmla="*/ 561975 w 1466850"/>
                  <a:gd name="connsiteY4" fmla="*/ 731295 h 937434"/>
                  <a:gd name="connsiteX5" fmla="*/ 595312 w 1466850"/>
                  <a:gd name="connsiteY5" fmla="*/ 255045 h 937434"/>
                  <a:gd name="connsiteX6" fmla="*/ 647700 w 1466850"/>
                  <a:gd name="connsiteY6" fmla="*/ 7395 h 937434"/>
                  <a:gd name="connsiteX7" fmla="*/ 738187 w 1466850"/>
                  <a:gd name="connsiteY7" fmla="*/ 526508 h 937434"/>
                  <a:gd name="connsiteX8" fmla="*/ 781050 w 1466850"/>
                  <a:gd name="connsiteY8" fmla="*/ 864645 h 937434"/>
                  <a:gd name="connsiteX9" fmla="*/ 828675 w 1466850"/>
                  <a:gd name="connsiteY9" fmla="*/ 931320 h 937434"/>
                  <a:gd name="connsiteX10" fmla="*/ 952500 w 1466850"/>
                  <a:gd name="connsiteY10" fmla="*/ 764633 h 937434"/>
                  <a:gd name="connsiteX11" fmla="*/ 1047750 w 1466850"/>
                  <a:gd name="connsiteY11" fmla="*/ 731295 h 937434"/>
                  <a:gd name="connsiteX12" fmla="*/ 1466850 w 1466850"/>
                  <a:gd name="connsiteY12" fmla="*/ 745583 h 937434"/>
                  <a:gd name="connsiteX0" fmla="*/ 0 w 1466850"/>
                  <a:gd name="connsiteY0" fmla="*/ 759870 h 937434"/>
                  <a:gd name="connsiteX1" fmla="*/ 230981 w 1466850"/>
                  <a:gd name="connsiteY1" fmla="*/ 752727 h 937434"/>
                  <a:gd name="connsiteX2" fmla="*/ 395287 w 1466850"/>
                  <a:gd name="connsiteY2" fmla="*/ 793208 h 937434"/>
                  <a:gd name="connsiteX3" fmla="*/ 485775 w 1466850"/>
                  <a:gd name="connsiteY3" fmla="*/ 926558 h 937434"/>
                  <a:gd name="connsiteX4" fmla="*/ 561975 w 1466850"/>
                  <a:gd name="connsiteY4" fmla="*/ 731295 h 937434"/>
                  <a:gd name="connsiteX5" fmla="*/ 595312 w 1466850"/>
                  <a:gd name="connsiteY5" fmla="*/ 255045 h 937434"/>
                  <a:gd name="connsiteX6" fmla="*/ 647700 w 1466850"/>
                  <a:gd name="connsiteY6" fmla="*/ 7395 h 937434"/>
                  <a:gd name="connsiteX7" fmla="*/ 738187 w 1466850"/>
                  <a:gd name="connsiteY7" fmla="*/ 526508 h 937434"/>
                  <a:gd name="connsiteX8" fmla="*/ 781050 w 1466850"/>
                  <a:gd name="connsiteY8" fmla="*/ 864645 h 937434"/>
                  <a:gd name="connsiteX9" fmla="*/ 828675 w 1466850"/>
                  <a:gd name="connsiteY9" fmla="*/ 931320 h 937434"/>
                  <a:gd name="connsiteX10" fmla="*/ 952500 w 1466850"/>
                  <a:gd name="connsiteY10" fmla="*/ 764633 h 937434"/>
                  <a:gd name="connsiteX11" fmla="*/ 1047750 w 1466850"/>
                  <a:gd name="connsiteY11" fmla="*/ 731295 h 937434"/>
                  <a:gd name="connsiteX12" fmla="*/ 1466850 w 1466850"/>
                  <a:gd name="connsiteY12" fmla="*/ 745583 h 937434"/>
                  <a:gd name="connsiteX0" fmla="*/ 0 w 1466850"/>
                  <a:gd name="connsiteY0" fmla="*/ 759870 h 937434"/>
                  <a:gd name="connsiteX1" fmla="*/ 230981 w 1466850"/>
                  <a:gd name="connsiteY1" fmla="*/ 752727 h 937434"/>
                  <a:gd name="connsiteX2" fmla="*/ 376237 w 1466850"/>
                  <a:gd name="connsiteY2" fmla="*/ 817020 h 937434"/>
                  <a:gd name="connsiteX3" fmla="*/ 485775 w 1466850"/>
                  <a:gd name="connsiteY3" fmla="*/ 926558 h 937434"/>
                  <a:gd name="connsiteX4" fmla="*/ 561975 w 1466850"/>
                  <a:gd name="connsiteY4" fmla="*/ 731295 h 937434"/>
                  <a:gd name="connsiteX5" fmla="*/ 595312 w 1466850"/>
                  <a:gd name="connsiteY5" fmla="*/ 255045 h 937434"/>
                  <a:gd name="connsiteX6" fmla="*/ 647700 w 1466850"/>
                  <a:gd name="connsiteY6" fmla="*/ 7395 h 937434"/>
                  <a:gd name="connsiteX7" fmla="*/ 738187 w 1466850"/>
                  <a:gd name="connsiteY7" fmla="*/ 526508 h 937434"/>
                  <a:gd name="connsiteX8" fmla="*/ 781050 w 1466850"/>
                  <a:gd name="connsiteY8" fmla="*/ 864645 h 937434"/>
                  <a:gd name="connsiteX9" fmla="*/ 828675 w 1466850"/>
                  <a:gd name="connsiteY9" fmla="*/ 931320 h 937434"/>
                  <a:gd name="connsiteX10" fmla="*/ 952500 w 1466850"/>
                  <a:gd name="connsiteY10" fmla="*/ 764633 h 937434"/>
                  <a:gd name="connsiteX11" fmla="*/ 1047750 w 1466850"/>
                  <a:gd name="connsiteY11" fmla="*/ 731295 h 937434"/>
                  <a:gd name="connsiteX12" fmla="*/ 1466850 w 1466850"/>
                  <a:gd name="connsiteY12" fmla="*/ 745583 h 937434"/>
                  <a:gd name="connsiteX0" fmla="*/ 0 w 1466850"/>
                  <a:gd name="connsiteY0" fmla="*/ 759870 h 937434"/>
                  <a:gd name="connsiteX1" fmla="*/ 230981 w 1466850"/>
                  <a:gd name="connsiteY1" fmla="*/ 752727 h 937434"/>
                  <a:gd name="connsiteX2" fmla="*/ 376237 w 1466850"/>
                  <a:gd name="connsiteY2" fmla="*/ 817020 h 937434"/>
                  <a:gd name="connsiteX3" fmla="*/ 485775 w 1466850"/>
                  <a:gd name="connsiteY3" fmla="*/ 926558 h 937434"/>
                  <a:gd name="connsiteX4" fmla="*/ 561975 w 1466850"/>
                  <a:gd name="connsiteY4" fmla="*/ 731295 h 937434"/>
                  <a:gd name="connsiteX5" fmla="*/ 595312 w 1466850"/>
                  <a:gd name="connsiteY5" fmla="*/ 255045 h 937434"/>
                  <a:gd name="connsiteX6" fmla="*/ 647700 w 1466850"/>
                  <a:gd name="connsiteY6" fmla="*/ 7395 h 937434"/>
                  <a:gd name="connsiteX7" fmla="*/ 738187 w 1466850"/>
                  <a:gd name="connsiteY7" fmla="*/ 526508 h 937434"/>
                  <a:gd name="connsiteX8" fmla="*/ 781050 w 1466850"/>
                  <a:gd name="connsiteY8" fmla="*/ 864645 h 937434"/>
                  <a:gd name="connsiteX9" fmla="*/ 828675 w 1466850"/>
                  <a:gd name="connsiteY9" fmla="*/ 931320 h 937434"/>
                  <a:gd name="connsiteX10" fmla="*/ 952500 w 1466850"/>
                  <a:gd name="connsiteY10" fmla="*/ 764633 h 937434"/>
                  <a:gd name="connsiteX11" fmla="*/ 1047750 w 1466850"/>
                  <a:gd name="connsiteY11" fmla="*/ 731295 h 937434"/>
                  <a:gd name="connsiteX12" fmla="*/ 1466850 w 1466850"/>
                  <a:gd name="connsiteY12" fmla="*/ 745583 h 937434"/>
                  <a:gd name="connsiteX0" fmla="*/ 0 w 1466850"/>
                  <a:gd name="connsiteY0" fmla="*/ 741420 h 918984"/>
                  <a:gd name="connsiteX1" fmla="*/ 230981 w 1466850"/>
                  <a:gd name="connsiteY1" fmla="*/ 734277 h 918984"/>
                  <a:gd name="connsiteX2" fmla="*/ 376237 w 1466850"/>
                  <a:gd name="connsiteY2" fmla="*/ 798570 h 918984"/>
                  <a:gd name="connsiteX3" fmla="*/ 485775 w 1466850"/>
                  <a:gd name="connsiteY3" fmla="*/ 908108 h 918984"/>
                  <a:gd name="connsiteX4" fmla="*/ 561975 w 1466850"/>
                  <a:gd name="connsiteY4" fmla="*/ 712845 h 918984"/>
                  <a:gd name="connsiteX5" fmla="*/ 595312 w 1466850"/>
                  <a:gd name="connsiteY5" fmla="*/ 236595 h 918984"/>
                  <a:gd name="connsiteX6" fmla="*/ 671512 w 1466850"/>
                  <a:gd name="connsiteY6" fmla="*/ 7995 h 918984"/>
                  <a:gd name="connsiteX7" fmla="*/ 738187 w 1466850"/>
                  <a:gd name="connsiteY7" fmla="*/ 508058 h 918984"/>
                  <a:gd name="connsiteX8" fmla="*/ 781050 w 1466850"/>
                  <a:gd name="connsiteY8" fmla="*/ 846195 h 918984"/>
                  <a:gd name="connsiteX9" fmla="*/ 828675 w 1466850"/>
                  <a:gd name="connsiteY9" fmla="*/ 912870 h 918984"/>
                  <a:gd name="connsiteX10" fmla="*/ 952500 w 1466850"/>
                  <a:gd name="connsiteY10" fmla="*/ 746183 h 918984"/>
                  <a:gd name="connsiteX11" fmla="*/ 1047750 w 1466850"/>
                  <a:gd name="connsiteY11" fmla="*/ 712845 h 918984"/>
                  <a:gd name="connsiteX12" fmla="*/ 1466850 w 1466850"/>
                  <a:gd name="connsiteY12" fmla="*/ 727133 h 918984"/>
                  <a:gd name="connsiteX0" fmla="*/ 0 w 1466850"/>
                  <a:gd name="connsiteY0" fmla="*/ 733462 h 911026"/>
                  <a:gd name="connsiteX1" fmla="*/ 230981 w 1466850"/>
                  <a:gd name="connsiteY1" fmla="*/ 726319 h 911026"/>
                  <a:gd name="connsiteX2" fmla="*/ 376237 w 1466850"/>
                  <a:gd name="connsiteY2" fmla="*/ 790612 h 911026"/>
                  <a:gd name="connsiteX3" fmla="*/ 485775 w 1466850"/>
                  <a:gd name="connsiteY3" fmla="*/ 900150 h 911026"/>
                  <a:gd name="connsiteX4" fmla="*/ 561975 w 1466850"/>
                  <a:gd name="connsiteY4" fmla="*/ 704887 h 911026"/>
                  <a:gd name="connsiteX5" fmla="*/ 595312 w 1466850"/>
                  <a:gd name="connsiteY5" fmla="*/ 228637 h 911026"/>
                  <a:gd name="connsiteX6" fmla="*/ 671512 w 1466850"/>
                  <a:gd name="connsiteY6" fmla="*/ 37 h 911026"/>
                  <a:gd name="connsiteX7" fmla="*/ 738187 w 1466850"/>
                  <a:gd name="connsiteY7" fmla="*/ 500100 h 911026"/>
                  <a:gd name="connsiteX8" fmla="*/ 781050 w 1466850"/>
                  <a:gd name="connsiteY8" fmla="*/ 838237 h 911026"/>
                  <a:gd name="connsiteX9" fmla="*/ 828675 w 1466850"/>
                  <a:gd name="connsiteY9" fmla="*/ 904912 h 911026"/>
                  <a:gd name="connsiteX10" fmla="*/ 952500 w 1466850"/>
                  <a:gd name="connsiteY10" fmla="*/ 738225 h 911026"/>
                  <a:gd name="connsiteX11" fmla="*/ 1047750 w 1466850"/>
                  <a:gd name="connsiteY11" fmla="*/ 704887 h 911026"/>
                  <a:gd name="connsiteX12" fmla="*/ 1466850 w 1466850"/>
                  <a:gd name="connsiteY12" fmla="*/ 719175 h 911026"/>
                  <a:gd name="connsiteX0" fmla="*/ 0 w 1466850"/>
                  <a:gd name="connsiteY0" fmla="*/ 728702 h 906266"/>
                  <a:gd name="connsiteX1" fmla="*/ 230981 w 1466850"/>
                  <a:gd name="connsiteY1" fmla="*/ 721559 h 906266"/>
                  <a:gd name="connsiteX2" fmla="*/ 376237 w 1466850"/>
                  <a:gd name="connsiteY2" fmla="*/ 785852 h 906266"/>
                  <a:gd name="connsiteX3" fmla="*/ 485775 w 1466850"/>
                  <a:gd name="connsiteY3" fmla="*/ 895390 h 906266"/>
                  <a:gd name="connsiteX4" fmla="*/ 561975 w 1466850"/>
                  <a:gd name="connsiteY4" fmla="*/ 700127 h 906266"/>
                  <a:gd name="connsiteX5" fmla="*/ 595312 w 1466850"/>
                  <a:gd name="connsiteY5" fmla="*/ 223877 h 906266"/>
                  <a:gd name="connsiteX6" fmla="*/ 657225 w 1466850"/>
                  <a:gd name="connsiteY6" fmla="*/ 39 h 906266"/>
                  <a:gd name="connsiteX7" fmla="*/ 738187 w 1466850"/>
                  <a:gd name="connsiteY7" fmla="*/ 495340 h 906266"/>
                  <a:gd name="connsiteX8" fmla="*/ 781050 w 1466850"/>
                  <a:gd name="connsiteY8" fmla="*/ 833477 h 906266"/>
                  <a:gd name="connsiteX9" fmla="*/ 828675 w 1466850"/>
                  <a:gd name="connsiteY9" fmla="*/ 900152 h 906266"/>
                  <a:gd name="connsiteX10" fmla="*/ 952500 w 1466850"/>
                  <a:gd name="connsiteY10" fmla="*/ 733465 h 906266"/>
                  <a:gd name="connsiteX11" fmla="*/ 1047750 w 1466850"/>
                  <a:gd name="connsiteY11" fmla="*/ 700127 h 906266"/>
                  <a:gd name="connsiteX12" fmla="*/ 1466850 w 1466850"/>
                  <a:gd name="connsiteY12" fmla="*/ 714415 h 906266"/>
                  <a:gd name="connsiteX0" fmla="*/ 0 w 1466850"/>
                  <a:gd name="connsiteY0" fmla="*/ 728702 h 906266"/>
                  <a:gd name="connsiteX1" fmla="*/ 230981 w 1466850"/>
                  <a:gd name="connsiteY1" fmla="*/ 721559 h 906266"/>
                  <a:gd name="connsiteX2" fmla="*/ 376237 w 1466850"/>
                  <a:gd name="connsiteY2" fmla="*/ 785852 h 906266"/>
                  <a:gd name="connsiteX3" fmla="*/ 485775 w 1466850"/>
                  <a:gd name="connsiteY3" fmla="*/ 895390 h 906266"/>
                  <a:gd name="connsiteX4" fmla="*/ 561975 w 1466850"/>
                  <a:gd name="connsiteY4" fmla="*/ 700127 h 906266"/>
                  <a:gd name="connsiteX5" fmla="*/ 595312 w 1466850"/>
                  <a:gd name="connsiteY5" fmla="*/ 223877 h 906266"/>
                  <a:gd name="connsiteX6" fmla="*/ 657225 w 1466850"/>
                  <a:gd name="connsiteY6" fmla="*/ 39 h 906266"/>
                  <a:gd name="connsiteX7" fmla="*/ 738187 w 1466850"/>
                  <a:gd name="connsiteY7" fmla="*/ 495340 h 906266"/>
                  <a:gd name="connsiteX8" fmla="*/ 781050 w 1466850"/>
                  <a:gd name="connsiteY8" fmla="*/ 833477 h 906266"/>
                  <a:gd name="connsiteX9" fmla="*/ 828675 w 1466850"/>
                  <a:gd name="connsiteY9" fmla="*/ 900152 h 906266"/>
                  <a:gd name="connsiteX10" fmla="*/ 952500 w 1466850"/>
                  <a:gd name="connsiteY10" fmla="*/ 733465 h 906266"/>
                  <a:gd name="connsiteX11" fmla="*/ 1047750 w 1466850"/>
                  <a:gd name="connsiteY11" fmla="*/ 700127 h 906266"/>
                  <a:gd name="connsiteX12" fmla="*/ 1466850 w 1466850"/>
                  <a:gd name="connsiteY12" fmla="*/ 714415 h 906266"/>
                  <a:gd name="connsiteX0" fmla="*/ 0 w 1466850"/>
                  <a:gd name="connsiteY0" fmla="*/ 732629 h 910193"/>
                  <a:gd name="connsiteX1" fmla="*/ 230981 w 1466850"/>
                  <a:gd name="connsiteY1" fmla="*/ 725486 h 910193"/>
                  <a:gd name="connsiteX2" fmla="*/ 376237 w 1466850"/>
                  <a:gd name="connsiteY2" fmla="*/ 789779 h 910193"/>
                  <a:gd name="connsiteX3" fmla="*/ 485775 w 1466850"/>
                  <a:gd name="connsiteY3" fmla="*/ 899317 h 910193"/>
                  <a:gd name="connsiteX4" fmla="*/ 561975 w 1466850"/>
                  <a:gd name="connsiteY4" fmla="*/ 704054 h 910193"/>
                  <a:gd name="connsiteX5" fmla="*/ 602455 w 1466850"/>
                  <a:gd name="connsiteY5" fmla="*/ 289716 h 910193"/>
                  <a:gd name="connsiteX6" fmla="*/ 657225 w 1466850"/>
                  <a:gd name="connsiteY6" fmla="*/ 3966 h 910193"/>
                  <a:gd name="connsiteX7" fmla="*/ 738187 w 1466850"/>
                  <a:gd name="connsiteY7" fmla="*/ 499267 h 910193"/>
                  <a:gd name="connsiteX8" fmla="*/ 781050 w 1466850"/>
                  <a:gd name="connsiteY8" fmla="*/ 837404 h 910193"/>
                  <a:gd name="connsiteX9" fmla="*/ 828675 w 1466850"/>
                  <a:gd name="connsiteY9" fmla="*/ 904079 h 910193"/>
                  <a:gd name="connsiteX10" fmla="*/ 952500 w 1466850"/>
                  <a:gd name="connsiteY10" fmla="*/ 737392 h 910193"/>
                  <a:gd name="connsiteX11" fmla="*/ 1047750 w 1466850"/>
                  <a:gd name="connsiteY11" fmla="*/ 704054 h 910193"/>
                  <a:gd name="connsiteX12" fmla="*/ 1466850 w 1466850"/>
                  <a:gd name="connsiteY12" fmla="*/ 718342 h 910193"/>
                  <a:gd name="connsiteX0" fmla="*/ 0 w 1466850"/>
                  <a:gd name="connsiteY0" fmla="*/ 732498 h 910062"/>
                  <a:gd name="connsiteX1" fmla="*/ 230981 w 1466850"/>
                  <a:gd name="connsiteY1" fmla="*/ 725355 h 910062"/>
                  <a:gd name="connsiteX2" fmla="*/ 376237 w 1466850"/>
                  <a:gd name="connsiteY2" fmla="*/ 789648 h 910062"/>
                  <a:gd name="connsiteX3" fmla="*/ 485775 w 1466850"/>
                  <a:gd name="connsiteY3" fmla="*/ 899186 h 910062"/>
                  <a:gd name="connsiteX4" fmla="*/ 571500 w 1466850"/>
                  <a:gd name="connsiteY4" fmla="*/ 653917 h 910062"/>
                  <a:gd name="connsiteX5" fmla="*/ 602455 w 1466850"/>
                  <a:gd name="connsiteY5" fmla="*/ 289585 h 910062"/>
                  <a:gd name="connsiteX6" fmla="*/ 657225 w 1466850"/>
                  <a:gd name="connsiteY6" fmla="*/ 3835 h 910062"/>
                  <a:gd name="connsiteX7" fmla="*/ 738187 w 1466850"/>
                  <a:gd name="connsiteY7" fmla="*/ 499136 h 910062"/>
                  <a:gd name="connsiteX8" fmla="*/ 781050 w 1466850"/>
                  <a:gd name="connsiteY8" fmla="*/ 837273 h 910062"/>
                  <a:gd name="connsiteX9" fmla="*/ 828675 w 1466850"/>
                  <a:gd name="connsiteY9" fmla="*/ 903948 h 910062"/>
                  <a:gd name="connsiteX10" fmla="*/ 952500 w 1466850"/>
                  <a:gd name="connsiteY10" fmla="*/ 737261 h 910062"/>
                  <a:gd name="connsiteX11" fmla="*/ 1047750 w 1466850"/>
                  <a:gd name="connsiteY11" fmla="*/ 703923 h 910062"/>
                  <a:gd name="connsiteX12" fmla="*/ 1466850 w 1466850"/>
                  <a:gd name="connsiteY12" fmla="*/ 718211 h 910062"/>
                  <a:gd name="connsiteX0" fmla="*/ 0 w 1466850"/>
                  <a:gd name="connsiteY0" fmla="*/ 732498 h 910062"/>
                  <a:gd name="connsiteX1" fmla="*/ 230981 w 1466850"/>
                  <a:gd name="connsiteY1" fmla="*/ 725355 h 910062"/>
                  <a:gd name="connsiteX2" fmla="*/ 376237 w 1466850"/>
                  <a:gd name="connsiteY2" fmla="*/ 789648 h 910062"/>
                  <a:gd name="connsiteX3" fmla="*/ 485775 w 1466850"/>
                  <a:gd name="connsiteY3" fmla="*/ 899186 h 910062"/>
                  <a:gd name="connsiteX4" fmla="*/ 571500 w 1466850"/>
                  <a:gd name="connsiteY4" fmla="*/ 653917 h 910062"/>
                  <a:gd name="connsiteX5" fmla="*/ 602455 w 1466850"/>
                  <a:gd name="connsiteY5" fmla="*/ 289585 h 910062"/>
                  <a:gd name="connsiteX6" fmla="*/ 657225 w 1466850"/>
                  <a:gd name="connsiteY6" fmla="*/ 3835 h 910062"/>
                  <a:gd name="connsiteX7" fmla="*/ 738187 w 1466850"/>
                  <a:gd name="connsiteY7" fmla="*/ 499136 h 910062"/>
                  <a:gd name="connsiteX8" fmla="*/ 781050 w 1466850"/>
                  <a:gd name="connsiteY8" fmla="*/ 837273 h 910062"/>
                  <a:gd name="connsiteX9" fmla="*/ 828675 w 1466850"/>
                  <a:gd name="connsiteY9" fmla="*/ 903948 h 910062"/>
                  <a:gd name="connsiteX10" fmla="*/ 952500 w 1466850"/>
                  <a:gd name="connsiteY10" fmla="*/ 737261 h 910062"/>
                  <a:gd name="connsiteX11" fmla="*/ 1047750 w 1466850"/>
                  <a:gd name="connsiteY11" fmla="*/ 703923 h 910062"/>
                  <a:gd name="connsiteX12" fmla="*/ 1466850 w 1466850"/>
                  <a:gd name="connsiteY12" fmla="*/ 718211 h 910062"/>
                  <a:gd name="connsiteX0" fmla="*/ 0 w 1466850"/>
                  <a:gd name="connsiteY0" fmla="*/ 732498 h 908430"/>
                  <a:gd name="connsiteX1" fmla="*/ 230981 w 1466850"/>
                  <a:gd name="connsiteY1" fmla="*/ 725355 h 908430"/>
                  <a:gd name="connsiteX2" fmla="*/ 376237 w 1466850"/>
                  <a:gd name="connsiteY2" fmla="*/ 789648 h 908430"/>
                  <a:gd name="connsiteX3" fmla="*/ 485775 w 1466850"/>
                  <a:gd name="connsiteY3" fmla="*/ 899186 h 908430"/>
                  <a:gd name="connsiteX4" fmla="*/ 571500 w 1466850"/>
                  <a:gd name="connsiteY4" fmla="*/ 653917 h 908430"/>
                  <a:gd name="connsiteX5" fmla="*/ 602455 w 1466850"/>
                  <a:gd name="connsiteY5" fmla="*/ 289585 h 908430"/>
                  <a:gd name="connsiteX6" fmla="*/ 657225 w 1466850"/>
                  <a:gd name="connsiteY6" fmla="*/ 3835 h 908430"/>
                  <a:gd name="connsiteX7" fmla="*/ 738187 w 1466850"/>
                  <a:gd name="connsiteY7" fmla="*/ 499136 h 908430"/>
                  <a:gd name="connsiteX8" fmla="*/ 781050 w 1466850"/>
                  <a:gd name="connsiteY8" fmla="*/ 837273 h 908430"/>
                  <a:gd name="connsiteX9" fmla="*/ 828675 w 1466850"/>
                  <a:gd name="connsiteY9" fmla="*/ 903948 h 908430"/>
                  <a:gd name="connsiteX10" fmla="*/ 952500 w 1466850"/>
                  <a:gd name="connsiteY10" fmla="*/ 761074 h 908430"/>
                  <a:gd name="connsiteX11" fmla="*/ 1047750 w 1466850"/>
                  <a:gd name="connsiteY11" fmla="*/ 703923 h 908430"/>
                  <a:gd name="connsiteX12" fmla="*/ 1466850 w 1466850"/>
                  <a:gd name="connsiteY12" fmla="*/ 718211 h 908430"/>
                  <a:gd name="connsiteX0" fmla="*/ 0 w 1466850"/>
                  <a:gd name="connsiteY0" fmla="*/ 732498 h 914885"/>
                  <a:gd name="connsiteX1" fmla="*/ 230981 w 1466850"/>
                  <a:gd name="connsiteY1" fmla="*/ 725355 h 914885"/>
                  <a:gd name="connsiteX2" fmla="*/ 376237 w 1466850"/>
                  <a:gd name="connsiteY2" fmla="*/ 789648 h 914885"/>
                  <a:gd name="connsiteX3" fmla="*/ 485775 w 1466850"/>
                  <a:gd name="connsiteY3" fmla="*/ 899186 h 914885"/>
                  <a:gd name="connsiteX4" fmla="*/ 571500 w 1466850"/>
                  <a:gd name="connsiteY4" fmla="*/ 653917 h 914885"/>
                  <a:gd name="connsiteX5" fmla="*/ 602455 w 1466850"/>
                  <a:gd name="connsiteY5" fmla="*/ 289585 h 914885"/>
                  <a:gd name="connsiteX6" fmla="*/ 657225 w 1466850"/>
                  <a:gd name="connsiteY6" fmla="*/ 3835 h 914885"/>
                  <a:gd name="connsiteX7" fmla="*/ 738187 w 1466850"/>
                  <a:gd name="connsiteY7" fmla="*/ 499136 h 914885"/>
                  <a:gd name="connsiteX8" fmla="*/ 781050 w 1466850"/>
                  <a:gd name="connsiteY8" fmla="*/ 837273 h 914885"/>
                  <a:gd name="connsiteX9" fmla="*/ 845343 w 1466850"/>
                  <a:gd name="connsiteY9" fmla="*/ 911092 h 914885"/>
                  <a:gd name="connsiteX10" fmla="*/ 952500 w 1466850"/>
                  <a:gd name="connsiteY10" fmla="*/ 761074 h 914885"/>
                  <a:gd name="connsiteX11" fmla="*/ 1047750 w 1466850"/>
                  <a:gd name="connsiteY11" fmla="*/ 703923 h 914885"/>
                  <a:gd name="connsiteX12" fmla="*/ 1466850 w 1466850"/>
                  <a:gd name="connsiteY12" fmla="*/ 718211 h 914885"/>
                  <a:gd name="connsiteX0" fmla="*/ 0 w 1466850"/>
                  <a:gd name="connsiteY0" fmla="*/ 732498 h 914885"/>
                  <a:gd name="connsiteX1" fmla="*/ 230981 w 1466850"/>
                  <a:gd name="connsiteY1" fmla="*/ 725355 h 914885"/>
                  <a:gd name="connsiteX2" fmla="*/ 376237 w 1466850"/>
                  <a:gd name="connsiteY2" fmla="*/ 789648 h 914885"/>
                  <a:gd name="connsiteX3" fmla="*/ 485775 w 1466850"/>
                  <a:gd name="connsiteY3" fmla="*/ 899186 h 914885"/>
                  <a:gd name="connsiteX4" fmla="*/ 571500 w 1466850"/>
                  <a:gd name="connsiteY4" fmla="*/ 653917 h 914885"/>
                  <a:gd name="connsiteX5" fmla="*/ 602455 w 1466850"/>
                  <a:gd name="connsiteY5" fmla="*/ 289585 h 914885"/>
                  <a:gd name="connsiteX6" fmla="*/ 657225 w 1466850"/>
                  <a:gd name="connsiteY6" fmla="*/ 3835 h 914885"/>
                  <a:gd name="connsiteX7" fmla="*/ 738187 w 1466850"/>
                  <a:gd name="connsiteY7" fmla="*/ 499136 h 914885"/>
                  <a:gd name="connsiteX8" fmla="*/ 781050 w 1466850"/>
                  <a:gd name="connsiteY8" fmla="*/ 837273 h 914885"/>
                  <a:gd name="connsiteX9" fmla="*/ 845343 w 1466850"/>
                  <a:gd name="connsiteY9" fmla="*/ 911092 h 914885"/>
                  <a:gd name="connsiteX10" fmla="*/ 952500 w 1466850"/>
                  <a:gd name="connsiteY10" fmla="*/ 761074 h 914885"/>
                  <a:gd name="connsiteX11" fmla="*/ 1085850 w 1466850"/>
                  <a:gd name="connsiteY11" fmla="*/ 718211 h 914885"/>
                  <a:gd name="connsiteX12" fmla="*/ 1466850 w 1466850"/>
                  <a:gd name="connsiteY12" fmla="*/ 718211 h 914885"/>
                  <a:gd name="connsiteX0" fmla="*/ 0 w 1466850"/>
                  <a:gd name="connsiteY0" fmla="*/ 732498 h 914885"/>
                  <a:gd name="connsiteX1" fmla="*/ 230981 w 1466850"/>
                  <a:gd name="connsiteY1" fmla="*/ 725355 h 914885"/>
                  <a:gd name="connsiteX2" fmla="*/ 376237 w 1466850"/>
                  <a:gd name="connsiteY2" fmla="*/ 789648 h 914885"/>
                  <a:gd name="connsiteX3" fmla="*/ 485775 w 1466850"/>
                  <a:gd name="connsiteY3" fmla="*/ 899186 h 914885"/>
                  <a:gd name="connsiteX4" fmla="*/ 571500 w 1466850"/>
                  <a:gd name="connsiteY4" fmla="*/ 653917 h 914885"/>
                  <a:gd name="connsiteX5" fmla="*/ 602455 w 1466850"/>
                  <a:gd name="connsiteY5" fmla="*/ 289585 h 914885"/>
                  <a:gd name="connsiteX6" fmla="*/ 657225 w 1466850"/>
                  <a:gd name="connsiteY6" fmla="*/ 3835 h 914885"/>
                  <a:gd name="connsiteX7" fmla="*/ 738187 w 1466850"/>
                  <a:gd name="connsiteY7" fmla="*/ 499136 h 914885"/>
                  <a:gd name="connsiteX8" fmla="*/ 781050 w 1466850"/>
                  <a:gd name="connsiteY8" fmla="*/ 837273 h 914885"/>
                  <a:gd name="connsiteX9" fmla="*/ 845343 w 1466850"/>
                  <a:gd name="connsiteY9" fmla="*/ 911092 h 914885"/>
                  <a:gd name="connsiteX10" fmla="*/ 952500 w 1466850"/>
                  <a:gd name="connsiteY10" fmla="*/ 761074 h 914885"/>
                  <a:gd name="connsiteX11" fmla="*/ 1085850 w 1466850"/>
                  <a:gd name="connsiteY11" fmla="*/ 718211 h 914885"/>
                  <a:gd name="connsiteX12" fmla="*/ 1466850 w 1466850"/>
                  <a:gd name="connsiteY12" fmla="*/ 718211 h 914885"/>
                  <a:gd name="connsiteX0" fmla="*/ 0 w 1457325"/>
                  <a:gd name="connsiteY0" fmla="*/ 732498 h 914885"/>
                  <a:gd name="connsiteX1" fmla="*/ 230981 w 1457325"/>
                  <a:gd name="connsiteY1" fmla="*/ 725355 h 914885"/>
                  <a:gd name="connsiteX2" fmla="*/ 376237 w 1457325"/>
                  <a:gd name="connsiteY2" fmla="*/ 789648 h 914885"/>
                  <a:gd name="connsiteX3" fmla="*/ 485775 w 1457325"/>
                  <a:gd name="connsiteY3" fmla="*/ 899186 h 914885"/>
                  <a:gd name="connsiteX4" fmla="*/ 571500 w 1457325"/>
                  <a:gd name="connsiteY4" fmla="*/ 653917 h 914885"/>
                  <a:gd name="connsiteX5" fmla="*/ 602455 w 1457325"/>
                  <a:gd name="connsiteY5" fmla="*/ 289585 h 914885"/>
                  <a:gd name="connsiteX6" fmla="*/ 657225 w 1457325"/>
                  <a:gd name="connsiteY6" fmla="*/ 3835 h 914885"/>
                  <a:gd name="connsiteX7" fmla="*/ 738187 w 1457325"/>
                  <a:gd name="connsiteY7" fmla="*/ 499136 h 914885"/>
                  <a:gd name="connsiteX8" fmla="*/ 781050 w 1457325"/>
                  <a:gd name="connsiteY8" fmla="*/ 837273 h 914885"/>
                  <a:gd name="connsiteX9" fmla="*/ 845343 w 1457325"/>
                  <a:gd name="connsiteY9" fmla="*/ 911092 h 914885"/>
                  <a:gd name="connsiteX10" fmla="*/ 952500 w 1457325"/>
                  <a:gd name="connsiteY10" fmla="*/ 761074 h 914885"/>
                  <a:gd name="connsiteX11" fmla="*/ 1085850 w 1457325"/>
                  <a:gd name="connsiteY11" fmla="*/ 718211 h 914885"/>
                  <a:gd name="connsiteX12" fmla="*/ 1457325 w 1457325"/>
                  <a:gd name="connsiteY12" fmla="*/ 727736 h 914885"/>
                  <a:gd name="connsiteX0" fmla="*/ 0 w 1457325"/>
                  <a:gd name="connsiteY0" fmla="*/ 732498 h 914885"/>
                  <a:gd name="connsiteX1" fmla="*/ 230981 w 1457325"/>
                  <a:gd name="connsiteY1" fmla="*/ 725355 h 914885"/>
                  <a:gd name="connsiteX2" fmla="*/ 376237 w 1457325"/>
                  <a:gd name="connsiteY2" fmla="*/ 789648 h 914885"/>
                  <a:gd name="connsiteX3" fmla="*/ 485775 w 1457325"/>
                  <a:gd name="connsiteY3" fmla="*/ 899186 h 914885"/>
                  <a:gd name="connsiteX4" fmla="*/ 571500 w 1457325"/>
                  <a:gd name="connsiteY4" fmla="*/ 653917 h 914885"/>
                  <a:gd name="connsiteX5" fmla="*/ 602455 w 1457325"/>
                  <a:gd name="connsiteY5" fmla="*/ 289585 h 914885"/>
                  <a:gd name="connsiteX6" fmla="*/ 657225 w 1457325"/>
                  <a:gd name="connsiteY6" fmla="*/ 3835 h 914885"/>
                  <a:gd name="connsiteX7" fmla="*/ 738187 w 1457325"/>
                  <a:gd name="connsiteY7" fmla="*/ 499136 h 914885"/>
                  <a:gd name="connsiteX8" fmla="*/ 781050 w 1457325"/>
                  <a:gd name="connsiteY8" fmla="*/ 837273 h 914885"/>
                  <a:gd name="connsiteX9" fmla="*/ 845343 w 1457325"/>
                  <a:gd name="connsiteY9" fmla="*/ 911092 h 914885"/>
                  <a:gd name="connsiteX10" fmla="*/ 952500 w 1457325"/>
                  <a:gd name="connsiteY10" fmla="*/ 761074 h 914885"/>
                  <a:gd name="connsiteX11" fmla="*/ 1085850 w 1457325"/>
                  <a:gd name="connsiteY11" fmla="*/ 718211 h 914885"/>
                  <a:gd name="connsiteX12" fmla="*/ 1457325 w 1457325"/>
                  <a:gd name="connsiteY12" fmla="*/ 727736 h 91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325" h="914885">
                    <a:moveTo>
                      <a:pt x="0" y="732498"/>
                    </a:moveTo>
                    <a:cubicBezTo>
                      <a:pt x="117078" y="727339"/>
                      <a:pt x="168275" y="715830"/>
                      <a:pt x="230981" y="725355"/>
                    </a:cubicBezTo>
                    <a:cubicBezTo>
                      <a:pt x="293687" y="734880"/>
                      <a:pt x="340914" y="744007"/>
                      <a:pt x="376237" y="789648"/>
                    </a:cubicBezTo>
                    <a:cubicBezTo>
                      <a:pt x="411560" y="835289"/>
                      <a:pt x="453231" y="921808"/>
                      <a:pt x="485775" y="899186"/>
                    </a:cubicBezTo>
                    <a:cubicBezTo>
                      <a:pt x="518319" y="876564"/>
                      <a:pt x="559197" y="800760"/>
                      <a:pt x="571500" y="653917"/>
                    </a:cubicBezTo>
                    <a:cubicBezTo>
                      <a:pt x="583803" y="507074"/>
                      <a:pt x="588168" y="397932"/>
                      <a:pt x="602455" y="289585"/>
                    </a:cubicBezTo>
                    <a:cubicBezTo>
                      <a:pt x="616742" y="181238"/>
                      <a:pt x="634603" y="-31090"/>
                      <a:pt x="657225" y="3835"/>
                    </a:cubicBezTo>
                    <a:cubicBezTo>
                      <a:pt x="679847" y="38760"/>
                      <a:pt x="717550" y="360230"/>
                      <a:pt x="738187" y="499136"/>
                    </a:cubicBezTo>
                    <a:cubicBezTo>
                      <a:pt x="758825" y="638042"/>
                      <a:pt x="763191" y="768614"/>
                      <a:pt x="781050" y="837273"/>
                    </a:cubicBezTo>
                    <a:cubicBezTo>
                      <a:pt x="798909" y="905932"/>
                      <a:pt x="816768" y="923792"/>
                      <a:pt x="845343" y="911092"/>
                    </a:cubicBezTo>
                    <a:cubicBezTo>
                      <a:pt x="873918" y="898392"/>
                      <a:pt x="912416" y="793221"/>
                      <a:pt x="952500" y="761074"/>
                    </a:cubicBezTo>
                    <a:cubicBezTo>
                      <a:pt x="992584" y="728927"/>
                      <a:pt x="1001713" y="723767"/>
                      <a:pt x="1085850" y="718211"/>
                    </a:cubicBezTo>
                    <a:cubicBezTo>
                      <a:pt x="1169987" y="712655"/>
                      <a:pt x="1352550" y="723766"/>
                      <a:pt x="1457325" y="727736"/>
                    </a:cubicBezTo>
                  </a:path>
                </a:pathLst>
              </a:custGeom>
              <a:ln>
                <a:tailEnd type="triangle"/>
              </a:ln>
              <a:effectLst>
                <a:glow rad="63500">
                  <a:schemeClr val="accent2">
                    <a:satMod val="175000"/>
                    <a:alpha val="18000"/>
                  </a:schemeClr>
                </a:glow>
                <a:outerShdw blurRad="152400" dist="25400" dir="2880000" rotWithShape="0">
                  <a:srgbClr val="000000">
                    <a:alpha val="80000"/>
                  </a:srgbClr>
                </a:outerShdw>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1600"/>
              </a:p>
            </p:txBody>
          </p:sp>
          <p:grpSp>
            <p:nvGrpSpPr>
              <p:cNvPr id="79" name="Group 78"/>
              <p:cNvGrpSpPr/>
              <p:nvPr/>
            </p:nvGrpSpPr>
            <p:grpSpPr>
              <a:xfrm rot="5400000">
                <a:off x="4460885" y="1591931"/>
                <a:ext cx="623207" cy="131195"/>
                <a:chOff x="2572443" y="1755571"/>
                <a:chExt cx="609577" cy="132284"/>
              </a:xfrm>
            </p:grpSpPr>
            <p:sp>
              <p:nvSpPr>
                <p:cNvPr id="93" name="Rectangle 92"/>
                <p:cNvSpPr/>
                <p:nvPr/>
              </p:nvSpPr>
              <p:spPr>
                <a:xfrm>
                  <a:off x="2572443" y="1755571"/>
                  <a:ext cx="223200" cy="576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600"/>
                </a:p>
              </p:txBody>
            </p:sp>
            <p:sp>
              <p:nvSpPr>
                <p:cNvPr id="94" name="Rectangle 93"/>
                <p:cNvSpPr/>
                <p:nvPr/>
              </p:nvSpPr>
              <p:spPr>
                <a:xfrm>
                  <a:off x="2958820" y="1755571"/>
                  <a:ext cx="223200" cy="576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600"/>
                </a:p>
              </p:txBody>
            </p:sp>
            <p:sp>
              <p:nvSpPr>
                <p:cNvPr id="95" name="Rectangle 94"/>
                <p:cNvSpPr/>
                <p:nvPr/>
              </p:nvSpPr>
              <p:spPr>
                <a:xfrm>
                  <a:off x="2963333" y="1833855"/>
                  <a:ext cx="108000" cy="54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600"/>
                </a:p>
              </p:txBody>
            </p:sp>
            <p:sp>
              <p:nvSpPr>
                <p:cNvPr id="96" name="Rectangle 95"/>
                <p:cNvSpPr/>
                <p:nvPr/>
              </p:nvSpPr>
              <p:spPr>
                <a:xfrm>
                  <a:off x="2684043" y="1830595"/>
                  <a:ext cx="108000" cy="54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600"/>
                </a:p>
              </p:txBody>
            </p:sp>
          </p:grpSp>
          <p:cxnSp>
            <p:nvCxnSpPr>
              <p:cNvPr id="80" name="Straight Connector 79"/>
              <p:cNvCxnSpPr/>
              <p:nvPr/>
            </p:nvCxnSpPr>
            <p:spPr>
              <a:xfrm rot="5400000">
                <a:off x="4679548" y="1442264"/>
                <a:ext cx="331245"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81" name="Straight Connector 80"/>
              <p:cNvCxnSpPr/>
              <p:nvPr/>
            </p:nvCxnSpPr>
            <p:spPr>
              <a:xfrm rot="5400000">
                <a:off x="4607560" y="1442264"/>
                <a:ext cx="331245"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82" name="Straight Connector 81"/>
              <p:cNvCxnSpPr/>
              <p:nvPr/>
            </p:nvCxnSpPr>
            <p:spPr>
              <a:xfrm rot="5400000">
                <a:off x="4531422" y="1442264"/>
                <a:ext cx="331245"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83" name="Straight Connector 82"/>
              <p:cNvCxnSpPr/>
              <p:nvPr/>
            </p:nvCxnSpPr>
            <p:spPr>
              <a:xfrm rot="5400000">
                <a:off x="4681909" y="1882627"/>
                <a:ext cx="331245"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84" name="Straight Connector 83"/>
              <p:cNvCxnSpPr/>
              <p:nvPr/>
            </p:nvCxnSpPr>
            <p:spPr>
              <a:xfrm rot="5400000">
                <a:off x="4609922" y="1882627"/>
                <a:ext cx="331245"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85" name="Straight Connector 84"/>
              <p:cNvCxnSpPr/>
              <p:nvPr/>
            </p:nvCxnSpPr>
            <p:spPr>
              <a:xfrm rot="5400000">
                <a:off x="4533784" y="1882627"/>
                <a:ext cx="331245"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86" name="Straight Connector 85"/>
              <p:cNvCxnSpPr/>
              <p:nvPr/>
            </p:nvCxnSpPr>
            <p:spPr>
              <a:xfrm rot="5400000">
                <a:off x="4469453" y="1442264"/>
                <a:ext cx="331245"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87" name="Straight Connector 86"/>
              <p:cNvCxnSpPr/>
              <p:nvPr/>
            </p:nvCxnSpPr>
            <p:spPr>
              <a:xfrm rot="5400000">
                <a:off x="4471814" y="1882627"/>
                <a:ext cx="331245"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88" name="Straight Connector 87"/>
              <p:cNvCxnSpPr/>
              <p:nvPr/>
            </p:nvCxnSpPr>
            <p:spPr>
              <a:xfrm rot="5400000" flipH="1" flipV="1">
                <a:off x="4632012" y="918912"/>
                <a:ext cx="573321" cy="147008"/>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89" name="Straight Connector 88"/>
              <p:cNvCxnSpPr/>
              <p:nvPr/>
            </p:nvCxnSpPr>
            <p:spPr>
              <a:xfrm rot="5400000" flipH="1" flipV="1">
                <a:off x="4276680" y="2258972"/>
                <a:ext cx="573321" cy="147008"/>
              </a:xfrm>
              <a:prstGeom prst="line">
                <a:avLst/>
              </a:prstGeom>
            </p:spPr>
            <p:style>
              <a:lnRef idx="1">
                <a:schemeClr val="accent2"/>
              </a:lnRef>
              <a:fillRef idx="0">
                <a:schemeClr val="accent2"/>
              </a:fillRef>
              <a:effectRef idx="0">
                <a:schemeClr val="accent2"/>
              </a:effectRef>
              <a:fontRef idx="minor">
                <a:schemeClr val="tx1"/>
              </a:fontRef>
            </p:style>
          </p:cxnSp>
          <p:cxnSp>
            <p:nvCxnSpPr>
              <p:cNvPr id="90" name="Straight Connector 89"/>
              <p:cNvCxnSpPr/>
              <p:nvPr/>
            </p:nvCxnSpPr>
            <p:spPr>
              <a:xfrm rot="5400000" flipV="1">
                <a:off x="4631947" y="2263833"/>
                <a:ext cx="573453" cy="142284"/>
              </a:xfrm>
              <a:prstGeom prst="line">
                <a:avLst/>
              </a:prstGeom>
            </p:spPr>
            <p:style>
              <a:lnRef idx="1">
                <a:schemeClr val="accent2"/>
              </a:lnRef>
              <a:fillRef idx="0">
                <a:schemeClr val="accent2"/>
              </a:fillRef>
              <a:effectRef idx="0">
                <a:schemeClr val="accent2"/>
              </a:effectRef>
              <a:fontRef idx="minor">
                <a:schemeClr val="tx1"/>
              </a:fontRef>
            </p:style>
          </p:cxnSp>
          <p:cxnSp>
            <p:nvCxnSpPr>
              <p:cNvPr id="91" name="Straight Connector 90"/>
              <p:cNvCxnSpPr/>
              <p:nvPr/>
            </p:nvCxnSpPr>
            <p:spPr>
              <a:xfrm rot="5400000" flipV="1">
                <a:off x="4275041" y="918772"/>
                <a:ext cx="573453" cy="142284"/>
              </a:xfrm>
              <a:prstGeom prst="line">
                <a:avLst/>
              </a:prstGeom>
            </p:spPr>
            <p:style>
              <a:lnRef idx="1">
                <a:schemeClr val="accent2"/>
              </a:lnRef>
              <a:fillRef idx="0">
                <a:schemeClr val="accent2"/>
              </a:fillRef>
              <a:effectRef idx="0">
                <a:schemeClr val="accent2"/>
              </a:effectRef>
              <a:fontRef idx="minor">
                <a:schemeClr val="tx1"/>
              </a:fontRef>
            </p:style>
          </p:cxnSp>
          <p:sp>
            <p:nvSpPr>
              <p:cNvPr id="92" name="Freeform 91"/>
              <p:cNvSpPr/>
              <p:nvPr/>
            </p:nvSpPr>
            <p:spPr>
              <a:xfrm rot="16200000" flipV="1">
                <a:off x="4405556" y="2439572"/>
                <a:ext cx="736099" cy="178517"/>
              </a:xfrm>
              <a:custGeom>
                <a:avLst/>
                <a:gdLst>
                  <a:gd name="connsiteX0" fmla="*/ 0 w 1466850"/>
                  <a:gd name="connsiteY0" fmla="*/ 759870 h 937434"/>
                  <a:gd name="connsiteX1" fmla="*/ 300037 w 1466850"/>
                  <a:gd name="connsiteY1" fmla="*/ 755108 h 937434"/>
                  <a:gd name="connsiteX2" fmla="*/ 395287 w 1466850"/>
                  <a:gd name="connsiteY2" fmla="*/ 793208 h 937434"/>
                  <a:gd name="connsiteX3" fmla="*/ 485775 w 1466850"/>
                  <a:gd name="connsiteY3" fmla="*/ 926558 h 937434"/>
                  <a:gd name="connsiteX4" fmla="*/ 561975 w 1466850"/>
                  <a:gd name="connsiteY4" fmla="*/ 731295 h 937434"/>
                  <a:gd name="connsiteX5" fmla="*/ 595312 w 1466850"/>
                  <a:gd name="connsiteY5" fmla="*/ 255045 h 937434"/>
                  <a:gd name="connsiteX6" fmla="*/ 647700 w 1466850"/>
                  <a:gd name="connsiteY6" fmla="*/ 7395 h 937434"/>
                  <a:gd name="connsiteX7" fmla="*/ 738187 w 1466850"/>
                  <a:gd name="connsiteY7" fmla="*/ 526508 h 937434"/>
                  <a:gd name="connsiteX8" fmla="*/ 781050 w 1466850"/>
                  <a:gd name="connsiteY8" fmla="*/ 864645 h 937434"/>
                  <a:gd name="connsiteX9" fmla="*/ 828675 w 1466850"/>
                  <a:gd name="connsiteY9" fmla="*/ 931320 h 937434"/>
                  <a:gd name="connsiteX10" fmla="*/ 952500 w 1466850"/>
                  <a:gd name="connsiteY10" fmla="*/ 764633 h 937434"/>
                  <a:gd name="connsiteX11" fmla="*/ 1047750 w 1466850"/>
                  <a:gd name="connsiteY11" fmla="*/ 731295 h 937434"/>
                  <a:gd name="connsiteX12" fmla="*/ 1466850 w 1466850"/>
                  <a:gd name="connsiteY12" fmla="*/ 745583 h 937434"/>
                  <a:gd name="connsiteX0" fmla="*/ 0 w 1466850"/>
                  <a:gd name="connsiteY0" fmla="*/ 759870 h 937434"/>
                  <a:gd name="connsiteX1" fmla="*/ 230981 w 1466850"/>
                  <a:gd name="connsiteY1" fmla="*/ 752727 h 937434"/>
                  <a:gd name="connsiteX2" fmla="*/ 395287 w 1466850"/>
                  <a:gd name="connsiteY2" fmla="*/ 793208 h 937434"/>
                  <a:gd name="connsiteX3" fmla="*/ 485775 w 1466850"/>
                  <a:gd name="connsiteY3" fmla="*/ 926558 h 937434"/>
                  <a:gd name="connsiteX4" fmla="*/ 561975 w 1466850"/>
                  <a:gd name="connsiteY4" fmla="*/ 731295 h 937434"/>
                  <a:gd name="connsiteX5" fmla="*/ 595312 w 1466850"/>
                  <a:gd name="connsiteY5" fmla="*/ 255045 h 937434"/>
                  <a:gd name="connsiteX6" fmla="*/ 647700 w 1466850"/>
                  <a:gd name="connsiteY6" fmla="*/ 7395 h 937434"/>
                  <a:gd name="connsiteX7" fmla="*/ 738187 w 1466850"/>
                  <a:gd name="connsiteY7" fmla="*/ 526508 h 937434"/>
                  <a:gd name="connsiteX8" fmla="*/ 781050 w 1466850"/>
                  <a:gd name="connsiteY8" fmla="*/ 864645 h 937434"/>
                  <a:gd name="connsiteX9" fmla="*/ 828675 w 1466850"/>
                  <a:gd name="connsiteY9" fmla="*/ 931320 h 937434"/>
                  <a:gd name="connsiteX10" fmla="*/ 952500 w 1466850"/>
                  <a:gd name="connsiteY10" fmla="*/ 764633 h 937434"/>
                  <a:gd name="connsiteX11" fmla="*/ 1047750 w 1466850"/>
                  <a:gd name="connsiteY11" fmla="*/ 731295 h 937434"/>
                  <a:gd name="connsiteX12" fmla="*/ 1466850 w 1466850"/>
                  <a:gd name="connsiteY12" fmla="*/ 745583 h 937434"/>
                  <a:gd name="connsiteX0" fmla="*/ 0 w 1466850"/>
                  <a:gd name="connsiteY0" fmla="*/ 759870 h 937434"/>
                  <a:gd name="connsiteX1" fmla="*/ 230981 w 1466850"/>
                  <a:gd name="connsiteY1" fmla="*/ 752727 h 937434"/>
                  <a:gd name="connsiteX2" fmla="*/ 376237 w 1466850"/>
                  <a:gd name="connsiteY2" fmla="*/ 817020 h 937434"/>
                  <a:gd name="connsiteX3" fmla="*/ 485775 w 1466850"/>
                  <a:gd name="connsiteY3" fmla="*/ 926558 h 937434"/>
                  <a:gd name="connsiteX4" fmla="*/ 561975 w 1466850"/>
                  <a:gd name="connsiteY4" fmla="*/ 731295 h 937434"/>
                  <a:gd name="connsiteX5" fmla="*/ 595312 w 1466850"/>
                  <a:gd name="connsiteY5" fmla="*/ 255045 h 937434"/>
                  <a:gd name="connsiteX6" fmla="*/ 647700 w 1466850"/>
                  <a:gd name="connsiteY6" fmla="*/ 7395 h 937434"/>
                  <a:gd name="connsiteX7" fmla="*/ 738187 w 1466850"/>
                  <a:gd name="connsiteY7" fmla="*/ 526508 h 937434"/>
                  <a:gd name="connsiteX8" fmla="*/ 781050 w 1466850"/>
                  <a:gd name="connsiteY8" fmla="*/ 864645 h 937434"/>
                  <a:gd name="connsiteX9" fmla="*/ 828675 w 1466850"/>
                  <a:gd name="connsiteY9" fmla="*/ 931320 h 937434"/>
                  <a:gd name="connsiteX10" fmla="*/ 952500 w 1466850"/>
                  <a:gd name="connsiteY10" fmla="*/ 764633 h 937434"/>
                  <a:gd name="connsiteX11" fmla="*/ 1047750 w 1466850"/>
                  <a:gd name="connsiteY11" fmla="*/ 731295 h 937434"/>
                  <a:gd name="connsiteX12" fmla="*/ 1466850 w 1466850"/>
                  <a:gd name="connsiteY12" fmla="*/ 745583 h 937434"/>
                  <a:gd name="connsiteX0" fmla="*/ 0 w 1466850"/>
                  <a:gd name="connsiteY0" fmla="*/ 759870 h 937434"/>
                  <a:gd name="connsiteX1" fmla="*/ 230981 w 1466850"/>
                  <a:gd name="connsiteY1" fmla="*/ 752727 h 937434"/>
                  <a:gd name="connsiteX2" fmla="*/ 376237 w 1466850"/>
                  <a:gd name="connsiteY2" fmla="*/ 817020 h 937434"/>
                  <a:gd name="connsiteX3" fmla="*/ 485775 w 1466850"/>
                  <a:gd name="connsiteY3" fmla="*/ 926558 h 937434"/>
                  <a:gd name="connsiteX4" fmla="*/ 561975 w 1466850"/>
                  <a:gd name="connsiteY4" fmla="*/ 731295 h 937434"/>
                  <a:gd name="connsiteX5" fmla="*/ 595312 w 1466850"/>
                  <a:gd name="connsiteY5" fmla="*/ 255045 h 937434"/>
                  <a:gd name="connsiteX6" fmla="*/ 647700 w 1466850"/>
                  <a:gd name="connsiteY6" fmla="*/ 7395 h 937434"/>
                  <a:gd name="connsiteX7" fmla="*/ 738187 w 1466850"/>
                  <a:gd name="connsiteY7" fmla="*/ 526508 h 937434"/>
                  <a:gd name="connsiteX8" fmla="*/ 781050 w 1466850"/>
                  <a:gd name="connsiteY8" fmla="*/ 864645 h 937434"/>
                  <a:gd name="connsiteX9" fmla="*/ 828675 w 1466850"/>
                  <a:gd name="connsiteY9" fmla="*/ 931320 h 937434"/>
                  <a:gd name="connsiteX10" fmla="*/ 952500 w 1466850"/>
                  <a:gd name="connsiteY10" fmla="*/ 764633 h 937434"/>
                  <a:gd name="connsiteX11" fmla="*/ 1047750 w 1466850"/>
                  <a:gd name="connsiteY11" fmla="*/ 731295 h 937434"/>
                  <a:gd name="connsiteX12" fmla="*/ 1466850 w 1466850"/>
                  <a:gd name="connsiteY12" fmla="*/ 745583 h 937434"/>
                  <a:gd name="connsiteX0" fmla="*/ 0 w 1466850"/>
                  <a:gd name="connsiteY0" fmla="*/ 741420 h 918984"/>
                  <a:gd name="connsiteX1" fmla="*/ 230981 w 1466850"/>
                  <a:gd name="connsiteY1" fmla="*/ 734277 h 918984"/>
                  <a:gd name="connsiteX2" fmla="*/ 376237 w 1466850"/>
                  <a:gd name="connsiteY2" fmla="*/ 798570 h 918984"/>
                  <a:gd name="connsiteX3" fmla="*/ 485775 w 1466850"/>
                  <a:gd name="connsiteY3" fmla="*/ 908108 h 918984"/>
                  <a:gd name="connsiteX4" fmla="*/ 561975 w 1466850"/>
                  <a:gd name="connsiteY4" fmla="*/ 712845 h 918984"/>
                  <a:gd name="connsiteX5" fmla="*/ 595312 w 1466850"/>
                  <a:gd name="connsiteY5" fmla="*/ 236595 h 918984"/>
                  <a:gd name="connsiteX6" fmla="*/ 671512 w 1466850"/>
                  <a:gd name="connsiteY6" fmla="*/ 7995 h 918984"/>
                  <a:gd name="connsiteX7" fmla="*/ 738187 w 1466850"/>
                  <a:gd name="connsiteY7" fmla="*/ 508058 h 918984"/>
                  <a:gd name="connsiteX8" fmla="*/ 781050 w 1466850"/>
                  <a:gd name="connsiteY8" fmla="*/ 846195 h 918984"/>
                  <a:gd name="connsiteX9" fmla="*/ 828675 w 1466850"/>
                  <a:gd name="connsiteY9" fmla="*/ 912870 h 918984"/>
                  <a:gd name="connsiteX10" fmla="*/ 952500 w 1466850"/>
                  <a:gd name="connsiteY10" fmla="*/ 746183 h 918984"/>
                  <a:gd name="connsiteX11" fmla="*/ 1047750 w 1466850"/>
                  <a:gd name="connsiteY11" fmla="*/ 712845 h 918984"/>
                  <a:gd name="connsiteX12" fmla="*/ 1466850 w 1466850"/>
                  <a:gd name="connsiteY12" fmla="*/ 727133 h 918984"/>
                  <a:gd name="connsiteX0" fmla="*/ 0 w 1466850"/>
                  <a:gd name="connsiteY0" fmla="*/ 733462 h 911026"/>
                  <a:gd name="connsiteX1" fmla="*/ 230981 w 1466850"/>
                  <a:gd name="connsiteY1" fmla="*/ 726319 h 911026"/>
                  <a:gd name="connsiteX2" fmla="*/ 376237 w 1466850"/>
                  <a:gd name="connsiteY2" fmla="*/ 790612 h 911026"/>
                  <a:gd name="connsiteX3" fmla="*/ 485775 w 1466850"/>
                  <a:gd name="connsiteY3" fmla="*/ 900150 h 911026"/>
                  <a:gd name="connsiteX4" fmla="*/ 561975 w 1466850"/>
                  <a:gd name="connsiteY4" fmla="*/ 704887 h 911026"/>
                  <a:gd name="connsiteX5" fmla="*/ 595312 w 1466850"/>
                  <a:gd name="connsiteY5" fmla="*/ 228637 h 911026"/>
                  <a:gd name="connsiteX6" fmla="*/ 671512 w 1466850"/>
                  <a:gd name="connsiteY6" fmla="*/ 37 h 911026"/>
                  <a:gd name="connsiteX7" fmla="*/ 738187 w 1466850"/>
                  <a:gd name="connsiteY7" fmla="*/ 500100 h 911026"/>
                  <a:gd name="connsiteX8" fmla="*/ 781050 w 1466850"/>
                  <a:gd name="connsiteY8" fmla="*/ 838237 h 911026"/>
                  <a:gd name="connsiteX9" fmla="*/ 828675 w 1466850"/>
                  <a:gd name="connsiteY9" fmla="*/ 904912 h 911026"/>
                  <a:gd name="connsiteX10" fmla="*/ 952500 w 1466850"/>
                  <a:gd name="connsiteY10" fmla="*/ 738225 h 911026"/>
                  <a:gd name="connsiteX11" fmla="*/ 1047750 w 1466850"/>
                  <a:gd name="connsiteY11" fmla="*/ 704887 h 911026"/>
                  <a:gd name="connsiteX12" fmla="*/ 1466850 w 1466850"/>
                  <a:gd name="connsiteY12" fmla="*/ 719175 h 911026"/>
                  <a:gd name="connsiteX0" fmla="*/ 0 w 1466850"/>
                  <a:gd name="connsiteY0" fmla="*/ 728702 h 906266"/>
                  <a:gd name="connsiteX1" fmla="*/ 230981 w 1466850"/>
                  <a:gd name="connsiteY1" fmla="*/ 721559 h 906266"/>
                  <a:gd name="connsiteX2" fmla="*/ 376237 w 1466850"/>
                  <a:gd name="connsiteY2" fmla="*/ 785852 h 906266"/>
                  <a:gd name="connsiteX3" fmla="*/ 485775 w 1466850"/>
                  <a:gd name="connsiteY3" fmla="*/ 895390 h 906266"/>
                  <a:gd name="connsiteX4" fmla="*/ 561975 w 1466850"/>
                  <a:gd name="connsiteY4" fmla="*/ 700127 h 906266"/>
                  <a:gd name="connsiteX5" fmla="*/ 595312 w 1466850"/>
                  <a:gd name="connsiteY5" fmla="*/ 223877 h 906266"/>
                  <a:gd name="connsiteX6" fmla="*/ 657225 w 1466850"/>
                  <a:gd name="connsiteY6" fmla="*/ 39 h 906266"/>
                  <a:gd name="connsiteX7" fmla="*/ 738187 w 1466850"/>
                  <a:gd name="connsiteY7" fmla="*/ 495340 h 906266"/>
                  <a:gd name="connsiteX8" fmla="*/ 781050 w 1466850"/>
                  <a:gd name="connsiteY8" fmla="*/ 833477 h 906266"/>
                  <a:gd name="connsiteX9" fmla="*/ 828675 w 1466850"/>
                  <a:gd name="connsiteY9" fmla="*/ 900152 h 906266"/>
                  <a:gd name="connsiteX10" fmla="*/ 952500 w 1466850"/>
                  <a:gd name="connsiteY10" fmla="*/ 733465 h 906266"/>
                  <a:gd name="connsiteX11" fmla="*/ 1047750 w 1466850"/>
                  <a:gd name="connsiteY11" fmla="*/ 700127 h 906266"/>
                  <a:gd name="connsiteX12" fmla="*/ 1466850 w 1466850"/>
                  <a:gd name="connsiteY12" fmla="*/ 714415 h 906266"/>
                  <a:gd name="connsiteX0" fmla="*/ 0 w 1466850"/>
                  <a:gd name="connsiteY0" fmla="*/ 728702 h 906266"/>
                  <a:gd name="connsiteX1" fmla="*/ 230981 w 1466850"/>
                  <a:gd name="connsiteY1" fmla="*/ 721559 h 906266"/>
                  <a:gd name="connsiteX2" fmla="*/ 376237 w 1466850"/>
                  <a:gd name="connsiteY2" fmla="*/ 785852 h 906266"/>
                  <a:gd name="connsiteX3" fmla="*/ 485775 w 1466850"/>
                  <a:gd name="connsiteY3" fmla="*/ 895390 h 906266"/>
                  <a:gd name="connsiteX4" fmla="*/ 561975 w 1466850"/>
                  <a:gd name="connsiteY4" fmla="*/ 700127 h 906266"/>
                  <a:gd name="connsiteX5" fmla="*/ 595312 w 1466850"/>
                  <a:gd name="connsiteY5" fmla="*/ 223877 h 906266"/>
                  <a:gd name="connsiteX6" fmla="*/ 657225 w 1466850"/>
                  <a:gd name="connsiteY6" fmla="*/ 39 h 906266"/>
                  <a:gd name="connsiteX7" fmla="*/ 738187 w 1466850"/>
                  <a:gd name="connsiteY7" fmla="*/ 495340 h 906266"/>
                  <a:gd name="connsiteX8" fmla="*/ 781050 w 1466850"/>
                  <a:gd name="connsiteY8" fmla="*/ 833477 h 906266"/>
                  <a:gd name="connsiteX9" fmla="*/ 828675 w 1466850"/>
                  <a:gd name="connsiteY9" fmla="*/ 900152 h 906266"/>
                  <a:gd name="connsiteX10" fmla="*/ 952500 w 1466850"/>
                  <a:gd name="connsiteY10" fmla="*/ 733465 h 906266"/>
                  <a:gd name="connsiteX11" fmla="*/ 1047750 w 1466850"/>
                  <a:gd name="connsiteY11" fmla="*/ 700127 h 906266"/>
                  <a:gd name="connsiteX12" fmla="*/ 1466850 w 1466850"/>
                  <a:gd name="connsiteY12" fmla="*/ 714415 h 906266"/>
                  <a:gd name="connsiteX0" fmla="*/ 0 w 1466850"/>
                  <a:gd name="connsiteY0" fmla="*/ 732629 h 910193"/>
                  <a:gd name="connsiteX1" fmla="*/ 230981 w 1466850"/>
                  <a:gd name="connsiteY1" fmla="*/ 725486 h 910193"/>
                  <a:gd name="connsiteX2" fmla="*/ 376237 w 1466850"/>
                  <a:gd name="connsiteY2" fmla="*/ 789779 h 910193"/>
                  <a:gd name="connsiteX3" fmla="*/ 485775 w 1466850"/>
                  <a:gd name="connsiteY3" fmla="*/ 899317 h 910193"/>
                  <a:gd name="connsiteX4" fmla="*/ 561975 w 1466850"/>
                  <a:gd name="connsiteY4" fmla="*/ 704054 h 910193"/>
                  <a:gd name="connsiteX5" fmla="*/ 602455 w 1466850"/>
                  <a:gd name="connsiteY5" fmla="*/ 289716 h 910193"/>
                  <a:gd name="connsiteX6" fmla="*/ 657225 w 1466850"/>
                  <a:gd name="connsiteY6" fmla="*/ 3966 h 910193"/>
                  <a:gd name="connsiteX7" fmla="*/ 738187 w 1466850"/>
                  <a:gd name="connsiteY7" fmla="*/ 499267 h 910193"/>
                  <a:gd name="connsiteX8" fmla="*/ 781050 w 1466850"/>
                  <a:gd name="connsiteY8" fmla="*/ 837404 h 910193"/>
                  <a:gd name="connsiteX9" fmla="*/ 828675 w 1466850"/>
                  <a:gd name="connsiteY9" fmla="*/ 904079 h 910193"/>
                  <a:gd name="connsiteX10" fmla="*/ 952500 w 1466850"/>
                  <a:gd name="connsiteY10" fmla="*/ 737392 h 910193"/>
                  <a:gd name="connsiteX11" fmla="*/ 1047750 w 1466850"/>
                  <a:gd name="connsiteY11" fmla="*/ 704054 h 910193"/>
                  <a:gd name="connsiteX12" fmla="*/ 1466850 w 1466850"/>
                  <a:gd name="connsiteY12" fmla="*/ 718342 h 910193"/>
                  <a:gd name="connsiteX0" fmla="*/ 0 w 1466850"/>
                  <a:gd name="connsiteY0" fmla="*/ 732498 h 910062"/>
                  <a:gd name="connsiteX1" fmla="*/ 230981 w 1466850"/>
                  <a:gd name="connsiteY1" fmla="*/ 725355 h 910062"/>
                  <a:gd name="connsiteX2" fmla="*/ 376237 w 1466850"/>
                  <a:gd name="connsiteY2" fmla="*/ 789648 h 910062"/>
                  <a:gd name="connsiteX3" fmla="*/ 485775 w 1466850"/>
                  <a:gd name="connsiteY3" fmla="*/ 899186 h 910062"/>
                  <a:gd name="connsiteX4" fmla="*/ 571500 w 1466850"/>
                  <a:gd name="connsiteY4" fmla="*/ 653917 h 910062"/>
                  <a:gd name="connsiteX5" fmla="*/ 602455 w 1466850"/>
                  <a:gd name="connsiteY5" fmla="*/ 289585 h 910062"/>
                  <a:gd name="connsiteX6" fmla="*/ 657225 w 1466850"/>
                  <a:gd name="connsiteY6" fmla="*/ 3835 h 910062"/>
                  <a:gd name="connsiteX7" fmla="*/ 738187 w 1466850"/>
                  <a:gd name="connsiteY7" fmla="*/ 499136 h 910062"/>
                  <a:gd name="connsiteX8" fmla="*/ 781050 w 1466850"/>
                  <a:gd name="connsiteY8" fmla="*/ 837273 h 910062"/>
                  <a:gd name="connsiteX9" fmla="*/ 828675 w 1466850"/>
                  <a:gd name="connsiteY9" fmla="*/ 903948 h 910062"/>
                  <a:gd name="connsiteX10" fmla="*/ 952500 w 1466850"/>
                  <a:gd name="connsiteY10" fmla="*/ 737261 h 910062"/>
                  <a:gd name="connsiteX11" fmla="*/ 1047750 w 1466850"/>
                  <a:gd name="connsiteY11" fmla="*/ 703923 h 910062"/>
                  <a:gd name="connsiteX12" fmla="*/ 1466850 w 1466850"/>
                  <a:gd name="connsiteY12" fmla="*/ 718211 h 910062"/>
                  <a:gd name="connsiteX0" fmla="*/ 0 w 1466850"/>
                  <a:gd name="connsiteY0" fmla="*/ 732498 h 910062"/>
                  <a:gd name="connsiteX1" fmla="*/ 230981 w 1466850"/>
                  <a:gd name="connsiteY1" fmla="*/ 725355 h 910062"/>
                  <a:gd name="connsiteX2" fmla="*/ 376237 w 1466850"/>
                  <a:gd name="connsiteY2" fmla="*/ 789648 h 910062"/>
                  <a:gd name="connsiteX3" fmla="*/ 485775 w 1466850"/>
                  <a:gd name="connsiteY3" fmla="*/ 899186 h 910062"/>
                  <a:gd name="connsiteX4" fmla="*/ 571500 w 1466850"/>
                  <a:gd name="connsiteY4" fmla="*/ 653917 h 910062"/>
                  <a:gd name="connsiteX5" fmla="*/ 602455 w 1466850"/>
                  <a:gd name="connsiteY5" fmla="*/ 289585 h 910062"/>
                  <a:gd name="connsiteX6" fmla="*/ 657225 w 1466850"/>
                  <a:gd name="connsiteY6" fmla="*/ 3835 h 910062"/>
                  <a:gd name="connsiteX7" fmla="*/ 738187 w 1466850"/>
                  <a:gd name="connsiteY7" fmla="*/ 499136 h 910062"/>
                  <a:gd name="connsiteX8" fmla="*/ 781050 w 1466850"/>
                  <a:gd name="connsiteY8" fmla="*/ 837273 h 910062"/>
                  <a:gd name="connsiteX9" fmla="*/ 828675 w 1466850"/>
                  <a:gd name="connsiteY9" fmla="*/ 903948 h 910062"/>
                  <a:gd name="connsiteX10" fmla="*/ 952500 w 1466850"/>
                  <a:gd name="connsiteY10" fmla="*/ 737261 h 910062"/>
                  <a:gd name="connsiteX11" fmla="*/ 1047750 w 1466850"/>
                  <a:gd name="connsiteY11" fmla="*/ 703923 h 910062"/>
                  <a:gd name="connsiteX12" fmla="*/ 1466850 w 1466850"/>
                  <a:gd name="connsiteY12" fmla="*/ 718211 h 910062"/>
                  <a:gd name="connsiteX0" fmla="*/ 0 w 1466850"/>
                  <a:gd name="connsiteY0" fmla="*/ 732498 h 908430"/>
                  <a:gd name="connsiteX1" fmla="*/ 230981 w 1466850"/>
                  <a:gd name="connsiteY1" fmla="*/ 725355 h 908430"/>
                  <a:gd name="connsiteX2" fmla="*/ 376237 w 1466850"/>
                  <a:gd name="connsiteY2" fmla="*/ 789648 h 908430"/>
                  <a:gd name="connsiteX3" fmla="*/ 485775 w 1466850"/>
                  <a:gd name="connsiteY3" fmla="*/ 899186 h 908430"/>
                  <a:gd name="connsiteX4" fmla="*/ 571500 w 1466850"/>
                  <a:gd name="connsiteY4" fmla="*/ 653917 h 908430"/>
                  <a:gd name="connsiteX5" fmla="*/ 602455 w 1466850"/>
                  <a:gd name="connsiteY5" fmla="*/ 289585 h 908430"/>
                  <a:gd name="connsiteX6" fmla="*/ 657225 w 1466850"/>
                  <a:gd name="connsiteY6" fmla="*/ 3835 h 908430"/>
                  <a:gd name="connsiteX7" fmla="*/ 738187 w 1466850"/>
                  <a:gd name="connsiteY7" fmla="*/ 499136 h 908430"/>
                  <a:gd name="connsiteX8" fmla="*/ 781050 w 1466850"/>
                  <a:gd name="connsiteY8" fmla="*/ 837273 h 908430"/>
                  <a:gd name="connsiteX9" fmla="*/ 828675 w 1466850"/>
                  <a:gd name="connsiteY9" fmla="*/ 903948 h 908430"/>
                  <a:gd name="connsiteX10" fmla="*/ 952500 w 1466850"/>
                  <a:gd name="connsiteY10" fmla="*/ 761074 h 908430"/>
                  <a:gd name="connsiteX11" fmla="*/ 1047750 w 1466850"/>
                  <a:gd name="connsiteY11" fmla="*/ 703923 h 908430"/>
                  <a:gd name="connsiteX12" fmla="*/ 1466850 w 1466850"/>
                  <a:gd name="connsiteY12" fmla="*/ 718211 h 908430"/>
                  <a:gd name="connsiteX0" fmla="*/ 0 w 1466850"/>
                  <a:gd name="connsiteY0" fmla="*/ 732498 h 914885"/>
                  <a:gd name="connsiteX1" fmla="*/ 230981 w 1466850"/>
                  <a:gd name="connsiteY1" fmla="*/ 725355 h 914885"/>
                  <a:gd name="connsiteX2" fmla="*/ 376237 w 1466850"/>
                  <a:gd name="connsiteY2" fmla="*/ 789648 h 914885"/>
                  <a:gd name="connsiteX3" fmla="*/ 485775 w 1466850"/>
                  <a:gd name="connsiteY3" fmla="*/ 899186 h 914885"/>
                  <a:gd name="connsiteX4" fmla="*/ 571500 w 1466850"/>
                  <a:gd name="connsiteY4" fmla="*/ 653917 h 914885"/>
                  <a:gd name="connsiteX5" fmla="*/ 602455 w 1466850"/>
                  <a:gd name="connsiteY5" fmla="*/ 289585 h 914885"/>
                  <a:gd name="connsiteX6" fmla="*/ 657225 w 1466850"/>
                  <a:gd name="connsiteY6" fmla="*/ 3835 h 914885"/>
                  <a:gd name="connsiteX7" fmla="*/ 738187 w 1466850"/>
                  <a:gd name="connsiteY7" fmla="*/ 499136 h 914885"/>
                  <a:gd name="connsiteX8" fmla="*/ 781050 w 1466850"/>
                  <a:gd name="connsiteY8" fmla="*/ 837273 h 914885"/>
                  <a:gd name="connsiteX9" fmla="*/ 845343 w 1466850"/>
                  <a:gd name="connsiteY9" fmla="*/ 911092 h 914885"/>
                  <a:gd name="connsiteX10" fmla="*/ 952500 w 1466850"/>
                  <a:gd name="connsiteY10" fmla="*/ 761074 h 914885"/>
                  <a:gd name="connsiteX11" fmla="*/ 1047750 w 1466850"/>
                  <a:gd name="connsiteY11" fmla="*/ 703923 h 914885"/>
                  <a:gd name="connsiteX12" fmla="*/ 1466850 w 1466850"/>
                  <a:gd name="connsiteY12" fmla="*/ 718211 h 914885"/>
                  <a:gd name="connsiteX0" fmla="*/ 0 w 1466850"/>
                  <a:gd name="connsiteY0" fmla="*/ 732498 h 914885"/>
                  <a:gd name="connsiteX1" fmla="*/ 230981 w 1466850"/>
                  <a:gd name="connsiteY1" fmla="*/ 725355 h 914885"/>
                  <a:gd name="connsiteX2" fmla="*/ 376237 w 1466850"/>
                  <a:gd name="connsiteY2" fmla="*/ 789648 h 914885"/>
                  <a:gd name="connsiteX3" fmla="*/ 485775 w 1466850"/>
                  <a:gd name="connsiteY3" fmla="*/ 899186 h 914885"/>
                  <a:gd name="connsiteX4" fmla="*/ 571500 w 1466850"/>
                  <a:gd name="connsiteY4" fmla="*/ 653917 h 914885"/>
                  <a:gd name="connsiteX5" fmla="*/ 602455 w 1466850"/>
                  <a:gd name="connsiteY5" fmla="*/ 289585 h 914885"/>
                  <a:gd name="connsiteX6" fmla="*/ 657225 w 1466850"/>
                  <a:gd name="connsiteY6" fmla="*/ 3835 h 914885"/>
                  <a:gd name="connsiteX7" fmla="*/ 738187 w 1466850"/>
                  <a:gd name="connsiteY7" fmla="*/ 499136 h 914885"/>
                  <a:gd name="connsiteX8" fmla="*/ 781050 w 1466850"/>
                  <a:gd name="connsiteY8" fmla="*/ 837273 h 914885"/>
                  <a:gd name="connsiteX9" fmla="*/ 845343 w 1466850"/>
                  <a:gd name="connsiteY9" fmla="*/ 911092 h 914885"/>
                  <a:gd name="connsiteX10" fmla="*/ 952500 w 1466850"/>
                  <a:gd name="connsiteY10" fmla="*/ 761074 h 914885"/>
                  <a:gd name="connsiteX11" fmla="*/ 1085850 w 1466850"/>
                  <a:gd name="connsiteY11" fmla="*/ 718211 h 914885"/>
                  <a:gd name="connsiteX12" fmla="*/ 1466850 w 1466850"/>
                  <a:gd name="connsiteY12" fmla="*/ 718211 h 914885"/>
                  <a:gd name="connsiteX0" fmla="*/ 0 w 1466850"/>
                  <a:gd name="connsiteY0" fmla="*/ 732498 h 914885"/>
                  <a:gd name="connsiteX1" fmla="*/ 230981 w 1466850"/>
                  <a:gd name="connsiteY1" fmla="*/ 725355 h 914885"/>
                  <a:gd name="connsiteX2" fmla="*/ 376237 w 1466850"/>
                  <a:gd name="connsiteY2" fmla="*/ 789648 h 914885"/>
                  <a:gd name="connsiteX3" fmla="*/ 485775 w 1466850"/>
                  <a:gd name="connsiteY3" fmla="*/ 899186 h 914885"/>
                  <a:gd name="connsiteX4" fmla="*/ 571500 w 1466850"/>
                  <a:gd name="connsiteY4" fmla="*/ 653917 h 914885"/>
                  <a:gd name="connsiteX5" fmla="*/ 602455 w 1466850"/>
                  <a:gd name="connsiteY5" fmla="*/ 289585 h 914885"/>
                  <a:gd name="connsiteX6" fmla="*/ 657225 w 1466850"/>
                  <a:gd name="connsiteY6" fmla="*/ 3835 h 914885"/>
                  <a:gd name="connsiteX7" fmla="*/ 738187 w 1466850"/>
                  <a:gd name="connsiteY7" fmla="*/ 499136 h 914885"/>
                  <a:gd name="connsiteX8" fmla="*/ 781050 w 1466850"/>
                  <a:gd name="connsiteY8" fmla="*/ 837273 h 914885"/>
                  <a:gd name="connsiteX9" fmla="*/ 845343 w 1466850"/>
                  <a:gd name="connsiteY9" fmla="*/ 911092 h 914885"/>
                  <a:gd name="connsiteX10" fmla="*/ 952500 w 1466850"/>
                  <a:gd name="connsiteY10" fmla="*/ 761074 h 914885"/>
                  <a:gd name="connsiteX11" fmla="*/ 1085850 w 1466850"/>
                  <a:gd name="connsiteY11" fmla="*/ 718211 h 914885"/>
                  <a:gd name="connsiteX12" fmla="*/ 1466850 w 1466850"/>
                  <a:gd name="connsiteY12" fmla="*/ 718211 h 914885"/>
                  <a:gd name="connsiteX0" fmla="*/ 0 w 1457325"/>
                  <a:gd name="connsiteY0" fmla="*/ 732498 h 914885"/>
                  <a:gd name="connsiteX1" fmla="*/ 230981 w 1457325"/>
                  <a:gd name="connsiteY1" fmla="*/ 725355 h 914885"/>
                  <a:gd name="connsiteX2" fmla="*/ 376237 w 1457325"/>
                  <a:gd name="connsiteY2" fmla="*/ 789648 h 914885"/>
                  <a:gd name="connsiteX3" fmla="*/ 485775 w 1457325"/>
                  <a:gd name="connsiteY3" fmla="*/ 899186 h 914885"/>
                  <a:gd name="connsiteX4" fmla="*/ 571500 w 1457325"/>
                  <a:gd name="connsiteY4" fmla="*/ 653917 h 914885"/>
                  <a:gd name="connsiteX5" fmla="*/ 602455 w 1457325"/>
                  <a:gd name="connsiteY5" fmla="*/ 289585 h 914885"/>
                  <a:gd name="connsiteX6" fmla="*/ 657225 w 1457325"/>
                  <a:gd name="connsiteY6" fmla="*/ 3835 h 914885"/>
                  <a:gd name="connsiteX7" fmla="*/ 738187 w 1457325"/>
                  <a:gd name="connsiteY7" fmla="*/ 499136 h 914885"/>
                  <a:gd name="connsiteX8" fmla="*/ 781050 w 1457325"/>
                  <a:gd name="connsiteY8" fmla="*/ 837273 h 914885"/>
                  <a:gd name="connsiteX9" fmla="*/ 845343 w 1457325"/>
                  <a:gd name="connsiteY9" fmla="*/ 911092 h 914885"/>
                  <a:gd name="connsiteX10" fmla="*/ 952500 w 1457325"/>
                  <a:gd name="connsiteY10" fmla="*/ 761074 h 914885"/>
                  <a:gd name="connsiteX11" fmla="*/ 1085850 w 1457325"/>
                  <a:gd name="connsiteY11" fmla="*/ 718211 h 914885"/>
                  <a:gd name="connsiteX12" fmla="*/ 1457325 w 1457325"/>
                  <a:gd name="connsiteY12" fmla="*/ 727736 h 914885"/>
                  <a:gd name="connsiteX0" fmla="*/ 0 w 1457325"/>
                  <a:gd name="connsiteY0" fmla="*/ 732498 h 914885"/>
                  <a:gd name="connsiteX1" fmla="*/ 230981 w 1457325"/>
                  <a:gd name="connsiteY1" fmla="*/ 725355 h 914885"/>
                  <a:gd name="connsiteX2" fmla="*/ 376237 w 1457325"/>
                  <a:gd name="connsiteY2" fmla="*/ 789648 h 914885"/>
                  <a:gd name="connsiteX3" fmla="*/ 485775 w 1457325"/>
                  <a:gd name="connsiteY3" fmla="*/ 899186 h 914885"/>
                  <a:gd name="connsiteX4" fmla="*/ 571500 w 1457325"/>
                  <a:gd name="connsiteY4" fmla="*/ 653917 h 914885"/>
                  <a:gd name="connsiteX5" fmla="*/ 602455 w 1457325"/>
                  <a:gd name="connsiteY5" fmla="*/ 289585 h 914885"/>
                  <a:gd name="connsiteX6" fmla="*/ 657225 w 1457325"/>
                  <a:gd name="connsiteY6" fmla="*/ 3835 h 914885"/>
                  <a:gd name="connsiteX7" fmla="*/ 738187 w 1457325"/>
                  <a:gd name="connsiteY7" fmla="*/ 499136 h 914885"/>
                  <a:gd name="connsiteX8" fmla="*/ 781050 w 1457325"/>
                  <a:gd name="connsiteY8" fmla="*/ 837273 h 914885"/>
                  <a:gd name="connsiteX9" fmla="*/ 845343 w 1457325"/>
                  <a:gd name="connsiteY9" fmla="*/ 911092 h 914885"/>
                  <a:gd name="connsiteX10" fmla="*/ 952500 w 1457325"/>
                  <a:gd name="connsiteY10" fmla="*/ 761074 h 914885"/>
                  <a:gd name="connsiteX11" fmla="*/ 1085850 w 1457325"/>
                  <a:gd name="connsiteY11" fmla="*/ 718211 h 914885"/>
                  <a:gd name="connsiteX12" fmla="*/ 1457325 w 1457325"/>
                  <a:gd name="connsiteY12" fmla="*/ 727736 h 91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325" h="914885">
                    <a:moveTo>
                      <a:pt x="0" y="732498"/>
                    </a:moveTo>
                    <a:cubicBezTo>
                      <a:pt x="117078" y="727339"/>
                      <a:pt x="168275" y="715830"/>
                      <a:pt x="230981" y="725355"/>
                    </a:cubicBezTo>
                    <a:cubicBezTo>
                      <a:pt x="293687" y="734880"/>
                      <a:pt x="340914" y="744007"/>
                      <a:pt x="376237" y="789648"/>
                    </a:cubicBezTo>
                    <a:cubicBezTo>
                      <a:pt x="411560" y="835289"/>
                      <a:pt x="453231" y="921808"/>
                      <a:pt x="485775" y="899186"/>
                    </a:cubicBezTo>
                    <a:cubicBezTo>
                      <a:pt x="518319" y="876564"/>
                      <a:pt x="559197" y="800760"/>
                      <a:pt x="571500" y="653917"/>
                    </a:cubicBezTo>
                    <a:cubicBezTo>
                      <a:pt x="583803" y="507074"/>
                      <a:pt x="588168" y="397932"/>
                      <a:pt x="602455" y="289585"/>
                    </a:cubicBezTo>
                    <a:cubicBezTo>
                      <a:pt x="616742" y="181238"/>
                      <a:pt x="634603" y="-31090"/>
                      <a:pt x="657225" y="3835"/>
                    </a:cubicBezTo>
                    <a:cubicBezTo>
                      <a:pt x="679847" y="38760"/>
                      <a:pt x="717550" y="360230"/>
                      <a:pt x="738187" y="499136"/>
                    </a:cubicBezTo>
                    <a:cubicBezTo>
                      <a:pt x="758825" y="638042"/>
                      <a:pt x="763191" y="768614"/>
                      <a:pt x="781050" y="837273"/>
                    </a:cubicBezTo>
                    <a:cubicBezTo>
                      <a:pt x="798909" y="905932"/>
                      <a:pt x="816768" y="923792"/>
                      <a:pt x="845343" y="911092"/>
                    </a:cubicBezTo>
                    <a:cubicBezTo>
                      <a:pt x="873918" y="898392"/>
                      <a:pt x="912416" y="793221"/>
                      <a:pt x="952500" y="761074"/>
                    </a:cubicBezTo>
                    <a:cubicBezTo>
                      <a:pt x="992584" y="728927"/>
                      <a:pt x="1001713" y="723767"/>
                      <a:pt x="1085850" y="718211"/>
                    </a:cubicBezTo>
                    <a:cubicBezTo>
                      <a:pt x="1169987" y="712655"/>
                      <a:pt x="1352550" y="723766"/>
                      <a:pt x="1457325" y="727736"/>
                    </a:cubicBezTo>
                  </a:path>
                </a:pathLst>
              </a:custGeom>
              <a:ln>
                <a:tailEnd type="triangle"/>
              </a:ln>
              <a:effectLst>
                <a:glow rad="63500">
                  <a:schemeClr val="accent2">
                    <a:satMod val="175000"/>
                    <a:alpha val="18000"/>
                  </a:schemeClr>
                </a:glow>
                <a:outerShdw blurRad="152400" dist="25400" dir="2880000" rotWithShape="0">
                  <a:srgbClr val="000000">
                    <a:alpha val="80000"/>
                  </a:srgbClr>
                </a:outerShdw>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1600"/>
              </a:p>
            </p:txBody>
          </p:sp>
        </p:grpSp>
        <p:pic>
          <p:nvPicPr>
            <p:cNvPr id="97" name="Picture 4"/>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3331" t="15513" r="19963" b="14310"/>
            <a:stretch/>
          </p:blipFill>
          <p:spPr bwMode="auto">
            <a:xfrm>
              <a:off x="2967790" y="5486968"/>
              <a:ext cx="535804" cy="54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Picture 5"/>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2683" t="20449" r="22674" b="14388"/>
            <a:stretch/>
          </p:blipFill>
          <p:spPr bwMode="auto">
            <a:xfrm>
              <a:off x="4018549" y="5506454"/>
              <a:ext cx="516311" cy="506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6"/>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29073" t="18879" r="27624" b="18464"/>
            <a:stretch/>
          </p:blipFill>
          <p:spPr bwMode="auto">
            <a:xfrm>
              <a:off x="5189622" y="5516193"/>
              <a:ext cx="409161" cy="486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0" name="Group 99"/>
            <p:cNvGrpSpPr/>
            <p:nvPr/>
          </p:nvGrpSpPr>
          <p:grpSpPr>
            <a:xfrm>
              <a:off x="4914953" y="5085348"/>
              <a:ext cx="361954" cy="1323474"/>
              <a:chOff x="4489837" y="410382"/>
              <a:chExt cx="502340" cy="2486498"/>
            </a:xfrm>
          </p:grpSpPr>
          <p:sp>
            <p:nvSpPr>
              <p:cNvPr id="101" name="Freeform 100"/>
              <p:cNvSpPr/>
              <p:nvPr/>
            </p:nvSpPr>
            <p:spPr>
              <a:xfrm rot="5400000">
                <a:off x="4405556" y="689173"/>
                <a:ext cx="736099" cy="178517"/>
              </a:xfrm>
              <a:custGeom>
                <a:avLst/>
                <a:gdLst>
                  <a:gd name="connsiteX0" fmla="*/ 0 w 1466850"/>
                  <a:gd name="connsiteY0" fmla="*/ 759870 h 937434"/>
                  <a:gd name="connsiteX1" fmla="*/ 300037 w 1466850"/>
                  <a:gd name="connsiteY1" fmla="*/ 755108 h 937434"/>
                  <a:gd name="connsiteX2" fmla="*/ 395287 w 1466850"/>
                  <a:gd name="connsiteY2" fmla="*/ 793208 h 937434"/>
                  <a:gd name="connsiteX3" fmla="*/ 485775 w 1466850"/>
                  <a:gd name="connsiteY3" fmla="*/ 926558 h 937434"/>
                  <a:gd name="connsiteX4" fmla="*/ 561975 w 1466850"/>
                  <a:gd name="connsiteY4" fmla="*/ 731295 h 937434"/>
                  <a:gd name="connsiteX5" fmla="*/ 595312 w 1466850"/>
                  <a:gd name="connsiteY5" fmla="*/ 255045 h 937434"/>
                  <a:gd name="connsiteX6" fmla="*/ 647700 w 1466850"/>
                  <a:gd name="connsiteY6" fmla="*/ 7395 h 937434"/>
                  <a:gd name="connsiteX7" fmla="*/ 738187 w 1466850"/>
                  <a:gd name="connsiteY7" fmla="*/ 526508 h 937434"/>
                  <a:gd name="connsiteX8" fmla="*/ 781050 w 1466850"/>
                  <a:gd name="connsiteY8" fmla="*/ 864645 h 937434"/>
                  <a:gd name="connsiteX9" fmla="*/ 828675 w 1466850"/>
                  <a:gd name="connsiteY9" fmla="*/ 931320 h 937434"/>
                  <a:gd name="connsiteX10" fmla="*/ 952500 w 1466850"/>
                  <a:gd name="connsiteY10" fmla="*/ 764633 h 937434"/>
                  <a:gd name="connsiteX11" fmla="*/ 1047750 w 1466850"/>
                  <a:gd name="connsiteY11" fmla="*/ 731295 h 937434"/>
                  <a:gd name="connsiteX12" fmla="*/ 1466850 w 1466850"/>
                  <a:gd name="connsiteY12" fmla="*/ 745583 h 937434"/>
                  <a:gd name="connsiteX0" fmla="*/ 0 w 1466850"/>
                  <a:gd name="connsiteY0" fmla="*/ 759870 h 937434"/>
                  <a:gd name="connsiteX1" fmla="*/ 230981 w 1466850"/>
                  <a:gd name="connsiteY1" fmla="*/ 752727 h 937434"/>
                  <a:gd name="connsiteX2" fmla="*/ 395287 w 1466850"/>
                  <a:gd name="connsiteY2" fmla="*/ 793208 h 937434"/>
                  <a:gd name="connsiteX3" fmla="*/ 485775 w 1466850"/>
                  <a:gd name="connsiteY3" fmla="*/ 926558 h 937434"/>
                  <a:gd name="connsiteX4" fmla="*/ 561975 w 1466850"/>
                  <a:gd name="connsiteY4" fmla="*/ 731295 h 937434"/>
                  <a:gd name="connsiteX5" fmla="*/ 595312 w 1466850"/>
                  <a:gd name="connsiteY5" fmla="*/ 255045 h 937434"/>
                  <a:gd name="connsiteX6" fmla="*/ 647700 w 1466850"/>
                  <a:gd name="connsiteY6" fmla="*/ 7395 h 937434"/>
                  <a:gd name="connsiteX7" fmla="*/ 738187 w 1466850"/>
                  <a:gd name="connsiteY7" fmla="*/ 526508 h 937434"/>
                  <a:gd name="connsiteX8" fmla="*/ 781050 w 1466850"/>
                  <a:gd name="connsiteY8" fmla="*/ 864645 h 937434"/>
                  <a:gd name="connsiteX9" fmla="*/ 828675 w 1466850"/>
                  <a:gd name="connsiteY9" fmla="*/ 931320 h 937434"/>
                  <a:gd name="connsiteX10" fmla="*/ 952500 w 1466850"/>
                  <a:gd name="connsiteY10" fmla="*/ 764633 h 937434"/>
                  <a:gd name="connsiteX11" fmla="*/ 1047750 w 1466850"/>
                  <a:gd name="connsiteY11" fmla="*/ 731295 h 937434"/>
                  <a:gd name="connsiteX12" fmla="*/ 1466850 w 1466850"/>
                  <a:gd name="connsiteY12" fmla="*/ 745583 h 937434"/>
                  <a:gd name="connsiteX0" fmla="*/ 0 w 1466850"/>
                  <a:gd name="connsiteY0" fmla="*/ 759870 h 937434"/>
                  <a:gd name="connsiteX1" fmla="*/ 230981 w 1466850"/>
                  <a:gd name="connsiteY1" fmla="*/ 752727 h 937434"/>
                  <a:gd name="connsiteX2" fmla="*/ 376237 w 1466850"/>
                  <a:gd name="connsiteY2" fmla="*/ 817020 h 937434"/>
                  <a:gd name="connsiteX3" fmla="*/ 485775 w 1466850"/>
                  <a:gd name="connsiteY3" fmla="*/ 926558 h 937434"/>
                  <a:gd name="connsiteX4" fmla="*/ 561975 w 1466850"/>
                  <a:gd name="connsiteY4" fmla="*/ 731295 h 937434"/>
                  <a:gd name="connsiteX5" fmla="*/ 595312 w 1466850"/>
                  <a:gd name="connsiteY5" fmla="*/ 255045 h 937434"/>
                  <a:gd name="connsiteX6" fmla="*/ 647700 w 1466850"/>
                  <a:gd name="connsiteY6" fmla="*/ 7395 h 937434"/>
                  <a:gd name="connsiteX7" fmla="*/ 738187 w 1466850"/>
                  <a:gd name="connsiteY7" fmla="*/ 526508 h 937434"/>
                  <a:gd name="connsiteX8" fmla="*/ 781050 w 1466850"/>
                  <a:gd name="connsiteY8" fmla="*/ 864645 h 937434"/>
                  <a:gd name="connsiteX9" fmla="*/ 828675 w 1466850"/>
                  <a:gd name="connsiteY9" fmla="*/ 931320 h 937434"/>
                  <a:gd name="connsiteX10" fmla="*/ 952500 w 1466850"/>
                  <a:gd name="connsiteY10" fmla="*/ 764633 h 937434"/>
                  <a:gd name="connsiteX11" fmla="*/ 1047750 w 1466850"/>
                  <a:gd name="connsiteY11" fmla="*/ 731295 h 937434"/>
                  <a:gd name="connsiteX12" fmla="*/ 1466850 w 1466850"/>
                  <a:gd name="connsiteY12" fmla="*/ 745583 h 937434"/>
                  <a:gd name="connsiteX0" fmla="*/ 0 w 1466850"/>
                  <a:gd name="connsiteY0" fmla="*/ 759870 h 937434"/>
                  <a:gd name="connsiteX1" fmla="*/ 230981 w 1466850"/>
                  <a:gd name="connsiteY1" fmla="*/ 752727 h 937434"/>
                  <a:gd name="connsiteX2" fmla="*/ 376237 w 1466850"/>
                  <a:gd name="connsiteY2" fmla="*/ 817020 h 937434"/>
                  <a:gd name="connsiteX3" fmla="*/ 485775 w 1466850"/>
                  <a:gd name="connsiteY3" fmla="*/ 926558 h 937434"/>
                  <a:gd name="connsiteX4" fmla="*/ 561975 w 1466850"/>
                  <a:gd name="connsiteY4" fmla="*/ 731295 h 937434"/>
                  <a:gd name="connsiteX5" fmla="*/ 595312 w 1466850"/>
                  <a:gd name="connsiteY5" fmla="*/ 255045 h 937434"/>
                  <a:gd name="connsiteX6" fmla="*/ 647700 w 1466850"/>
                  <a:gd name="connsiteY6" fmla="*/ 7395 h 937434"/>
                  <a:gd name="connsiteX7" fmla="*/ 738187 w 1466850"/>
                  <a:gd name="connsiteY7" fmla="*/ 526508 h 937434"/>
                  <a:gd name="connsiteX8" fmla="*/ 781050 w 1466850"/>
                  <a:gd name="connsiteY8" fmla="*/ 864645 h 937434"/>
                  <a:gd name="connsiteX9" fmla="*/ 828675 w 1466850"/>
                  <a:gd name="connsiteY9" fmla="*/ 931320 h 937434"/>
                  <a:gd name="connsiteX10" fmla="*/ 952500 w 1466850"/>
                  <a:gd name="connsiteY10" fmla="*/ 764633 h 937434"/>
                  <a:gd name="connsiteX11" fmla="*/ 1047750 w 1466850"/>
                  <a:gd name="connsiteY11" fmla="*/ 731295 h 937434"/>
                  <a:gd name="connsiteX12" fmla="*/ 1466850 w 1466850"/>
                  <a:gd name="connsiteY12" fmla="*/ 745583 h 937434"/>
                  <a:gd name="connsiteX0" fmla="*/ 0 w 1466850"/>
                  <a:gd name="connsiteY0" fmla="*/ 741420 h 918984"/>
                  <a:gd name="connsiteX1" fmla="*/ 230981 w 1466850"/>
                  <a:gd name="connsiteY1" fmla="*/ 734277 h 918984"/>
                  <a:gd name="connsiteX2" fmla="*/ 376237 w 1466850"/>
                  <a:gd name="connsiteY2" fmla="*/ 798570 h 918984"/>
                  <a:gd name="connsiteX3" fmla="*/ 485775 w 1466850"/>
                  <a:gd name="connsiteY3" fmla="*/ 908108 h 918984"/>
                  <a:gd name="connsiteX4" fmla="*/ 561975 w 1466850"/>
                  <a:gd name="connsiteY4" fmla="*/ 712845 h 918984"/>
                  <a:gd name="connsiteX5" fmla="*/ 595312 w 1466850"/>
                  <a:gd name="connsiteY5" fmla="*/ 236595 h 918984"/>
                  <a:gd name="connsiteX6" fmla="*/ 671512 w 1466850"/>
                  <a:gd name="connsiteY6" fmla="*/ 7995 h 918984"/>
                  <a:gd name="connsiteX7" fmla="*/ 738187 w 1466850"/>
                  <a:gd name="connsiteY7" fmla="*/ 508058 h 918984"/>
                  <a:gd name="connsiteX8" fmla="*/ 781050 w 1466850"/>
                  <a:gd name="connsiteY8" fmla="*/ 846195 h 918984"/>
                  <a:gd name="connsiteX9" fmla="*/ 828675 w 1466850"/>
                  <a:gd name="connsiteY9" fmla="*/ 912870 h 918984"/>
                  <a:gd name="connsiteX10" fmla="*/ 952500 w 1466850"/>
                  <a:gd name="connsiteY10" fmla="*/ 746183 h 918984"/>
                  <a:gd name="connsiteX11" fmla="*/ 1047750 w 1466850"/>
                  <a:gd name="connsiteY11" fmla="*/ 712845 h 918984"/>
                  <a:gd name="connsiteX12" fmla="*/ 1466850 w 1466850"/>
                  <a:gd name="connsiteY12" fmla="*/ 727133 h 918984"/>
                  <a:gd name="connsiteX0" fmla="*/ 0 w 1466850"/>
                  <a:gd name="connsiteY0" fmla="*/ 733462 h 911026"/>
                  <a:gd name="connsiteX1" fmla="*/ 230981 w 1466850"/>
                  <a:gd name="connsiteY1" fmla="*/ 726319 h 911026"/>
                  <a:gd name="connsiteX2" fmla="*/ 376237 w 1466850"/>
                  <a:gd name="connsiteY2" fmla="*/ 790612 h 911026"/>
                  <a:gd name="connsiteX3" fmla="*/ 485775 w 1466850"/>
                  <a:gd name="connsiteY3" fmla="*/ 900150 h 911026"/>
                  <a:gd name="connsiteX4" fmla="*/ 561975 w 1466850"/>
                  <a:gd name="connsiteY4" fmla="*/ 704887 h 911026"/>
                  <a:gd name="connsiteX5" fmla="*/ 595312 w 1466850"/>
                  <a:gd name="connsiteY5" fmla="*/ 228637 h 911026"/>
                  <a:gd name="connsiteX6" fmla="*/ 671512 w 1466850"/>
                  <a:gd name="connsiteY6" fmla="*/ 37 h 911026"/>
                  <a:gd name="connsiteX7" fmla="*/ 738187 w 1466850"/>
                  <a:gd name="connsiteY7" fmla="*/ 500100 h 911026"/>
                  <a:gd name="connsiteX8" fmla="*/ 781050 w 1466850"/>
                  <a:gd name="connsiteY8" fmla="*/ 838237 h 911026"/>
                  <a:gd name="connsiteX9" fmla="*/ 828675 w 1466850"/>
                  <a:gd name="connsiteY9" fmla="*/ 904912 h 911026"/>
                  <a:gd name="connsiteX10" fmla="*/ 952500 w 1466850"/>
                  <a:gd name="connsiteY10" fmla="*/ 738225 h 911026"/>
                  <a:gd name="connsiteX11" fmla="*/ 1047750 w 1466850"/>
                  <a:gd name="connsiteY11" fmla="*/ 704887 h 911026"/>
                  <a:gd name="connsiteX12" fmla="*/ 1466850 w 1466850"/>
                  <a:gd name="connsiteY12" fmla="*/ 719175 h 911026"/>
                  <a:gd name="connsiteX0" fmla="*/ 0 w 1466850"/>
                  <a:gd name="connsiteY0" fmla="*/ 728702 h 906266"/>
                  <a:gd name="connsiteX1" fmla="*/ 230981 w 1466850"/>
                  <a:gd name="connsiteY1" fmla="*/ 721559 h 906266"/>
                  <a:gd name="connsiteX2" fmla="*/ 376237 w 1466850"/>
                  <a:gd name="connsiteY2" fmla="*/ 785852 h 906266"/>
                  <a:gd name="connsiteX3" fmla="*/ 485775 w 1466850"/>
                  <a:gd name="connsiteY3" fmla="*/ 895390 h 906266"/>
                  <a:gd name="connsiteX4" fmla="*/ 561975 w 1466850"/>
                  <a:gd name="connsiteY4" fmla="*/ 700127 h 906266"/>
                  <a:gd name="connsiteX5" fmla="*/ 595312 w 1466850"/>
                  <a:gd name="connsiteY5" fmla="*/ 223877 h 906266"/>
                  <a:gd name="connsiteX6" fmla="*/ 657225 w 1466850"/>
                  <a:gd name="connsiteY6" fmla="*/ 39 h 906266"/>
                  <a:gd name="connsiteX7" fmla="*/ 738187 w 1466850"/>
                  <a:gd name="connsiteY7" fmla="*/ 495340 h 906266"/>
                  <a:gd name="connsiteX8" fmla="*/ 781050 w 1466850"/>
                  <a:gd name="connsiteY8" fmla="*/ 833477 h 906266"/>
                  <a:gd name="connsiteX9" fmla="*/ 828675 w 1466850"/>
                  <a:gd name="connsiteY9" fmla="*/ 900152 h 906266"/>
                  <a:gd name="connsiteX10" fmla="*/ 952500 w 1466850"/>
                  <a:gd name="connsiteY10" fmla="*/ 733465 h 906266"/>
                  <a:gd name="connsiteX11" fmla="*/ 1047750 w 1466850"/>
                  <a:gd name="connsiteY11" fmla="*/ 700127 h 906266"/>
                  <a:gd name="connsiteX12" fmla="*/ 1466850 w 1466850"/>
                  <a:gd name="connsiteY12" fmla="*/ 714415 h 906266"/>
                  <a:gd name="connsiteX0" fmla="*/ 0 w 1466850"/>
                  <a:gd name="connsiteY0" fmla="*/ 728702 h 906266"/>
                  <a:gd name="connsiteX1" fmla="*/ 230981 w 1466850"/>
                  <a:gd name="connsiteY1" fmla="*/ 721559 h 906266"/>
                  <a:gd name="connsiteX2" fmla="*/ 376237 w 1466850"/>
                  <a:gd name="connsiteY2" fmla="*/ 785852 h 906266"/>
                  <a:gd name="connsiteX3" fmla="*/ 485775 w 1466850"/>
                  <a:gd name="connsiteY3" fmla="*/ 895390 h 906266"/>
                  <a:gd name="connsiteX4" fmla="*/ 561975 w 1466850"/>
                  <a:gd name="connsiteY4" fmla="*/ 700127 h 906266"/>
                  <a:gd name="connsiteX5" fmla="*/ 595312 w 1466850"/>
                  <a:gd name="connsiteY5" fmla="*/ 223877 h 906266"/>
                  <a:gd name="connsiteX6" fmla="*/ 657225 w 1466850"/>
                  <a:gd name="connsiteY6" fmla="*/ 39 h 906266"/>
                  <a:gd name="connsiteX7" fmla="*/ 738187 w 1466850"/>
                  <a:gd name="connsiteY7" fmla="*/ 495340 h 906266"/>
                  <a:gd name="connsiteX8" fmla="*/ 781050 w 1466850"/>
                  <a:gd name="connsiteY8" fmla="*/ 833477 h 906266"/>
                  <a:gd name="connsiteX9" fmla="*/ 828675 w 1466850"/>
                  <a:gd name="connsiteY9" fmla="*/ 900152 h 906266"/>
                  <a:gd name="connsiteX10" fmla="*/ 952500 w 1466850"/>
                  <a:gd name="connsiteY10" fmla="*/ 733465 h 906266"/>
                  <a:gd name="connsiteX11" fmla="*/ 1047750 w 1466850"/>
                  <a:gd name="connsiteY11" fmla="*/ 700127 h 906266"/>
                  <a:gd name="connsiteX12" fmla="*/ 1466850 w 1466850"/>
                  <a:gd name="connsiteY12" fmla="*/ 714415 h 906266"/>
                  <a:gd name="connsiteX0" fmla="*/ 0 w 1466850"/>
                  <a:gd name="connsiteY0" fmla="*/ 732629 h 910193"/>
                  <a:gd name="connsiteX1" fmla="*/ 230981 w 1466850"/>
                  <a:gd name="connsiteY1" fmla="*/ 725486 h 910193"/>
                  <a:gd name="connsiteX2" fmla="*/ 376237 w 1466850"/>
                  <a:gd name="connsiteY2" fmla="*/ 789779 h 910193"/>
                  <a:gd name="connsiteX3" fmla="*/ 485775 w 1466850"/>
                  <a:gd name="connsiteY3" fmla="*/ 899317 h 910193"/>
                  <a:gd name="connsiteX4" fmla="*/ 561975 w 1466850"/>
                  <a:gd name="connsiteY4" fmla="*/ 704054 h 910193"/>
                  <a:gd name="connsiteX5" fmla="*/ 602455 w 1466850"/>
                  <a:gd name="connsiteY5" fmla="*/ 289716 h 910193"/>
                  <a:gd name="connsiteX6" fmla="*/ 657225 w 1466850"/>
                  <a:gd name="connsiteY6" fmla="*/ 3966 h 910193"/>
                  <a:gd name="connsiteX7" fmla="*/ 738187 w 1466850"/>
                  <a:gd name="connsiteY7" fmla="*/ 499267 h 910193"/>
                  <a:gd name="connsiteX8" fmla="*/ 781050 w 1466850"/>
                  <a:gd name="connsiteY8" fmla="*/ 837404 h 910193"/>
                  <a:gd name="connsiteX9" fmla="*/ 828675 w 1466850"/>
                  <a:gd name="connsiteY9" fmla="*/ 904079 h 910193"/>
                  <a:gd name="connsiteX10" fmla="*/ 952500 w 1466850"/>
                  <a:gd name="connsiteY10" fmla="*/ 737392 h 910193"/>
                  <a:gd name="connsiteX11" fmla="*/ 1047750 w 1466850"/>
                  <a:gd name="connsiteY11" fmla="*/ 704054 h 910193"/>
                  <a:gd name="connsiteX12" fmla="*/ 1466850 w 1466850"/>
                  <a:gd name="connsiteY12" fmla="*/ 718342 h 910193"/>
                  <a:gd name="connsiteX0" fmla="*/ 0 w 1466850"/>
                  <a:gd name="connsiteY0" fmla="*/ 732498 h 910062"/>
                  <a:gd name="connsiteX1" fmla="*/ 230981 w 1466850"/>
                  <a:gd name="connsiteY1" fmla="*/ 725355 h 910062"/>
                  <a:gd name="connsiteX2" fmla="*/ 376237 w 1466850"/>
                  <a:gd name="connsiteY2" fmla="*/ 789648 h 910062"/>
                  <a:gd name="connsiteX3" fmla="*/ 485775 w 1466850"/>
                  <a:gd name="connsiteY3" fmla="*/ 899186 h 910062"/>
                  <a:gd name="connsiteX4" fmla="*/ 571500 w 1466850"/>
                  <a:gd name="connsiteY4" fmla="*/ 653917 h 910062"/>
                  <a:gd name="connsiteX5" fmla="*/ 602455 w 1466850"/>
                  <a:gd name="connsiteY5" fmla="*/ 289585 h 910062"/>
                  <a:gd name="connsiteX6" fmla="*/ 657225 w 1466850"/>
                  <a:gd name="connsiteY6" fmla="*/ 3835 h 910062"/>
                  <a:gd name="connsiteX7" fmla="*/ 738187 w 1466850"/>
                  <a:gd name="connsiteY7" fmla="*/ 499136 h 910062"/>
                  <a:gd name="connsiteX8" fmla="*/ 781050 w 1466850"/>
                  <a:gd name="connsiteY8" fmla="*/ 837273 h 910062"/>
                  <a:gd name="connsiteX9" fmla="*/ 828675 w 1466850"/>
                  <a:gd name="connsiteY9" fmla="*/ 903948 h 910062"/>
                  <a:gd name="connsiteX10" fmla="*/ 952500 w 1466850"/>
                  <a:gd name="connsiteY10" fmla="*/ 737261 h 910062"/>
                  <a:gd name="connsiteX11" fmla="*/ 1047750 w 1466850"/>
                  <a:gd name="connsiteY11" fmla="*/ 703923 h 910062"/>
                  <a:gd name="connsiteX12" fmla="*/ 1466850 w 1466850"/>
                  <a:gd name="connsiteY12" fmla="*/ 718211 h 910062"/>
                  <a:gd name="connsiteX0" fmla="*/ 0 w 1466850"/>
                  <a:gd name="connsiteY0" fmla="*/ 732498 h 910062"/>
                  <a:gd name="connsiteX1" fmla="*/ 230981 w 1466850"/>
                  <a:gd name="connsiteY1" fmla="*/ 725355 h 910062"/>
                  <a:gd name="connsiteX2" fmla="*/ 376237 w 1466850"/>
                  <a:gd name="connsiteY2" fmla="*/ 789648 h 910062"/>
                  <a:gd name="connsiteX3" fmla="*/ 485775 w 1466850"/>
                  <a:gd name="connsiteY3" fmla="*/ 899186 h 910062"/>
                  <a:gd name="connsiteX4" fmla="*/ 571500 w 1466850"/>
                  <a:gd name="connsiteY4" fmla="*/ 653917 h 910062"/>
                  <a:gd name="connsiteX5" fmla="*/ 602455 w 1466850"/>
                  <a:gd name="connsiteY5" fmla="*/ 289585 h 910062"/>
                  <a:gd name="connsiteX6" fmla="*/ 657225 w 1466850"/>
                  <a:gd name="connsiteY6" fmla="*/ 3835 h 910062"/>
                  <a:gd name="connsiteX7" fmla="*/ 738187 w 1466850"/>
                  <a:gd name="connsiteY7" fmla="*/ 499136 h 910062"/>
                  <a:gd name="connsiteX8" fmla="*/ 781050 w 1466850"/>
                  <a:gd name="connsiteY8" fmla="*/ 837273 h 910062"/>
                  <a:gd name="connsiteX9" fmla="*/ 828675 w 1466850"/>
                  <a:gd name="connsiteY9" fmla="*/ 903948 h 910062"/>
                  <a:gd name="connsiteX10" fmla="*/ 952500 w 1466850"/>
                  <a:gd name="connsiteY10" fmla="*/ 737261 h 910062"/>
                  <a:gd name="connsiteX11" fmla="*/ 1047750 w 1466850"/>
                  <a:gd name="connsiteY11" fmla="*/ 703923 h 910062"/>
                  <a:gd name="connsiteX12" fmla="*/ 1466850 w 1466850"/>
                  <a:gd name="connsiteY12" fmla="*/ 718211 h 910062"/>
                  <a:gd name="connsiteX0" fmla="*/ 0 w 1466850"/>
                  <a:gd name="connsiteY0" fmla="*/ 732498 h 908430"/>
                  <a:gd name="connsiteX1" fmla="*/ 230981 w 1466850"/>
                  <a:gd name="connsiteY1" fmla="*/ 725355 h 908430"/>
                  <a:gd name="connsiteX2" fmla="*/ 376237 w 1466850"/>
                  <a:gd name="connsiteY2" fmla="*/ 789648 h 908430"/>
                  <a:gd name="connsiteX3" fmla="*/ 485775 w 1466850"/>
                  <a:gd name="connsiteY3" fmla="*/ 899186 h 908430"/>
                  <a:gd name="connsiteX4" fmla="*/ 571500 w 1466850"/>
                  <a:gd name="connsiteY4" fmla="*/ 653917 h 908430"/>
                  <a:gd name="connsiteX5" fmla="*/ 602455 w 1466850"/>
                  <a:gd name="connsiteY5" fmla="*/ 289585 h 908430"/>
                  <a:gd name="connsiteX6" fmla="*/ 657225 w 1466850"/>
                  <a:gd name="connsiteY6" fmla="*/ 3835 h 908430"/>
                  <a:gd name="connsiteX7" fmla="*/ 738187 w 1466850"/>
                  <a:gd name="connsiteY7" fmla="*/ 499136 h 908430"/>
                  <a:gd name="connsiteX8" fmla="*/ 781050 w 1466850"/>
                  <a:gd name="connsiteY8" fmla="*/ 837273 h 908430"/>
                  <a:gd name="connsiteX9" fmla="*/ 828675 w 1466850"/>
                  <a:gd name="connsiteY9" fmla="*/ 903948 h 908430"/>
                  <a:gd name="connsiteX10" fmla="*/ 952500 w 1466850"/>
                  <a:gd name="connsiteY10" fmla="*/ 761074 h 908430"/>
                  <a:gd name="connsiteX11" fmla="*/ 1047750 w 1466850"/>
                  <a:gd name="connsiteY11" fmla="*/ 703923 h 908430"/>
                  <a:gd name="connsiteX12" fmla="*/ 1466850 w 1466850"/>
                  <a:gd name="connsiteY12" fmla="*/ 718211 h 908430"/>
                  <a:gd name="connsiteX0" fmla="*/ 0 w 1466850"/>
                  <a:gd name="connsiteY0" fmla="*/ 732498 h 914885"/>
                  <a:gd name="connsiteX1" fmla="*/ 230981 w 1466850"/>
                  <a:gd name="connsiteY1" fmla="*/ 725355 h 914885"/>
                  <a:gd name="connsiteX2" fmla="*/ 376237 w 1466850"/>
                  <a:gd name="connsiteY2" fmla="*/ 789648 h 914885"/>
                  <a:gd name="connsiteX3" fmla="*/ 485775 w 1466850"/>
                  <a:gd name="connsiteY3" fmla="*/ 899186 h 914885"/>
                  <a:gd name="connsiteX4" fmla="*/ 571500 w 1466850"/>
                  <a:gd name="connsiteY4" fmla="*/ 653917 h 914885"/>
                  <a:gd name="connsiteX5" fmla="*/ 602455 w 1466850"/>
                  <a:gd name="connsiteY5" fmla="*/ 289585 h 914885"/>
                  <a:gd name="connsiteX6" fmla="*/ 657225 w 1466850"/>
                  <a:gd name="connsiteY6" fmla="*/ 3835 h 914885"/>
                  <a:gd name="connsiteX7" fmla="*/ 738187 w 1466850"/>
                  <a:gd name="connsiteY7" fmla="*/ 499136 h 914885"/>
                  <a:gd name="connsiteX8" fmla="*/ 781050 w 1466850"/>
                  <a:gd name="connsiteY8" fmla="*/ 837273 h 914885"/>
                  <a:gd name="connsiteX9" fmla="*/ 845343 w 1466850"/>
                  <a:gd name="connsiteY9" fmla="*/ 911092 h 914885"/>
                  <a:gd name="connsiteX10" fmla="*/ 952500 w 1466850"/>
                  <a:gd name="connsiteY10" fmla="*/ 761074 h 914885"/>
                  <a:gd name="connsiteX11" fmla="*/ 1047750 w 1466850"/>
                  <a:gd name="connsiteY11" fmla="*/ 703923 h 914885"/>
                  <a:gd name="connsiteX12" fmla="*/ 1466850 w 1466850"/>
                  <a:gd name="connsiteY12" fmla="*/ 718211 h 914885"/>
                  <a:gd name="connsiteX0" fmla="*/ 0 w 1466850"/>
                  <a:gd name="connsiteY0" fmla="*/ 732498 h 914885"/>
                  <a:gd name="connsiteX1" fmla="*/ 230981 w 1466850"/>
                  <a:gd name="connsiteY1" fmla="*/ 725355 h 914885"/>
                  <a:gd name="connsiteX2" fmla="*/ 376237 w 1466850"/>
                  <a:gd name="connsiteY2" fmla="*/ 789648 h 914885"/>
                  <a:gd name="connsiteX3" fmla="*/ 485775 w 1466850"/>
                  <a:gd name="connsiteY3" fmla="*/ 899186 h 914885"/>
                  <a:gd name="connsiteX4" fmla="*/ 571500 w 1466850"/>
                  <a:gd name="connsiteY4" fmla="*/ 653917 h 914885"/>
                  <a:gd name="connsiteX5" fmla="*/ 602455 w 1466850"/>
                  <a:gd name="connsiteY5" fmla="*/ 289585 h 914885"/>
                  <a:gd name="connsiteX6" fmla="*/ 657225 w 1466850"/>
                  <a:gd name="connsiteY6" fmla="*/ 3835 h 914885"/>
                  <a:gd name="connsiteX7" fmla="*/ 738187 w 1466850"/>
                  <a:gd name="connsiteY7" fmla="*/ 499136 h 914885"/>
                  <a:gd name="connsiteX8" fmla="*/ 781050 w 1466850"/>
                  <a:gd name="connsiteY8" fmla="*/ 837273 h 914885"/>
                  <a:gd name="connsiteX9" fmla="*/ 845343 w 1466850"/>
                  <a:gd name="connsiteY9" fmla="*/ 911092 h 914885"/>
                  <a:gd name="connsiteX10" fmla="*/ 952500 w 1466850"/>
                  <a:gd name="connsiteY10" fmla="*/ 761074 h 914885"/>
                  <a:gd name="connsiteX11" fmla="*/ 1085850 w 1466850"/>
                  <a:gd name="connsiteY11" fmla="*/ 718211 h 914885"/>
                  <a:gd name="connsiteX12" fmla="*/ 1466850 w 1466850"/>
                  <a:gd name="connsiteY12" fmla="*/ 718211 h 914885"/>
                  <a:gd name="connsiteX0" fmla="*/ 0 w 1466850"/>
                  <a:gd name="connsiteY0" fmla="*/ 732498 h 914885"/>
                  <a:gd name="connsiteX1" fmla="*/ 230981 w 1466850"/>
                  <a:gd name="connsiteY1" fmla="*/ 725355 h 914885"/>
                  <a:gd name="connsiteX2" fmla="*/ 376237 w 1466850"/>
                  <a:gd name="connsiteY2" fmla="*/ 789648 h 914885"/>
                  <a:gd name="connsiteX3" fmla="*/ 485775 w 1466850"/>
                  <a:gd name="connsiteY3" fmla="*/ 899186 h 914885"/>
                  <a:gd name="connsiteX4" fmla="*/ 571500 w 1466850"/>
                  <a:gd name="connsiteY4" fmla="*/ 653917 h 914885"/>
                  <a:gd name="connsiteX5" fmla="*/ 602455 w 1466850"/>
                  <a:gd name="connsiteY5" fmla="*/ 289585 h 914885"/>
                  <a:gd name="connsiteX6" fmla="*/ 657225 w 1466850"/>
                  <a:gd name="connsiteY6" fmla="*/ 3835 h 914885"/>
                  <a:gd name="connsiteX7" fmla="*/ 738187 w 1466850"/>
                  <a:gd name="connsiteY7" fmla="*/ 499136 h 914885"/>
                  <a:gd name="connsiteX8" fmla="*/ 781050 w 1466850"/>
                  <a:gd name="connsiteY8" fmla="*/ 837273 h 914885"/>
                  <a:gd name="connsiteX9" fmla="*/ 845343 w 1466850"/>
                  <a:gd name="connsiteY9" fmla="*/ 911092 h 914885"/>
                  <a:gd name="connsiteX10" fmla="*/ 952500 w 1466850"/>
                  <a:gd name="connsiteY10" fmla="*/ 761074 h 914885"/>
                  <a:gd name="connsiteX11" fmla="*/ 1085850 w 1466850"/>
                  <a:gd name="connsiteY11" fmla="*/ 718211 h 914885"/>
                  <a:gd name="connsiteX12" fmla="*/ 1466850 w 1466850"/>
                  <a:gd name="connsiteY12" fmla="*/ 718211 h 914885"/>
                  <a:gd name="connsiteX0" fmla="*/ 0 w 1457325"/>
                  <a:gd name="connsiteY0" fmla="*/ 732498 h 914885"/>
                  <a:gd name="connsiteX1" fmla="*/ 230981 w 1457325"/>
                  <a:gd name="connsiteY1" fmla="*/ 725355 h 914885"/>
                  <a:gd name="connsiteX2" fmla="*/ 376237 w 1457325"/>
                  <a:gd name="connsiteY2" fmla="*/ 789648 h 914885"/>
                  <a:gd name="connsiteX3" fmla="*/ 485775 w 1457325"/>
                  <a:gd name="connsiteY3" fmla="*/ 899186 h 914885"/>
                  <a:gd name="connsiteX4" fmla="*/ 571500 w 1457325"/>
                  <a:gd name="connsiteY4" fmla="*/ 653917 h 914885"/>
                  <a:gd name="connsiteX5" fmla="*/ 602455 w 1457325"/>
                  <a:gd name="connsiteY5" fmla="*/ 289585 h 914885"/>
                  <a:gd name="connsiteX6" fmla="*/ 657225 w 1457325"/>
                  <a:gd name="connsiteY6" fmla="*/ 3835 h 914885"/>
                  <a:gd name="connsiteX7" fmla="*/ 738187 w 1457325"/>
                  <a:gd name="connsiteY7" fmla="*/ 499136 h 914885"/>
                  <a:gd name="connsiteX8" fmla="*/ 781050 w 1457325"/>
                  <a:gd name="connsiteY8" fmla="*/ 837273 h 914885"/>
                  <a:gd name="connsiteX9" fmla="*/ 845343 w 1457325"/>
                  <a:gd name="connsiteY9" fmla="*/ 911092 h 914885"/>
                  <a:gd name="connsiteX10" fmla="*/ 952500 w 1457325"/>
                  <a:gd name="connsiteY10" fmla="*/ 761074 h 914885"/>
                  <a:gd name="connsiteX11" fmla="*/ 1085850 w 1457325"/>
                  <a:gd name="connsiteY11" fmla="*/ 718211 h 914885"/>
                  <a:gd name="connsiteX12" fmla="*/ 1457325 w 1457325"/>
                  <a:gd name="connsiteY12" fmla="*/ 727736 h 914885"/>
                  <a:gd name="connsiteX0" fmla="*/ 0 w 1457325"/>
                  <a:gd name="connsiteY0" fmla="*/ 732498 h 914885"/>
                  <a:gd name="connsiteX1" fmla="*/ 230981 w 1457325"/>
                  <a:gd name="connsiteY1" fmla="*/ 725355 h 914885"/>
                  <a:gd name="connsiteX2" fmla="*/ 376237 w 1457325"/>
                  <a:gd name="connsiteY2" fmla="*/ 789648 h 914885"/>
                  <a:gd name="connsiteX3" fmla="*/ 485775 w 1457325"/>
                  <a:gd name="connsiteY3" fmla="*/ 899186 h 914885"/>
                  <a:gd name="connsiteX4" fmla="*/ 571500 w 1457325"/>
                  <a:gd name="connsiteY4" fmla="*/ 653917 h 914885"/>
                  <a:gd name="connsiteX5" fmla="*/ 602455 w 1457325"/>
                  <a:gd name="connsiteY5" fmla="*/ 289585 h 914885"/>
                  <a:gd name="connsiteX6" fmla="*/ 657225 w 1457325"/>
                  <a:gd name="connsiteY6" fmla="*/ 3835 h 914885"/>
                  <a:gd name="connsiteX7" fmla="*/ 738187 w 1457325"/>
                  <a:gd name="connsiteY7" fmla="*/ 499136 h 914885"/>
                  <a:gd name="connsiteX8" fmla="*/ 781050 w 1457325"/>
                  <a:gd name="connsiteY8" fmla="*/ 837273 h 914885"/>
                  <a:gd name="connsiteX9" fmla="*/ 845343 w 1457325"/>
                  <a:gd name="connsiteY9" fmla="*/ 911092 h 914885"/>
                  <a:gd name="connsiteX10" fmla="*/ 952500 w 1457325"/>
                  <a:gd name="connsiteY10" fmla="*/ 761074 h 914885"/>
                  <a:gd name="connsiteX11" fmla="*/ 1085850 w 1457325"/>
                  <a:gd name="connsiteY11" fmla="*/ 718211 h 914885"/>
                  <a:gd name="connsiteX12" fmla="*/ 1457325 w 1457325"/>
                  <a:gd name="connsiteY12" fmla="*/ 727736 h 91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325" h="914885">
                    <a:moveTo>
                      <a:pt x="0" y="732498"/>
                    </a:moveTo>
                    <a:cubicBezTo>
                      <a:pt x="117078" y="727339"/>
                      <a:pt x="168275" y="715830"/>
                      <a:pt x="230981" y="725355"/>
                    </a:cubicBezTo>
                    <a:cubicBezTo>
                      <a:pt x="293687" y="734880"/>
                      <a:pt x="340914" y="744007"/>
                      <a:pt x="376237" y="789648"/>
                    </a:cubicBezTo>
                    <a:cubicBezTo>
                      <a:pt x="411560" y="835289"/>
                      <a:pt x="453231" y="921808"/>
                      <a:pt x="485775" y="899186"/>
                    </a:cubicBezTo>
                    <a:cubicBezTo>
                      <a:pt x="518319" y="876564"/>
                      <a:pt x="559197" y="800760"/>
                      <a:pt x="571500" y="653917"/>
                    </a:cubicBezTo>
                    <a:cubicBezTo>
                      <a:pt x="583803" y="507074"/>
                      <a:pt x="588168" y="397932"/>
                      <a:pt x="602455" y="289585"/>
                    </a:cubicBezTo>
                    <a:cubicBezTo>
                      <a:pt x="616742" y="181238"/>
                      <a:pt x="634603" y="-31090"/>
                      <a:pt x="657225" y="3835"/>
                    </a:cubicBezTo>
                    <a:cubicBezTo>
                      <a:pt x="679847" y="38760"/>
                      <a:pt x="717550" y="360230"/>
                      <a:pt x="738187" y="499136"/>
                    </a:cubicBezTo>
                    <a:cubicBezTo>
                      <a:pt x="758825" y="638042"/>
                      <a:pt x="763191" y="768614"/>
                      <a:pt x="781050" y="837273"/>
                    </a:cubicBezTo>
                    <a:cubicBezTo>
                      <a:pt x="798909" y="905932"/>
                      <a:pt x="816768" y="923792"/>
                      <a:pt x="845343" y="911092"/>
                    </a:cubicBezTo>
                    <a:cubicBezTo>
                      <a:pt x="873918" y="898392"/>
                      <a:pt x="912416" y="793221"/>
                      <a:pt x="952500" y="761074"/>
                    </a:cubicBezTo>
                    <a:cubicBezTo>
                      <a:pt x="992584" y="728927"/>
                      <a:pt x="1001713" y="723767"/>
                      <a:pt x="1085850" y="718211"/>
                    </a:cubicBezTo>
                    <a:cubicBezTo>
                      <a:pt x="1169987" y="712655"/>
                      <a:pt x="1352550" y="723766"/>
                      <a:pt x="1457325" y="727736"/>
                    </a:cubicBezTo>
                  </a:path>
                </a:pathLst>
              </a:custGeom>
              <a:ln>
                <a:tailEnd type="triangle"/>
              </a:ln>
              <a:effectLst>
                <a:glow rad="63500">
                  <a:schemeClr val="accent2">
                    <a:satMod val="175000"/>
                    <a:alpha val="18000"/>
                  </a:schemeClr>
                </a:glow>
                <a:outerShdw blurRad="152400" dist="25400" dir="2880000" rotWithShape="0">
                  <a:srgbClr val="000000">
                    <a:alpha val="80000"/>
                  </a:srgbClr>
                </a:outerShdw>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1600"/>
              </a:p>
            </p:txBody>
          </p:sp>
          <p:grpSp>
            <p:nvGrpSpPr>
              <p:cNvPr id="102" name="Group 101"/>
              <p:cNvGrpSpPr/>
              <p:nvPr/>
            </p:nvGrpSpPr>
            <p:grpSpPr>
              <a:xfrm rot="5400000">
                <a:off x="4460885" y="1591931"/>
                <a:ext cx="623207" cy="131195"/>
                <a:chOff x="2572443" y="1755571"/>
                <a:chExt cx="609577" cy="132284"/>
              </a:xfrm>
            </p:grpSpPr>
            <p:sp>
              <p:nvSpPr>
                <p:cNvPr id="116" name="Rectangle 115"/>
                <p:cNvSpPr/>
                <p:nvPr/>
              </p:nvSpPr>
              <p:spPr>
                <a:xfrm>
                  <a:off x="2572443" y="1755571"/>
                  <a:ext cx="223200" cy="576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600"/>
                </a:p>
              </p:txBody>
            </p:sp>
            <p:sp>
              <p:nvSpPr>
                <p:cNvPr id="117" name="Rectangle 116"/>
                <p:cNvSpPr/>
                <p:nvPr/>
              </p:nvSpPr>
              <p:spPr>
                <a:xfrm>
                  <a:off x="2958820" y="1755571"/>
                  <a:ext cx="223200" cy="576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600"/>
                </a:p>
              </p:txBody>
            </p:sp>
            <p:sp>
              <p:nvSpPr>
                <p:cNvPr id="118" name="Rectangle 117"/>
                <p:cNvSpPr/>
                <p:nvPr/>
              </p:nvSpPr>
              <p:spPr>
                <a:xfrm>
                  <a:off x="2963333" y="1833855"/>
                  <a:ext cx="108000" cy="54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600"/>
                </a:p>
              </p:txBody>
            </p:sp>
            <p:sp>
              <p:nvSpPr>
                <p:cNvPr id="119" name="Rectangle 118"/>
                <p:cNvSpPr/>
                <p:nvPr/>
              </p:nvSpPr>
              <p:spPr>
                <a:xfrm>
                  <a:off x="2684043" y="1830595"/>
                  <a:ext cx="108000" cy="54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600"/>
                </a:p>
              </p:txBody>
            </p:sp>
          </p:grpSp>
          <p:cxnSp>
            <p:nvCxnSpPr>
              <p:cNvPr id="103" name="Straight Connector 102"/>
              <p:cNvCxnSpPr/>
              <p:nvPr/>
            </p:nvCxnSpPr>
            <p:spPr>
              <a:xfrm rot="5400000">
                <a:off x="4679548" y="1442264"/>
                <a:ext cx="331245"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04" name="Straight Connector 103"/>
              <p:cNvCxnSpPr/>
              <p:nvPr/>
            </p:nvCxnSpPr>
            <p:spPr>
              <a:xfrm rot="5400000">
                <a:off x="4607560" y="1442264"/>
                <a:ext cx="331245"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05" name="Straight Connector 104"/>
              <p:cNvCxnSpPr/>
              <p:nvPr/>
            </p:nvCxnSpPr>
            <p:spPr>
              <a:xfrm rot="5400000">
                <a:off x="4531422" y="1442264"/>
                <a:ext cx="331245"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06" name="Straight Connector 105"/>
              <p:cNvCxnSpPr/>
              <p:nvPr/>
            </p:nvCxnSpPr>
            <p:spPr>
              <a:xfrm rot="5400000">
                <a:off x="4681909" y="1882627"/>
                <a:ext cx="331245"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07" name="Straight Connector 106"/>
              <p:cNvCxnSpPr/>
              <p:nvPr/>
            </p:nvCxnSpPr>
            <p:spPr>
              <a:xfrm rot="5400000">
                <a:off x="4609922" y="1882627"/>
                <a:ext cx="331245"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08" name="Straight Connector 107"/>
              <p:cNvCxnSpPr/>
              <p:nvPr/>
            </p:nvCxnSpPr>
            <p:spPr>
              <a:xfrm rot="5400000">
                <a:off x="4533784" y="1882627"/>
                <a:ext cx="331245"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09" name="Straight Connector 108"/>
              <p:cNvCxnSpPr/>
              <p:nvPr/>
            </p:nvCxnSpPr>
            <p:spPr>
              <a:xfrm rot="5400000">
                <a:off x="4469453" y="1442264"/>
                <a:ext cx="331245"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10" name="Straight Connector 109"/>
              <p:cNvCxnSpPr/>
              <p:nvPr/>
            </p:nvCxnSpPr>
            <p:spPr>
              <a:xfrm rot="5400000">
                <a:off x="4471814" y="1882627"/>
                <a:ext cx="331245"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11" name="Straight Connector 110"/>
              <p:cNvCxnSpPr/>
              <p:nvPr/>
            </p:nvCxnSpPr>
            <p:spPr>
              <a:xfrm rot="5400000" flipH="1" flipV="1">
                <a:off x="4632012" y="918912"/>
                <a:ext cx="573321" cy="147008"/>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12" name="Straight Connector 111"/>
              <p:cNvCxnSpPr/>
              <p:nvPr/>
            </p:nvCxnSpPr>
            <p:spPr>
              <a:xfrm rot="5400000" flipH="1" flipV="1">
                <a:off x="4276680" y="2258972"/>
                <a:ext cx="573321" cy="147008"/>
              </a:xfrm>
              <a:prstGeom prst="line">
                <a:avLst/>
              </a:prstGeom>
            </p:spPr>
            <p:style>
              <a:lnRef idx="1">
                <a:schemeClr val="accent2"/>
              </a:lnRef>
              <a:fillRef idx="0">
                <a:schemeClr val="accent2"/>
              </a:fillRef>
              <a:effectRef idx="0">
                <a:schemeClr val="accent2"/>
              </a:effectRef>
              <a:fontRef idx="minor">
                <a:schemeClr val="tx1"/>
              </a:fontRef>
            </p:style>
          </p:cxnSp>
          <p:cxnSp>
            <p:nvCxnSpPr>
              <p:cNvPr id="113" name="Straight Connector 112"/>
              <p:cNvCxnSpPr/>
              <p:nvPr/>
            </p:nvCxnSpPr>
            <p:spPr>
              <a:xfrm rot="5400000" flipV="1">
                <a:off x="4631947" y="2263833"/>
                <a:ext cx="573453" cy="142284"/>
              </a:xfrm>
              <a:prstGeom prst="line">
                <a:avLst/>
              </a:prstGeom>
            </p:spPr>
            <p:style>
              <a:lnRef idx="1">
                <a:schemeClr val="accent2"/>
              </a:lnRef>
              <a:fillRef idx="0">
                <a:schemeClr val="accent2"/>
              </a:fillRef>
              <a:effectRef idx="0">
                <a:schemeClr val="accent2"/>
              </a:effectRef>
              <a:fontRef idx="minor">
                <a:schemeClr val="tx1"/>
              </a:fontRef>
            </p:style>
          </p:cxnSp>
          <p:cxnSp>
            <p:nvCxnSpPr>
              <p:cNvPr id="114" name="Straight Connector 113"/>
              <p:cNvCxnSpPr/>
              <p:nvPr/>
            </p:nvCxnSpPr>
            <p:spPr>
              <a:xfrm rot="5400000" flipV="1">
                <a:off x="4275041" y="918772"/>
                <a:ext cx="573453" cy="142284"/>
              </a:xfrm>
              <a:prstGeom prst="line">
                <a:avLst/>
              </a:prstGeom>
            </p:spPr>
            <p:style>
              <a:lnRef idx="1">
                <a:schemeClr val="accent2"/>
              </a:lnRef>
              <a:fillRef idx="0">
                <a:schemeClr val="accent2"/>
              </a:fillRef>
              <a:effectRef idx="0">
                <a:schemeClr val="accent2"/>
              </a:effectRef>
              <a:fontRef idx="minor">
                <a:schemeClr val="tx1"/>
              </a:fontRef>
            </p:style>
          </p:cxnSp>
          <p:sp>
            <p:nvSpPr>
              <p:cNvPr id="115" name="Freeform 114"/>
              <p:cNvSpPr/>
              <p:nvPr/>
            </p:nvSpPr>
            <p:spPr>
              <a:xfrm rot="16200000" flipV="1">
                <a:off x="4405556" y="2439572"/>
                <a:ext cx="736099" cy="178517"/>
              </a:xfrm>
              <a:custGeom>
                <a:avLst/>
                <a:gdLst>
                  <a:gd name="connsiteX0" fmla="*/ 0 w 1466850"/>
                  <a:gd name="connsiteY0" fmla="*/ 759870 h 937434"/>
                  <a:gd name="connsiteX1" fmla="*/ 300037 w 1466850"/>
                  <a:gd name="connsiteY1" fmla="*/ 755108 h 937434"/>
                  <a:gd name="connsiteX2" fmla="*/ 395287 w 1466850"/>
                  <a:gd name="connsiteY2" fmla="*/ 793208 h 937434"/>
                  <a:gd name="connsiteX3" fmla="*/ 485775 w 1466850"/>
                  <a:gd name="connsiteY3" fmla="*/ 926558 h 937434"/>
                  <a:gd name="connsiteX4" fmla="*/ 561975 w 1466850"/>
                  <a:gd name="connsiteY4" fmla="*/ 731295 h 937434"/>
                  <a:gd name="connsiteX5" fmla="*/ 595312 w 1466850"/>
                  <a:gd name="connsiteY5" fmla="*/ 255045 h 937434"/>
                  <a:gd name="connsiteX6" fmla="*/ 647700 w 1466850"/>
                  <a:gd name="connsiteY6" fmla="*/ 7395 h 937434"/>
                  <a:gd name="connsiteX7" fmla="*/ 738187 w 1466850"/>
                  <a:gd name="connsiteY7" fmla="*/ 526508 h 937434"/>
                  <a:gd name="connsiteX8" fmla="*/ 781050 w 1466850"/>
                  <a:gd name="connsiteY8" fmla="*/ 864645 h 937434"/>
                  <a:gd name="connsiteX9" fmla="*/ 828675 w 1466850"/>
                  <a:gd name="connsiteY9" fmla="*/ 931320 h 937434"/>
                  <a:gd name="connsiteX10" fmla="*/ 952500 w 1466850"/>
                  <a:gd name="connsiteY10" fmla="*/ 764633 h 937434"/>
                  <a:gd name="connsiteX11" fmla="*/ 1047750 w 1466850"/>
                  <a:gd name="connsiteY11" fmla="*/ 731295 h 937434"/>
                  <a:gd name="connsiteX12" fmla="*/ 1466850 w 1466850"/>
                  <a:gd name="connsiteY12" fmla="*/ 745583 h 937434"/>
                  <a:gd name="connsiteX0" fmla="*/ 0 w 1466850"/>
                  <a:gd name="connsiteY0" fmla="*/ 759870 h 937434"/>
                  <a:gd name="connsiteX1" fmla="*/ 230981 w 1466850"/>
                  <a:gd name="connsiteY1" fmla="*/ 752727 h 937434"/>
                  <a:gd name="connsiteX2" fmla="*/ 395287 w 1466850"/>
                  <a:gd name="connsiteY2" fmla="*/ 793208 h 937434"/>
                  <a:gd name="connsiteX3" fmla="*/ 485775 w 1466850"/>
                  <a:gd name="connsiteY3" fmla="*/ 926558 h 937434"/>
                  <a:gd name="connsiteX4" fmla="*/ 561975 w 1466850"/>
                  <a:gd name="connsiteY4" fmla="*/ 731295 h 937434"/>
                  <a:gd name="connsiteX5" fmla="*/ 595312 w 1466850"/>
                  <a:gd name="connsiteY5" fmla="*/ 255045 h 937434"/>
                  <a:gd name="connsiteX6" fmla="*/ 647700 w 1466850"/>
                  <a:gd name="connsiteY6" fmla="*/ 7395 h 937434"/>
                  <a:gd name="connsiteX7" fmla="*/ 738187 w 1466850"/>
                  <a:gd name="connsiteY7" fmla="*/ 526508 h 937434"/>
                  <a:gd name="connsiteX8" fmla="*/ 781050 w 1466850"/>
                  <a:gd name="connsiteY8" fmla="*/ 864645 h 937434"/>
                  <a:gd name="connsiteX9" fmla="*/ 828675 w 1466850"/>
                  <a:gd name="connsiteY9" fmla="*/ 931320 h 937434"/>
                  <a:gd name="connsiteX10" fmla="*/ 952500 w 1466850"/>
                  <a:gd name="connsiteY10" fmla="*/ 764633 h 937434"/>
                  <a:gd name="connsiteX11" fmla="*/ 1047750 w 1466850"/>
                  <a:gd name="connsiteY11" fmla="*/ 731295 h 937434"/>
                  <a:gd name="connsiteX12" fmla="*/ 1466850 w 1466850"/>
                  <a:gd name="connsiteY12" fmla="*/ 745583 h 937434"/>
                  <a:gd name="connsiteX0" fmla="*/ 0 w 1466850"/>
                  <a:gd name="connsiteY0" fmla="*/ 759870 h 937434"/>
                  <a:gd name="connsiteX1" fmla="*/ 230981 w 1466850"/>
                  <a:gd name="connsiteY1" fmla="*/ 752727 h 937434"/>
                  <a:gd name="connsiteX2" fmla="*/ 376237 w 1466850"/>
                  <a:gd name="connsiteY2" fmla="*/ 817020 h 937434"/>
                  <a:gd name="connsiteX3" fmla="*/ 485775 w 1466850"/>
                  <a:gd name="connsiteY3" fmla="*/ 926558 h 937434"/>
                  <a:gd name="connsiteX4" fmla="*/ 561975 w 1466850"/>
                  <a:gd name="connsiteY4" fmla="*/ 731295 h 937434"/>
                  <a:gd name="connsiteX5" fmla="*/ 595312 w 1466850"/>
                  <a:gd name="connsiteY5" fmla="*/ 255045 h 937434"/>
                  <a:gd name="connsiteX6" fmla="*/ 647700 w 1466850"/>
                  <a:gd name="connsiteY6" fmla="*/ 7395 h 937434"/>
                  <a:gd name="connsiteX7" fmla="*/ 738187 w 1466850"/>
                  <a:gd name="connsiteY7" fmla="*/ 526508 h 937434"/>
                  <a:gd name="connsiteX8" fmla="*/ 781050 w 1466850"/>
                  <a:gd name="connsiteY8" fmla="*/ 864645 h 937434"/>
                  <a:gd name="connsiteX9" fmla="*/ 828675 w 1466850"/>
                  <a:gd name="connsiteY9" fmla="*/ 931320 h 937434"/>
                  <a:gd name="connsiteX10" fmla="*/ 952500 w 1466850"/>
                  <a:gd name="connsiteY10" fmla="*/ 764633 h 937434"/>
                  <a:gd name="connsiteX11" fmla="*/ 1047750 w 1466850"/>
                  <a:gd name="connsiteY11" fmla="*/ 731295 h 937434"/>
                  <a:gd name="connsiteX12" fmla="*/ 1466850 w 1466850"/>
                  <a:gd name="connsiteY12" fmla="*/ 745583 h 937434"/>
                  <a:gd name="connsiteX0" fmla="*/ 0 w 1466850"/>
                  <a:gd name="connsiteY0" fmla="*/ 759870 h 937434"/>
                  <a:gd name="connsiteX1" fmla="*/ 230981 w 1466850"/>
                  <a:gd name="connsiteY1" fmla="*/ 752727 h 937434"/>
                  <a:gd name="connsiteX2" fmla="*/ 376237 w 1466850"/>
                  <a:gd name="connsiteY2" fmla="*/ 817020 h 937434"/>
                  <a:gd name="connsiteX3" fmla="*/ 485775 w 1466850"/>
                  <a:gd name="connsiteY3" fmla="*/ 926558 h 937434"/>
                  <a:gd name="connsiteX4" fmla="*/ 561975 w 1466850"/>
                  <a:gd name="connsiteY4" fmla="*/ 731295 h 937434"/>
                  <a:gd name="connsiteX5" fmla="*/ 595312 w 1466850"/>
                  <a:gd name="connsiteY5" fmla="*/ 255045 h 937434"/>
                  <a:gd name="connsiteX6" fmla="*/ 647700 w 1466850"/>
                  <a:gd name="connsiteY6" fmla="*/ 7395 h 937434"/>
                  <a:gd name="connsiteX7" fmla="*/ 738187 w 1466850"/>
                  <a:gd name="connsiteY7" fmla="*/ 526508 h 937434"/>
                  <a:gd name="connsiteX8" fmla="*/ 781050 w 1466850"/>
                  <a:gd name="connsiteY8" fmla="*/ 864645 h 937434"/>
                  <a:gd name="connsiteX9" fmla="*/ 828675 w 1466850"/>
                  <a:gd name="connsiteY9" fmla="*/ 931320 h 937434"/>
                  <a:gd name="connsiteX10" fmla="*/ 952500 w 1466850"/>
                  <a:gd name="connsiteY10" fmla="*/ 764633 h 937434"/>
                  <a:gd name="connsiteX11" fmla="*/ 1047750 w 1466850"/>
                  <a:gd name="connsiteY11" fmla="*/ 731295 h 937434"/>
                  <a:gd name="connsiteX12" fmla="*/ 1466850 w 1466850"/>
                  <a:gd name="connsiteY12" fmla="*/ 745583 h 937434"/>
                  <a:gd name="connsiteX0" fmla="*/ 0 w 1466850"/>
                  <a:gd name="connsiteY0" fmla="*/ 741420 h 918984"/>
                  <a:gd name="connsiteX1" fmla="*/ 230981 w 1466850"/>
                  <a:gd name="connsiteY1" fmla="*/ 734277 h 918984"/>
                  <a:gd name="connsiteX2" fmla="*/ 376237 w 1466850"/>
                  <a:gd name="connsiteY2" fmla="*/ 798570 h 918984"/>
                  <a:gd name="connsiteX3" fmla="*/ 485775 w 1466850"/>
                  <a:gd name="connsiteY3" fmla="*/ 908108 h 918984"/>
                  <a:gd name="connsiteX4" fmla="*/ 561975 w 1466850"/>
                  <a:gd name="connsiteY4" fmla="*/ 712845 h 918984"/>
                  <a:gd name="connsiteX5" fmla="*/ 595312 w 1466850"/>
                  <a:gd name="connsiteY5" fmla="*/ 236595 h 918984"/>
                  <a:gd name="connsiteX6" fmla="*/ 671512 w 1466850"/>
                  <a:gd name="connsiteY6" fmla="*/ 7995 h 918984"/>
                  <a:gd name="connsiteX7" fmla="*/ 738187 w 1466850"/>
                  <a:gd name="connsiteY7" fmla="*/ 508058 h 918984"/>
                  <a:gd name="connsiteX8" fmla="*/ 781050 w 1466850"/>
                  <a:gd name="connsiteY8" fmla="*/ 846195 h 918984"/>
                  <a:gd name="connsiteX9" fmla="*/ 828675 w 1466850"/>
                  <a:gd name="connsiteY9" fmla="*/ 912870 h 918984"/>
                  <a:gd name="connsiteX10" fmla="*/ 952500 w 1466850"/>
                  <a:gd name="connsiteY10" fmla="*/ 746183 h 918984"/>
                  <a:gd name="connsiteX11" fmla="*/ 1047750 w 1466850"/>
                  <a:gd name="connsiteY11" fmla="*/ 712845 h 918984"/>
                  <a:gd name="connsiteX12" fmla="*/ 1466850 w 1466850"/>
                  <a:gd name="connsiteY12" fmla="*/ 727133 h 918984"/>
                  <a:gd name="connsiteX0" fmla="*/ 0 w 1466850"/>
                  <a:gd name="connsiteY0" fmla="*/ 733462 h 911026"/>
                  <a:gd name="connsiteX1" fmla="*/ 230981 w 1466850"/>
                  <a:gd name="connsiteY1" fmla="*/ 726319 h 911026"/>
                  <a:gd name="connsiteX2" fmla="*/ 376237 w 1466850"/>
                  <a:gd name="connsiteY2" fmla="*/ 790612 h 911026"/>
                  <a:gd name="connsiteX3" fmla="*/ 485775 w 1466850"/>
                  <a:gd name="connsiteY3" fmla="*/ 900150 h 911026"/>
                  <a:gd name="connsiteX4" fmla="*/ 561975 w 1466850"/>
                  <a:gd name="connsiteY4" fmla="*/ 704887 h 911026"/>
                  <a:gd name="connsiteX5" fmla="*/ 595312 w 1466850"/>
                  <a:gd name="connsiteY5" fmla="*/ 228637 h 911026"/>
                  <a:gd name="connsiteX6" fmla="*/ 671512 w 1466850"/>
                  <a:gd name="connsiteY6" fmla="*/ 37 h 911026"/>
                  <a:gd name="connsiteX7" fmla="*/ 738187 w 1466850"/>
                  <a:gd name="connsiteY7" fmla="*/ 500100 h 911026"/>
                  <a:gd name="connsiteX8" fmla="*/ 781050 w 1466850"/>
                  <a:gd name="connsiteY8" fmla="*/ 838237 h 911026"/>
                  <a:gd name="connsiteX9" fmla="*/ 828675 w 1466850"/>
                  <a:gd name="connsiteY9" fmla="*/ 904912 h 911026"/>
                  <a:gd name="connsiteX10" fmla="*/ 952500 w 1466850"/>
                  <a:gd name="connsiteY10" fmla="*/ 738225 h 911026"/>
                  <a:gd name="connsiteX11" fmla="*/ 1047750 w 1466850"/>
                  <a:gd name="connsiteY11" fmla="*/ 704887 h 911026"/>
                  <a:gd name="connsiteX12" fmla="*/ 1466850 w 1466850"/>
                  <a:gd name="connsiteY12" fmla="*/ 719175 h 911026"/>
                  <a:gd name="connsiteX0" fmla="*/ 0 w 1466850"/>
                  <a:gd name="connsiteY0" fmla="*/ 728702 h 906266"/>
                  <a:gd name="connsiteX1" fmla="*/ 230981 w 1466850"/>
                  <a:gd name="connsiteY1" fmla="*/ 721559 h 906266"/>
                  <a:gd name="connsiteX2" fmla="*/ 376237 w 1466850"/>
                  <a:gd name="connsiteY2" fmla="*/ 785852 h 906266"/>
                  <a:gd name="connsiteX3" fmla="*/ 485775 w 1466850"/>
                  <a:gd name="connsiteY3" fmla="*/ 895390 h 906266"/>
                  <a:gd name="connsiteX4" fmla="*/ 561975 w 1466850"/>
                  <a:gd name="connsiteY4" fmla="*/ 700127 h 906266"/>
                  <a:gd name="connsiteX5" fmla="*/ 595312 w 1466850"/>
                  <a:gd name="connsiteY5" fmla="*/ 223877 h 906266"/>
                  <a:gd name="connsiteX6" fmla="*/ 657225 w 1466850"/>
                  <a:gd name="connsiteY6" fmla="*/ 39 h 906266"/>
                  <a:gd name="connsiteX7" fmla="*/ 738187 w 1466850"/>
                  <a:gd name="connsiteY7" fmla="*/ 495340 h 906266"/>
                  <a:gd name="connsiteX8" fmla="*/ 781050 w 1466850"/>
                  <a:gd name="connsiteY8" fmla="*/ 833477 h 906266"/>
                  <a:gd name="connsiteX9" fmla="*/ 828675 w 1466850"/>
                  <a:gd name="connsiteY9" fmla="*/ 900152 h 906266"/>
                  <a:gd name="connsiteX10" fmla="*/ 952500 w 1466850"/>
                  <a:gd name="connsiteY10" fmla="*/ 733465 h 906266"/>
                  <a:gd name="connsiteX11" fmla="*/ 1047750 w 1466850"/>
                  <a:gd name="connsiteY11" fmla="*/ 700127 h 906266"/>
                  <a:gd name="connsiteX12" fmla="*/ 1466850 w 1466850"/>
                  <a:gd name="connsiteY12" fmla="*/ 714415 h 906266"/>
                  <a:gd name="connsiteX0" fmla="*/ 0 w 1466850"/>
                  <a:gd name="connsiteY0" fmla="*/ 728702 h 906266"/>
                  <a:gd name="connsiteX1" fmla="*/ 230981 w 1466850"/>
                  <a:gd name="connsiteY1" fmla="*/ 721559 h 906266"/>
                  <a:gd name="connsiteX2" fmla="*/ 376237 w 1466850"/>
                  <a:gd name="connsiteY2" fmla="*/ 785852 h 906266"/>
                  <a:gd name="connsiteX3" fmla="*/ 485775 w 1466850"/>
                  <a:gd name="connsiteY3" fmla="*/ 895390 h 906266"/>
                  <a:gd name="connsiteX4" fmla="*/ 561975 w 1466850"/>
                  <a:gd name="connsiteY4" fmla="*/ 700127 h 906266"/>
                  <a:gd name="connsiteX5" fmla="*/ 595312 w 1466850"/>
                  <a:gd name="connsiteY5" fmla="*/ 223877 h 906266"/>
                  <a:gd name="connsiteX6" fmla="*/ 657225 w 1466850"/>
                  <a:gd name="connsiteY6" fmla="*/ 39 h 906266"/>
                  <a:gd name="connsiteX7" fmla="*/ 738187 w 1466850"/>
                  <a:gd name="connsiteY7" fmla="*/ 495340 h 906266"/>
                  <a:gd name="connsiteX8" fmla="*/ 781050 w 1466850"/>
                  <a:gd name="connsiteY8" fmla="*/ 833477 h 906266"/>
                  <a:gd name="connsiteX9" fmla="*/ 828675 w 1466850"/>
                  <a:gd name="connsiteY9" fmla="*/ 900152 h 906266"/>
                  <a:gd name="connsiteX10" fmla="*/ 952500 w 1466850"/>
                  <a:gd name="connsiteY10" fmla="*/ 733465 h 906266"/>
                  <a:gd name="connsiteX11" fmla="*/ 1047750 w 1466850"/>
                  <a:gd name="connsiteY11" fmla="*/ 700127 h 906266"/>
                  <a:gd name="connsiteX12" fmla="*/ 1466850 w 1466850"/>
                  <a:gd name="connsiteY12" fmla="*/ 714415 h 906266"/>
                  <a:gd name="connsiteX0" fmla="*/ 0 w 1466850"/>
                  <a:gd name="connsiteY0" fmla="*/ 732629 h 910193"/>
                  <a:gd name="connsiteX1" fmla="*/ 230981 w 1466850"/>
                  <a:gd name="connsiteY1" fmla="*/ 725486 h 910193"/>
                  <a:gd name="connsiteX2" fmla="*/ 376237 w 1466850"/>
                  <a:gd name="connsiteY2" fmla="*/ 789779 h 910193"/>
                  <a:gd name="connsiteX3" fmla="*/ 485775 w 1466850"/>
                  <a:gd name="connsiteY3" fmla="*/ 899317 h 910193"/>
                  <a:gd name="connsiteX4" fmla="*/ 561975 w 1466850"/>
                  <a:gd name="connsiteY4" fmla="*/ 704054 h 910193"/>
                  <a:gd name="connsiteX5" fmla="*/ 602455 w 1466850"/>
                  <a:gd name="connsiteY5" fmla="*/ 289716 h 910193"/>
                  <a:gd name="connsiteX6" fmla="*/ 657225 w 1466850"/>
                  <a:gd name="connsiteY6" fmla="*/ 3966 h 910193"/>
                  <a:gd name="connsiteX7" fmla="*/ 738187 w 1466850"/>
                  <a:gd name="connsiteY7" fmla="*/ 499267 h 910193"/>
                  <a:gd name="connsiteX8" fmla="*/ 781050 w 1466850"/>
                  <a:gd name="connsiteY8" fmla="*/ 837404 h 910193"/>
                  <a:gd name="connsiteX9" fmla="*/ 828675 w 1466850"/>
                  <a:gd name="connsiteY9" fmla="*/ 904079 h 910193"/>
                  <a:gd name="connsiteX10" fmla="*/ 952500 w 1466850"/>
                  <a:gd name="connsiteY10" fmla="*/ 737392 h 910193"/>
                  <a:gd name="connsiteX11" fmla="*/ 1047750 w 1466850"/>
                  <a:gd name="connsiteY11" fmla="*/ 704054 h 910193"/>
                  <a:gd name="connsiteX12" fmla="*/ 1466850 w 1466850"/>
                  <a:gd name="connsiteY12" fmla="*/ 718342 h 910193"/>
                  <a:gd name="connsiteX0" fmla="*/ 0 w 1466850"/>
                  <a:gd name="connsiteY0" fmla="*/ 732498 h 910062"/>
                  <a:gd name="connsiteX1" fmla="*/ 230981 w 1466850"/>
                  <a:gd name="connsiteY1" fmla="*/ 725355 h 910062"/>
                  <a:gd name="connsiteX2" fmla="*/ 376237 w 1466850"/>
                  <a:gd name="connsiteY2" fmla="*/ 789648 h 910062"/>
                  <a:gd name="connsiteX3" fmla="*/ 485775 w 1466850"/>
                  <a:gd name="connsiteY3" fmla="*/ 899186 h 910062"/>
                  <a:gd name="connsiteX4" fmla="*/ 571500 w 1466850"/>
                  <a:gd name="connsiteY4" fmla="*/ 653917 h 910062"/>
                  <a:gd name="connsiteX5" fmla="*/ 602455 w 1466850"/>
                  <a:gd name="connsiteY5" fmla="*/ 289585 h 910062"/>
                  <a:gd name="connsiteX6" fmla="*/ 657225 w 1466850"/>
                  <a:gd name="connsiteY6" fmla="*/ 3835 h 910062"/>
                  <a:gd name="connsiteX7" fmla="*/ 738187 w 1466850"/>
                  <a:gd name="connsiteY7" fmla="*/ 499136 h 910062"/>
                  <a:gd name="connsiteX8" fmla="*/ 781050 w 1466850"/>
                  <a:gd name="connsiteY8" fmla="*/ 837273 h 910062"/>
                  <a:gd name="connsiteX9" fmla="*/ 828675 w 1466850"/>
                  <a:gd name="connsiteY9" fmla="*/ 903948 h 910062"/>
                  <a:gd name="connsiteX10" fmla="*/ 952500 w 1466850"/>
                  <a:gd name="connsiteY10" fmla="*/ 737261 h 910062"/>
                  <a:gd name="connsiteX11" fmla="*/ 1047750 w 1466850"/>
                  <a:gd name="connsiteY11" fmla="*/ 703923 h 910062"/>
                  <a:gd name="connsiteX12" fmla="*/ 1466850 w 1466850"/>
                  <a:gd name="connsiteY12" fmla="*/ 718211 h 910062"/>
                  <a:gd name="connsiteX0" fmla="*/ 0 w 1466850"/>
                  <a:gd name="connsiteY0" fmla="*/ 732498 h 910062"/>
                  <a:gd name="connsiteX1" fmla="*/ 230981 w 1466850"/>
                  <a:gd name="connsiteY1" fmla="*/ 725355 h 910062"/>
                  <a:gd name="connsiteX2" fmla="*/ 376237 w 1466850"/>
                  <a:gd name="connsiteY2" fmla="*/ 789648 h 910062"/>
                  <a:gd name="connsiteX3" fmla="*/ 485775 w 1466850"/>
                  <a:gd name="connsiteY3" fmla="*/ 899186 h 910062"/>
                  <a:gd name="connsiteX4" fmla="*/ 571500 w 1466850"/>
                  <a:gd name="connsiteY4" fmla="*/ 653917 h 910062"/>
                  <a:gd name="connsiteX5" fmla="*/ 602455 w 1466850"/>
                  <a:gd name="connsiteY5" fmla="*/ 289585 h 910062"/>
                  <a:gd name="connsiteX6" fmla="*/ 657225 w 1466850"/>
                  <a:gd name="connsiteY6" fmla="*/ 3835 h 910062"/>
                  <a:gd name="connsiteX7" fmla="*/ 738187 w 1466850"/>
                  <a:gd name="connsiteY7" fmla="*/ 499136 h 910062"/>
                  <a:gd name="connsiteX8" fmla="*/ 781050 w 1466850"/>
                  <a:gd name="connsiteY8" fmla="*/ 837273 h 910062"/>
                  <a:gd name="connsiteX9" fmla="*/ 828675 w 1466850"/>
                  <a:gd name="connsiteY9" fmla="*/ 903948 h 910062"/>
                  <a:gd name="connsiteX10" fmla="*/ 952500 w 1466850"/>
                  <a:gd name="connsiteY10" fmla="*/ 737261 h 910062"/>
                  <a:gd name="connsiteX11" fmla="*/ 1047750 w 1466850"/>
                  <a:gd name="connsiteY11" fmla="*/ 703923 h 910062"/>
                  <a:gd name="connsiteX12" fmla="*/ 1466850 w 1466850"/>
                  <a:gd name="connsiteY12" fmla="*/ 718211 h 910062"/>
                  <a:gd name="connsiteX0" fmla="*/ 0 w 1466850"/>
                  <a:gd name="connsiteY0" fmla="*/ 732498 h 908430"/>
                  <a:gd name="connsiteX1" fmla="*/ 230981 w 1466850"/>
                  <a:gd name="connsiteY1" fmla="*/ 725355 h 908430"/>
                  <a:gd name="connsiteX2" fmla="*/ 376237 w 1466850"/>
                  <a:gd name="connsiteY2" fmla="*/ 789648 h 908430"/>
                  <a:gd name="connsiteX3" fmla="*/ 485775 w 1466850"/>
                  <a:gd name="connsiteY3" fmla="*/ 899186 h 908430"/>
                  <a:gd name="connsiteX4" fmla="*/ 571500 w 1466850"/>
                  <a:gd name="connsiteY4" fmla="*/ 653917 h 908430"/>
                  <a:gd name="connsiteX5" fmla="*/ 602455 w 1466850"/>
                  <a:gd name="connsiteY5" fmla="*/ 289585 h 908430"/>
                  <a:gd name="connsiteX6" fmla="*/ 657225 w 1466850"/>
                  <a:gd name="connsiteY6" fmla="*/ 3835 h 908430"/>
                  <a:gd name="connsiteX7" fmla="*/ 738187 w 1466850"/>
                  <a:gd name="connsiteY7" fmla="*/ 499136 h 908430"/>
                  <a:gd name="connsiteX8" fmla="*/ 781050 w 1466850"/>
                  <a:gd name="connsiteY8" fmla="*/ 837273 h 908430"/>
                  <a:gd name="connsiteX9" fmla="*/ 828675 w 1466850"/>
                  <a:gd name="connsiteY9" fmla="*/ 903948 h 908430"/>
                  <a:gd name="connsiteX10" fmla="*/ 952500 w 1466850"/>
                  <a:gd name="connsiteY10" fmla="*/ 761074 h 908430"/>
                  <a:gd name="connsiteX11" fmla="*/ 1047750 w 1466850"/>
                  <a:gd name="connsiteY11" fmla="*/ 703923 h 908430"/>
                  <a:gd name="connsiteX12" fmla="*/ 1466850 w 1466850"/>
                  <a:gd name="connsiteY12" fmla="*/ 718211 h 908430"/>
                  <a:gd name="connsiteX0" fmla="*/ 0 w 1466850"/>
                  <a:gd name="connsiteY0" fmla="*/ 732498 h 914885"/>
                  <a:gd name="connsiteX1" fmla="*/ 230981 w 1466850"/>
                  <a:gd name="connsiteY1" fmla="*/ 725355 h 914885"/>
                  <a:gd name="connsiteX2" fmla="*/ 376237 w 1466850"/>
                  <a:gd name="connsiteY2" fmla="*/ 789648 h 914885"/>
                  <a:gd name="connsiteX3" fmla="*/ 485775 w 1466850"/>
                  <a:gd name="connsiteY3" fmla="*/ 899186 h 914885"/>
                  <a:gd name="connsiteX4" fmla="*/ 571500 w 1466850"/>
                  <a:gd name="connsiteY4" fmla="*/ 653917 h 914885"/>
                  <a:gd name="connsiteX5" fmla="*/ 602455 w 1466850"/>
                  <a:gd name="connsiteY5" fmla="*/ 289585 h 914885"/>
                  <a:gd name="connsiteX6" fmla="*/ 657225 w 1466850"/>
                  <a:gd name="connsiteY6" fmla="*/ 3835 h 914885"/>
                  <a:gd name="connsiteX7" fmla="*/ 738187 w 1466850"/>
                  <a:gd name="connsiteY7" fmla="*/ 499136 h 914885"/>
                  <a:gd name="connsiteX8" fmla="*/ 781050 w 1466850"/>
                  <a:gd name="connsiteY8" fmla="*/ 837273 h 914885"/>
                  <a:gd name="connsiteX9" fmla="*/ 845343 w 1466850"/>
                  <a:gd name="connsiteY9" fmla="*/ 911092 h 914885"/>
                  <a:gd name="connsiteX10" fmla="*/ 952500 w 1466850"/>
                  <a:gd name="connsiteY10" fmla="*/ 761074 h 914885"/>
                  <a:gd name="connsiteX11" fmla="*/ 1047750 w 1466850"/>
                  <a:gd name="connsiteY11" fmla="*/ 703923 h 914885"/>
                  <a:gd name="connsiteX12" fmla="*/ 1466850 w 1466850"/>
                  <a:gd name="connsiteY12" fmla="*/ 718211 h 914885"/>
                  <a:gd name="connsiteX0" fmla="*/ 0 w 1466850"/>
                  <a:gd name="connsiteY0" fmla="*/ 732498 h 914885"/>
                  <a:gd name="connsiteX1" fmla="*/ 230981 w 1466850"/>
                  <a:gd name="connsiteY1" fmla="*/ 725355 h 914885"/>
                  <a:gd name="connsiteX2" fmla="*/ 376237 w 1466850"/>
                  <a:gd name="connsiteY2" fmla="*/ 789648 h 914885"/>
                  <a:gd name="connsiteX3" fmla="*/ 485775 w 1466850"/>
                  <a:gd name="connsiteY3" fmla="*/ 899186 h 914885"/>
                  <a:gd name="connsiteX4" fmla="*/ 571500 w 1466850"/>
                  <a:gd name="connsiteY4" fmla="*/ 653917 h 914885"/>
                  <a:gd name="connsiteX5" fmla="*/ 602455 w 1466850"/>
                  <a:gd name="connsiteY5" fmla="*/ 289585 h 914885"/>
                  <a:gd name="connsiteX6" fmla="*/ 657225 w 1466850"/>
                  <a:gd name="connsiteY6" fmla="*/ 3835 h 914885"/>
                  <a:gd name="connsiteX7" fmla="*/ 738187 w 1466850"/>
                  <a:gd name="connsiteY7" fmla="*/ 499136 h 914885"/>
                  <a:gd name="connsiteX8" fmla="*/ 781050 w 1466850"/>
                  <a:gd name="connsiteY8" fmla="*/ 837273 h 914885"/>
                  <a:gd name="connsiteX9" fmla="*/ 845343 w 1466850"/>
                  <a:gd name="connsiteY9" fmla="*/ 911092 h 914885"/>
                  <a:gd name="connsiteX10" fmla="*/ 952500 w 1466850"/>
                  <a:gd name="connsiteY10" fmla="*/ 761074 h 914885"/>
                  <a:gd name="connsiteX11" fmla="*/ 1085850 w 1466850"/>
                  <a:gd name="connsiteY11" fmla="*/ 718211 h 914885"/>
                  <a:gd name="connsiteX12" fmla="*/ 1466850 w 1466850"/>
                  <a:gd name="connsiteY12" fmla="*/ 718211 h 914885"/>
                  <a:gd name="connsiteX0" fmla="*/ 0 w 1466850"/>
                  <a:gd name="connsiteY0" fmla="*/ 732498 h 914885"/>
                  <a:gd name="connsiteX1" fmla="*/ 230981 w 1466850"/>
                  <a:gd name="connsiteY1" fmla="*/ 725355 h 914885"/>
                  <a:gd name="connsiteX2" fmla="*/ 376237 w 1466850"/>
                  <a:gd name="connsiteY2" fmla="*/ 789648 h 914885"/>
                  <a:gd name="connsiteX3" fmla="*/ 485775 w 1466850"/>
                  <a:gd name="connsiteY3" fmla="*/ 899186 h 914885"/>
                  <a:gd name="connsiteX4" fmla="*/ 571500 w 1466850"/>
                  <a:gd name="connsiteY4" fmla="*/ 653917 h 914885"/>
                  <a:gd name="connsiteX5" fmla="*/ 602455 w 1466850"/>
                  <a:gd name="connsiteY5" fmla="*/ 289585 h 914885"/>
                  <a:gd name="connsiteX6" fmla="*/ 657225 w 1466850"/>
                  <a:gd name="connsiteY6" fmla="*/ 3835 h 914885"/>
                  <a:gd name="connsiteX7" fmla="*/ 738187 w 1466850"/>
                  <a:gd name="connsiteY7" fmla="*/ 499136 h 914885"/>
                  <a:gd name="connsiteX8" fmla="*/ 781050 w 1466850"/>
                  <a:gd name="connsiteY8" fmla="*/ 837273 h 914885"/>
                  <a:gd name="connsiteX9" fmla="*/ 845343 w 1466850"/>
                  <a:gd name="connsiteY9" fmla="*/ 911092 h 914885"/>
                  <a:gd name="connsiteX10" fmla="*/ 952500 w 1466850"/>
                  <a:gd name="connsiteY10" fmla="*/ 761074 h 914885"/>
                  <a:gd name="connsiteX11" fmla="*/ 1085850 w 1466850"/>
                  <a:gd name="connsiteY11" fmla="*/ 718211 h 914885"/>
                  <a:gd name="connsiteX12" fmla="*/ 1466850 w 1466850"/>
                  <a:gd name="connsiteY12" fmla="*/ 718211 h 914885"/>
                  <a:gd name="connsiteX0" fmla="*/ 0 w 1457325"/>
                  <a:gd name="connsiteY0" fmla="*/ 732498 h 914885"/>
                  <a:gd name="connsiteX1" fmla="*/ 230981 w 1457325"/>
                  <a:gd name="connsiteY1" fmla="*/ 725355 h 914885"/>
                  <a:gd name="connsiteX2" fmla="*/ 376237 w 1457325"/>
                  <a:gd name="connsiteY2" fmla="*/ 789648 h 914885"/>
                  <a:gd name="connsiteX3" fmla="*/ 485775 w 1457325"/>
                  <a:gd name="connsiteY3" fmla="*/ 899186 h 914885"/>
                  <a:gd name="connsiteX4" fmla="*/ 571500 w 1457325"/>
                  <a:gd name="connsiteY4" fmla="*/ 653917 h 914885"/>
                  <a:gd name="connsiteX5" fmla="*/ 602455 w 1457325"/>
                  <a:gd name="connsiteY5" fmla="*/ 289585 h 914885"/>
                  <a:gd name="connsiteX6" fmla="*/ 657225 w 1457325"/>
                  <a:gd name="connsiteY6" fmla="*/ 3835 h 914885"/>
                  <a:gd name="connsiteX7" fmla="*/ 738187 w 1457325"/>
                  <a:gd name="connsiteY7" fmla="*/ 499136 h 914885"/>
                  <a:gd name="connsiteX8" fmla="*/ 781050 w 1457325"/>
                  <a:gd name="connsiteY8" fmla="*/ 837273 h 914885"/>
                  <a:gd name="connsiteX9" fmla="*/ 845343 w 1457325"/>
                  <a:gd name="connsiteY9" fmla="*/ 911092 h 914885"/>
                  <a:gd name="connsiteX10" fmla="*/ 952500 w 1457325"/>
                  <a:gd name="connsiteY10" fmla="*/ 761074 h 914885"/>
                  <a:gd name="connsiteX11" fmla="*/ 1085850 w 1457325"/>
                  <a:gd name="connsiteY11" fmla="*/ 718211 h 914885"/>
                  <a:gd name="connsiteX12" fmla="*/ 1457325 w 1457325"/>
                  <a:gd name="connsiteY12" fmla="*/ 727736 h 914885"/>
                  <a:gd name="connsiteX0" fmla="*/ 0 w 1457325"/>
                  <a:gd name="connsiteY0" fmla="*/ 732498 h 914885"/>
                  <a:gd name="connsiteX1" fmla="*/ 230981 w 1457325"/>
                  <a:gd name="connsiteY1" fmla="*/ 725355 h 914885"/>
                  <a:gd name="connsiteX2" fmla="*/ 376237 w 1457325"/>
                  <a:gd name="connsiteY2" fmla="*/ 789648 h 914885"/>
                  <a:gd name="connsiteX3" fmla="*/ 485775 w 1457325"/>
                  <a:gd name="connsiteY3" fmla="*/ 899186 h 914885"/>
                  <a:gd name="connsiteX4" fmla="*/ 571500 w 1457325"/>
                  <a:gd name="connsiteY4" fmla="*/ 653917 h 914885"/>
                  <a:gd name="connsiteX5" fmla="*/ 602455 w 1457325"/>
                  <a:gd name="connsiteY5" fmla="*/ 289585 h 914885"/>
                  <a:gd name="connsiteX6" fmla="*/ 657225 w 1457325"/>
                  <a:gd name="connsiteY6" fmla="*/ 3835 h 914885"/>
                  <a:gd name="connsiteX7" fmla="*/ 738187 w 1457325"/>
                  <a:gd name="connsiteY7" fmla="*/ 499136 h 914885"/>
                  <a:gd name="connsiteX8" fmla="*/ 781050 w 1457325"/>
                  <a:gd name="connsiteY8" fmla="*/ 837273 h 914885"/>
                  <a:gd name="connsiteX9" fmla="*/ 845343 w 1457325"/>
                  <a:gd name="connsiteY9" fmla="*/ 911092 h 914885"/>
                  <a:gd name="connsiteX10" fmla="*/ 952500 w 1457325"/>
                  <a:gd name="connsiteY10" fmla="*/ 761074 h 914885"/>
                  <a:gd name="connsiteX11" fmla="*/ 1085850 w 1457325"/>
                  <a:gd name="connsiteY11" fmla="*/ 718211 h 914885"/>
                  <a:gd name="connsiteX12" fmla="*/ 1457325 w 1457325"/>
                  <a:gd name="connsiteY12" fmla="*/ 727736 h 91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325" h="914885">
                    <a:moveTo>
                      <a:pt x="0" y="732498"/>
                    </a:moveTo>
                    <a:cubicBezTo>
                      <a:pt x="117078" y="727339"/>
                      <a:pt x="168275" y="715830"/>
                      <a:pt x="230981" y="725355"/>
                    </a:cubicBezTo>
                    <a:cubicBezTo>
                      <a:pt x="293687" y="734880"/>
                      <a:pt x="340914" y="744007"/>
                      <a:pt x="376237" y="789648"/>
                    </a:cubicBezTo>
                    <a:cubicBezTo>
                      <a:pt x="411560" y="835289"/>
                      <a:pt x="453231" y="921808"/>
                      <a:pt x="485775" y="899186"/>
                    </a:cubicBezTo>
                    <a:cubicBezTo>
                      <a:pt x="518319" y="876564"/>
                      <a:pt x="559197" y="800760"/>
                      <a:pt x="571500" y="653917"/>
                    </a:cubicBezTo>
                    <a:cubicBezTo>
                      <a:pt x="583803" y="507074"/>
                      <a:pt x="588168" y="397932"/>
                      <a:pt x="602455" y="289585"/>
                    </a:cubicBezTo>
                    <a:cubicBezTo>
                      <a:pt x="616742" y="181238"/>
                      <a:pt x="634603" y="-31090"/>
                      <a:pt x="657225" y="3835"/>
                    </a:cubicBezTo>
                    <a:cubicBezTo>
                      <a:pt x="679847" y="38760"/>
                      <a:pt x="717550" y="360230"/>
                      <a:pt x="738187" y="499136"/>
                    </a:cubicBezTo>
                    <a:cubicBezTo>
                      <a:pt x="758825" y="638042"/>
                      <a:pt x="763191" y="768614"/>
                      <a:pt x="781050" y="837273"/>
                    </a:cubicBezTo>
                    <a:cubicBezTo>
                      <a:pt x="798909" y="905932"/>
                      <a:pt x="816768" y="923792"/>
                      <a:pt x="845343" y="911092"/>
                    </a:cubicBezTo>
                    <a:cubicBezTo>
                      <a:pt x="873918" y="898392"/>
                      <a:pt x="912416" y="793221"/>
                      <a:pt x="952500" y="761074"/>
                    </a:cubicBezTo>
                    <a:cubicBezTo>
                      <a:pt x="992584" y="728927"/>
                      <a:pt x="1001713" y="723767"/>
                      <a:pt x="1085850" y="718211"/>
                    </a:cubicBezTo>
                    <a:cubicBezTo>
                      <a:pt x="1169987" y="712655"/>
                      <a:pt x="1352550" y="723766"/>
                      <a:pt x="1457325" y="727736"/>
                    </a:cubicBezTo>
                  </a:path>
                </a:pathLst>
              </a:custGeom>
              <a:ln>
                <a:tailEnd type="triangle"/>
              </a:ln>
              <a:effectLst>
                <a:glow rad="63500">
                  <a:schemeClr val="accent2">
                    <a:satMod val="175000"/>
                    <a:alpha val="18000"/>
                  </a:schemeClr>
                </a:glow>
                <a:outerShdw blurRad="152400" dist="25400" dir="2880000" rotWithShape="0">
                  <a:srgbClr val="000000">
                    <a:alpha val="80000"/>
                  </a:srgbClr>
                </a:outerShdw>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1600"/>
              </a:p>
            </p:txBody>
          </p:sp>
        </p:grpSp>
        <p:sp>
          <p:nvSpPr>
            <p:cNvPr id="120" name="TextBox 119"/>
            <p:cNvSpPr txBox="1"/>
            <p:nvPr/>
          </p:nvSpPr>
          <p:spPr>
            <a:xfrm>
              <a:off x="3330379" y="4660232"/>
              <a:ext cx="918713" cy="461665"/>
            </a:xfrm>
            <a:prstGeom prst="rect">
              <a:avLst/>
            </a:prstGeom>
            <a:noFill/>
          </p:spPr>
          <p:txBody>
            <a:bodyPr wrap="none" rtlCol="0">
              <a:spAutoFit/>
            </a:bodyPr>
            <a:lstStyle/>
            <a:p>
              <a:pPr algn="ctr"/>
              <a:r>
                <a:rPr lang="en-US" sz="1200" dirty="0"/>
                <a:t>STEAM</a:t>
              </a:r>
            </a:p>
            <a:p>
              <a:pPr algn="ctr"/>
              <a:r>
                <a:rPr lang="en-US" sz="1200" dirty="0"/>
                <a:t>compressor</a:t>
              </a:r>
            </a:p>
          </p:txBody>
        </p:sp>
        <p:sp>
          <p:nvSpPr>
            <p:cNvPr id="121" name="TextBox 120"/>
            <p:cNvSpPr txBox="1"/>
            <p:nvPr/>
          </p:nvSpPr>
          <p:spPr>
            <a:xfrm>
              <a:off x="4759132" y="4660232"/>
              <a:ext cx="692113" cy="461665"/>
            </a:xfrm>
            <a:prstGeom prst="rect">
              <a:avLst/>
            </a:prstGeom>
            <a:noFill/>
          </p:spPr>
          <p:txBody>
            <a:bodyPr wrap="none" rtlCol="0">
              <a:spAutoFit/>
            </a:bodyPr>
            <a:lstStyle/>
            <a:p>
              <a:pPr algn="ctr"/>
              <a:r>
                <a:rPr lang="en-US" sz="1200" dirty="0"/>
                <a:t>STEAM</a:t>
              </a:r>
            </a:p>
            <a:p>
              <a:pPr algn="ctr"/>
              <a:r>
                <a:rPr lang="en-US" sz="1200" dirty="0" err="1"/>
                <a:t>streaker</a:t>
              </a:r>
              <a:endParaRPr lang="en-US" sz="1200" dirty="0"/>
            </a:p>
          </p:txBody>
        </p:sp>
        <p:cxnSp>
          <p:nvCxnSpPr>
            <p:cNvPr id="123" name="Straight Arrow Connector 122"/>
            <p:cNvCxnSpPr/>
            <p:nvPr/>
          </p:nvCxnSpPr>
          <p:spPr>
            <a:xfrm>
              <a:off x="2574758" y="5751095"/>
              <a:ext cx="3200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a:off x="4114801" y="6112043"/>
              <a:ext cx="702436" cy="276999"/>
            </a:xfrm>
            <a:prstGeom prst="rect">
              <a:avLst/>
            </a:prstGeom>
            <a:noFill/>
          </p:spPr>
          <p:txBody>
            <a:bodyPr wrap="none" rtlCol="0">
              <a:spAutoFit/>
            </a:bodyPr>
            <a:lstStyle/>
            <a:p>
              <a:r>
                <a:rPr lang="en-US" sz="1200"/>
                <a:t>200 mm</a:t>
              </a:r>
              <a:endParaRPr lang="en-US" sz="1200" dirty="0"/>
            </a:p>
          </p:txBody>
        </p:sp>
        <p:grpSp>
          <p:nvGrpSpPr>
            <p:cNvPr id="130" name="Group 129"/>
            <p:cNvGrpSpPr/>
            <p:nvPr/>
          </p:nvGrpSpPr>
          <p:grpSpPr>
            <a:xfrm>
              <a:off x="2235592" y="5623396"/>
              <a:ext cx="285376" cy="263619"/>
              <a:chOff x="6324600" y="1483774"/>
              <a:chExt cx="1489292" cy="1375748"/>
            </a:xfrm>
          </p:grpSpPr>
          <p:grpSp>
            <p:nvGrpSpPr>
              <p:cNvPr id="132" name="Group 131"/>
              <p:cNvGrpSpPr/>
              <p:nvPr/>
            </p:nvGrpSpPr>
            <p:grpSpPr>
              <a:xfrm>
                <a:off x="6324600" y="2100263"/>
                <a:ext cx="368300" cy="368300"/>
                <a:chOff x="6324600" y="2100263"/>
                <a:chExt cx="368300" cy="368300"/>
              </a:xfrm>
            </p:grpSpPr>
            <p:sp>
              <p:nvSpPr>
                <p:cNvPr id="175" name="Oval 174"/>
                <p:cNvSpPr/>
                <p:nvPr/>
              </p:nvSpPr>
              <p:spPr>
                <a:xfrm>
                  <a:off x="6324600" y="2100263"/>
                  <a:ext cx="368300" cy="368300"/>
                </a:xfrm>
                <a:prstGeom prst="ellipse">
                  <a:avLst/>
                </a:prstGeom>
                <a:solidFill>
                  <a:sysClr val="windowText" lastClr="000000"/>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a typeface=""/>
                    <a:cs typeface=""/>
                  </a:endParaRPr>
                </a:p>
              </p:txBody>
            </p:sp>
            <p:sp>
              <p:nvSpPr>
                <p:cNvPr id="176" name="Oval 175"/>
                <p:cNvSpPr/>
                <p:nvPr/>
              </p:nvSpPr>
              <p:spPr>
                <a:xfrm>
                  <a:off x="6342903" y="2117146"/>
                  <a:ext cx="284673" cy="284673"/>
                </a:xfrm>
                <a:prstGeom prst="ellipse">
                  <a:avLst/>
                </a:prstGeom>
                <a:gradFill flip="none" rotWithShape="1">
                  <a:gsLst>
                    <a:gs pos="0">
                      <a:sysClr val="window" lastClr="FFFFFF"/>
                    </a:gs>
                    <a:gs pos="67000">
                      <a:sysClr val="windowText" lastClr="000000"/>
                    </a:gs>
                  </a:gsLst>
                  <a:path path="circle">
                    <a:fillToRect l="50000" t="50000" r="50000" b="50000"/>
                  </a:path>
                  <a:tileRect/>
                </a:gra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a typeface=""/>
                    <a:cs typeface=""/>
                  </a:endParaRPr>
                </a:p>
              </p:txBody>
            </p:sp>
          </p:grpSp>
          <p:grpSp>
            <p:nvGrpSpPr>
              <p:cNvPr id="133" name="Group 132"/>
              <p:cNvGrpSpPr/>
              <p:nvPr/>
            </p:nvGrpSpPr>
            <p:grpSpPr>
              <a:xfrm>
                <a:off x="6677212" y="2491222"/>
                <a:ext cx="368300" cy="368300"/>
                <a:chOff x="6324600" y="2100263"/>
                <a:chExt cx="368300" cy="368300"/>
              </a:xfrm>
            </p:grpSpPr>
            <p:sp>
              <p:nvSpPr>
                <p:cNvPr id="173" name="Oval 172"/>
                <p:cNvSpPr/>
                <p:nvPr/>
              </p:nvSpPr>
              <p:spPr>
                <a:xfrm>
                  <a:off x="6324600" y="2100263"/>
                  <a:ext cx="368300" cy="368300"/>
                </a:xfrm>
                <a:prstGeom prst="ellipse">
                  <a:avLst/>
                </a:prstGeom>
                <a:solidFill>
                  <a:sysClr val="windowText" lastClr="000000"/>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a typeface=""/>
                    <a:cs typeface=""/>
                  </a:endParaRPr>
                </a:p>
              </p:txBody>
            </p:sp>
            <p:sp>
              <p:nvSpPr>
                <p:cNvPr id="174" name="Oval 173"/>
                <p:cNvSpPr/>
                <p:nvPr/>
              </p:nvSpPr>
              <p:spPr>
                <a:xfrm>
                  <a:off x="6342903" y="2117146"/>
                  <a:ext cx="284673" cy="284673"/>
                </a:xfrm>
                <a:prstGeom prst="ellipse">
                  <a:avLst/>
                </a:prstGeom>
                <a:gradFill flip="none" rotWithShape="1">
                  <a:gsLst>
                    <a:gs pos="0">
                      <a:sysClr val="window" lastClr="FFFFFF"/>
                    </a:gs>
                    <a:gs pos="67000">
                      <a:sysClr val="windowText" lastClr="000000"/>
                    </a:gs>
                  </a:gsLst>
                  <a:path path="circle">
                    <a:fillToRect l="50000" t="50000" r="50000" b="50000"/>
                  </a:path>
                  <a:tileRect/>
                </a:gra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a typeface=""/>
                    <a:cs typeface=""/>
                  </a:endParaRPr>
                </a:p>
              </p:txBody>
            </p:sp>
          </p:grpSp>
          <p:grpSp>
            <p:nvGrpSpPr>
              <p:cNvPr id="134" name="Group 133"/>
              <p:cNvGrpSpPr/>
              <p:nvPr/>
            </p:nvGrpSpPr>
            <p:grpSpPr>
              <a:xfrm>
                <a:off x="6851106" y="2100263"/>
                <a:ext cx="368300" cy="368300"/>
                <a:chOff x="6324600" y="2100263"/>
                <a:chExt cx="368300" cy="368300"/>
              </a:xfrm>
            </p:grpSpPr>
            <p:sp>
              <p:nvSpPr>
                <p:cNvPr id="171" name="Oval 170"/>
                <p:cNvSpPr/>
                <p:nvPr/>
              </p:nvSpPr>
              <p:spPr>
                <a:xfrm>
                  <a:off x="6324600" y="2100263"/>
                  <a:ext cx="368300" cy="368300"/>
                </a:xfrm>
                <a:prstGeom prst="ellipse">
                  <a:avLst/>
                </a:prstGeom>
                <a:solidFill>
                  <a:sysClr val="windowText" lastClr="000000"/>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a typeface=""/>
                    <a:cs typeface=""/>
                  </a:endParaRPr>
                </a:p>
              </p:txBody>
            </p:sp>
            <p:sp>
              <p:nvSpPr>
                <p:cNvPr id="172" name="Oval 171"/>
                <p:cNvSpPr/>
                <p:nvPr/>
              </p:nvSpPr>
              <p:spPr>
                <a:xfrm>
                  <a:off x="6342903" y="2117146"/>
                  <a:ext cx="284673" cy="284673"/>
                </a:xfrm>
                <a:prstGeom prst="ellipse">
                  <a:avLst/>
                </a:prstGeom>
                <a:gradFill flip="none" rotWithShape="1">
                  <a:gsLst>
                    <a:gs pos="0">
                      <a:sysClr val="window" lastClr="FFFFFF"/>
                    </a:gs>
                    <a:gs pos="67000">
                      <a:sysClr val="windowText" lastClr="000000"/>
                    </a:gs>
                  </a:gsLst>
                  <a:path path="circle">
                    <a:fillToRect l="50000" t="50000" r="50000" b="50000"/>
                  </a:path>
                  <a:tileRect/>
                </a:gra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a typeface=""/>
                    <a:cs typeface=""/>
                  </a:endParaRPr>
                </a:p>
              </p:txBody>
            </p:sp>
          </p:grpSp>
          <p:grpSp>
            <p:nvGrpSpPr>
              <p:cNvPr id="135" name="Group 134"/>
              <p:cNvGrpSpPr/>
              <p:nvPr/>
            </p:nvGrpSpPr>
            <p:grpSpPr>
              <a:xfrm>
                <a:off x="6652228" y="1908503"/>
                <a:ext cx="368300" cy="368300"/>
                <a:chOff x="6324600" y="2100263"/>
                <a:chExt cx="368300" cy="368300"/>
              </a:xfrm>
            </p:grpSpPr>
            <p:sp>
              <p:nvSpPr>
                <p:cNvPr id="169" name="Oval 168"/>
                <p:cNvSpPr/>
                <p:nvPr/>
              </p:nvSpPr>
              <p:spPr>
                <a:xfrm>
                  <a:off x="6324600" y="2100263"/>
                  <a:ext cx="368300" cy="368300"/>
                </a:xfrm>
                <a:prstGeom prst="ellipse">
                  <a:avLst/>
                </a:prstGeom>
                <a:solidFill>
                  <a:sysClr val="windowText" lastClr="000000"/>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a typeface=""/>
                    <a:cs typeface=""/>
                  </a:endParaRPr>
                </a:p>
              </p:txBody>
            </p:sp>
            <p:sp>
              <p:nvSpPr>
                <p:cNvPr id="170" name="Oval 169"/>
                <p:cNvSpPr/>
                <p:nvPr/>
              </p:nvSpPr>
              <p:spPr>
                <a:xfrm>
                  <a:off x="6342903" y="2117146"/>
                  <a:ext cx="284673" cy="284673"/>
                </a:xfrm>
                <a:prstGeom prst="ellipse">
                  <a:avLst/>
                </a:prstGeom>
                <a:gradFill flip="none" rotWithShape="1">
                  <a:gsLst>
                    <a:gs pos="0">
                      <a:sysClr val="window" lastClr="FFFFFF"/>
                    </a:gs>
                    <a:gs pos="67000">
                      <a:sysClr val="windowText" lastClr="000000"/>
                    </a:gs>
                  </a:gsLst>
                  <a:path path="circle">
                    <a:fillToRect l="50000" t="50000" r="50000" b="50000"/>
                  </a:path>
                  <a:tileRect/>
                </a:gra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a typeface=""/>
                    <a:cs typeface=""/>
                  </a:endParaRPr>
                </a:p>
              </p:txBody>
            </p:sp>
          </p:grpSp>
          <p:grpSp>
            <p:nvGrpSpPr>
              <p:cNvPr id="136" name="Group 135"/>
              <p:cNvGrpSpPr/>
              <p:nvPr/>
            </p:nvGrpSpPr>
            <p:grpSpPr>
              <a:xfrm>
                <a:off x="6772464" y="1492609"/>
                <a:ext cx="368300" cy="368300"/>
                <a:chOff x="6324600" y="2100263"/>
                <a:chExt cx="368300" cy="368300"/>
              </a:xfrm>
            </p:grpSpPr>
            <p:sp>
              <p:nvSpPr>
                <p:cNvPr id="167" name="Oval 166"/>
                <p:cNvSpPr/>
                <p:nvPr/>
              </p:nvSpPr>
              <p:spPr>
                <a:xfrm>
                  <a:off x="6324600" y="2100263"/>
                  <a:ext cx="368300" cy="368300"/>
                </a:xfrm>
                <a:prstGeom prst="ellipse">
                  <a:avLst/>
                </a:prstGeom>
                <a:solidFill>
                  <a:sysClr val="windowText" lastClr="000000"/>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a typeface=""/>
                    <a:cs typeface=""/>
                  </a:endParaRPr>
                </a:p>
              </p:txBody>
            </p:sp>
            <p:sp>
              <p:nvSpPr>
                <p:cNvPr id="168" name="Oval 167"/>
                <p:cNvSpPr/>
                <p:nvPr/>
              </p:nvSpPr>
              <p:spPr>
                <a:xfrm>
                  <a:off x="6342903" y="2117146"/>
                  <a:ext cx="284673" cy="284673"/>
                </a:xfrm>
                <a:prstGeom prst="ellipse">
                  <a:avLst/>
                </a:prstGeom>
                <a:gradFill flip="none" rotWithShape="1">
                  <a:gsLst>
                    <a:gs pos="0">
                      <a:sysClr val="window" lastClr="FFFFFF"/>
                    </a:gs>
                    <a:gs pos="67000">
                      <a:sysClr val="windowText" lastClr="000000"/>
                    </a:gs>
                  </a:gsLst>
                  <a:path path="circle">
                    <a:fillToRect l="50000" t="50000" r="50000" b="50000"/>
                  </a:path>
                  <a:tileRect/>
                </a:gra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a typeface=""/>
                    <a:cs typeface=""/>
                  </a:endParaRPr>
                </a:p>
              </p:txBody>
            </p:sp>
          </p:grpSp>
          <p:grpSp>
            <p:nvGrpSpPr>
              <p:cNvPr id="137" name="Group 136"/>
              <p:cNvGrpSpPr/>
              <p:nvPr/>
            </p:nvGrpSpPr>
            <p:grpSpPr>
              <a:xfrm>
                <a:off x="6451185" y="1651828"/>
                <a:ext cx="368300" cy="368300"/>
                <a:chOff x="6324600" y="2100263"/>
                <a:chExt cx="368300" cy="368300"/>
              </a:xfrm>
            </p:grpSpPr>
            <p:sp>
              <p:nvSpPr>
                <p:cNvPr id="165" name="Oval 164"/>
                <p:cNvSpPr/>
                <p:nvPr/>
              </p:nvSpPr>
              <p:spPr>
                <a:xfrm>
                  <a:off x="6324600" y="2100263"/>
                  <a:ext cx="368300" cy="368300"/>
                </a:xfrm>
                <a:prstGeom prst="ellipse">
                  <a:avLst/>
                </a:prstGeom>
                <a:solidFill>
                  <a:sysClr val="windowText" lastClr="000000"/>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a typeface=""/>
                    <a:cs typeface=""/>
                  </a:endParaRPr>
                </a:p>
              </p:txBody>
            </p:sp>
            <p:sp>
              <p:nvSpPr>
                <p:cNvPr id="166" name="Oval 165"/>
                <p:cNvSpPr/>
                <p:nvPr/>
              </p:nvSpPr>
              <p:spPr>
                <a:xfrm>
                  <a:off x="6342903" y="2117146"/>
                  <a:ext cx="284673" cy="284673"/>
                </a:xfrm>
                <a:prstGeom prst="ellipse">
                  <a:avLst/>
                </a:prstGeom>
                <a:gradFill flip="none" rotWithShape="1">
                  <a:gsLst>
                    <a:gs pos="0">
                      <a:sysClr val="window" lastClr="FFFFFF"/>
                    </a:gs>
                    <a:gs pos="67000">
                      <a:sysClr val="windowText" lastClr="000000"/>
                    </a:gs>
                  </a:gsLst>
                  <a:path path="circle">
                    <a:fillToRect l="50000" t="50000" r="50000" b="50000"/>
                  </a:path>
                  <a:tileRect/>
                </a:gra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a typeface=""/>
                    <a:cs typeface=""/>
                  </a:endParaRPr>
                </a:p>
              </p:txBody>
            </p:sp>
          </p:grpSp>
          <p:grpSp>
            <p:nvGrpSpPr>
              <p:cNvPr id="138" name="Group 137"/>
              <p:cNvGrpSpPr/>
              <p:nvPr/>
            </p:nvGrpSpPr>
            <p:grpSpPr>
              <a:xfrm>
                <a:off x="7154082" y="2077604"/>
                <a:ext cx="368300" cy="368300"/>
                <a:chOff x="6324600" y="2100263"/>
                <a:chExt cx="368300" cy="368300"/>
              </a:xfrm>
            </p:grpSpPr>
            <p:sp>
              <p:nvSpPr>
                <p:cNvPr id="163" name="Oval 162"/>
                <p:cNvSpPr/>
                <p:nvPr/>
              </p:nvSpPr>
              <p:spPr>
                <a:xfrm>
                  <a:off x="6324600" y="2100263"/>
                  <a:ext cx="368300" cy="368300"/>
                </a:xfrm>
                <a:prstGeom prst="ellipse">
                  <a:avLst/>
                </a:prstGeom>
                <a:solidFill>
                  <a:sysClr val="windowText" lastClr="000000"/>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a typeface=""/>
                    <a:cs typeface=""/>
                  </a:endParaRPr>
                </a:p>
              </p:txBody>
            </p:sp>
            <p:sp>
              <p:nvSpPr>
                <p:cNvPr id="164" name="Oval 163"/>
                <p:cNvSpPr/>
                <p:nvPr/>
              </p:nvSpPr>
              <p:spPr>
                <a:xfrm>
                  <a:off x="6342903" y="2117146"/>
                  <a:ext cx="284673" cy="284673"/>
                </a:xfrm>
                <a:prstGeom prst="ellipse">
                  <a:avLst/>
                </a:prstGeom>
                <a:gradFill flip="none" rotWithShape="1">
                  <a:gsLst>
                    <a:gs pos="0">
                      <a:sysClr val="window" lastClr="FFFFFF"/>
                    </a:gs>
                    <a:gs pos="67000">
                      <a:sysClr val="windowText" lastClr="000000"/>
                    </a:gs>
                  </a:gsLst>
                  <a:path path="circle">
                    <a:fillToRect l="50000" t="50000" r="50000" b="50000"/>
                  </a:path>
                  <a:tileRect/>
                </a:gra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a typeface=""/>
                    <a:cs typeface=""/>
                  </a:endParaRPr>
                </a:p>
              </p:txBody>
            </p:sp>
          </p:grpSp>
          <p:grpSp>
            <p:nvGrpSpPr>
              <p:cNvPr id="139" name="Group 138"/>
              <p:cNvGrpSpPr/>
              <p:nvPr/>
            </p:nvGrpSpPr>
            <p:grpSpPr>
              <a:xfrm>
                <a:off x="7201103" y="2466291"/>
                <a:ext cx="368300" cy="368300"/>
                <a:chOff x="6324600" y="2100263"/>
                <a:chExt cx="368300" cy="368300"/>
              </a:xfrm>
            </p:grpSpPr>
            <p:sp>
              <p:nvSpPr>
                <p:cNvPr id="161" name="Oval 160"/>
                <p:cNvSpPr/>
                <p:nvPr/>
              </p:nvSpPr>
              <p:spPr>
                <a:xfrm>
                  <a:off x="6324600" y="2100263"/>
                  <a:ext cx="368300" cy="368300"/>
                </a:xfrm>
                <a:prstGeom prst="ellipse">
                  <a:avLst/>
                </a:prstGeom>
                <a:solidFill>
                  <a:sysClr val="windowText" lastClr="000000"/>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a typeface=""/>
                    <a:cs typeface=""/>
                  </a:endParaRPr>
                </a:p>
              </p:txBody>
            </p:sp>
            <p:sp>
              <p:nvSpPr>
                <p:cNvPr id="162" name="Oval 161"/>
                <p:cNvSpPr/>
                <p:nvPr/>
              </p:nvSpPr>
              <p:spPr>
                <a:xfrm>
                  <a:off x="6342903" y="2117146"/>
                  <a:ext cx="284673" cy="284673"/>
                </a:xfrm>
                <a:prstGeom prst="ellipse">
                  <a:avLst/>
                </a:prstGeom>
                <a:gradFill flip="none" rotWithShape="1">
                  <a:gsLst>
                    <a:gs pos="0">
                      <a:sysClr val="window" lastClr="FFFFFF"/>
                    </a:gs>
                    <a:gs pos="67000">
                      <a:sysClr val="windowText" lastClr="000000"/>
                    </a:gs>
                  </a:gsLst>
                  <a:path path="circle">
                    <a:fillToRect l="50000" t="50000" r="50000" b="50000"/>
                  </a:path>
                  <a:tileRect/>
                </a:gra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a typeface=""/>
                    <a:cs typeface=""/>
                  </a:endParaRPr>
                </a:p>
              </p:txBody>
            </p:sp>
          </p:grpSp>
          <p:grpSp>
            <p:nvGrpSpPr>
              <p:cNvPr id="140" name="Group 139"/>
              <p:cNvGrpSpPr/>
              <p:nvPr/>
            </p:nvGrpSpPr>
            <p:grpSpPr>
              <a:xfrm>
                <a:off x="7201103" y="1748846"/>
                <a:ext cx="368300" cy="368300"/>
                <a:chOff x="6324600" y="2100263"/>
                <a:chExt cx="368300" cy="368300"/>
              </a:xfrm>
            </p:grpSpPr>
            <p:sp>
              <p:nvSpPr>
                <p:cNvPr id="159" name="Oval 158"/>
                <p:cNvSpPr/>
                <p:nvPr/>
              </p:nvSpPr>
              <p:spPr>
                <a:xfrm>
                  <a:off x="6324600" y="2100263"/>
                  <a:ext cx="368300" cy="368300"/>
                </a:xfrm>
                <a:prstGeom prst="ellipse">
                  <a:avLst/>
                </a:prstGeom>
                <a:solidFill>
                  <a:sysClr val="windowText" lastClr="000000"/>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a typeface=""/>
                    <a:cs typeface=""/>
                  </a:endParaRPr>
                </a:p>
              </p:txBody>
            </p:sp>
            <p:sp>
              <p:nvSpPr>
                <p:cNvPr id="160" name="Oval 159"/>
                <p:cNvSpPr/>
                <p:nvPr/>
              </p:nvSpPr>
              <p:spPr>
                <a:xfrm>
                  <a:off x="6342903" y="2117146"/>
                  <a:ext cx="284673" cy="284673"/>
                </a:xfrm>
                <a:prstGeom prst="ellipse">
                  <a:avLst/>
                </a:prstGeom>
                <a:gradFill flip="none" rotWithShape="1">
                  <a:gsLst>
                    <a:gs pos="0">
                      <a:sysClr val="window" lastClr="FFFFFF"/>
                    </a:gs>
                    <a:gs pos="67000">
                      <a:sysClr val="windowText" lastClr="000000"/>
                    </a:gs>
                  </a:gsLst>
                  <a:path path="circle">
                    <a:fillToRect l="50000" t="50000" r="50000" b="50000"/>
                  </a:path>
                  <a:tileRect/>
                </a:gra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a typeface=""/>
                    <a:cs typeface=""/>
                  </a:endParaRPr>
                </a:p>
              </p:txBody>
            </p:sp>
          </p:grpSp>
          <p:grpSp>
            <p:nvGrpSpPr>
              <p:cNvPr id="141" name="Group 140"/>
              <p:cNvGrpSpPr/>
              <p:nvPr/>
            </p:nvGrpSpPr>
            <p:grpSpPr>
              <a:xfrm>
                <a:off x="7385253" y="2172350"/>
                <a:ext cx="368300" cy="368300"/>
                <a:chOff x="6324600" y="2100263"/>
                <a:chExt cx="368300" cy="368300"/>
              </a:xfrm>
            </p:grpSpPr>
            <p:sp>
              <p:nvSpPr>
                <p:cNvPr id="157" name="Oval 156"/>
                <p:cNvSpPr/>
                <p:nvPr/>
              </p:nvSpPr>
              <p:spPr>
                <a:xfrm>
                  <a:off x="6324600" y="2100263"/>
                  <a:ext cx="368300" cy="368300"/>
                </a:xfrm>
                <a:prstGeom prst="ellipse">
                  <a:avLst/>
                </a:prstGeom>
                <a:solidFill>
                  <a:sysClr val="windowText" lastClr="000000"/>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a typeface=""/>
                    <a:cs typeface=""/>
                  </a:endParaRPr>
                </a:p>
              </p:txBody>
            </p:sp>
            <p:sp>
              <p:nvSpPr>
                <p:cNvPr id="158" name="Oval 157"/>
                <p:cNvSpPr/>
                <p:nvPr/>
              </p:nvSpPr>
              <p:spPr>
                <a:xfrm>
                  <a:off x="6342903" y="2117146"/>
                  <a:ext cx="284673" cy="284673"/>
                </a:xfrm>
                <a:prstGeom prst="ellipse">
                  <a:avLst/>
                </a:prstGeom>
                <a:gradFill flip="none" rotWithShape="1">
                  <a:gsLst>
                    <a:gs pos="0">
                      <a:sysClr val="window" lastClr="FFFFFF"/>
                    </a:gs>
                    <a:gs pos="67000">
                      <a:sysClr val="windowText" lastClr="000000"/>
                    </a:gs>
                  </a:gsLst>
                  <a:path path="circle">
                    <a:fillToRect l="50000" t="50000" r="50000" b="50000"/>
                  </a:path>
                  <a:tileRect/>
                </a:gra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a typeface=""/>
                    <a:cs typeface=""/>
                  </a:endParaRPr>
                </a:p>
              </p:txBody>
            </p:sp>
          </p:grpSp>
          <p:grpSp>
            <p:nvGrpSpPr>
              <p:cNvPr id="142" name="Group 141"/>
              <p:cNvGrpSpPr/>
              <p:nvPr/>
            </p:nvGrpSpPr>
            <p:grpSpPr>
              <a:xfrm>
                <a:off x="6926052" y="1682535"/>
                <a:ext cx="368300" cy="368300"/>
                <a:chOff x="6324600" y="2100263"/>
                <a:chExt cx="368300" cy="368300"/>
              </a:xfrm>
            </p:grpSpPr>
            <p:sp>
              <p:nvSpPr>
                <p:cNvPr id="155" name="Oval 154"/>
                <p:cNvSpPr/>
                <p:nvPr/>
              </p:nvSpPr>
              <p:spPr>
                <a:xfrm>
                  <a:off x="6324600" y="2100263"/>
                  <a:ext cx="368300" cy="368300"/>
                </a:xfrm>
                <a:prstGeom prst="ellipse">
                  <a:avLst/>
                </a:prstGeom>
                <a:solidFill>
                  <a:sysClr val="windowText" lastClr="000000"/>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a typeface=""/>
                    <a:cs typeface=""/>
                  </a:endParaRPr>
                </a:p>
              </p:txBody>
            </p:sp>
            <p:sp>
              <p:nvSpPr>
                <p:cNvPr id="156" name="Oval 155"/>
                <p:cNvSpPr/>
                <p:nvPr/>
              </p:nvSpPr>
              <p:spPr>
                <a:xfrm>
                  <a:off x="6342903" y="2117146"/>
                  <a:ext cx="284673" cy="284673"/>
                </a:xfrm>
                <a:prstGeom prst="ellipse">
                  <a:avLst/>
                </a:prstGeom>
                <a:gradFill flip="none" rotWithShape="1">
                  <a:gsLst>
                    <a:gs pos="0">
                      <a:sysClr val="window" lastClr="FFFFFF"/>
                    </a:gs>
                    <a:gs pos="67000">
                      <a:sysClr val="windowText" lastClr="000000"/>
                    </a:gs>
                  </a:gsLst>
                  <a:path path="circle">
                    <a:fillToRect l="50000" t="50000" r="50000" b="50000"/>
                  </a:path>
                  <a:tileRect/>
                </a:gra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a typeface=""/>
                    <a:cs typeface=""/>
                  </a:endParaRPr>
                </a:p>
              </p:txBody>
            </p:sp>
          </p:grpSp>
          <p:grpSp>
            <p:nvGrpSpPr>
              <p:cNvPr id="143" name="Group 142"/>
              <p:cNvGrpSpPr/>
              <p:nvPr/>
            </p:nvGrpSpPr>
            <p:grpSpPr>
              <a:xfrm>
                <a:off x="6988235" y="2295743"/>
                <a:ext cx="368300" cy="368300"/>
                <a:chOff x="6324600" y="2100263"/>
                <a:chExt cx="368300" cy="368300"/>
              </a:xfrm>
            </p:grpSpPr>
            <p:sp>
              <p:nvSpPr>
                <p:cNvPr id="153" name="Oval 152"/>
                <p:cNvSpPr/>
                <p:nvPr/>
              </p:nvSpPr>
              <p:spPr>
                <a:xfrm>
                  <a:off x="6324600" y="2100263"/>
                  <a:ext cx="368300" cy="368300"/>
                </a:xfrm>
                <a:prstGeom prst="ellipse">
                  <a:avLst/>
                </a:prstGeom>
                <a:solidFill>
                  <a:sysClr val="windowText" lastClr="000000"/>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a typeface=""/>
                    <a:cs typeface=""/>
                  </a:endParaRPr>
                </a:p>
              </p:txBody>
            </p:sp>
            <p:sp>
              <p:nvSpPr>
                <p:cNvPr id="154" name="Oval 153"/>
                <p:cNvSpPr/>
                <p:nvPr/>
              </p:nvSpPr>
              <p:spPr>
                <a:xfrm>
                  <a:off x="6342903" y="2117146"/>
                  <a:ext cx="284673" cy="284673"/>
                </a:xfrm>
                <a:prstGeom prst="ellipse">
                  <a:avLst/>
                </a:prstGeom>
                <a:gradFill flip="none" rotWithShape="1">
                  <a:gsLst>
                    <a:gs pos="0">
                      <a:sysClr val="window" lastClr="FFFFFF"/>
                    </a:gs>
                    <a:gs pos="67000">
                      <a:sysClr val="windowText" lastClr="000000"/>
                    </a:gs>
                  </a:gsLst>
                  <a:path path="circle">
                    <a:fillToRect l="50000" t="50000" r="50000" b="50000"/>
                  </a:path>
                  <a:tileRect/>
                </a:gra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a typeface=""/>
                    <a:cs typeface=""/>
                  </a:endParaRPr>
                </a:p>
              </p:txBody>
            </p:sp>
          </p:grpSp>
          <p:grpSp>
            <p:nvGrpSpPr>
              <p:cNvPr id="144" name="Group 143"/>
              <p:cNvGrpSpPr/>
              <p:nvPr/>
            </p:nvGrpSpPr>
            <p:grpSpPr>
              <a:xfrm>
                <a:off x="6586240" y="2151787"/>
                <a:ext cx="368300" cy="368300"/>
                <a:chOff x="6324600" y="2100263"/>
                <a:chExt cx="368300" cy="368300"/>
              </a:xfrm>
            </p:grpSpPr>
            <p:sp>
              <p:nvSpPr>
                <p:cNvPr id="151" name="Oval 150"/>
                <p:cNvSpPr/>
                <p:nvPr/>
              </p:nvSpPr>
              <p:spPr>
                <a:xfrm>
                  <a:off x="6324600" y="2100263"/>
                  <a:ext cx="368300" cy="368300"/>
                </a:xfrm>
                <a:prstGeom prst="ellipse">
                  <a:avLst/>
                </a:prstGeom>
                <a:solidFill>
                  <a:sysClr val="windowText" lastClr="000000"/>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a typeface=""/>
                    <a:cs typeface=""/>
                  </a:endParaRPr>
                </a:p>
              </p:txBody>
            </p:sp>
            <p:sp>
              <p:nvSpPr>
                <p:cNvPr id="152" name="Oval 151"/>
                <p:cNvSpPr/>
                <p:nvPr/>
              </p:nvSpPr>
              <p:spPr>
                <a:xfrm>
                  <a:off x="6342903" y="2117146"/>
                  <a:ext cx="284673" cy="284673"/>
                </a:xfrm>
                <a:prstGeom prst="ellipse">
                  <a:avLst/>
                </a:prstGeom>
                <a:gradFill flip="none" rotWithShape="1">
                  <a:gsLst>
                    <a:gs pos="0">
                      <a:sysClr val="window" lastClr="FFFFFF"/>
                    </a:gs>
                    <a:gs pos="67000">
                      <a:sysClr val="windowText" lastClr="000000"/>
                    </a:gs>
                  </a:gsLst>
                  <a:path path="circle">
                    <a:fillToRect l="50000" t="50000" r="50000" b="50000"/>
                  </a:path>
                  <a:tileRect/>
                </a:gra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a typeface=""/>
                    <a:cs typeface=""/>
                  </a:endParaRPr>
                </a:p>
              </p:txBody>
            </p:sp>
          </p:grpSp>
          <p:grpSp>
            <p:nvGrpSpPr>
              <p:cNvPr id="145" name="Group 144"/>
              <p:cNvGrpSpPr/>
              <p:nvPr/>
            </p:nvGrpSpPr>
            <p:grpSpPr>
              <a:xfrm>
                <a:off x="7445592" y="1783487"/>
                <a:ext cx="368300" cy="368300"/>
                <a:chOff x="6324600" y="2100263"/>
                <a:chExt cx="368300" cy="368300"/>
              </a:xfrm>
            </p:grpSpPr>
            <p:sp>
              <p:nvSpPr>
                <p:cNvPr id="149" name="Oval 148"/>
                <p:cNvSpPr/>
                <p:nvPr/>
              </p:nvSpPr>
              <p:spPr>
                <a:xfrm>
                  <a:off x="6324600" y="2100263"/>
                  <a:ext cx="368300" cy="368300"/>
                </a:xfrm>
                <a:prstGeom prst="ellipse">
                  <a:avLst/>
                </a:prstGeom>
                <a:solidFill>
                  <a:sysClr val="windowText" lastClr="000000"/>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a typeface=""/>
                    <a:cs typeface=""/>
                  </a:endParaRPr>
                </a:p>
              </p:txBody>
            </p:sp>
            <p:sp>
              <p:nvSpPr>
                <p:cNvPr id="150" name="Oval 149"/>
                <p:cNvSpPr/>
                <p:nvPr/>
              </p:nvSpPr>
              <p:spPr>
                <a:xfrm>
                  <a:off x="6342903" y="2117146"/>
                  <a:ext cx="284673" cy="284673"/>
                </a:xfrm>
                <a:prstGeom prst="ellipse">
                  <a:avLst/>
                </a:prstGeom>
                <a:gradFill flip="none" rotWithShape="1">
                  <a:gsLst>
                    <a:gs pos="0">
                      <a:sysClr val="window" lastClr="FFFFFF"/>
                    </a:gs>
                    <a:gs pos="67000">
                      <a:sysClr val="windowText" lastClr="000000"/>
                    </a:gs>
                  </a:gsLst>
                  <a:path path="circle">
                    <a:fillToRect l="50000" t="50000" r="50000" b="50000"/>
                  </a:path>
                  <a:tileRect/>
                </a:gra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a typeface=""/>
                    <a:cs typeface=""/>
                  </a:endParaRPr>
                </a:p>
              </p:txBody>
            </p:sp>
          </p:grpSp>
          <p:grpSp>
            <p:nvGrpSpPr>
              <p:cNvPr id="146" name="Group 145"/>
              <p:cNvGrpSpPr/>
              <p:nvPr/>
            </p:nvGrpSpPr>
            <p:grpSpPr>
              <a:xfrm>
                <a:off x="7106627" y="1483774"/>
                <a:ext cx="368300" cy="368300"/>
                <a:chOff x="6324600" y="2100263"/>
                <a:chExt cx="368300" cy="368300"/>
              </a:xfrm>
            </p:grpSpPr>
            <p:sp>
              <p:nvSpPr>
                <p:cNvPr id="147" name="Oval 146"/>
                <p:cNvSpPr/>
                <p:nvPr/>
              </p:nvSpPr>
              <p:spPr>
                <a:xfrm>
                  <a:off x="6324600" y="2100263"/>
                  <a:ext cx="368300" cy="368300"/>
                </a:xfrm>
                <a:prstGeom prst="ellipse">
                  <a:avLst/>
                </a:prstGeom>
                <a:solidFill>
                  <a:sysClr val="windowText" lastClr="000000"/>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a typeface=""/>
                    <a:cs typeface=""/>
                  </a:endParaRPr>
                </a:p>
              </p:txBody>
            </p:sp>
            <p:sp>
              <p:nvSpPr>
                <p:cNvPr id="148" name="Oval 147"/>
                <p:cNvSpPr/>
                <p:nvPr/>
              </p:nvSpPr>
              <p:spPr>
                <a:xfrm>
                  <a:off x="6342903" y="2117146"/>
                  <a:ext cx="284673" cy="284673"/>
                </a:xfrm>
                <a:prstGeom prst="ellipse">
                  <a:avLst/>
                </a:prstGeom>
                <a:gradFill flip="none" rotWithShape="1">
                  <a:gsLst>
                    <a:gs pos="0">
                      <a:sysClr val="window" lastClr="FFFFFF"/>
                    </a:gs>
                    <a:gs pos="67000">
                      <a:sysClr val="windowText" lastClr="000000"/>
                    </a:gs>
                  </a:gsLst>
                  <a:path path="circle">
                    <a:fillToRect l="50000" t="50000" r="50000" b="50000"/>
                  </a:path>
                  <a:tileRect/>
                </a:gra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a typeface=""/>
                    <a:cs typeface=""/>
                  </a:endParaRPr>
                </a:p>
              </p:txBody>
            </p:sp>
          </p:grpSp>
        </p:grpSp>
        <p:sp>
          <p:nvSpPr>
            <p:cNvPr id="131" name="TextBox 130"/>
            <p:cNvSpPr txBox="1"/>
            <p:nvPr/>
          </p:nvSpPr>
          <p:spPr>
            <a:xfrm>
              <a:off x="2028868" y="5108197"/>
              <a:ext cx="628698" cy="461665"/>
            </a:xfrm>
            <a:prstGeom prst="rect">
              <a:avLst/>
            </a:prstGeom>
            <a:noFill/>
          </p:spPr>
          <p:txBody>
            <a:bodyPr wrap="none" rtlCol="0">
              <a:spAutoFit/>
            </a:bodyPr>
            <a:lstStyle/>
            <a:p>
              <a:r>
                <a:rPr lang="en-US" sz="1200" dirty="0">
                  <a:solidFill>
                    <a:prstClr val="black"/>
                  </a:solidFill>
                  <a:latin typeface="Calibri" panose="020F0502020204030204"/>
                  <a:ea typeface=""/>
                  <a:cs typeface=""/>
                </a:rPr>
                <a:t>From</a:t>
              </a:r>
            </a:p>
            <a:p>
              <a:r>
                <a:rPr lang="en-US" sz="1200" dirty="0">
                  <a:solidFill>
                    <a:prstClr val="black"/>
                  </a:solidFill>
                  <a:latin typeface="Calibri" panose="020F0502020204030204"/>
                  <a:ea typeface=""/>
                  <a:cs typeface=""/>
                </a:rPr>
                <a:t>DC gun</a:t>
              </a:r>
            </a:p>
          </p:txBody>
        </p:sp>
        <p:grpSp>
          <p:nvGrpSpPr>
            <p:cNvPr id="183" name="Group 182"/>
            <p:cNvGrpSpPr/>
            <p:nvPr/>
          </p:nvGrpSpPr>
          <p:grpSpPr>
            <a:xfrm>
              <a:off x="6328611" y="4651691"/>
              <a:ext cx="1995761" cy="2086455"/>
              <a:chOff x="6328611" y="4587522"/>
              <a:chExt cx="1995761" cy="2086455"/>
            </a:xfrm>
          </p:grpSpPr>
          <p:pic>
            <p:nvPicPr>
              <p:cNvPr id="75"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328611" y="4859028"/>
                <a:ext cx="1995761" cy="1814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2" name="TextBox 181"/>
              <p:cNvSpPr txBox="1"/>
              <p:nvPr/>
            </p:nvSpPr>
            <p:spPr>
              <a:xfrm>
                <a:off x="6799386" y="4587522"/>
                <a:ext cx="1253751" cy="307777"/>
              </a:xfrm>
              <a:prstGeom prst="rect">
                <a:avLst/>
              </a:prstGeom>
              <a:noFill/>
            </p:spPr>
            <p:txBody>
              <a:bodyPr wrap="square" rtlCol="0">
                <a:spAutoFit/>
              </a:bodyPr>
              <a:lstStyle/>
              <a:p>
                <a:r>
                  <a:rPr lang="en-US" sz="1400"/>
                  <a:t>Compression</a:t>
                </a:r>
                <a:endParaRPr lang="en-US" sz="1400" dirty="0"/>
              </a:p>
            </p:txBody>
          </p:sp>
        </p:grpSp>
        <p:cxnSp>
          <p:nvCxnSpPr>
            <p:cNvPr id="190" name="Straight Arrow Connector 189"/>
            <p:cNvCxnSpPr/>
            <p:nvPr/>
          </p:nvCxnSpPr>
          <p:spPr>
            <a:xfrm>
              <a:off x="3970421" y="6104021"/>
              <a:ext cx="94648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88" name="TextBox 187"/>
            <p:cNvSpPr txBox="1"/>
            <p:nvPr/>
          </p:nvSpPr>
          <p:spPr>
            <a:xfrm>
              <a:off x="3133872" y="6231076"/>
              <a:ext cx="585417" cy="276999"/>
            </a:xfrm>
            <a:prstGeom prst="rect">
              <a:avLst/>
            </a:prstGeom>
            <a:noFill/>
          </p:spPr>
          <p:txBody>
            <a:bodyPr wrap="none" rtlCol="0">
              <a:spAutoFit/>
            </a:bodyPr>
            <a:lstStyle/>
            <a:p>
              <a:r>
                <a:rPr lang="en-US" sz="1200" dirty="0"/>
                <a:t>100 </a:t>
              </a:r>
              <a:r>
                <a:rPr lang="en-US" sz="1200" dirty="0" err="1"/>
                <a:t>nJ</a:t>
              </a:r>
              <a:endParaRPr lang="en-US" sz="1200" dirty="0"/>
            </a:p>
          </p:txBody>
        </p:sp>
        <p:sp>
          <p:nvSpPr>
            <p:cNvPr id="189" name="TextBox 188"/>
            <p:cNvSpPr txBox="1"/>
            <p:nvPr/>
          </p:nvSpPr>
          <p:spPr>
            <a:xfrm>
              <a:off x="3133872" y="5043960"/>
              <a:ext cx="585417" cy="276999"/>
            </a:xfrm>
            <a:prstGeom prst="rect">
              <a:avLst/>
            </a:prstGeom>
            <a:noFill/>
          </p:spPr>
          <p:txBody>
            <a:bodyPr wrap="none" rtlCol="0">
              <a:spAutoFit/>
            </a:bodyPr>
            <a:lstStyle/>
            <a:p>
              <a:r>
                <a:rPr lang="en-US" sz="1200" dirty="0"/>
                <a:t>100 </a:t>
              </a:r>
              <a:r>
                <a:rPr lang="en-US" sz="1200" dirty="0" err="1"/>
                <a:t>nJ</a:t>
              </a:r>
              <a:endParaRPr lang="en-US" sz="1200" dirty="0"/>
            </a:p>
          </p:txBody>
        </p:sp>
        <p:sp>
          <p:nvSpPr>
            <p:cNvPr id="181" name="TextBox 180"/>
            <p:cNvSpPr txBox="1"/>
            <p:nvPr/>
          </p:nvSpPr>
          <p:spPr>
            <a:xfrm>
              <a:off x="711947" y="5797722"/>
              <a:ext cx="801823" cy="276999"/>
            </a:xfrm>
            <a:prstGeom prst="rect">
              <a:avLst/>
            </a:prstGeom>
            <a:noFill/>
          </p:spPr>
          <p:txBody>
            <a:bodyPr wrap="none" rtlCol="0">
              <a:spAutoFit/>
            </a:bodyPr>
            <a:lstStyle/>
            <a:p>
              <a:r>
                <a:rPr lang="en-US" sz="1200"/>
                <a:t>2 x 100 </a:t>
              </a:r>
              <a:r>
                <a:rPr lang="en-US" sz="1200" dirty="0" err="1"/>
                <a:t>nJ</a:t>
              </a:r>
              <a:endParaRPr lang="en-US" sz="1200" dirty="0"/>
            </a:p>
          </p:txBody>
        </p:sp>
      </p:grpSp>
      <p:sp>
        <p:nvSpPr>
          <p:cNvPr id="8" name="Slide Number Placeholder 7">
            <a:extLst>
              <a:ext uri="{FF2B5EF4-FFF2-40B4-BE49-F238E27FC236}">
                <a16:creationId xmlns:a16="http://schemas.microsoft.com/office/drawing/2014/main" id="{80035485-CB52-AC4E-B087-86615CBD2D9B}"/>
              </a:ext>
            </a:extLst>
          </p:cNvPr>
          <p:cNvSpPr>
            <a:spLocks noGrp="1"/>
          </p:cNvSpPr>
          <p:nvPr>
            <p:ph type="sldNum" sz="quarter" idx="11"/>
          </p:nvPr>
        </p:nvSpPr>
        <p:spPr/>
        <p:txBody>
          <a:bodyPr/>
          <a:lstStyle/>
          <a:p>
            <a:pPr algn="ctr"/>
            <a:fld id="{B6F15528-21DE-4FAA-801E-634DDDAF4B2B}" type="slidenum">
              <a:rPr lang="uk-UA" smtClean="0"/>
              <a:pPr algn="ctr"/>
              <a:t>7</a:t>
            </a:fld>
            <a:endParaRPr lang="uk-UA" dirty="0"/>
          </a:p>
        </p:txBody>
      </p:sp>
    </p:spTree>
    <p:extLst>
      <p:ext uri="{BB962C8B-B14F-4D97-AF65-F5344CB8AC3E}">
        <p14:creationId xmlns:p14="http://schemas.microsoft.com/office/powerpoint/2010/main" val="173451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0FF8C27-5EED-914D-8522-67ED79CEEAFB}" type="slidenum">
              <a:rPr lang="en-US" smtClean="0"/>
              <a:pPr>
                <a:defRPr/>
              </a:pPr>
              <a:t>8</a:t>
            </a:fld>
            <a:endParaRPr lang="en-US">
              <a:latin typeface="Times" charset="0"/>
            </a:endParaRPr>
          </a:p>
        </p:txBody>
      </p:sp>
      <p:sp>
        <p:nvSpPr>
          <p:cNvPr id="3" name="Rectangle 2"/>
          <p:cNvSpPr/>
          <p:nvPr/>
        </p:nvSpPr>
        <p:spPr>
          <a:xfrm>
            <a:off x="1652293" y="2415612"/>
            <a:ext cx="6461445" cy="506193"/>
          </a:xfrm>
          <a:prstGeom prst="rect">
            <a:avLst/>
          </a:prstGeom>
        </p:spPr>
        <p:txBody>
          <a:bodyPr wrap="square" lIns="91342" tIns="45671" rIns="91342" bIns="45671">
            <a:spAutoFit/>
          </a:bodyPr>
          <a:lstStyle/>
          <a:p>
            <a:pPr>
              <a:lnSpc>
                <a:spcPts val="3600"/>
              </a:lnSpc>
            </a:pPr>
            <a:r>
              <a:rPr lang="en-US" sz="2000" dirty="0">
                <a:solidFill>
                  <a:srgbClr val="0000FF"/>
                </a:solidFill>
                <a:latin typeface="Segoe UI Semibold" pitchFamily="34" charset="0"/>
                <a:ea typeface="Segoe UI" pitchFamily="34" charset="0"/>
                <a:cs typeface="Segoe UI" pitchFamily="34" charset="0"/>
              </a:rPr>
              <a:t>THz IFEL interaction @ Pegasus lab</a:t>
            </a:r>
          </a:p>
        </p:txBody>
      </p:sp>
      <p:grpSp>
        <p:nvGrpSpPr>
          <p:cNvPr id="4" name="Group 3"/>
          <p:cNvGrpSpPr>
            <a:grpSpLocks noChangeAspect="1"/>
          </p:cNvGrpSpPr>
          <p:nvPr/>
        </p:nvGrpSpPr>
        <p:grpSpPr>
          <a:xfrm>
            <a:off x="1877260" y="3094381"/>
            <a:ext cx="1446443" cy="1612133"/>
            <a:chOff x="25679401" y="16154400"/>
            <a:chExt cx="7772400" cy="7361638"/>
          </a:xfrm>
        </p:grpSpPr>
        <p:pic>
          <p:nvPicPr>
            <p:cNvPr id="5" name="Picture 4"/>
            <p:cNvPicPr>
              <a:picLocks noChangeAspect="1" noChangeArrowheads="1"/>
            </p:cNvPicPr>
            <p:nvPr/>
          </p:nvPicPr>
          <p:blipFill>
            <a:blip r:embed="rId3" cstate="print"/>
            <a:srcRect/>
            <a:stretch>
              <a:fillRect/>
            </a:stretch>
          </p:blipFill>
          <p:spPr bwMode="auto">
            <a:xfrm>
              <a:off x="25679401" y="16154400"/>
              <a:ext cx="7772400" cy="5668083"/>
            </a:xfrm>
            <a:prstGeom prst="rect">
              <a:avLst/>
            </a:prstGeom>
            <a:noFill/>
            <a:ln w="9525">
              <a:noFill/>
              <a:miter lim="800000"/>
              <a:headEnd/>
              <a:tailEnd/>
            </a:ln>
          </p:spPr>
        </p:pic>
        <p:grpSp>
          <p:nvGrpSpPr>
            <p:cNvPr id="6" name="Group 367"/>
            <p:cNvGrpSpPr/>
            <p:nvPr/>
          </p:nvGrpSpPr>
          <p:grpSpPr>
            <a:xfrm>
              <a:off x="26959560" y="20214289"/>
              <a:ext cx="5048584" cy="3301749"/>
              <a:chOff x="12055814" y="18592800"/>
              <a:chExt cx="6172200" cy="4062345"/>
            </a:xfrm>
          </p:grpSpPr>
          <p:sp>
            <p:nvSpPr>
              <p:cNvPr id="7" name="TextBox 6"/>
              <p:cNvSpPr txBox="1"/>
              <p:nvPr/>
            </p:nvSpPr>
            <p:spPr>
              <a:xfrm>
                <a:off x="12336556" y="19755512"/>
                <a:ext cx="5247409" cy="2899633"/>
              </a:xfrm>
              <a:prstGeom prst="rect">
                <a:avLst/>
              </a:prstGeom>
              <a:noFill/>
            </p:spPr>
            <p:txBody>
              <a:bodyPr wrap="square" rtlCol="0">
                <a:spAutoFit/>
              </a:bodyPr>
              <a:lstStyle/>
              <a:p>
                <a:pPr algn="ctr">
                  <a:lnSpc>
                    <a:spcPts val="1000"/>
                  </a:lnSpc>
                </a:pPr>
                <a:r>
                  <a:rPr lang="en-US" sz="1000" dirty="0">
                    <a:latin typeface="Arial Narrow" pitchFamily="34" charset="0"/>
                    <a:cs typeface="Helvetica" pitchFamily="34" charset="0"/>
                  </a:rPr>
                  <a:t>Undulator</a:t>
                </a:r>
                <a:r>
                  <a:rPr lang="en-US" sz="1000" dirty="0">
                    <a:latin typeface="Arial Narrow" pitchFamily="34" charset="0"/>
                  </a:rPr>
                  <a:t> </a:t>
                </a:r>
                <a:r>
                  <a:rPr lang="en-US" sz="1000" dirty="0">
                    <a:latin typeface="Arial Narrow" pitchFamily="34" charset="0"/>
                    <a:cs typeface="Helvetica" pitchFamily="34" charset="0"/>
                  </a:rPr>
                  <a:t>Magnets</a:t>
                </a:r>
              </a:p>
              <a:p>
                <a:pPr algn="ctr">
                  <a:lnSpc>
                    <a:spcPts val="1000"/>
                  </a:lnSpc>
                </a:pPr>
                <a:endParaRPr lang="en-US" sz="2100" dirty="0">
                  <a:latin typeface="Segoe UI Semibold" pitchFamily="34" charset="0"/>
                </a:endParaRPr>
              </a:p>
            </p:txBody>
          </p:sp>
          <p:sp>
            <p:nvSpPr>
              <p:cNvPr id="8" name="TextBox 7"/>
              <p:cNvSpPr txBox="1"/>
              <p:nvPr/>
            </p:nvSpPr>
            <p:spPr>
              <a:xfrm>
                <a:off x="12055814" y="18990330"/>
                <a:ext cx="6172200" cy="1383349"/>
              </a:xfrm>
              <a:prstGeom prst="rect">
                <a:avLst/>
              </a:prstGeom>
              <a:noFill/>
            </p:spPr>
            <p:txBody>
              <a:bodyPr wrap="square" rtlCol="0">
                <a:spAutoFit/>
              </a:bodyPr>
              <a:lstStyle/>
              <a:p>
                <a:pPr algn="ctr">
                  <a:spcAft>
                    <a:spcPts val="500"/>
                  </a:spcAft>
                </a:pPr>
                <a:r>
                  <a:rPr lang="en-US" sz="1000" dirty="0">
                    <a:latin typeface="Arial Narrow" pitchFamily="34" charset="0"/>
                    <a:cs typeface="Helvetica" pitchFamily="34" charset="0"/>
                  </a:rPr>
                  <a:t>CPPWG</a:t>
                </a:r>
              </a:p>
            </p:txBody>
          </p:sp>
          <p:grpSp>
            <p:nvGrpSpPr>
              <p:cNvPr id="9" name="Group 355"/>
              <p:cNvGrpSpPr/>
              <p:nvPr/>
            </p:nvGrpSpPr>
            <p:grpSpPr>
              <a:xfrm>
                <a:off x="15804768" y="18592800"/>
                <a:ext cx="573024" cy="838200"/>
                <a:chOff x="15804768" y="18592800"/>
                <a:chExt cx="573024" cy="838200"/>
              </a:xfrm>
            </p:grpSpPr>
            <p:sp>
              <p:nvSpPr>
                <p:cNvPr id="19" name="Arc 18"/>
                <p:cNvSpPr/>
                <p:nvPr/>
              </p:nvSpPr>
              <p:spPr>
                <a:xfrm flipV="1">
                  <a:off x="15804768" y="18592800"/>
                  <a:ext cx="533399" cy="838200"/>
                </a:xfrm>
                <a:prstGeom prst="arc">
                  <a:avLst>
                    <a:gd name="adj1" fmla="val 16200000"/>
                    <a:gd name="adj2" fmla="val 2108052"/>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 name="Isosceles Triangle 19"/>
                <p:cNvSpPr/>
                <p:nvPr/>
              </p:nvSpPr>
              <p:spPr>
                <a:xfrm rot="21000000">
                  <a:off x="16255872" y="18754339"/>
                  <a:ext cx="121920" cy="190501"/>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359"/>
              <p:cNvGrpSpPr/>
              <p:nvPr/>
            </p:nvGrpSpPr>
            <p:grpSpPr>
              <a:xfrm>
                <a:off x="13893514" y="18669000"/>
                <a:ext cx="573024" cy="754380"/>
                <a:chOff x="13893514" y="18669000"/>
                <a:chExt cx="573024" cy="754380"/>
              </a:xfrm>
            </p:grpSpPr>
            <p:sp>
              <p:nvSpPr>
                <p:cNvPr id="17" name="Arc 16"/>
                <p:cNvSpPr/>
                <p:nvPr/>
              </p:nvSpPr>
              <p:spPr>
                <a:xfrm flipH="1" flipV="1">
                  <a:off x="13933138" y="18669000"/>
                  <a:ext cx="533400" cy="754380"/>
                </a:xfrm>
                <a:prstGeom prst="arc">
                  <a:avLst>
                    <a:gd name="adj1" fmla="val 16200000"/>
                    <a:gd name="adj2" fmla="val 2108052"/>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Isosceles Triangle 17"/>
                <p:cNvSpPr/>
                <p:nvPr/>
              </p:nvSpPr>
              <p:spPr>
                <a:xfrm rot="600000" flipH="1">
                  <a:off x="13893514" y="18830539"/>
                  <a:ext cx="121920" cy="1905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366"/>
              <p:cNvGrpSpPr/>
              <p:nvPr/>
            </p:nvGrpSpPr>
            <p:grpSpPr>
              <a:xfrm>
                <a:off x="12652868" y="19431000"/>
                <a:ext cx="573026" cy="678942"/>
                <a:chOff x="12652868" y="19431000"/>
                <a:chExt cx="573026" cy="678942"/>
              </a:xfrm>
            </p:grpSpPr>
            <p:sp>
              <p:nvSpPr>
                <p:cNvPr id="15" name="Arc 14"/>
                <p:cNvSpPr/>
                <p:nvPr/>
              </p:nvSpPr>
              <p:spPr>
                <a:xfrm flipH="1" flipV="1">
                  <a:off x="12692494" y="19431000"/>
                  <a:ext cx="533400" cy="678942"/>
                </a:xfrm>
                <a:prstGeom prst="arc">
                  <a:avLst>
                    <a:gd name="adj1" fmla="val 16200000"/>
                    <a:gd name="adj2" fmla="val 2108052"/>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Isosceles Triangle 15"/>
                <p:cNvSpPr/>
                <p:nvPr/>
              </p:nvSpPr>
              <p:spPr>
                <a:xfrm rot="600000" flipH="1">
                  <a:off x="12652868" y="19592539"/>
                  <a:ext cx="121920" cy="190499"/>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363"/>
              <p:cNvGrpSpPr/>
              <p:nvPr/>
            </p:nvGrpSpPr>
            <p:grpSpPr>
              <a:xfrm>
                <a:off x="16672780" y="19278600"/>
                <a:ext cx="573024" cy="838200"/>
                <a:chOff x="15758380" y="18592800"/>
                <a:chExt cx="573024" cy="838200"/>
              </a:xfrm>
            </p:grpSpPr>
            <p:sp>
              <p:nvSpPr>
                <p:cNvPr id="13" name="Arc 12"/>
                <p:cNvSpPr/>
                <p:nvPr/>
              </p:nvSpPr>
              <p:spPr>
                <a:xfrm flipV="1">
                  <a:off x="15758380" y="18592800"/>
                  <a:ext cx="533400" cy="838200"/>
                </a:xfrm>
                <a:prstGeom prst="arc">
                  <a:avLst>
                    <a:gd name="adj1" fmla="val 16200000"/>
                    <a:gd name="adj2" fmla="val 2108052"/>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Isosceles Triangle 13"/>
                <p:cNvSpPr/>
                <p:nvPr/>
              </p:nvSpPr>
              <p:spPr>
                <a:xfrm rot="21000000">
                  <a:off x="16209484" y="18754339"/>
                  <a:ext cx="121920" cy="190501"/>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pic>
        <p:nvPicPr>
          <p:cNvPr id="21" name="Picture 4"/>
          <p:cNvPicPr>
            <a:picLocks noChangeAspect="1" noChangeArrowheads="1"/>
          </p:cNvPicPr>
          <p:nvPr/>
        </p:nvPicPr>
        <p:blipFill>
          <a:blip r:embed="rId4" cstate="print"/>
          <a:srcRect l="33700"/>
          <a:stretch>
            <a:fillRect/>
          </a:stretch>
        </p:blipFill>
        <p:spPr bwMode="auto">
          <a:xfrm>
            <a:off x="7974958" y="3216609"/>
            <a:ext cx="2085594" cy="1277378"/>
          </a:xfrm>
          <a:prstGeom prst="rect">
            <a:avLst/>
          </a:prstGeom>
          <a:noFill/>
          <a:ln w="9525">
            <a:noFill/>
            <a:miter lim="800000"/>
            <a:headEnd/>
            <a:tailEnd/>
          </a:ln>
        </p:spPr>
      </p:pic>
      <p:pic>
        <p:nvPicPr>
          <p:cNvPr id="23" name="Picture 22"/>
          <p:cNvPicPr>
            <a:picLocks noChangeAspect="1"/>
          </p:cNvPicPr>
          <p:nvPr/>
        </p:nvPicPr>
        <p:blipFill>
          <a:blip r:embed="rId5"/>
          <a:stretch>
            <a:fillRect/>
          </a:stretch>
        </p:blipFill>
        <p:spPr>
          <a:xfrm>
            <a:off x="6821340" y="2565609"/>
            <a:ext cx="829273" cy="383114"/>
          </a:xfrm>
          <a:prstGeom prst="rect">
            <a:avLst/>
          </a:prstGeom>
        </p:spPr>
      </p:pic>
      <p:grpSp>
        <p:nvGrpSpPr>
          <p:cNvPr id="41" name="Group 40"/>
          <p:cNvGrpSpPr/>
          <p:nvPr/>
        </p:nvGrpSpPr>
        <p:grpSpPr>
          <a:xfrm>
            <a:off x="1652290" y="4395897"/>
            <a:ext cx="8913700" cy="2195816"/>
            <a:chOff x="106563" y="2523056"/>
            <a:chExt cx="8913700" cy="2195816"/>
          </a:xfrm>
        </p:grpSpPr>
        <p:pic>
          <p:nvPicPr>
            <p:cNvPr id="25" name="Picture 24"/>
            <p:cNvPicPr>
              <a:picLocks noChangeAspect="1"/>
            </p:cNvPicPr>
            <p:nvPr/>
          </p:nvPicPr>
          <p:blipFill>
            <a:blip r:embed="rId6"/>
            <a:stretch>
              <a:fillRect/>
            </a:stretch>
          </p:blipFill>
          <p:spPr>
            <a:xfrm>
              <a:off x="134799" y="3156547"/>
              <a:ext cx="1533410" cy="388464"/>
            </a:xfrm>
            <a:prstGeom prst="rect">
              <a:avLst/>
            </a:prstGeom>
          </p:spPr>
        </p:pic>
        <p:sp>
          <p:nvSpPr>
            <p:cNvPr id="26" name="TextBox 25"/>
            <p:cNvSpPr txBox="1"/>
            <p:nvPr/>
          </p:nvSpPr>
          <p:spPr>
            <a:xfrm>
              <a:off x="2102886" y="3214913"/>
              <a:ext cx="3189527" cy="307777"/>
            </a:xfrm>
            <a:prstGeom prst="rect">
              <a:avLst/>
            </a:prstGeom>
            <a:noFill/>
          </p:spPr>
          <p:txBody>
            <a:bodyPr wrap="none" rtlCol="0">
              <a:spAutoFit/>
            </a:bodyPr>
            <a:lstStyle/>
            <a:p>
              <a:r>
                <a:rPr lang="en-US" sz="1400" dirty="0">
                  <a:solidFill>
                    <a:srgbClr val="C00000"/>
                  </a:solidFill>
                </a:rPr>
                <a:t>Walsh et al., </a:t>
              </a:r>
              <a:r>
                <a:rPr lang="en-US" sz="1400" i="1" dirty="0">
                  <a:solidFill>
                    <a:srgbClr val="C00000"/>
                  </a:solidFill>
                </a:rPr>
                <a:t>Nature Comm. </a:t>
              </a:r>
              <a:r>
                <a:rPr lang="en-US" sz="1400" dirty="0">
                  <a:solidFill>
                    <a:srgbClr val="C00000"/>
                  </a:solidFill>
                </a:rPr>
                <a:t>8, 421 (2017)</a:t>
              </a:r>
            </a:p>
          </p:txBody>
        </p:sp>
        <p:pic>
          <p:nvPicPr>
            <p:cNvPr id="27" name="Picture 26"/>
            <p:cNvPicPr>
              <a:picLocks noChangeAspect="1"/>
            </p:cNvPicPr>
            <p:nvPr/>
          </p:nvPicPr>
          <p:blipFill>
            <a:blip r:embed="rId7"/>
            <a:stretch>
              <a:fillRect/>
            </a:stretch>
          </p:blipFill>
          <p:spPr>
            <a:xfrm>
              <a:off x="5798587" y="3108034"/>
              <a:ext cx="3221676" cy="1610838"/>
            </a:xfrm>
            <a:prstGeom prst="rect">
              <a:avLst/>
            </a:prstGeom>
          </p:spPr>
        </p:pic>
        <p:sp>
          <p:nvSpPr>
            <p:cNvPr id="29" name="Rectangle 28"/>
            <p:cNvSpPr/>
            <p:nvPr/>
          </p:nvSpPr>
          <p:spPr>
            <a:xfrm>
              <a:off x="106563" y="2523056"/>
              <a:ext cx="8337747" cy="506292"/>
            </a:xfrm>
            <a:prstGeom prst="rect">
              <a:avLst/>
            </a:prstGeom>
          </p:spPr>
          <p:txBody>
            <a:bodyPr wrap="square">
              <a:spAutoFit/>
            </a:bodyPr>
            <a:lstStyle/>
            <a:p>
              <a:pPr>
                <a:lnSpc>
                  <a:spcPts val="3600"/>
                </a:lnSpc>
              </a:pPr>
              <a:r>
                <a:rPr lang="en-US" sz="2000" dirty="0">
                  <a:solidFill>
                    <a:srgbClr val="0000FF"/>
                  </a:solidFill>
                  <a:latin typeface="Segoe UI Semibold" pitchFamily="34" charset="0"/>
                  <a:ea typeface="Segoe UI" pitchFamily="34" charset="0"/>
                  <a:cs typeface="Segoe UI" pitchFamily="34" charset="0"/>
                </a:rPr>
                <a:t>THz sub-luminal free-space fields @ </a:t>
              </a:r>
              <a:r>
                <a:rPr lang="en-US" sz="2000" dirty="0" err="1">
                  <a:solidFill>
                    <a:srgbClr val="0000FF"/>
                  </a:solidFill>
                  <a:latin typeface="Segoe UI Semibold" pitchFamily="34" charset="0"/>
                  <a:ea typeface="Segoe UI" pitchFamily="34" charset="0"/>
                  <a:cs typeface="Segoe UI" pitchFamily="34" charset="0"/>
                </a:rPr>
                <a:t>ASTeC</a:t>
              </a:r>
              <a:r>
                <a:rPr lang="en-US" sz="2000" dirty="0">
                  <a:solidFill>
                    <a:srgbClr val="0000FF"/>
                  </a:solidFill>
                  <a:latin typeface="Segoe UI Semibold" pitchFamily="34" charset="0"/>
                  <a:ea typeface="Segoe UI" pitchFamily="34" charset="0"/>
                  <a:cs typeface="Segoe UI" pitchFamily="34" charset="0"/>
                </a:rPr>
                <a:t> in Daresbury</a:t>
              </a:r>
            </a:p>
          </p:txBody>
        </p:sp>
      </p:grpSp>
      <p:grpSp>
        <p:nvGrpSpPr>
          <p:cNvPr id="30" name="Group 29"/>
          <p:cNvGrpSpPr/>
          <p:nvPr/>
        </p:nvGrpSpPr>
        <p:grpSpPr>
          <a:xfrm>
            <a:off x="1733198" y="487351"/>
            <a:ext cx="8289370" cy="2230442"/>
            <a:chOff x="93734" y="4348488"/>
            <a:chExt cx="8289370" cy="2230442"/>
          </a:xfrm>
        </p:grpSpPr>
        <p:sp>
          <p:nvSpPr>
            <p:cNvPr id="31" name="TextBox 30"/>
            <p:cNvSpPr txBox="1"/>
            <p:nvPr/>
          </p:nvSpPr>
          <p:spPr>
            <a:xfrm>
              <a:off x="1278657" y="5111009"/>
              <a:ext cx="3095463" cy="307777"/>
            </a:xfrm>
            <a:prstGeom prst="rect">
              <a:avLst/>
            </a:prstGeom>
            <a:noFill/>
          </p:spPr>
          <p:txBody>
            <a:bodyPr wrap="none" rtlCol="0">
              <a:spAutoFit/>
            </a:bodyPr>
            <a:lstStyle/>
            <a:p>
              <a:r>
                <a:rPr lang="en-US" sz="1400" dirty="0" err="1">
                  <a:solidFill>
                    <a:srgbClr val="C00000"/>
                  </a:solidFill>
                </a:rPr>
                <a:t>Kealhofer</a:t>
              </a:r>
              <a:r>
                <a:rPr lang="en-US" sz="1400" dirty="0">
                  <a:solidFill>
                    <a:srgbClr val="C00000"/>
                  </a:solidFill>
                </a:rPr>
                <a:t> et al., </a:t>
              </a:r>
              <a:r>
                <a:rPr lang="en-US" sz="1400" i="1" dirty="0">
                  <a:solidFill>
                    <a:srgbClr val="C00000"/>
                  </a:solidFill>
                </a:rPr>
                <a:t>Science</a:t>
              </a:r>
              <a:r>
                <a:rPr lang="en-US" sz="1400" dirty="0">
                  <a:solidFill>
                    <a:srgbClr val="C00000"/>
                  </a:solidFill>
                </a:rPr>
                <a:t> 359, 459 (2016)</a:t>
              </a:r>
            </a:p>
          </p:txBody>
        </p:sp>
        <p:pic>
          <p:nvPicPr>
            <p:cNvPr id="32" name="Picture 31"/>
            <p:cNvPicPr>
              <a:picLocks noChangeAspect="1"/>
            </p:cNvPicPr>
            <p:nvPr/>
          </p:nvPicPr>
          <p:blipFill>
            <a:blip r:embed="rId8"/>
            <a:stretch>
              <a:fillRect/>
            </a:stretch>
          </p:blipFill>
          <p:spPr>
            <a:xfrm>
              <a:off x="6310539" y="4693323"/>
              <a:ext cx="2072565" cy="1885607"/>
            </a:xfrm>
            <a:prstGeom prst="rect">
              <a:avLst/>
            </a:prstGeom>
          </p:spPr>
        </p:pic>
        <p:sp>
          <p:nvSpPr>
            <p:cNvPr id="33" name="Rectangle 32"/>
            <p:cNvSpPr/>
            <p:nvPr/>
          </p:nvSpPr>
          <p:spPr>
            <a:xfrm>
              <a:off x="93734" y="4348488"/>
              <a:ext cx="6461445" cy="506292"/>
            </a:xfrm>
            <a:prstGeom prst="rect">
              <a:avLst/>
            </a:prstGeom>
          </p:spPr>
          <p:txBody>
            <a:bodyPr wrap="square">
              <a:spAutoFit/>
            </a:bodyPr>
            <a:lstStyle/>
            <a:p>
              <a:pPr>
                <a:lnSpc>
                  <a:spcPts val="3600"/>
                </a:lnSpc>
              </a:pPr>
              <a:r>
                <a:rPr lang="en-US" sz="2000" dirty="0">
                  <a:solidFill>
                    <a:srgbClr val="0000FF"/>
                  </a:solidFill>
                  <a:latin typeface="Segoe UI Semibold" pitchFamily="34" charset="0"/>
                  <a:ea typeface="Segoe UI" pitchFamily="34" charset="0"/>
                  <a:cs typeface="Segoe UI" pitchFamily="34" charset="0"/>
                </a:rPr>
                <a:t>THz Compression @ LMU/MPQ</a:t>
              </a:r>
            </a:p>
          </p:txBody>
        </p:sp>
        <p:sp>
          <p:nvSpPr>
            <p:cNvPr id="34" name="TextBox 33"/>
            <p:cNvSpPr txBox="1"/>
            <p:nvPr/>
          </p:nvSpPr>
          <p:spPr>
            <a:xfrm>
              <a:off x="1275856" y="5541138"/>
              <a:ext cx="3763723" cy="830997"/>
            </a:xfrm>
            <a:prstGeom prst="rect">
              <a:avLst/>
            </a:prstGeom>
            <a:noFill/>
          </p:spPr>
          <p:txBody>
            <a:bodyPr wrap="none" rtlCol="0">
              <a:spAutoFit/>
            </a:bodyPr>
            <a:lstStyle/>
            <a:p>
              <a:r>
                <a:rPr lang="en-US" sz="1200" dirty="0"/>
                <a:t>Phase-space control &amp; characterization of electron pulses</a:t>
              </a:r>
            </a:p>
            <a:p>
              <a:pPr marL="171254" indent="-171254">
                <a:buFont typeface="Arial" charset="0"/>
                <a:buChar char="•"/>
              </a:pPr>
              <a:r>
                <a:rPr lang="en-US" sz="1200" dirty="0"/>
                <a:t>12x compression from 930 to 75 fs</a:t>
              </a:r>
            </a:p>
            <a:p>
              <a:pPr marL="171254" indent="-171254">
                <a:buFont typeface="Arial" charset="0"/>
                <a:buChar char="•"/>
              </a:pPr>
              <a:r>
                <a:rPr lang="en-US" sz="1200" dirty="0" err="1"/>
                <a:t>Avg</a:t>
              </a:r>
              <a:r>
                <a:rPr lang="en-US" sz="1200" dirty="0"/>
                <a:t> 1 electron @ 70 </a:t>
              </a:r>
              <a:r>
                <a:rPr lang="en-US" sz="1200" dirty="0" err="1"/>
                <a:t>keV</a:t>
              </a:r>
              <a:r>
                <a:rPr lang="en-US" sz="1200" dirty="0"/>
                <a:t> per pulse</a:t>
              </a:r>
            </a:p>
            <a:p>
              <a:pPr marL="171254" indent="-171254">
                <a:buFont typeface="Arial" charset="0"/>
                <a:buChar char="•"/>
              </a:pPr>
              <a:endParaRPr lang="en-US" sz="1200" dirty="0"/>
            </a:p>
          </p:txBody>
        </p:sp>
        <p:pic>
          <p:nvPicPr>
            <p:cNvPr id="35" name="Picture 34"/>
            <p:cNvPicPr>
              <a:picLocks noChangeAspect="1"/>
            </p:cNvPicPr>
            <p:nvPr/>
          </p:nvPicPr>
          <p:blipFill>
            <a:blip r:embed="rId9"/>
            <a:stretch>
              <a:fillRect/>
            </a:stretch>
          </p:blipFill>
          <p:spPr>
            <a:xfrm>
              <a:off x="199041" y="4990454"/>
              <a:ext cx="841484" cy="495947"/>
            </a:xfrm>
            <a:prstGeom prst="rect">
              <a:avLst/>
            </a:prstGeom>
          </p:spPr>
        </p:pic>
      </p:grpSp>
      <p:sp>
        <p:nvSpPr>
          <p:cNvPr id="36" name="TextBox 35"/>
          <p:cNvSpPr txBox="1"/>
          <p:nvPr/>
        </p:nvSpPr>
        <p:spPr>
          <a:xfrm>
            <a:off x="3441897" y="3582919"/>
            <a:ext cx="3688504" cy="646232"/>
          </a:xfrm>
          <a:prstGeom prst="rect">
            <a:avLst/>
          </a:prstGeom>
          <a:noFill/>
        </p:spPr>
        <p:txBody>
          <a:bodyPr wrap="none" lIns="91342" tIns="45671" rIns="91342" bIns="45671" rtlCol="0">
            <a:spAutoFit/>
          </a:bodyPr>
          <a:lstStyle/>
          <a:p>
            <a:r>
              <a:rPr lang="en-US" sz="1200" dirty="0"/>
              <a:t>Beam Manipulation using 1μJ single-cycle 0.8 THz pulse:</a:t>
            </a:r>
          </a:p>
          <a:p>
            <a:pPr marL="171254" indent="-171254">
              <a:buFont typeface="Arial" charset="0"/>
              <a:buChar char="•"/>
            </a:pPr>
            <a:r>
              <a:rPr lang="en-US" sz="1200" dirty="0">
                <a:solidFill>
                  <a:srgbClr val="C00000"/>
                </a:solidFill>
              </a:rPr>
              <a:t>150 </a:t>
            </a:r>
            <a:r>
              <a:rPr lang="en-US" sz="1200" dirty="0" err="1">
                <a:solidFill>
                  <a:srgbClr val="C00000"/>
                </a:solidFill>
              </a:rPr>
              <a:t>keV</a:t>
            </a:r>
            <a:r>
              <a:rPr lang="en-US" sz="1200" dirty="0">
                <a:solidFill>
                  <a:srgbClr val="C00000"/>
                </a:solidFill>
              </a:rPr>
              <a:t> </a:t>
            </a:r>
            <a:r>
              <a:rPr lang="en-US" sz="1200" dirty="0"/>
              <a:t>energy modulation of </a:t>
            </a:r>
            <a:r>
              <a:rPr lang="en-US" sz="1200" dirty="0">
                <a:solidFill>
                  <a:srgbClr val="C00000"/>
                </a:solidFill>
              </a:rPr>
              <a:t>7 MeV </a:t>
            </a:r>
            <a:r>
              <a:rPr lang="en-US" sz="1200" dirty="0"/>
              <a:t>beam using</a:t>
            </a:r>
          </a:p>
          <a:p>
            <a:pPr marL="171254" indent="-171254">
              <a:buFont typeface="Arial" charset="0"/>
              <a:buChar char="•"/>
            </a:pPr>
            <a:r>
              <a:rPr lang="en-US" sz="1200" dirty="0"/>
              <a:t>Bunch compression by factor of two</a:t>
            </a:r>
          </a:p>
        </p:txBody>
      </p:sp>
      <p:sp>
        <p:nvSpPr>
          <p:cNvPr id="37" name="TextBox 36"/>
          <p:cNvSpPr txBox="1"/>
          <p:nvPr/>
        </p:nvSpPr>
        <p:spPr>
          <a:xfrm>
            <a:off x="3530253" y="3102722"/>
            <a:ext cx="3334818" cy="307678"/>
          </a:xfrm>
          <a:prstGeom prst="rect">
            <a:avLst/>
          </a:prstGeom>
          <a:noFill/>
        </p:spPr>
        <p:txBody>
          <a:bodyPr wrap="none" lIns="91342" tIns="45671" rIns="91342" bIns="45671" rtlCol="0">
            <a:spAutoFit/>
          </a:bodyPr>
          <a:lstStyle/>
          <a:p>
            <a:r>
              <a:rPr lang="en-US" sz="1400" dirty="0">
                <a:solidFill>
                  <a:srgbClr val="C00000"/>
                </a:solidFill>
              </a:rPr>
              <a:t>Curry et al., New J. Phys. 18, 113045 (2016)</a:t>
            </a:r>
          </a:p>
        </p:txBody>
      </p:sp>
      <p:sp>
        <p:nvSpPr>
          <p:cNvPr id="39" name="Title 1"/>
          <p:cNvSpPr txBox="1">
            <a:spLocks/>
          </p:cNvSpPr>
          <p:nvPr/>
        </p:nvSpPr>
        <p:spPr>
          <a:xfrm>
            <a:off x="1524000" y="141210"/>
            <a:ext cx="9144000" cy="460375"/>
          </a:xfrm>
          <a:prstGeom prst="rect">
            <a:avLst/>
          </a:prstGeom>
          <a:noFill/>
          <a:ln w="12700">
            <a:noFill/>
            <a:miter lim="800000"/>
            <a:headEnd/>
            <a:tailEnd/>
          </a:ln>
        </p:spPr>
        <p:txBody>
          <a:bodyPr vert="horz" wrap="square" lIns="91342" tIns="45671" rIns="91342" bIns="45671" numCol="1" anchor="ctr" anchorCtr="0" compatLnSpc="1">
            <a:prstTxWarp prst="textNoShape">
              <a:avLst/>
            </a:prstTxWarp>
            <a:noAutofit/>
          </a:bodyPr>
          <a:lstStyle>
            <a:lvl1pPr algn="ctr" rtl="0" eaLnBrk="0" fontAlgn="base" hangingPunct="0">
              <a:lnSpc>
                <a:spcPct val="70000"/>
              </a:lnSpc>
              <a:spcBef>
                <a:spcPct val="0"/>
              </a:spcBef>
              <a:spcAft>
                <a:spcPct val="0"/>
              </a:spcAft>
              <a:defRPr sz="3200" b="1">
                <a:solidFill>
                  <a:srgbClr val="800000"/>
                </a:solidFill>
                <a:latin typeface="+mn-lt"/>
                <a:ea typeface="ＭＳ Ｐゴシック" charset="0"/>
                <a:cs typeface="ＭＳ Ｐゴシック" charset="0"/>
              </a:defRPr>
            </a:lvl1pPr>
            <a:lvl2pPr algn="ctr" rtl="0" eaLnBrk="0" fontAlgn="base" hangingPunct="0">
              <a:lnSpc>
                <a:spcPct val="70000"/>
              </a:lnSpc>
              <a:spcBef>
                <a:spcPct val="0"/>
              </a:spcBef>
              <a:spcAft>
                <a:spcPct val="0"/>
              </a:spcAft>
              <a:defRPr sz="3200" b="1">
                <a:solidFill>
                  <a:srgbClr val="800000"/>
                </a:solidFill>
                <a:latin typeface="Arial" pitchFamily="34" charset="0"/>
                <a:ea typeface="ＭＳ Ｐゴシック" charset="0"/>
                <a:cs typeface="ＭＳ Ｐゴシック" charset="0"/>
              </a:defRPr>
            </a:lvl2pPr>
            <a:lvl3pPr algn="ctr" rtl="0" eaLnBrk="0" fontAlgn="base" hangingPunct="0">
              <a:lnSpc>
                <a:spcPct val="70000"/>
              </a:lnSpc>
              <a:spcBef>
                <a:spcPct val="0"/>
              </a:spcBef>
              <a:spcAft>
                <a:spcPct val="0"/>
              </a:spcAft>
              <a:defRPr sz="3200" b="1">
                <a:solidFill>
                  <a:srgbClr val="800000"/>
                </a:solidFill>
                <a:latin typeface="Arial" pitchFamily="34" charset="0"/>
                <a:ea typeface="ＭＳ Ｐゴシック" charset="0"/>
                <a:cs typeface="ＭＳ Ｐゴシック" charset="0"/>
              </a:defRPr>
            </a:lvl3pPr>
            <a:lvl4pPr algn="ctr" rtl="0" eaLnBrk="0" fontAlgn="base" hangingPunct="0">
              <a:lnSpc>
                <a:spcPct val="70000"/>
              </a:lnSpc>
              <a:spcBef>
                <a:spcPct val="0"/>
              </a:spcBef>
              <a:spcAft>
                <a:spcPct val="0"/>
              </a:spcAft>
              <a:defRPr sz="3200" b="1">
                <a:solidFill>
                  <a:srgbClr val="800000"/>
                </a:solidFill>
                <a:latin typeface="Arial" pitchFamily="34" charset="0"/>
                <a:ea typeface="ＭＳ Ｐゴシック" charset="0"/>
                <a:cs typeface="ＭＳ Ｐゴシック" charset="0"/>
              </a:defRPr>
            </a:lvl4pPr>
            <a:lvl5pPr algn="ctr" rtl="0" eaLnBrk="0" fontAlgn="base" hangingPunct="0">
              <a:lnSpc>
                <a:spcPct val="70000"/>
              </a:lnSpc>
              <a:spcBef>
                <a:spcPct val="0"/>
              </a:spcBef>
              <a:spcAft>
                <a:spcPct val="0"/>
              </a:spcAft>
              <a:defRPr sz="3200" b="1">
                <a:solidFill>
                  <a:srgbClr val="800000"/>
                </a:solidFill>
                <a:latin typeface="Arial" pitchFamily="34" charset="0"/>
                <a:ea typeface="ＭＳ Ｐゴシック" charset="0"/>
                <a:cs typeface="ＭＳ Ｐゴシック" charset="0"/>
              </a:defRPr>
            </a:lvl5pPr>
            <a:lvl6pPr marL="457200" algn="l" rtl="0" fontAlgn="base">
              <a:lnSpc>
                <a:spcPct val="70000"/>
              </a:lnSpc>
              <a:spcBef>
                <a:spcPct val="0"/>
              </a:spcBef>
              <a:spcAft>
                <a:spcPct val="0"/>
              </a:spcAft>
              <a:defRPr sz="2400">
                <a:solidFill>
                  <a:schemeClr val="hlink"/>
                </a:solidFill>
                <a:latin typeface="Arial Black" pitchFamily="34" charset="0"/>
              </a:defRPr>
            </a:lvl6pPr>
            <a:lvl7pPr marL="914400" algn="l" rtl="0" fontAlgn="base">
              <a:lnSpc>
                <a:spcPct val="70000"/>
              </a:lnSpc>
              <a:spcBef>
                <a:spcPct val="0"/>
              </a:spcBef>
              <a:spcAft>
                <a:spcPct val="0"/>
              </a:spcAft>
              <a:defRPr sz="2400">
                <a:solidFill>
                  <a:schemeClr val="hlink"/>
                </a:solidFill>
                <a:latin typeface="Arial Black" pitchFamily="34" charset="0"/>
              </a:defRPr>
            </a:lvl7pPr>
            <a:lvl8pPr marL="1371600" algn="l" rtl="0" fontAlgn="base">
              <a:lnSpc>
                <a:spcPct val="70000"/>
              </a:lnSpc>
              <a:spcBef>
                <a:spcPct val="0"/>
              </a:spcBef>
              <a:spcAft>
                <a:spcPct val="0"/>
              </a:spcAft>
              <a:defRPr sz="2400">
                <a:solidFill>
                  <a:schemeClr val="hlink"/>
                </a:solidFill>
                <a:latin typeface="Arial Black" pitchFamily="34" charset="0"/>
              </a:defRPr>
            </a:lvl8pPr>
            <a:lvl9pPr marL="1828800" algn="l" rtl="0" fontAlgn="base">
              <a:lnSpc>
                <a:spcPct val="70000"/>
              </a:lnSpc>
              <a:spcBef>
                <a:spcPct val="0"/>
              </a:spcBef>
              <a:spcAft>
                <a:spcPct val="0"/>
              </a:spcAft>
              <a:defRPr sz="2400">
                <a:solidFill>
                  <a:schemeClr val="hlink"/>
                </a:solidFill>
                <a:latin typeface="Arial Black" pitchFamily="34" charset="0"/>
              </a:defRPr>
            </a:lvl9pPr>
          </a:lstStyle>
          <a:p>
            <a:r>
              <a:rPr lang="en-US" sz="2800" dirty="0"/>
              <a:t>THz based electron manipulation takes up speed</a:t>
            </a:r>
          </a:p>
        </p:txBody>
      </p:sp>
      <p:graphicFrame>
        <p:nvGraphicFramePr>
          <p:cNvPr id="40" name="Object 11"/>
          <p:cNvGraphicFramePr>
            <a:graphicFrameLocks noChangeAspect="1"/>
          </p:cNvGraphicFramePr>
          <p:nvPr>
            <p:extLst/>
          </p:nvPr>
        </p:nvGraphicFramePr>
        <p:xfrm>
          <a:off x="3690170" y="5717748"/>
          <a:ext cx="1434902" cy="384896"/>
        </p:xfrm>
        <a:graphic>
          <a:graphicData uri="http://schemas.openxmlformats.org/presentationml/2006/ole">
            <mc:AlternateContent xmlns:mc="http://schemas.openxmlformats.org/markup-compatibility/2006">
              <mc:Choice xmlns:v="urn:schemas-microsoft-com:vml" Requires="v">
                <p:oleObj spid="_x0000_s8211" name="Equation" r:id="rId10" imgW="990600" imgH="266700" progId="Equation.3">
                  <p:embed/>
                </p:oleObj>
              </mc:Choice>
              <mc:Fallback>
                <p:oleObj name="Equation" r:id="rId10" imgW="990600" imgH="266700" progId="Equation.3">
                  <p:embed/>
                  <p:pic>
                    <p:nvPicPr>
                      <p:cNvPr id="40" name="Object 11"/>
                      <p:cNvPicPr>
                        <a:picLocks noChangeAspect="1" noChangeArrowheads="1"/>
                      </p:cNvPicPr>
                      <p:nvPr/>
                    </p:nvPicPr>
                    <p:blipFill>
                      <a:blip r:embed="rId11"/>
                      <a:srcRect/>
                      <a:stretch>
                        <a:fillRect/>
                      </a:stretch>
                    </p:blipFill>
                    <p:spPr bwMode="auto">
                      <a:xfrm>
                        <a:off x="3690170" y="5717748"/>
                        <a:ext cx="1434902" cy="384896"/>
                      </a:xfrm>
                      <a:prstGeom prst="rect">
                        <a:avLst/>
                      </a:prstGeom>
                      <a:noFill/>
                      <a:ln>
                        <a:noFill/>
                      </a:ln>
                      <a:extLst/>
                    </p:spPr>
                  </p:pic>
                </p:oleObj>
              </mc:Fallback>
            </mc:AlternateContent>
          </a:graphicData>
        </a:graphic>
      </p:graphicFrame>
      <p:sp>
        <p:nvSpPr>
          <p:cNvPr id="42" name="TextBox 41"/>
          <p:cNvSpPr txBox="1"/>
          <p:nvPr/>
        </p:nvSpPr>
        <p:spPr>
          <a:xfrm>
            <a:off x="2674720" y="5541574"/>
            <a:ext cx="4066365" cy="742220"/>
          </a:xfrm>
          <a:prstGeom prst="rect">
            <a:avLst/>
          </a:prstGeom>
          <a:noFill/>
        </p:spPr>
        <p:txBody>
          <a:bodyPr wrap="none" lIns="91342" tIns="45671" rIns="91342" bIns="45671" rtlCol="0">
            <a:spAutoFit/>
          </a:bodyPr>
          <a:lstStyle/>
          <a:p>
            <a:pPr>
              <a:lnSpc>
                <a:spcPct val="120000"/>
              </a:lnSpc>
            </a:pPr>
            <a:r>
              <a:rPr lang="en-US" sz="1200" dirty="0"/>
              <a:t>Generation of sub-luminal propagating THz fields in free space</a:t>
            </a:r>
          </a:p>
          <a:p>
            <a:pPr>
              <a:lnSpc>
                <a:spcPct val="120000"/>
              </a:lnSpc>
            </a:pPr>
            <a:r>
              <a:rPr lang="en-US" sz="1200" dirty="0"/>
              <a:t>Tunable</a:t>
            </a:r>
          </a:p>
          <a:p>
            <a:pPr>
              <a:lnSpc>
                <a:spcPct val="120000"/>
              </a:lnSpc>
            </a:pPr>
            <a:r>
              <a:rPr lang="en-US" sz="1200" dirty="0"/>
              <a:t>Applicable for THz-based acceleration</a:t>
            </a:r>
          </a:p>
        </p:txBody>
      </p:sp>
    </p:spTree>
    <p:extLst>
      <p:ext uri="{BB962C8B-B14F-4D97-AF65-F5344CB8AC3E}">
        <p14:creationId xmlns:p14="http://schemas.microsoft.com/office/powerpoint/2010/main" val="4183695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56095D-2822-E446-9D27-EF481E0F1AA1}"/>
              </a:ext>
            </a:extLst>
          </p:cNvPr>
          <p:cNvPicPr>
            <a:picLocks noChangeAspect="1"/>
          </p:cNvPicPr>
          <p:nvPr/>
        </p:nvPicPr>
        <p:blipFill>
          <a:blip r:embed="rId2"/>
          <a:stretch>
            <a:fillRect/>
          </a:stretch>
        </p:blipFill>
        <p:spPr>
          <a:xfrm>
            <a:off x="0" y="0"/>
            <a:ext cx="12192000" cy="3855590"/>
          </a:xfrm>
          <a:prstGeom prst="rect">
            <a:avLst/>
          </a:prstGeom>
        </p:spPr>
      </p:pic>
      <p:sp>
        <p:nvSpPr>
          <p:cNvPr id="5" name="Rectangle 4">
            <a:extLst>
              <a:ext uri="{FF2B5EF4-FFF2-40B4-BE49-F238E27FC236}">
                <a16:creationId xmlns:a16="http://schemas.microsoft.com/office/drawing/2014/main" id="{CE34A0AC-9EEA-0742-AD93-F9355B3A4CCA}"/>
              </a:ext>
            </a:extLst>
          </p:cNvPr>
          <p:cNvSpPr/>
          <p:nvPr/>
        </p:nvSpPr>
        <p:spPr>
          <a:xfrm>
            <a:off x="10304239" y="6581001"/>
            <a:ext cx="1887761" cy="276999"/>
          </a:xfrm>
          <a:prstGeom prst="rect">
            <a:avLst/>
          </a:prstGeom>
        </p:spPr>
        <p:txBody>
          <a:bodyPr wrap="none">
            <a:spAutoFit/>
          </a:bodyPr>
          <a:lstStyle/>
          <a:p>
            <a:r>
              <a:rPr lang="en-US" sz="1200" dirty="0">
                <a:hlinkClick r:id="rId3"/>
              </a:rPr>
              <a:t>https://achip.stanford.edu/</a:t>
            </a:r>
            <a:endParaRPr lang="en-US" sz="1200" dirty="0"/>
          </a:p>
        </p:txBody>
      </p:sp>
      <p:sp>
        <p:nvSpPr>
          <p:cNvPr id="2" name="TextBox 1">
            <a:extLst>
              <a:ext uri="{FF2B5EF4-FFF2-40B4-BE49-F238E27FC236}">
                <a16:creationId xmlns:a16="http://schemas.microsoft.com/office/drawing/2014/main" id="{E8B9A0C0-E740-F24A-96E9-5935BC653DE6}"/>
              </a:ext>
            </a:extLst>
          </p:cNvPr>
          <p:cNvSpPr txBox="1"/>
          <p:nvPr/>
        </p:nvSpPr>
        <p:spPr>
          <a:xfrm>
            <a:off x="0" y="0"/>
            <a:ext cx="7670800" cy="646331"/>
          </a:xfrm>
          <a:prstGeom prst="rect">
            <a:avLst/>
          </a:prstGeom>
          <a:noFill/>
        </p:spPr>
        <p:txBody>
          <a:bodyPr wrap="square" rtlCol="0">
            <a:spAutoFit/>
          </a:bodyPr>
          <a:lstStyle/>
          <a:p>
            <a:r>
              <a:rPr lang="en-US" sz="3600" dirty="0">
                <a:solidFill>
                  <a:schemeClr val="accent1">
                    <a:lumMod val="20000"/>
                    <a:lumOff val="80000"/>
                  </a:schemeClr>
                </a:solidFill>
              </a:rPr>
              <a:t>Accelerator on a Chip (ACHIP)</a:t>
            </a:r>
          </a:p>
        </p:txBody>
      </p:sp>
      <p:pic>
        <p:nvPicPr>
          <p:cNvPr id="8" name="Picture 14">
            <a:extLst>
              <a:ext uri="{FF2B5EF4-FFF2-40B4-BE49-F238E27FC236}">
                <a16:creationId xmlns:a16="http://schemas.microsoft.com/office/drawing/2014/main" id="{BE97CAD5-53F5-6646-85F4-11490500359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114" y="848781"/>
            <a:ext cx="2570439" cy="2317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9" name="Group 28">
            <a:extLst>
              <a:ext uri="{FF2B5EF4-FFF2-40B4-BE49-F238E27FC236}">
                <a16:creationId xmlns:a16="http://schemas.microsoft.com/office/drawing/2014/main" id="{70703F32-4F13-3847-B976-C4345996DD64}"/>
              </a:ext>
            </a:extLst>
          </p:cNvPr>
          <p:cNvGrpSpPr/>
          <p:nvPr/>
        </p:nvGrpSpPr>
        <p:grpSpPr>
          <a:xfrm>
            <a:off x="0" y="3826933"/>
            <a:ext cx="4030134" cy="2895600"/>
            <a:chOff x="0" y="3826933"/>
            <a:chExt cx="4030134" cy="2895600"/>
          </a:xfrm>
        </p:grpSpPr>
        <p:pic>
          <p:nvPicPr>
            <p:cNvPr id="7" name="Bild 4">
              <a:extLst>
                <a:ext uri="{FF2B5EF4-FFF2-40B4-BE49-F238E27FC236}">
                  <a16:creationId xmlns:a16="http://schemas.microsoft.com/office/drawing/2014/main" id="{983DBBBA-FCD8-E647-A727-F48A50DA815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9332" y="6047932"/>
              <a:ext cx="1659467" cy="674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a:extLst>
                <a:ext uri="{FF2B5EF4-FFF2-40B4-BE49-F238E27FC236}">
                  <a16:creationId xmlns:a16="http://schemas.microsoft.com/office/drawing/2014/main" id="{455049A3-84E7-8B47-84E4-002500BC33C7}"/>
                </a:ext>
              </a:extLst>
            </p:cNvPr>
            <p:cNvSpPr txBox="1"/>
            <p:nvPr/>
          </p:nvSpPr>
          <p:spPr>
            <a:xfrm>
              <a:off x="0" y="3826933"/>
              <a:ext cx="2075696" cy="369332"/>
            </a:xfrm>
            <a:prstGeom prst="rect">
              <a:avLst/>
            </a:prstGeom>
            <a:noFill/>
          </p:spPr>
          <p:txBody>
            <a:bodyPr wrap="none" rtlCol="0">
              <a:spAutoFit/>
            </a:bodyPr>
            <a:lstStyle/>
            <a:p>
              <a:r>
                <a:rPr lang="en-US" dirty="0"/>
                <a:t>ACHIP Collaboration</a:t>
              </a:r>
            </a:p>
          </p:txBody>
        </p:sp>
        <p:pic>
          <p:nvPicPr>
            <p:cNvPr id="12" name="tud_logo_web_druck.png" descr="tud_logo_web_druck.png">
              <a:extLst>
                <a:ext uri="{FF2B5EF4-FFF2-40B4-BE49-F238E27FC236}">
                  <a16:creationId xmlns:a16="http://schemas.microsoft.com/office/drawing/2014/main" id="{32D64F09-6179-2A4E-8435-DE5BBA8195DE}"/>
                </a:ext>
              </a:extLst>
            </p:cNvPr>
            <p:cNvPicPr>
              <a:picLocks noChangeAspect="1"/>
            </p:cNvPicPr>
            <p:nvPr/>
          </p:nvPicPr>
          <p:blipFill>
            <a:blip r:embed="rId6">
              <a:extLst/>
            </a:blip>
            <a:stretch>
              <a:fillRect/>
            </a:stretch>
          </p:blipFill>
          <p:spPr>
            <a:xfrm>
              <a:off x="0" y="4617434"/>
              <a:ext cx="857106" cy="395120"/>
            </a:xfrm>
            <a:prstGeom prst="rect">
              <a:avLst/>
            </a:prstGeom>
            <a:ln w="12700">
              <a:miter lim="400000"/>
            </a:ln>
          </p:spPr>
        </p:pic>
        <p:pic>
          <p:nvPicPr>
            <p:cNvPr id="13" name="SLAC new.png" descr="SLAC new.png">
              <a:extLst>
                <a:ext uri="{FF2B5EF4-FFF2-40B4-BE49-F238E27FC236}">
                  <a16:creationId xmlns:a16="http://schemas.microsoft.com/office/drawing/2014/main" id="{ED3CD04D-5FAD-084E-B98E-F220D331F44C}"/>
                </a:ext>
              </a:extLst>
            </p:cNvPr>
            <p:cNvPicPr>
              <a:picLocks noChangeAspect="1"/>
            </p:cNvPicPr>
            <p:nvPr/>
          </p:nvPicPr>
          <p:blipFill>
            <a:blip r:embed="rId7">
              <a:extLst/>
            </a:blip>
            <a:stretch>
              <a:fillRect/>
            </a:stretch>
          </p:blipFill>
          <p:spPr>
            <a:xfrm>
              <a:off x="2097370" y="5251226"/>
              <a:ext cx="709151" cy="246661"/>
            </a:xfrm>
            <a:prstGeom prst="rect">
              <a:avLst/>
            </a:prstGeom>
            <a:ln w="12700">
              <a:miter lim="400000"/>
            </a:ln>
          </p:spPr>
        </p:pic>
        <p:pic>
          <p:nvPicPr>
            <p:cNvPr id="14" name="fau.png" descr="fau.png">
              <a:extLst>
                <a:ext uri="{FF2B5EF4-FFF2-40B4-BE49-F238E27FC236}">
                  <a16:creationId xmlns:a16="http://schemas.microsoft.com/office/drawing/2014/main" id="{6E9264A3-95B4-974A-9C91-393640E251D9}"/>
                </a:ext>
              </a:extLst>
            </p:cNvPr>
            <p:cNvPicPr>
              <a:picLocks noChangeAspect="1"/>
            </p:cNvPicPr>
            <p:nvPr/>
          </p:nvPicPr>
          <p:blipFill>
            <a:blip r:embed="rId8">
              <a:extLst/>
            </a:blip>
            <a:stretch>
              <a:fillRect/>
            </a:stretch>
          </p:blipFill>
          <p:spPr>
            <a:xfrm>
              <a:off x="791406" y="4293084"/>
              <a:ext cx="1194525" cy="233306"/>
            </a:xfrm>
            <a:prstGeom prst="rect">
              <a:avLst/>
            </a:prstGeom>
            <a:ln w="12700">
              <a:miter lim="400000"/>
            </a:ln>
          </p:spPr>
        </p:pic>
        <p:pic>
          <p:nvPicPr>
            <p:cNvPr id="15" name="stanford-university-logo.png" descr="stanford-university-logo.png">
              <a:extLst>
                <a:ext uri="{FF2B5EF4-FFF2-40B4-BE49-F238E27FC236}">
                  <a16:creationId xmlns:a16="http://schemas.microsoft.com/office/drawing/2014/main" id="{44CD5426-C9C0-4444-9411-2B2451DE1F06}"/>
                </a:ext>
              </a:extLst>
            </p:cNvPr>
            <p:cNvPicPr>
              <a:picLocks noChangeAspect="1"/>
            </p:cNvPicPr>
            <p:nvPr/>
          </p:nvPicPr>
          <p:blipFill>
            <a:blip r:embed="rId9">
              <a:extLst/>
            </a:blip>
            <a:stretch>
              <a:fillRect/>
            </a:stretch>
          </p:blipFill>
          <p:spPr>
            <a:xfrm rot="10800000" flipH="1" flipV="1">
              <a:off x="2247716" y="5601842"/>
              <a:ext cx="1782418" cy="445605"/>
            </a:xfrm>
            <a:prstGeom prst="rect">
              <a:avLst/>
            </a:prstGeom>
            <a:ln w="12700">
              <a:miter lim="400000"/>
            </a:ln>
          </p:spPr>
        </p:pic>
        <p:pic>
          <p:nvPicPr>
            <p:cNvPr id="16" name="PSI Logo with Outlined Fonts.pdf" descr="PSI Logo with Outlined Fonts.pdf">
              <a:extLst>
                <a:ext uri="{FF2B5EF4-FFF2-40B4-BE49-F238E27FC236}">
                  <a16:creationId xmlns:a16="http://schemas.microsoft.com/office/drawing/2014/main" id="{065F77F7-2D62-694B-9884-A19E721EB4A6}"/>
                </a:ext>
              </a:extLst>
            </p:cNvPr>
            <p:cNvPicPr>
              <a:picLocks noChangeAspect="1"/>
            </p:cNvPicPr>
            <p:nvPr/>
          </p:nvPicPr>
          <p:blipFill>
            <a:blip r:embed="rId10">
              <a:extLst/>
            </a:blip>
            <a:stretch>
              <a:fillRect/>
            </a:stretch>
          </p:blipFill>
          <p:spPr>
            <a:xfrm>
              <a:off x="1986529" y="4692764"/>
              <a:ext cx="927403" cy="329403"/>
            </a:xfrm>
            <a:prstGeom prst="rect">
              <a:avLst/>
            </a:prstGeom>
            <a:ln w="12700">
              <a:miter lim="400000"/>
            </a:ln>
          </p:spPr>
        </p:pic>
        <p:pic>
          <p:nvPicPr>
            <p:cNvPr id="17" name="EPFL.pdf" descr="EPFL.pdf">
              <a:extLst>
                <a:ext uri="{FF2B5EF4-FFF2-40B4-BE49-F238E27FC236}">
                  <a16:creationId xmlns:a16="http://schemas.microsoft.com/office/drawing/2014/main" id="{49539955-CB8B-274E-8353-1E7C5073CDCD}"/>
                </a:ext>
              </a:extLst>
            </p:cNvPr>
            <p:cNvPicPr>
              <a:picLocks noChangeAspect="1"/>
            </p:cNvPicPr>
            <p:nvPr/>
          </p:nvPicPr>
          <p:blipFill>
            <a:blip r:embed="rId11">
              <a:extLst/>
            </a:blip>
            <a:stretch>
              <a:fillRect/>
            </a:stretch>
          </p:blipFill>
          <p:spPr>
            <a:xfrm>
              <a:off x="127837" y="4259964"/>
              <a:ext cx="541106" cy="261571"/>
            </a:xfrm>
            <a:prstGeom prst="rect">
              <a:avLst/>
            </a:prstGeom>
            <a:ln w="12700">
              <a:miter lim="400000"/>
            </a:ln>
          </p:spPr>
        </p:pic>
        <p:pic>
          <p:nvPicPr>
            <p:cNvPr id="18" name="DESY.pdf" descr="DESY.pdf">
              <a:extLst>
                <a:ext uri="{FF2B5EF4-FFF2-40B4-BE49-F238E27FC236}">
                  <a16:creationId xmlns:a16="http://schemas.microsoft.com/office/drawing/2014/main" id="{28125DE8-B7E0-4B4B-B952-24252CA5A7F5}"/>
                </a:ext>
              </a:extLst>
            </p:cNvPr>
            <p:cNvPicPr>
              <a:picLocks noChangeAspect="1"/>
            </p:cNvPicPr>
            <p:nvPr/>
          </p:nvPicPr>
          <p:blipFill>
            <a:blip r:embed="rId12">
              <a:extLst/>
            </a:blip>
            <a:stretch>
              <a:fillRect/>
            </a:stretch>
          </p:blipFill>
          <p:spPr>
            <a:xfrm>
              <a:off x="66199" y="5674777"/>
              <a:ext cx="319956" cy="319955"/>
            </a:xfrm>
            <a:prstGeom prst="rect">
              <a:avLst/>
            </a:prstGeom>
            <a:ln w="12700">
              <a:miter lim="400000"/>
            </a:ln>
          </p:spPr>
        </p:pic>
        <p:pic>
          <p:nvPicPr>
            <p:cNvPr id="19" name="unihamburg.png" descr="unihamburg.png">
              <a:extLst>
                <a:ext uri="{FF2B5EF4-FFF2-40B4-BE49-F238E27FC236}">
                  <a16:creationId xmlns:a16="http://schemas.microsoft.com/office/drawing/2014/main" id="{54EEC9FF-54BD-734E-B26B-0CEDC0717199}"/>
                </a:ext>
              </a:extLst>
            </p:cNvPr>
            <p:cNvPicPr>
              <a:picLocks noChangeAspect="1"/>
            </p:cNvPicPr>
            <p:nvPr/>
          </p:nvPicPr>
          <p:blipFill>
            <a:blip r:embed="rId13">
              <a:extLst/>
            </a:blip>
            <a:stretch>
              <a:fillRect/>
            </a:stretch>
          </p:blipFill>
          <p:spPr>
            <a:xfrm>
              <a:off x="33113" y="5151639"/>
              <a:ext cx="1701193" cy="447373"/>
            </a:xfrm>
            <a:prstGeom prst="rect">
              <a:avLst/>
            </a:prstGeom>
            <a:ln w="12700">
              <a:miter lim="400000"/>
            </a:ln>
          </p:spPr>
        </p:pic>
        <p:pic>
          <p:nvPicPr>
            <p:cNvPr id="20" name="Purdue University.png" descr="Purdue University.png">
              <a:extLst>
                <a:ext uri="{FF2B5EF4-FFF2-40B4-BE49-F238E27FC236}">
                  <a16:creationId xmlns:a16="http://schemas.microsoft.com/office/drawing/2014/main" id="{752AE50D-FCC0-7747-93C4-D4FFA0F3907D}"/>
                </a:ext>
              </a:extLst>
            </p:cNvPr>
            <p:cNvPicPr>
              <a:picLocks noChangeAspect="1"/>
            </p:cNvPicPr>
            <p:nvPr/>
          </p:nvPicPr>
          <p:blipFill>
            <a:blip r:embed="rId14">
              <a:extLst/>
            </a:blip>
            <a:stretch>
              <a:fillRect/>
            </a:stretch>
          </p:blipFill>
          <p:spPr>
            <a:xfrm>
              <a:off x="2040342" y="4268810"/>
              <a:ext cx="898575" cy="316755"/>
            </a:xfrm>
            <a:prstGeom prst="rect">
              <a:avLst/>
            </a:prstGeom>
            <a:ln w="12700">
              <a:miter lim="400000"/>
            </a:ln>
          </p:spPr>
        </p:pic>
        <p:pic>
          <p:nvPicPr>
            <p:cNvPr id="21" name="techx_logo_tag_h_color_pro_mark.png" descr="techx_logo_tag_h_color_pro_mark.png">
              <a:extLst>
                <a:ext uri="{FF2B5EF4-FFF2-40B4-BE49-F238E27FC236}">
                  <a16:creationId xmlns:a16="http://schemas.microsoft.com/office/drawing/2014/main" id="{7408E106-AAC4-C641-B367-3E7B7F7A765F}"/>
                </a:ext>
              </a:extLst>
            </p:cNvPr>
            <p:cNvPicPr>
              <a:picLocks noChangeAspect="1"/>
            </p:cNvPicPr>
            <p:nvPr/>
          </p:nvPicPr>
          <p:blipFill>
            <a:blip r:embed="rId15">
              <a:extLst/>
            </a:blip>
            <a:stretch>
              <a:fillRect/>
            </a:stretch>
          </p:blipFill>
          <p:spPr>
            <a:xfrm>
              <a:off x="748354" y="5153316"/>
              <a:ext cx="1224543" cy="302054"/>
            </a:xfrm>
            <a:prstGeom prst="rect">
              <a:avLst/>
            </a:prstGeom>
            <a:ln w="12700">
              <a:miter lim="400000"/>
            </a:ln>
          </p:spPr>
        </p:pic>
        <p:pic>
          <p:nvPicPr>
            <p:cNvPr id="22" name="Hamamatsu_Photonics_company_logo_with_claim.pdf" descr="Hamamatsu_Photonics_company_logo_with_claim.pdf">
              <a:extLst>
                <a:ext uri="{FF2B5EF4-FFF2-40B4-BE49-F238E27FC236}">
                  <a16:creationId xmlns:a16="http://schemas.microsoft.com/office/drawing/2014/main" id="{0B0BFD39-6AAE-964E-AB51-1884CB96E3E1}"/>
                </a:ext>
              </a:extLst>
            </p:cNvPr>
            <p:cNvPicPr>
              <a:picLocks noChangeAspect="1"/>
            </p:cNvPicPr>
            <p:nvPr/>
          </p:nvPicPr>
          <p:blipFill>
            <a:blip r:embed="rId16">
              <a:extLst/>
            </a:blip>
            <a:stretch>
              <a:fillRect/>
            </a:stretch>
          </p:blipFill>
          <p:spPr>
            <a:xfrm>
              <a:off x="611092" y="5726417"/>
              <a:ext cx="1602170" cy="234252"/>
            </a:xfrm>
            <a:prstGeom prst="rect">
              <a:avLst/>
            </a:prstGeom>
            <a:ln w="12700">
              <a:miter lim="400000"/>
            </a:ln>
          </p:spPr>
        </p:pic>
        <p:pic>
          <p:nvPicPr>
            <p:cNvPr id="23" name="UCLA.png" descr="UCLA.png">
              <a:extLst>
                <a:ext uri="{FF2B5EF4-FFF2-40B4-BE49-F238E27FC236}">
                  <a16:creationId xmlns:a16="http://schemas.microsoft.com/office/drawing/2014/main" id="{D7F474CD-2B37-2E41-8BAA-C35A27240F06}"/>
                </a:ext>
              </a:extLst>
            </p:cNvPr>
            <p:cNvPicPr>
              <a:picLocks noChangeAspect="1"/>
            </p:cNvPicPr>
            <p:nvPr/>
          </p:nvPicPr>
          <p:blipFill>
            <a:blip r:embed="rId17">
              <a:extLst/>
            </a:blip>
            <a:stretch>
              <a:fillRect/>
            </a:stretch>
          </p:blipFill>
          <p:spPr>
            <a:xfrm>
              <a:off x="990108" y="4651507"/>
              <a:ext cx="829546" cy="395575"/>
            </a:xfrm>
            <a:prstGeom prst="rect">
              <a:avLst/>
            </a:prstGeom>
            <a:ln w="12700">
              <a:miter lim="400000"/>
            </a:ln>
          </p:spPr>
        </p:pic>
      </p:grpSp>
      <p:grpSp>
        <p:nvGrpSpPr>
          <p:cNvPr id="30" name="Group 29">
            <a:extLst>
              <a:ext uri="{FF2B5EF4-FFF2-40B4-BE49-F238E27FC236}">
                <a16:creationId xmlns:a16="http://schemas.microsoft.com/office/drawing/2014/main" id="{D22A86F8-BFED-E145-8F2B-00ADB00E93A5}"/>
              </a:ext>
            </a:extLst>
          </p:cNvPr>
          <p:cNvGrpSpPr/>
          <p:nvPr/>
        </p:nvGrpSpPr>
        <p:grpSpPr>
          <a:xfrm>
            <a:off x="3843865" y="3979334"/>
            <a:ext cx="8085067" cy="2698770"/>
            <a:chOff x="3843865" y="3979334"/>
            <a:chExt cx="8085067" cy="2698770"/>
          </a:xfrm>
        </p:grpSpPr>
        <p:grpSp>
          <p:nvGrpSpPr>
            <p:cNvPr id="25" name="Group 24">
              <a:extLst>
                <a:ext uri="{FF2B5EF4-FFF2-40B4-BE49-F238E27FC236}">
                  <a16:creationId xmlns:a16="http://schemas.microsoft.com/office/drawing/2014/main" id="{F7AAAA1E-7110-134A-8F18-3A182DC6238B}"/>
                </a:ext>
              </a:extLst>
            </p:cNvPr>
            <p:cNvGrpSpPr/>
            <p:nvPr/>
          </p:nvGrpSpPr>
          <p:grpSpPr>
            <a:xfrm>
              <a:off x="3843865" y="4013200"/>
              <a:ext cx="4707467" cy="2664904"/>
              <a:chOff x="3843865" y="4013200"/>
              <a:chExt cx="4707467" cy="2664904"/>
            </a:xfrm>
          </p:grpSpPr>
          <p:pic>
            <p:nvPicPr>
              <p:cNvPr id="9" name="Overview.pdf" descr="Overview.pdf">
                <a:extLst>
                  <a:ext uri="{FF2B5EF4-FFF2-40B4-BE49-F238E27FC236}">
                    <a16:creationId xmlns:a16="http://schemas.microsoft.com/office/drawing/2014/main" id="{4A4673B6-1B15-4345-9B6C-85C70859C346}"/>
                  </a:ext>
                </a:extLst>
              </p:cNvPr>
              <p:cNvPicPr>
                <a:picLocks noChangeAspect="1"/>
              </p:cNvPicPr>
              <p:nvPr/>
            </p:nvPicPr>
            <p:blipFill>
              <a:blip r:embed="rId18">
                <a:extLst/>
              </a:blip>
              <a:stretch>
                <a:fillRect/>
              </a:stretch>
            </p:blipFill>
            <p:spPr>
              <a:xfrm>
                <a:off x="3843865" y="4521682"/>
                <a:ext cx="4707467" cy="2156422"/>
              </a:xfrm>
              <a:prstGeom prst="rect">
                <a:avLst/>
              </a:prstGeom>
              <a:ln w="12700">
                <a:miter lim="400000"/>
              </a:ln>
            </p:spPr>
          </p:pic>
          <p:sp>
            <p:nvSpPr>
              <p:cNvPr id="24" name="TextBox 23">
                <a:extLst>
                  <a:ext uri="{FF2B5EF4-FFF2-40B4-BE49-F238E27FC236}">
                    <a16:creationId xmlns:a16="http://schemas.microsoft.com/office/drawing/2014/main" id="{5F947F1D-A51A-5D4F-BE4C-08E08F84BEBB}"/>
                  </a:ext>
                </a:extLst>
              </p:cNvPr>
              <p:cNvSpPr txBox="1"/>
              <p:nvPr/>
            </p:nvSpPr>
            <p:spPr>
              <a:xfrm>
                <a:off x="5367867" y="4013200"/>
                <a:ext cx="1591013" cy="369332"/>
              </a:xfrm>
              <a:prstGeom prst="rect">
                <a:avLst/>
              </a:prstGeom>
              <a:noFill/>
            </p:spPr>
            <p:txBody>
              <a:bodyPr wrap="none" rtlCol="0">
                <a:spAutoFit/>
              </a:bodyPr>
              <a:lstStyle/>
              <a:p>
                <a:r>
                  <a:rPr lang="en-US" dirty="0"/>
                  <a:t>ACHIP Concept</a:t>
                </a:r>
              </a:p>
            </p:txBody>
          </p:sp>
        </p:grpSp>
        <p:grpSp>
          <p:nvGrpSpPr>
            <p:cNvPr id="28" name="Group 27">
              <a:extLst>
                <a:ext uri="{FF2B5EF4-FFF2-40B4-BE49-F238E27FC236}">
                  <a16:creationId xmlns:a16="http://schemas.microsoft.com/office/drawing/2014/main" id="{1973030E-4813-1348-847B-C3A17421B60D}"/>
                </a:ext>
              </a:extLst>
            </p:cNvPr>
            <p:cNvGrpSpPr/>
            <p:nvPr/>
          </p:nvGrpSpPr>
          <p:grpSpPr>
            <a:xfrm>
              <a:off x="8957734" y="3979334"/>
              <a:ext cx="2971198" cy="2269067"/>
              <a:chOff x="8957734" y="3979334"/>
              <a:chExt cx="2971198" cy="2269067"/>
            </a:xfrm>
          </p:grpSpPr>
          <p:pic>
            <p:nvPicPr>
              <p:cNvPr id="10" name="20130408_reinraum_0064-small.jpg" descr="20130408_reinraum_0064-small.jpg">
                <a:extLst>
                  <a:ext uri="{FF2B5EF4-FFF2-40B4-BE49-F238E27FC236}">
                    <a16:creationId xmlns:a16="http://schemas.microsoft.com/office/drawing/2014/main" id="{1581C599-A39B-0D4B-967C-DA44B288AF5E}"/>
                  </a:ext>
                </a:extLst>
              </p:cNvPr>
              <p:cNvPicPr>
                <a:picLocks noChangeAspect="1"/>
              </p:cNvPicPr>
              <p:nvPr/>
            </p:nvPicPr>
            <p:blipFill>
              <a:blip r:embed="rId19">
                <a:extLst/>
              </a:blip>
              <a:stretch>
                <a:fillRect/>
              </a:stretch>
            </p:blipFill>
            <p:spPr>
              <a:xfrm>
                <a:off x="9093200" y="4333407"/>
                <a:ext cx="2556936" cy="1914994"/>
              </a:xfrm>
              <a:prstGeom prst="rect">
                <a:avLst/>
              </a:prstGeom>
              <a:ln w="12700">
                <a:miter lim="400000"/>
              </a:ln>
            </p:spPr>
          </p:pic>
          <p:sp>
            <p:nvSpPr>
              <p:cNvPr id="27" name="TextBox 26">
                <a:extLst>
                  <a:ext uri="{FF2B5EF4-FFF2-40B4-BE49-F238E27FC236}">
                    <a16:creationId xmlns:a16="http://schemas.microsoft.com/office/drawing/2014/main" id="{64A0E236-0021-8A4C-951D-DE0A6BFF1131}"/>
                  </a:ext>
                </a:extLst>
              </p:cNvPr>
              <p:cNvSpPr txBox="1"/>
              <p:nvPr/>
            </p:nvSpPr>
            <p:spPr>
              <a:xfrm>
                <a:off x="8957734" y="3979334"/>
                <a:ext cx="2971198" cy="369332"/>
              </a:xfrm>
              <a:prstGeom prst="rect">
                <a:avLst/>
              </a:prstGeom>
              <a:noFill/>
            </p:spPr>
            <p:txBody>
              <a:bodyPr wrap="none" rtlCol="0">
                <a:spAutoFit/>
              </a:bodyPr>
              <a:lstStyle/>
              <a:p>
                <a:r>
                  <a:rPr lang="en-US" dirty="0"/>
                  <a:t>Leverage Semiconductor Tech</a:t>
                </a:r>
              </a:p>
            </p:txBody>
          </p:sp>
        </p:grpSp>
      </p:grpSp>
    </p:spTree>
    <p:extLst>
      <p:ext uri="{BB962C8B-B14F-4D97-AF65-F5344CB8AC3E}">
        <p14:creationId xmlns:p14="http://schemas.microsoft.com/office/powerpoint/2010/main" val="377409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ARD master">
  <a:themeElements>
    <a:clrScheme name="Benutzerdefiniert 63">
      <a:dk1>
        <a:sysClr val="windowText" lastClr="000000"/>
      </a:dk1>
      <a:lt1>
        <a:sysClr val="window" lastClr="FFFFFF"/>
      </a:lt1>
      <a:dk2>
        <a:srgbClr val="898D8D"/>
      </a:dk2>
      <a:lt2>
        <a:srgbClr val="B2B4B2"/>
      </a:lt2>
      <a:accent1>
        <a:srgbClr val="009FDF"/>
      </a:accent1>
      <a:accent2>
        <a:srgbClr val="FF9E1B"/>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9525">
          <a:solidFill>
            <a:schemeClr val="tx1"/>
          </a:solidFill>
        </a:ln>
      </a:spPr>
      <a:bodyPr rtlCol="0" anchor="ctr"/>
      <a:lstStyle>
        <a:defPPr algn="ct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600" dirty="0" err="1" smtClean="0"/>
        </a:defPPr>
      </a:lstStyle>
    </a:txDef>
  </a:objectDefaults>
  <a:extraClrSchemeLst/>
  <a:custClrLst>
    <a:custClr>
      <a:srgbClr val="8B6EC9"/>
    </a:custClr>
    <a:custClr>
      <a:srgbClr val="E35D50"/>
    </a:custClr>
    <a:custClr>
      <a:srgbClr val="5BC5F1"/>
    </a:custClr>
    <a:custClr>
      <a:srgbClr val="00AA92"/>
    </a:custClr>
  </a:custClrLst>
  <a:extLst>
    <a:ext uri="{05A4C25C-085E-4340-85A3-A5531E510DB2}">
      <thm15:themeFamily xmlns:thm15="http://schemas.microsoft.com/office/thememl/2012/main" name="DESY_PowerPoint_16x9_en.potx" id="{14073260-8C2D-4AB2-A81C-2042420C348F}" vid="{AD62EC48-8461-453D-92FA-1EE04F54074A}"/>
    </a:ext>
  </a:extLst>
</a:theme>
</file>

<file path=ppt/theme/theme5.xml><?xml version="1.0" encoding="utf-8"?>
<a:theme xmlns:a="http://schemas.openxmlformats.org/drawingml/2006/main" name="1_ARD master">
  <a:themeElements>
    <a:clrScheme name="Benutzerdefiniert 63">
      <a:dk1>
        <a:sysClr val="windowText" lastClr="000000"/>
      </a:dk1>
      <a:lt1>
        <a:sysClr val="window" lastClr="FFFFFF"/>
      </a:lt1>
      <a:dk2>
        <a:srgbClr val="898D8D"/>
      </a:dk2>
      <a:lt2>
        <a:srgbClr val="B2B4B2"/>
      </a:lt2>
      <a:accent1>
        <a:srgbClr val="009FDF"/>
      </a:accent1>
      <a:accent2>
        <a:srgbClr val="FF9E1B"/>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9525">
          <a:solidFill>
            <a:schemeClr val="tx1"/>
          </a:solidFill>
        </a:ln>
      </a:spPr>
      <a:bodyPr rtlCol="0" anchor="ctr"/>
      <a:lstStyle>
        <a:defPPr algn="ct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600" dirty="0" err="1" smtClean="0"/>
        </a:defPPr>
      </a:lstStyle>
    </a:txDef>
  </a:objectDefaults>
  <a:extraClrSchemeLst/>
  <a:custClrLst>
    <a:custClr>
      <a:srgbClr val="8B6EC9"/>
    </a:custClr>
    <a:custClr>
      <a:srgbClr val="E35D50"/>
    </a:custClr>
    <a:custClr>
      <a:srgbClr val="5BC5F1"/>
    </a:custClr>
    <a:custClr>
      <a:srgbClr val="00AA92"/>
    </a:custClr>
  </a:custClrLst>
  <a:extLst>
    <a:ext uri="{05A4C25C-085E-4340-85A3-A5531E510DB2}">
      <thm15:themeFamily xmlns:thm15="http://schemas.microsoft.com/office/thememl/2012/main" name="DESY_PowerPoint_16x9_en.potx" id="{14073260-8C2D-4AB2-A81C-2042420C348F}" vid="{AD62EC48-8461-453D-92FA-1EE04F5407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449</TotalTime>
  <Words>1121</Words>
  <Application>Microsoft Macintosh PowerPoint</Application>
  <PresentationFormat>Widescreen</PresentationFormat>
  <Paragraphs>239</Paragraphs>
  <Slides>12</Slides>
  <Notes>3</Notes>
  <HiddenSlides>0</HiddenSlides>
  <MMClips>0</MMClips>
  <ScaleCrop>false</ScaleCrop>
  <HeadingPairs>
    <vt:vector size="8" baseType="variant">
      <vt:variant>
        <vt:lpstr>Fonts Used</vt:lpstr>
      </vt:variant>
      <vt:variant>
        <vt:i4>17</vt:i4>
      </vt:variant>
      <vt:variant>
        <vt:lpstr>Theme</vt:lpstr>
      </vt:variant>
      <vt:variant>
        <vt:i4>5</vt:i4>
      </vt:variant>
      <vt:variant>
        <vt:lpstr>Embedded OLE Servers</vt:lpstr>
      </vt:variant>
      <vt:variant>
        <vt:i4>1</vt:i4>
      </vt:variant>
      <vt:variant>
        <vt:lpstr>Slide Titles</vt:lpstr>
      </vt:variant>
      <vt:variant>
        <vt:i4>12</vt:i4>
      </vt:variant>
    </vt:vector>
  </HeadingPairs>
  <TitlesOfParts>
    <vt:vector size="35" baseType="lpstr">
      <vt:lpstr>ＭＳ Ｐゴシック</vt:lpstr>
      <vt:lpstr>Arial</vt:lpstr>
      <vt:lpstr>Arial Black</vt:lpstr>
      <vt:lpstr>Arial Narrow</vt:lpstr>
      <vt:lpstr>Calibri</vt:lpstr>
      <vt:lpstr>Calibri Light</vt:lpstr>
      <vt:lpstr>Cambria Math</vt:lpstr>
      <vt:lpstr>Gill Sans</vt:lpstr>
      <vt:lpstr>Helvetica</vt:lpstr>
      <vt:lpstr>Lucida Grande</vt:lpstr>
      <vt:lpstr>Segoe UI</vt:lpstr>
      <vt:lpstr>Segoe UI Semibold</vt:lpstr>
      <vt:lpstr>Tahoma</vt:lpstr>
      <vt:lpstr>Times</vt:lpstr>
      <vt:lpstr>Times New Roman</vt:lpstr>
      <vt:lpstr>Verdana</vt:lpstr>
      <vt:lpstr>Wingdings</vt:lpstr>
      <vt:lpstr>Office Theme</vt:lpstr>
      <vt:lpstr>Default Design</vt:lpstr>
      <vt:lpstr>1_Default Design</vt:lpstr>
      <vt:lpstr>ARD master</vt:lpstr>
      <vt:lpstr>1_ARD master</vt:lpstr>
      <vt:lpstr>Equation</vt:lpstr>
      <vt:lpstr>PowerPoint Presentation</vt:lpstr>
      <vt:lpstr>PowerPoint Presentation</vt:lpstr>
      <vt:lpstr>Why explore higher frequencies?</vt:lpstr>
      <vt:lpstr>Benefits of Compact Accelerators: Study scaling to shorter wavelength drivers</vt:lpstr>
      <vt:lpstr>      Attosecond  X-ray Science – Imaging and Spec. (AXSIS)</vt:lpstr>
      <vt:lpstr>THz device Breakthrough: STEAM / Gun Devices</vt:lpstr>
      <vt:lpstr>STEAM Device manipulates electrons with high-gradient THz fields</vt:lpstr>
      <vt:lpstr>PowerPoint Presentation</vt:lpstr>
      <vt:lpstr>PowerPoint Presentation</vt:lpstr>
      <vt:lpstr>Research in ACHIP &amp; Dielectric Laser Accelerators</vt:lpstr>
      <vt:lpstr>ACHIP &amp; DLA Development at TU Darmstadt</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Nicholas H Matlis</dc:creator>
  <cp:lastModifiedBy>Nicholas H Matlis</cp:lastModifiedBy>
  <cp:revision>55</cp:revision>
  <dcterms:created xsi:type="dcterms:W3CDTF">2019-09-05T07:53:27Z</dcterms:created>
  <dcterms:modified xsi:type="dcterms:W3CDTF">2019-09-05T15:23:07Z</dcterms:modified>
</cp:coreProperties>
</file>