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2" r:id="rId3"/>
    <p:sldId id="263" r:id="rId4"/>
    <p:sldId id="261" r:id="rId5"/>
    <p:sldId id="260" r:id="rId6"/>
    <p:sldId id="264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6" autoAdjust="0"/>
    <p:restoredTop sz="99781" autoAdjust="0"/>
  </p:normalViewPr>
  <p:slideViewPr>
    <p:cSldViewPr snapToObjects="1">
      <p:cViewPr varScale="1">
        <p:scale>
          <a:sx n="96" d="100"/>
          <a:sy n="96" d="100"/>
        </p:scale>
        <p:origin x="1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4. September 2019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‹#›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4. September 2019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9C1C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/>
              <a:t>Click to edit Master subtitle style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Click to edit Master title style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04.09.19</a:t>
            </a:fld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Fachbereich 18  |  Institut TEMF  |  Prof. Oliver Boine-Frankenheim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/>
        </p:nvSpPr>
        <p:spPr>
          <a:xfrm>
            <a:off x="252412" y="6489700"/>
            <a:ext cx="8136011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04.09.19</a:t>
            </a:fld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 |  Institut TEMF  |  Fachgebiet Beschleunigerphysik  |  Prof. Oliver Boine-Frankenheim 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sc/p_d2xrgd4xj9d74f39r9rm5c0000gn/T/com.microsoft.Powerpoint/converted_emf.emf" TargetMode="External"/><Relationship Id="rId2" Type="http://schemas.openxmlformats.org/officeDocument/2006/relationships/image" Target="file:////var/folders/x7/_mp4z40n09l45yt_tbh080lm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sc/p_d2xrgd4xj9d74f39r9rm5c0000gn/T/com.microsoft.Powerpoint/converted_emf.emf" TargetMode="External"/><Relationship Id="rId2" Type="http://schemas.openxmlformats.org/officeDocument/2006/relationships/image" Target="file:////var/folders/x7/_mp4z40n09l45yt_tbh080lm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63515"/>
            <a:ext cx="6642117" cy="838200"/>
          </a:xfrm>
        </p:spPr>
        <p:txBody>
          <a:bodyPr/>
          <a:lstStyle/>
          <a:p>
            <a:r>
              <a:rPr lang="en-US" dirty="0" err="1"/>
              <a:t>Fachgebiet</a:t>
            </a:r>
            <a:r>
              <a:rPr lang="en-US" dirty="0"/>
              <a:t> </a:t>
            </a:r>
            <a:r>
              <a:rPr lang="en-US" dirty="0" err="1"/>
              <a:t>Beschleunigerphysik</a:t>
            </a:r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7E7ABA0-EB32-B148-8C58-62C8AC17222B}"/>
              </a:ext>
            </a:extLst>
          </p:cNvPr>
          <p:cNvSpPr txBox="1"/>
          <p:nvPr/>
        </p:nvSpPr>
        <p:spPr>
          <a:xfrm>
            <a:off x="3203848" y="2564904"/>
            <a:ext cx="1645002" cy="2193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Status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Lehre  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de-DE" sz="2400" dirty="0"/>
              <a:t>Stellung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A3D589-3B81-C045-B548-2EAE29B292EF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91F00B-2380-8D44-9835-2D2357760C11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F977E0-7D57-1A45-AA05-5E7DC8745C8D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72C1-8285-5946-826C-3EA7B6B4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04309"/>
            <a:ext cx="6642117" cy="838200"/>
          </a:xfrm>
        </p:spPr>
        <p:txBody>
          <a:bodyPr/>
          <a:lstStyle/>
          <a:p>
            <a:r>
              <a:rPr lang="de-DE" dirty="0"/>
              <a:t>Status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5763DC4-266A-3640-834C-2855BAEA0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464" y="1591052"/>
            <a:ext cx="5320293" cy="3204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A4777AC-2385-0147-B800-C560255921DB}"/>
              </a:ext>
            </a:extLst>
          </p:cNvPr>
          <p:cNvSpPr/>
          <p:nvPr/>
        </p:nvSpPr>
        <p:spPr>
          <a:xfrm>
            <a:off x="0" y="2274838"/>
            <a:ext cx="3909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DSariBold"/>
              </a:rPr>
              <a:t>Rund </a:t>
            </a:r>
            <a:r>
              <a:rPr lang="de-DE" b="1" dirty="0">
                <a:latin typeface="DSariBold"/>
              </a:rPr>
              <a:t>1000 </a:t>
            </a:r>
            <a:r>
              <a:rPr lang="de-DE" dirty="0">
                <a:latin typeface="DSariBold"/>
              </a:rPr>
              <a:t>Physikerinnen, Physiker, Ingenieurinnen und Ingenieure arbeiten auf dem Gebiet Beschleunigerphysik und Technik in D. Darunter etwa </a:t>
            </a:r>
            <a:r>
              <a:rPr lang="de-DE" u="sng" dirty="0">
                <a:latin typeface="DSariBold"/>
              </a:rPr>
              <a:t>200 Studierende </a:t>
            </a:r>
            <a:r>
              <a:rPr lang="de-DE" dirty="0">
                <a:latin typeface="DSariBold"/>
              </a:rPr>
              <a:t>und </a:t>
            </a:r>
            <a:r>
              <a:rPr lang="de-DE" u="sng" dirty="0">
                <a:latin typeface="DSariBold"/>
              </a:rPr>
              <a:t>70 Doktorandinnen und Doktoranden</a:t>
            </a:r>
            <a:r>
              <a:rPr lang="de-DE" dirty="0">
                <a:latin typeface="DSariBold"/>
              </a:rPr>
              <a:t>. Europaweit befassen sich rund </a:t>
            </a:r>
            <a:r>
              <a:rPr lang="de-DE" b="1" dirty="0">
                <a:latin typeface="DSariBold"/>
              </a:rPr>
              <a:t>3000</a:t>
            </a:r>
            <a:r>
              <a:rPr lang="de-DE" dirty="0">
                <a:latin typeface="DSariBold"/>
              </a:rPr>
              <a:t> Personen mit Betrieb und Entwicklung von Beschleunigern. </a:t>
            </a:r>
            <a:endParaRPr lang="de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E9D00-26E6-2742-B14E-E6B69EE0D627}"/>
              </a:ext>
            </a:extLst>
          </p:cNvPr>
          <p:cNvSpPr/>
          <p:nvPr/>
        </p:nvSpPr>
        <p:spPr>
          <a:xfrm>
            <a:off x="4122788" y="4869160"/>
            <a:ext cx="5021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,Italic" pitchFamily="2" charset="0"/>
              </a:rPr>
              <a:t>Total </a:t>
            </a:r>
            <a:r>
              <a:rPr lang="de-DE" dirty="0" err="1">
                <a:latin typeface="Times New Roman,Italic" pitchFamily="2" charset="0"/>
              </a:rPr>
              <a:t>number</a:t>
            </a:r>
            <a:r>
              <a:rPr lang="de-DE" dirty="0">
                <a:latin typeface="Times New Roman,Italic" pitchFamily="2" charset="0"/>
              </a:rPr>
              <a:t> </a:t>
            </a:r>
            <a:r>
              <a:rPr lang="de-DE" dirty="0" err="1">
                <a:latin typeface="Times New Roman,Italic" pitchFamily="2" charset="0"/>
              </a:rPr>
              <a:t>of</a:t>
            </a:r>
            <a:r>
              <a:rPr lang="de-DE" dirty="0">
                <a:latin typeface="Times New Roman,Italic" pitchFamily="2" charset="0"/>
              </a:rPr>
              <a:t> </a:t>
            </a:r>
            <a:r>
              <a:rPr lang="de-DE" dirty="0" err="1">
                <a:latin typeface="Times New Roman,Italic" pitchFamily="2" charset="0"/>
              </a:rPr>
              <a:t>personnel</a:t>
            </a:r>
            <a:r>
              <a:rPr lang="de-DE" dirty="0">
                <a:latin typeface="Times New Roman,Italic" pitchFamily="2" charset="0"/>
              </a:rPr>
              <a:t> </a:t>
            </a:r>
            <a:r>
              <a:rPr lang="de-DE" dirty="0" err="1">
                <a:latin typeface="Times New Roman,Italic" pitchFamily="2" charset="0"/>
              </a:rPr>
              <a:t>engaged</a:t>
            </a:r>
            <a:r>
              <a:rPr lang="de-DE" dirty="0">
                <a:latin typeface="Times New Roman,Italic" pitchFamily="2" charset="0"/>
              </a:rPr>
              <a:t> </a:t>
            </a:r>
            <a:r>
              <a:rPr lang="de-DE" dirty="0" err="1">
                <a:latin typeface="Times New Roman,Italic" pitchFamily="2" charset="0"/>
              </a:rPr>
              <a:t>today</a:t>
            </a:r>
            <a:r>
              <a:rPr lang="de-DE" dirty="0">
                <a:latin typeface="Times New Roman,Italic" pitchFamily="2" charset="0"/>
              </a:rPr>
              <a:t> (</a:t>
            </a:r>
            <a:r>
              <a:rPr lang="de-DE" dirty="0" err="1">
                <a:latin typeface="Times New Roman,Italic" pitchFamily="2" charset="0"/>
              </a:rPr>
              <a:t>blue</a:t>
            </a:r>
            <a:r>
              <a:rPr lang="de-DE" dirty="0">
                <a:latin typeface="Times New Roman,Italic" pitchFamily="2" charset="0"/>
              </a:rPr>
              <a:t>) </a:t>
            </a:r>
            <a:r>
              <a:rPr lang="de-DE" dirty="0" err="1">
                <a:latin typeface="Times New Roman,Italic" pitchFamily="2" charset="0"/>
              </a:rPr>
              <a:t>and</a:t>
            </a:r>
            <a:r>
              <a:rPr lang="de-DE" dirty="0">
                <a:latin typeface="Times New Roman,Italic" pitchFamily="2" charset="0"/>
              </a:rPr>
              <a:t> </a:t>
            </a:r>
            <a:r>
              <a:rPr lang="de-DE" dirty="0" err="1">
                <a:latin typeface="Times New Roman,Italic" pitchFamily="2" charset="0"/>
              </a:rPr>
              <a:t>expected</a:t>
            </a:r>
            <a:r>
              <a:rPr lang="de-DE" dirty="0">
                <a:latin typeface="Times New Roman,Italic" pitchFamily="2" charset="0"/>
              </a:rPr>
              <a:t> in 5 </a:t>
            </a:r>
            <a:r>
              <a:rPr lang="de-DE" dirty="0" err="1">
                <a:latin typeface="Times New Roman,Italic" pitchFamily="2" charset="0"/>
              </a:rPr>
              <a:t>years</a:t>
            </a:r>
            <a:r>
              <a:rPr lang="de-DE" dirty="0">
                <a:latin typeface="Times New Roman,Italic" pitchFamily="2" charset="0"/>
              </a:rPr>
              <a:t> (</a:t>
            </a:r>
            <a:r>
              <a:rPr lang="de-DE" dirty="0" err="1">
                <a:latin typeface="Times New Roman,Italic" pitchFamily="2" charset="0"/>
              </a:rPr>
              <a:t>red</a:t>
            </a:r>
            <a:r>
              <a:rPr lang="de-DE" dirty="0">
                <a:latin typeface="Times New Roman,Italic" pitchFamily="2" charset="0"/>
              </a:rPr>
              <a:t>) in </a:t>
            </a:r>
            <a:r>
              <a:rPr lang="de-DE" b="1" dirty="0">
                <a:latin typeface="Times New Roman,Italic" pitchFamily="2" charset="0"/>
              </a:rPr>
              <a:t>German </a:t>
            </a:r>
            <a:r>
              <a:rPr lang="de-DE" b="1" dirty="0" err="1">
                <a:latin typeface="Times New Roman,Italic" pitchFamily="2" charset="0"/>
              </a:rPr>
              <a:t>institutes</a:t>
            </a:r>
            <a:r>
              <a:rPr lang="de-DE" dirty="0">
                <a:latin typeface="Times New Roman" panose="02020603050405020304" pitchFamily="18" charset="0"/>
              </a:rPr>
              <a:t>. </a:t>
            </a:r>
            <a:endParaRPr lang="de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C4F306-80F3-F94C-9076-8D2A6103F5D0}"/>
              </a:ext>
            </a:extLst>
          </p:cNvPr>
          <p:cNvSpPr/>
          <p:nvPr/>
        </p:nvSpPr>
        <p:spPr>
          <a:xfrm>
            <a:off x="6099519" y="5764034"/>
            <a:ext cx="2974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Quelle: TIARA-Umfrage, 2013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C551F4-3344-D54C-A1DA-B8FE892562AB}"/>
              </a:ext>
            </a:extLst>
          </p:cNvPr>
          <p:cNvSpPr txBox="1"/>
          <p:nvPr/>
        </p:nvSpPr>
        <p:spPr>
          <a:xfrm>
            <a:off x="28938" y="4974560"/>
            <a:ext cx="2888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Zum Vergleich:</a:t>
            </a:r>
          </a:p>
          <a:p>
            <a:r>
              <a:rPr lang="de-DE" sz="1600" dirty="0"/>
              <a:t>ca. 440 Registrierte im Forum</a:t>
            </a:r>
          </a:p>
        </p:txBody>
      </p:sp>
    </p:spTree>
    <p:extLst>
      <p:ext uri="{BB962C8B-B14F-4D97-AF65-F5344CB8AC3E}">
        <p14:creationId xmlns:p14="http://schemas.microsoft.com/office/powerpoint/2010/main" val="173274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E85E-4DBC-494C-ABA2-95622C54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Status: EU-weit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80756C1-0FC1-9148-BA8F-C541508D3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332"/>
            <a:ext cx="4775785" cy="216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668F7F-5015-C449-A05A-80F7552B53FC}"/>
              </a:ext>
            </a:extLst>
          </p:cNvPr>
          <p:cNvSpPr/>
          <p:nvPr/>
        </p:nvSpPr>
        <p:spPr>
          <a:xfrm>
            <a:off x="4931074" y="1905503"/>
            <a:ext cx="3816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Total </a:t>
            </a:r>
            <a:r>
              <a:rPr lang="de-DE" sz="1600" dirty="0" err="1"/>
              <a:t>number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current</a:t>
            </a:r>
            <a:r>
              <a:rPr lang="de-DE" sz="1600" dirty="0"/>
              <a:t> </a:t>
            </a:r>
            <a:r>
              <a:rPr lang="de-DE" sz="1600" dirty="0" err="1"/>
              <a:t>personnel</a:t>
            </a:r>
            <a:r>
              <a:rPr lang="de-DE" sz="1600" dirty="0"/>
              <a:t> (</a:t>
            </a:r>
            <a:r>
              <a:rPr lang="de-DE" sz="1600" dirty="0" err="1"/>
              <a:t>blue</a:t>
            </a:r>
            <a:r>
              <a:rPr lang="de-DE" sz="1600" dirty="0"/>
              <a:t>) </a:t>
            </a:r>
            <a:r>
              <a:rPr lang="de-DE" sz="1600" dirty="0" err="1"/>
              <a:t>engaged</a:t>
            </a:r>
            <a:r>
              <a:rPr lang="de-DE" sz="1600" dirty="0"/>
              <a:t> in </a:t>
            </a:r>
            <a:r>
              <a:rPr lang="de-DE" sz="1600" dirty="0" err="1"/>
              <a:t>accelerator-related</a:t>
            </a:r>
            <a:r>
              <a:rPr lang="de-DE" sz="1600" dirty="0"/>
              <a:t> </a:t>
            </a:r>
            <a:r>
              <a:rPr lang="de-DE" sz="1600" dirty="0" err="1"/>
              <a:t>activities</a:t>
            </a:r>
            <a:r>
              <a:rPr lang="de-DE" sz="1600" dirty="0"/>
              <a:t> at </a:t>
            </a:r>
            <a:r>
              <a:rPr lang="de-DE" sz="1600" dirty="0" err="1"/>
              <a:t>companies</a:t>
            </a:r>
            <a:r>
              <a:rPr lang="de-DE" sz="1600" dirty="0"/>
              <a:t>. The </a:t>
            </a:r>
            <a:r>
              <a:rPr lang="de-DE" sz="1600" dirty="0" err="1"/>
              <a:t>number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personnel</a:t>
            </a:r>
            <a:r>
              <a:rPr lang="de-DE" sz="1600" dirty="0"/>
              <a:t> </a:t>
            </a:r>
            <a:r>
              <a:rPr lang="de-DE" sz="1600" dirty="0" err="1"/>
              <a:t>expected</a:t>
            </a:r>
            <a:r>
              <a:rPr lang="de-DE" sz="1600" dirty="0"/>
              <a:t> in 5 </a:t>
            </a:r>
            <a:r>
              <a:rPr lang="de-DE" sz="1600" dirty="0" err="1"/>
              <a:t>years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shown</a:t>
            </a:r>
            <a:r>
              <a:rPr lang="de-DE" sz="1600" dirty="0"/>
              <a:t> in red. 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A9C46E-AD8D-4849-8DEE-30A9571F75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87" y="3611332"/>
            <a:ext cx="5673732" cy="2700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E7033BA-B80E-F54B-BA55-5E76842BD748}"/>
              </a:ext>
            </a:extLst>
          </p:cNvPr>
          <p:cNvSpPr/>
          <p:nvPr/>
        </p:nvSpPr>
        <p:spPr>
          <a:xfrm>
            <a:off x="128219" y="4096661"/>
            <a:ext cx="30253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/>
              <a:t>Distribution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total </a:t>
            </a:r>
            <a:r>
              <a:rPr lang="de-DE" sz="1600" dirty="0" err="1"/>
              <a:t>number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personnel</a:t>
            </a:r>
            <a:r>
              <a:rPr lang="de-DE" sz="1600" dirty="0"/>
              <a:t> </a:t>
            </a:r>
            <a:r>
              <a:rPr lang="de-DE" sz="1600" dirty="0" err="1"/>
              <a:t>engaged</a:t>
            </a:r>
            <a:r>
              <a:rPr lang="de-DE" sz="1600" dirty="0"/>
              <a:t> in </a:t>
            </a:r>
            <a:r>
              <a:rPr lang="de-DE" sz="1600" dirty="0" err="1"/>
              <a:t>accelerator</a:t>
            </a:r>
            <a:r>
              <a:rPr lang="de-DE" sz="1600" dirty="0"/>
              <a:t> </a:t>
            </a:r>
            <a:r>
              <a:rPr lang="de-DE" sz="1600" dirty="0" err="1"/>
              <a:t>science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engineering</a:t>
            </a:r>
            <a:r>
              <a:rPr lang="de-DE" sz="1600" dirty="0"/>
              <a:t> at </a:t>
            </a:r>
            <a:r>
              <a:rPr lang="de-DE" sz="1600" dirty="0" err="1"/>
              <a:t>research</a:t>
            </a:r>
            <a:r>
              <a:rPr lang="de-DE" sz="1600" dirty="0"/>
              <a:t> </a:t>
            </a:r>
            <a:r>
              <a:rPr lang="de-DE" sz="1600" dirty="0" err="1"/>
              <a:t>institutes</a:t>
            </a:r>
            <a:r>
              <a:rPr lang="de-DE" sz="1600" dirty="0"/>
              <a:t> per </a:t>
            </a:r>
            <a:r>
              <a:rPr lang="de-DE" sz="1600" dirty="0" err="1"/>
              <a:t>country</a:t>
            </a:r>
            <a:r>
              <a:rPr lang="de-DE" sz="1600" dirty="0"/>
              <a:t>. </a:t>
            </a:r>
            <a:r>
              <a:rPr lang="de-DE" sz="1600" dirty="0" err="1"/>
              <a:t>Current</a:t>
            </a:r>
            <a:r>
              <a:rPr lang="de-DE" sz="1600" dirty="0"/>
              <a:t> </a:t>
            </a:r>
            <a:r>
              <a:rPr lang="de-DE" sz="1600" dirty="0" err="1"/>
              <a:t>number</a:t>
            </a:r>
            <a:r>
              <a:rPr lang="de-DE" sz="1600" dirty="0"/>
              <a:t> (</a:t>
            </a:r>
            <a:r>
              <a:rPr lang="de-DE" sz="1600" dirty="0" err="1"/>
              <a:t>blue</a:t>
            </a:r>
            <a:r>
              <a:rPr lang="de-DE" sz="1600" dirty="0"/>
              <a:t>)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projected</a:t>
            </a:r>
            <a:r>
              <a:rPr lang="de-DE" sz="1600" dirty="0"/>
              <a:t> </a:t>
            </a:r>
            <a:r>
              <a:rPr lang="de-DE" sz="1600" dirty="0" err="1"/>
              <a:t>number</a:t>
            </a:r>
            <a:r>
              <a:rPr lang="de-DE" sz="1600" dirty="0"/>
              <a:t> in 5 </a:t>
            </a:r>
            <a:r>
              <a:rPr lang="de-DE" sz="1600" dirty="0" err="1"/>
              <a:t>years</a:t>
            </a:r>
            <a:r>
              <a:rPr lang="de-DE" sz="1600" dirty="0"/>
              <a:t> (</a:t>
            </a:r>
            <a:r>
              <a:rPr lang="de-DE" sz="1600" dirty="0" err="1"/>
              <a:t>red</a:t>
            </a:r>
            <a:r>
              <a:rPr lang="de-DE" sz="1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84246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598E1-1DCD-F843-B294-7BBAF043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5" y="512516"/>
            <a:ext cx="6642117" cy="838200"/>
          </a:xfrm>
        </p:spPr>
        <p:txBody>
          <a:bodyPr/>
          <a:lstStyle/>
          <a:p>
            <a:r>
              <a:rPr lang="de-DE" dirty="0"/>
              <a:t>Lehre und Ausbildung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DE8E52-5AC9-B74F-A3CD-79168AC39D05}"/>
              </a:ext>
            </a:extLst>
          </p:cNvPr>
          <p:cNvSpPr/>
          <p:nvPr/>
        </p:nvSpPr>
        <p:spPr>
          <a:xfrm>
            <a:off x="107504" y="1962914"/>
            <a:ext cx="4572000" cy="43767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360"/>
              </a:lnSpc>
            </a:pPr>
            <a:r>
              <a:rPr lang="de-DE" dirty="0"/>
              <a:t>RWTH Aachen</a:t>
            </a:r>
          </a:p>
          <a:p>
            <a:pPr>
              <a:lnSpc>
                <a:spcPts val="2360"/>
              </a:lnSpc>
            </a:pPr>
            <a:r>
              <a:rPr lang="de-DE" dirty="0" err="1"/>
              <a:t>Humboldt-Universität</a:t>
            </a:r>
            <a:r>
              <a:rPr lang="de-DE" dirty="0"/>
              <a:t> zu Berlin</a:t>
            </a:r>
          </a:p>
          <a:p>
            <a:pPr>
              <a:lnSpc>
                <a:spcPts val="2360"/>
              </a:lnSpc>
            </a:pPr>
            <a:r>
              <a:rPr lang="de-DE" dirty="0" err="1"/>
              <a:t>Universität</a:t>
            </a:r>
            <a:r>
              <a:rPr lang="de-DE" dirty="0"/>
              <a:t> Bonn</a:t>
            </a:r>
          </a:p>
          <a:p>
            <a:pPr>
              <a:lnSpc>
                <a:spcPts val="2360"/>
              </a:lnSpc>
            </a:pPr>
            <a:r>
              <a:rPr lang="de-DE" dirty="0"/>
              <a:t>Technische </a:t>
            </a:r>
            <a:r>
              <a:rPr lang="de-DE" dirty="0" err="1"/>
              <a:t>Universität</a:t>
            </a:r>
            <a:r>
              <a:rPr lang="de-DE" dirty="0"/>
              <a:t> Darmstadt Technische </a:t>
            </a:r>
            <a:r>
              <a:rPr lang="de-DE" dirty="0" err="1"/>
              <a:t>Universität</a:t>
            </a:r>
            <a:r>
              <a:rPr lang="de-DE" dirty="0"/>
              <a:t> Dortmund </a:t>
            </a:r>
          </a:p>
          <a:p>
            <a:pPr>
              <a:lnSpc>
                <a:spcPts val="2360"/>
              </a:lnSpc>
            </a:pPr>
            <a:r>
              <a:rPr lang="de-DE" dirty="0" err="1"/>
              <a:t>Universität</a:t>
            </a:r>
            <a:r>
              <a:rPr lang="de-DE" dirty="0"/>
              <a:t> Frankfurt am Main </a:t>
            </a:r>
          </a:p>
          <a:p>
            <a:pPr>
              <a:lnSpc>
                <a:spcPts val="2360"/>
              </a:lnSpc>
            </a:pPr>
            <a:r>
              <a:rPr lang="de-DE" dirty="0" err="1"/>
              <a:t>Universität</a:t>
            </a:r>
            <a:r>
              <a:rPr lang="de-DE" dirty="0"/>
              <a:t> Hamburg </a:t>
            </a:r>
          </a:p>
          <a:p>
            <a:pPr>
              <a:lnSpc>
                <a:spcPts val="2360"/>
              </a:lnSpc>
            </a:pPr>
            <a:r>
              <a:rPr lang="de-DE" dirty="0" err="1"/>
              <a:t>Universität</a:t>
            </a:r>
            <a:r>
              <a:rPr lang="de-DE" dirty="0"/>
              <a:t> Heidelberg </a:t>
            </a:r>
          </a:p>
          <a:p>
            <a:pPr>
              <a:lnSpc>
                <a:spcPts val="2360"/>
              </a:lnSpc>
            </a:pPr>
            <a:r>
              <a:rPr lang="de-DE" dirty="0" err="1"/>
              <a:t>Universität</a:t>
            </a:r>
            <a:r>
              <a:rPr lang="de-DE" dirty="0"/>
              <a:t> Jena </a:t>
            </a:r>
          </a:p>
          <a:p>
            <a:pPr>
              <a:lnSpc>
                <a:spcPts val="2360"/>
              </a:lnSpc>
            </a:pPr>
            <a:r>
              <a:rPr lang="de-DE" dirty="0"/>
              <a:t>Karlsruher Institut </a:t>
            </a:r>
            <a:r>
              <a:rPr lang="de-DE" dirty="0" err="1"/>
              <a:t>für</a:t>
            </a:r>
            <a:r>
              <a:rPr lang="de-DE" dirty="0"/>
              <a:t> Technologie KIT </a:t>
            </a:r>
            <a:r>
              <a:rPr lang="de-DE" dirty="0" err="1"/>
              <a:t>Universität</a:t>
            </a:r>
            <a:r>
              <a:rPr lang="de-DE" dirty="0"/>
              <a:t> Mainz </a:t>
            </a:r>
          </a:p>
          <a:p>
            <a:pPr>
              <a:lnSpc>
                <a:spcPts val="2360"/>
              </a:lnSpc>
            </a:pPr>
            <a:r>
              <a:rPr lang="de-DE" dirty="0" err="1"/>
              <a:t>Universität</a:t>
            </a:r>
            <a:r>
              <a:rPr lang="de-DE" dirty="0"/>
              <a:t> </a:t>
            </a:r>
            <a:r>
              <a:rPr lang="de-DE" dirty="0" err="1"/>
              <a:t>München</a:t>
            </a:r>
            <a:r>
              <a:rPr lang="de-DE" dirty="0"/>
              <a:t> </a:t>
            </a:r>
          </a:p>
          <a:p>
            <a:pPr>
              <a:lnSpc>
                <a:spcPts val="2360"/>
              </a:lnSpc>
            </a:pPr>
            <a:r>
              <a:rPr lang="de-DE" dirty="0" err="1"/>
              <a:t>Universität</a:t>
            </a:r>
            <a:r>
              <a:rPr lang="de-DE" dirty="0"/>
              <a:t> Rostock</a:t>
            </a:r>
          </a:p>
          <a:p>
            <a:pPr>
              <a:lnSpc>
                <a:spcPts val="2360"/>
              </a:lnSpc>
            </a:pPr>
            <a:r>
              <a:rPr lang="de-DE" dirty="0"/>
              <a:t>Universität Siegen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91D7BE-FEA6-8147-B794-E1231057CF2A}"/>
              </a:ext>
            </a:extLst>
          </p:cNvPr>
          <p:cNvSpPr txBox="1"/>
          <p:nvPr/>
        </p:nvSpPr>
        <p:spPr>
          <a:xfrm>
            <a:off x="107504" y="1597525"/>
            <a:ext cx="490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Beschleunigerphysik an Universitäten (14)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F7B45-CC00-2240-8E32-5E74E4ED515E}"/>
              </a:ext>
            </a:extLst>
          </p:cNvPr>
          <p:cNvSpPr txBox="1"/>
          <p:nvPr/>
        </p:nvSpPr>
        <p:spPr>
          <a:xfrm>
            <a:off x="5420223" y="2171772"/>
            <a:ext cx="32239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Angebote:</a:t>
            </a:r>
          </a:p>
          <a:p>
            <a:r>
              <a:rPr lang="de-DE" dirty="0"/>
              <a:t>Vorlesungen / Übungen </a:t>
            </a:r>
          </a:p>
          <a:p>
            <a:r>
              <a:rPr lang="de-DE" dirty="0"/>
              <a:t>Seminare</a:t>
            </a:r>
          </a:p>
          <a:p>
            <a:r>
              <a:rPr lang="de-DE" dirty="0"/>
              <a:t>Praktika</a:t>
            </a:r>
          </a:p>
          <a:p>
            <a:r>
              <a:rPr lang="de-DE" dirty="0"/>
              <a:t>Module (in Kombination)</a:t>
            </a:r>
          </a:p>
          <a:p>
            <a:r>
              <a:rPr lang="de-DE" dirty="0"/>
              <a:t>Bachelor- und Masterarbeiten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D26F56-A1BD-824F-A957-E2C55C4F8A8A}"/>
              </a:ext>
            </a:extLst>
          </p:cNvPr>
          <p:cNvSpPr txBox="1"/>
          <p:nvPr/>
        </p:nvSpPr>
        <p:spPr>
          <a:xfrm>
            <a:off x="5426872" y="1554447"/>
            <a:ext cx="3262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Im Rahmen der Studiengänge</a:t>
            </a:r>
          </a:p>
          <a:p>
            <a:r>
              <a:rPr lang="de-DE" b="1" dirty="0"/>
              <a:t>Physik</a:t>
            </a:r>
            <a:r>
              <a:rPr lang="de-DE" dirty="0"/>
              <a:t> und </a:t>
            </a:r>
            <a:r>
              <a:rPr lang="de-DE" b="1" dirty="0"/>
              <a:t>Elektrotechnik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DF014A-7D7F-5846-8397-7A9998BB9D15}"/>
              </a:ext>
            </a:extLst>
          </p:cNvPr>
          <p:cNvSpPr txBox="1"/>
          <p:nvPr/>
        </p:nvSpPr>
        <p:spPr>
          <a:xfrm>
            <a:off x="5420223" y="3950156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Kooperationen mit </a:t>
            </a:r>
          </a:p>
          <a:p>
            <a:r>
              <a:rPr lang="de-DE" b="1" dirty="0"/>
              <a:t>Beschleunigerzentren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F7833-5A6B-A94D-873F-2842A5C3A9EE}"/>
              </a:ext>
            </a:extLst>
          </p:cNvPr>
          <p:cNvSpPr txBox="1"/>
          <p:nvPr/>
        </p:nvSpPr>
        <p:spPr>
          <a:xfrm>
            <a:off x="4355976" y="4831494"/>
            <a:ext cx="5048216" cy="1508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Evtl</a:t>
            </a:r>
            <a:r>
              <a:rPr lang="de-DE" b="1" dirty="0"/>
              <a:t> zusätzlich (2030):</a:t>
            </a:r>
          </a:p>
          <a:p>
            <a:r>
              <a:rPr lang="de-DE" dirty="0"/>
              <a:t>- (Fachübergreifende) Vertiefungsrichtung         </a:t>
            </a:r>
          </a:p>
          <a:p>
            <a:r>
              <a:rPr lang="de-DE" i="1" dirty="0"/>
              <a:t>   Beschleunigerphysik und Technik</a:t>
            </a:r>
          </a:p>
          <a:p>
            <a:r>
              <a:rPr lang="de-DE" dirty="0"/>
              <a:t>- Masterstudiengang </a:t>
            </a:r>
            <a:r>
              <a:rPr lang="de-DE" i="1" dirty="0"/>
              <a:t>Beschleunigerphysik und   </a:t>
            </a:r>
          </a:p>
          <a:p>
            <a:r>
              <a:rPr lang="de-DE" i="1" dirty="0"/>
              <a:t>  Technik / </a:t>
            </a:r>
            <a:r>
              <a:rPr lang="de-DE" i="1" dirty="0" err="1"/>
              <a:t>Accelerator</a:t>
            </a:r>
            <a:r>
              <a:rPr lang="de-DE" i="1" dirty="0"/>
              <a:t> Science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85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414C5-8518-114E-95C3-033F527E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Beispielvorschlag: Internationaler</a:t>
            </a:r>
            <a:br>
              <a:rPr lang="de-DE" dirty="0"/>
            </a:br>
            <a:r>
              <a:rPr lang="de-DE" dirty="0"/>
              <a:t>Masterstudiengang </a:t>
            </a:r>
            <a:r>
              <a:rPr lang="de-DE" i="1" dirty="0" err="1"/>
              <a:t>Accelerator</a:t>
            </a:r>
            <a:r>
              <a:rPr lang="de-DE" i="1" dirty="0"/>
              <a:t> Science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D2E3F02-5E55-4946-A933-E1605805B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53827"/>
              </p:ext>
            </p:extLst>
          </p:nvPr>
        </p:nvGraphicFramePr>
        <p:xfrm>
          <a:off x="827584" y="1486101"/>
          <a:ext cx="7560840" cy="4825380"/>
        </p:xfrm>
        <a:graphic>
          <a:graphicData uri="http://schemas.openxmlformats.org/drawingml/2006/table">
            <a:tbl>
              <a:tblPr/>
              <a:tblGrid>
                <a:gridCol w="189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78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Semster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 2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 3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 4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Accelerator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I (6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Accelerator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II (6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Laser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and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Plasma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Physics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Accelerators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Master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thesis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(30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7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Linacs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and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RF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Cavity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Design (5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Vacuum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Technology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Radiation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Effects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Protection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17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4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Superconductivity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for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accelerators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(5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Intense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beams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machine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protection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Managing Large Projects 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17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4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Beam Dynamics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and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Simulation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Techniques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(4</a:t>
                      </a:r>
                    </a:p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Systems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Electrical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power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engineering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17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5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Particle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Sources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(5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Beam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Diagnostics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Computational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accelerator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engineering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9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29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Magnet design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(5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Polarized</a:t>
                      </a:r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beams</a:t>
                      </a:r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511">
                <a:tc gridSpan="4">
                  <a:txBody>
                    <a:bodyPr/>
                    <a:lstStyle/>
                    <a:p>
                      <a:pPr algn="ctr" fontAlgn="ctr"/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5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Wahlpflicht: Medical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technology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Radiation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therapy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,....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 /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Industry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Internship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(GSI,  S-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Dalinac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MAMI/MESA, HIT,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Varian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Studium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generale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(6 CP)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916">
                <a:tc gridSpan="4">
                  <a:txBody>
                    <a:bodyPr/>
                    <a:lstStyle/>
                    <a:p>
                      <a:pPr algn="ctr" fontAlgn="ctr"/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9539"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1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å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</a:t>
                      </a:r>
                      <a:r>
                        <a:rPr lang="de-DE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CP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å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 CP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å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 CP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å</a:t>
                      </a: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 CP</a:t>
                      </a:r>
                    </a:p>
                  </a:txBody>
                  <a:tcPr marL="7834" marR="7834" marT="78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BE920F1B-B980-B14F-97F6-E406149B08AB}"/>
              </a:ext>
            </a:extLst>
          </p:cNvPr>
          <p:cNvSpPr txBox="1"/>
          <p:nvPr/>
        </p:nvSpPr>
        <p:spPr>
          <a:xfrm>
            <a:off x="255239" y="6138218"/>
            <a:ext cx="87129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>
                <a:solidFill>
                  <a:srgbClr val="92D050"/>
                </a:solidFill>
              </a:rPr>
              <a:t>green</a:t>
            </a:r>
            <a:r>
              <a:rPr lang="de-DE" sz="900" dirty="0">
                <a:solidFill>
                  <a:srgbClr val="92D050"/>
                </a:solidFill>
              </a:rPr>
              <a:t> </a:t>
            </a:r>
            <a:r>
              <a:rPr lang="de-DE" sz="900" dirty="0"/>
              <a:t>= </a:t>
            </a:r>
            <a:r>
              <a:rPr lang="de-DE" sz="900" dirty="0" err="1"/>
              <a:t>existing</a:t>
            </a:r>
            <a:r>
              <a:rPr lang="de-DE" sz="900" dirty="0"/>
              <a:t> </a:t>
            </a:r>
            <a:r>
              <a:rPr lang="de-DE" sz="900" dirty="0" err="1"/>
              <a:t>modules</a:t>
            </a:r>
            <a:r>
              <a:rPr lang="de-DE" sz="900" dirty="0"/>
              <a:t> in Frankfurt;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</a:rPr>
              <a:t>grey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900" dirty="0"/>
              <a:t>= </a:t>
            </a:r>
            <a:r>
              <a:rPr lang="de-DE" sz="900" dirty="0" err="1"/>
              <a:t>existing</a:t>
            </a:r>
            <a:r>
              <a:rPr lang="de-DE" sz="900" dirty="0"/>
              <a:t> in Darmstadt; </a:t>
            </a:r>
            <a:r>
              <a:rPr lang="de-DE" sz="900" dirty="0" err="1">
                <a:solidFill>
                  <a:schemeClr val="accent5"/>
                </a:solidFill>
              </a:rPr>
              <a:t>blue</a:t>
            </a:r>
            <a:r>
              <a:rPr lang="de-DE" sz="900" dirty="0"/>
              <a:t> = </a:t>
            </a:r>
            <a:r>
              <a:rPr lang="de-DE" sz="900" dirty="0" err="1"/>
              <a:t>existing</a:t>
            </a:r>
            <a:r>
              <a:rPr lang="de-DE" sz="900" dirty="0"/>
              <a:t> in Mainz, </a:t>
            </a:r>
            <a:r>
              <a:rPr lang="de-DE" sz="900" dirty="0" err="1">
                <a:solidFill>
                  <a:srgbClr val="FFC000"/>
                </a:solidFill>
              </a:rPr>
              <a:t>yellow</a:t>
            </a:r>
            <a:r>
              <a:rPr lang="de-DE" sz="900" dirty="0"/>
              <a:t> = </a:t>
            </a:r>
            <a:r>
              <a:rPr lang="de-DE" sz="900" dirty="0" err="1"/>
              <a:t>new</a:t>
            </a:r>
            <a:r>
              <a:rPr lang="de-DE" sz="900" dirty="0"/>
              <a:t> </a:t>
            </a:r>
            <a:r>
              <a:rPr lang="de-DE" sz="900" dirty="0" err="1"/>
              <a:t>modules</a:t>
            </a:r>
            <a:endParaRPr lang="de-DE" sz="900" b="1" dirty="0">
              <a:solidFill>
                <a:srgbClr val="FF0000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50A2BAD-AFC2-F849-9D55-0888F1AB4101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E54DDB2-07DC-9F48-B836-E54766F434FB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6E0F6B-90CA-FD40-B49A-8CE811458709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1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51CAE-F03A-6045-B98E-241BC1A6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Beschleunigerphysik: </a:t>
            </a:r>
            <a:r>
              <a:rPr lang="de-DE" i="1" dirty="0"/>
              <a:t>Kleines Fach</a:t>
            </a:r>
            <a:r>
              <a:rPr lang="de-DE" dirty="0"/>
              <a:t>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C296CE-04F0-B94A-9024-89939364CACD}"/>
              </a:ext>
            </a:extLst>
          </p:cNvPr>
          <p:cNvSpPr/>
          <p:nvPr/>
        </p:nvSpPr>
        <p:spPr>
          <a:xfrm>
            <a:off x="145774" y="1924060"/>
            <a:ext cx="88524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5 Kriterien: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Selbstverständnis als eigenständiges Fach: Die Professoren und Professorinnen, welche den jeweiligen Wissenschaftszweig an deutschen Universitäten vertreten, verstehen diesen als eigenständiges Fach. 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Fachgesellschaft: Der jeweilige Wissenschaftszweig verfügt über eine nationale oder internationale Fachgesellschaft oder wird in Ausnahmefällen von einer übergeordneten Fachgesellschaft klar als eigenständiges Fach anerkannt.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Fachzeitschrift: Der jeweilige Wissenschaftszweig verfügt über eigene – nationale oder internationale – einschlägige Publikationsorgane.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Eigene unbefristete Professuren: Für den jeweiligen Wissenschaftszweig gibt es an deutschen Universitäten eigene Professuren mit spezifischen Denominationen.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solidFill>
                  <a:srgbClr val="FF0000"/>
                </a:solidFill>
              </a:rPr>
              <a:t>Eigene Studiengänge/-</a:t>
            </a:r>
            <a:r>
              <a:rPr lang="de-DE" b="1" dirty="0" err="1">
                <a:solidFill>
                  <a:srgbClr val="FF0000"/>
                </a:solidFill>
              </a:rPr>
              <a:t>schwerpunkte</a:t>
            </a:r>
            <a:r>
              <a:rPr lang="de-DE" b="1" dirty="0">
                <a:solidFill>
                  <a:srgbClr val="FF0000"/>
                </a:solidFill>
              </a:rPr>
              <a:t>: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Der jeweilige Wissenschaftszweig ist mit eigenen Studiengängen oder mit eindeutig sichtbaren Studienschwerpunkten (Bachelor/ Master/ Magister/ Diplom/ Staatsexamen) an deutschen Universitäten vertreten.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4CD372-7E69-244C-8830-D8C8E870204D}"/>
              </a:ext>
            </a:extLst>
          </p:cNvPr>
          <p:cNvSpPr/>
          <p:nvPr/>
        </p:nvSpPr>
        <p:spPr>
          <a:xfrm>
            <a:off x="2411760" y="1554728"/>
            <a:ext cx="298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https://</a:t>
            </a:r>
            <a:r>
              <a:rPr lang="de-DE" dirty="0" err="1"/>
              <a:t>www.kleinefaecher.de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0070732"/>
      </p:ext>
    </p:extLst>
  </p:cSld>
  <p:clrMapOvr>
    <a:masterClrMapping/>
  </p:clrMapOvr>
</p:sld>
</file>

<file path=ppt/theme/theme1.xml><?xml version="1.0" encoding="utf-8"?>
<a:theme xmlns:a="http://schemas.openxmlformats.org/drawingml/2006/main" name="TU_Praesentation_2010_2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TU_Praesentation_2010_2.pptx</Template>
  <TotalTime>514</TotalTime>
  <Words>468</Words>
  <Application>Microsoft Macintosh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Bitstream Charter</vt:lpstr>
      <vt:lpstr>Courier New</vt:lpstr>
      <vt:lpstr>DSariBold</vt:lpstr>
      <vt:lpstr>Stafford</vt:lpstr>
      <vt:lpstr>Symbol</vt:lpstr>
      <vt:lpstr>Times New Roman</vt:lpstr>
      <vt:lpstr>Times New Roman,Italic</vt:lpstr>
      <vt:lpstr>Wingdings</vt:lpstr>
      <vt:lpstr>TU_Praesentation_2010_2</vt:lpstr>
      <vt:lpstr>Fachgebiet Beschleunigerphysik</vt:lpstr>
      <vt:lpstr>Status</vt:lpstr>
      <vt:lpstr>Status: EU-weit</vt:lpstr>
      <vt:lpstr>Lehre und Ausbildung</vt:lpstr>
      <vt:lpstr>Beispielvorschlag: Internationaler Masterstudiengang Accelerator Science</vt:lpstr>
      <vt:lpstr>Beschleunigerphysik: Kleines Fach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Oliver Boine-Frankenheim</cp:lastModifiedBy>
  <cp:revision>196</cp:revision>
  <cp:lastPrinted>2014-09-06T11:41:37Z</cp:lastPrinted>
  <dcterms:created xsi:type="dcterms:W3CDTF">2009-12-23T09:42:49Z</dcterms:created>
  <dcterms:modified xsi:type="dcterms:W3CDTF">2019-09-04T19:27:36Z</dcterms:modified>
</cp:coreProperties>
</file>