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44"/>
  </p:notesMasterIdLst>
  <p:handoutMasterIdLst>
    <p:handoutMasterId r:id="rId45"/>
  </p:handoutMasterIdLst>
  <p:sldIdLst>
    <p:sldId id="256" r:id="rId2"/>
    <p:sldId id="309" r:id="rId3"/>
    <p:sldId id="341" r:id="rId4"/>
    <p:sldId id="342" r:id="rId5"/>
    <p:sldId id="343" r:id="rId6"/>
    <p:sldId id="345" r:id="rId7"/>
    <p:sldId id="346" r:id="rId8"/>
    <p:sldId id="347" r:id="rId9"/>
    <p:sldId id="348" r:id="rId10"/>
    <p:sldId id="349" r:id="rId11"/>
    <p:sldId id="350" r:id="rId12"/>
    <p:sldId id="351" r:id="rId13"/>
    <p:sldId id="352" r:id="rId14"/>
    <p:sldId id="344" r:id="rId15"/>
    <p:sldId id="353" r:id="rId16"/>
    <p:sldId id="354" r:id="rId17"/>
    <p:sldId id="306" r:id="rId18"/>
    <p:sldId id="311" r:id="rId19"/>
    <p:sldId id="310" r:id="rId20"/>
    <p:sldId id="259" r:id="rId21"/>
    <p:sldId id="316" r:id="rId22"/>
    <p:sldId id="315" r:id="rId23"/>
    <p:sldId id="305" r:id="rId24"/>
    <p:sldId id="324" r:id="rId25"/>
    <p:sldId id="307" r:id="rId26"/>
    <p:sldId id="319" r:id="rId27"/>
    <p:sldId id="317" r:id="rId28"/>
    <p:sldId id="322" r:id="rId29"/>
    <p:sldId id="320" r:id="rId30"/>
    <p:sldId id="323" r:id="rId31"/>
    <p:sldId id="325" r:id="rId32"/>
    <p:sldId id="326" r:id="rId33"/>
    <p:sldId id="327" r:id="rId34"/>
    <p:sldId id="328" r:id="rId35"/>
    <p:sldId id="329" r:id="rId36"/>
    <p:sldId id="333" r:id="rId37"/>
    <p:sldId id="335" r:id="rId38"/>
    <p:sldId id="332" r:id="rId39"/>
    <p:sldId id="330" r:id="rId40"/>
    <p:sldId id="303" r:id="rId41"/>
    <p:sldId id="293" r:id="rId42"/>
    <p:sldId id="331" r:id="rId43"/>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66"/>
    <a:srgbClr val="FF3300"/>
    <a:srgbClr val="000000"/>
    <a:srgbClr val="58AE02"/>
    <a:srgbClr val="FF9900"/>
    <a:srgbClr val="0080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4" autoAdjust="0"/>
    <p:restoredTop sz="94660"/>
  </p:normalViewPr>
  <p:slideViewPr>
    <p:cSldViewPr>
      <p:cViewPr varScale="1">
        <p:scale>
          <a:sx n="111" d="100"/>
          <a:sy n="111" d="100"/>
        </p:scale>
        <p:origin x="-133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162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p>
        </p:txBody>
      </p:sp>
      <p:sp>
        <p:nvSpPr>
          <p:cNvPr id="307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307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DE"/>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4745CCF-3D40-4437-8CB4-929EF5B0B1C2}" type="slidenum">
              <a:rPr lang="de-DE"/>
              <a:pPr>
                <a:defRPr/>
              </a:pPr>
              <a:t>‹Nr.›</a:t>
            </a:fld>
            <a:endParaRPr lang="de-DE"/>
          </a:p>
        </p:txBody>
      </p:sp>
    </p:spTree>
    <p:extLst>
      <p:ext uri="{BB962C8B-B14F-4D97-AF65-F5344CB8AC3E}">
        <p14:creationId xmlns:p14="http://schemas.microsoft.com/office/powerpoint/2010/main" val="3390211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399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DE"/>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63DC58A-B206-45EA-83F7-1EF930378E63}" type="slidenum">
              <a:rPr lang="de-DE"/>
              <a:pPr>
                <a:defRPr/>
              </a:pPr>
              <a:t>‹Nr.›</a:t>
            </a:fld>
            <a:endParaRPr lang="de-DE"/>
          </a:p>
        </p:txBody>
      </p:sp>
    </p:spTree>
    <p:extLst>
      <p:ext uri="{BB962C8B-B14F-4D97-AF65-F5344CB8AC3E}">
        <p14:creationId xmlns:p14="http://schemas.microsoft.com/office/powerpoint/2010/main" val="3473008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654CAAE-1C26-4CBE-86BF-E4EC44699920}" type="slidenum">
              <a:rPr lang="de-DE" altLang="de-DE" smtClean="0"/>
              <a:pPr eaLnBrk="1" hangingPunct="1">
                <a:spcBef>
                  <a:spcPct val="0"/>
                </a:spcBef>
              </a:pPr>
              <a:t>2</a:t>
            </a:fld>
            <a:endParaRPr lang="de-DE" altLang="de-DE" smtClean="0"/>
          </a:p>
        </p:txBody>
      </p:sp>
      <p:sp>
        <p:nvSpPr>
          <p:cNvPr id="40963" name="Rectangle 2"/>
          <p:cNvSpPr>
            <a:spLocks noRot="1" noChangeArrowheads="1" noTextEdit="1"/>
          </p:cNvSpPr>
          <p:nvPr>
            <p:ph type="sldImg"/>
          </p:nvPr>
        </p:nvSpPr>
        <p:spPr>
          <a:xfrm>
            <a:off x="1152525" y="703263"/>
            <a:ext cx="4591050" cy="3443287"/>
          </a:xfrm>
          <a:ln/>
        </p:spPr>
      </p:sp>
      <p:sp>
        <p:nvSpPr>
          <p:cNvPr id="40964"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A23941-4E00-4124-BCAD-204E090C3C50}" type="slidenum">
              <a:rPr lang="de-DE" altLang="de-DE" smtClean="0"/>
              <a:pPr eaLnBrk="1" hangingPunct="1">
                <a:spcBef>
                  <a:spcPct val="0"/>
                </a:spcBef>
              </a:pPr>
              <a:t>23</a:t>
            </a:fld>
            <a:endParaRPr lang="de-DE" altLang="de-DE" smtClean="0"/>
          </a:p>
        </p:txBody>
      </p:sp>
      <p:sp>
        <p:nvSpPr>
          <p:cNvPr id="47107" name="Rectangle 2"/>
          <p:cNvSpPr>
            <a:spLocks noRot="1" noChangeArrowheads="1" noTextEdit="1"/>
          </p:cNvSpPr>
          <p:nvPr>
            <p:ph type="sldImg"/>
          </p:nvPr>
        </p:nvSpPr>
        <p:spPr>
          <a:xfrm>
            <a:off x="1152525" y="703263"/>
            <a:ext cx="4591050" cy="3443287"/>
          </a:xfrm>
          <a:ln/>
        </p:spPr>
      </p:sp>
      <p:sp>
        <p:nvSpPr>
          <p:cNvPr id="47108"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E9FB74C-031F-4AB5-AD97-01FCDEC2F86A}" type="slidenum">
              <a:rPr lang="de-DE" altLang="de-DE" smtClean="0"/>
              <a:pPr eaLnBrk="1" hangingPunct="1">
                <a:spcBef>
                  <a:spcPct val="0"/>
                </a:spcBef>
              </a:pPr>
              <a:t>24</a:t>
            </a:fld>
            <a:endParaRPr lang="de-DE" altLang="de-DE" smtClean="0"/>
          </a:p>
        </p:txBody>
      </p:sp>
      <p:sp>
        <p:nvSpPr>
          <p:cNvPr id="48131" name="Rectangle 2"/>
          <p:cNvSpPr>
            <a:spLocks noRot="1" noChangeArrowheads="1" noTextEdit="1"/>
          </p:cNvSpPr>
          <p:nvPr>
            <p:ph type="sldImg"/>
          </p:nvPr>
        </p:nvSpPr>
        <p:spPr>
          <a:xfrm>
            <a:off x="1152525" y="703263"/>
            <a:ext cx="4591050" cy="3443287"/>
          </a:xfrm>
          <a:ln/>
        </p:spPr>
      </p:sp>
      <p:sp>
        <p:nvSpPr>
          <p:cNvPr id="48132"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3C9E571-098B-48D9-B872-71E63C43E598}" type="slidenum">
              <a:rPr lang="de-DE" altLang="de-DE" smtClean="0"/>
              <a:pPr eaLnBrk="1" hangingPunct="1">
                <a:spcBef>
                  <a:spcPct val="0"/>
                </a:spcBef>
              </a:pPr>
              <a:t>26</a:t>
            </a:fld>
            <a:endParaRPr lang="de-DE" altLang="de-DE" smtClean="0"/>
          </a:p>
        </p:txBody>
      </p:sp>
      <p:sp>
        <p:nvSpPr>
          <p:cNvPr id="49155" name="Rectangle 2"/>
          <p:cNvSpPr>
            <a:spLocks noRot="1" noChangeArrowheads="1" noTextEdit="1"/>
          </p:cNvSpPr>
          <p:nvPr>
            <p:ph type="sldImg"/>
          </p:nvPr>
        </p:nvSpPr>
        <p:spPr>
          <a:xfrm>
            <a:off x="1152525" y="703263"/>
            <a:ext cx="4591050" cy="3443287"/>
          </a:xfrm>
          <a:ln/>
        </p:spPr>
      </p:sp>
      <p:sp>
        <p:nvSpPr>
          <p:cNvPr id="49156"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8BE1EFC-9D31-4A6F-B394-7065FD9C9EC0}" type="slidenum">
              <a:rPr lang="de-DE" altLang="de-DE" smtClean="0"/>
              <a:pPr eaLnBrk="1" hangingPunct="1">
                <a:spcBef>
                  <a:spcPct val="0"/>
                </a:spcBef>
              </a:pPr>
              <a:t>27</a:t>
            </a:fld>
            <a:endParaRPr lang="de-DE" altLang="de-DE" smtClean="0"/>
          </a:p>
        </p:txBody>
      </p:sp>
      <p:sp>
        <p:nvSpPr>
          <p:cNvPr id="50179" name="Rectangle 2"/>
          <p:cNvSpPr>
            <a:spLocks noRot="1" noChangeArrowheads="1" noTextEdit="1"/>
          </p:cNvSpPr>
          <p:nvPr>
            <p:ph type="sldImg"/>
          </p:nvPr>
        </p:nvSpPr>
        <p:spPr>
          <a:xfrm>
            <a:off x="1152525" y="703263"/>
            <a:ext cx="4591050" cy="3443287"/>
          </a:xfrm>
          <a:ln/>
        </p:spPr>
      </p:sp>
      <p:sp>
        <p:nvSpPr>
          <p:cNvPr id="50180"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92C1582-EB9A-4D09-AA97-96B3198C59F3}" type="slidenum">
              <a:rPr lang="de-DE" altLang="de-DE" smtClean="0"/>
              <a:pPr eaLnBrk="1" hangingPunct="1">
                <a:spcBef>
                  <a:spcPct val="0"/>
                </a:spcBef>
              </a:pPr>
              <a:t>28</a:t>
            </a:fld>
            <a:endParaRPr lang="de-DE" altLang="de-DE" smtClean="0"/>
          </a:p>
        </p:txBody>
      </p:sp>
      <p:sp>
        <p:nvSpPr>
          <p:cNvPr id="51203" name="Rectangle 2"/>
          <p:cNvSpPr>
            <a:spLocks noRot="1" noChangeArrowheads="1" noTextEdit="1"/>
          </p:cNvSpPr>
          <p:nvPr>
            <p:ph type="sldImg"/>
          </p:nvPr>
        </p:nvSpPr>
        <p:spPr>
          <a:xfrm>
            <a:off x="1152525" y="703263"/>
            <a:ext cx="4591050" cy="3443287"/>
          </a:xfrm>
          <a:ln/>
        </p:spPr>
      </p:sp>
      <p:sp>
        <p:nvSpPr>
          <p:cNvPr id="51204"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3F04793-5CF1-4323-8270-3BF7FFD4ECFC}" type="slidenum">
              <a:rPr lang="de-DE" altLang="de-DE" smtClean="0"/>
              <a:pPr eaLnBrk="1" hangingPunct="1">
                <a:spcBef>
                  <a:spcPct val="0"/>
                </a:spcBef>
              </a:pPr>
              <a:t>29</a:t>
            </a:fld>
            <a:endParaRPr lang="de-DE" altLang="de-DE" smtClean="0"/>
          </a:p>
        </p:txBody>
      </p:sp>
      <p:sp>
        <p:nvSpPr>
          <p:cNvPr id="52227" name="Rectangle 2"/>
          <p:cNvSpPr>
            <a:spLocks noRot="1" noChangeArrowheads="1" noTextEdit="1"/>
          </p:cNvSpPr>
          <p:nvPr>
            <p:ph type="sldImg"/>
          </p:nvPr>
        </p:nvSpPr>
        <p:spPr>
          <a:xfrm>
            <a:off x="1152525" y="703263"/>
            <a:ext cx="4591050" cy="3443287"/>
          </a:xfrm>
          <a:ln/>
        </p:spPr>
      </p:sp>
      <p:sp>
        <p:nvSpPr>
          <p:cNvPr id="52228"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AE0FA1E-55FF-44C1-8A6B-3C19CF66E818}" type="slidenum">
              <a:rPr lang="de-DE" altLang="de-DE" smtClean="0"/>
              <a:pPr eaLnBrk="1" hangingPunct="1">
                <a:spcBef>
                  <a:spcPct val="0"/>
                </a:spcBef>
              </a:pPr>
              <a:t>30</a:t>
            </a:fld>
            <a:endParaRPr lang="de-DE" altLang="de-DE" smtClean="0"/>
          </a:p>
        </p:txBody>
      </p:sp>
      <p:sp>
        <p:nvSpPr>
          <p:cNvPr id="53251" name="Rectangle 2"/>
          <p:cNvSpPr>
            <a:spLocks noRot="1" noChangeArrowheads="1" noTextEdit="1"/>
          </p:cNvSpPr>
          <p:nvPr>
            <p:ph type="sldImg"/>
          </p:nvPr>
        </p:nvSpPr>
        <p:spPr>
          <a:xfrm>
            <a:off x="1152525" y="703263"/>
            <a:ext cx="4591050" cy="3443287"/>
          </a:xfrm>
          <a:ln/>
        </p:spPr>
      </p:sp>
      <p:sp>
        <p:nvSpPr>
          <p:cNvPr id="53252"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C838E2A-259C-40DD-BE5C-912BC1177427}" type="slidenum">
              <a:rPr lang="de-DE" altLang="de-DE" smtClean="0"/>
              <a:pPr eaLnBrk="1" hangingPunct="1">
                <a:spcBef>
                  <a:spcPct val="0"/>
                </a:spcBef>
              </a:pPr>
              <a:t>32</a:t>
            </a:fld>
            <a:endParaRPr lang="de-DE" altLang="de-DE" smtClean="0"/>
          </a:p>
        </p:txBody>
      </p:sp>
      <p:sp>
        <p:nvSpPr>
          <p:cNvPr id="54275" name="Rectangle 2"/>
          <p:cNvSpPr>
            <a:spLocks noRot="1" noChangeArrowheads="1" noTextEdit="1"/>
          </p:cNvSpPr>
          <p:nvPr>
            <p:ph type="sldImg"/>
          </p:nvPr>
        </p:nvSpPr>
        <p:spPr>
          <a:xfrm>
            <a:off x="1152525" y="703263"/>
            <a:ext cx="4591050" cy="3443287"/>
          </a:xfrm>
          <a:ln/>
        </p:spPr>
      </p:sp>
      <p:sp>
        <p:nvSpPr>
          <p:cNvPr id="54276"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9E64D2A-4105-4680-BD42-F8C1549E3884}" type="slidenum">
              <a:rPr lang="de-DE" altLang="de-DE" smtClean="0"/>
              <a:pPr eaLnBrk="1" hangingPunct="1">
                <a:spcBef>
                  <a:spcPct val="0"/>
                </a:spcBef>
              </a:pPr>
              <a:t>33</a:t>
            </a:fld>
            <a:endParaRPr lang="de-DE" altLang="de-DE" smtClean="0"/>
          </a:p>
        </p:txBody>
      </p:sp>
      <p:sp>
        <p:nvSpPr>
          <p:cNvPr id="55299" name="Rectangle 2"/>
          <p:cNvSpPr>
            <a:spLocks noRot="1" noChangeArrowheads="1" noTextEdit="1"/>
          </p:cNvSpPr>
          <p:nvPr>
            <p:ph type="sldImg"/>
          </p:nvPr>
        </p:nvSpPr>
        <p:spPr>
          <a:xfrm>
            <a:off x="1152525" y="703263"/>
            <a:ext cx="4591050" cy="3443287"/>
          </a:xfrm>
          <a:ln/>
        </p:spPr>
      </p:sp>
      <p:sp>
        <p:nvSpPr>
          <p:cNvPr id="55300"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87BCC42-7AD9-445E-BAEC-053FA2E25776}" type="slidenum">
              <a:rPr lang="de-DE" altLang="de-DE" smtClean="0"/>
              <a:pPr eaLnBrk="1" hangingPunct="1">
                <a:spcBef>
                  <a:spcPct val="0"/>
                </a:spcBef>
              </a:pPr>
              <a:t>34</a:t>
            </a:fld>
            <a:endParaRPr lang="de-DE" altLang="de-DE" smtClean="0"/>
          </a:p>
        </p:txBody>
      </p:sp>
      <p:sp>
        <p:nvSpPr>
          <p:cNvPr id="56323" name="Rectangle 2"/>
          <p:cNvSpPr>
            <a:spLocks noRot="1" noChangeArrowheads="1" noTextEdit="1"/>
          </p:cNvSpPr>
          <p:nvPr>
            <p:ph type="sldImg"/>
          </p:nvPr>
        </p:nvSpPr>
        <p:spPr>
          <a:xfrm>
            <a:off x="1152525" y="703263"/>
            <a:ext cx="4591050" cy="3443287"/>
          </a:xfrm>
          <a:ln/>
        </p:spPr>
      </p:sp>
      <p:sp>
        <p:nvSpPr>
          <p:cNvPr id="56324"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B5D8A77-4A2B-4F5D-AE3E-7638CC3B6859}" type="slidenum">
              <a:rPr lang="de-DE" altLang="de-DE" smtClean="0"/>
              <a:pPr eaLnBrk="1" hangingPunct="1">
                <a:spcBef>
                  <a:spcPct val="0"/>
                </a:spcBef>
              </a:pPr>
              <a:t>9</a:t>
            </a:fld>
            <a:endParaRPr lang="de-DE" altLang="de-DE" smtClean="0"/>
          </a:p>
        </p:txBody>
      </p:sp>
      <p:sp>
        <p:nvSpPr>
          <p:cNvPr id="46083" name="Rectangle 2"/>
          <p:cNvSpPr>
            <a:spLocks noRot="1" noChangeArrowheads="1" noTextEdit="1"/>
          </p:cNvSpPr>
          <p:nvPr>
            <p:ph type="sldImg"/>
          </p:nvPr>
        </p:nvSpPr>
        <p:spPr>
          <a:xfrm>
            <a:off x="1152525" y="703263"/>
            <a:ext cx="4591050" cy="3443287"/>
          </a:xfrm>
          <a:ln/>
        </p:spPr>
      </p:sp>
      <p:sp>
        <p:nvSpPr>
          <p:cNvPr id="46084"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F61CEE3-5DF5-4FDE-95F5-B4197CB425C3}" type="slidenum">
              <a:rPr lang="de-DE" altLang="de-DE" smtClean="0"/>
              <a:pPr eaLnBrk="1" hangingPunct="1">
                <a:spcBef>
                  <a:spcPct val="0"/>
                </a:spcBef>
              </a:pPr>
              <a:t>35</a:t>
            </a:fld>
            <a:endParaRPr lang="de-DE" altLang="de-DE" smtClean="0"/>
          </a:p>
        </p:txBody>
      </p:sp>
      <p:sp>
        <p:nvSpPr>
          <p:cNvPr id="57347" name="Rectangle 2"/>
          <p:cNvSpPr>
            <a:spLocks noRot="1" noChangeArrowheads="1" noTextEdit="1"/>
          </p:cNvSpPr>
          <p:nvPr>
            <p:ph type="sldImg"/>
          </p:nvPr>
        </p:nvSpPr>
        <p:spPr>
          <a:xfrm>
            <a:off x="1152525" y="703263"/>
            <a:ext cx="4591050" cy="3443287"/>
          </a:xfrm>
          <a:ln/>
        </p:spPr>
      </p:sp>
      <p:sp>
        <p:nvSpPr>
          <p:cNvPr id="57348"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41A2535-AFC8-4F09-B8CD-FE6B4550C3A8}" type="slidenum">
              <a:rPr lang="de-DE" altLang="de-DE" smtClean="0"/>
              <a:pPr eaLnBrk="1" hangingPunct="1">
                <a:spcBef>
                  <a:spcPct val="0"/>
                </a:spcBef>
              </a:pPr>
              <a:t>36</a:t>
            </a:fld>
            <a:endParaRPr lang="de-DE" altLang="de-DE" smtClean="0"/>
          </a:p>
        </p:txBody>
      </p:sp>
      <p:sp>
        <p:nvSpPr>
          <p:cNvPr id="58371" name="Rectangle 2"/>
          <p:cNvSpPr>
            <a:spLocks noRot="1" noChangeArrowheads="1" noTextEdit="1"/>
          </p:cNvSpPr>
          <p:nvPr>
            <p:ph type="sldImg"/>
          </p:nvPr>
        </p:nvSpPr>
        <p:spPr>
          <a:xfrm>
            <a:off x="1152525" y="703263"/>
            <a:ext cx="4591050" cy="3443287"/>
          </a:xfrm>
          <a:ln/>
        </p:spPr>
      </p:sp>
      <p:sp>
        <p:nvSpPr>
          <p:cNvPr id="58372"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F4ADA3A-0FC6-4E33-8B25-A97BA92CC012}" type="slidenum">
              <a:rPr lang="de-DE" altLang="de-DE" smtClean="0"/>
              <a:pPr eaLnBrk="1" hangingPunct="1">
                <a:spcBef>
                  <a:spcPct val="0"/>
                </a:spcBef>
              </a:pPr>
              <a:t>37</a:t>
            </a:fld>
            <a:endParaRPr lang="de-DE" altLang="de-DE" smtClean="0"/>
          </a:p>
        </p:txBody>
      </p:sp>
      <p:sp>
        <p:nvSpPr>
          <p:cNvPr id="59395" name="Rectangle 2"/>
          <p:cNvSpPr>
            <a:spLocks noRot="1" noChangeArrowheads="1" noTextEdit="1"/>
          </p:cNvSpPr>
          <p:nvPr>
            <p:ph type="sldImg"/>
          </p:nvPr>
        </p:nvSpPr>
        <p:spPr>
          <a:xfrm>
            <a:off x="1152525" y="703263"/>
            <a:ext cx="4591050" cy="3443287"/>
          </a:xfrm>
          <a:ln/>
        </p:spPr>
      </p:sp>
      <p:sp>
        <p:nvSpPr>
          <p:cNvPr id="59396"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47F6524-EE3A-4C22-811C-33D43705F35B}" type="slidenum">
              <a:rPr lang="de-DE" altLang="de-DE" smtClean="0"/>
              <a:pPr eaLnBrk="1" hangingPunct="1">
                <a:spcBef>
                  <a:spcPct val="0"/>
                </a:spcBef>
              </a:pPr>
              <a:t>38</a:t>
            </a:fld>
            <a:endParaRPr lang="de-DE" altLang="de-DE" smtClean="0"/>
          </a:p>
        </p:txBody>
      </p:sp>
      <p:sp>
        <p:nvSpPr>
          <p:cNvPr id="60419" name="Rectangle 2"/>
          <p:cNvSpPr>
            <a:spLocks noRot="1" noChangeArrowheads="1" noTextEdit="1"/>
          </p:cNvSpPr>
          <p:nvPr>
            <p:ph type="sldImg"/>
          </p:nvPr>
        </p:nvSpPr>
        <p:spPr>
          <a:xfrm>
            <a:off x="1152525" y="703263"/>
            <a:ext cx="4591050" cy="3443287"/>
          </a:xfrm>
          <a:ln/>
        </p:spPr>
      </p:sp>
      <p:sp>
        <p:nvSpPr>
          <p:cNvPr id="60420"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DC78773-98A7-492E-865C-EFF7C4763310}" type="slidenum">
              <a:rPr lang="de-DE" altLang="de-DE" smtClean="0"/>
              <a:pPr eaLnBrk="1" hangingPunct="1">
                <a:spcBef>
                  <a:spcPct val="0"/>
                </a:spcBef>
              </a:pPr>
              <a:t>39</a:t>
            </a:fld>
            <a:endParaRPr lang="de-DE" altLang="de-DE" smtClean="0"/>
          </a:p>
        </p:txBody>
      </p:sp>
      <p:sp>
        <p:nvSpPr>
          <p:cNvPr id="61443" name="Rectangle 2"/>
          <p:cNvSpPr>
            <a:spLocks noRot="1" noChangeArrowheads="1" noTextEdit="1"/>
          </p:cNvSpPr>
          <p:nvPr>
            <p:ph type="sldImg"/>
          </p:nvPr>
        </p:nvSpPr>
        <p:spPr>
          <a:xfrm>
            <a:off x="1152525" y="703263"/>
            <a:ext cx="4591050" cy="3443287"/>
          </a:xfrm>
          <a:ln/>
        </p:spPr>
      </p:sp>
      <p:sp>
        <p:nvSpPr>
          <p:cNvPr id="61444"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6586DAD-2A7E-4238-B385-DEB3F4679266}" type="slidenum">
              <a:rPr lang="de-DE" altLang="de-DE" smtClean="0"/>
              <a:pPr eaLnBrk="1" hangingPunct="1">
                <a:spcBef>
                  <a:spcPct val="0"/>
                </a:spcBef>
              </a:pPr>
              <a:t>40</a:t>
            </a:fld>
            <a:endParaRPr lang="de-DE" altLang="de-DE" smtClean="0"/>
          </a:p>
        </p:txBody>
      </p:sp>
      <p:sp>
        <p:nvSpPr>
          <p:cNvPr id="62467" name="Rectangle 2"/>
          <p:cNvSpPr>
            <a:spLocks noRot="1" noChangeArrowheads="1" noTextEdit="1"/>
          </p:cNvSpPr>
          <p:nvPr>
            <p:ph type="sldImg"/>
          </p:nvPr>
        </p:nvSpPr>
        <p:spPr>
          <a:xfrm>
            <a:off x="1152525" y="703263"/>
            <a:ext cx="4591050" cy="3443287"/>
          </a:xfrm>
          <a:ln/>
        </p:spPr>
      </p:sp>
      <p:sp>
        <p:nvSpPr>
          <p:cNvPr id="62468"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6A23941-4E00-4124-BCAD-204E090C3C50}" type="slidenum">
              <a:rPr lang="de-DE" altLang="de-DE" smtClean="0"/>
              <a:pPr eaLnBrk="1" hangingPunct="1">
                <a:spcBef>
                  <a:spcPct val="0"/>
                </a:spcBef>
              </a:pPr>
              <a:t>10</a:t>
            </a:fld>
            <a:endParaRPr lang="de-DE" altLang="de-DE" smtClean="0"/>
          </a:p>
        </p:txBody>
      </p:sp>
      <p:sp>
        <p:nvSpPr>
          <p:cNvPr id="47107" name="Rectangle 2"/>
          <p:cNvSpPr>
            <a:spLocks noRot="1" noChangeArrowheads="1" noTextEdit="1"/>
          </p:cNvSpPr>
          <p:nvPr>
            <p:ph type="sldImg"/>
          </p:nvPr>
        </p:nvSpPr>
        <p:spPr>
          <a:xfrm>
            <a:off x="1152525" y="703263"/>
            <a:ext cx="4591050" cy="3443287"/>
          </a:xfrm>
          <a:ln/>
        </p:spPr>
      </p:sp>
      <p:sp>
        <p:nvSpPr>
          <p:cNvPr id="47108"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E9FB74C-031F-4AB5-AD97-01FCDEC2F86A}" type="slidenum">
              <a:rPr lang="de-DE" altLang="de-DE" smtClean="0"/>
              <a:pPr eaLnBrk="1" hangingPunct="1">
                <a:spcBef>
                  <a:spcPct val="0"/>
                </a:spcBef>
              </a:pPr>
              <a:t>11</a:t>
            </a:fld>
            <a:endParaRPr lang="de-DE" altLang="de-DE" smtClean="0"/>
          </a:p>
        </p:txBody>
      </p:sp>
      <p:sp>
        <p:nvSpPr>
          <p:cNvPr id="48131" name="Rectangle 2"/>
          <p:cNvSpPr>
            <a:spLocks noRot="1" noChangeArrowheads="1" noTextEdit="1"/>
          </p:cNvSpPr>
          <p:nvPr>
            <p:ph type="sldImg"/>
          </p:nvPr>
        </p:nvSpPr>
        <p:spPr>
          <a:xfrm>
            <a:off x="1152525" y="703263"/>
            <a:ext cx="4591050" cy="3443287"/>
          </a:xfrm>
          <a:ln/>
        </p:spPr>
      </p:sp>
      <p:sp>
        <p:nvSpPr>
          <p:cNvPr id="48132"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B578F5C-0951-4581-8D96-9DD58B961C32}" type="slidenum">
              <a:rPr lang="de-DE" altLang="de-DE" smtClean="0"/>
              <a:pPr eaLnBrk="1" hangingPunct="1">
                <a:spcBef>
                  <a:spcPct val="0"/>
                </a:spcBef>
              </a:pPr>
              <a:t>18</a:t>
            </a:fld>
            <a:endParaRPr lang="de-DE" altLang="de-DE" smtClean="0"/>
          </a:p>
        </p:txBody>
      </p:sp>
      <p:sp>
        <p:nvSpPr>
          <p:cNvPr id="41987" name="Rectangle 2"/>
          <p:cNvSpPr>
            <a:spLocks noRot="1" noChangeArrowheads="1" noTextEdit="1"/>
          </p:cNvSpPr>
          <p:nvPr>
            <p:ph type="sldImg"/>
          </p:nvPr>
        </p:nvSpPr>
        <p:spPr>
          <a:xfrm>
            <a:off x="1152525" y="703263"/>
            <a:ext cx="4591050" cy="3443287"/>
          </a:xfrm>
          <a:ln/>
        </p:spPr>
      </p:sp>
      <p:sp>
        <p:nvSpPr>
          <p:cNvPr id="41988"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8F77648-AC4F-42BA-9D58-60C54EA2CE83}" type="slidenum">
              <a:rPr lang="de-DE" altLang="de-DE" smtClean="0"/>
              <a:pPr eaLnBrk="1" hangingPunct="1">
                <a:spcBef>
                  <a:spcPct val="0"/>
                </a:spcBef>
              </a:pPr>
              <a:t>19</a:t>
            </a:fld>
            <a:endParaRPr lang="de-DE" altLang="de-DE" smtClean="0"/>
          </a:p>
        </p:txBody>
      </p:sp>
      <p:sp>
        <p:nvSpPr>
          <p:cNvPr id="43011" name="Rectangle 2"/>
          <p:cNvSpPr>
            <a:spLocks noRot="1" noChangeArrowheads="1" noTextEdit="1"/>
          </p:cNvSpPr>
          <p:nvPr>
            <p:ph type="sldImg"/>
          </p:nvPr>
        </p:nvSpPr>
        <p:spPr>
          <a:xfrm>
            <a:off x="1152525" y="703263"/>
            <a:ext cx="4591050" cy="3443287"/>
          </a:xfrm>
          <a:ln/>
        </p:spPr>
      </p:sp>
      <p:sp>
        <p:nvSpPr>
          <p:cNvPr id="43012"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9915AD-C75C-4ABA-81D5-992A39263BC4}" type="slidenum">
              <a:rPr lang="de-DE" altLang="de-DE" smtClean="0"/>
              <a:pPr eaLnBrk="1" hangingPunct="1">
                <a:spcBef>
                  <a:spcPct val="0"/>
                </a:spcBef>
              </a:pPr>
              <a:t>20</a:t>
            </a:fld>
            <a:endParaRPr lang="de-DE" altLang="de-DE" smtClean="0"/>
          </a:p>
        </p:txBody>
      </p:sp>
      <p:sp>
        <p:nvSpPr>
          <p:cNvPr id="44035" name="Rectangle 2"/>
          <p:cNvSpPr>
            <a:spLocks noRot="1" noChangeArrowheads="1" noTextEdit="1"/>
          </p:cNvSpPr>
          <p:nvPr>
            <p:ph type="sldImg"/>
          </p:nvPr>
        </p:nvSpPr>
        <p:spPr>
          <a:xfrm>
            <a:off x="1152525" y="703263"/>
            <a:ext cx="4591050" cy="3443287"/>
          </a:xfrm>
          <a:ln/>
        </p:spPr>
      </p:sp>
      <p:sp>
        <p:nvSpPr>
          <p:cNvPr id="44036"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17A9DEF-D423-4BCA-A4FE-4FF4B797F374}" type="slidenum">
              <a:rPr lang="de-DE" altLang="de-DE" smtClean="0"/>
              <a:pPr eaLnBrk="1" hangingPunct="1">
                <a:spcBef>
                  <a:spcPct val="0"/>
                </a:spcBef>
              </a:pPr>
              <a:t>21</a:t>
            </a:fld>
            <a:endParaRPr lang="de-DE" altLang="de-DE" smtClean="0"/>
          </a:p>
        </p:txBody>
      </p:sp>
      <p:sp>
        <p:nvSpPr>
          <p:cNvPr id="45059" name="Rectangle 2"/>
          <p:cNvSpPr>
            <a:spLocks noRot="1" noChangeArrowheads="1" noTextEdit="1"/>
          </p:cNvSpPr>
          <p:nvPr>
            <p:ph type="sldImg"/>
          </p:nvPr>
        </p:nvSpPr>
        <p:spPr>
          <a:xfrm>
            <a:off x="1152525" y="703263"/>
            <a:ext cx="4591050" cy="3443287"/>
          </a:xfrm>
          <a:ln/>
        </p:spPr>
      </p:sp>
      <p:sp>
        <p:nvSpPr>
          <p:cNvPr id="45060"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B5D8A77-4A2B-4F5D-AE3E-7638CC3B6859}" type="slidenum">
              <a:rPr lang="de-DE" altLang="de-DE" smtClean="0"/>
              <a:pPr eaLnBrk="1" hangingPunct="1">
                <a:spcBef>
                  <a:spcPct val="0"/>
                </a:spcBef>
              </a:pPr>
              <a:t>22</a:t>
            </a:fld>
            <a:endParaRPr lang="de-DE" altLang="de-DE" smtClean="0"/>
          </a:p>
        </p:txBody>
      </p:sp>
      <p:sp>
        <p:nvSpPr>
          <p:cNvPr id="46083" name="Rectangle 2"/>
          <p:cNvSpPr>
            <a:spLocks noRot="1" noChangeArrowheads="1" noTextEdit="1"/>
          </p:cNvSpPr>
          <p:nvPr>
            <p:ph type="sldImg"/>
          </p:nvPr>
        </p:nvSpPr>
        <p:spPr>
          <a:xfrm>
            <a:off x="1152525" y="703263"/>
            <a:ext cx="4591050" cy="3443287"/>
          </a:xfrm>
          <a:ln/>
        </p:spPr>
      </p:sp>
      <p:sp>
        <p:nvSpPr>
          <p:cNvPr id="46084" name="Rectangle 3"/>
          <p:cNvSpPr>
            <a:spLocks noGrp="1" noChangeArrowheads="1"/>
          </p:cNvSpPr>
          <p:nvPr>
            <p:ph type="body" idx="1"/>
          </p:nvPr>
        </p:nvSpPr>
        <p:spPr>
          <a:xfrm>
            <a:off x="930275" y="4357688"/>
            <a:ext cx="5035550" cy="4078287"/>
          </a:xfrm>
          <a:noFill/>
        </p:spPr>
        <p:txBody>
          <a:bodyPr/>
          <a:lstStyle/>
          <a:p>
            <a:pPr eaLnBrk="1" hangingPunct="1"/>
            <a:endParaRPr lang="de-DE" altLang="de-DE"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Line 101"/>
          <p:cNvSpPr>
            <a:spLocks noChangeShapeType="1"/>
          </p:cNvSpPr>
          <p:nvPr userDrawn="1"/>
        </p:nvSpPr>
        <p:spPr bwMode="auto">
          <a:xfrm>
            <a:off x="2411413" y="836613"/>
            <a:ext cx="655320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de-DE"/>
          </a:p>
        </p:txBody>
      </p:sp>
      <p:sp>
        <p:nvSpPr>
          <p:cNvPr id="5" name="Rectangle 102"/>
          <p:cNvSpPr>
            <a:spLocks noChangeArrowheads="1"/>
          </p:cNvSpPr>
          <p:nvPr userDrawn="1"/>
        </p:nvSpPr>
        <p:spPr bwMode="auto">
          <a:xfrm>
            <a:off x="7380288" y="836613"/>
            <a:ext cx="900112" cy="71437"/>
          </a:xfrm>
          <a:prstGeom prst="rect">
            <a:avLst/>
          </a:prstGeom>
          <a:solidFill>
            <a:schemeClr val="accent2"/>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de-DE" altLang="de-DE" smtClean="0"/>
          </a:p>
        </p:txBody>
      </p:sp>
      <p:sp>
        <p:nvSpPr>
          <p:cNvPr id="6" name="Text Box 103"/>
          <p:cNvSpPr txBox="1">
            <a:spLocks noChangeArrowheads="1"/>
          </p:cNvSpPr>
          <p:nvPr userDrawn="1"/>
        </p:nvSpPr>
        <p:spPr bwMode="auto">
          <a:xfrm>
            <a:off x="6804025" y="6016625"/>
            <a:ext cx="21605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lnSpc>
                <a:spcPct val="80000"/>
              </a:lnSpc>
              <a:defRPr/>
            </a:pPr>
            <a:r>
              <a:rPr lang="de-DE" altLang="de-DE" sz="1000" smtClean="0">
                <a:solidFill>
                  <a:schemeClr val="accent2"/>
                </a:solidFill>
                <a:latin typeface="MetaBold-Roman" pitchFamily="34" charset="0"/>
              </a:rPr>
              <a:t>HIT </a:t>
            </a:r>
            <a:r>
              <a:rPr lang="de-DE" altLang="de-DE" sz="1000" smtClean="0">
                <a:solidFill>
                  <a:schemeClr val="accent2"/>
                </a:solidFill>
                <a:latin typeface="MetaNormal-Roman" pitchFamily="34" charset="0"/>
              </a:rPr>
              <a:t>Betriebs GmbH am</a:t>
            </a:r>
            <a:br>
              <a:rPr lang="de-DE" altLang="de-DE" sz="1000" smtClean="0">
                <a:solidFill>
                  <a:schemeClr val="accent2"/>
                </a:solidFill>
                <a:latin typeface="MetaNormal-Roman" pitchFamily="34" charset="0"/>
              </a:rPr>
            </a:br>
            <a:r>
              <a:rPr lang="de-DE" altLang="de-DE" sz="1000" smtClean="0">
                <a:solidFill>
                  <a:schemeClr val="accent2"/>
                </a:solidFill>
                <a:latin typeface="MetaNormal-Roman" pitchFamily="34" charset="0"/>
              </a:rPr>
              <a:t>Universitätsklinikum Heidelberg</a:t>
            </a:r>
            <a:br>
              <a:rPr lang="de-DE" altLang="de-DE" sz="1000" smtClean="0">
                <a:solidFill>
                  <a:schemeClr val="accent2"/>
                </a:solidFill>
                <a:latin typeface="MetaNormal-Roman" pitchFamily="34" charset="0"/>
              </a:rPr>
            </a:br>
            <a:r>
              <a:rPr lang="de-DE" altLang="de-DE" sz="1000" smtClean="0">
                <a:solidFill>
                  <a:schemeClr val="accent2"/>
                </a:solidFill>
                <a:latin typeface="MetaNormal-Roman" pitchFamily="34" charset="0"/>
              </a:rPr>
              <a:t>mit beschränkter Haftung</a:t>
            </a:r>
          </a:p>
          <a:p>
            <a:pPr eaLnBrk="1" hangingPunct="1">
              <a:lnSpc>
                <a:spcPct val="80000"/>
              </a:lnSpc>
              <a:defRPr/>
            </a:pPr>
            <a:endParaRPr lang="de-DE" altLang="de-DE" sz="1000" smtClean="0"/>
          </a:p>
          <a:p>
            <a:pPr eaLnBrk="1" hangingPunct="1">
              <a:lnSpc>
                <a:spcPct val="80000"/>
              </a:lnSpc>
              <a:defRPr/>
            </a:pPr>
            <a:r>
              <a:rPr lang="de-DE" altLang="de-DE" sz="1000" smtClean="0">
                <a:latin typeface="MetaNormal-Roman" pitchFamily="34" charset="0"/>
              </a:rPr>
              <a:t>http://www.hit-centrum.de</a:t>
            </a:r>
            <a:endParaRPr lang="de-DE" altLang="de-DE" sz="1000" smtClean="0"/>
          </a:p>
        </p:txBody>
      </p:sp>
      <p:sp>
        <p:nvSpPr>
          <p:cNvPr id="7" name="Rectangle 104"/>
          <p:cNvSpPr>
            <a:spLocks noChangeArrowheads="1"/>
          </p:cNvSpPr>
          <p:nvPr userDrawn="1"/>
        </p:nvSpPr>
        <p:spPr bwMode="auto">
          <a:xfrm>
            <a:off x="7380288" y="5805488"/>
            <a:ext cx="900112" cy="71437"/>
          </a:xfrm>
          <a:prstGeom prst="rect">
            <a:avLst/>
          </a:prstGeom>
          <a:solidFill>
            <a:schemeClr val="accent2"/>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de-DE" altLang="de-DE" smtClean="0"/>
          </a:p>
        </p:txBody>
      </p:sp>
      <p:pic>
        <p:nvPicPr>
          <p:cNvPr id="8" name="Picture 109" descr="200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404813"/>
            <a:ext cx="23764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685800" y="2130425"/>
            <a:ext cx="7772400" cy="1470025"/>
          </a:xfrm>
        </p:spPr>
        <p:txBody>
          <a:bodyPr/>
          <a:lstStyle>
            <a:lvl1pPr>
              <a:defRPr/>
            </a:lvl1pPr>
          </a:lstStyle>
          <a:p>
            <a:pPr lvl="0"/>
            <a:r>
              <a:rPr lang="de-DE" noProof="0" smtClean="0"/>
              <a:t>Titelmasterformat durch Klicken bearbeiten</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de-DE" noProof="0" smtClean="0"/>
              <a:t>Formatvorlage des Untertitelmasters durch Klicken bearbeiten</a:t>
            </a:r>
          </a:p>
        </p:txBody>
      </p:sp>
      <p:sp>
        <p:nvSpPr>
          <p:cNvPr id="9"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de-DE"/>
          </a:p>
        </p:txBody>
      </p:sp>
      <p:sp>
        <p:nvSpPr>
          <p:cNvPr id="10"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de-DE"/>
          </a:p>
        </p:txBody>
      </p:sp>
      <p:sp>
        <p:nvSpPr>
          <p:cNvPr id="11" name="Rectangle 6"/>
          <p:cNvSpPr>
            <a:spLocks noGrp="1" noChangeArrowheads="1"/>
          </p:cNvSpPr>
          <p:nvPr>
            <p:ph type="sldNum" sz="quarter" idx="12"/>
          </p:nvPr>
        </p:nvSpPr>
        <p:spPr>
          <a:xfrm>
            <a:off x="6553200" y="6245225"/>
            <a:ext cx="2133600" cy="476250"/>
          </a:xfrm>
        </p:spPr>
        <p:txBody>
          <a:bodyPr/>
          <a:lstStyle>
            <a:lvl1pPr>
              <a:defRPr sz="1400"/>
            </a:lvl1pPr>
          </a:lstStyle>
          <a:p>
            <a:pPr>
              <a:defRPr/>
            </a:pPr>
            <a:endParaRPr lang="de-DE"/>
          </a:p>
        </p:txBody>
      </p:sp>
    </p:spTree>
    <p:extLst>
      <p:ext uri="{BB962C8B-B14F-4D97-AF65-F5344CB8AC3E}">
        <p14:creationId xmlns:p14="http://schemas.microsoft.com/office/powerpoint/2010/main" val="221137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76FE44F-81EF-401A-99C3-A97C8AF08F4E}" type="slidenum">
              <a:rPr lang="de-DE"/>
              <a:pPr>
                <a:defRPr/>
              </a:pPr>
              <a:t>‹Nr.›</a:t>
            </a:fld>
            <a:endParaRPr lang="de-DE" dirty="0"/>
          </a:p>
        </p:txBody>
      </p:sp>
    </p:spTree>
    <p:extLst>
      <p:ext uri="{BB962C8B-B14F-4D97-AF65-F5344CB8AC3E}">
        <p14:creationId xmlns:p14="http://schemas.microsoft.com/office/powerpoint/2010/main" val="2084978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de-DE"/>
          </a:p>
        </p:txBody>
      </p:sp>
      <p:sp>
        <p:nvSpPr>
          <p:cNvPr id="3" name="Rectangle 5"/>
          <p:cNvSpPr>
            <a:spLocks noGrp="1" noChangeArrowheads="1"/>
          </p:cNvSpPr>
          <p:nvPr>
            <p:ph type="ftr" sz="quarter" idx="11"/>
          </p:nvPr>
        </p:nvSpPr>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831013" y="6408738"/>
            <a:ext cx="2133600" cy="476250"/>
          </a:xfrm>
        </p:spPr>
        <p:txBody>
          <a:bodyPr/>
          <a:lstStyle>
            <a:lvl1pPr>
              <a:defRPr baseline="0">
                <a:latin typeface="Arial Rounded MT Bold" panose="020F0704030504030204" pitchFamily="34" charset="0"/>
              </a:defRPr>
            </a:lvl1pPr>
          </a:lstStyle>
          <a:p>
            <a:pPr>
              <a:defRPr/>
            </a:pPr>
            <a:fld id="{0AE04E75-EBD3-4B34-8966-E479E55888EB}" type="slidenum">
              <a:rPr lang="de-DE"/>
              <a:pPr>
                <a:defRPr/>
              </a:pPr>
              <a:t>‹Nr.›</a:t>
            </a:fld>
            <a:endParaRPr lang="de-DE"/>
          </a:p>
        </p:txBody>
      </p:sp>
    </p:spTree>
    <p:extLst>
      <p:ext uri="{BB962C8B-B14F-4D97-AF65-F5344CB8AC3E}">
        <p14:creationId xmlns:p14="http://schemas.microsoft.com/office/powerpoint/2010/main" val="11493881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accent1"/>
            </a:gs>
            <a:gs pos="100000">
              <a:schemeClr val="bg1"/>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44" name="Rectangle 4"/>
          <p:cNvSpPr>
            <a:spLocks noGrp="1" noChangeArrowheads="1"/>
          </p:cNvSpPr>
          <p:nvPr>
            <p:ph type="dt" sz="half" idx="2"/>
          </p:nvPr>
        </p:nvSpPr>
        <p:spPr bwMode="auto">
          <a:xfrm>
            <a:off x="2987675" y="623728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de-DE"/>
          </a:p>
        </p:txBody>
      </p:sp>
      <p:sp>
        <p:nvSpPr>
          <p:cNvPr id="10245" name="Rectangle 5"/>
          <p:cNvSpPr>
            <a:spLocks noGrp="1" noChangeArrowheads="1"/>
          </p:cNvSpPr>
          <p:nvPr>
            <p:ph type="ftr" sz="quarter" idx="3"/>
          </p:nvPr>
        </p:nvSpPr>
        <p:spPr bwMode="auto">
          <a:xfrm>
            <a:off x="5219700" y="6192838"/>
            <a:ext cx="12255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de-DE"/>
          </a:p>
        </p:txBody>
      </p:sp>
      <p:sp>
        <p:nvSpPr>
          <p:cNvPr id="10246" name="Rectangle 6"/>
          <p:cNvSpPr>
            <a:spLocks noGrp="1" noChangeArrowheads="1"/>
          </p:cNvSpPr>
          <p:nvPr>
            <p:ph type="sldNum" sz="quarter" idx="4"/>
          </p:nvPr>
        </p:nvSpPr>
        <p:spPr bwMode="auto">
          <a:xfrm>
            <a:off x="6588125" y="623728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85D804AD-3783-46FD-A6E8-5CF3D637A510}" type="slidenum">
              <a:rPr lang="de-DE"/>
              <a:pPr>
                <a:defRPr/>
              </a:pPr>
              <a:t>‹Nr.›</a:t>
            </a:fld>
            <a:endParaRPr lang="de-DE" dirty="0"/>
          </a:p>
        </p:txBody>
      </p:sp>
      <p:pic>
        <p:nvPicPr>
          <p:cNvPr id="1031" name="Picture 63" descr="200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68313" y="6137275"/>
            <a:ext cx="23764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6" r:id="rId1"/>
    <p:sldLayoutId id="2147483995" r:id="rId2"/>
    <p:sldLayoutId id="2147483997"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thalesgroup.com/en/japan/thales-optronique-tosa-lasers" TargetMode="External"/><Relationship Id="rId2" Type="http://schemas.openxmlformats.org/officeDocument/2006/relationships/hyperlink" Target="http://www.scapa.ac.uk/" TargetMode="External"/><Relationship Id="rId1" Type="http://schemas.openxmlformats.org/officeDocument/2006/relationships/slideLayout" Target="../slideLayouts/slideLayout3.xml"/><Relationship Id="rId4" Type="http://schemas.openxmlformats.org/officeDocument/2006/relationships/hyperlink" Target="https://www.eli-beams.eu/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a:xfrm>
            <a:off x="148209" y="908720"/>
            <a:ext cx="8928100" cy="1800225"/>
          </a:xfrm>
        </p:spPr>
        <p:txBody>
          <a:bodyPr/>
          <a:lstStyle/>
          <a:p>
            <a:pPr eaLnBrk="1" hangingPunct="1">
              <a:defRPr/>
            </a:pPr>
            <a:r>
              <a:rPr lang="de-DE" altLang="de-DE" sz="2800" dirty="0">
                <a:effectLst>
                  <a:outerShdw blurRad="38100" dist="38100" dir="2700000" algn="tl">
                    <a:srgbClr val="000000">
                      <a:alpha val="43137"/>
                    </a:srgbClr>
                  </a:outerShdw>
                </a:effectLst>
                <a:latin typeface="Arial Rounded MT Bold" panose="020F0704030504030204" pitchFamily="34" charset="0"/>
              </a:rPr>
              <a:t>Beschleuniger</a:t>
            </a:r>
            <a:r>
              <a:rPr lang="de-DE" altLang="de-DE" sz="2800" dirty="0" smtClean="0">
                <a:effectLst>
                  <a:outerShdw blurRad="38100" dist="38100" dir="2700000" algn="tl">
                    <a:srgbClr val="000000">
                      <a:alpha val="43137"/>
                    </a:srgbClr>
                  </a:outerShdw>
                </a:effectLst>
                <a:latin typeface="Arial Rounded MT Bold" panose="020F0704030504030204" pitchFamily="34" charset="0"/>
              </a:rPr>
              <a:t>: Anwendungen in der Medizin</a:t>
            </a:r>
            <a:endParaRPr lang="en-US" altLang="de-DE" sz="28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4101" name="Rectangle 3"/>
          <p:cNvSpPr>
            <a:spLocks noGrp="1" noChangeArrowheads="1"/>
          </p:cNvSpPr>
          <p:nvPr>
            <p:ph type="subTitle" idx="1"/>
          </p:nvPr>
        </p:nvSpPr>
        <p:spPr>
          <a:xfrm>
            <a:off x="395288" y="5373688"/>
            <a:ext cx="6697662" cy="1368425"/>
          </a:xfrm>
        </p:spPr>
        <p:txBody>
          <a:bodyPr/>
          <a:lstStyle/>
          <a:p>
            <a:pPr eaLnBrk="1" hangingPunct="1"/>
            <a:r>
              <a:rPr lang="de-DE" altLang="de-DE" sz="2000" smtClean="0">
                <a:latin typeface="Arial Rounded MT Bold" pitchFamily="34" charset="0"/>
              </a:rPr>
              <a:t>KfB-Strategieworkshop „Beschleunigerphysik 2030“</a:t>
            </a:r>
          </a:p>
          <a:p>
            <a:pPr eaLnBrk="1" hangingPunct="1"/>
            <a:r>
              <a:rPr lang="de-DE" altLang="de-DE" sz="1400" smtClean="0">
                <a:latin typeface="Arial Rounded MT Bold" pitchFamily="34" charset="0"/>
              </a:rPr>
              <a:t>Dipl.-Phys. Andreas Peters</a:t>
            </a:r>
            <a:br>
              <a:rPr lang="de-DE" altLang="de-DE" sz="1400" smtClean="0">
                <a:latin typeface="Arial Rounded MT Bold" pitchFamily="34" charset="0"/>
              </a:rPr>
            </a:br>
            <a:r>
              <a:rPr lang="de-DE" altLang="de-DE" sz="1400" smtClean="0">
                <a:latin typeface="Arial Rounded MT Bold" pitchFamily="34" charset="0"/>
              </a:rPr>
              <a:t>Leitender Beschleunigerphysiker HIT</a:t>
            </a:r>
          </a:p>
        </p:txBody>
      </p:sp>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0563" y="2564904"/>
            <a:ext cx="2406659" cy="2468563"/>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9" y="3026114"/>
            <a:ext cx="3123059" cy="2217399"/>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000" y="3026114"/>
            <a:ext cx="3424189" cy="2244667"/>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Shrinking the size using superconductivity</a:t>
            </a:r>
            <a:endParaRPr lang="en-US"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5363"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3AAD5A7-4E94-49BF-9D18-6A767E592C0B}" type="slidenum">
              <a:rPr lang="de-DE" altLang="de-DE" sz="1200" smtClean="0">
                <a:latin typeface="Arial Rounded MT Bold" pitchFamily="34" charset="0"/>
              </a:rPr>
              <a:pPr eaLnBrk="1" hangingPunct="1">
                <a:spcBef>
                  <a:spcPct val="0"/>
                </a:spcBef>
                <a:buFontTx/>
                <a:buNone/>
              </a:pPr>
              <a:t>10</a:t>
            </a:fld>
            <a:endParaRPr lang="de-DE" altLang="de-DE" sz="1200" smtClean="0">
              <a:latin typeface="Arial Rounded MT Bold" pitchFamily="34" charset="0"/>
            </a:endParaRPr>
          </a:p>
        </p:txBody>
      </p:sp>
      <p:pic>
        <p:nvPicPr>
          <p:cNvPr id="153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38225"/>
            <a:ext cx="5686425"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Textfeld 3"/>
          <p:cNvSpPr txBox="1">
            <a:spLocks noChangeArrowheads="1"/>
          </p:cNvSpPr>
          <p:nvPr/>
        </p:nvSpPr>
        <p:spPr bwMode="auto">
          <a:xfrm>
            <a:off x="4211638" y="5949950"/>
            <a:ext cx="12954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[3, 6]</a:t>
            </a:r>
          </a:p>
        </p:txBody>
      </p:sp>
      <p:sp>
        <p:nvSpPr>
          <p:cNvPr id="14343" name="Textfeld 1"/>
          <p:cNvSpPr txBox="1">
            <a:spLocks noChangeArrowheads="1"/>
          </p:cNvSpPr>
          <p:nvPr/>
        </p:nvSpPr>
        <p:spPr bwMode="auto">
          <a:xfrm>
            <a:off x="6227763" y="1038225"/>
            <a:ext cx="291623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r>
              <a:rPr lang="en-US" altLang="de-DE" sz="2000" u="sng" dirty="0" smtClean="0">
                <a:solidFill>
                  <a:srgbClr val="0000FF"/>
                </a:solidFill>
                <a:latin typeface="Arial Rounded MT Bold" pitchFamily="34" charset="0"/>
              </a:rPr>
              <a:t>Super MINIMAC</a:t>
            </a:r>
            <a:r>
              <a:rPr lang="en-US" altLang="de-DE" sz="2000" dirty="0" smtClean="0">
                <a:solidFill>
                  <a:srgbClr val="0000FF"/>
                </a:solidFill>
                <a:latin typeface="Arial Rounded MT Bold" pitchFamily="34" charset="0"/>
              </a:rPr>
              <a:t>, advanced NIRS-Design, max. 5T,</a:t>
            </a:r>
          </a:p>
          <a:p>
            <a:pPr eaLnBrk="1" hangingPunct="1">
              <a:defRPr/>
            </a:pPr>
            <a:r>
              <a:rPr lang="en-US" altLang="de-DE" sz="2000" dirty="0" smtClean="0">
                <a:solidFill>
                  <a:srgbClr val="0000FF"/>
                </a:solidFill>
                <a:latin typeface="Arial Rounded MT Bold" pitchFamily="34" charset="0"/>
              </a:rPr>
              <a:t>Circumference: 20m</a:t>
            </a:r>
          </a:p>
          <a:p>
            <a:pPr eaLnBrk="1" hangingPunct="1">
              <a:defRPr/>
            </a:pPr>
            <a:r>
              <a:rPr lang="en-US" altLang="de-DE" sz="2000" dirty="0" smtClean="0">
                <a:solidFill>
                  <a:srgbClr val="FF0000"/>
                </a:solidFill>
                <a:effectLst>
                  <a:outerShdw blurRad="38100" dist="38100" dir="2700000" algn="tl">
                    <a:srgbClr val="000000">
                      <a:alpha val="43137"/>
                    </a:srgbClr>
                  </a:outerShdw>
                </a:effectLst>
                <a:latin typeface="Arial Rounded MT Bold" pitchFamily="34" charset="0"/>
                <a:sym typeface="Wingdings" panose="05000000000000000000" pitchFamily="2" charset="2"/>
              </a:rPr>
              <a:t> Challenge: Fast ramping, curved superconducting dipoles</a:t>
            </a:r>
            <a:endParaRPr lang="en-US" altLang="de-DE" sz="2000" dirty="0" smtClean="0">
              <a:solidFill>
                <a:srgbClr val="FF0000"/>
              </a:solidFill>
              <a:effectLst>
                <a:outerShdw blurRad="38100" dist="38100" dir="2700000" algn="tl">
                  <a:srgbClr val="000000">
                    <a:alpha val="43137"/>
                  </a:srgbClr>
                </a:outerShdw>
              </a:effectLst>
              <a:latin typeface="Arial Rounded MT Bold" pitchFamily="34" charset="0"/>
            </a:endParaRPr>
          </a:p>
          <a:p>
            <a:pPr eaLnBrk="1" hangingPunct="1">
              <a:defRPr/>
            </a:pPr>
            <a:endParaRPr lang="en-US" altLang="de-DE" sz="2000" dirty="0" smtClean="0">
              <a:solidFill>
                <a:srgbClr val="0000FF"/>
              </a:solidFill>
              <a:latin typeface="Arial Rounded MT Bold" pitchFamily="34" charset="0"/>
            </a:endParaRPr>
          </a:p>
          <a:p>
            <a:pPr eaLnBrk="1" hangingPunct="1">
              <a:defRPr/>
            </a:pPr>
            <a:r>
              <a:rPr lang="en-US" altLang="de-DE" sz="2000" dirty="0" smtClean="0">
                <a:solidFill>
                  <a:srgbClr val="0000FF"/>
                </a:solidFill>
                <a:latin typeface="Arial Rounded MT Bold" pitchFamily="34" charset="0"/>
              </a:rPr>
              <a:t>“…we expect that</a:t>
            </a:r>
          </a:p>
          <a:p>
            <a:pPr eaLnBrk="1" hangingPunct="1">
              <a:defRPr/>
            </a:pPr>
            <a:r>
              <a:rPr lang="en-US" altLang="de-DE" sz="2000" dirty="0" smtClean="0">
                <a:solidFill>
                  <a:srgbClr val="0000FF"/>
                </a:solidFill>
                <a:latin typeface="Arial Rounded MT Bold" pitchFamily="34" charset="0"/>
              </a:rPr>
              <a:t>within 10 years we can produce a CIRT setup that fits within 20 square meters…”</a:t>
            </a:r>
          </a:p>
          <a:p>
            <a:pPr eaLnBrk="1" hangingPunct="1">
              <a:defRPr/>
            </a:pPr>
            <a:r>
              <a:rPr lang="en-US" altLang="de-DE" sz="2000" dirty="0" smtClean="0">
                <a:solidFill>
                  <a:srgbClr val="0000FF"/>
                </a:solidFill>
                <a:latin typeface="Arial Rounded MT Bold" pitchFamily="34" charset="0"/>
              </a:rPr>
              <a:t>(T. </a:t>
            </a:r>
            <a:r>
              <a:rPr lang="en-US" altLang="de-DE" sz="2000" dirty="0" err="1" smtClean="0">
                <a:solidFill>
                  <a:srgbClr val="0000FF"/>
                </a:solidFill>
                <a:latin typeface="Arial Rounded MT Bold" pitchFamily="34" charset="0"/>
              </a:rPr>
              <a:t>Kamada</a:t>
            </a:r>
            <a:r>
              <a:rPr lang="en-US" altLang="de-DE" sz="2000" dirty="0" smtClean="0">
                <a:solidFill>
                  <a:srgbClr val="0000FF"/>
                </a:solidFill>
                <a:latin typeface="Arial Rounded MT Bold" pitchFamily="34" charset="0"/>
              </a:rPr>
              <a:t>, 2015)</a:t>
            </a:r>
          </a:p>
        </p:txBody>
      </p:sp>
    </p:spTree>
    <p:extLst>
      <p:ext uri="{BB962C8B-B14F-4D97-AF65-F5344CB8AC3E}">
        <p14:creationId xmlns:p14="http://schemas.microsoft.com/office/powerpoint/2010/main" val="3148064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Shrinking the size using superconductivity</a:t>
            </a:r>
            <a:endParaRPr lang="en-US"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6387"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9424651C-38E1-4160-AB60-CDE37030906B}" type="slidenum">
              <a:rPr lang="de-DE" altLang="de-DE" sz="1200" smtClean="0">
                <a:latin typeface="Arial Rounded MT Bold" pitchFamily="34" charset="0"/>
              </a:rPr>
              <a:pPr eaLnBrk="1" hangingPunct="1">
                <a:spcBef>
                  <a:spcPct val="0"/>
                </a:spcBef>
                <a:buFontTx/>
                <a:buNone/>
              </a:pPr>
              <a:t>11</a:t>
            </a:fld>
            <a:endParaRPr lang="de-DE" altLang="de-DE" sz="1200" smtClean="0">
              <a:latin typeface="Arial Rounded MT Bold" pitchFamily="34" charset="0"/>
            </a:endParaRPr>
          </a:p>
        </p:txBody>
      </p:sp>
      <p:sp>
        <p:nvSpPr>
          <p:cNvPr id="16388" name="Textfeld 3"/>
          <p:cNvSpPr txBox="1">
            <a:spLocks noChangeArrowheads="1"/>
          </p:cNvSpPr>
          <p:nvPr/>
        </p:nvSpPr>
        <p:spPr bwMode="auto">
          <a:xfrm>
            <a:off x="6516688" y="5795963"/>
            <a:ext cx="1584325"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[7], 2016</a:t>
            </a:r>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472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feld 3"/>
          <p:cNvSpPr txBox="1">
            <a:spLocks noChangeArrowheads="1"/>
          </p:cNvSpPr>
          <p:nvPr/>
        </p:nvSpPr>
        <p:spPr bwMode="auto">
          <a:xfrm>
            <a:off x="2987675" y="5948363"/>
            <a:ext cx="24479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solidFill>
                  <a:srgbClr val="FF3300"/>
                </a:solidFill>
                <a:latin typeface="Arial Rounded MT Bold" pitchFamily="34" charset="0"/>
              </a:rPr>
              <a:t>(*) Actual value:</a:t>
            </a:r>
          </a:p>
          <a:p>
            <a:pPr eaLnBrk="1" hangingPunct="1">
              <a:spcBef>
                <a:spcPct val="0"/>
              </a:spcBef>
              <a:buFontTx/>
              <a:buNone/>
            </a:pPr>
            <a:r>
              <a:rPr lang="en-US" altLang="de-DE" sz="1400" u="sng">
                <a:solidFill>
                  <a:srgbClr val="FF3300"/>
                </a:solidFill>
                <a:latin typeface="Arial Rounded MT Bold" pitchFamily="34" charset="0"/>
              </a:rPr>
              <a:t>dB/dt=0.038 T/s</a:t>
            </a:r>
            <a:br>
              <a:rPr lang="en-US" altLang="de-DE" sz="1400" u="sng">
                <a:solidFill>
                  <a:srgbClr val="FF3300"/>
                </a:solidFill>
                <a:latin typeface="Arial Rounded MT Bold" pitchFamily="34" charset="0"/>
              </a:rPr>
            </a:br>
            <a:r>
              <a:rPr lang="en-US" altLang="de-DE" sz="1400">
                <a:solidFill>
                  <a:srgbClr val="FF3300"/>
                </a:solidFill>
                <a:latin typeface="Arial Rounded MT Bold" pitchFamily="34" charset="0"/>
              </a:rPr>
              <a:t>(HIMAC-Gantry magnets)</a:t>
            </a:r>
          </a:p>
        </p:txBody>
      </p:sp>
      <p:sp>
        <p:nvSpPr>
          <p:cNvPr id="16391" name="Textfeld 1"/>
          <p:cNvSpPr txBox="1">
            <a:spLocks noChangeArrowheads="1"/>
          </p:cNvSpPr>
          <p:nvPr/>
        </p:nvSpPr>
        <p:spPr bwMode="auto">
          <a:xfrm>
            <a:off x="2700338" y="1773238"/>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de-DE" sz="2000">
                <a:solidFill>
                  <a:srgbClr val="FF3300"/>
                </a:solidFill>
                <a:latin typeface="Arial Rounded MT Bold" pitchFamily="34" charset="0"/>
              </a:rPr>
              <a:t>(*)</a:t>
            </a:r>
          </a:p>
        </p:txBody>
      </p:sp>
    </p:spTree>
    <p:extLst>
      <p:ext uri="{BB962C8B-B14F-4D97-AF65-F5344CB8AC3E}">
        <p14:creationId xmlns:p14="http://schemas.microsoft.com/office/powerpoint/2010/main" val="954707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FB64F25-3EB3-4925-8042-5CC6DFA90C24}" type="slidenum">
              <a:rPr lang="de-DE" altLang="de-DE" sz="1200" smtClean="0">
                <a:latin typeface="Arial Rounded MT Bold" pitchFamily="34" charset="0"/>
              </a:rPr>
              <a:pPr eaLnBrk="1" hangingPunct="1">
                <a:spcBef>
                  <a:spcPct val="0"/>
                </a:spcBef>
                <a:buFontTx/>
                <a:buNone/>
              </a:pPr>
              <a:t>12</a:t>
            </a:fld>
            <a:endParaRPr lang="de-DE" altLang="de-DE" sz="1200" smtClean="0">
              <a:latin typeface="Arial Rounded MT Bold" pitchFamily="34" charset="0"/>
            </a:endParaRPr>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7488"/>
            <a:ext cx="8113713"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3789363"/>
            <a:ext cx="7383463"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フッター プレースホルダー 3"/>
          <p:cNvSpPr txBox="1">
            <a:spLocks/>
          </p:cNvSpPr>
          <p:nvPr/>
        </p:nvSpPr>
        <p:spPr bwMode="auto">
          <a:xfrm>
            <a:off x="6116638" y="5861050"/>
            <a:ext cx="25034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ja-JP"/>
            </a:defPPr>
            <a:lvl1pPr marL="0" algn="l" defTabSz="914228" rtl="0" eaLnBrk="1" latinLnBrk="0" hangingPunct="1">
              <a:defRPr kumimoji="0" lang="en-US" altLang="ja-JP" sz="1100" kern="1200" smtClean="0">
                <a:solidFill>
                  <a:srgbClr val="000000"/>
                </a:solidFill>
                <a:latin typeface="Segoe UI"/>
                <a:ea typeface="Segoe UI" pitchFamily="34" charset="0"/>
                <a:cs typeface="Segoe UI" pitchFamily="34" charset="0"/>
              </a:defRPr>
            </a:lvl1pPr>
            <a:lvl2pPr marL="457114" algn="l" defTabSz="914228" rtl="0" eaLnBrk="1" latinLnBrk="0" hangingPunct="1">
              <a:defRPr kumimoji="1" sz="1800" kern="1200">
                <a:solidFill>
                  <a:schemeClr val="tx1"/>
                </a:solidFill>
                <a:latin typeface="+mn-lt"/>
                <a:ea typeface="+mn-ea"/>
                <a:cs typeface="+mn-cs"/>
              </a:defRPr>
            </a:lvl2pPr>
            <a:lvl3pPr marL="914228" algn="l" defTabSz="914228" rtl="0" eaLnBrk="1" latinLnBrk="0" hangingPunct="1">
              <a:defRPr kumimoji="1" sz="1800" kern="1200">
                <a:solidFill>
                  <a:schemeClr val="tx1"/>
                </a:solidFill>
                <a:latin typeface="+mn-lt"/>
                <a:ea typeface="+mn-ea"/>
                <a:cs typeface="+mn-cs"/>
              </a:defRPr>
            </a:lvl3pPr>
            <a:lvl4pPr marL="1371342" algn="l" defTabSz="914228" rtl="0" eaLnBrk="1" latinLnBrk="0" hangingPunct="1">
              <a:defRPr kumimoji="1" sz="1800" kern="1200">
                <a:solidFill>
                  <a:schemeClr val="tx1"/>
                </a:solidFill>
                <a:latin typeface="+mn-lt"/>
                <a:ea typeface="+mn-ea"/>
                <a:cs typeface="+mn-cs"/>
              </a:defRPr>
            </a:lvl4pPr>
            <a:lvl5pPr marL="1828456" algn="l" defTabSz="914228" rtl="0" eaLnBrk="1" latinLnBrk="0" hangingPunct="1">
              <a:defRPr kumimoji="1" sz="1800" kern="1200">
                <a:solidFill>
                  <a:schemeClr val="tx1"/>
                </a:solidFill>
                <a:latin typeface="+mn-lt"/>
                <a:ea typeface="+mn-ea"/>
                <a:cs typeface="+mn-cs"/>
              </a:defRPr>
            </a:lvl5pPr>
            <a:lvl6pPr marL="2285570" algn="l" defTabSz="914228" rtl="0" eaLnBrk="1" latinLnBrk="0" hangingPunct="1">
              <a:defRPr kumimoji="1" sz="1800" kern="1200">
                <a:solidFill>
                  <a:schemeClr val="tx1"/>
                </a:solidFill>
                <a:latin typeface="+mn-lt"/>
                <a:ea typeface="+mn-ea"/>
                <a:cs typeface="+mn-cs"/>
              </a:defRPr>
            </a:lvl6pPr>
            <a:lvl7pPr marL="2742684" algn="l" defTabSz="914228" rtl="0" eaLnBrk="1" latinLnBrk="0" hangingPunct="1">
              <a:defRPr kumimoji="1" sz="1800" kern="1200">
                <a:solidFill>
                  <a:schemeClr val="tx1"/>
                </a:solidFill>
                <a:latin typeface="+mn-lt"/>
                <a:ea typeface="+mn-ea"/>
                <a:cs typeface="+mn-cs"/>
              </a:defRPr>
            </a:lvl7pPr>
            <a:lvl8pPr marL="3199798" algn="l" defTabSz="914228" rtl="0" eaLnBrk="1" latinLnBrk="0" hangingPunct="1">
              <a:defRPr kumimoji="1" sz="1800" kern="1200">
                <a:solidFill>
                  <a:schemeClr val="tx1"/>
                </a:solidFill>
                <a:latin typeface="+mn-lt"/>
                <a:ea typeface="+mn-ea"/>
                <a:cs typeface="+mn-cs"/>
              </a:defRPr>
            </a:lvl8pPr>
            <a:lvl9pPr marL="3656913" algn="l" defTabSz="914228"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r>
              <a:rPr sz="800" dirty="0">
                <a:latin typeface="TT Toshiba Sans"/>
                <a:ea typeface="+mn-ea"/>
              </a:rPr>
              <a:t>© 2019 Toshiba Energy Systems &amp; Solutions Corporation </a:t>
            </a:r>
            <a:endParaRPr lang="ja-JP" sz="800" dirty="0">
              <a:latin typeface="TT Toshiba Sans"/>
              <a:ea typeface="+mn-ea"/>
            </a:endParaRPr>
          </a:p>
        </p:txBody>
      </p:sp>
    </p:spTree>
    <p:extLst>
      <p:ext uri="{BB962C8B-B14F-4D97-AF65-F5344CB8AC3E}">
        <p14:creationId xmlns:p14="http://schemas.microsoft.com/office/powerpoint/2010/main" val="3269328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nummernplatzhalter 1"/>
          <p:cNvSpPr>
            <a:spLocks noGrp="1"/>
          </p:cNvSpPr>
          <p:nvPr>
            <p:ph type="sldNum" sz="quarter" idx="12"/>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692C1AF4-F8E1-4856-B1BC-3FB30C420F90}" type="slidenum">
              <a:rPr lang="de-DE" altLang="de-DE" sz="1200" smtClean="0">
                <a:latin typeface="Arial Rounded MT Bold" pitchFamily="34" charset="0"/>
              </a:rPr>
              <a:pPr eaLnBrk="1" hangingPunct="1"/>
              <a:t>13</a:t>
            </a:fld>
            <a:endParaRPr lang="de-DE" altLang="de-DE" sz="1200" smtClean="0">
              <a:latin typeface="Arial Rounded MT Bold" pitchFamily="34" charset="0"/>
            </a:endParaRP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76213"/>
            <a:ext cx="2397125"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001713"/>
            <a:ext cx="8870950" cy="485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フッター プレースホルダー 3"/>
          <p:cNvSpPr txBox="1">
            <a:spLocks/>
          </p:cNvSpPr>
          <p:nvPr/>
        </p:nvSpPr>
        <p:spPr bwMode="auto">
          <a:xfrm>
            <a:off x="6116638" y="5861050"/>
            <a:ext cx="25034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ja-JP"/>
            </a:defPPr>
            <a:lvl1pPr marL="0" algn="l" defTabSz="914228" rtl="0" eaLnBrk="1" latinLnBrk="0" hangingPunct="1">
              <a:defRPr kumimoji="0" lang="en-US" altLang="ja-JP" sz="1100" kern="1200" smtClean="0">
                <a:solidFill>
                  <a:srgbClr val="000000"/>
                </a:solidFill>
                <a:latin typeface="Segoe UI"/>
                <a:ea typeface="Segoe UI" pitchFamily="34" charset="0"/>
                <a:cs typeface="Segoe UI" pitchFamily="34" charset="0"/>
              </a:defRPr>
            </a:lvl1pPr>
            <a:lvl2pPr marL="457114" algn="l" defTabSz="914228" rtl="0" eaLnBrk="1" latinLnBrk="0" hangingPunct="1">
              <a:defRPr kumimoji="1" sz="1800" kern="1200">
                <a:solidFill>
                  <a:schemeClr val="tx1"/>
                </a:solidFill>
                <a:latin typeface="+mn-lt"/>
                <a:ea typeface="+mn-ea"/>
                <a:cs typeface="+mn-cs"/>
              </a:defRPr>
            </a:lvl2pPr>
            <a:lvl3pPr marL="914228" algn="l" defTabSz="914228" rtl="0" eaLnBrk="1" latinLnBrk="0" hangingPunct="1">
              <a:defRPr kumimoji="1" sz="1800" kern="1200">
                <a:solidFill>
                  <a:schemeClr val="tx1"/>
                </a:solidFill>
                <a:latin typeface="+mn-lt"/>
                <a:ea typeface="+mn-ea"/>
                <a:cs typeface="+mn-cs"/>
              </a:defRPr>
            </a:lvl3pPr>
            <a:lvl4pPr marL="1371342" algn="l" defTabSz="914228" rtl="0" eaLnBrk="1" latinLnBrk="0" hangingPunct="1">
              <a:defRPr kumimoji="1" sz="1800" kern="1200">
                <a:solidFill>
                  <a:schemeClr val="tx1"/>
                </a:solidFill>
                <a:latin typeface="+mn-lt"/>
                <a:ea typeface="+mn-ea"/>
                <a:cs typeface="+mn-cs"/>
              </a:defRPr>
            </a:lvl4pPr>
            <a:lvl5pPr marL="1828456" algn="l" defTabSz="914228" rtl="0" eaLnBrk="1" latinLnBrk="0" hangingPunct="1">
              <a:defRPr kumimoji="1" sz="1800" kern="1200">
                <a:solidFill>
                  <a:schemeClr val="tx1"/>
                </a:solidFill>
                <a:latin typeface="+mn-lt"/>
                <a:ea typeface="+mn-ea"/>
                <a:cs typeface="+mn-cs"/>
              </a:defRPr>
            </a:lvl5pPr>
            <a:lvl6pPr marL="2285570" algn="l" defTabSz="914228" rtl="0" eaLnBrk="1" latinLnBrk="0" hangingPunct="1">
              <a:defRPr kumimoji="1" sz="1800" kern="1200">
                <a:solidFill>
                  <a:schemeClr val="tx1"/>
                </a:solidFill>
                <a:latin typeface="+mn-lt"/>
                <a:ea typeface="+mn-ea"/>
                <a:cs typeface="+mn-cs"/>
              </a:defRPr>
            </a:lvl6pPr>
            <a:lvl7pPr marL="2742684" algn="l" defTabSz="914228" rtl="0" eaLnBrk="1" latinLnBrk="0" hangingPunct="1">
              <a:defRPr kumimoji="1" sz="1800" kern="1200">
                <a:solidFill>
                  <a:schemeClr val="tx1"/>
                </a:solidFill>
                <a:latin typeface="+mn-lt"/>
                <a:ea typeface="+mn-ea"/>
                <a:cs typeface="+mn-cs"/>
              </a:defRPr>
            </a:lvl7pPr>
            <a:lvl8pPr marL="3199798" algn="l" defTabSz="914228" rtl="0" eaLnBrk="1" latinLnBrk="0" hangingPunct="1">
              <a:defRPr kumimoji="1" sz="1800" kern="1200">
                <a:solidFill>
                  <a:schemeClr val="tx1"/>
                </a:solidFill>
                <a:latin typeface="+mn-lt"/>
                <a:ea typeface="+mn-ea"/>
                <a:cs typeface="+mn-cs"/>
              </a:defRPr>
            </a:lvl8pPr>
            <a:lvl9pPr marL="3656913" algn="l" defTabSz="914228"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r>
              <a:rPr sz="800" dirty="0">
                <a:latin typeface="TT Toshiba Sans"/>
                <a:ea typeface="+mn-ea"/>
              </a:rPr>
              <a:t>© 2019 Toshiba Energy Systems &amp; Solutions Corporation </a:t>
            </a:r>
            <a:endParaRPr lang="ja-JP" sz="800" dirty="0">
              <a:latin typeface="TT Toshiba Sans"/>
              <a:ea typeface="+mn-ea"/>
            </a:endParaRPr>
          </a:p>
        </p:txBody>
      </p:sp>
    </p:spTree>
    <p:extLst>
      <p:ext uri="{BB962C8B-B14F-4D97-AF65-F5344CB8AC3E}">
        <p14:creationId xmlns:p14="http://schemas.microsoft.com/office/powerpoint/2010/main" val="237230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nummernplatzhalter 3"/>
          <p:cNvSpPr>
            <a:spLocks noGrp="1"/>
          </p:cNvSpPr>
          <p:nvPr>
            <p:ph type="sldNum" sz="quarter" idx="12"/>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EF1E9C2-346F-4249-BC79-86CFABEFF77C}" type="slidenum">
              <a:rPr lang="de-DE" altLang="de-DE" sz="1200" smtClean="0"/>
              <a:pPr eaLnBrk="1" hangingPunct="1"/>
              <a:t>14</a:t>
            </a:fld>
            <a:endParaRPr lang="de-DE" altLang="de-DE" sz="1200" smtClean="0"/>
          </a:p>
        </p:txBody>
      </p:sp>
      <p:sp>
        <p:nvSpPr>
          <p:cNvPr id="5" name="Rectangle 2"/>
          <p:cNvSpPr>
            <a:spLocks noGrp="1" noChangeArrowheads="1"/>
          </p:cNvSpPr>
          <p:nvPr>
            <p:ph type="title"/>
          </p:nvPr>
        </p:nvSpPr>
        <p:spPr>
          <a:xfrm>
            <a:off x="457200" y="42863"/>
            <a:ext cx="8229600" cy="793750"/>
          </a:xfrm>
        </p:spPr>
        <p:txBody>
          <a:bodyPr/>
          <a:lstStyle/>
          <a:p>
            <a:pPr eaLnBrk="1" hangingPunct="1">
              <a:defRPr/>
            </a:pPr>
            <a:r>
              <a:rPr lang="de-DE" altLang="de-DE" sz="3200" dirty="0">
                <a:effectLst>
                  <a:outerShdw blurRad="38100" dist="38100" dir="2700000" algn="tl">
                    <a:srgbClr val="000000">
                      <a:alpha val="43137"/>
                    </a:srgbClr>
                  </a:outerShdw>
                </a:effectLst>
                <a:latin typeface="Arial Rounded MT Bold" panose="020F0704030504030204" pitchFamily="34" charset="0"/>
              </a:rPr>
              <a:t>Strategievorschlag für Deutschland </a:t>
            </a:r>
            <a:endParaRPr lang="de-DE"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0" name="Textfeld 9"/>
          <p:cNvSpPr txBox="1"/>
          <p:nvPr/>
        </p:nvSpPr>
        <p:spPr>
          <a:xfrm>
            <a:off x="395288" y="836613"/>
            <a:ext cx="8497887" cy="5262562"/>
          </a:xfrm>
          <a:prstGeom prst="rect">
            <a:avLst/>
          </a:prstGeom>
          <a:noFill/>
        </p:spPr>
        <p:txBody>
          <a:bodyPr>
            <a:spAutoFit/>
          </a:bodyPr>
          <a:lstStyle/>
          <a:p>
            <a:pPr>
              <a:defRPr/>
            </a:pPr>
            <a:r>
              <a:rPr lang="de-DE" sz="2000" b="1" i="1" dirty="0">
                <a:latin typeface="+mn-lt"/>
              </a:rPr>
              <a:t>Sicherung der Schlüsseltechnologie </a:t>
            </a:r>
            <a:r>
              <a:rPr lang="de-DE" sz="2000" b="1" i="1" u="sng" dirty="0" smtClean="0">
                <a:latin typeface="+mn-lt"/>
              </a:rPr>
              <a:t>Ionenbeschleuniger für medizinische Zwecke</a:t>
            </a:r>
            <a:r>
              <a:rPr lang="de-DE" sz="2000" b="1" i="1" dirty="0" smtClean="0">
                <a:latin typeface="+mn-lt"/>
              </a:rPr>
              <a:t> in </a:t>
            </a:r>
            <a:r>
              <a:rPr lang="de-DE" sz="2000" b="1" i="1" dirty="0">
                <a:latin typeface="+mn-lt"/>
              </a:rPr>
              <a:t>einem Verbund von „mittelständischen“ Firmen, die zugrunde liegenden Technologien sind vorhanden:</a:t>
            </a:r>
          </a:p>
          <a:p>
            <a:pPr marL="342900" indent="-342900">
              <a:lnSpc>
                <a:spcPct val="115000"/>
              </a:lnSpc>
              <a:spcAft>
                <a:spcPts val="0"/>
              </a:spcAft>
              <a:buFont typeface="Symbol"/>
              <a:buChar char=""/>
              <a:defRPr/>
            </a:pPr>
            <a:r>
              <a:rPr lang="de-DE" sz="2000" dirty="0">
                <a:latin typeface="+mn-lt"/>
                <a:ea typeface="Calibri"/>
                <a:cs typeface="NimbusSanL-Bold"/>
              </a:rPr>
              <a:t>Supraleitende Magnete (Babcock </a:t>
            </a:r>
            <a:r>
              <a:rPr lang="de-DE" sz="2000" dirty="0" err="1">
                <a:latin typeface="+mn-lt"/>
                <a:ea typeface="Calibri"/>
                <a:cs typeface="NimbusSanL-Bold"/>
              </a:rPr>
              <a:t>Noell</a:t>
            </a:r>
            <a:r>
              <a:rPr lang="de-DE" sz="2000" dirty="0">
                <a:latin typeface="+mn-lt"/>
                <a:ea typeface="Calibri"/>
                <a:cs typeface="NimbusSanL-Bold"/>
              </a:rPr>
              <a:t>, Würzburg; Research Instruments, Bergisch Gladbach)</a:t>
            </a:r>
            <a:endParaRPr lang="de-DE" sz="1800" dirty="0">
              <a:latin typeface="+mn-lt"/>
              <a:ea typeface="Calibri"/>
              <a:cs typeface="Times New Roman"/>
            </a:endParaRPr>
          </a:p>
          <a:p>
            <a:pPr marL="342900" indent="-342900">
              <a:lnSpc>
                <a:spcPct val="115000"/>
              </a:lnSpc>
              <a:spcAft>
                <a:spcPts val="0"/>
              </a:spcAft>
              <a:buFont typeface="Symbol"/>
              <a:buChar char=""/>
              <a:defRPr/>
            </a:pPr>
            <a:r>
              <a:rPr lang="de-DE" sz="2000" dirty="0">
                <a:latin typeface="+mn-lt"/>
                <a:ea typeface="Calibri"/>
                <a:cs typeface="NimbusSanL-Bold"/>
              </a:rPr>
              <a:t>Ionenquellen und Injektoren (</a:t>
            </a:r>
            <a:r>
              <a:rPr lang="de-DE" sz="2000" dirty="0" err="1">
                <a:latin typeface="+mn-lt"/>
                <a:ea typeface="Calibri"/>
                <a:cs typeface="NimbusSanL-Bold"/>
              </a:rPr>
              <a:t>Dreebit</a:t>
            </a:r>
            <a:r>
              <a:rPr lang="de-DE" sz="2000" dirty="0">
                <a:latin typeface="+mn-lt"/>
                <a:ea typeface="Calibri"/>
                <a:cs typeface="NimbusSanL-Bold"/>
              </a:rPr>
              <a:t>, Großröhrsdorf; </a:t>
            </a:r>
            <a:r>
              <a:rPr lang="de-DE" sz="2000" dirty="0" err="1">
                <a:latin typeface="+mn-lt"/>
                <a:ea typeface="Calibri"/>
                <a:cs typeface="NimbusSanL-Bold"/>
              </a:rPr>
              <a:t>Bevatech</a:t>
            </a:r>
            <a:r>
              <a:rPr lang="de-DE" sz="2000" dirty="0">
                <a:latin typeface="+mn-lt"/>
                <a:ea typeface="Calibri"/>
                <a:cs typeface="NimbusSanL-Bold"/>
              </a:rPr>
              <a:t>, Frankfurt)</a:t>
            </a:r>
            <a:endParaRPr lang="de-DE" sz="1800" dirty="0">
              <a:latin typeface="+mn-lt"/>
              <a:ea typeface="Calibri"/>
              <a:cs typeface="Times New Roman"/>
            </a:endParaRPr>
          </a:p>
          <a:p>
            <a:pPr marL="342900" indent="-342900">
              <a:lnSpc>
                <a:spcPct val="115000"/>
              </a:lnSpc>
              <a:spcAft>
                <a:spcPts val="0"/>
              </a:spcAft>
              <a:buFont typeface="Symbol"/>
              <a:buChar char=""/>
              <a:defRPr/>
            </a:pPr>
            <a:r>
              <a:rPr lang="de-DE" sz="2000" dirty="0">
                <a:latin typeface="+mn-lt"/>
                <a:ea typeface="Calibri"/>
                <a:cs typeface="NimbusSanL-Bold"/>
              </a:rPr>
              <a:t>Vakuum, </a:t>
            </a:r>
            <a:r>
              <a:rPr lang="de-DE" sz="2000" dirty="0" err="1">
                <a:latin typeface="+mn-lt"/>
                <a:ea typeface="Calibri"/>
                <a:cs typeface="NimbusSanL-Bold"/>
              </a:rPr>
              <a:t>Beamlines</a:t>
            </a:r>
            <a:r>
              <a:rPr lang="de-DE" sz="2000" dirty="0">
                <a:latin typeface="+mn-lt"/>
                <a:ea typeface="Calibri"/>
                <a:cs typeface="NimbusSanL-Bold"/>
              </a:rPr>
              <a:t>, Strahldiagnose (FMB Berlin; PINK, Wertheim; Pfeiffer </a:t>
            </a:r>
            <a:r>
              <a:rPr lang="de-DE" sz="2000" dirty="0" err="1">
                <a:latin typeface="+mn-lt"/>
                <a:ea typeface="Calibri"/>
                <a:cs typeface="NimbusSanL-Bold"/>
              </a:rPr>
              <a:t>Vacuum</a:t>
            </a:r>
            <a:r>
              <a:rPr lang="de-DE" sz="2000" dirty="0">
                <a:latin typeface="+mn-lt"/>
                <a:ea typeface="Calibri"/>
                <a:cs typeface="NimbusSanL-Bold"/>
              </a:rPr>
              <a:t>, Aßlar; NTG, Gelnhausen)</a:t>
            </a:r>
            <a:endParaRPr lang="de-DE" sz="1800" dirty="0">
              <a:latin typeface="+mn-lt"/>
              <a:ea typeface="Calibri"/>
              <a:cs typeface="Times New Roman"/>
            </a:endParaRPr>
          </a:p>
          <a:p>
            <a:pPr marL="342900" indent="-342900">
              <a:lnSpc>
                <a:spcPct val="115000"/>
              </a:lnSpc>
              <a:spcAft>
                <a:spcPts val="0"/>
              </a:spcAft>
              <a:buFont typeface="Symbol"/>
              <a:buChar char=""/>
              <a:defRPr/>
            </a:pPr>
            <a:r>
              <a:rPr lang="de-DE" sz="2000" dirty="0">
                <a:latin typeface="+mn-lt"/>
                <a:ea typeface="Calibri"/>
                <a:cs typeface="NimbusSanL-Bold"/>
              </a:rPr>
              <a:t>Kontrollsysteme (Fa. Eckelmann, Wiesbaden)</a:t>
            </a:r>
            <a:endParaRPr lang="de-DE" sz="2000" i="1" dirty="0">
              <a:latin typeface="+mn-lt"/>
            </a:endParaRPr>
          </a:p>
          <a:p>
            <a:pPr>
              <a:lnSpc>
                <a:spcPct val="115000"/>
              </a:lnSpc>
              <a:spcAft>
                <a:spcPts val="0"/>
              </a:spcAft>
              <a:defRPr/>
            </a:pPr>
            <a:endParaRPr lang="de-DE" sz="2000" dirty="0">
              <a:latin typeface="+mn-lt"/>
              <a:ea typeface="Calibri"/>
              <a:cs typeface="Times New Roman"/>
            </a:endParaRPr>
          </a:p>
          <a:p>
            <a:pPr>
              <a:lnSpc>
                <a:spcPct val="115000"/>
              </a:lnSpc>
              <a:spcAft>
                <a:spcPts val="0"/>
              </a:spcAft>
              <a:defRPr/>
            </a:pPr>
            <a:r>
              <a:rPr lang="de-DE" sz="2000" dirty="0">
                <a:latin typeface="+mn-lt"/>
                <a:ea typeface="Calibri"/>
                <a:cs typeface="Times New Roman"/>
              </a:rPr>
              <a:t>Im Verbund mit den entsprechenden Forschungseinrichtungen (GSI/FAIR, Helmholtz-Zentrum Dresden </a:t>
            </a:r>
            <a:r>
              <a:rPr lang="de-DE" sz="2000" dirty="0" err="1">
                <a:latin typeface="+mn-lt"/>
                <a:ea typeface="Calibri"/>
                <a:cs typeface="Times New Roman"/>
              </a:rPr>
              <a:t>Rossendorf</a:t>
            </a:r>
            <a:r>
              <a:rPr lang="de-DE" sz="2000" dirty="0">
                <a:latin typeface="+mn-lt"/>
                <a:ea typeface="Calibri"/>
                <a:cs typeface="Times New Roman"/>
              </a:rPr>
              <a:t>, Uni Heidelberg/HIT/DKFZ u.a.) ließe sich „ein zweiter Anlauf“ </a:t>
            </a:r>
            <a:r>
              <a:rPr lang="de-DE" sz="2000" dirty="0" smtClean="0">
                <a:latin typeface="+mn-lt"/>
                <a:ea typeface="Calibri"/>
                <a:cs typeface="Times New Roman"/>
              </a:rPr>
              <a:t>(„</a:t>
            </a:r>
            <a:r>
              <a:rPr lang="de-DE" sz="2000" i="1" dirty="0" smtClean="0">
                <a:latin typeface="+mn-lt"/>
                <a:ea typeface="Calibri"/>
                <a:cs typeface="Times New Roman"/>
              </a:rPr>
              <a:t>nach Siemens“</a:t>
            </a:r>
            <a:r>
              <a:rPr lang="de-DE" sz="2000" dirty="0" smtClean="0">
                <a:latin typeface="+mn-lt"/>
                <a:ea typeface="Calibri"/>
                <a:cs typeface="Times New Roman"/>
              </a:rPr>
              <a:t>) </a:t>
            </a:r>
            <a:r>
              <a:rPr lang="de-DE" sz="2000" b="1" dirty="0">
                <a:latin typeface="+mn-lt"/>
                <a:ea typeface="Calibri"/>
                <a:cs typeface="Times New Roman"/>
              </a:rPr>
              <a:t>bei geeigneter Förderung und </a:t>
            </a:r>
            <a:r>
              <a:rPr lang="de-DE" sz="2000" b="1" dirty="0" smtClean="0">
                <a:latin typeface="+mn-lt"/>
                <a:ea typeface="Calibri"/>
                <a:cs typeface="Times New Roman"/>
              </a:rPr>
              <a:t>nationaler (europaweiter?) Koordination</a:t>
            </a:r>
            <a:r>
              <a:rPr lang="de-DE" sz="2000" dirty="0" smtClean="0">
                <a:latin typeface="+mn-lt"/>
                <a:ea typeface="Calibri"/>
                <a:cs typeface="Times New Roman"/>
              </a:rPr>
              <a:t> </a:t>
            </a:r>
            <a:r>
              <a:rPr lang="de-DE" sz="2000" dirty="0">
                <a:latin typeface="+mn-lt"/>
                <a:ea typeface="Calibri"/>
                <a:cs typeface="Times New Roman"/>
              </a:rPr>
              <a:t>realisieren.</a:t>
            </a:r>
          </a:p>
        </p:txBody>
      </p:sp>
    </p:spTree>
    <p:extLst>
      <p:ext uri="{BB962C8B-B14F-4D97-AF65-F5344CB8AC3E}">
        <p14:creationId xmlns:p14="http://schemas.microsoft.com/office/powerpoint/2010/main" val="730828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nummernplatzhalter 3"/>
          <p:cNvSpPr>
            <a:spLocks noGrp="1"/>
          </p:cNvSpPr>
          <p:nvPr>
            <p:ph type="sldNum" sz="quarter" idx="12"/>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EF1E9C2-346F-4249-BC79-86CFABEFF77C}" type="slidenum">
              <a:rPr lang="de-DE" altLang="de-DE" sz="1200" smtClean="0"/>
              <a:pPr eaLnBrk="1" hangingPunct="1"/>
              <a:t>15</a:t>
            </a:fld>
            <a:endParaRPr lang="de-DE" altLang="de-DE" sz="1200" smtClean="0"/>
          </a:p>
        </p:txBody>
      </p:sp>
      <p:sp>
        <p:nvSpPr>
          <p:cNvPr id="5" name="Rectangle 2"/>
          <p:cNvSpPr>
            <a:spLocks noGrp="1" noChangeArrowheads="1"/>
          </p:cNvSpPr>
          <p:nvPr>
            <p:ph type="title"/>
          </p:nvPr>
        </p:nvSpPr>
        <p:spPr>
          <a:xfrm>
            <a:off x="457200" y="42863"/>
            <a:ext cx="8229600" cy="793750"/>
          </a:xfrm>
        </p:spPr>
        <p:txBody>
          <a:bodyPr/>
          <a:lstStyle/>
          <a:p>
            <a:pPr eaLnBrk="1" hangingPunct="1">
              <a:defRPr/>
            </a:pPr>
            <a:r>
              <a:rPr lang="de-DE" altLang="de-DE" sz="3200" dirty="0">
                <a:effectLst>
                  <a:outerShdw blurRad="38100" dist="38100" dir="2700000" algn="tl">
                    <a:srgbClr val="000000">
                      <a:alpha val="43137"/>
                    </a:srgbClr>
                  </a:outerShdw>
                </a:effectLst>
                <a:latin typeface="Arial Rounded MT Bold" panose="020F0704030504030204" pitchFamily="34" charset="0"/>
              </a:rPr>
              <a:t>Strategievorschlag für Deutschland </a:t>
            </a:r>
            <a:endParaRPr lang="de-DE"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0" name="Textfeld 9"/>
          <p:cNvSpPr txBox="1"/>
          <p:nvPr/>
        </p:nvSpPr>
        <p:spPr>
          <a:xfrm>
            <a:off x="395288" y="836613"/>
            <a:ext cx="8497887" cy="2862322"/>
          </a:xfrm>
          <a:prstGeom prst="rect">
            <a:avLst/>
          </a:prstGeom>
          <a:noFill/>
        </p:spPr>
        <p:txBody>
          <a:bodyPr>
            <a:spAutoFit/>
          </a:bodyPr>
          <a:lstStyle/>
          <a:p>
            <a:pPr>
              <a:defRPr/>
            </a:pPr>
            <a:r>
              <a:rPr lang="de-DE" sz="2000" dirty="0" smtClean="0">
                <a:latin typeface="+mn-lt"/>
                <a:ea typeface="Calibri"/>
                <a:cs typeface="Times New Roman"/>
              </a:rPr>
              <a:t>Zusätzlich: Stichwort Laserplasma-Beschleuniger:</a:t>
            </a:r>
          </a:p>
          <a:p>
            <a:pPr>
              <a:defRPr/>
            </a:pPr>
            <a:endParaRPr lang="de-DE" sz="2000" dirty="0" smtClean="0">
              <a:latin typeface="+mn-lt"/>
              <a:ea typeface="Calibri"/>
              <a:cs typeface="Times New Roman"/>
            </a:endParaRPr>
          </a:p>
          <a:p>
            <a:pPr>
              <a:defRPr/>
            </a:pPr>
            <a:r>
              <a:rPr lang="de-DE" sz="2000" i="1" dirty="0" smtClean="0">
                <a:latin typeface="+mn-lt"/>
                <a:ea typeface="Calibri"/>
                <a:cs typeface="Times New Roman"/>
              </a:rPr>
              <a:t>„Parallel </a:t>
            </a:r>
            <a:r>
              <a:rPr lang="de-DE" sz="2000" i="1" dirty="0">
                <a:latin typeface="+mn-lt"/>
                <a:ea typeface="Calibri"/>
                <a:cs typeface="Times New Roman"/>
              </a:rPr>
              <a:t>dazu sollte die Grundlagenforschung im Bereich Laserplasmabeschleuniger wie z.B. ELIMED weiter gefördert werden, da diese Technologie für die Medizin – langfristig gesehen – noch große Bedeutung gewinnen kann, auch wenn hier der Blick über die Perspektive 2030 hinausreichen sollte. Noch sind etliche Fragestellungen zu klären wie z.B. die Energieverteilung und Pulsstruktur sowie die Wiederholfrequenz der zukünftig verfügbaren Hochleistungslaser</a:t>
            </a:r>
            <a:r>
              <a:rPr lang="de-DE" sz="2000" i="1" dirty="0" smtClean="0">
                <a:latin typeface="+mn-lt"/>
                <a:ea typeface="Calibri"/>
                <a:cs typeface="Times New Roman"/>
              </a:rPr>
              <a:t>.“</a:t>
            </a:r>
            <a:endParaRPr lang="de-DE" sz="2000" i="1" dirty="0">
              <a:latin typeface="+mn-lt"/>
              <a:ea typeface="Calibri"/>
              <a:cs typeface="Times New Roman"/>
            </a:endParaRPr>
          </a:p>
        </p:txBody>
      </p:sp>
    </p:spTree>
    <p:extLst>
      <p:ext uri="{BB962C8B-B14F-4D97-AF65-F5344CB8AC3E}">
        <p14:creationId xmlns:p14="http://schemas.microsoft.com/office/powerpoint/2010/main" val="703101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pPr>
              <a:defRPr/>
            </a:pPr>
            <a:fld id="{176FE44F-81EF-401A-99C3-A97C8AF08F4E}" type="slidenum">
              <a:rPr lang="de-DE" smtClean="0"/>
              <a:pPr>
                <a:defRPr/>
              </a:pPr>
              <a:t>16</a:t>
            </a:fld>
            <a:endParaRPr lang="de-DE" dirty="0"/>
          </a:p>
        </p:txBody>
      </p:sp>
    </p:spTree>
    <p:extLst>
      <p:ext uri="{BB962C8B-B14F-4D97-AF65-F5344CB8AC3E}">
        <p14:creationId xmlns:p14="http://schemas.microsoft.com/office/powerpoint/2010/main" val="2528089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Foliennummernplatzhalter 1"/>
          <p:cNvSpPr>
            <a:spLocks noGrp="1"/>
          </p:cNvSpPr>
          <p:nvPr>
            <p:ph type="sldNum" sz="quarter" idx="12"/>
          </p:nvPr>
        </p:nvSpPr>
        <p:spPr>
          <a:xfrm>
            <a:off x="6588125" y="6238875"/>
            <a:ext cx="2133600" cy="476250"/>
          </a:xfrm>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EF047426-7D55-4C47-987B-1B059AF19352}" type="slidenum">
              <a:rPr lang="de-DE" altLang="de-DE" sz="1200" smtClean="0">
                <a:latin typeface="Arial Rounded MT Bold" pitchFamily="34" charset="0"/>
              </a:rPr>
              <a:pPr eaLnBrk="1" hangingPunct="1">
                <a:spcBef>
                  <a:spcPct val="0"/>
                </a:spcBef>
                <a:buFontTx/>
                <a:buNone/>
              </a:pPr>
              <a:t>17</a:t>
            </a:fld>
            <a:endParaRPr lang="de-DE" altLang="de-DE" sz="1200" smtClean="0">
              <a:latin typeface="Arial Rounded MT Bold" pitchFamily="34" charset="0"/>
            </a:endParaRPr>
          </a:p>
        </p:txBody>
      </p:sp>
      <p:sp>
        <p:nvSpPr>
          <p:cNvPr id="3" name="Rechteck 2"/>
          <p:cNvSpPr/>
          <p:nvPr/>
        </p:nvSpPr>
        <p:spPr>
          <a:xfrm>
            <a:off x="1042988" y="1989138"/>
            <a:ext cx="7489825" cy="2787650"/>
          </a:xfrm>
          <a:prstGeom prst="rect">
            <a:avLst/>
          </a:prstGeom>
        </p:spPr>
        <p:txBody>
          <a:bodyPr>
            <a:spAutoFit/>
          </a:bodyPr>
          <a:lstStyle/>
          <a:p>
            <a:pPr eaLnBrk="0" hangingPunct="0">
              <a:lnSpc>
                <a:spcPct val="115000"/>
              </a:lnSpc>
              <a:spcBef>
                <a:spcPct val="20000"/>
              </a:spcBef>
              <a:defRPr/>
            </a:pPr>
            <a:r>
              <a:rPr lang="en-US" altLang="de-DE" sz="2800" kern="0" dirty="0">
                <a:solidFill>
                  <a:srgbClr val="000000"/>
                </a:solidFill>
                <a:latin typeface="Arial Rounded MT Bold" pitchFamily="34" charset="0"/>
                <a:cs typeface="Times New Roman" pitchFamily="18" charset="0"/>
              </a:rPr>
              <a:t>Further developments in the usage of synchrotrons for particle therapy:</a:t>
            </a:r>
          </a:p>
          <a:p>
            <a:pPr marL="742950" lvl="1" indent="-285750" eaLnBrk="0" hangingPunct="0">
              <a:lnSpc>
                <a:spcPct val="115000"/>
              </a:lnSpc>
              <a:spcBef>
                <a:spcPct val="20000"/>
              </a:spcBef>
              <a:buFont typeface="+mj-lt"/>
              <a:buAutoNum type="alphaLcPeriod"/>
              <a:defRPr/>
            </a:pPr>
            <a:r>
              <a:rPr lang="en-US" altLang="de-DE" sz="1800" kern="0" dirty="0">
                <a:solidFill>
                  <a:srgbClr val="000000"/>
                </a:solidFill>
                <a:latin typeface="Arial Rounded MT Bold" pitchFamily="34" charset="0"/>
                <a:cs typeface="Times New Roman" pitchFamily="18" charset="0"/>
              </a:rPr>
              <a:t>Upgrading of existing synchrotron-based accelerator facilities</a:t>
            </a:r>
            <a:br>
              <a:rPr lang="en-US" altLang="de-DE" sz="1800" kern="0" dirty="0">
                <a:solidFill>
                  <a:srgbClr val="000000"/>
                </a:solidFill>
                <a:latin typeface="Arial Rounded MT Bold" pitchFamily="34" charset="0"/>
                <a:cs typeface="Times New Roman" pitchFamily="18" charset="0"/>
              </a:rPr>
            </a:br>
            <a:r>
              <a:rPr lang="en-US" altLang="de-DE" sz="1800" kern="0" dirty="0">
                <a:solidFill>
                  <a:srgbClr val="000000"/>
                </a:solidFill>
                <a:latin typeface="Arial Rounded MT Bold" pitchFamily="34" charset="0"/>
                <a:cs typeface="Times New Roman" pitchFamily="18" charset="0"/>
                <a:sym typeface="Wingdings" panose="05000000000000000000" pitchFamily="2" charset="2"/>
              </a:rPr>
              <a:t> “Multiple-Energy-Operation”</a:t>
            </a:r>
          </a:p>
          <a:p>
            <a:pPr marL="742950" lvl="1" indent="-285750" eaLnBrk="0" hangingPunct="0">
              <a:lnSpc>
                <a:spcPct val="115000"/>
              </a:lnSpc>
              <a:spcBef>
                <a:spcPct val="20000"/>
              </a:spcBef>
              <a:buFont typeface="+mj-lt"/>
              <a:buAutoNum type="alphaLcPeriod"/>
              <a:defRPr/>
            </a:pPr>
            <a:r>
              <a:rPr lang="en-US" altLang="de-DE" sz="1800" kern="0" dirty="0">
                <a:solidFill>
                  <a:srgbClr val="000000"/>
                </a:solidFill>
                <a:latin typeface="Arial Rounded MT Bold" pitchFamily="34" charset="0"/>
                <a:cs typeface="Times New Roman" pitchFamily="18" charset="0"/>
                <a:sym typeface="Wingdings" panose="05000000000000000000" pitchFamily="2" charset="2"/>
              </a:rPr>
              <a:t>Shrinking the size using superconductivity</a:t>
            </a:r>
            <a:br>
              <a:rPr lang="en-US" altLang="de-DE" sz="1800" kern="0" dirty="0">
                <a:solidFill>
                  <a:srgbClr val="000000"/>
                </a:solidFill>
                <a:latin typeface="Arial Rounded MT Bold" pitchFamily="34" charset="0"/>
                <a:cs typeface="Times New Roman" pitchFamily="18" charset="0"/>
                <a:sym typeface="Wingdings" panose="05000000000000000000" pitchFamily="2" charset="2"/>
              </a:rPr>
            </a:br>
            <a:r>
              <a:rPr lang="en-US" altLang="de-DE" sz="1800" kern="0" dirty="0">
                <a:solidFill>
                  <a:srgbClr val="000000"/>
                </a:solidFill>
                <a:latin typeface="Arial Rounded MT Bold" pitchFamily="34" charset="0"/>
                <a:cs typeface="Times New Roman" pitchFamily="18" charset="0"/>
                <a:sym typeface="Wingdings" panose="05000000000000000000" pitchFamily="2" charset="2"/>
              </a:rPr>
              <a:t> gantries, synchrotrons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60538"/>
            <a:ext cx="4676775" cy="2820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00B8FF"/>
                </a:solidFill>
              </a14:hiddenFill>
            </a:ext>
          </a:extLst>
        </p:spPr>
      </p:pic>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600" dirty="0" smtClean="0">
                <a:effectLst>
                  <a:outerShdw blurRad="38100" dist="38100" dir="2700000" algn="tl">
                    <a:srgbClr val="000000">
                      <a:alpha val="43137"/>
                    </a:srgbClr>
                  </a:outerShdw>
                </a:effectLst>
                <a:latin typeface="Arial Rounded MT Bold" panose="020F0704030504030204" pitchFamily="34" charset="0"/>
              </a:rPr>
              <a:t>Upgrading the synchrotron operation</a:t>
            </a:r>
          </a:p>
        </p:txBody>
      </p:sp>
      <p:sp>
        <p:nvSpPr>
          <p:cNvPr id="10244"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9E7B8F01-0483-4BD6-8B29-D9CEDA48987D}" type="slidenum">
              <a:rPr lang="de-DE" altLang="de-DE" sz="1200" smtClean="0">
                <a:latin typeface="Arial Rounded MT Bold" pitchFamily="34" charset="0"/>
              </a:rPr>
              <a:pPr eaLnBrk="1" hangingPunct="1">
                <a:spcBef>
                  <a:spcPct val="0"/>
                </a:spcBef>
                <a:buFontTx/>
                <a:buNone/>
              </a:pPr>
              <a:t>18</a:t>
            </a:fld>
            <a:endParaRPr lang="de-DE" altLang="de-DE" sz="1200" smtClean="0">
              <a:latin typeface="Arial Rounded MT Bold" pitchFamily="34" charset="0"/>
            </a:endParaRPr>
          </a:p>
        </p:txBody>
      </p:sp>
      <p:sp>
        <p:nvSpPr>
          <p:cNvPr id="10245" name="Textfeld 2"/>
          <p:cNvSpPr txBox="1">
            <a:spLocks noChangeArrowheads="1"/>
          </p:cNvSpPr>
          <p:nvPr/>
        </p:nvSpPr>
        <p:spPr bwMode="auto">
          <a:xfrm>
            <a:off x="395288" y="908050"/>
            <a:ext cx="842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Principle idea by </a:t>
            </a:r>
            <a:r>
              <a:rPr lang="en-US" altLang="de-DE" sz="2000" i="1">
                <a:solidFill>
                  <a:srgbClr val="0000FF"/>
                </a:solidFill>
                <a:latin typeface="Arial Rounded MT Bold" pitchFamily="34" charset="0"/>
              </a:rPr>
              <a:t>HIMAC, Japan </a:t>
            </a:r>
            <a:r>
              <a:rPr lang="en-US" altLang="de-DE" sz="2000">
                <a:solidFill>
                  <a:srgbClr val="0000FF"/>
                </a:solidFill>
                <a:latin typeface="Arial Rounded MT Bold" pitchFamily="34" charset="0"/>
              </a:rPr>
              <a:t>of squeezing out the synchrotron based PT method: „Multiple-Energy Operation“</a:t>
            </a:r>
          </a:p>
        </p:txBody>
      </p:sp>
      <p:pic>
        <p:nvPicPr>
          <p:cNvPr id="102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4652963"/>
            <a:ext cx="2914650" cy="199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7" name="Textfeld 1"/>
          <p:cNvSpPr txBox="1">
            <a:spLocks noChangeArrowheads="1"/>
          </p:cNvSpPr>
          <p:nvPr/>
        </p:nvSpPr>
        <p:spPr bwMode="auto">
          <a:xfrm>
            <a:off x="5148263" y="1773238"/>
            <a:ext cx="393382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Predefined patterns of multiple extraction energies within one synchrotron cycle!</a:t>
            </a:r>
          </a:p>
          <a:p>
            <a:pPr eaLnBrk="1" hangingPunct="1">
              <a:spcBef>
                <a:spcPct val="0"/>
              </a:spcBef>
              <a:buFontTx/>
              <a:buNone/>
            </a:pPr>
            <a:r>
              <a:rPr lang="en-US" altLang="de-DE" sz="2000">
                <a:solidFill>
                  <a:srgbClr val="0000FF"/>
                </a:solidFill>
                <a:latin typeface="Arial Rounded MT Bold" pitchFamily="34" charset="0"/>
              </a:rPr>
              <a:t/>
            </a:r>
            <a:br>
              <a:rPr lang="en-US" altLang="de-DE" sz="2000">
                <a:solidFill>
                  <a:srgbClr val="0000FF"/>
                </a:solidFill>
                <a:latin typeface="Arial Rounded MT Bold" pitchFamily="34" charset="0"/>
              </a:rPr>
            </a:br>
            <a:r>
              <a:rPr lang="en-US" altLang="de-DE" sz="2000">
                <a:solidFill>
                  <a:srgbClr val="0000FF"/>
                </a:solidFill>
                <a:latin typeface="Arial Rounded MT Bold" pitchFamily="34" charset="0"/>
              </a:rPr>
              <a:t>Energy change within ~100 ms</a:t>
            </a:r>
          </a:p>
        </p:txBody>
      </p:sp>
      <p:pic>
        <p:nvPicPr>
          <p:cNvPr id="1024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900" y="3716338"/>
            <a:ext cx="4294188"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9" name="Textfeld 2"/>
          <p:cNvSpPr txBox="1">
            <a:spLocks noChangeArrowheads="1"/>
          </p:cNvSpPr>
          <p:nvPr/>
        </p:nvSpPr>
        <p:spPr bwMode="auto">
          <a:xfrm>
            <a:off x="4941888" y="5881688"/>
            <a:ext cx="3517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…but all energy steps have to be passed!</a:t>
            </a:r>
          </a:p>
        </p:txBody>
      </p:sp>
      <p:sp>
        <p:nvSpPr>
          <p:cNvPr id="10250" name="Textfeld 3"/>
          <p:cNvSpPr txBox="1">
            <a:spLocks noChangeArrowheads="1"/>
          </p:cNvSpPr>
          <p:nvPr/>
        </p:nvSpPr>
        <p:spPr bwMode="auto">
          <a:xfrm>
            <a:off x="179388" y="4792663"/>
            <a:ext cx="1296987"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[2, 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600" dirty="0" smtClean="0">
                <a:effectLst>
                  <a:outerShdw blurRad="38100" dist="38100" dir="2700000" algn="tl">
                    <a:srgbClr val="000000">
                      <a:alpha val="43137"/>
                    </a:srgbClr>
                  </a:outerShdw>
                </a:effectLst>
                <a:latin typeface="Arial Rounded MT Bold" panose="020F0704030504030204" pitchFamily="34" charset="0"/>
              </a:rPr>
              <a:t>“Multiple-Energy Operation” by HIT</a:t>
            </a:r>
          </a:p>
        </p:txBody>
      </p:sp>
      <p:sp>
        <p:nvSpPr>
          <p:cNvPr id="11267"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4A53652-2DD3-4340-9472-B3F6B586BA56}" type="slidenum">
              <a:rPr lang="de-DE" altLang="de-DE" sz="1200" smtClean="0">
                <a:latin typeface="Arial Rounded MT Bold" pitchFamily="34" charset="0"/>
              </a:rPr>
              <a:pPr eaLnBrk="1" hangingPunct="1">
                <a:spcBef>
                  <a:spcPct val="0"/>
                </a:spcBef>
                <a:buFontTx/>
                <a:buNone/>
              </a:pPr>
              <a:t>19</a:t>
            </a:fld>
            <a:endParaRPr lang="de-DE" altLang="de-DE" sz="1200" smtClean="0">
              <a:latin typeface="Arial Rounded MT Bold" pitchFamily="34" charset="0"/>
            </a:endParaRPr>
          </a:p>
        </p:txBody>
      </p:sp>
      <p:sp>
        <p:nvSpPr>
          <p:cNvPr id="11268" name="Textfeld 2"/>
          <p:cNvSpPr txBox="1">
            <a:spLocks noChangeArrowheads="1"/>
          </p:cNvSpPr>
          <p:nvPr/>
        </p:nvSpPr>
        <p:spPr bwMode="auto">
          <a:xfrm>
            <a:off x="323850" y="908050"/>
            <a:ext cx="8569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The HIT approach of „Multiple-Energy Operation“ aims at a selective choice of energies (#1, #2, #3, …), </a:t>
            </a:r>
            <a:r>
              <a:rPr lang="en-US" altLang="de-DE" sz="2000" u="sng">
                <a:solidFill>
                  <a:srgbClr val="0000FF"/>
                </a:solidFill>
                <a:latin typeface="Arial Rounded MT Bold" pitchFamily="34" charset="0"/>
              </a:rPr>
              <a:t>directly linked to the individual patient treatment plans</a:t>
            </a:r>
            <a:r>
              <a:rPr lang="en-US" altLang="de-DE" sz="2000">
                <a:solidFill>
                  <a:srgbClr val="0000FF"/>
                </a:solidFill>
                <a:latin typeface="Arial Rounded MT Bold" pitchFamily="34" charset="0"/>
              </a:rPr>
              <a:t>. Irradiation time may shrink by around 50%!</a:t>
            </a:r>
          </a:p>
        </p:txBody>
      </p:sp>
      <p:grpSp>
        <p:nvGrpSpPr>
          <p:cNvPr id="11269" name="Gruppieren 1"/>
          <p:cNvGrpSpPr>
            <a:grpSpLocks/>
          </p:cNvGrpSpPr>
          <p:nvPr/>
        </p:nvGrpSpPr>
        <p:grpSpPr bwMode="auto">
          <a:xfrm>
            <a:off x="611188" y="1979613"/>
            <a:ext cx="7735887" cy="2241550"/>
            <a:chOff x="468313" y="1557338"/>
            <a:chExt cx="7735887" cy="2241550"/>
          </a:xfrm>
        </p:grpSpPr>
        <p:sp>
          <p:nvSpPr>
            <p:cNvPr id="11292" name="Rechteck 50"/>
            <p:cNvSpPr>
              <a:spLocks noChangeArrowheads="1"/>
            </p:cNvSpPr>
            <p:nvPr/>
          </p:nvSpPr>
          <p:spPr bwMode="auto">
            <a:xfrm>
              <a:off x="6877050" y="1773238"/>
              <a:ext cx="574675" cy="1657350"/>
            </a:xfrm>
            <a:prstGeom prst="rect">
              <a:avLst/>
            </a:prstGeom>
            <a:pattFill prst="ltUpDiag">
              <a:fgClr>
                <a:srgbClr val="FF7C80"/>
              </a:fgClr>
              <a:bgClr>
                <a:schemeClr val="bg1"/>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a:p>
          </p:txBody>
        </p:sp>
        <p:sp>
          <p:nvSpPr>
            <p:cNvPr id="11293" name="Rechteck 49"/>
            <p:cNvSpPr>
              <a:spLocks noChangeArrowheads="1"/>
            </p:cNvSpPr>
            <p:nvPr/>
          </p:nvSpPr>
          <p:spPr bwMode="auto">
            <a:xfrm>
              <a:off x="971550" y="1773238"/>
              <a:ext cx="828675" cy="1657350"/>
            </a:xfrm>
            <a:prstGeom prst="rect">
              <a:avLst/>
            </a:prstGeom>
            <a:pattFill prst="ltUpDiag">
              <a:fgClr>
                <a:srgbClr val="FF7C80"/>
              </a:fgClr>
              <a:bgClr>
                <a:schemeClr val="bg1"/>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a:p>
          </p:txBody>
        </p:sp>
        <p:sp>
          <p:nvSpPr>
            <p:cNvPr id="11294" name="Rechteck 48"/>
            <p:cNvSpPr>
              <a:spLocks noChangeArrowheads="1"/>
            </p:cNvSpPr>
            <p:nvPr/>
          </p:nvSpPr>
          <p:spPr bwMode="auto">
            <a:xfrm>
              <a:off x="4643438" y="1773238"/>
              <a:ext cx="1655762" cy="1657350"/>
            </a:xfrm>
            <a:prstGeom prst="rect">
              <a:avLst/>
            </a:prstGeom>
            <a:pattFill prst="ltUpDiag">
              <a:fgClr>
                <a:srgbClr val="FF7C80"/>
              </a:fgClr>
              <a:bgClr>
                <a:schemeClr val="bg1"/>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a:p>
          </p:txBody>
        </p:sp>
        <p:sp>
          <p:nvSpPr>
            <p:cNvPr id="11295" name="Rechteck 7"/>
            <p:cNvSpPr>
              <a:spLocks noChangeArrowheads="1"/>
            </p:cNvSpPr>
            <p:nvPr/>
          </p:nvSpPr>
          <p:spPr bwMode="auto">
            <a:xfrm>
              <a:off x="2411413" y="1773238"/>
              <a:ext cx="1655762" cy="1657350"/>
            </a:xfrm>
            <a:prstGeom prst="rect">
              <a:avLst/>
            </a:prstGeom>
            <a:pattFill prst="ltUpDiag">
              <a:fgClr>
                <a:srgbClr val="FF7C80"/>
              </a:fgClr>
              <a:bgClr>
                <a:schemeClr val="bg1"/>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a:p>
          </p:txBody>
        </p:sp>
        <p:sp>
          <p:nvSpPr>
            <p:cNvPr id="11296" name="Line 4"/>
            <p:cNvSpPr>
              <a:spLocks noChangeShapeType="1"/>
            </p:cNvSpPr>
            <p:nvPr/>
          </p:nvSpPr>
          <p:spPr bwMode="auto">
            <a:xfrm>
              <a:off x="969963" y="3286125"/>
              <a:ext cx="2889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97" name="Line 5"/>
            <p:cNvSpPr>
              <a:spLocks noChangeShapeType="1"/>
            </p:cNvSpPr>
            <p:nvPr/>
          </p:nvSpPr>
          <p:spPr bwMode="auto">
            <a:xfrm flipV="1">
              <a:off x="1258888" y="2565400"/>
              <a:ext cx="431800" cy="72072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98" name="Line 6"/>
            <p:cNvSpPr>
              <a:spLocks noChangeShapeType="1"/>
            </p:cNvSpPr>
            <p:nvPr/>
          </p:nvSpPr>
          <p:spPr bwMode="auto">
            <a:xfrm>
              <a:off x="1690688" y="2565400"/>
              <a:ext cx="7207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99" name="Line 7"/>
            <p:cNvSpPr>
              <a:spLocks noChangeShapeType="1"/>
            </p:cNvSpPr>
            <p:nvPr/>
          </p:nvSpPr>
          <p:spPr bwMode="auto">
            <a:xfrm flipV="1">
              <a:off x="2411413" y="2133600"/>
              <a:ext cx="215900" cy="43180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0" name="Line 8"/>
            <p:cNvSpPr>
              <a:spLocks noChangeShapeType="1"/>
            </p:cNvSpPr>
            <p:nvPr/>
          </p:nvSpPr>
          <p:spPr bwMode="auto">
            <a:xfrm>
              <a:off x="2627313" y="2133600"/>
              <a:ext cx="360362" cy="115252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1" name="Line 9"/>
            <p:cNvSpPr>
              <a:spLocks noChangeShapeType="1"/>
            </p:cNvSpPr>
            <p:nvPr/>
          </p:nvSpPr>
          <p:spPr bwMode="auto">
            <a:xfrm>
              <a:off x="2987675" y="3286125"/>
              <a:ext cx="14287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2" name="Line 10"/>
            <p:cNvSpPr>
              <a:spLocks noChangeShapeType="1"/>
            </p:cNvSpPr>
            <p:nvPr/>
          </p:nvSpPr>
          <p:spPr bwMode="auto">
            <a:xfrm>
              <a:off x="3130550" y="3286125"/>
              <a:ext cx="2889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3" name="Line 11"/>
            <p:cNvSpPr>
              <a:spLocks noChangeShapeType="1"/>
            </p:cNvSpPr>
            <p:nvPr/>
          </p:nvSpPr>
          <p:spPr bwMode="auto">
            <a:xfrm flipV="1">
              <a:off x="3419475" y="2422525"/>
              <a:ext cx="504825" cy="86360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4" name="Line 12"/>
            <p:cNvSpPr>
              <a:spLocks noChangeShapeType="1"/>
            </p:cNvSpPr>
            <p:nvPr/>
          </p:nvSpPr>
          <p:spPr bwMode="auto">
            <a:xfrm>
              <a:off x="3922713" y="2422525"/>
              <a:ext cx="7207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5" name="Line 13"/>
            <p:cNvSpPr>
              <a:spLocks noChangeShapeType="1"/>
            </p:cNvSpPr>
            <p:nvPr/>
          </p:nvSpPr>
          <p:spPr bwMode="auto">
            <a:xfrm flipV="1">
              <a:off x="4643438" y="2133600"/>
              <a:ext cx="144462" cy="28892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6" name="Line 14"/>
            <p:cNvSpPr>
              <a:spLocks noChangeShapeType="1"/>
            </p:cNvSpPr>
            <p:nvPr/>
          </p:nvSpPr>
          <p:spPr bwMode="auto">
            <a:xfrm>
              <a:off x="4787900" y="2133600"/>
              <a:ext cx="360363" cy="115252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7" name="Line 15"/>
            <p:cNvSpPr>
              <a:spLocks noChangeShapeType="1"/>
            </p:cNvSpPr>
            <p:nvPr/>
          </p:nvSpPr>
          <p:spPr bwMode="auto">
            <a:xfrm>
              <a:off x="5148263" y="3286125"/>
              <a:ext cx="14287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8" name="Line 16"/>
            <p:cNvSpPr>
              <a:spLocks noChangeShapeType="1"/>
            </p:cNvSpPr>
            <p:nvPr/>
          </p:nvSpPr>
          <p:spPr bwMode="auto">
            <a:xfrm>
              <a:off x="5291138" y="3286125"/>
              <a:ext cx="2889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09" name="Line 17"/>
            <p:cNvSpPr>
              <a:spLocks noChangeShapeType="1"/>
            </p:cNvSpPr>
            <p:nvPr/>
          </p:nvSpPr>
          <p:spPr bwMode="auto">
            <a:xfrm flipV="1">
              <a:off x="5580063" y="2278063"/>
              <a:ext cx="576262" cy="1008062"/>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10" name="Line 18"/>
            <p:cNvSpPr>
              <a:spLocks noChangeShapeType="1"/>
            </p:cNvSpPr>
            <p:nvPr/>
          </p:nvSpPr>
          <p:spPr bwMode="auto">
            <a:xfrm>
              <a:off x="6156325" y="2278063"/>
              <a:ext cx="7207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11" name="Line 19"/>
            <p:cNvSpPr>
              <a:spLocks noChangeShapeType="1"/>
            </p:cNvSpPr>
            <p:nvPr/>
          </p:nvSpPr>
          <p:spPr bwMode="auto">
            <a:xfrm flipV="1">
              <a:off x="6877050" y="2133600"/>
              <a:ext cx="71438" cy="144463"/>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12" name="Line 20"/>
            <p:cNvSpPr>
              <a:spLocks noChangeShapeType="1"/>
            </p:cNvSpPr>
            <p:nvPr/>
          </p:nvSpPr>
          <p:spPr bwMode="auto">
            <a:xfrm>
              <a:off x="6948488" y="2133600"/>
              <a:ext cx="360362" cy="115252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13" name="Line 21"/>
            <p:cNvSpPr>
              <a:spLocks noChangeShapeType="1"/>
            </p:cNvSpPr>
            <p:nvPr/>
          </p:nvSpPr>
          <p:spPr bwMode="auto">
            <a:xfrm>
              <a:off x="7308850" y="3286125"/>
              <a:ext cx="14287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314" name="Text Box 40"/>
            <p:cNvSpPr txBox="1">
              <a:spLocks noChangeArrowheads="1"/>
            </p:cNvSpPr>
            <p:nvPr/>
          </p:nvSpPr>
          <p:spPr bwMode="auto">
            <a:xfrm>
              <a:off x="1619250" y="2225675"/>
              <a:ext cx="877888" cy="369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2400"/>
                <a:t>IES #1</a:t>
              </a:r>
            </a:p>
          </p:txBody>
        </p:sp>
        <p:sp>
          <p:nvSpPr>
            <p:cNvPr id="11315" name="Text Box 41"/>
            <p:cNvSpPr txBox="1">
              <a:spLocks noChangeArrowheads="1"/>
            </p:cNvSpPr>
            <p:nvPr/>
          </p:nvSpPr>
          <p:spPr bwMode="auto">
            <a:xfrm>
              <a:off x="3851275" y="2062163"/>
              <a:ext cx="877888" cy="3698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2400"/>
                <a:t>IES #2</a:t>
              </a:r>
            </a:p>
          </p:txBody>
        </p:sp>
        <p:sp>
          <p:nvSpPr>
            <p:cNvPr id="11316" name="Text Box 42"/>
            <p:cNvSpPr txBox="1">
              <a:spLocks noChangeArrowheads="1"/>
            </p:cNvSpPr>
            <p:nvPr/>
          </p:nvSpPr>
          <p:spPr bwMode="auto">
            <a:xfrm>
              <a:off x="6084888" y="1917700"/>
              <a:ext cx="876300" cy="3698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2400"/>
                <a:t>IES #3</a:t>
              </a:r>
            </a:p>
          </p:txBody>
        </p:sp>
        <p:cxnSp>
          <p:nvCxnSpPr>
            <p:cNvPr id="11317" name="Gerade Verbindung mit Pfeil 2"/>
            <p:cNvCxnSpPr>
              <a:cxnSpLocks noChangeShapeType="1"/>
            </p:cNvCxnSpPr>
            <p:nvPr/>
          </p:nvCxnSpPr>
          <p:spPr bwMode="auto">
            <a:xfrm flipV="1">
              <a:off x="969963" y="1557338"/>
              <a:ext cx="0" cy="194468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18" name="Gerade Verbindung mit Pfeil 5"/>
            <p:cNvCxnSpPr>
              <a:cxnSpLocks noChangeShapeType="1"/>
            </p:cNvCxnSpPr>
            <p:nvPr/>
          </p:nvCxnSpPr>
          <p:spPr bwMode="auto">
            <a:xfrm>
              <a:off x="827088" y="3430588"/>
              <a:ext cx="7129462"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19" name="Textfeld 6"/>
            <p:cNvSpPr txBox="1">
              <a:spLocks noChangeArrowheads="1"/>
            </p:cNvSpPr>
            <p:nvPr/>
          </p:nvSpPr>
          <p:spPr bwMode="auto">
            <a:xfrm>
              <a:off x="468313" y="1773238"/>
              <a:ext cx="674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2400"/>
                <a:t>   B</a:t>
              </a:r>
            </a:p>
            <a:p>
              <a:pPr eaLnBrk="1" hangingPunct="1">
                <a:spcBef>
                  <a:spcPct val="0"/>
                </a:spcBef>
                <a:buFontTx/>
                <a:buNone/>
              </a:pPr>
              <a:r>
                <a:rPr lang="de-DE" altLang="en-US" sz="1200"/>
                <a:t>Dipole</a:t>
              </a:r>
              <a:endParaRPr lang="en-US" altLang="en-US" sz="2400"/>
            </a:p>
          </p:txBody>
        </p:sp>
        <p:sp>
          <p:nvSpPr>
            <p:cNvPr id="11320" name="Textfeld 46"/>
            <p:cNvSpPr txBox="1">
              <a:spLocks noChangeArrowheads="1"/>
            </p:cNvSpPr>
            <p:nvPr/>
          </p:nvSpPr>
          <p:spPr bwMode="auto">
            <a:xfrm>
              <a:off x="7954963" y="3430588"/>
              <a:ext cx="24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2400"/>
                <a:t>t</a:t>
              </a:r>
              <a:endParaRPr lang="en-US" altLang="en-US" sz="2400"/>
            </a:p>
          </p:txBody>
        </p:sp>
      </p:grpSp>
      <p:grpSp>
        <p:nvGrpSpPr>
          <p:cNvPr id="11270" name="Gruppieren 36"/>
          <p:cNvGrpSpPr>
            <a:grpSpLocks/>
          </p:cNvGrpSpPr>
          <p:nvPr/>
        </p:nvGrpSpPr>
        <p:grpSpPr bwMode="auto">
          <a:xfrm>
            <a:off x="611188" y="4067175"/>
            <a:ext cx="7735887" cy="2241550"/>
            <a:chOff x="468313" y="1547813"/>
            <a:chExt cx="7735887" cy="2241550"/>
          </a:xfrm>
        </p:grpSpPr>
        <p:sp>
          <p:nvSpPr>
            <p:cNvPr id="11271" name="Rechteck 46"/>
            <p:cNvSpPr>
              <a:spLocks noChangeArrowheads="1"/>
            </p:cNvSpPr>
            <p:nvPr/>
          </p:nvSpPr>
          <p:spPr bwMode="auto">
            <a:xfrm>
              <a:off x="3998913" y="1763713"/>
              <a:ext cx="574675" cy="1655762"/>
            </a:xfrm>
            <a:prstGeom prst="rect">
              <a:avLst/>
            </a:prstGeom>
            <a:pattFill prst="ltUpDiag">
              <a:fgClr>
                <a:srgbClr val="FF7C80"/>
              </a:fgClr>
              <a:bgClr>
                <a:schemeClr val="bg1"/>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a:p>
          </p:txBody>
        </p:sp>
        <p:sp>
          <p:nvSpPr>
            <p:cNvPr id="11272" name="Rechteck 55"/>
            <p:cNvSpPr>
              <a:spLocks noChangeArrowheads="1"/>
            </p:cNvSpPr>
            <p:nvPr/>
          </p:nvSpPr>
          <p:spPr bwMode="auto">
            <a:xfrm>
              <a:off x="985838" y="1763713"/>
              <a:ext cx="777875" cy="1655762"/>
            </a:xfrm>
            <a:prstGeom prst="rect">
              <a:avLst/>
            </a:prstGeom>
            <a:pattFill prst="ltUpDiag">
              <a:fgClr>
                <a:srgbClr val="FF7C80"/>
              </a:fgClr>
              <a:bgClr>
                <a:schemeClr val="bg1"/>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a:p>
          </p:txBody>
        </p:sp>
        <p:sp>
          <p:nvSpPr>
            <p:cNvPr id="11273" name="Rechteck 56"/>
            <p:cNvSpPr>
              <a:spLocks noChangeArrowheads="1"/>
            </p:cNvSpPr>
            <p:nvPr/>
          </p:nvSpPr>
          <p:spPr bwMode="auto">
            <a:xfrm>
              <a:off x="2354263" y="1763713"/>
              <a:ext cx="209550" cy="1655762"/>
            </a:xfrm>
            <a:prstGeom prst="rect">
              <a:avLst/>
            </a:prstGeom>
            <a:pattFill prst="ltUpDiag">
              <a:fgClr>
                <a:srgbClr val="FF7C80"/>
              </a:fgClr>
              <a:bgClr>
                <a:schemeClr val="bg1"/>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a:p>
          </p:txBody>
        </p:sp>
        <p:sp>
          <p:nvSpPr>
            <p:cNvPr id="11274" name="Rechteck 57"/>
            <p:cNvSpPr>
              <a:spLocks noChangeArrowheads="1"/>
            </p:cNvSpPr>
            <p:nvPr/>
          </p:nvSpPr>
          <p:spPr bwMode="auto">
            <a:xfrm>
              <a:off x="3125788" y="1763713"/>
              <a:ext cx="209550" cy="1655762"/>
            </a:xfrm>
            <a:prstGeom prst="rect">
              <a:avLst/>
            </a:prstGeom>
            <a:pattFill prst="ltUpDiag">
              <a:fgClr>
                <a:srgbClr val="FF7C80"/>
              </a:fgClr>
              <a:bgClr>
                <a:schemeClr val="bg1"/>
              </a:bgClr>
            </a:patt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2400"/>
            </a:p>
          </p:txBody>
        </p:sp>
        <p:sp>
          <p:nvSpPr>
            <p:cNvPr id="11275" name="Line 22"/>
            <p:cNvSpPr>
              <a:spLocks noChangeShapeType="1"/>
            </p:cNvSpPr>
            <p:nvPr/>
          </p:nvSpPr>
          <p:spPr bwMode="auto">
            <a:xfrm>
              <a:off x="971550" y="3276600"/>
              <a:ext cx="2889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76" name="Line 23"/>
            <p:cNvSpPr>
              <a:spLocks noChangeShapeType="1"/>
            </p:cNvSpPr>
            <p:nvPr/>
          </p:nvSpPr>
          <p:spPr bwMode="auto">
            <a:xfrm flipV="1">
              <a:off x="1260475" y="2555875"/>
              <a:ext cx="431800" cy="72072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77" name="Line 24"/>
            <p:cNvSpPr>
              <a:spLocks noChangeShapeType="1"/>
            </p:cNvSpPr>
            <p:nvPr/>
          </p:nvSpPr>
          <p:spPr bwMode="auto">
            <a:xfrm>
              <a:off x="1692275" y="2555875"/>
              <a:ext cx="7207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78" name="Line 29"/>
            <p:cNvSpPr>
              <a:spLocks noChangeShapeType="1"/>
            </p:cNvSpPr>
            <p:nvPr/>
          </p:nvSpPr>
          <p:spPr bwMode="auto">
            <a:xfrm flipV="1">
              <a:off x="2411413" y="2411413"/>
              <a:ext cx="73025" cy="144462"/>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79" name="Line 30"/>
            <p:cNvSpPr>
              <a:spLocks noChangeShapeType="1"/>
            </p:cNvSpPr>
            <p:nvPr/>
          </p:nvSpPr>
          <p:spPr bwMode="auto">
            <a:xfrm>
              <a:off x="2484438" y="2411413"/>
              <a:ext cx="7207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80" name="Line 31"/>
            <p:cNvSpPr>
              <a:spLocks noChangeShapeType="1"/>
            </p:cNvSpPr>
            <p:nvPr/>
          </p:nvSpPr>
          <p:spPr bwMode="auto">
            <a:xfrm flipV="1">
              <a:off x="3203575" y="2268538"/>
              <a:ext cx="73025" cy="14287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81" name="Line 36"/>
            <p:cNvSpPr>
              <a:spLocks noChangeShapeType="1"/>
            </p:cNvSpPr>
            <p:nvPr/>
          </p:nvSpPr>
          <p:spPr bwMode="auto">
            <a:xfrm>
              <a:off x="3276600" y="2268538"/>
              <a:ext cx="72072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82" name="Line 38"/>
            <p:cNvSpPr>
              <a:spLocks noChangeShapeType="1"/>
            </p:cNvSpPr>
            <p:nvPr/>
          </p:nvSpPr>
          <p:spPr bwMode="auto">
            <a:xfrm>
              <a:off x="4067175" y="2124075"/>
              <a:ext cx="360363" cy="115252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83" name="Line 39"/>
            <p:cNvSpPr>
              <a:spLocks noChangeShapeType="1"/>
            </p:cNvSpPr>
            <p:nvPr/>
          </p:nvSpPr>
          <p:spPr bwMode="auto">
            <a:xfrm>
              <a:off x="4427538" y="3276600"/>
              <a:ext cx="142875"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84" name="Line 37"/>
            <p:cNvSpPr>
              <a:spLocks noChangeShapeType="1"/>
            </p:cNvSpPr>
            <p:nvPr/>
          </p:nvSpPr>
          <p:spPr bwMode="auto">
            <a:xfrm flipV="1">
              <a:off x="3995738" y="2124075"/>
              <a:ext cx="71437" cy="144463"/>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11285" name="Gerade Verbindung mit Pfeil 47"/>
            <p:cNvCxnSpPr>
              <a:cxnSpLocks noChangeShapeType="1"/>
            </p:cNvCxnSpPr>
            <p:nvPr/>
          </p:nvCxnSpPr>
          <p:spPr bwMode="auto">
            <a:xfrm flipV="1">
              <a:off x="969963" y="1547813"/>
              <a:ext cx="0" cy="194468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6" name="Gerade Verbindung mit Pfeil 48"/>
            <p:cNvCxnSpPr>
              <a:cxnSpLocks noChangeShapeType="1"/>
            </p:cNvCxnSpPr>
            <p:nvPr/>
          </p:nvCxnSpPr>
          <p:spPr bwMode="auto">
            <a:xfrm>
              <a:off x="827088" y="3419475"/>
              <a:ext cx="7129462"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7" name="Textfeld 50"/>
            <p:cNvSpPr txBox="1">
              <a:spLocks noChangeArrowheads="1"/>
            </p:cNvSpPr>
            <p:nvPr/>
          </p:nvSpPr>
          <p:spPr bwMode="auto">
            <a:xfrm>
              <a:off x="7954963" y="3419475"/>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2400"/>
                <a:t>t</a:t>
              </a:r>
              <a:endParaRPr lang="en-US" altLang="en-US" sz="2400"/>
            </a:p>
          </p:txBody>
        </p:sp>
        <p:sp>
          <p:nvSpPr>
            <p:cNvPr id="11288" name="Text Box 40"/>
            <p:cNvSpPr txBox="1">
              <a:spLocks noChangeArrowheads="1"/>
            </p:cNvSpPr>
            <p:nvPr/>
          </p:nvSpPr>
          <p:spPr bwMode="auto">
            <a:xfrm>
              <a:off x="1684338" y="2225675"/>
              <a:ext cx="800100" cy="3381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1600"/>
                <a:t>IES #1</a:t>
              </a:r>
            </a:p>
          </p:txBody>
        </p:sp>
        <p:sp>
          <p:nvSpPr>
            <p:cNvPr id="11289" name="Text Box 41"/>
            <p:cNvSpPr txBox="1">
              <a:spLocks noChangeArrowheads="1"/>
            </p:cNvSpPr>
            <p:nvPr/>
          </p:nvSpPr>
          <p:spPr bwMode="auto">
            <a:xfrm>
              <a:off x="2411413" y="2041525"/>
              <a:ext cx="800100" cy="3381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1600"/>
                <a:t>IES #2</a:t>
              </a:r>
            </a:p>
          </p:txBody>
        </p:sp>
        <p:sp>
          <p:nvSpPr>
            <p:cNvPr id="11290" name="Text Box 42"/>
            <p:cNvSpPr txBox="1">
              <a:spLocks noChangeArrowheads="1"/>
            </p:cNvSpPr>
            <p:nvPr/>
          </p:nvSpPr>
          <p:spPr bwMode="auto">
            <a:xfrm>
              <a:off x="3267075" y="1898650"/>
              <a:ext cx="800100" cy="3381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1600"/>
                <a:t>IES #3</a:t>
              </a:r>
            </a:p>
          </p:txBody>
        </p:sp>
        <p:sp>
          <p:nvSpPr>
            <p:cNvPr id="11291" name="Textfeld 6"/>
            <p:cNvSpPr txBox="1">
              <a:spLocks noChangeArrowheads="1"/>
            </p:cNvSpPr>
            <p:nvPr/>
          </p:nvSpPr>
          <p:spPr bwMode="auto">
            <a:xfrm>
              <a:off x="468313" y="1773238"/>
              <a:ext cx="674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en-US" sz="2400"/>
                <a:t>   B</a:t>
              </a:r>
            </a:p>
            <a:p>
              <a:pPr eaLnBrk="1" hangingPunct="1">
                <a:spcBef>
                  <a:spcPct val="0"/>
                </a:spcBef>
                <a:buFontTx/>
                <a:buNone/>
              </a:pPr>
              <a:r>
                <a:rPr lang="de-DE" altLang="en-US" sz="1200"/>
                <a:t>Dipole</a:t>
              </a:r>
              <a:endParaRPr lang="en-US" altLang="en-US" sz="2400"/>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42863"/>
            <a:ext cx="8229600" cy="793750"/>
          </a:xfrm>
        </p:spPr>
        <p:txBody>
          <a:bodyPr/>
          <a:lstStyle/>
          <a:p>
            <a:pPr eaLnBrk="1" hangingPunct="1">
              <a:defRPr/>
            </a:pPr>
            <a:r>
              <a:rPr lang="de-DE" altLang="de-DE" sz="4000" dirty="0" smtClean="0">
                <a:effectLst>
                  <a:outerShdw blurRad="38100" dist="38100" dir="2700000" algn="tl">
                    <a:srgbClr val="000000">
                      <a:alpha val="43137"/>
                    </a:srgbClr>
                  </a:outerShdw>
                </a:effectLst>
                <a:latin typeface="Arial Rounded MT Bold" panose="020F0704030504030204" pitchFamily="34" charset="0"/>
              </a:rPr>
              <a:t>Überblick</a:t>
            </a:r>
          </a:p>
        </p:txBody>
      </p:sp>
      <p:sp>
        <p:nvSpPr>
          <p:cNvPr id="5123" name="Rectangle 3"/>
          <p:cNvSpPr>
            <a:spLocks noGrp="1" noChangeArrowheads="1"/>
          </p:cNvSpPr>
          <p:nvPr>
            <p:ph type="body" idx="1"/>
          </p:nvPr>
        </p:nvSpPr>
        <p:spPr>
          <a:xfrm>
            <a:off x="323850" y="1123950"/>
            <a:ext cx="8712200" cy="4392613"/>
          </a:xfrm>
        </p:spPr>
        <p:txBody>
          <a:bodyPr/>
          <a:lstStyle/>
          <a:p>
            <a:pPr>
              <a:lnSpc>
                <a:spcPct val="115000"/>
              </a:lnSpc>
              <a:buFont typeface="Arial" pitchFamily="34" charset="0"/>
              <a:buAutoNum type="arabicPeriod"/>
            </a:pPr>
            <a:r>
              <a:rPr lang="de-DE" altLang="de-DE" sz="2800" dirty="0" smtClean="0">
                <a:latin typeface="Arial Rounded MT Bold" pitchFamily="34" charset="0"/>
                <a:cs typeface="Times New Roman" pitchFamily="18" charset="0"/>
              </a:rPr>
              <a:t>Elektronenbeschleuniger in der Medizin</a:t>
            </a:r>
          </a:p>
          <a:p>
            <a:pPr>
              <a:lnSpc>
                <a:spcPct val="115000"/>
              </a:lnSpc>
              <a:buFont typeface="Arial" pitchFamily="34" charset="0"/>
              <a:buAutoNum type="arabicPeriod"/>
            </a:pPr>
            <a:r>
              <a:rPr lang="de-DE" altLang="de-DE" sz="2800" dirty="0" smtClean="0">
                <a:latin typeface="Arial Rounded MT Bold" pitchFamily="34" charset="0"/>
                <a:cs typeface="Times New Roman" pitchFamily="18" charset="0"/>
              </a:rPr>
              <a:t>Protonenbeschleuniger für Therapiezwecke – Übersicht</a:t>
            </a:r>
          </a:p>
          <a:p>
            <a:pPr>
              <a:lnSpc>
                <a:spcPct val="115000"/>
              </a:lnSpc>
              <a:buFont typeface="Arial" pitchFamily="34" charset="0"/>
              <a:buAutoNum type="arabicPeriod"/>
            </a:pPr>
            <a:r>
              <a:rPr lang="de-DE" altLang="de-DE" sz="2800" dirty="0" smtClean="0">
                <a:latin typeface="Arial Rounded MT Bold" pitchFamily="34" charset="0"/>
                <a:cs typeface="Times New Roman" pitchFamily="18" charset="0"/>
              </a:rPr>
              <a:t>Ionenbeschleuniger in der Radioonkologie und weltweite Entwicklungen auf diesem Gebiet, speziell in Japan</a:t>
            </a:r>
          </a:p>
          <a:p>
            <a:pPr>
              <a:lnSpc>
                <a:spcPct val="115000"/>
              </a:lnSpc>
              <a:buFont typeface="Arial" pitchFamily="34" charset="0"/>
              <a:buAutoNum type="arabicPeriod"/>
            </a:pPr>
            <a:r>
              <a:rPr lang="de-DE" altLang="de-DE" sz="2800" dirty="0" smtClean="0">
                <a:latin typeface="Arial Rounded MT Bold" pitchFamily="34" charset="0"/>
                <a:cs typeface="Times New Roman" pitchFamily="18" charset="0"/>
              </a:rPr>
              <a:t>Strategievorschlag für Deutschland zur Sicherung dieser Schlüsseltechnologie</a:t>
            </a:r>
            <a:endParaRPr lang="en-US" altLang="de-DE" sz="2800" dirty="0" smtClean="0">
              <a:latin typeface="Arial Rounded MT Bold" pitchFamily="34" charset="0"/>
              <a:cs typeface="Times New Roman" pitchFamily="18" charset="0"/>
            </a:endParaRPr>
          </a:p>
          <a:p>
            <a:pPr>
              <a:lnSpc>
                <a:spcPct val="115000"/>
              </a:lnSpc>
              <a:buFont typeface="Arial" pitchFamily="34" charset="0"/>
              <a:buAutoNum type="arabicPeriod"/>
            </a:pPr>
            <a:endParaRPr lang="en-US" altLang="de-DE" sz="2800" dirty="0" smtClean="0">
              <a:latin typeface="Arial Rounded MT Bold" pitchFamily="34" charset="0"/>
              <a:cs typeface="Times New Roman" pitchFamily="18" charset="0"/>
            </a:endParaRPr>
          </a:p>
        </p:txBody>
      </p:sp>
      <p:sp>
        <p:nvSpPr>
          <p:cNvPr id="5124"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68231A-4D9D-48DB-9D4E-12DFA1A6B5B9}" type="slidenum">
              <a:rPr lang="de-DE" altLang="de-DE" sz="1200" smtClean="0">
                <a:latin typeface="Arial Rounded MT Bold" pitchFamily="34" charset="0"/>
              </a:rPr>
              <a:pPr eaLnBrk="1" hangingPunct="1">
                <a:spcBef>
                  <a:spcPct val="0"/>
                </a:spcBef>
                <a:buFontTx/>
                <a:buNone/>
              </a:pPr>
              <a:t>2</a:t>
            </a:fld>
            <a:endParaRPr lang="de-DE" altLang="de-DE" sz="1200" smtClean="0">
              <a:latin typeface="Arial Rounded MT Bold"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600" dirty="0" smtClean="0">
                <a:effectLst>
                  <a:outerShdw blurRad="38100" dist="38100" dir="2700000" algn="tl">
                    <a:srgbClr val="000000">
                      <a:alpha val="43137"/>
                    </a:srgbClr>
                  </a:outerShdw>
                </a:effectLst>
                <a:latin typeface="Arial Rounded MT Bold" panose="020F0704030504030204" pitchFamily="34" charset="0"/>
              </a:rPr>
              <a:t>Upgrading the synchrotron operation</a:t>
            </a:r>
          </a:p>
        </p:txBody>
      </p:sp>
      <p:sp>
        <p:nvSpPr>
          <p:cNvPr id="12291"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A2BEBF4B-9884-4871-BBE8-06C6EB34430C}" type="slidenum">
              <a:rPr lang="de-DE" altLang="de-DE" sz="1200" smtClean="0">
                <a:latin typeface="Arial Rounded MT Bold" pitchFamily="34" charset="0"/>
              </a:rPr>
              <a:pPr eaLnBrk="1" hangingPunct="1">
                <a:spcBef>
                  <a:spcPct val="0"/>
                </a:spcBef>
                <a:buFontTx/>
                <a:buNone/>
              </a:pPr>
              <a:t>20</a:t>
            </a:fld>
            <a:endParaRPr lang="de-DE" altLang="de-DE" sz="1200" smtClean="0">
              <a:latin typeface="Arial Rounded MT Bold" pitchFamily="34" charset="0"/>
            </a:endParaRPr>
          </a:p>
        </p:txBody>
      </p:sp>
      <p:sp>
        <p:nvSpPr>
          <p:cNvPr id="12292" name="Textfeld 2"/>
          <p:cNvSpPr txBox="1">
            <a:spLocks noChangeArrowheads="1"/>
          </p:cNvSpPr>
          <p:nvPr/>
        </p:nvSpPr>
        <p:spPr bwMode="auto">
          <a:xfrm>
            <a:off x="395288" y="765175"/>
            <a:ext cx="84248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800">
                <a:solidFill>
                  <a:srgbClr val="0000FF"/>
                </a:solidFill>
                <a:latin typeface="Arial Rounded MT Bold" pitchFamily="34" charset="0"/>
              </a:rPr>
              <a:t>First steps in the development of the “multiple-energy-operation” project at HIT are underway:</a:t>
            </a:r>
          </a:p>
          <a:p>
            <a:pPr lvl="1" eaLnBrk="1" hangingPunct="1">
              <a:spcBef>
                <a:spcPct val="0"/>
              </a:spcBef>
              <a:buFont typeface="Wingdings" pitchFamily="2" charset="2"/>
              <a:buChar char="Ø"/>
            </a:pPr>
            <a:r>
              <a:rPr lang="en-US" altLang="de-DE" sz="1800">
                <a:solidFill>
                  <a:srgbClr val="0000FF"/>
                </a:solidFill>
                <a:latin typeface="Arial Rounded MT Bold" pitchFamily="34" charset="0"/>
              </a:rPr>
              <a:t>Prototype implementation for two-energy-operation (possible within the given HIT-ACS framework of today) is almost finished for the synchrotron and the HEBT. </a:t>
            </a:r>
          </a:p>
          <a:p>
            <a:pPr lvl="1" eaLnBrk="1" hangingPunct="1">
              <a:spcBef>
                <a:spcPct val="0"/>
              </a:spcBef>
              <a:buFont typeface="Wingdings" pitchFamily="2" charset="2"/>
              <a:buChar char="Ø"/>
            </a:pPr>
            <a:r>
              <a:rPr lang="en-US" altLang="de-DE" sz="1800">
                <a:solidFill>
                  <a:srgbClr val="0000FF"/>
                </a:solidFill>
                <a:latin typeface="Arial Rounded MT Bold" pitchFamily="34" charset="0"/>
              </a:rPr>
              <a:t>First beam tests were done in Q4/2016; example: E#1 &lt;&lt; E#2</a:t>
            </a:r>
            <a:br>
              <a:rPr lang="en-US" altLang="de-DE" sz="1800">
                <a:solidFill>
                  <a:srgbClr val="0000FF"/>
                </a:solidFill>
                <a:latin typeface="Arial Rounded MT Bold" pitchFamily="34" charset="0"/>
              </a:rPr>
            </a:br>
            <a:r>
              <a:rPr lang="en-US" altLang="de-DE" sz="1800">
                <a:solidFill>
                  <a:srgbClr val="0000FF"/>
                </a:solidFill>
                <a:latin typeface="Arial Rounded MT Bold" pitchFamily="34" charset="0"/>
              </a:rPr>
              <a:t>(</a:t>
            </a:r>
            <a:r>
              <a:rPr lang="en-US" altLang="de-DE" sz="1800">
                <a:solidFill>
                  <a:srgbClr val="0000FF"/>
                </a:solidFill>
                <a:latin typeface="Arial Rounded MT Bold" pitchFamily="34" charset="0"/>
                <a:sym typeface="Wingdings" pitchFamily="2" charset="2"/>
              </a:rPr>
              <a:t> more results will be presented at IPAC 2017)</a:t>
            </a:r>
          </a:p>
          <a:p>
            <a:pPr lvl="1" eaLnBrk="1" hangingPunct="1">
              <a:spcBef>
                <a:spcPct val="0"/>
              </a:spcBef>
              <a:buFont typeface="Wingdings" pitchFamily="2" charset="2"/>
              <a:buChar char="Ø"/>
            </a:pPr>
            <a:r>
              <a:rPr lang="en-US" altLang="de-DE" sz="1800">
                <a:solidFill>
                  <a:srgbClr val="0000FF"/>
                </a:solidFill>
                <a:latin typeface="Arial Rounded MT Bold" pitchFamily="34" charset="0"/>
                <a:sym typeface="Wingdings" pitchFamily="2" charset="2"/>
              </a:rPr>
              <a:t>Demanding task now: Design of a </a:t>
            </a:r>
            <a:r>
              <a:rPr lang="en-US" altLang="de-DE" sz="1800" u="sng">
                <a:solidFill>
                  <a:srgbClr val="0000FF"/>
                </a:solidFill>
                <a:latin typeface="Arial Rounded MT Bold" pitchFamily="34" charset="0"/>
                <a:sym typeface="Wingdings" pitchFamily="2" charset="2"/>
              </a:rPr>
              <a:t>“next generation control system”</a:t>
            </a:r>
            <a:endParaRPr lang="en-US" altLang="de-DE" sz="1800" u="sng">
              <a:solidFill>
                <a:srgbClr val="0000FF"/>
              </a:solidFill>
              <a:latin typeface="Arial Rounded MT Bold" pitchFamily="34" charset="0"/>
            </a:endParaRPr>
          </a:p>
        </p:txBody>
      </p:sp>
      <p:pic>
        <p:nvPicPr>
          <p:cNvPr id="12293" name="Picture 4" descr="E:\Praesentationen\2016-12-19_HIT-MIT\Bilder\S5DTL_E1!=E2.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3357563"/>
            <a:ext cx="8226425" cy="2155825"/>
          </a:xfrm>
          <a:noFill/>
        </p:spPr>
      </p:pic>
      <p:sp>
        <p:nvSpPr>
          <p:cNvPr id="12294" name="Textfeld 4"/>
          <p:cNvSpPr txBox="1">
            <a:spLocks noChangeArrowheads="1"/>
          </p:cNvSpPr>
          <p:nvPr/>
        </p:nvSpPr>
        <p:spPr bwMode="auto">
          <a:xfrm>
            <a:off x="2987675" y="566102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de-DE" sz="1800">
                <a:latin typeface="Arial Rounded MT Bold" pitchFamily="34" charset="0"/>
              </a:rPr>
              <a:t>1. Acc.    1. Extr.      2. Acc.       2. Extr.</a:t>
            </a:r>
          </a:p>
        </p:txBody>
      </p:sp>
      <p:cxnSp>
        <p:nvCxnSpPr>
          <p:cNvPr id="12" name="Gerade Verbindung mit Pfeil 11"/>
          <p:cNvCxnSpPr/>
          <p:nvPr/>
        </p:nvCxnSpPr>
        <p:spPr>
          <a:xfrm flipH="1" flipV="1">
            <a:off x="3348038" y="4437063"/>
            <a:ext cx="142875" cy="1223962"/>
          </a:xfrm>
          <a:prstGeom prst="straightConnector1">
            <a:avLst/>
          </a:prstGeom>
          <a:ln w="254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flipV="1">
            <a:off x="3779838" y="4076700"/>
            <a:ext cx="647700" cy="157321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V="1">
            <a:off x="4579938" y="4229100"/>
            <a:ext cx="279400" cy="143192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flipV="1">
            <a:off x="5292725" y="4005263"/>
            <a:ext cx="287338" cy="1655762"/>
          </a:xfrm>
          <a:prstGeom prst="straightConnector1">
            <a:avLst/>
          </a:prstGeom>
          <a:ln w="25400">
            <a:solidFill>
              <a:schemeClr val="accent6">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flipV="1">
            <a:off x="6156325" y="4076700"/>
            <a:ext cx="431800" cy="157321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6804025" y="4581525"/>
            <a:ext cx="139700" cy="10858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Shrinking the size using superconductivity</a:t>
            </a:r>
            <a:endParaRPr lang="en-US"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3315"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3578A78-901F-4FE6-8458-D64367734CD5}" type="slidenum">
              <a:rPr lang="de-DE" altLang="de-DE" sz="1200" smtClean="0">
                <a:latin typeface="Arial Rounded MT Bold" pitchFamily="34" charset="0"/>
              </a:rPr>
              <a:pPr eaLnBrk="1" hangingPunct="1">
                <a:spcBef>
                  <a:spcPct val="0"/>
                </a:spcBef>
                <a:buFontTx/>
                <a:buNone/>
              </a:pPr>
              <a:t>21</a:t>
            </a:fld>
            <a:endParaRPr lang="de-DE" altLang="de-DE" sz="1200" smtClean="0">
              <a:latin typeface="Arial Rounded MT Bold" pitchFamily="34" charset="0"/>
            </a:endParaRPr>
          </a:p>
        </p:txBody>
      </p:sp>
      <p:sp>
        <p:nvSpPr>
          <p:cNvPr id="13316" name="Textfeld 2"/>
          <p:cNvSpPr txBox="1">
            <a:spLocks noChangeArrowheads="1"/>
          </p:cNvSpPr>
          <p:nvPr/>
        </p:nvSpPr>
        <p:spPr bwMode="auto">
          <a:xfrm>
            <a:off x="5940425" y="908050"/>
            <a:ext cx="295275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First gantry prototype with superconducting magnets for carbon ion beams at HIMAC (commissioning in 2016)</a:t>
            </a:r>
          </a:p>
          <a:p>
            <a:pPr eaLnBrk="1" hangingPunct="1">
              <a:spcBef>
                <a:spcPct val="0"/>
              </a:spcBef>
              <a:buFontTx/>
              <a:buNone/>
            </a:pPr>
            <a:endParaRPr lang="en-US" altLang="de-DE" sz="2000">
              <a:solidFill>
                <a:srgbClr val="0000FF"/>
              </a:solidFill>
              <a:latin typeface="Arial Rounded MT Bold" pitchFamily="34" charset="0"/>
            </a:endParaRPr>
          </a:p>
          <a:p>
            <a:pPr eaLnBrk="1" hangingPunct="1">
              <a:spcBef>
                <a:spcPct val="0"/>
              </a:spcBef>
              <a:buFontTx/>
              <a:buNone/>
            </a:pPr>
            <a:r>
              <a:rPr lang="en-US" altLang="de-DE" sz="2000">
                <a:solidFill>
                  <a:srgbClr val="0000FF"/>
                </a:solidFill>
                <a:latin typeface="Arial Rounded MT Bold" pitchFamily="34" charset="0"/>
              </a:rPr>
              <a:t>Reduced size and weight in contrast to normal conducting version at HIT (below)</a:t>
            </a:r>
          </a:p>
        </p:txBody>
      </p:sp>
      <p:pic>
        <p:nvPicPr>
          <p:cNvPr id="133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908050"/>
            <a:ext cx="5464175"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437063"/>
            <a:ext cx="345598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9" name="Textfeld 2"/>
          <p:cNvSpPr txBox="1">
            <a:spLocks noChangeArrowheads="1"/>
          </p:cNvSpPr>
          <p:nvPr/>
        </p:nvSpPr>
        <p:spPr bwMode="auto">
          <a:xfrm>
            <a:off x="255588" y="4860925"/>
            <a:ext cx="4387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TOSHIBA is now working on a 2</a:t>
            </a:r>
            <a:r>
              <a:rPr lang="en-US" altLang="de-DE" sz="2000" baseline="30000">
                <a:solidFill>
                  <a:srgbClr val="0000FF"/>
                </a:solidFill>
                <a:latin typeface="Arial Rounded MT Bold" pitchFamily="34" charset="0"/>
              </a:rPr>
              <a:t>nd</a:t>
            </a:r>
            <a:r>
              <a:rPr lang="en-US" altLang="de-DE" sz="2000">
                <a:solidFill>
                  <a:srgbClr val="0000FF"/>
                </a:solidFill>
                <a:latin typeface="Arial Rounded MT Bold" pitchFamily="34" charset="0"/>
              </a:rPr>
              <a:t> commercial version with 4 – 5 T magnets instead of 3.2 T (HIMAC)</a:t>
            </a:r>
          </a:p>
        </p:txBody>
      </p:sp>
      <p:sp>
        <p:nvSpPr>
          <p:cNvPr id="13320" name="Textfeld 3"/>
          <p:cNvSpPr txBox="1">
            <a:spLocks noChangeArrowheads="1"/>
          </p:cNvSpPr>
          <p:nvPr/>
        </p:nvSpPr>
        <p:spPr bwMode="auto">
          <a:xfrm>
            <a:off x="323850" y="981075"/>
            <a:ext cx="1296988"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[5]</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Shrinking the size using superconductivity</a:t>
            </a:r>
            <a:endParaRPr lang="en-US"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4339"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C7DC3C4-7ABC-4DDF-B36C-52010AE21E56}" type="slidenum">
              <a:rPr lang="de-DE" altLang="de-DE" sz="1200" smtClean="0">
                <a:latin typeface="Arial Rounded MT Bold" pitchFamily="34" charset="0"/>
              </a:rPr>
              <a:pPr eaLnBrk="1" hangingPunct="1">
                <a:spcBef>
                  <a:spcPct val="0"/>
                </a:spcBef>
                <a:buFontTx/>
                <a:buNone/>
              </a:pPr>
              <a:t>22</a:t>
            </a:fld>
            <a:endParaRPr lang="de-DE" altLang="de-DE" sz="1200" smtClean="0">
              <a:latin typeface="Arial Rounded MT Bold" pitchFamily="34" charset="0"/>
            </a:endParaRP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798513"/>
            <a:ext cx="7966075" cy="529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Textfeld 3"/>
          <p:cNvSpPr txBox="1">
            <a:spLocks noChangeArrowheads="1"/>
          </p:cNvSpPr>
          <p:nvPr/>
        </p:nvSpPr>
        <p:spPr bwMode="auto">
          <a:xfrm>
            <a:off x="6372225" y="6165850"/>
            <a:ext cx="1584325"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[4], 2012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Shrinking the size using superconductivity</a:t>
            </a:r>
            <a:endParaRPr lang="en-US"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5363"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3AAD5A7-4E94-49BF-9D18-6A767E592C0B}" type="slidenum">
              <a:rPr lang="de-DE" altLang="de-DE" sz="1200" smtClean="0">
                <a:latin typeface="Arial Rounded MT Bold" pitchFamily="34" charset="0"/>
              </a:rPr>
              <a:pPr eaLnBrk="1" hangingPunct="1">
                <a:spcBef>
                  <a:spcPct val="0"/>
                </a:spcBef>
                <a:buFontTx/>
                <a:buNone/>
              </a:pPr>
              <a:t>23</a:t>
            </a:fld>
            <a:endParaRPr lang="de-DE" altLang="de-DE" sz="1200" smtClean="0">
              <a:latin typeface="Arial Rounded MT Bold" pitchFamily="34" charset="0"/>
            </a:endParaRPr>
          </a:p>
        </p:txBody>
      </p:sp>
      <p:pic>
        <p:nvPicPr>
          <p:cNvPr id="153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38225"/>
            <a:ext cx="5686425"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Textfeld 3"/>
          <p:cNvSpPr txBox="1">
            <a:spLocks noChangeArrowheads="1"/>
          </p:cNvSpPr>
          <p:nvPr/>
        </p:nvSpPr>
        <p:spPr bwMode="auto">
          <a:xfrm>
            <a:off x="4211638" y="5949950"/>
            <a:ext cx="12954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[3, 6]</a:t>
            </a:r>
          </a:p>
        </p:txBody>
      </p:sp>
      <p:sp>
        <p:nvSpPr>
          <p:cNvPr id="14343" name="Textfeld 1"/>
          <p:cNvSpPr txBox="1">
            <a:spLocks noChangeArrowheads="1"/>
          </p:cNvSpPr>
          <p:nvPr/>
        </p:nvSpPr>
        <p:spPr bwMode="auto">
          <a:xfrm>
            <a:off x="6227763" y="1038225"/>
            <a:ext cx="291623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r>
              <a:rPr lang="en-US" altLang="de-DE" sz="2000" u="sng" dirty="0" smtClean="0">
                <a:solidFill>
                  <a:srgbClr val="0000FF"/>
                </a:solidFill>
                <a:latin typeface="Arial Rounded MT Bold" pitchFamily="34" charset="0"/>
              </a:rPr>
              <a:t>Super MINIMAC</a:t>
            </a:r>
            <a:r>
              <a:rPr lang="en-US" altLang="de-DE" sz="2000" dirty="0" smtClean="0">
                <a:solidFill>
                  <a:srgbClr val="0000FF"/>
                </a:solidFill>
                <a:latin typeface="Arial Rounded MT Bold" pitchFamily="34" charset="0"/>
              </a:rPr>
              <a:t>, advanced NIRS-Design, max. 5T,</a:t>
            </a:r>
          </a:p>
          <a:p>
            <a:pPr eaLnBrk="1" hangingPunct="1">
              <a:defRPr/>
            </a:pPr>
            <a:r>
              <a:rPr lang="en-US" altLang="de-DE" sz="2000" dirty="0" smtClean="0">
                <a:solidFill>
                  <a:srgbClr val="0000FF"/>
                </a:solidFill>
                <a:latin typeface="Arial Rounded MT Bold" pitchFamily="34" charset="0"/>
              </a:rPr>
              <a:t>Circumference: 20m</a:t>
            </a:r>
          </a:p>
          <a:p>
            <a:pPr eaLnBrk="1" hangingPunct="1">
              <a:defRPr/>
            </a:pPr>
            <a:r>
              <a:rPr lang="en-US" altLang="de-DE" sz="2000" dirty="0" smtClean="0">
                <a:solidFill>
                  <a:srgbClr val="FF0000"/>
                </a:solidFill>
                <a:effectLst>
                  <a:outerShdw blurRad="38100" dist="38100" dir="2700000" algn="tl">
                    <a:srgbClr val="000000">
                      <a:alpha val="43137"/>
                    </a:srgbClr>
                  </a:outerShdw>
                </a:effectLst>
                <a:latin typeface="Arial Rounded MT Bold" pitchFamily="34" charset="0"/>
                <a:sym typeface="Wingdings" panose="05000000000000000000" pitchFamily="2" charset="2"/>
              </a:rPr>
              <a:t> Challenge: Fast ramping, curved superconducting dipoles</a:t>
            </a:r>
            <a:endParaRPr lang="en-US" altLang="de-DE" sz="2000" dirty="0" smtClean="0">
              <a:solidFill>
                <a:srgbClr val="FF0000"/>
              </a:solidFill>
              <a:effectLst>
                <a:outerShdw blurRad="38100" dist="38100" dir="2700000" algn="tl">
                  <a:srgbClr val="000000">
                    <a:alpha val="43137"/>
                  </a:srgbClr>
                </a:outerShdw>
              </a:effectLst>
              <a:latin typeface="Arial Rounded MT Bold" pitchFamily="34" charset="0"/>
            </a:endParaRPr>
          </a:p>
          <a:p>
            <a:pPr eaLnBrk="1" hangingPunct="1">
              <a:defRPr/>
            </a:pPr>
            <a:endParaRPr lang="en-US" altLang="de-DE" sz="2000" dirty="0" smtClean="0">
              <a:solidFill>
                <a:srgbClr val="0000FF"/>
              </a:solidFill>
              <a:latin typeface="Arial Rounded MT Bold" pitchFamily="34" charset="0"/>
            </a:endParaRPr>
          </a:p>
          <a:p>
            <a:pPr eaLnBrk="1" hangingPunct="1">
              <a:defRPr/>
            </a:pPr>
            <a:r>
              <a:rPr lang="en-US" altLang="de-DE" sz="2000" dirty="0" smtClean="0">
                <a:solidFill>
                  <a:srgbClr val="0000FF"/>
                </a:solidFill>
                <a:latin typeface="Arial Rounded MT Bold" pitchFamily="34" charset="0"/>
              </a:rPr>
              <a:t>“…we expect that</a:t>
            </a:r>
          </a:p>
          <a:p>
            <a:pPr eaLnBrk="1" hangingPunct="1">
              <a:defRPr/>
            </a:pPr>
            <a:r>
              <a:rPr lang="en-US" altLang="de-DE" sz="2000" dirty="0" smtClean="0">
                <a:solidFill>
                  <a:srgbClr val="0000FF"/>
                </a:solidFill>
                <a:latin typeface="Arial Rounded MT Bold" pitchFamily="34" charset="0"/>
              </a:rPr>
              <a:t>within 10 years we can produce a CIRT setup that fits within 20 square meters…”</a:t>
            </a:r>
          </a:p>
          <a:p>
            <a:pPr eaLnBrk="1" hangingPunct="1">
              <a:defRPr/>
            </a:pPr>
            <a:r>
              <a:rPr lang="en-US" altLang="de-DE" sz="2000" dirty="0" smtClean="0">
                <a:solidFill>
                  <a:srgbClr val="0000FF"/>
                </a:solidFill>
                <a:latin typeface="Arial Rounded MT Bold" pitchFamily="34" charset="0"/>
              </a:rPr>
              <a:t>(T. </a:t>
            </a:r>
            <a:r>
              <a:rPr lang="en-US" altLang="de-DE" sz="2000" dirty="0" err="1" smtClean="0">
                <a:solidFill>
                  <a:srgbClr val="0000FF"/>
                </a:solidFill>
                <a:latin typeface="Arial Rounded MT Bold" pitchFamily="34" charset="0"/>
              </a:rPr>
              <a:t>Kamada</a:t>
            </a:r>
            <a:r>
              <a:rPr lang="en-US" altLang="de-DE" sz="2000" dirty="0" smtClean="0">
                <a:solidFill>
                  <a:srgbClr val="0000FF"/>
                </a:solidFill>
                <a:latin typeface="Arial Rounded MT Bold" pitchFamily="34" charset="0"/>
              </a:rPr>
              <a:t>, 2015)</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Shrinking the size using superconductivity</a:t>
            </a:r>
            <a:endParaRPr lang="en-US"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6387"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9424651C-38E1-4160-AB60-CDE37030906B}" type="slidenum">
              <a:rPr lang="de-DE" altLang="de-DE" sz="1200" smtClean="0">
                <a:latin typeface="Arial Rounded MT Bold" pitchFamily="34" charset="0"/>
              </a:rPr>
              <a:pPr eaLnBrk="1" hangingPunct="1">
                <a:spcBef>
                  <a:spcPct val="0"/>
                </a:spcBef>
                <a:buFontTx/>
                <a:buNone/>
              </a:pPr>
              <a:t>24</a:t>
            </a:fld>
            <a:endParaRPr lang="de-DE" altLang="de-DE" sz="1200" smtClean="0">
              <a:latin typeface="Arial Rounded MT Bold" pitchFamily="34" charset="0"/>
            </a:endParaRPr>
          </a:p>
        </p:txBody>
      </p:sp>
      <p:sp>
        <p:nvSpPr>
          <p:cNvPr id="16388" name="Textfeld 3"/>
          <p:cNvSpPr txBox="1">
            <a:spLocks noChangeArrowheads="1"/>
          </p:cNvSpPr>
          <p:nvPr/>
        </p:nvSpPr>
        <p:spPr bwMode="auto">
          <a:xfrm>
            <a:off x="6516688" y="5795963"/>
            <a:ext cx="1584325"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[7], 2016</a:t>
            </a:r>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472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feld 3"/>
          <p:cNvSpPr txBox="1">
            <a:spLocks noChangeArrowheads="1"/>
          </p:cNvSpPr>
          <p:nvPr/>
        </p:nvSpPr>
        <p:spPr bwMode="auto">
          <a:xfrm>
            <a:off x="2987675" y="5948363"/>
            <a:ext cx="24479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solidFill>
                  <a:srgbClr val="FF3300"/>
                </a:solidFill>
                <a:latin typeface="Arial Rounded MT Bold" pitchFamily="34" charset="0"/>
              </a:rPr>
              <a:t>(*) Actual value:</a:t>
            </a:r>
          </a:p>
          <a:p>
            <a:pPr eaLnBrk="1" hangingPunct="1">
              <a:spcBef>
                <a:spcPct val="0"/>
              </a:spcBef>
              <a:buFontTx/>
              <a:buNone/>
            </a:pPr>
            <a:r>
              <a:rPr lang="en-US" altLang="de-DE" sz="1400" u="sng">
                <a:solidFill>
                  <a:srgbClr val="FF3300"/>
                </a:solidFill>
                <a:latin typeface="Arial Rounded MT Bold" pitchFamily="34" charset="0"/>
              </a:rPr>
              <a:t>dB/dt=0.038 T/s</a:t>
            </a:r>
            <a:br>
              <a:rPr lang="en-US" altLang="de-DE" sz="1400" u="sng">
                <a:solidFill>
                  <a:srgbClr val="FF3300"/>
                </a:solidFill>
                <a:latin typeface="Arial Rounded MT Bold" pitchFamily="34" charset="0"/>
              </a:rPr>
            </a:br>
            <a:r>
              <a:rPr lang="en-US" altLang="de-DE" sz="1400">
                <a:solidFill>
                  <a:srgbClr val="FF3300"/>
                </a:solidFill>
                <a:latin typeface="Arial Rounded MT Bold" pitchFamily="34" charset="0"/>
              </a:rPr>
              <a:t>(HIMAC-Gantry magnets)</a:t>
            </a:r>
          </a:p>
        </p:txBody>
      </p:sp>
      <p:sp>
        <p:nvSpPr>
          <p:cNvPr id="16391" name="Textfeld 1"/>
          <p:cNvSpPr txBox="1">
            <a:spLocks noChangeArrowheads="1"/>
          </p:cNvSpPr>
          <p:nvPr/>
        </p:nvSpPr>
        <p:spPr bwMode="auto">
          <a:xfrm>
            <a:off x="2700338" y="1773238"/>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de-DE" sz="2000">
                <a:solidFill>
                  <a:srgbClr val="FF3300"/>
                </a:solidFill>
                <a:latin typeface="Arial Rounded MT Bold"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Foliennummernplatzhalter 1"/>
          <p:cNvSpPr>
            <a:spLocks noGrp="1"/>
          </p:cNvSpPr>
          <p:nvPr>
            <p:ph type="sldNum" sz="quarter" idx="12"/>
          </p:nvPr>
        </p:nvSpPr>
        <p:spPr>
          <a:xfrm>
            <a:off x="6588125" y="6238875"/>
            <a:ext cx="2133600" cy="476250"/>
          </a:xfrm>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532628C4-7E28-4364-B01A-D458E8C7C7AC}" type="slidenum">
              <a:rPr lang="de-DE" altLang="de-DE" sz="1200" smtClean="0">
                <a:latin typeface="Arial Rounded MT Bold" pitchFamily="34" charset="0"/>
              </a:rPr>
              <a:pPr eaLnBrk="1" hangingPunct="1">
                <a:spcBef>
                  <a:spcPct val="0"/>
                </a:spcBef>
                <a:buFontTx/>
                <a:buNone/>
              </a:pPr>
              <a:t>25</a:t>
            </a:fld>
            <a:endParaRPr lang="de-DE" altLang="de-DE" sz="1200" smtClean="0">
              <a:latin typeface="Arial Rounded MT Bold" pitchFamily="34" charset="0"/>
            </a:endParaRPr>
          </a:p>
        </p:txBody>
      </p:sp>
      <p:sp>
        <p:nvSpPr>
          <p:cNvPr id="3" name="Rechteck 2"/>
          <p:cNvSpPr/>
          <p:nvPr/>
        </p:nvSpPr>
        <p:spPr>
          <a:xfrm>
            <a:off x="1042988" y="1989138"/>
            <a:ext cx="7489825" cy="1427162"/>
          </a:xfrm>
          <a:prstGeom prst="rect">
            <a:avLst/>
          </a:prstGeom>
        </p:spPr>
        <p:txBody>
          <a:bodyPr>
            <a:spAutoFit/>
          </a:bodyPr>
          <a:lstStyle/>
          <a:p>
            <a:pPr eaLnBrk="0" hangingPunct="0">
              <a:lnSpc>
                <a:spcPct val="115000"/>
              </a:lnSpc>
              <a:spcBef>
                <a:spcPct val="20000"/>
              </a:spcBef>
              <a:defRPr/>
            </a:pPr>
            <a:r>
              <a:rPr lang="en-US" altLang="de-DE" sz="2800" kern="0" dirty="0">
                <a:solidFill>
                  <a:srgbClr val="000000"/>
                </a:solidFill>
                <a:latin typeface="Arial Rounded MT Bold" pitchFamily="34" charset="0"/>
                <a:cs typeface="Times New Roman" pitchFamily="18" charset="0"/>
              </a:rPr>
              <a:t>Particle therapy and imaging – combining proton/ion beams with MRI</a:t>
            </a:r>
          </a:p>
          <a:p>
            <a:pPr eaLnBrk="0" hangingPunct="0">
              <a:lnSpc>
                <a:spcPct val="115000"/>
              </a:lnSpc>
              <a:spcBef>
                <a:spcPct val="20000"/>
              </a:spcBef>
              <a:defRPr/>
            </a:pPr>
            <a:endParaRPr lang="en-US" altLang="de-DE" sz="1800" kern="0" dirty="0">
              <a:solidFill>
                <a:srgbClr val="000000"/>
              </a:solidFill>
              <a:latin typeface="Arial Rounded MT Bold" pitchFamily="34" charset="0"/>
              <a:cs typeface="Times New Roman" pitchFamily="18" charset="0"/>
              <a:sym typeface="Wingdings" panose="05000000000000000000" pitchFamily="2" charset="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C</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ombining </a:t>
            </a:r>
            <a:r>
              <a:rPr lang="en-US" altLang="de-DE" sz="3200" dirty="0">
                <a:effectLst>
                  <a:outerShdw blurRad="38100" dist="38100" dir="2700000" algn="tl">
                    <a:srgbClr val="000000">
                      <a:alpha val="43137"/>
                    </a:srgbClr>
                  </a:outerShdw>
                </a:effectLst>
                <a:latin typeface="Arial Rounded MT Bold" panose="020F0704030504030204" pitchFamily="34" charset="0"/>
              </a:rPr>
              <a:t>proton/ion beams with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MRI</a:t>
            </a:r>
          </a:p>
        </p:txBody>
      </p:sp>
      <p:sp>
        <p:nvSpPr>
          <p:cNvPr id="18435"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9834ED3E-D60A-443F-849E-8ACE20485E81}" type="slidenum">
              <a:rPr lang="de-DE" altLang="de-DE" sz="1200" smtClean="0">
                <a:latin typeface="Arial Rounded MT Bold" pitchFamily="34" charset="0"/>
              </a:rPr>
              <a:pPr eaLnBrk="1" hangingPunct="1">
                <a:spcBef>
                  <a:spcPct val="0"/>
                </a:spcBef>
                <a:buFontTx/>
                <a:buNone/>
              </a:pPr>
              <a:t>26</a:t>
            </a:fld>
            <a:endParaRPr lang="de-DE" altLang="de-DE" sz="1200" smtClean="0">
              <a:latin typeface="Arial Rounded MT Bold" pitchFamily="34" charset="0"/>
            </a:endParaRPr>
          </a:p>
        </p:txBody>
      </p:sp>
      <p:sp>
        <p:nvSpPr>
          <p:cNvPr id="15364" name="Textfeld 2"/>
          <p:cNvSpPr txBox="1">
            <a:spLocks noChangeArrowheads="1"/>
          </p:cNvSpPr>
          <p:nvPr/>
        </p:nvSpPr>
        <p:spPr bwMode="auto">
          <a:xfrm>
            <a:off x="339725" y="981075"/>
            <a:ext cx="82645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de-DE" sz="2000" dirty="0" smtClean="0">
                <a:solidFill>
                  <a:srgbClr val="0000FF"/>
                </a:solidFill>
                <a:latin typeface="Arial Rounded MT Bold" pitchFamily="34" charset="0"/>
              </a:rPr>
              <a:t>Motivation (ref. [8]):</a:t>
            </a:r>
          </a:p>
          <a:p>
            <a:pPr marL="342900" indent="-342900" eaLnBrk="1" hangingPunct="1">
              <a:spcBef>
                <a:spcPct val="0"/>
              </a:spcBef>
              <a:defRPr/>
            </a:pPr>
            <a:r>
              <a:rPr lang="en-US" altLang="de-DE" sz="2000" dirty="0" smtClean="0">
                <a:solidFill>
                  <a:srgbClr val="0000FF"/>
                </a:solidFill>
                <a:latin typeface="Arial Rounded MT Bold" pitchFamily="34" charset="0"/>
              </a:rPr>
              <a:t>“Seeing what you treat” </a:t>
            </a:r>
            <a:r>
              <a:rPr lang="en-US" altLang="de-DE" sz="2000" dirty="0" smtClean="0">
                <a:solidFill>
                  <a:srgbClr val="0000FF"/>
                </a:solidFill>
                <a:latin typeface="Arial Rounded MT Bold" pitchFamily="34" charset="0"/>
                <a:sym typeface="Wingdings" panose="05000000000000000000" pitchFamily="2" charset="2"/>
              </a:rPr>
              <a:t> Online diagnostics would be favorable</a:t>
            </a:r>
          </a:p>
          <a:p>
            <a:pPr marL="342900" indent="-342900" eaLnBrk="1" hangingPunct="1">
              <a:spcBef>
                <a:spcPct val="0"/>
              </a:spcBef>
              <a:defRPr/>
            </a:pPr>
            <a:r>
              <a:rPr lang="en-US" altLang="de-DE" sz="2000" dirty="0" smtClean="0">
                <a:solidFill>
                  <a:srgbClr val="0000FF"/>
                </a:solidFill>
                <a:latin typeface="Arial Rounded MT Bold" pitchFamily="34" charset="0"/>
                <a:sym typeface="Wingdings" panose="05000000000000000000" pitchFamily="2" charset="2"/>
              </a:rPr>
              <a:t>CT is almost standard today, but MRI causes no further radiation dose (especially important in pediatric treatments!)</a:t>
            </a:r>
            <a:endParaRPr lang="en-US" altLang="de-DE" sz="2000" dirty="0" smtClean="0">
              <a:solidFill>
                <a:srgbClr val="0000FF"/>
              </a:solidFill>
              <a:latin typeface="Arial Rounded MT Bold" pitchFamily="34" charset="0"/>
            </a:endParaRPr>
          </a:p>
          <a:p>
            <a:pPr marL="342900" indent="-342900" eaLnBrk="1" hangingPunct="1">
              <a:spcBef>
                <a:spcPct val="0"/>
              </a:spcBef>
              <a:defRPr/>
            </a:pPr>
            <a:r>
              <a:rPr lang="en-US" altLang="de-DE" sz="2000" dirty="0" smtClean="0">
                <a:solidFill>
                  <a:srgbClr val="0000FF"/>
                </a:solidFill>
                <a:latin typeface="Arial Rounded MT Bold" pitchFamily="34" charset="0"/>
              </a:rPr>
              <a:t>Tumor shrinkage during therapy – avoidance of errors in adapted dose </a:t>
            </a:r>
            <a:br>
              <a:rPr lang="en-US" altLang="de-DE" sz="2000" dirty="0" smtClean="0">
                <a:solidFill>
                  <a:srgbClr val="0000FF"/>
                </a:solidFill>
                <a:latin typeface="Arial Rounded MT Bold" pitchFamily="34" charset="0"/>
              </a:rPr>
            </a:br>
            <a:r>
              <a:rPr lang="en-US" altLang="de-DE" sz="2000" dirty="0" smtClean="0">
                <a:solidFill>
                  <a:srgbClr val="0000FF"/>
                </a:solidFill>
                <a:latin typeface="Arial Rounded MT Bold" pitchFamily="34" charset="0"/>
              </a:rPr>
              <a:t>allocation</a:t>
            </a:r>
          </a:p>
          <a:p>
            <a:pPr eaLnBrk="1" hangingPunct="1">
              <a:spcBef>
                <a:spcPct val="0"/>
              </a:spcBef>
              <a:buFontTx/>
              <a:buNone/>
              <a:defRPr/>
            </a:pPr>
            <a:endParaRPr lang="en-US" altLang="de-DE" sz="2000" dirty="0" smtClean="0">
              <a:solidFill>
                <a:srgbClr val="0000FF"/>
              </a:solidFill>
              <a:latin typeface="Arial Rounded MT Bold" pitchFamily="34" charset="0"/>
            </a:endParaRPr>
          </a:p>
          <a:p>
            <a:pPr eaLnBrk="1" hangingPunct="1">
              <a:spcBef>
                <a:spcPct val="0"/>
              </a:spcBef>
              <a:buFontTx/>
              <a:buNone/>
              <a:defRPr/>
            </a:pPr>
            <a:endParaRPr lang="en-US" altLang="de-DE" sz="2000" dirty="0" smtClean="0">
              <a:solidFill>
                <a:srgbClr val="0000FF"/>
              </a:solidFill>
              <a:latin typeface="Arial Rounded MT Bold" pitchFamily="34" charset="0"/>
            </a:endParaRPr>
          </a:p>
          <a:p>
            <a:pPr marL="342900" indent="-342900" eaLnBrk="1" hangingPunct="1">
              <a:spcBef>
                <a:spcPct val="0"/>
              </a:spcBef>
              <a:defRPr/>
            </a:pPr>
            <a:r>
              <a:rPr lang="en-US" altLang="de-DE" sz="2000" dirty="0" smtClean="0">
                <a:solidFill>
                  <a:srgbClr val="0000FF"/>
                </a:solidFill>
                <a:latin typeface="Arial Rounded MT Bold" pitchFamily="34" charset="0"/>
              </a:rPr>
              <a:t>MR-Linac Systems</a:t>
            </a:r>
            <a:br>
              <a:rPr lang="en-US" altLang="de-DE" sz="2000" dirty="0" smtClean="0">
                <a:solidFill>
                  <a:srgbClr val="0000FF"/>
                </a:solidFill>
                <a:latin typeface="Arial Rounded MT Bold" pitchFamily="34" charset="0"/>
              </a:rPr>
            </a:br>
            <a:r>
              <a:rPr lang="en-US" altLang="de-DE" sz="2000" dirty="0" smtClean="0">
                <a:solidFill>
                  <a:srgbClr val="0000FF"/>
                </a:solidFill>
                <a:latin typeface="Arial Rounded MT Bold" pitchFamily="34" charset="0"/>
              </a:rPr>
              <a:t>(photons) are</a:t>
            </a:r>
            <a:br>
              <a:rPr lang="en-US" altLang="de-DE" sz="2000" dirty="0" smtClean="0">
                <a:solidFill>
                  <a:srgbClr val="0000FF"/>
                </a:solidFill>
                <a:latin typeface="Arial Rounded MT Bold" pitchFamily="34" charset="0"/>
              </a:rPr>
            </a:br>
            <a:r>
              <a:rPr lang="en-US" altLang="de-DE" sz="2000" dirty="0" smtClean="0">
                <a:solidFill>
                  <a:srgbClr val="0000FF"/>
                </a:solidFill>
                <a:latin typeface="Arial Rounded MT Bold" pitchFamily="34" charset="0"/>
              </a:rPr>
              <a:t>currently</a:t>
            </a:r>
            <a:br>
              <a:rPr lang="en-US" altLang="de-DE" sz="2000" dirty="0" smtClean="0">
                <a:solidFill>
                  <a:srgbClr val="0000FF"/>
                </a:solidFill>
                <a:latin typeface="Arial Rounded MT Bold" pitchFamily="34" charset="0"/>
              </a:rPr>
            </a:br>
            <a:r>
              <a:rPr lang="en-US" altLang="de-DE" sz="2000" dirty="0" smtClean="0">
                <a:solidFill>
                  <a:srgbClr val="0000FF"/>
                </a:solidFill>
                <a:latin typeface="Arial Rounded MT Bold" pitchFamily="34" charset="0"/>
              </a:rPr>
              <a:t>being introduced</a:t>
            </a:r>
            <a:br>
              <a:rPr lang="en-US" altLang="de-DE" sz="2000" dirty="0" smtClean="0">
                <a:solidFill>
                  <a:srgbClr val="0000FF"/>
                </a:solidFill>
                <a:latin typeface="Arial Rounded MT Bold" pitchFamily="34" charset="0"/>
              </a:rPr>
            </a:br>
            <a:r>
              <a:rPr lang="en-US" altLang="de-DE" sz="2000" dirty="0" smtClean="0">
                <a:solidFill>
                  <a:srgbClr val="0000FF"/>
                </a:solidFill>
                <a:latin typeface="Arial Rounded MT Bold" pitchFamily="34" charset="0"/>
              </a:rPr>
              <a:t>in radiotherapy</a:t>
            </a:r>
          </a:p>
        </p:txBody>
      </p:sp>
      <p:pic>
        <p:nvPicPr>
          <p:cNvPr id="184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2917825"/>
            <a:ext cx="4572000" cy="3895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Pfeil nach rechts 1"/>
          <p:cNvSpPr/>
          <p:nvPr/>
        </p:nvSpPr>
        <p:spPr>
          <a:xfrm rot="1085601">
            <a:off x="2254250" y="3325813"/>
            <a:ext cx="1250950" cy="349250"/>
          </a:xfrm>
          <a:prstGeom prst="rightArrow">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C</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ombining </a:t>
            </a:r>
            <a:r>
              <a:rPr lang="en-US" altLang="de-DE" sz="3200" dirty="0">
                <a:effectLst>
                  <a:outerShdw blurRad="38100" dist="38100" dir="2700000" algn="tl">
                    <a:srgbClr val="000000">
                      <a:alpha val="43137"/>
                    </a:srgbClr>
                  </a:outerShdw>
                </a:effectLst>
                <a:latin typeface="Arial Rounded MT Bold" panose="020F0704030504030204" pitchFamily="34" charset="0"/>
              </a:rPr>
              <a:t>proton/ion beams with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MRI</a:t>
            </a:r>
          </a:p>
        </p:txBody>
      </p:sp>
      <p:sp>
        <p:nvSpPr>
          <p:cNvPr id="19459"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3D1CDFA-774A-468D-B1A0-C6854F1E5D0B}" type="slidenum">
              <a:rPr lang="de-DE" altLang="de-DE" sz="1200" smtClean="0">
                <a:latin typeface="Arial Rounded MT Bold" pitchFamily="34" charset="0"/>
              </a:rPr>
              <a:pPr eaLnBrk="1" hangingPunct="1">
                <a:spcBef>
                  <a:spcPct val="0"/>
                </a:spcBef>
                <a:buFontTx/>
                <a:buNone/>
              </a:pPr>
              <a:t>27</a:t>
            </a:fld>
            <a:endParaRPr lang="de-DE" altLang="de-DE" sz="1200" smtClean="0">
              <a:latin typeface="Arial Rounded MT Bold" pitchFamily="34" charset="0"/>
            </a:endParaRPr>
          </a:p>
        </p:txBody>
      </p:sp>
      <p:sp>
        <p:nvSpPr>
          <p:cNvPr id="19460" name="Textfeld 2"/>
          <p:cNvSpPr txBox="1">
            <a:spLocks noChangeArrowheads="1"/>
          </p:cNvSpPr>
          <p:nvPr/>
        </p:nvSpPr>
        <p:spPr bwMode="auto">
          <a:xfrm>
            <a:off x="250825" y="1341438"/>
            <a:ext cx="308133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u="sng">
                <a:solidFill>
                  <a:srgbClr val="0000FF"/>
                </a:solidFill>
                <a:latin typeface="Arial Rounded MT Bold" pitchFamily="34" charset="0"/>
              </a:rPr>
              <a:t>Furthermore:</a:t>
            </a:r>
          </a:p>
          <a:p>
            <a:pPr eaLnBrk="1" hangingPunct="1">
              <a:spcBef>
                <a:spcPct val="0"/>
              </a:spcBef>
              <a:buFontTx/>
              <a:buNone/>
            </a:pPr>
            <a:r>
              <a:rPr lang="en-US" altLang="de-DE" sz="2000">
                <a:solidFill>
                  <a:srgbClr val="0000FF"/>
                </a:solidFill>
                <a:latin typeface="Arial Rounded MT Bold" pitchFamily="34" charset="0"/>
              </a:rPr>
              <a:t>Doctors normally use large margins around the tumor volume because of possible range uncertainties, movement of the tumor along the irradiation, etc.  </a:t>
            </a:r>
            <a:r>
              <a:rPr lang="en-US" altLang="de-DE" sz="2000">
                <a:solidFill>
                  <a:srgbClr val="0000FF"/>
                </a:solidFill>
                <a:latin typeface="Arial Rounded MT Bold" pitchFamily="34" charset="0"/>
                <a:sym typeface="Wingdings" pitchFamily="2" charset="2"/>
              </a:rPr>
              <a:t> Better diagnostics is necessary to shrink these margins!</a:t>
            </a:r>
            <a:endParaRPr lang="en-US" altLang="de-DE" sz="2000">
              <a:solidFill>
                <a:srgbClr val="0000FF"/>
              </a:solidFill>
              <a:latin typeface="Arial Rounded MT Bold" pitchFamily="34" charset="0"/>
            </a:endParaRPr>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341438"/>
            <a:ext cx="5222875" cy="32686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462" name="Textfeld 3"/>
          <p:cNvSpPr txBox="1">
            <a:spLocks noChangeArrowheads="1"/>
          </p:cNvSpPr>
          <p:nvPr/>
        </p:nvSpPr>
        <p:spPr bwMode="auto">
          <a:xfrm>
            <a:off x="7366000" y="4221163"/>
            <a:ext cx="12954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[9]</a:t>
            </a:r>
          </a:p>
        </p:txBody>
      </p:sp>
      <p:sp>
        <p:nvSpPr>
          <p:cNvPr id="19463" name="Textfeld 1"/>
          <p:cNvSpPr txBox="1">
            <a:spLocks noChangeArrowheads="1"/>
          </p:cNvSpPr>
          <p:nvPr/>
        </p:nvSpPr>
        <p:spPr bwMode="auto">
          <a:xfrm>
            <a:off x="3584575" y="4797425"/>
            <a:ext cx="50387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A 6.5 mm thick margin (peel) consists of the same volume as a 5 cm diameter target (orange).</a:t>
            </a:r>
            <a:endParaRPr lang="de-DE" altLang="de-DE" sz="2000">
              <a:solidFill>
                <a:srgbClr val="0000FF"/>
              </a:solidFill>
              <a:latin typeface="Arial Rounded MT Bold"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C</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ombining </a:t>
            </a:r>
            <a:r>
              <a:rPr lang="en-US" altLang="de-DE" sz="3200" dirty="0">
                <a:effectLst>
                  <a:outerShdw blurRad="38100" dist="38100" dir="2700000" algn="tl">
                    <a:srgbClr val="000000">
                      <a:alpha val="43137"/>
                    </a:srgbClr>
                  </a:outerShdw>
                </a:effectLst>
                <a:latin typeface="Arial Rounded MT Bold" panose="020F0704030504030204" pitchFamily="34" charset="0"/>
              </a:rPr>
              <a:t>proton/ion beams with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MRI</a:t>
            </a:r>
          </a:p>
        </p:txBody>
      </p:sp>
      <p:sp>
        <p:nvSpPr>
          <p:cNvPr id="20483"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582EC06F-6717-4150-8B77-A8AFCB64A052}" type="slidenum">
              <a:rPr lang="de-DE" altLang="de-DE" sz="1200" smtClean="0">
                <a:latin typeface="Arial Rounded MT Bold" pitchFamily="34" charset="0"/>
              </a:rPr>
              <a:pPr eaLnBrk="1" hangingPunct="1">
                <a:spcBef>
                  <a:spcPct val="0"/>
                </a:spcBef>
                <a:buFontTx/>
                <a:buNone/>
              </a:pPr>
              <a:t>28</a:t>
            </a:fld>
            <a:endParaRPr lang="de-DE" altLang="de-DE" sz="1200" smtClean="0">
              <a:latin typeface="Arial Rounded MT Bold" pitchFamily="34" charset="0"/>
            </a:endParaRPr>
          </a:p>
        </p:txBody>
      </p:sp>
      <p:sp>
        <p:nvSpPr>
          <p:cNvPr id="20484" name="Textfeld 2"/>
          <p:cNvSpPr txBox="1">
            <a:spLocks noChangeArrowheads="1"/>
          </p:cNvSpPr>
          <p:nvPr/>
        </p:nvSpPr>
        <p:spPr bwMode="auto">
          <a:xfrm>
            <a:off x="107950" y="908050"/>
            <a:ext cx="48244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MRI devices have complex magnetic fields, which would interact with proton/ion beams – compensation?</a:t>
            </a:r>
          </a:p>
        </p:txBody>
      </p:sp>
      <p:pic>
        <p:nvPicPr>
          <p:cNvPr id="204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1952625"/>
            <a:ext cx="4475162"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765175"/>
            <a:ext cx="3949700" cy="520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7" name="Textfeld 3"/>
          <p:cNvSpPr txBox="1">
            <a:spLocks noChangeArrowheads="1"/>
          </p:cNvSpPr>
          <p:nvPr/>
        </p:nvSpPr>
        <p:spPr bwMode="auto">
          <a:xfrm>
            <a:off x="3132138" y="6194425"/>
            <a:ext cx="12954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[10]</a:t>
            </a:r>
          </a:p>
        </p:txBody>
      </p:sp>
      <p:sp>
        <p:nvSpPr>
          <p:cNvPr id="20488" name="Textfeld 2"/>
          <p:cNvSpPr txBox="1">
            <a:spLocks noChangeArrowheads="1"/>
          </p:cNvSpPr>
          <p:nvPr/>
        </p:nvSpPr>
        <p:spPr bwMode="auto">
          <a:xfrm>
            <a:off x="4643438" y="5949950"/>
            <a:ext cx="38893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Possible arrangements of MRI device vs. beam direction</a:t>
            </a:r>
          </a:p>
        </p:txBody>
      </p:sp>
      <p:sp>
        <p:nvSpPr>
          <p:cNvPr id="20489" name="Textfeld 1"/>
          <p:cNvSpPr txBox="1">
            <a:spLocks noChangeArrowheads="1"/>
          </p:cNvSpPr>
          <p:nvPr/>
        </p:nvSpPr>
        <p:spPr bwMode="auto">
          <a:xfrm>
            <a:off x="7596188" y="981075"/>
            <a:ext cx="106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de-DE" sz="2000"/>
              <a:t>Inline</a:t>
            </a:r>
          </a:p>
        </p:txBody>
      </p:sp>
      <p:sp>
        <p:nvSpPr>
          <p:cNvPr id="20490" name="Textfeld 9"/>
          <p:cNvSpPr txBox="1">
            <a:spLocks noChangeArrowheads="1"/>
          </p:cNvSpPr>
          <p:nvPr/>
        </p:nvSpPr>
        <p:spPr bwMode="auto">
          <a:xfrm>
            <a:off x="4787900" y="3814763"/>
            <a:ext cx="115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t>Perpen-dicular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C</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ombining </a:t>
            </a:r>
            <a:r>
              <a:rPr lang="en-US" altLang="de-DE" sz="3200" dirty="0">
                <a:effectLst>
                  <a:outerShdw blurRad="38100" dist="38100" dir="2700000" algn="tl">
                    <a:srgbClr val="000000">
                      <a:alpha val="43137"/>
                    </a:srgbClr>
                  </a:outerShdw>
                </a:effectLst>
                <a:latin typeface="Arial Rounded MT Bold" panose="020F0704030504030204" pitchFamily="34" charset="0"/>
              </a:rPr>
              <a:t>proton/ion beams with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MRI</a:t>
            </a:r>
          </a:p>
        </p:txBody>
      </p:sp>
      <p:sp>
        <p:nvSpPr>
          <p:cNvPr id="21507"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482BBEA-C213-493E-80AD-B0A644753B08}" type="slidenum">
              <a:rPr lang="de-DE" altLang="de-DE" sz="1200" smtClean="0">
                <a:latin typeface="Arial Rounded MT Bold" pitchFamily="34" charset="0"/>
              </a:rPr>
              <a:pPr eaLnBrk="1" hangingPunct="1">
                <a:spcBef>
                  <a:spcPct val="0"/>
                </a:spcBef>
                <a:buFontTx/>
                <a:buNone/>
              </a:pPr>
              <a:t>29</a:t>
            </a:fld>
            <a:endParaRPr lang="de-DE" altLang="de-DE" sz="1200" smtClean="0">
              <a:latin typeface="Arial Rounded MT Bold" pitchFamily="34" charset="0"/>
            </a:endParaRPr>
          </a:p>
        </p:txBody>
      </p:sp>
      <p:sp>
        <p:nvSpPr>
          <p:cNvPr id="21508" name="Textfeld 2"/>
          <p:cNvSpPr txBox="1">
            <a:spLocks noChangeArrowheads="1"/>
          </p:cNvSpPr>
          <p:nvPr/>
        </p:nvSpPr>
        <p:spPr bwMode="auto">
          <a:xfrm>
            <a:off x="107950" y="1679575"/>
            <a:ext cx="19431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In case of a parallel particle source (PPS) the MRI device causes (complex) distortions and deflections of the beam!</a:t>
            </a:r>
          </a:p>
        </p:txBody>
      </p:sp>
      <p:pic>
        <p:nvPicPr>
          <p:cNvPr id="215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192213"/>
            <a:ext cx="6759575" cy="439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0" name="Textfeld 3"/>
          <p:cNvSpPr txBox="1">
            <a:spLocks noChangeArrowheads="1"/>
          </p:cNvSpPr>
          <p:nvPr/>
        </p:nvSpPr>
        <p:spPr bwMode="auto">
          <a:xfrm>
            <a:off x="7589838" y="5653088"/>
            <a:ext cx="12954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[10]</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3"/>
          <p:cNvSpPr>
            <a:spLocks noGrp="1"/>
          </p:cNvSpPr>
          <p:nvPr>
            <p:ph type="sldNum" sz="quarter" idx="12"/>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F18393C7-16E9-4F5A-952A-6D40515DDDB2}" type="slidenum">
              <a:rPr lang="de-DE" altLang="de-DE" sz="1200" smtClean="0"/>
              <a:pPr eaLnBrk="1" hangingPunct="1"/>
              <a:t>3</a:t>
            </a:fld>
            <a:endParaRPr lang="de-DE" altLang="de-DE" sz="1200" smtClean="0"/>
          </a:p>
        </p:txBody>
      </p:sp>
      <p:sp>
        <p:nvSpPr>
          <p:cNvPr id="5" name="Rectangle 2"/>
          <p:cNvSpPr>
            <a:spLocks noGrp="1" noChangeArrowheads="1"/>
          </p:cNvSpPr>
          <p:nvPr>
            <p:ph type="title"/>
          </p:nvPr>
        </p:nvSpPr>
        <p:spPr>
          <a:xfrm>
            <a:off x="457200" y="42863"/>
            <a:ext cx="8229600" cy="793750"/>
          </a:xfrm>
        </p:spPr>
        <p:txBody>
          <a:bodyPr/>
          <a:lstStyle/>
          <a:p>
            <a:pPr eaLnBrk="1" hangingPunct="1">
              <a:defRPr/>
            </a:pPr>
            <a:r>
              <a:rPr lang="de-DE" altLang="de-DE" sz="3200" dirty="0" smtClean="0">
                <a:effectLst>
                  <a:outerShdw blurRad="38100" dist="38100" dir="2700000" algn="tl">
                    <a:srgbClr val="000000">
                      <a:alpha val="43137"/>
                    </a:srgbClr>
                  </a:outerShdw>
                </a:effectLst>
                <a:latin typeface="Arial Rounded MT Bold" panose="020F0704030504030204" pitchFamily="34" charset="0"/>
              </a:rPr>
              <a:t>Elektronenbeschleuniger </a:t>
            </a:r>
            <a:r>
              <a:rPr lang="de-DE" altLang="de-DE" sz="3200" dirty="0">
                <a:effectLst>
                  <a:outerShdw blurRad="38100" dist="38100" dir="2700000" algn="tl">
                    <a:srgbClr val="000000">
                      <a:alpha val="43137"/>
                    </a:srgbClr>
                  </a:outerShdw>
                </a:effectLst>
                <a:latin typeface="Arial Rounded MT Bold" panose="020F0704030504030204" pitchFamily="34" charset="0"/>
              </a:rPr>
              <a:t>in der </a:t>
            </a:r>
            <a:r>
              <a:rPr lang="de-DE" altLang="de-DE" sz="3200" dirty="0" smtClean="0">
                <a:effectLst>
                  <a:outerShdw blurRad="38100" dist="38100" dir="2700000" algn="tl">
                    <a:srgbClr val="000000">
                      <a:alpha val="43137"/>
                    </a:srgbClr>
                  </a:outerShdw>
                </a:effectLst>
                <a:latin typeface="Arial Rounded MT Bold" panose="020F0704030504030204" pitchFamily="34" charset="0"/>
              </a:rPr>
              <a:t>Medizin</a:t>
            </a:r>
          </a:p>
        </p:txBody>
      </p:sp>
      <p:pic>
        <p:nvPicPr>
          <p:cNvPr id="61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800" y="1000125"/>
            <a:ext cx="4687888"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2997200"/>
            <a:ext cx="3705225" cy="3311525"/>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6150" name="Textfeld 5"/>
          <p:cNvSpPr txBox="1">
            <a:spLocks noChangeArrowheads="1"/>
          </p:cNvSpPr>
          <p:nvPr/>
        </p:nvSpPr>
        <p:spPr bwMode="auto">
          <a:xfrm>
            <a:off x="792163" y="1000125"/>
            <a:ext cx="32035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de-DE" altLang="de-DE"/>
              <a:t>Prinzip eines Linear-beschleunigers zur Erzeugung von Röntgenstrahlung für die Tumortherapie</a:t>
            </a:r>
          </a:p>
        </p:txBody>
      </p:sp>
      <p:sp>
        <p:nvSpPr>
          <p:cNvPr id="6151" name="Textfeld 9"/>
          <p:cNvSpPr txBox="1">
            <a:spLocks noChangeArrowheads="1"/>
          </p:cNvSpPr>
          <p:nvPr/>
        </p:nvSpPr>
        <p:spPr bwMode="auto">
          <a:xfrm>
            <a:off x="4067175" y="3860800"/>
            <a:ext cx="460851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de-DE" altLang="de-DE" sz="2000" dirty="0">
                <a:solidFill>
                  <a:srgbClr val="0000FF"/>
                </a:solidFill>
              </a:rPr>
              <a:t>Beispiel eines heutigen Medizin- </a:t>
            </a:r>
            <a:r>
              <a:rPr lang="de-DE" altLang="de-DE" sz="2000" dirty="0" err="1">
                <a:solidFill>
                  <a:srgbClr val="0000FF"/>
                </a:solidFill>
              </a:rPr>
              <a:t>produkts</a:t>
            </a:r>
            <a:r>
              <a:rPr lang="de-DE" altLang="de-DE" sz="2000" dirty="0">
                <a:solidFill>
                  <a:srgbClr val="0000FF"/>
                </a:solidFill>
              </a:rPr>
              <a:t> mit integrierter Bildgebung</a:t>
            </a:r>
          </a:p>
          <a:p>
            <a:pPr eaLnBrk="1" hangingPunct="1"/>
            <a:endParaRPr lang="de-DE" altLang="de-DE" sz="1000" dirty="0"/>
          </a:p>
          <a:p>
            <a:pPr eaLnBrk="1" hangingPunct="1"/>
            <a:r>
              <a:rPr lang="de-DE" altLang="de-DE" b="1" i="1" dirty="0">
                <a:sym typeface="Wingdings" pitchFamily="2" charset="2"/>
              </a:rPr>
              <a:t> Weitere Optimierungen (fast) nur durch Hersteller wie </a:t>
            </a:r>
            <a:r>
              <a:rPr lang="de-DE" altLang="de-DE" b="1" i="1" dirty="0" err="1">
                <a:sym typeface="Wingdings" pitchFamily="2" charset="2"/>
              </a:rPr>
              <a:t>Accuray</a:t>
            </a:r>
            <a:r>
              <a:rPr lang="de-DE" altLang="de-DE" b="1" i="1" dirty="0">
                <a:sym typeface="Wingdings" pitchFamily="2" charset="2"/>
              </a:rPr>
              <a:t>, </a:t>
            </a:r>
            <a:r>
              <a:rPr lang="de-DE" altLang="de-DE" b="1" i="1" dirty="0" err="1">
                <a:sym typeface="Wingdings" pitchFamily="2" charset="2"/>
              </a:rPr>
              <a:t>Varian</a:t>
            </a:r>
            <a:r>
              <a:rPr lang="de-DE" altLang="de-DE" b="1" i="1" dirty="0">
                <a:sym typeface="Wingdings" pitchFamily="2" charset="2"/>
              </a:rPr>
              <a:t>, </a:t>
            </a:r>
            <a:r>
              <a:rPr lang="de-DE" altLang="de-DE" b="1" i="1" dirty="0" err="1">
                <a:sym typeface="Wingdings" pitchFamily="2" charset="2"/>
              </a:rPr>
              <a:t>Elekta</a:t>
            </a:r>
            <a:r>
              <a:rPr lang="de-DE" altLang="de-DE" b="1" i="1" dirty="0">
                <a:sym typeface="Wingdings" pitchFamily="2" charset="2"/>
              </a:rPr>
              <a:t>, Philips ... ehemals auch Siemens!</a:t>
            </a:r>
            <a:endParaRPr lang="de-DE" altLang="de-DE" b="1" i="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C</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ombining </a:t>
            </a:r>
            <a:r>
              <a:rPr lang="en-US" altLang="de-DE" sz="3200" dirty="0">
                <a:effectLst>
                  <a:outerShdw blurRad="38100" dist="38100" dir="2700000" algn="tl">
                    <a:srgbClr val="000000">
                      <a:alpha val="43137"/>
                    </a:srgbClr>
                  </a:outerShdw>
                </a:effectLst>
                <a:latin typeface="Arial Rounded MT Bold" panose="020F0704030504030204" pitchFamily="34" charset="0"/>
              </a:rPr>
              <a:t>proton/ion beams with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MRI</a:t>
            </a:r>
          </a:p>
        </p:txBody>
      </p:sp>
      <p:sp>
        <p:nvSpPr>
          <p:cNvPr id="22531"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983CE8BB-D515-4222-9ECD-CAB95869C14A}" type="slidenum">
              <a:rPr lang="de-DE" altLang="de-DE" sz="1200" smtClean="0">
                <a:latin typeface="Arial Rounded MT Bold" pitchFamily="34" charset="0"/>
              </a:rPr>
              <a:pPr eaLnBrk="1" hangingPunct="1">
                <a:spcBef>
                  <a:spcPct val="0"/>
                </a:spcBef>
                <a:buFontTx/>
                <a:buNone/>
              </a:pPr>
              <a:t>30</a:t>
            </a:fld>
            <a:endParaRPr lang="de-DE" altLang="de-DE" sz="1200" smtClean="0">
              <a:latin typeface="Arial Rounded MT Bold" pitchFamily="34" charset="0"/>
            </a:endParaRPr>
          </a:p>
        </p:txBody>
      </p:sp>
      <p:sp>
        <p:nvSpPr>
          <p:cNvPr id="22532" name="Textfeld 2"/>
          <p:cNvSpPr txBox="1">
            <a:spLocks noChangeArrowheads="1"/>
          </p:cNvSpPr>
          <p:nvPr/>
        </p:nvSpPr>
        <p:spPr bwMode="auto">
          <a:xfrm>
            <a:off x="34925" y="1103313"/>
            <a:ext cx="20891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In case of a </a:t>
            </a:r>
          </a:p>
          <a:p>
            <a:pPr eaLnBrk="1" hangingPunct="1">
              <a:spcBef>
                <a:spcPct val="0"/>
              </a:spcBef>
              <a:buFontTx/>
              <a:buNone/>
            </a:pPr>
            <a:r>
              <a:rPr lang="en-US" altLang="de-DE" sz="2000">
                <a:solidFill>
                  <a:srgbClr val="0000FF"/>
                </a:solidFill>
                <a:latin typeface="Arial Rounded MT Bold" pitchFamily="34" charset="0"/>
              </a:rPr>
              <a:t>Diverging point source (DPS), e.g. a raster scanning system, similar (complex) distortions and deflections of the beam occur!</a:t>
            </a:r>
          </a:p>
        </p:txBody>
      </p:sp>
      <p:sp>
        <p:nvSpPr>
          <p:cNvPr id="22533" name="Textfeld 3"/>
          <p:cNvSpPr txBox="1">
            <a:spLocks noChangeArrowheads="1"/>
          </p:cNvSpPr>
          <p:nvPr/>
        </p:nvSpPr>
        <p:spPr bwMode="auto">
          <a:xfrm>
            <a:off x="7589838" y="4921250"/>
            <a:ext cx="12954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[10]</a:t>
            </a:r>
          </a:p>
        </p:txBody>
      </p:sp>
      <p:pic>
        <p:nvPicPr>
          <p:cNvPr id="225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917575"/>
            <a:ext cx="6761163" cy="393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5" name="Textfeld 2"/>
          <p:cNvSpPr txBox="1">
            <a:spLocks noChangeArrowheads="1"/>
          </p:cNvSpPr>
          <p:nvPr/>
        </p:nvSpPr>
        <p:spPr bwMode="auto">
          <a:xfrm>
            <a:off x="962025" y="5168900"/>
            <a:ext cx="5770563" cy="70802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Furthermore: Effects on secondary particles have to be taken into account!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Foliennummernplatzhalter 1"/>
          <p:cNvSpPr>
            <a:spLocks noGrp="1"/>
          </p:cNvSpPr>
          <p:nvPr>
            <p:ph type="sldNum" sz="quarter" idx="12"/>
          </p:nvPr>
        </p:nvSpPr>
        <p:spPr>
          <a:xfrm>
            <a:off x="6588125" y="6238875"/>
            <a:ext cx="2133600" cy="476250"/>
          </a:xfrm>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9B6A3D9A-E890-456A-BAB6-7A71579FCAF6}" type="slidenum">
              <a:rPr lang="de-DE" altLang="de-DE" sz="1200" smtClean="0">
                <a:latin typeface="Arial Rounded MT Bold" pitchFamily="34" charset="0"/>
              </a:rPr>
              <a:pPr eaLnBrk="1" hangingPunct="1">
                <a:spcBef>
                  <a:spcPct val="0"/>
                </a:spcBef>
                <a:buFontTx/>
                <a:buNone/>
              </a:pPr>
              <a:t>31</a:t>
            </a:fld>
            <a:endParaRPr lang="de-DE" altLang="de-DE" sz="1200" smtClean="0">
              <a:latin typeface="Arial Rounded MT Bold" pitchFamily="34" charset="0"/>
            </a:endParaRPr>
          </a:p>
        </p:txBody>
      </p:sp>
      <p:sp>
        <p:nvSpPr>
          <p:cNvPr id="3" name="Rechteck 2"/>
          <p:cNvSpPr/>
          <p:nvPr/>
        </p:nvSpPr>
        <p:spPr>
          <a:xfrm>
            <a:off x="1042988" y="1989138"/>
            <a:ext cx="7489825" cy="1082675"/>
          </a:xfrm>
          <a:prstGeom prst="rect">
            <a:avLst/>
          </a:prstGeom>
        </p:spPr>
        <p:txBody>
          <a:bodyPr>
            <a:spAutoFit/>
          </a:bodyPr>
          <a:lstStyle/>
          <a:p>
            <a:pPr eaLnBrk="0" hangingPunct="0">
              <a:lnSpc>
                <a:spcPct val="115000"/>
              </a:lnSpc>
              <a:spcBef>
                <a:spcPct val="20000"/>
              </a:spcBef>
              <a:defRPr/>
            </a:pPr>
            <a:r>
              <a:rPr lang="en-US" altLang="de-DE" sz="2800" kern="0" dirty="0">
                <a:solidFill>
                  <a:srgbClr val="000000"/>
                </a:solidFill>
                <a:latin typeface="Arial Rounded MT Bold" pitchFamily="34" charset="0"/>
                <a:cs typeface="Times New Roman" pitchFamily="18" charset="0"/>
              </a:rPr>
              <a:t>Future concepts: Laser-driven acceleration of protons and (light) ions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smtClean="0">
                <a:effectLst>
                  <a:outerShdw blurRad="38100" dist="38100" dir="2700000" algn="tl">
                    <a:srgbClr val="000000">
                      <a:alpha val="43137"/>
                    </a:srgbClr>
                  </a:outerShdw>
                </a:effectLst>
                <a:latin typeface="Arial Rounded MT Bold" panose="020F0704030504030204" pitchFamily="34" charset="0"/>
              </a:rPr>
              <a:t>Laser-driven </a:t>
            </a:r>
            <a:r>
              <a:rPr lang="en-US" altLang="de-DE" sz="3200" dirty="0">
                <a:effectLst>
                  <a:outerShdw blurRad="38100" dist="38100" dir="2700000" algn="tl">
                    <a:srgbClr val="000000">
                      <a:alpha val="43137"/>
                    </a:srgbClr>
                  </a:outerShdw>
                </a:effectLst>
                <a:latin typeface="Arial Rounded MT Bold" panose="020F0704030504030204" pitchFamily="34" charset="0"/>
              </a:rPr>
              <a:t>acceleration of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protons/ions</a:t>
            </a:r>
          </a:p>
        </p:txBody>
      </p:sp>
      <p:sp>
        <p:nvSpPr>
          <p:cNvPr id="24579"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5C09B60-D77C-4803-B448-4376A8DB27F8}" type="slidenum">
              <a:rPr lang="de-DE" altLang="de-DE" sz="1200" smtClean="0">
                <a:latin typeface="Arial Rounded MT Bold" pitchFamily="34" charset="0"/>
              </a:rPr>
              <a:pPr eaLnBrk="1" hangingPunct="1">
                <a:spcBef>
                  <a:spcPct val="0"/>
                </a:spcBef>
                <a:buFontTx/>
                <a:buNone/>
              </a:pPr>
              <a:t>32</a:t>
            </a:fld>
            <a:endParaRPr lang="de-DE" altLang="de-DE" sz="1200" smtClean="0">
              <a:latin typeface="Arial Rounded MT Bold" pitchFamily="34" charset="0"/>
            </a:endParaRPr>
          </a:p>
        </p:txBody>
      </p:sp>
      <p:sp>
        <p:nvSpPr>
          <p:cNvPr id="18436" name="Textfeld 2"/>
          <p:cNvSpPr txBox="1">
            <a:spLocks noChangeArrowheads="1"/>
          </p:cNvSpPr>
          <p:nvPr/>
        </p:nvSpPr>
        <p:spPr bwMode="auto">
          <a:xfrm>
            <a:off x="323850" y="912813"/>
            <a:ext cx="47529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de-DE" sz="2000" dirty="0" smtClean="0">
                <a:solidFill>
                  <a:srgbClr val="0000FF"/>
                </a:solidFill>
                <a:latin typeface="Arial Rounded MT Bold" pitchFamily="34" charset="0"/>
              </a:rPr>
              <a:t>There are different acceleration techniques under investigation today for particle therapy (</a:t>
            </a:r>
            <a:r>
              <a:rPr lang="en-US" altLang="de-DE" sz="2000" dirty="0">
                <a:solidFill>
                  <a:srgbClr val="0000FF"/>
                </a:solidFill>
                <a:latin typeface="Arial Rounded MT Bold" pitchFamily="34" charset="0"/>
              </a:rPr>
              <a:t>e.g. DWA, FFAG</a:t>
            </a:r>
            <a:r>
              <a:rPr lang="en-US" altLang="de-DE" sz="2000" dirty="0" smtClean="0">
                <a:solidFill>
                  <a:srgbClr val="0000FF"/>
                </a:solidFill>
                <a:latin typeface="Arial Rounded MT Bold" pitchFamily="34" charset="0"/>
              </a:rPr>
              <a:t>), but the largest interest as well as R&amp;D and possible potential seems to be in the field of “Laser-Driven Acceleration”, some hints:</a:t>
            </a:r>
          </a:p>
          <a:p>
            <a:pPr marL="342900" indent="-342900" eaLnBrk="1" hangingPunct="1">
              <a:spcBef>
                <a:spcPct val="0"/>
              </a:spcBef>
              <a:defRPr/>
            </a:pPr>
            <a:r>
              <a:rPr lang="en-US" altLang="de-DE" sz="2000" dirty="0" smtClean="0">
                <a:solidFill>
                  <a:srgbClr val="0000FF"/>
                </a:solidFill>
                <a:latin typeface="Arial Rounded MT Bold" pitchFamily="34" charset="0"/>
              </a:rPr>
              <a:t>Large community</a:t>
            </a:r>
          </a:p>
          <a:p>
            <a:pPr marL="342900" indent="-342900" eaLnBrk="1" hangingPunct="1">
              <a:spcBef>
                <a:spcPct val="0"/>
              </a:spcBef>
              <a:defRPr/>
            </a:pPr>
            <a:r>
              <a:rPr lang="en-US" altLang="de-DE" sz="2000" dirty="0" smtClean="0">
                <a:solidFill>
                  <a:srgbClr val="0000FF"/>
                </a:solidFill>
                <a:latin typeface="Arial Rounded MT Bold" pitchFamily="34" charset="0"/>
              </a:rPr>
              <a:t>High amount of publications from laser physicists up to biophysics related researchers</a:t>
            </a:r>
          </a:p>
          <a:p>
            <a:pPr marL="342900" indent="-342900" eaLnBrk="1" hangingPunct="1">
              <a:spcBef>
                <a:spcPct val="0"/>
              </a:spcBef>
              <a:defRPr/>
            </a:pPr>
            <a:r>
              <a:rPr lang="en-US" altLang="de-DE" sz="2000" dirty="0" smtClean="0">
                <a:solidFill>
                  <a:srgbClr val="0000FF"/>
                </a:solidFill>
                <a:latin typeface="Arial Rounded MT Bold" pitchFamily="34" charset="0"/>
              </a:rPr>
              <a:t>Development of </a:t>
            </a:r>
            <a:r>
              <a:rPr lang="en-US" altLang="de-DE" sz="2000" dirty="0" err="1" smtClean="0">
                <a:solidFill>
                  <a:srgbClr val="0000FF"/>
                </a:solidFill>
                <a:latin typeface="Arial Rounded MT Bold" pitchFamily="34" charset="0"/>
              </a:rPr>
              <a:t>Tera</a:t>
            </a:r>
            <a:r>
              <a:rPr lang="en-US" altLang="de-DE" sz="2000" dirty="0" smtClean="0">
                <a:solidFill>
                  <a:srgbClr val="0000FF"/>
                </a:solidFill>
                <a:latin typeface="Arial Rounded MT Bold" pitchFamily="34" charset="0"/>
              </a:rPr>
              <a:t>-/</a:t>
            </a:r>
            <a:r>
              <a:rPr lang="en-US" altLang="de-DE" sz="2000" dirty="0" err="1" smtClean="0">
                <a:solidFill>
                  <a:srgbClr val="0000FF"/>
                </a:solidFill>
                <a:latin typeface="Arial Rounded MT Bold" pitchFamily="34" charset="0"/>
              </a:rPr>
              <a:t>Peta</a:t>
            </a:r>
            <a:r>
              <a:rPr lang="en-US" altLang="de-DE" sz="2000" dirty="0" smtClean="0">
                <a:solidFill>
                  <a:srgbClr val="0000FF"/>
                </a:solidFill>
                <a:latin typeface="Arial Rounded MT Bold" pitchFamily="34" charset="0"/>
              </a:rPr>
              <a:t>-Watt lasers in industry is still advancing</a:t>
            </a:r>
          </a:p>
          <a:p>
            <a:pPr marL="342900" indent="-342900" eaLnBrk="1" hangingPunct="1">
              <a:spcBef>
                <a:spcPct val="0"/>
              </a:spcBef>
              <a:defRPr/>
            </a:pPr>
            <a:r>
              <a:rPr lang="en-US" altLang="de-DE" sz="2000" dirty="0" smtClean="0">
                <a:solidFill>
                  <a:srgbClr val="0000FF"/>
                </a:solidFill>
                <a:latin typeface="Arial Rounded MT Bold" pitchFamily="34" charset="0"/>
              </a:rPr>
              <a:t>Some (new) facilities: DRACO, Dresden; SCAPA, Glasgow; ELI(MED), Prague; …</a:t>
            </a:r>
          </a:p>
          <a:p>
            <a:pPr eaLnBrk="1" hangingPunct="1">
              <a:spcBef>
                <a:spcPct val="0"/>
              </a:spcBef>
              <a:buFontTx/>
              <a:buNone/>
              <a:defRPr/>
            </a:pPr>
            <a:endParaRPr lang="en-US" altLang="de-DE" sz="2000" dirty="0" smtClean="0">
              <a:solidFill>
                <a:srgbClr val="0000FF"/>
              </a:solidFill>
              <a:latin typeface="Arial Rounded MT Bold" pitchFamily="34" charset="0"/>
            </a:endParaRPr>
          </a:p>
        </p:txBody>
      </p:sp>
      <p:sp>
        <p:nvSpPr>
          <p:cNvPr id="24581" name="Textfeld 3"/>
          <p:cNvSpPr txBox="1">
            <a:spLocks noChangeArrowheads="1"/>
          </p:cNvSpPr>
          <p:nvPr/>
        </p:nvSpPr>
        <p:spPr bwMode="auto">
          <a:xfrm>
            <a:off x="6516688" y="6067425"/>
            <a:ext cx="12954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[11]</a:t>
            </a:r>
          </a:p>
        </p:txBody>
      </p:sp>
      <p:pic>
        <p:nvPicPr>
          <p:cNvPr id="245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1052513"/>
            <a:ext cx="3221038"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smtClean="0">
                <a:effectLst>
                  <a:outerShdw blurRad="38100" dist="38100" dir="2700000" algn="tl">
                    <a:srgbClr val="000000">
                      <a:alpha val="43137"/>
                    </a:srgbClr>
                  </a:outerShdw>
                </a:effectLst>
                <a:latin typeface="Arial Rounded MT Bold" panose="020F0704030504030204" pitchFamily="34" charset="0"/>
              </a:rPr>
              <a:t>Laser-driven </a:t>
            </a:r>
            <a:r>
              <a:rPr lang="en-US" altLang="de-DE" sz="3200" dirty="0">
                <a:effectLst>
                  <a:outerShdw blurRad="38100" dist="38100" dir="2700000" algn="tl">
                    <a:srgbClr val="000000">
                      <a:alpha val="43137"/>
                    </a:srgbClr>
                  </a:outerShdw>
                </a:effectLst>
                <a:latin typeface="Arial Rounded MT Bold" panose="020F0704030504030204" pitchFamily="34" charset="0"/>
              </a:rPr>
              <a:t>acceleration of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protons/ions</a:t>
            </a:r>
          </a:p>
        </p:txBody>
      </p:sp>
      <p:sp>
        <p:nvSpPr>
          <p:cNvPr id="25603"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5D5E4D64-D197-4A5A-BA3C-AB63B1F13940}" type="slidenum">
              <a:rPr lang="de-DE" altLang="de-DE" sz="1200" smtClean="0">
                <a:latin typeface="Arial Rounded MT Bold" pitchFamily="34" charset="0"/>
              </a:rPr>
              <a:pPr eaLnBrk="1" hangingPunct="1">
                <a:spcBef>
                  <a:spcPct val="0"/>
                </a:spcBef>
                <a:buFontTx/>
                <a:buNone/>
              </a:pPr>
              <a:t>33</a:t>
            </a:fld>
            <a:endParaRPr lang="de-DE" altLang="de-DE" sz="1200" smtClean="0">
              <a:latin typeface="Arial Rounded MT Bold" pitchFamily="34" charset="0"/>
            </a:endParaRPr>
          </a:p>
        </p:txBody>
      </p:sp>
      <p:sp>
        <p:nvSpPr>
          <p:cNvPr id="25604" name="Textfeld 2"/>
          <p:cNvSpPr txBox="1">
            <a:spLocks noChangeArrowheads="1"/>
          </p:cNvSpPr>
          <p:nvPr/>
        </p:nvSpPr>
        <p:spPr bwMode="auto">
          <a:xfrm>
            <a:off x="323850" y="1084263"/>
            <a:ext cx="8496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de-DE" sz="2000">
                <a:solidFill>
                  <a:srgbClr val="0000FF"/>
                </a:solidFill>
                <a:latin typeface="Arial Rounded MT Bold" pitchFamily="34" charset="0"/>
              </a:rPr>
              <a:t>Vision of a compact PT facility based on a “High Power Laser”</a:t>
            </a:r>
          </a:p>
        </p:txBody>
      </p:sp>
      <p:sp>
        <p:nvSpPr>
          <p:cNvPr id="25605" name="Textfeld 3"/>
          <p:cNvSpPr txBox="1">
            <a:spLocks noChangeArrowheads="1"/>
          </p:cNvSpPr>
          <p:nvPr/>
        </p:nvSpPr>
        <p:spPr bwMode="auto">
          <a:xfrm>
            <a:off x="6948488" y="5300663"/>
            <a:ext cx="1655762"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[12], 2009</a:t>
            </a:r>
          </a:p>
        </p:txBody>
      </p:sp>
      <p:pic>
        <p:nvPicPr>
          <p:cNvPr id="256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1603375"/>
            <a:ext cx="8153400" cy="355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smtClean="0">
                <a:effectLst>
                  <a:outerShdw blurRad="38100" dist="38100" dir="2700000" algn="tl">
                    <a:srgbClr val="000000">
                      <a:alpha val="43137"/>
                    </a:srgbClr>
                  </a:outerShdw>
                </a:effectLst>
                <a:latin typeface="Arial Rounded MT Bold" panose="020F0704030504030204" pitchFamily="34" charset="0"/>
              </a:rPr>
              <a:t>Laser-driven </a:t>
            </a:r>
            <a:r>
              <a:rPr lang="en-US" altLang="de-DE" sz="3200" dirty="0">
                <a:effectLst>
                  <a:outerShdw blurRad="38100" dist="38100" dir="2700000" algn="tl">
                    <a:srgbClr val="000000">
                      <a:alpha val="43137"/>
                    </a:srgbClr>
                  </a:outerShdw>
                </a:effectLst>
                <a:latin typeface="Arial Rounded MT Bold" panose="020F0704030504030204" pitchFamily="34" charset="0"/>
              </a:rPr>
              <a:t>acceleration of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protons/ions</a:t>
            </a:r>
          </a:p>
        </p:txBody>
      </p:sp>
      <p:sp>
        <p:nvSpPr>
          <p:cNvPr id="26627"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8E6662C9-2E82-46A5-BB19-FE5E3D4D0421}" type="slidenum">
              <a:rPr lang="de-DE" altLang="de-DE" sz="1200" smtClean="0">
                <a:latin typeface="Arial Rounded MT Bold" pitchFamily="34" charset="0"/>
              </a:rPr>
              <a:pPr eaLnBrk="1" hangingPunct="1">
                <a:spcBef>
                  <a:spcPct val="0"/>
                </a:spcBef>
                <a:buFontTx/>
                <a:buNone/>
              </a:pPr>
              <a:t>34</a:t>
            </a:fld>
            <a:endParaRPr lang="de-DE" altLang="de-DE" sz="1200" smtClean="0">
              <a:latin typeface="Arial Rounded MT Bold" pitchFamily="34" charset="0"/>
            </a:endParaRPr>
          </a:p>
        </p:txBody>
      </p:sp>
      <p:sp>
        <p:nvSpPr>
          <p:cNvPr id="26628" name="Textfeld 2"/>
          <p:cNvSpPr txBox="1">
            <a:spLocks noChangeArrowheads="1"/>
          </p:cNvSpPr>
          <p:nvPr/>
        </p:nvSpPr>
        <p:spPr bwMode="auto">
          <a:xfrm>
            <a:off x="684213" y="962025"/>
            <a:ext cx="757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What is reached so far? Actual results for protons </a:t>
            </a:r>
            <a:r>
              <a:rPr lang="en-US" altLang="de-DE" sz="2000">
                <a:solidFill>
                  <a:srgbClr val="0000FF"/>
                </a:solidFill>
                <a:latin typeface="Arial Rounded MT Bold" pitchFamily="34" charset="0"/>
                <a:sym typeface="Wingdings" pitchFamily="2" charset="2"/>
              </a:rPr>
              <a:t> energy</a:t>
            </a:r>
            <a:endParaRPr lang="en-US" altLang="de-DE" sz="2000">
              <a:solidFill>
                <a:srgbClr val="0000FF"/>
              </a:solidFill>
              <a:latin typeface="Arial Rounded MT Bold" pitchFamily="34" charset="0"/>
            </a:endParaRPr>
          </a:p>
        </p:txBody>
      </p:sp>
      <p:sp>
        <p:nvSpPr>
          <p:cNvPr id="26629" name="Textfeld 3"/>
          <p:cNvSpPr txBox="1">
            <a:spLocks noChangeArrowheads="1"/>
          </p:cNvSpPr>
          <p:nvPr/>
        </p:nvSpPr>
        <p:spPr bwMode="auto">
          <a:xfrm>
            <a:off x="6516688" y="5929313"/>
            <a:ext cx="1655762"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[13], 2016</a:t>
            </a:r>
          </a:p>
        </p:txBody>
      </p:sp>
      <p:pic>
        <p:nvPicPr>
          <p:cNvPr id="266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65263"/>
            <a:ext cx="7572375" cy="428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smtClean="0">
                <a:effectLst>
                  <a:outerShdw blurRad="38100" dist="38100" dir="2700000" algn="tl">
                    <a:srgbClr val="000000">
                      <a:alpha val="43137"/>
                    </a:srgbClr>
                  </a:outerShdw>
                </a:effectLst>
                <a:latin typeface="Arial Rounded MT Bold" panose="020F0704030504030204" pitchFamily="34" charset="0"/>
              </a:rPr>
              <a:t>Laser-driven </a:t>
            </a:r>
            <a:r>
              <a:rPr lang="en-US" altLang="de-DE" sz="3200" dirty="0">
                <a:effectLst>
                  <a:outerShdw blurRad="38100" dist="38100" dir="2700000" algn="tl">
                    <a:srgbClr val="000000">
                      <a:alpha val="43137"/>
                    </a:srgbClr>
                  </a:outerShdw>
                </a:effectLst>
                <a:latin typeface="Arial Rounded MT Bold" panose="020F0704030504030204" pitchFamily="34" charset="0"/>
              </a:rPr>
              <a:t>acceleration of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protons/ions</a:t>
            </a:r>
          </a:p>
        </p:txBody>
      </p:sp>
      <p:sp>
        <p:nvSpPr>
          <p:cNvPr id="27651"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D6A0BE9-7BD5-412D-9039-E0500EAD5E8D}" type="slidenum">
              <a:rPr lang="de-DE" altLang="de-DE" sz="1200" smtClean="0">
                <a:latin typeface="Arial Rounded MT Bold" pitchFamily="34" charset="0"/>
              </a:rPr>
              <a:pPr eaLnBrk="1" hangingPunct="1">
                <a:spcBef>
                  <a:spcPct val="0"/>
                </a:spcBef>
                <a:buFontTx/>
                <a:buNone/>
              </a:pPr>
              <a:t>35</a:t>
            </a:fld>
            <a:endParaRPr lang="de-DE" altLang="de-DE" sz="1200" smtClean="0">
              <a:latin typeface="Arial Rounded MT Bold" pitchFamily="34" charset="0"/>
            </a:endParaRPr>
          </a:p>
        </p:txBody>
      </p:sp>
      <p:sp>
        <p:nvSpPr>
          <p:cNvPr id="27652" name="Textfeld 2"/>
          <p:cNvSpPr txBox="1">
            <a:spLocks noChangeArrowheads="1"/>
          </p:cNvSpPr>
          <p:nvPr/>
        </p:nvSpPr>
        <p:spPr bwMode="auto">
          <a:xfrm>
            <a:off x="323850" y="765175"/>
            <a:ext cx="8280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“Using laser pulses with high temporal contrast and an intensity of the order of 10</a:t>
            </a:r>
            <a:r>
              <a:rPr lang="en-US" altLang="de-DE" sz="2000" baseline="30000">
                <a:solidFill>
                  <a:srgbClr val="0000FF"/>
                </a:solidFill>
                <a:latin typeface="Arial Rounded MT Bold" pitchFamily="34" charset="0"/>
              </a:rPr>
              <a:t>20</a:t>
            </a:r>
            <a:r>
              <a:rPr lang="en-US" altLang="de-DE" sz="2000">
                <a:solidFill>
                  <a:srgbClr val="0000FF"/>
                </a:solidFill>
                <a:latin typeface="Arial Rounded MT Bold" pitchFamily="34" charset="0"/>
              </a:rPr>
              <a:t> W/cm</a:t>
            </a:r>
            <a:r>
              <a:rPr lang="en-US" altLang="de-DE" sz="2000" baseline="30000">
                <a:solidFill>
                  <a:srgbClr val="0000FF"/>
                </a:solidFill>
                <a:latin typeface="Arial Rounded MT Bold" pitchFamily="34" charset="0"/>
              </a:rPr>
              <a:t>2</a:t>
            </a:r>
            <a:r>
              <a:rPr lang="en-US" altLang="de-DE" sz="2000">
                <a:solidFill>
                  <a:srgbClr val="0000FF"/>
                </a:solidFill>
                <a:latin typeface="Arial Rounded MT Bold" pitchFamily="34" charset="0"/>
              </a:rPr>
              <a:t> we observe proton beams with </a:t>
            </a:r>
            <a:r>
              <a:rPr lang="en-US" altLang="de-DE" sz="2000" u="sng">
                <a:solidFill>
                  <a:srgbClr val="0000FF"/>
                </a:solidFill>
                <a:latin typeface="Arial Rounded MT Bold" pitchFamily="34" charset="0"/>
              </a:rPr>
              <a:t>cutoff energies in excess of 85 MeV</a:t>
            </a:r>
            <a:r>
              <a:rPr lang="en-US" altLang="de-DE" sz="2000">
                <a:solidFill>
                  <a:srgbClr val="0000FF"/>
                </a:solidFill>
                <a:latin typeface="Arial Rounded MT Bold" pitchFamily="34" charset="0"/>
              </a:rPr>
              <a:t> and </a:t>
            </a:r>
            <a:r>
              <a:rPr lang="en-US" altLang="de-DE" sz="2000" u="sng">
                <a:solidFill>
                  <a:srgbClr val="0000FF"/>
                </a:solidFill>
                <a:latin typeface="Arial Rounded MT Bold" pitchFamily="34" charset="0"/>
              </a:rPr>
              <a:t>particle numbers of 10</a:t>
            </a:r>
            <a:r>
              <a:rPr lang="en-US" altLang="de-DE" sz="2000" u="sng" baseline="30000">
                <a:solidFill>
                  <a:srgbClr val="0000FF"/>
                </a:solidFill>
                <a:latin typeface="Arial Rounded MT Bold" pitchFamily="34" charset="0"/>
              </a:rPr>
              <a:t>9</a:t>
            </a:r>
            <a:r>
              <a:rPr lang="en-US" altLang="de-DE" sz="2000" u="sng">
                <a:solidFill>
                  <a:srgbClr val="0000FF"/>
                </a:solidFill>
                <a:latin typeface="Arial Rounded MT Bold" pitchFamily="34" charset="0"/>
              </a:rPr>
              <a:t> in an energy bin of 1 MeV</a:t>
            </a:r>
            <a:r>
              <a:rPr lang="en-US" altLang="de-DE" sz="2000">
                <a:solidFill>
                  <a:srgbClr val="0000FF"/>
                </a:solidFill>
                <a:latin typeface="Arial Rounded MT Bold" pitchFamily="34" charset="0"/>
              </a:rPr>
              <a:t> around this maximum.”</a:t>
            </a:r>
          </a:p>
        </p:txBody>
      </p:sp>
      <p:sp>
        <p:nvSpPr>
          <p:cNvPr id="27653" name="Textfeld 3"/>
          <p:cNvSpPr txBox="1">
            <a:spLocks noChangeArrowheads="1"/>
          </p:cNvSpPr>
          <p:nvPr/>
        </p:nvSpPr>
        <p:spPr bwMode="auto">
          <a:xfrm>
            <a:off x="6300788" y="6021388"/>
            <a:ext cx="1655762" cy="30638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[14], 2016</a:t>
            </a:r>
          </a:p>
        </p:txBody>
      </p:sp>
      <p:pic>
        <p:nvPicPr>
          <p:cNvPr id="276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157413"/>
            <a:ext cx="4548188" cy="321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2157413"/>
            <a:ext cx="4260850" cy="376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smtClean="0">
                <a:effectLst>
                  <a:outerShdw blurRad="38100" dist="38100" dir="2700000" algn="tl">
                    <a:srgbClr val="000000">
                      <a:alpha val="43137"/>
                    </a:srgbClr>
                  </a:outerShdw>
                </a:effectLst>
                <a:latin typeface="Arial Rounded MT Bold" panose="020F0704030504030204" pitchFamily="34" charset="0"/>
              </a:rPr>
              <a:t>Laser-driven </a:t>
            </a:r>
            <a:r>
              <a:rPr lang="en-US" altLang="de-DE" sz="3200" dirty="0">
                <a:effectLst>
                  <a:outerShdw blurRad="38100" dist="38100" dir="2700000" algn="tl">
                    <a:srgbClr val="000000">
                      <a:alpha val="43137"/>
                    </a:srgbClr>
                  </a:outerShdw>
                </a:effectLst>
                <a:latin typeface="Arial Rounded MT Bold" panose="020F0704030504030204" pitchFamily="34" charset="0"/>
              </a:rPr>
              <a:t>acceleration of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protons/ions</a:t>
            </a:r>
          </a:p>
        </p:txBody>
      </p:sp>
      <p:sp>
        <p:nvSpPr>
          <p:cNvPr id="28675"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9C6A071-49EC-46EE-AA78-A3EDBA8DE331}" type="slidenum">
              <a:rPr lang="de-DE" altLang="de-DE" sz="1200" smtClean="0">
                <a:latin typeface="Arial Rounded MT Bold" pitchFamily="34" charset="0"/>
              </a:rPr>
              <a:pPr eaLnBrk="1" hangingPunct="1">
                <a:spcBef>
                  <a:spcPct val="0"/>
                </a:spcBef>
                <a:buFontTx/>
                <a:buNone/>
              </a:pPr>
              <a:t>36</a:t>
            </a:fld>
            <a:endParaRPr lang="de-DE" altLang="de-DE" sz="1200" smtClean="0">
              <a:latin typeface="Arial Rounded MT Bold" pitchFamily="34" charset="0"/>
            </a:endParaRPr>
          </a:p>
        </p:txBody>
      </p:sp>
      <p:sp>
        <p:nvSpPr>
          <p:cNvPr id="18436" name="Textfeld 2"/>
          <p:cNvSpPr txBox="1">
            <a:spLocks noChangeArrowheads="1"/>
          </p:cNvSpPr>
          <p:nvPr/>
        </p:nvSpPr>
        <p:spPr bwMode="auto">
          <a:xfrm>
            <a:off x="323850" y="919163"/>
            <a:ext cx="82804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de-DE" sz="2000" u="sng" dirty="0" smtClean="0">
                <a:solidFill>
                  <a:srgbClr val="0000FF"/>
                </a:solidFill>
                <a:latin typeface="Arial Rounded MT Bold" pitchFamily="34" charset="0"/>
              </a:rPr>
              <a:t>Further developments:</a:t>
            </a:r>
          </a:p>
          <a:p>
            <a:pPr eaLnBrk="1" hangingPunct="1">
              <a:spcBef>
                <a:spcPct val="0"/>
              </a:spcBef>
              <a:buFontTx/>
              <a:buNone/>
              <a:defRPr/>
            </a:pPr>
            <a:endParaRPr lang="en-US" altLang="de-DE" sz="2000" dirty="0" smtClean="0">
              <a:solidFill>
                <a:srgbClr val="0000FF"/>
              </a:solidFill>
              <a:latin typeface="Arial Rounded MT Bold" pitchFamily="34" charset="0"/>
            </a:endParaRPr>
          </a:p>
          <a:p>
            <a:pPr eaLnBrk="1" hangingPunct="1">
              <a:spcBef>
                <a:spcPct val="0"/>
              </a:spcBef>
              <a:buFontTx/>
              <a:buNone/>
              <a:defRPr/>
            </a:pPr>
            <a:r>
              <a:rPr lang="en-US" altLang="de-DE" sz="2000" dirty="0" smtClean="0">
                <a:solidFill>
                  <a:srgbClr val="0000FF"/>
                </a:solidFill>
                <a:latin typeface="Arial Rounded MT Bold" pitchFamily="34" charset="0"/>
              </a:rPr>
              <a:t>Other target scenarios under </a:t>
            </a:r>
            <a:r>
              <a:rPr lang="en-US" altLang="de-DE" sz="2000" dirty="0">
                <a:solidFill>
                  <a:srgbClr val="0000FF"/>
                </a:solidFill>
                <a:latin typeface="Arial Rounded MT Bold" pitchFamily="34" charset="0"/>
              </a:rPr>
              <a:t>investigation </a:t>
            </a:r>
            <a:r>
              <a:rPr lang="en-US" altLang="de-DE" sz="2000" dirty="0" smtClean="0">
                <a:solidFill>
                  <a:srgbClr val="0000FF"/>
                </a:solidFill>
                <a:latin typeface="Arial Rounded MT Bold" pitchFamily="34" charset="0"/>
              </a:rPr>
              <a:t>besides</a:t>
            </a:r>
            <a:br>
              <a:rPr lang="en-US" altLang="de-DE" sz="2000" dirty="0" smtClean="0">
                <a:solidFill>
                  <a:srgbClr val="0000FF"/>
                </a:solidFill>
                <a:latin typeface="Arial Rounded MT Bold" pitchFamily="34" charset="0"/>
              </a:rPr>
            </a:br>
            <a:r>
              <a:rPr lang="en-US" altLang="de-DE" sz="2000" dirty="0" smtClean="0">
                <a:solidFill>
                  <a:srgbClr val="0000FF"/>
                </a:solidFill>
                <a:latin typeface="Arial Rounded MT Bold" pitchFamily="34" charset="0"/>
              </a:rPr>
              <a:t>“target normal </a:t>
            </a:r>
            <a:r>
              <a:rPr lang="en-US" altLang="de-DE" sz="2000" dirty="0">
                <a:solidFill>
                  <a:srgbClr val="0000FF"/>
                </a:solidFill>
                <a:latin typeface="Arial Rounded MT Bold" pitchFamily="34" charset="0"/>
              </a:rPr>
              <a:t>sheath acceleration (TNSA</a:t>
            </a:r>
            <a:r>
              <a:rPr lang="en-US" altLang="de-DE" sz="2000" dirty="0" smtClean="0">
                <a:solidFill>
                  <a:srgbClr val="0000FF"/>
                </a:solidFill>
                <a:latin typeface="Arial Rounded MT Bold" pitchFamily="34" charset="0"/>
              </a:rPr>
              <a:t>)”:</a:t>
            </a:r>
          </a:p>
          <a:p>
            <a:pPr marL="342900" indent="-342900" eaLnBrk="1" hangingPunct="1">
              <a:spcBef>
                <a:spcPct val="0"/>
              </a:spcBef>
              <a:defRPr/>
            </a:pPr>
            <a:r>
              <a:rPr lang="en-US" altLang="de-DE" sz="2000" dirty="0">
                <a:solidFill>
                  <a:srgbClr val="0000FF"/>
                </a:solidFill>
                <a:latin typeface="Arial Rounded MT Bold" pitchFamily="34" charset="0"/>
              </a:rPr>
              <a:t>laser breakout afterburner (BOA</a:t>
            </a:r>
            <a:r>
              <a:rPr lang="en-US" altLang="de-DE" sz="2000" dirty="0" smtClean="0">
                <a:solidFill>
                  <a:srgbClr val="0000FF"/>
                </a:solidFill>
                <a:latin typeface="Arial Rounded MT Bold" pitchFamily="34" charset="0"/>
              </a:rPr>
              <a:t>)</a:t>
            </a:r>
          </a:p>
          <a:p>
            <a:pPr marL="342900" indent="-342900" eaLnBrk="1" hangingPunct="1">
              <a:spcBef>
                <a:spcPct val="0"/>
              </a:spcBef>
              <a:defRPr/>
            </a:pPr>
            <a:r>
              <a:rPr lang="en-US" altLang="de-DE" sz="2000" dirty="0">
                <a:solidFill>
                  <a:srgbClr val="0000FF"/>
                </a:solidFill>
                <a:latin typeface="Arial Rounded MT Bold" pitchFamily="34" charset="0"/>
              </a:rPr>
              <a:t>radiation pressure acceleration (RPA</a:t>
            </a:r>
            <a:r>
              <a:rPr lang="en-US" altLang="de-DE" sz="2000" dirty="0" smtClean="0">
                <a:solidFill>
                  <a:srgbClr val="0000FF"/>
                </a:solidFill>
                <a:latin typeface="Arial Rounded MT Bold" pitchFamily="34" charset="0"/>
              </a:rPr>
              <a:t>)</a:t>
            </a:r>
          </a:p>
          <a:p>
            <a:pPr marL="342900" indent="-342900" eaLnBrk="1" hangingPunct="1">
              <a:spcBef>
                <a:spcPct val="0"/>
              </a:spcBef>
              <a:defRPr/>
            </a:pPr>
            <a:r>
              <a:rPr lang="en-US" altLang="de-DE" sz="2000" dirty="0">
                <a:solidFill>
                  <a:srgbClr val="0000FF"/>
                </a:solidFill>
                <a:latin typeface="Arial Rounded MT Bold" pitchFamily="34" charset="0"/>
              </a:rPr>
              <a:t>Collisionless Shock Acceleration (CSA</a:t>
            </a:r>
            <a:r>
              <a:rPr lang="en-US" altLang="de-DE" sz="2000" dirty="0" smtClean="0">
                <a:solidFill>
                  <a:srgbClr val="0000FF"/>
                </a:solidFill>
                <a:latin typeface="Arial Rounded MT Bold" pitchFamily="34" charset="0"/>
              </a:rPr>
              <a:t>)</a:t>
            </a:r>
          </a:p>
          <a:p>
            <a:pPr eaLnBrk="1" hangingPunct="1">
              <a:spcBef>
                <a:spcPct val="0"/>
              </a:spcBef>
              <a:buFontTx/>
              <a:buNone/>
              <a:defRPr/>
            </a:pPr>
            <a:endParaRPr lang="en-US" altLang="de-DE" sz="2000" dirty="0">
              <a:solidFill>
                <a:srgbClr val="0000FF"/>
              </a:solidFill>
              <a:latin typeface="Arial Rounded MT Bold" pitchFamily="34" charset="0"/>
            </a:endParaRPr>
          </a:p>
          <a:p>
            <a:pPr marL="342900" indent="-342900" eaLnBrk="1" hangingPunct="1">
              <a:spcBef>
                <a:spcPct val="0"/>
              </a:spcBef>
              <a:buFont typeface="Wingdings" pitchFamily="2" charset="2"/>
              <a:buChar char="è"/>
              <a:defRPr/>
            </a:pPr>
            <a:r>
              <a:rPr lang="en-US" altLang="de-DE" sz="2000" dirty="0" smtClean="0">
                <a:solidFill>
                  <a:srgbClr val="0000FF"/>
                </a:solidFill>
                <a:latin typeface="Arial Rounded MT Bold" pitchFamily="34" charset="0"/>
                <a:sym typeface="Wingdings" panose="05000000000000000000" pitchFamily="2" charset="2"/>
              </a:rPr>
              <a:t>Aim: Reduction of energy </a:t>
            </a:r>
          </a:p>
          <a:p>
            <a:pPr eaLnBrk="1" hangingPunct="1">
              <a:spcBef>
                <a:spcPct val="0"/>
              </a:spcBef>
              <a:buFontTx/>
              <a:buNone/>
              <a:defRPr/>
            </a:pPr>
            <a:r>
              <a:rPr lang="en-US" altLang="de-DE" sz="2000" dirty="0" smtClean="0">
                <a:solidFill>
                  <a:srgbClr val="0000FF"/>
                </a:solidFill>
                <a:latin typeface="Arial Rounded MT Bold" pitchFamily="34" charset="0"/>
                <a:sym typeface="Wingdings" panose="05000000000000000000" pitchFamily="2" charset="2"/>
              </a:rPr>
              <a:t>spectrum of produced</a:t>
            </a:r>
          </a:p>
          <a:p>
            <a:pPr eaLnBrk="1" hangingPunct="1">
              <a:spcBef>
                <a:spcPct val="0"/>
              </a:spcBef>
              <a:buFontTx/>
              <a:buNone/>
              <a:defRPr/>
            </a:pPr>
            <a:r>
              <a:rPr lang="en-US" altLang="de-DE" sz="2000" dirty="0" smtClean="0">
                <a:solidFill>
                  <a:srgbClr val="0000FF"/>
                </a:solidFill>
                <a:latin typeface="Arial Rounded MT Bold" pitchFamily="34" charset="0"/>
                <a:sym typeface="Wingdings" panose="05000000000000000000" pitchFamily="2" charset="2"/>
              </a:rPr>
              <a:t>protons/ions up to mono-</a:t>
            </a:r>
          </a:p>
          <a:p>
            <a:pPr eaLnBrk="1" hangingPunct="1">
              <a:spcBef>
                <a:spcPct val="0"/>
              </a:spcBef>
              <a:buFontTx/>
              <a:buNone/>
              <a:defRPr/>
            </a:pPr>
            <a:r>
              <a:rPr lang="en-US" altLang="de-DE" sz="2000" dirty="0" smtClean="0">
                <a:solidFill>
                  <a:srgbClr val="0000FF"/>
                </a:solidFill>
                <a:latin typeface="Arial Rounded MT Bold" pitchFamily="34" charset="0"/>
                <a:sym typeface="Wingdings" panose="05000000000000000000" pitchFamily="2" charset="2"/>
              </a:rPr>
              <a:t>energetic particles!</a:t>
            </a:r>
            <a:endParaRPr lang="en-US" altLang="de-DE" sz="2000" dirty="0" smtClean="0">
              <a:solidFill>
                <a:srgbClr val="0000FF"/>
              </a:solidFill>
              <a:latin typeface="Arial Rounded MT Bold" pitchFamily="34" charset="0"/>
            </a:endParaRPr>
          </a:p>
          <a:p>
            <a:pPr marL="342900" indent="-342900" eaLnBrk="1" hangingPunct="1">
              <a:spcBef>
                <a:spcPct val="0"/>
              </a:spcBef>
              <a:defRPr/>
            </a:pPr>
            <a:endParaRPr lang="en-US" altLang="de-DE" sz="2000" dirty="0" smtClean="0">
              <a:solidFill>
                <a:srgbClr val="0000FF"/>
              </a:solidFill>
              <a:latin typeface="Arial Rounded MT Bold" pitchFamily="34" charset="0"/>
            </a:endParaRPr>
          </a:p>
        </p:txBody>
      </p:sp>
      <p:sp>
        <p:nvSpPr>
          <p:cNvPr id="28677" name="Textfeld 3"/>
          <p:cNvSpPr txBox="1">
            <a:spLocks noChangeArrowheads="1"/>
          </p:cNvSpPr>
          <p:nvPr/>
        </p:nvSpPr>
        <p:spPr bwMode="auto">
          <a:xfrm>
            <a:off x="2268538" y="5680075"/>
            <a:ext cx="17272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[15], 2012</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289300"/>
            <a:ext cx="4071938"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smtClean="0">
                <a:effectLst>
                  <a:outerShdw blurRad="38100" dist="38100" dir="2700000" algn="tl">
                    <a:srgbClr val="000000">
                      <a:alpha val="43137"/>
                    </a:srgbClr>
                  </a:outerShdw>
                </a:effectLst>
                <a:latin typeface="Arial Rounded MT Bold" panose="020F0704030504030204" pitchFamily="34" charset="0"/>
              </a:rPr>
              <a:t>Laser-driven </a:t>
            </a:r>
            <a:r>
              <a:rPr lang="en-US" altLang="de-DE" sz="3200" dirty="0">
                <a:effectLst>
                  <a:outerShdw blurRad="38100" dist="38100" dir="2700000" algn="tl">
                    <a:srgbClr val="000000">
                      <a:alpha val="43137"/>
                    </a:srgbClr>
                  </a:outerShdw>
                </a:effectLst>
                <a:latin typeface="Arial Rounded MT Bold" panose="020F0704030504030204" pitchFamily="34" charset="0"/>
              </a:rPr>
              <a:t>acceleration of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protons/ions</a:t>
            </a:r>
          </a:p>
        </p:txBody>
      </p:sp>
      <p:sp>
        <p:nvSpPr>
          <p:cNvPr id="29699"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ABC3681C-C5F6-4237-9F4C-09998BCC9247}" type="slidenum">
              <a:rPr lang="de-DE" altLang="de-DE" sz="1200" smtClean="0">
                <a:latin typeface="Arial Rounded MT Bold" pitchFamily="34" charset="0"/>
              </a:rPr>
              <a:pPr eaLnBrk="1" hangingPunct="1">
                <a:spcBef>
                  <a:spcPct val="0"/>
                </a:spcBef>
                <a:buFontTx/>
                <a:buNone/>
              </a:pPr>
              <a:t>37</a:t>
            </a:fld>
            <a:endParaRPr lang="de-DE" altLang="de-DE" sz="1200" smtClean="0">
              <a:latin typeface="Arial Rounded MT Bold" pitchFamily="34" charset="0"/>
            </a:endParaRPr>
          </a:p>
        </p:txBody>
      </p:sp>
      <p:sp>
        <p:nvSpPr>
          <p:cNvPr id="29700" name="Rechteck 2"/>
          <p:cNvSpPr>
            <a:spLocks noChangeArrowheads="1"/>
          </p:cNvSpPr>
          <p:nvPr/>
        </p:nvSpPr>
        <p:spPr bwMode="auto">
          <a:xfrm>
            <a:off x="179388" y="860425"/>
            <a:ext cx="465455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Project started in 2008/2012:</a:t>
            </a:r>
          </a:p>
          <a:p>
            <a:pPr eaLnBrk="1" hangingPunct="1">
              <a:spcBef>
                <a:spcPct val="0"/>
              </a:spcBef>
              <a:buFontTx/>
              <a:buNone/>
            </a:pPr>
            <a:r>
              <a:rPr lang="en-US" altLang="de-DE" sz="2000">
                <a:solidFill>
                  <a:srgbClr val="0000FF"/>
                </a:solidFill>
                <a:latin typeface="Arial Rounded MT Bold" pitchFamily="34" charset="0"/>
              </a:rPr>
              <a:t>150 TW Ti:Saphir Laser DRACO (Dresden laser acceleration source) – meanwhile extended  up to</a:t>
            </a:r>
            <a:br>
              <a:rPr lang="en-US" altLang="de-DE" sz="2000">
                <a:solidFill>
                  <a:srgbClr val="0000FF"/>
                </a:solidFill>
                <a:latin typeface="Arial Rounded MT Bold" pitchFamily="34" charset="0"/>
              </a:rPr>
            </a:br>
            <a:r>
              <a:rPr lang="en-US" altLang="de-DE" sz="2000">
                <a:solidFill>
                  <a:srgbClr val="0000FF"/>
                </a:solidFill>
                <a:latin typeface="Arial Rounded MT Bold" pitchFamily="34" charset="0"/>
              </a:rPr>
              <a:t>1 Petawatt</a:t>
            </a:r>
          </a:p>
          <a:p>
            <a:pPr eaLnBrk="1" hangingPunct="1">
              <a:spcBef>
                <a:spcPct val="0"/>
              </a:spcBef>
              <a:buFontTx/>
              <a:buNone/>
            </a:pPr>
            <a:endParaRPr lang="en-US" altLang="de-DE" sz="2000">
              <a:solidFill>
                <a:srgbClr val="0000FF"/>
              </a:solidFill>
              <a:latin typeface="Arial Rounded MT Bold" pitchFamily="34" charset="0"/>
            </a:endParaRPr>
          </a:p>
          <a:p>
            <a:pPr eaLnBrk="1" hangingPunct="1">
              <a:spcBef>
                <a:spcPct val="0"/>
              </a:spcBef>
              <a:buFontTx/>
              <a:buNone/>
            </a:pPr>
            <a:r>
              <a:rPr lang="en-US" altLang="de-DE" sz="2000">
                <a:solidFill>
                  <a:srgbClr val="0000FF"/>
                </a:solidFill>
                <a:latin typeface="Arial Rounded MT Bold" pitchFamily="34" charset="0"/>
              </a:rPr>
              <a:t>Directly</a:t>
            </a:r>
          </a:p>
          <a:p>
            <a:pPr eaLnBrk="1" hangingPunct="1">
              <a:spcBef>
                <a:spcPct val="0"/>
              </a:spcBef>
              <a:buFontTx/>
              <a:buNone/>
            </a:pPr>
            <a:r>
              <a:rPr lang="en-US" altLang="de-DE" sz="2000">
                <a:solidFill>
                  <a:srgbClr val="0000FF"/>
                </a:solidFill>
                <a:latin typeface="Arial Rounded MT Bold" pitchFamily="34" charset="0"/>
              </a:rPr>
              <a:t>besides</a:t>
            </a:r>
          </a:p>
          <a:p>
            <a:pPr eaLnBrk="1" hangingPunct="1">
              <a:spcBef>
                <a:spcPct val="0"/>
              </a:spcBef>
              <a:buFontTx/>
              <a:buNone/>
            </a:pPr>
            <a:r>
              <a:rPr lang="en-US" altLang="de-DE" sz="2000">
                <a:solidFill>
                  <a:srgbClr val="0000FF"/>
                </a:solidFill>
                <a:latin typeface="Arial Rounded MT Bold" pitchFamily="34" charset="0"/>
              </a:rPr>
              <a:t>Proton Therapy</a:t>
            </a:r>
          </a:p>
          <a:p>
            <a:pPr eaLnBrk="1" hangingPunct="1">
              <a:spcBef>
                <a:spcPct val="0"/>
              </a:spcBef>
              <a:buFontTx/>
              <a:buNone/>
            </a:pPr>
            <a:r>
              <a:rPr lang="en-US" altLang="de-DE" sz="2000">
                <a:solidFill>
                  <a:srgbClr val="0000FF"/>
                </a:solidFill>
                <a:latin typeface="Arial Rounded MT Bold" pitchFamily="34" charset="0"/>
              </a:rPr>
              <a:t>Treatment</a:t>
            </a:r>
          </a:p>
          <a:p>
            <a:pPr eaLnBrk="1" hangingPunct="1">
              <a:spcBef>
                <a:spcPct val="0"/>
              </a:spcBef>
              <a:buFontTx/>
              <a:buNone/>
            </a:pPr>
            <a:r>
              <a:rPr lang="en-US" altLang="de-DE" sz="2000">
                <a:solidFill>
                  <a:srgbClr val="0000FF"/>
                </a:solidFill>
                <a:latin typeface="Arial Rounded MT Bold" pitchFamily="34" charset="0"/>
              </a:rPr>
              <a:t>Facility</a:t>
            </a:r>
          </a:p>
        </p:txBody>
      </p:sp>
      <p:pic>
        <p:nvPicPr>
          <p:cNvPr id="297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138" y="2563813"/>
            <a:ext cx="4600575" cy="338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275" y="2803525"/>
            <a:ext cx="1955800" cy="148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806450"/>
            <a:ext cx="2614613"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feil nach oben und unten 11"/>
          <p:cNvSpPr/>
          <p:nvPr/>
        </p:nvSpPr>
        <p:spPr>
          <a:xfrm>
            <a:off x="4643438" y="4652963"/>
            <a:ext cx="190500" cy="647700"/>
          </a:xfrm>
          <a:prstGeom prst="upDown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970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63" y="4586288"/>
            <a:ext cx="2025650" cy="136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6" name="Textfeld 13"/>
          <p:cNvSpPr txBox="1">
            <a:spLocks noChangeArrowheads="1"/>
          </p:cNvSpPr>
          <p:nvPr/>
        </p:nvSpPr>
        <p:spPr bwMode="auto">
          <a:xfrm>
            <a:off x="7153275" y="4976813"/>
            <a:ext cx="1762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b="1">
                <a:solidFill>
                  <a:srgbClr val="FF0000"/>
                </a:solidFill>
              </a:rPr>
              <a:t>Later connection foreseen</a:t>
            </a:r>
          </a:p>
        </p:txBody>
      </p:sp>
      <p:cxnSp>
        <p:nvCxnSpPr>
          <p:cNvPr id="15" name="Gerade Verbindung mit Pfeil 14"/>
          <p:cNvCxnSpPr/>
          <p:nvPr/>
        </p:nvCxnSpPr>
        <p:spPr>
          <a:xfrm flipV="1">
            <a:off x="2268538" y="4586288"/>
            <a:ext cx="431800" cy="898525"/>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a:off x="4738688" y="1581150"/>
            <a:ext cx="769937" cy="1703388"/>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9709" name="Textfeld 6"/>
          <p:cNvSpPr txBox="1">
            <a:spLocks noChangeArrowheads="1"/>
          </p:cNvSpPr>
          <p:nvPr/>
        </p:nvSpPr>
        <p:spPr bwMode="auto">
          <a:xfrm>
            <a:off x="2555875" y="5929313"/>
            <a:ext cx="445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Courtesy of Stephan Helmbrecht, Oncoray, Dresden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smtClean="0">
                <a:effectLst>
                  <a:outerShdw blurRad="38100" dist="38100" dir="2700000" algn="tl">
                    <a:srgbClr val="000000">
                      <a:alpha val="43137"/>
                    </a:srgbClr>
                  </a:outerShdw>
                </a:effectLst>
                <a:latin typeface="Arial Rounded MT Bold" panose="020F0704030504030204" pitchFamily="34" charset="0"/>
              </a:rPr>
              <a:t>Laser-driven </a:t>
            </a:r>
            <a:r>
              <a:rPr lang="en-US" altLang="de-DE" sz="3200" dirty="0">
                <a:effectLst>
                  <a:outerShdw blurRad="38100" dist="38100" dir="2700000" algn="tl">
                    <a:srgbClr val="000000">
                      <a:alpha val="43137"/>
                    </a:srgbClr>
                  </a:outerShdw>
                </a:effectLst>
                <a:latin typeface="Arial Rounded MT Bold" panose="020F0704030504030204" pitchFamily="34" charset="0"/>
              </a:rPr>
              <a:t>acceleration of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protons/ions</a:t>
            </a:r>
          </a:p>
        </p:txBody>
      </p:sp>
      <p:sp>
        <p:nvSpPr>
          <p:cNvPr id="30723"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5F6CF26-0FAB-454C-A52A-765AE3F90848}" type="slidenum">
              <a:rPr lang="de-DE" altLang="de-DE" sz="1200" smtClean="0">
                <a:latin typeface="Arial Rounded MT Bold" pitchFamily="34" charset="0"/>
              </a:rPr>
              <a:pPr eaLnBrk="1" hangingPunct="1">
                <a:spcBef>
                  <a:spcPct val="0"/>
                </a:spcBef>
                <a:buFontTx/>
                <a:buNone/>
              </a:pPr>
              <a:t>38</a:t>
            </a:fld>
            <a:endParaRPr lang="de-DE" altLang="de-DE" sz="1200" smtClean="0">
              <a:latin typeface="Arial Rounded MT Bold" pitchFamily="34" charset="0"/>
            </a:endParaRPr>
          </a:p>
        </p:txBody>
      </p:sp>
      <p:sp>
        <p:nvSpPr>
          <p:cNvPr id="30724" name="Textfeld 2"/>
          <p:cNvSpPr txBox="1">
            <a:spLocks noChangeArrowheads="1"/>
          </p:cNvSpPr>
          <p:nvPr/>
        </p:nvSpPr>
        <p:spPr bwMode="auto">
          <a:xfrm>
            <a:off x="323850" y="765175"/>
            <a:ext cx="8496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Next center in Europe to become operable: SCAPA (Scottish Centre for the Application of Plasma-based Accelerators ) in Glasgow, equipped with laser technology from THALES Optronique:</a:t>
            </a:r>
          </a:p>
        </p:txBody>
      </p:sp>
      <p:sp>
        <p:nvSpPr>
          <p:cNvPr id="30725" name="Textfeld 3"/>
          <p:cNvSpPr txBox="1">
            <a:spLocks noChangeArrowheads="1"/>
          </p:cNvSpPr>
          <p:nvPr/>
        </p:nvSpPr>
        <p:spPr bwMode="auto">
          <a:xfrm>
            <a:off x="6588125" y="4902200"/>
            <a:ext cx="20193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[16, 17], 2016</a:t>
            </a:r>
          </a:p>
        </p:txBody>
      </p:sp>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89138"/>
            <a:ext cx="3903662"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088" y="1989138"/>
            <a:ext cx="4267200" cy="291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8" name="Textfeld 1"/>
          <p:cNvSpPr txBox="1">
            <a:spLocks noChangeArrowheads="1"/>
          </p:cNvSpPr>
          <p:nvPr/>
        </p:nvSpPr>
        <p:spPr bwMode="auto">
          <a:xfrm>
            <a:off x="395288" y="5373688"/>
            <a:ext cx="825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2000">
                <a:solidFill>
                  <a:srgbClr val="0000FF"/>
                </a:solidFill>
                <a:latin typeface="Arial Rounded MT Bold" pitchFamily="34" charset="0"/>
              </a:rPr>
              <a:t>One research aim:</a:t>
            </a:r>
            <a:br>
              <a:rPr lang="en-US" altLang="de-DE" sz="2000">
                <a:solidFill>
                  <a:srgbClr val="0000FF"/>
                </a:solidFill>
                <a:latin typeface="Arial Rounded MT Bold" pitchFamily="34" charset="0"/>
              </a:rPr>
            </a:br>
            <a:r>
              <a:rPr lang="en-US" altLang="de-DE" sz="2000">
                <a:solidFill>
                  <a:srgbClr val="0000FF"/>
                </a:solidFill>
                <a:latin typeface="Arial Rounded MT Bold" pitchFamily="34" charset="0"/>
              </a:rPr>
              <a:t>Proton and light ion beams of energy up to 100 MeV/c with 5 Hz</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988" y="836613"/>
            <a:ext cx="4613275" cy="307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smtClean="0">
                <a:effectLst>
                  <a:outerShdw blurRad="38100" dist="38100" dir="2700000" algn="tl">
                    <a:srgbClr val="000000">
                      <a:alpha val="43137"/>
                    </a:srgbClr>
                  </a:outerShdw>
                </a:effectLst>
                <a:latin typeface="Arial Rounded MT Bold" panose="020F0704030504030204" pitchFamily="34" charset="0"/>
              </a:rPr>
              <a:t>Laser-driven </a:t>
            </a:r>
            <a:r>
              <a:rPr lang="en-US" altLang="de-DE" sz="3200" dirty="0">
                <a:effectLst>
                  <a:outerShdw blurRad="38100" dist="38100" dir="2700000" algn="tl">
                    <a:srgbClr val="000000">
                      <a:alpha val="43137"/>
                    </a:srgbClr>
                  </a:outerShdw>
                </a:effectLst>
                <a:latin typeface="Arial Rounded MT Bold" panose="020F0704030504030204" pitchFamily="34" charset="0"/>
              </a:rPr>
              <a:t>acceleration of </a:t>
            </a:r>
            <a:r>
              <a:rPr lang="en-US" altLang="de-DE" sz="3200" dirty="0" smtClean="0">
                <a:effectLst>
                  <a:outerShdw blurRad="38100" dist="38100" dir="2700000" algn="tl">
                    <a:srgbClr val="000000">
                      <a:alpha val="43137"/>
                    </a:srgbClr>
                  </a:outerShdw>
                </a:effectLst>
                <a:latin typeface="Arial Rounded MT Bold" panose="020F0704030504030204" pitchFamily="34" charset="0"/>
              </a:rPr>
              <a:t>protons/ions</a:t>
            </a:r>
          </a:p>
        </p:txBody>
      </p:sp>
      <p:sp>
        <p:nvSpPr>
          <p:cNvPr id="31748"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60761B5D-B305-417C-BB35-698CBC8050B5}" type="slidenum">
              <a:rPr lang="de-DE" altLang="de-DE" sz="1200" smtClean="0">
                <a:latin typeface="Arial Rounded MT Bold" pitchFamily="34" charset="0"/>
              </a:rPr>
              <a:pPr eaLnBrk="1" hangingPunct="1">
                <a:spcBef>
                  <a:spcPct val="0"/>
                </a:spcBef>
                <a:buFontTx/>
                <a:buNone/>
              </a:pPr>
              <a:t>39</a:t>
            </a:fld>
            <a:endParaRPr lang="de-DE" altLang="de-DE" sz="1200" smtClean="0">
              <a:latin typeface="Arial Rounded MT Bold" pitchFamily="34" charset="0"/>
            </a:endParaRPr>
          </a:p>
        </p:txBody>
      </p:sp>
      <p:sp>
        <p:nvSpPr>
          <p:cNvPr id="31749" name="Textfeld 2"/>
          <p:cNvSpPr txBox="1">
            <a:spLocks noChangeArrowheads="1"/>
          </p:cNvSpPr>
          <p:nvPr/>
        </p:nvSpPr>
        <p:spPr bwMode="auto">
          <a:xfrm>
            <a:off x="323850" y="836613"/>
            <a:ext cx="38290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800">
                <a:solidFill>
                  <a:srgbClr val="0000FF"/>
                </a:solidFill>
                <a:latin typeface="Arial Rounded MT Bold" pitchFamily="34" charset="0"/>
              </a:rPr>
              <a:t>ELI, Prague/Research Program 3 - Particle acceleration by lasers:</a:t>
            </a:r>
          </a:p>
          <a:p>
            <a:pPr eaLnBrk="1" hangingPunct="1">
              <a:spcBef>
                <a:spcPct val="0"/>
              </a:spcBef>
              <a:buFontTx/>
              <a:buNone/>
            </a:pPr>
            <a:endParaRPr lang="en-US" altLang="de-DE" sz="1200">
              <a:solidFill>
                <a:srgbClr val="0000FF"/>
              </a:solidFill>
              <a:latin typeface="Arial Rounded MT Bold" pitchFamily="34" charset="0"/>
            </a:endParaRPr>
          </a:p>
          <a:p>
            <a:pPr eaLnBrk="1" hangingPunct="1">
              <a:spcBef>
                <a:spcPct val="0"/>
              </a:spcBef>
              <a:buFontTx/>
              <a:buNone/>
            </a:pPr>
            <a:r>
              <a:rPr lang="en-US" altLang="de-DE" sz="1600">
                <a:solidFill>
                  <a:srgbClr val="0000FF"/>
                </a:solidFill>
                <a:latin typeface="Arial Rounded MT Bold" pitchFamily="34" charset="0"/>
              </a:rPr>
              <a:t>The goal of this research program is to develop laser-accelerated, versatile sources of ... protons/ions with energies achieving a few GeV.</a:t>
            </a:r>
          </a:p>
          <a:p>
            <a:pPr eaLnBrk="1" hangingPunct="1">
              <a:spcBef>
                <a:spcPct val="0"/>
              </a:spcBef>
              <a:buFontTx/>
              <a:buNone/>
            </a:pPr>
            <a:r>
              <a:rPr lang="en-US" altLang="de-DE" sz="1600">
                <a:solidFill>
                  <a:srgbClr val="0000FF"/>
                </a:solidFill>
                <a:latin typeface="Arial Rounded MT Bold" pitchFamily="34" charset="0"/>
              </a:rPr>
              <a:t>A particular goal is the development of repetition rate proton/ion quasi-monochromatic sources with energy typically between 60 and 250 MeV.</a:t>
            </a:r>
          </a:p>
          <a:p>
            <a:pPr eaLnBrk="1" hangingPunct="1">
              <a:spcBef>
                <a:spcPct val="0"/>
              </a:spcBef>
              <a:buFontTx/>
              <a:buNone/>
            </a:pPr>
            <a:r>
              <a:rPr lang="en-US" altLang="de-DE" sz="1600">
                <a:solidFill>
                  <a:srgbClr val="0000FF"/>
                </a:solidFill>
                <a:latin typeface="Arial Rounded MT Bold" pitchFamily="34" charset="0"/>
              </a:rPr>
              <a:t>This research will be focused on improving the stability and quality of the generated beams, in terms of luminosity, emittance, and the energy profile.</a:t>
            </a:r>
          </a:p>
          <a:p>
            <a:pPr eaLnBrk="1" hangingPunct="1">
              <a:spcBef>
                <a:spcPct val="0"/>
              </a:spcBef>
              <a:buFontTx/>
              <a:buNone/>
            </a:pPr>
            <a:endParaRPr lang="en-US" altLang="de-DE" sz="1600">
              <a:solidFill>
                <a:srgbClr val="0000FF"/>
              </a:solidFill>
              <a:latin typeface="Arial Rounded MT Bold" pitchFamily="34" charset="0"/>
            </a:endParaRPr>
          </a:p>
          <a:p>
            <a:pPr eaLnBrk="1" hangingPunct="1">
              <a:spcBef>
                <a:spcPct val="0"/>
              </a:spcBef>
              <a:buFontTx/>
              <a:buNone/>
            </a:pPr>
            <a:r>
              <a:rPr lang="en-US" altLang="de-DE" sz="1600">
                <a:solidFill>
                  <a:srgbClr val="0000FF"/>
                </a:solidFill>
                <a:latin typeface="Arial Rounded MT Bold" pitchFamily="34" charset="0"/>
              </a:rPr>
              <a:t>Experiment E4:</a:t>
            </a:r>
          </a:p>
          <a:p>
            <a:pPr eaLnBrk="1" hangingPunct="1">
              <a:spcBef>
                <a:spcPct val="0"/>
              </a:spcBef>
              <a:buFontTx/>
              <a:buNone/>
            </a:pPr>
            <a:r>
              <a:rPr lang="en-US" altLang="de-DE" sz="1600">
                <a:solidFill>
                  <a:srgbClr val="0000FF"/>
                </a:solidFill>
                <a:latin typeface="Arial Rounded MT Bold" pitchFamily="34" charset="0"/>
              </a:rPr>
              <a:t>ELIMAIA (Multidisciplinary Applications of laser-Ion Acceleration) including ELIMED</a:t>
            </a:r>
          </a:p>
        </p:txBody>
      </p:sp>
      <p:sp>
        <p:nvSpPr>
          <p:cNvPr id="31750" name="Textfeld 3"/>
          <p:cNvSpPr txBox="1">
            <a:spLocks noChangeArrowheads="1"/>
          </p:cNvSpPr>
          <p:nvPr/>
        </p:nvSpPr>
        <p:spPr bwMode="auto">
          <a:xfrm>
            <a:off x="4932363" y="6361113"/>
            <a:ext cx="1727200"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[18], 2017</a:t>
            </a:r>
          </a:p>
        </p:txBody>
      </p:sp>
      <p:pic>
        <p:nvPicPr>
          <p:cNvPr id="317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3033713"/>
            <a:ext cx="1990725" cy="87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elle 1"/>
          <p:cNvGraphicFramePr>
            <a:graphicFrameLocks noGrp="1"/>
          </p:cNvGraphicFramePr>
          <p:nvPr/>
        </p:nvGraphicFramePr>
        <p:xfrm>
          <a:off x="4090988" y="4005263"/>
          <a:ext cx="4630737" cy="2284410"/>
        </p:xfrm>
        <a:graphic>
          <a:graphicData uri="http://schemas.openxmlformats.org/drawingml/2006/table">
            <a:tbl>
              <a:tblPr>
                <a:tableStyleId>{5C22544A-7EE6-4342-B048-85BDC9FD1C3A}</a:tableStyleId>
              </a:tblPr>
              <a:tblGrid>
                <a:gridCol w="1667453"/>
                <a:gridCol w="1460637"/>
                <a:gridCol w="1502647"/>
              </a:tblGrid>
              <a:tr h="187328">
                <a:tc>
                  <a:txBody>
                    <a:bodyPr/>
                    <a:lstStyle/>
                    <a:p>
                      <a:pPr algn="l" fontAlgn="ctr"/>
                      <a:r>
                        <a:rPr lang="de-DE" sz="1100" u="none" strike="noStrike" dirty="0">
                          <a:effectLst/>
                        </a:rPr>
                        <a:t>Ion Beam Features (PW)</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Enabling Experiments</a:t>
                      </a:r>
                      <a:endParaRPr lang="de-DE" sz="1100" b="0" i="0" u="none" strike="noStrike">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Flagship Experiments</a:t>
                      </a:r>
                      <a:endParaRPr lang="de-DE" sz="1100" b="0" i="0" u="none" strike="noStrike">
                        <a:solidFill>
                          <a:srgbClr val="333333"/>
                        </a:solidFill>
                        <a:effectLst/>
                        <a:latin typeface="Arial"/>
                      </a:endParaRPr>
                    </a:p>
                  </a:txBody>
                  <a:tcPr marL="9525" marR="9525" marT="9525" marB="0" anchor="ctr">
                    <a:solidFill>
                      <a:srgbClr val="FFFF66"/>
                    </a:solidFill>
                  </a:tcPr>
                </a:tc>
              </a:tr>
              <a:tr h="279611">
                <a:tc>
                  <a:txBody>
                    <a:bodyPr/>
                    <a:lstStyle/>
                    <a:p>
                      <a:pPr algn="l" fontAlgn="ctr"/>
                      <a:r>
                        <a:rPr lang="de-DE" sz="1100" u="none" strike="noStrike" dirty="0" err="1">
                          <a:effectLst/>
                        </a:rPr>
                        <a:t>Energy</a:t>
                      </a:r>
                      <a:r>
                        <a:rPr lang="de-DE" sz="1100" u="none" strike="noStrike" dirty="0">
                          <a:effectLst/>
                        </a:rPr>
                        <a:t> </a:t>
                      </a:r>
                      <a:r>
                        <a:rPr lang="de-DE" sz="1100" u="none" strike="noStrike" dirty="0" err="1">
                          <a:effectLst/>
                        </a:rPr>
                        <a:t>range</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3-60 MeV/u</a:t>
                      </a:r>
                      <a:endParaRPr lang="de-DE" sz="1100" b="0" i="0" u="none" strike="noStrike">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3-300 MeV/u</a:t>
                      </a:r>
                      <a:endParaRPr lang="de-DE" sz="1100" b="0" i="0" u="none" strike="noStrike">
                        <a:solidFill>
                          <a:srgbClr val="333333"/>
                        </a:solidFill>
                        <a:effectLst/>
                        <a:latin typeface="Arial"/>
                      </a:endParaRPr>
                    </a:p>
                  </a:txBody>
                  <a:tcPr marL="9525" marR="9525" marT="9525" marB="0" anchor="ctr">
                    <a:solidFill>
                      <a:srgbClr val="FFFF66"/>
                    </a:solidFill>
                  </a:tcPr>
                </a:tc>
              </a:tr>
              <a:tr h="419416">
                <a:tc>
                  <a:txBody>
                    <a:bodyPr/>
                    <a:lstStyle/>
                    <a:p>
                      <a:pPr algn="l" fontAlgn="ctr"/>
                      <a:r>
                        <a:rPr lang="de-DE" sz="1100" u="none" strike="noStrike" dirty="0">
                          <a:effectLst/>
                        </a:rPr>
                        <a:t>Ion </a:t>
                      </a:r>
                      <a:r>
                        <a:rPr lang="de-DE" sz="1100" u="none" strike="noStrike" dirty="0" err="1">
                          <a:effectLst/>
                        </a:rPr>
                        <a:t>No</a:t>
                      </a:r>
                      <a:r>
                        <a:rPr lang="de-DE" sz="1100" u="none" strike="noStrike" dirty="0">
                          <a:effectLst/>
                        </a:rPr>
                        <a:t>./</a:t>
                      </a:r>
                      <a:r>
                        <a:rPr lang="de-DE" sz="1100" u="none" strike="noStrike" dirty="0" err="1">
                          <a:effectLst/>
                        </a:rPr>
                        <a:t>laser</a:t>
                      </a:r>
                      <a:r>
                        <a:rPr lang="de-DE" sz="1100" u="none" strike="noStrike" dirty="0">
                          <a:effectLst/>
                        </a:rPr>
                        <a:t> </a:t>
                      </a:r>
                      <a:r>
                        <a:rPr lang="de-DE" sz="1100" u="none" strike="noStrike" dirty="0" err="1">
                          <a:effectLst/>
                        </a:rPr>
                        <a:t>shot</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dirty="0">
                          <a:effectLst/>
                        </a:rPr>
                        <a:t>&gt;10</a:t>
                      </a:r>
                      <a:r>
                        <a:rPr lang="de-DE" sz="1200" u="none" strike="noStrike" baseline="30000" dirty="0">
                          <a:effectLst/>
                        </a:rPr>
                        <a:t>9</a:t>
                      </a:r>
                      <a:r>
                        <a:rPr lang="de-DE" sz="1100" u="none" strike="noStrike" dirty="0">
                          <a:effectLst/>
                        </a:rPr>
                        <a:t>  (0.1 </a:t>
                      </a:r>
                      <a:r>
                        <a:rPr lang="de-DE" sz="1100" u="none" strike="noStrike" dirty="0" err="1" smtClean="0">
                          <a:effectLst/>
                        </a:rPr>
                        <a:t>nC</a:t>
                      </a:r>
                      <a:r>
                        <a:rPr lang="de-DE" sz="1100" u="none" strike="noStrike" dirty="0" smtClean="0">
                          <a:effectLst/>
                        </a:rPr>
                        <a:t>)</a:t>
                      </a:r>
                      <a:br>
                        <a:rPr lang="de-DE" sz="1100" u="none" strike="noStrike" dirty="0" smtClean="0">
                          <a:effectLst/>
                        </a:rPr>
                      </a:br>
                      <a:r>
                        <a:rPr lang="de-DE" sz="1100" u="none" strike="noStrike" dirty="0" smtClean="0">
                          <a:effectLst/>
                        </a:rPr>
                        <a:t>in </a:t>
                      </a:r>
                      <a:r>
                        <a:rPr lang="de-DE" sz="1100" u="none" strike="noStrike" dirty="0">
                          <a:effectLst/>
                        </a:rPr>
                        <a:t>10% BW</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dirty="0">
                          <a:effectLst/>
                        </a:rPr>
                        <a:t>&gt;10</a:t>
                      </a:r>
                      <a:r>
                        <a:rPr lang="de-DE" sz="1200" u="none" strike="noStrike" baseline="30000" dirty="0">
                          <a:effectLst/>
                        </a:rPr>
                        <a:t>10</a:t>
                      </a:r>
                      <a:r>
                        <a:rPr lang="de-DE" sz="1100" u="none" strike="noStrike" dirty="0">
                          <a:effectLst/>
                        </a:rPr>
                        <a:t> (1 </a:t>
                      </a:r>
                      <a:r>
                        <a:rPr lang="de-DE" sz="1100" u="none" strike="noStrike" dirty="0" err="1" smtClean="0">
                          <a:effectLst/>
                        </a:rPr>
                        <a:t>nC</a:t>
                      </a:r>
                      <a:r>
                        <a:rPr lang="de-DE" sz="1100" u="none" strike="noStrike" dirty="0" smtClean="0">
                          <a:effectLst/>
                        </a:rPr>
                        <a:t>)</a:t>
                      </a:r>
                      <a:br>
                        <a:rPr lang="de-DE" sz="1100" u="none" strike="noStrike" dirty="0" smtClean="0">
                          <a:effectLst/>
                        </a:rPr>
                      </a:br>
                      <a:r>
                        <a:rPr lang="de-DE" sz="1100" u="none" strike="noStrike" dirty="0" smtClean="0">
                          <a:effectLst/>
                        </a:rPr>
                        <a:t>in </a:t>
                      </a:r>
                      <a:r>
                        <a:rPr lang="de-DE" sz="1100" u="none" strike="noStrike" dirty="0">
                          <a:effectLst/>
                        </a:rPr>
                        <a:t>10% BW</a:t>
                      </a:r>
                      <a:endParaRPr lang="de-DE" sz="1100" b="0" i="0" u="none" strike="noStrike" dirty="0">
                        <a:solidFill>
                          <a:srgbClr val="333333"/>
                        </a:solidFill>
                        <a:effectLst/>
                        <a:latin typeface="Arial"/>
                      </a:endParaRPr>
                    </a:p>
                  </a:txBody>
                  <a:tcPr marL="9525" marR="9525" marT="9525" marB="0" anchor="ctr">
                    <a:solidFill>
                      <a:srgbClr val="FFFF66"/>
                    </a:solidFill>
                  </a:tcPr>
                </a:tc>
              </a:tr>
              <a:tr h="279611">
                <a:tc>
                  <a:txBody>
                    <a:bodyPr/>
                    <a:lstStyle/>
                    <a:p>
                      <a:pPr algn="l" fontAlgn="ctr"/>
                      <a:r>
                        <a:rPr lang="de-DE" sz="1100" u="none" strike="noStrike" dirty="0" err="1">
                          <a:effectLst/>
                        </a:rPr>
                        <a:t>Bunch</a:t>
                      </a:r>
                      <a:r>
                        <a:rPr lang="de-DE" sz="1100" u="none" strike="noStrike" dirty="0">
                          <a:effectLst/>
                        </a:rPr>
                        <a:t> </a:t>
                      </a:r>
                      <a:r>
                        <a:rPr lang="de-DE" sz="1100" u="none" strike="noStrike" dirty="0" err="1">
                          <a:effectLst/>
                        </a:rPr>
                        <a:t>duration</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dirty="0">
                          <a:effectLst/>
                        </a:rPr>
                        <a:t>1-10 </a:t>
                      </a:r>
                      <a:r>
                        <a:rPr lang="de-DE" sz="1100" u="none" strike="noStrike" dirty="0" err="1">
                          <a:effectLst/>
                        </a:rPr>
                        <a:t>ns</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0.1-10 ns</a:t>
                      </a:r>
                      <a:endParaRPr lang="de-DE" sz="1100" b="0" i="0" u="none" strike="noStrike">
                        <a:solidFill>
                          <a:srgbClr val="333333"/>
                        </a:solidFill>
                        <a:effectLst/>
                        <a:latin typeface="Arial"/>
                      </a:endParaRPr>
                    </a:p>
                  </a:txBody>
                  <a:tcPr marL="9525" marR="9525" marT="9525" marB="0" anchor="ctr">
                    <a:solidFill>
                      <a:srgbClr val="FFFF66"/>
                    </a:solidFill>
                  </a:tcPr>
                </a:tc>
              </a:tr>
              <a:tr h="279611">
                <a:tc>
                  <a:txBody>
                    <a:bodyPr/>
                    <a:lstStyle/>
                    <a:p>
                      <a:pPr algn="l" fontAlgn="ctr"/>
                      <a:r>
                        <a:rPr lang="de-DE" sz="1100" u="none" strike="noStrike" dirty="0" err="1">
                          <a:effectLst/>
                        </a:rPr>
                        <a:t>Energy</a:t>
                      </a:r>
                      <a:r>
                        <a:rPr lang="de-DE" sz="1100" u="none" strike="noStrike" dirty="0">
                          <a:effectLst/>
                        </a:rPr>
                        <a:t> </a:t>
                      </a:r>
                      <a:r>
                        <a:rPr lang="de-DE" sz="1100" u="none" strike="noStrike" dirty="0" err="1">
                          <a:effectLst/>
                        </a:rPr>
                        <a:t>spread</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±5%</a:t>
                      </a:r>
                      <a:endParaRPr lang="de-DE" sz="1100" b="0" i="0" u="none" strike="noStrike">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±2.5%</a:t>
                      </a:r>
                      <a:endParaRPr lang="de-DE" sz="1100" b="0" i="0" u="none" strike="noStrike">
                        <a:solidFill>
                          <a:srgbClr val="333333"/>
                        </a:solidFill>
                        <a:effectLst/>
                        <a:latin typeface="Arial"/>
                      </a:endParaRPr>
                    </a:p>
                  </a:txBody>
                  <a:tcPr marL="9525" marR="9525" marT="9525" marB="0" anchor="ctr">
                    <a:solidFill>
                      <a:srgbClr val="FFFF66"/>
                    </a:solidFill>
                  </a:tcPr>
                </a:tc>
              </a:tr>
              <a:tr h="279611">
                <a:tc>
                  <a:txBody>
                    <a:bodyPr/>
                    <a:lstStyle/>
                    <a:p>
                      <a:pPr algn="l" fontAlgn="ctr"/>
                      <a:r>
                        <a:rPr lang="de-DE" sz="1100" u="none" strike="noStrike" dirty="0" err="1">
                          <a:effectLst/>
                        </a:rPr>
                        <a:t>Divergence</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±0.5°</a:t>
                      </a:r>
                      <a:endParaRPr lang="de-DE" sz="1100" b="0" i="0" u="none" strike="noStrike">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 0.2°</a:t>
                      </a:r>
                      <a:endParaRPr lang="de-DE" sz="1100" b="0" i="0" u="none" strike="noStrike">
                        <a:solidFill>
                          <a:srgbClr val="333333"/>
                        </a:solidFill>
                        <a:effectLst/>
                        <a:latin typeface="Arial"/>
                      </a:endParaRPr>
                    </a:p>
                  </a:txBody>
                  <a:tcPr marL="9525" marR="9525" marT="9525" marB="0" anchor="ctr">
                    <a:solidFill>
                      <a:srgbClr val="FFFF66"/>
                    </a:solidFill>
                  </a:tcPr>
                </a:tc>
              </a:tr>
              <a:tr h="279611">
                <a:tc>
                  <a:txBody>
                    <a:bodyPr/>
                    <a:lstStyle/>
                    <a:p>
                      <a:pPr algn="l" fontAlgn="ctr"/>
                      <a:r>
                        <a:rPr lang="de-DE" sz="1100" u="none" strike="noStrike" dirty="0">
                          <a:effectLst/>
                        </a:rPr>
                        <a:t>Ion Spot Size</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0.1-10 mm</a:t>
                      </a:r>
                      <a:endParaRPr lang="de-DE" sz="1100" b="0" i="0" u="none" strike="noStrike">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a:effectLst/>
                        </a:rPr>
                        <a:t>0.1-10 mm</a:t>
                      </a:r>
                      <a:endParaRPr lang="de-DE" sz="1100" b="0" i="0" u="none" strike="noStrike">
                        <a:solidFill>
                          <a:srgbClr val="333333"/>
                        </a:solidFill>
                        <a:effectLst/>
                        <a:latin typeface="Arial"/>
                      </a:endParaRPr>
                    </a:p>
                  </a:txBody>
                  <a:tcPr marL="9525" marR="9525" marT="9525" marB="0" anchor="ctr">
                    <a:solidFill>
                      <a:srgbClr val="FFFF66"/>
                    </a:solidFill>
                  </a:tcPr>
                </a:tc>
              </a:tr>
              <a:tr h="279611">
                <a:tc>
                  <a:txBody>
                    <a:bodyPr/>
                    <a:lstStyle/>
                    <a:p>
                      <a:pPr algn="l" fontAlgn="ctr"/>
                      <a:r>
                        <a:rPr lang="de-DE" sz="1100" u="none" strike="noStrike" dirty="0">
                          <a:effectLst/>
                        </a:rPr>
                        <a:t>Repetition rate</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dirty="0">
                          <a:effectLst/>
                        </a:rPr>
                        <a:t>0.01-1 Hz</a:t>
                      </a:r>
                      <a:endParaRPr lang="de-DE" sz="1100" b="0" i="0" u="none" strike="noStrike" dirty="0">
                        <a:solidFill>
                          <a:srgbClr val="333333"/>
                        </a:solidFill>
                        <a:effectLst/>
                        <a:latin typeface="Arial"/>
                      </a:endParaRPr>
                    </a:p>
                  </a:txBody>
                  <a:tcPr marL="9525" marR="9525" marT="9525" marB="0" anchor="ctr">
                    <a:solidFill>
                      <a:srgbClr val="FFFF66"/>
                    </a:solidFill>
                  </a:tcPr>
                </a:tc>
                <a:tc>
                  <a:txBody>
                    <a:bodyPr/>
                    <a:lstStyle/>
                    <a:p>
                      <a:pPr algn="l" fontAlgn="ctr"/>
                      <a:r>
                        <a:rPr lang="de-DE" sz="1100" u="none" strike="noStrike" dirty="0">
                          <a:effectLst/>
                        </a:rPr>
                        <a:t>0.01-10 Hz</a:t>
                      </a:r>
                      <a:endParaRPr lang="de-DE" sz="1100" b="0" i="0" u="none" strike="noStrike" dirty="0">
                        <a:solidFill>
                          <a:srgbClr val="333333"/>
                        </a:solidFill>
                        <a:effectLst/>
                        <a:latin typeface="Arial"/>
                      </a:endParaRPr>
                    </a:p>
                  </a:txBody>
                  <a:tcPr marL="9525" marR="9525" marT="9525" marB="0" anchor="ctr">
                    <a:solidFill>
                      <a:srgbClr val="FFFF66"/>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nummernplatzhalter 3"/>
          <p:cNvSpPr>
            <a:spLocks noGrp="1"/>
          </p:cNvSpPr>
          <p:nvPr>
            <p:ph type="sldNum" sz="quarter" idx="12"/>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07D8B4DD-9056-4964-AF08-8EB38322450F}" type="slidenum">
              <a:rPr lang="de-DE" altLang="de-DE" sz="1200" smtClean="0"/>
              <a:pPr eaLnBrk="1" hangingPunct="1"/>
              <a:t>4</a:t>
            </a:fld>
            <a:endParaRPr lang="de-DE" altLang="de-DE" sz="1200" smtClean="0"/>
          </a:p>
        </p:txBody>
      </p:sp>
      <p:sp>
        <p:nvSpPr>
          <p:cNvPr id="5" name="Rectangle 2"/>
          <p:cNvSpPr>
            <a:spLocks noGrp="1" noChangeArrowheads="1"/>
          </p:cNvSpPr>
          <p:nvPr>
            <p:ph type="title"/>
          </p:nvPr>
        </p:nvSpPr>
        <p:spPr>
          <a:xfrm>
            <a:off x="107950" y="42863"/>
            <a:ext cx="8928100" cy="793750"/>
          </a:xfrm>
        </p:spPr>
        <p:txBody>
          <a:bodyPr/>
          <a:lstStyle/>
          <a:p>
            <a:pPr eaLnBrk="1" hangingPunct="1">
              <a:defRPr/>
            </a:pPr>
            <a:r>
              <a:rPr lang="de-DE" altLang="de-DE" sz="3200" dirty="0" smtClean="0">
                <a:effectLst>
                  <a:outerShdw blurRad="38100" dist="38100" dir="2700000" algn="tl">
                    <a:srgbClr val="000000">
                      <a:alpha val="43137"/>
                    </a:srgbClr>
                  </a:outerShdw>
                </a:effectLst>
                <a:latin typeface="Arial Rounded MT Bold" panose="020F0704030504030204" pitchFamily="34" charset="0"/>
              </a:rPr>
              <a:t>Protonenbeschleuniger für Therapiezwecke</a:t>
            </a:r>
          </a:p>
        </p:txBody>
      </p:sp>
      <p:sp>
        <p:nvSpPr>
          <p:cNvPr id="7172" name="Textfeld 5"/>
          <p:cNvSpPr txBox="1">
            <a:spLocks noChangeArrowheads="1"/>
          </p:cNvSpPr>
          <p:nvPr/>
        </p:nvSpPr>
        <p:spPr bwMode="auto">
          <a:xfrm>
            <a:off x="4500563" y="889000"/>
            <a:ext cx="38877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de-DE" altLang="de-DE" dirty="0">
                <a:solidFill>
                  <a:srgbClr val="0000FF"/>
                </a:solidFill>
              </a:rPr>
              <a:t>Beispiel: „Ein-Raum-Anlage“ mit </a:t>
            </a:r>
            <a:r>
              <a:rPr lang="de-DE" altLang="de-DE" dirty="0" err="1">
                <a:solidFill>
                  <a:srgbClr val="0000FF"/>
                </a:solidFill>
              </a:rPr>
              <a:t>Protonenzyklotron</a:t>
            </a:r>
            <a:r>
              <a:rPr lang="de-DE" altLang="de-DE" dirty="0">
                <a:solidFill>
                  <a:srgbClr val="0000FF"/>
                </a:solidFill>
              </a:rPr>
              <a:t> und Gantry (Fa. IBA, Belgien)</a:t>
            </a:r>
          </a:p>
        </p:txBody>
      </p:sp>
      <p:sp>
        <p:nvSpPr>
          <p:cNvPr id="7173" name="Textfeld 8"/>
          <p:cNvSpPr txBox="1">
            <a:spLocks noChangeArrowheads="1"/>
          </p:cNvSpPr>
          <p:nvPr/>
        </p:nvSpPr>
        <p:spPr bwMode="auto">
          <a:xfrm>
            <a:off x="4500563" y="2605088"/>
            <a:ext cx="460851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de-DE" altLang="de-DE" sz="2000" dirty="0"/>
              <a:t>Im weltweiten Markt tummeln sich einige große Hersteller (IBA, </a:t>
            </a:r>
            <a:r>
              <a:rPr lang="de-DE" altLang="de-DE" sz="2000" dirty="0" err="1"/>
              <a:t>Varian</a:t>
            </a:r>
            <a:r>
              <a:rPr lang="de-DE" altLang="de-DE" sz="2000" dirty="0"/>
              <a:t>, Hitachi) und einige kleinere Firmen (</a:t>
            </a:r>
            <a:r>
              <a:rPr lang="de-DE" altLang="de-DE" sz="2000" dirty="0" err="1"/>
              <a:t>ProTom</a:t>
            </a:r>
            <a:r>
              <a:rPr lang="de-DE" altLang="de-DE" sz="2000" dirty="0"/>
              <a:t>, </a:t>
            </a:r>
            <a:r>
              <a:rPr lang="de-DE" altLang="de-DE" sz="2000" dirty="0" err="1"/>
              <a:t>ProNova</a:t>
            </a:r>
            <a:r>
              <a:rPr lang="de-DE" altLang="de-DE" sz="2000" dirty="0"/>
              <a:t>, </a:t>
            </a:r>
            <a:r>
              <a:rPr lang="de-DE" altLang="de-DE" sz="2000" dirty="0" err="1"/>
              <a:t>Mevion</a:t>
            </a:r>
            <a:r>
              <a:rPr lang="de-DE" altLang="de-DE" sz="2000" dirty="0"/>
              <a:t>) – </a:t>
            </a:r>
            <a:r>
              <a:rPr lang="de-DE" altLang="de-DE" sz="2000" u="sng" dirty="0"/>
              <a:t>nur </a:t>
            </a:r>
            <a:r>
              <a:rPr lang="de-DE" altLang="de-DE" sz="2000" u="sng" dirty="0" err="1"/>
              <a:t>Varian</a:t>
            </a:r>
            <a:r>
              <a:rPr lang="de-DE" altLang="de-DE" sz="2000" u="sng" dirty="0"/>
              <a:t> produziert in </a:t>
            </a:r>
            <a:r>
              <a:rPr lang="de-DE" altLang="de-DE" sz="2000" u="sng" dirty="0" smtClean="0"/>
              <a:t>Deutschland.</a:t>
            </a:r>
            <a:endParaRPr lang="de-DE" altLang="de-DE" sz="2000" u="sng" dirty="0"/>
          </a:p>
          <a:p>
            <a:pPr eaLnBrk="1" hangingPunct="1"/>
            <a:endParaRPr lang="de-DE" altLang="de-DE" sz="1000" dirty="0"/>
          </a:p>
          <a:p>
            <a:pPr eaLnBrk="1" hangingPunct="1"/>
            <a:r>
              <a:rPr lang="de-DE" altLang="de-DE" b="1" i="1" dirty="0">
                <a:sym typeface="Wingdings" pitchFamily="2" charset="2"/>
              </a:rPr>
              <a:t> Weitere Optimierungen </a:t>
            </a:r>
            <a:r>
              <a:rPr lang="de-DE" altLang="de-DE" b="1" i="1" dirty="0" smtClean="0">
                <a:sym typeface="Wingdings" pitchFamily="2" charset="2"/>
              </a:rPr>
              <a:t>(z.B. Einsatz </a:t>
            </a:r>
            <a:r>
              <a:rPr lang="de-DE" altLang="de-DE" b="1" i="1" dirty="0">
                <a:sym typeface="Wingdings" pitchFamily="2" charset="2"/>
              </a:rPr>
              <a:t>von Supraleitung zur weiteren Kompaktierung) erfolgen ebenfalls weitest-gehend durch die Hersteller!</a:t>
            </a:r>
            <a:endParaRPr lang="de-DE" altLang="de-DE" b="1" i="1" dirty="0"/>
          </a:p>
        </p:txBody>
      </p:sp>
      <p:pic>
        <p:nvPicPr>
          <p:cNvPr id="71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89000"/>
            <a:ext cx="4010025" cy="4113213"/>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7175" name="Textfeld 1"/>
          <p:cNvSpPr txBox="1">
            <a:spLocks noChangeArrowheads="1"/>
          </p:cNvSpPr>
          <p:nvPr/>
        </p:nvSpPr>
        <p:spPr bwMode="auto">
          <a:xfrm>
            <a:off x="250825" y="4941888"/>
            <a:ext cx="40100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de-DE" altLang="de-DE" sz="2000" i="1"/>
              <a:t>An ca. 80 Protonenzentren sind bis Ende 2018 weltweit knapp 200.000 Patienten behandelt worden.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15888"/>
            <a:ext cx="8229600" cy="865187"/>
          </a:xfrm>
        </p:spPr>
        <p:txBody>
          <a:bodyPr/>
          <a:lstStyle/>
          <a:p>
            <a:pPr eaLnBrk="1" hangingPunct="1">
              <a:defRPr/>
            </a:pPr>
            <a:r>
              <a:rPr lang="en-US" altLang="de-DE" sz="3600" dirty="0" smtClean="0">
                <a:effectLst>
                  <a:outerShdw blurRad="38100" dist="38100" dir="2700000" algn="tl">
                    <a:srgbClr val="000000">
                      <a:alpha val="43137"/>
                    </a:srgbClr>
                  </a:outerShdw>
                </a:effectLst>
                <a:latin typeface="Arial Rounded MT Bold" panose="020F0704030504030204" pitchFamily="34" charset="0"/>
              </a:rPr>
              <a:t>Summary / Perspectives</a:t>
            </a:r>
          </a:p>
        </p:txBody>
      </p:sp>
      <p:sp>
        <p:nvSpPr>
          <p:cNvPr id="32771" name="Textfeld 2"/>
          <p:cNvSpPr txBox="1">
            <a:spLocks noChangeArrowheads="1"/>
          </p:cNvSpPr>
          <p:nvPr/>
        </p:nvSpPr>
        <p:spPr bwMode="auto">
          <a:xfrm>
            <a:off x="323850" y="1268413"/>
            <a:ext cx="8351838"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800100" indent="-34290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spcAft>
                <a:spcPts val="1200"/>
              </a:spcAft>
            </a:pPr>
            <a:r>
              <a:rPr lang="en-US" altLang="de-DE" sz="2000">
                <a:solidFill>
                  <a:srgbClr val="0000FF"/>
                </a:solidFill>
                <a:latin typeface="Arial Rounded MT Bold" pitchFamily="34" charset="0"/>
              </a:rPr>
              <a:t>There is still a lot of potential for the advancements of existing (cyclotron and) synchrotron based facilities, e.g. usage of superconductivity or enhanced “multiple-energy” operation modes.</a:t>
            </a:r>
          </a:p>
          <a:p>
            <a:pPr eaLnBrk="1" hangingPunct="1">
              <a:spcBef>
                <a:spcPct val="0"/>
              </a:spcBef>
              <a:spcAft>
                <a:spcPts val="1200"/>
              </a:spcAft>
            </a:pPr>
            <a:r>
              <a:rPr lang="en-US" altLang="de-DE" sz="2000">
                <a:solidFill>
                  <a:srgbClr val="0000FF"/>
                </a:solidFill>
                <a:latin typeface="Arial Rounded MT Bold" pitchFamily="34" charset="0"/>
              </a:rPr>
              <a:t>In Particle Therapy a view on the whole chain – accelerator, irradiation technique, diagnostics – is necessary to lower the costs of such facilities and/or to enhance the functionality, e.g. combining proton/ion treatment with MRI.</a:t>
            </a:r>
          </a:p>
          <a:p>
            <a:pPr eaLnBrk="1" hangingPunct="1">
              <a:spcBef>
                <a:spcPct val="0"/>
              </a:spcBef>
              <a:spcAft>
                <a:spcPts val="1200"/>
              </a:spcAft>
            </a:pPr>
            <a:r>
              <a:rPr lang="en-US" altLang="de-DE" sz="2000">
                <a:solidFill>
                  <a:srgbClr val="0000FF"/>
                </a:solidFill>
                <a:latin typeface="Arial Rounded MT Bold" pitchFamily="34" charset="0"/>
              </a:rPr>
              <a:t>One potential candidate for future particle therapy sources are laser driven acceleration schemes, but still a lot of fundamental research is necessary! A closer collaboration of the laser community and the accelerator physicists may help sometimes, e.g. in the field of diagnostics.</a:t>
            </a:r>
          </a:p>
        </p:txBody>
      </p:sp>
      <p:sp>
        <p:nvSpPr>
          <p:cNvPr id="32772"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7D49CFD5-35FA-4686-8DA8-A085CD96FD39}" type="slidenum">
              <a:rPr lang="de-DE" altLang="de-DE" sz="1200" smtClean="0">
                <a:latin typeface="Arial Rounded MT Bold" pitchFamily="34" charset="0"/>
              </a:rPr>
              <a:pPr eaLnBrk="1" hangingPunct="1">
                <a:spcBef>
                  <a:spcPct val="0"/>
                </a:spcBef>
                <a:buFontTx/>
                <a:buNone/>
              </a:pPr>
              <a:t>40</a:t>
            </a:fld>
            <a:endParaRPr lang="de-DE" altLang="de-DE" sz="1200" smtClean="0">
              <a:latin typeface="Arial Rounded MT Bold"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p:cNvSpPr txBox="1">
            <a:spLocks noChangeArrowheads="1"/>
          </p:cNvSpPr>
          <p:nvPr/>
        </p:nvSpPr>
        <p:spPr>
          <a:xfrm>
            <a:off x="457200" y="42863"/>
            <a:ext cx="8229600" cy="7937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de-DE" sz="4000" kern="0" dirty="0" smtClean="0">
                <a:effectLst>
                  <a:outerShdw blurRad="38100" dist="38100" dir="2700000" algn="tl">
                    <a:srgbClr val="000000">
                      <a:alpha val="43137"/>
                    </a:srgbClr>
                  </a:outerShdw>
                </a:effectLst>
                <a:latin typeface="Arial Rounded MT Bold" panose="020F0704030504030204" pitchFamily="34" charset="0"/>
              </a:rPr>
              <a:t>References</a:t>
            </a:r>
          </a:p>
        </p:txBody>
      </p:sp>
      <p:sp>
        <p:nvSpPr>
          <p:cNvPr id="2" name="Textfeld 1"/>
          <p:cNvSpPr txBox="1"/>
          <p:nvPr/>
        </p:nvSpPr>
        <p:spPr>
          <a:xfrm>
            <a:off x="539750" y="836613"/>
            <a:ext cx="8064500" cy="5151437"/>
          </a:xfrm>
          <a:prstGeom prst="rect">
            <a:avLst/>
          </a:prstGeom>
          <a:noFill/>
        </p:spPr>
        <p:txBody>
          <a:bodyPr>
            <a:spAutoFit/>
          </a:bodyPr>
          <a:lstStyle/>
          <a:p>
            <a:pPr marL="457200" indent="-457200" eaLnBrk="0" hangingPunct="0">
              <a:spcBef>
                <a:spcPct val="20000"/>
              </a:spcBef>
              <a:spcAft>
                <a:spcPts val="0"/>
              </a:spcAft>
              <a:buFont typeface="+mj-lt"/>
              <a:buAutoNum type="arabicParenBoth"/>
              <a:defRPr/>
            </a:pPr>
            <a:r>
              <a:rPr lang="en-US" altLang="en-US" sz="1200" i="1" dirty="0">
                <a:latin typeface="Arial Rounded MT Bold" panose="020F0704030504030204" pitchFamily="34" charset="0"/>
              </a:rPr>
              <a:t>Laser-driven ion accelerators for tumor therapy revisited</a:t>
            </a:r>
            <a:r>
              <a:rPr lang="en-US" altLang="en-US" sz="1200" dirty="0">
                <a:latin typeface="Arial Rounded MT Bold" panose="020F0704030504030204" pitchFamily="34" charset="0"/>
              </a:rPr>
              <a:t>, U. Linz, J. Alonso, Physical Review Accelerators And Beams 19, 124802 (2016) </a:t>
            </a:r>
          </a:p>
          <a:p>
            <a:pPr marL="457200" indent="-457200" eaLnBrk="0" hangingPunct="0">
              <a:spcBef>
                <a:spcPct val="20000"/>
              </a:spcBef>
              <a:spcAft>
                <a:spcPts val="0"/>
              </a:spcAft>
              <a:buFont typeface="+mj-lt"/>
              <a:buAutoNum type="arabicParenBoth"/>
              <a:defRPr/>
            </a:pPr>
            <a:r>
              <a:rPr lang="en-US" altLang="en-US" sz="1200" i="1" dirty="0">
                <a:latin typeface="Arial Rounded MT Bold" panose="020F0704030504030204" pitchFamily="34" charset="0"/>
              </a:rPr>
              <a:t>Multiple-Energy Operation With Quasi-DC Extension Of Flattops At HIMAC</a:t>
            </a:r>
            <a:r>
              <a:rPr lang="en-US" altLang="en-US" sz="1200" dirty="0">
                <a:latin typeface="Arial Rounded MT Bold" panose="020F0704030504030204" pitchFamily="34" charset="0"/>
              </a:rPr>
              <a:t>, Y. Iwata et al., Proceedings of IPAC’10, Kyoto, Japan</a:t>
            </a:r>
            <a:endParaRPr lang="en-US" altLang="de-DE" sz="1200" kern="0" dirty="0">
              <a:solidFill>
                <a:srgbClr val="000000"/>
              </a:solidFill>
              <a:latin typeface="Arial Rounded MT Bold" pitchFamily="34" charset="0"/>
              <a:ea typeface="Calibri" pitchFamily="34" charset="0"/>
              <a:cs typeface="Times New Roman" pitchFamily="18" charset="0"/>
            </a:endParaRP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Recent Progress and Future Plan of Heavy-Ion Radiotherapy Facility, HIMAC, </a:t>
            </a:r>
            <a:r>
              <a:rPr lang="en-US" altLang="de-DE" sz="1200" kern="0" dirty="0">
                <a:solidFill>
                  <a:srgbClr val="000000"/>
                </a:solidFill>
                <a:latin typeface="Arial Rounded MT Bold" panose="020F0704030504030204" pitchFamily="34" charset="0"/>
              </a:rPr>
              <a:t>K. Noda et al., Proceedings of IPAC´14, Dresden, Germany</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Carbon Ion Radiotherapy at NIRS – Rationale, Technique, Results and Future, </a:t>
            </a:r>
            <a:r>
              <a:rPr lang="en-US" altLang="de-DE" sz="1200" kern="0" dirty="0">
                <a:solidFill>
                  <a:srgbClr val="000000"/>
                </a:solidFill>
                <a:latin typeface="Arial Rounded MT Bold" panose="020F0704030504030204" pitchFamily="34" charset="0"/>
              </a:rPr>
              <a:t>T. </a:t>
            </a:r>
            <a:r>
              <a:rPr lang="en-US" altLang="de-DE" sz="1200" kern="0" dirty="0" err="1">
                <a:solidFill>
                  <a:srgbClr val="000000"/>
                </a:solidFill>
                <a:latin typeface="Arial Rounded MT Bold" panose="020F0704030504030204" pitchFamily="34" charset="0"/>
              </a:rPr>
              <a:t>Kamada</a:t>
            </a:r>
            <a:r>
              <a:rPr lang="en-US" altLang="de-DE" sz="1200" kern="0" dirty="0">
                <a:solidFill>
                  <a:srgbClr val="000000"/>
                </a:solidFill>
                <a:latin typeface="Arial Rounded MT Bold" panose="020F0704030504030204" pitchFamily="34" charset="0"/>
              </a:rPr>
              <a:t>, ESTRO 2012, Uppsala, Sweden</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Present Status of a Superconducting Rotating-Gantry for Carbon Therapy</a:t>
            </a:r>
            <a:r>
              <a:rPr lang="en-US" altLang="de-DE" sz="1200" kern="0" dirty="0">
                <a:solidFill>
                  <a:srgbClr val="000000"/>
                </a:solidFill>
                <a:latin typeface="Arial Rounded MT Bold" panose="020F0704030504030204" pitchFamily="34" charset="0"/>
              </a:rPr>
              <a:t>, Y. Iwata, Proceedings of HIAT2015, Yokohama, Japan</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Twenty Years of Carbon Ion Radiation Therapy at the National Institute of Radiological Sciences: Accomplishments and Prospects, </a:t>
            </a:r>
            <a:r>
              <a:rPr lang="en-US" altLang="de-DE" sz="1200" kern="0" dirty="0">
                <a:solidFill>
                  <a:srgbClr val="000000"/>
                </a:solidFill>
                <a:latin typeface="Arial Rounded MT Bold" panose="020F0704030504030204" pitchFamily="34" charset="0"/>
              </a:rPr>
              <a:t>T. </a:t>
            </a:r>
            <a:r>
              <a:rPr lang="en-US" altLang="de-DE" sz="1200" kern="0" dirty="0" err="1">
                <a:solidFill>
                  <a:srgbClr val="000000"/>
                </a:solidFill>
                <a:latin typeface="Arial Rounded MT Bold" panose="020F0704030504030204" pitchFamily="34" charset="0"/>
              </a:rPr>
              <a:t>Kamada</a:t>
            </a:r>
            <a:r>
              <a:rPr lang="en-US" altLang="de-DE" sz="1200" kern="0" dirty="0">
                <a:solidFill>
                  <a:srgbClr val="000000"/>
                </a:solidFill>
                <a:latin typeface="Arial Rounded MT Bold" panose="020F0704030504030204" pitchFamily="34" charset="0"/>
              </a:rPr>
              <a:t>, International Journal of Particle Therapy, 2015</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SC Gantry at NIRS and new developments in SC magnets for gantries &amp; synchrotrons,</a:t>
            </a:r>
            <a:r>
              <a:rPr lang="en-US" altLang="de-DE" sz="1200" kern="0" dirty="0">
                <a:solidFill>
                  <a:srgbClr val="000000"/>
                </a:solidFill>
                <a:latin typeface="Arial Rounded MT Bold" panose="020F0704030504030204" pitchFamily="34" charset="0"/>
              </a:rPr>
              <a:t> Y. Iwata et al., Workshop at CIEMAT, November 2016, Madrid, Spain, see https://indico.cern.ch/event/537685/ </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MR guided particle beam radiotherapy</a:t>
            </a:r>
            <a:r>
              <a:rPr lang="en-US" altLang="de-DE" sz="1200" kern="0" dirty="0">
                <a:solidFill>
                  <a:srgbClr val="000000"/>
                </a:solidFill>
                <a:latin typeface="Arial Rounded MT Bold" panose="020F0704030504030204" pitchFamily="34" charset="0"/>
              </a:rPr>
              <a:t>, O. Jäkel, Talk held at DGMP, ISMRM-DS, </a:t>
            </a:r>
            <a:r>
              <a:rPr lang="en-US" altLang="de-DE" sz="1200" kern="0" dirty="0" err="1">
                <a:solidFill>
                  <a:srgbClr val="000000"/>
                </a:solidFill>
                <a:latin typeface="Arial Rounded MT Bold" panose="020F0704030504030204" pitchFamily="34" charset="0"/>
              </a:rPr>
              <a:t>Würzburg</a:t>
            </a:r>
            <a:r>
              <a:rPr lang="en-US" altLang="de-DE" sz="1200" kern="0" dirty="0">
                <a:solidFill>
                  <a:srgbClr val="000000"/>
                </a:solidFill>
                <a:latin typeface="Arial Rounded MT Bold" panose="020F0704030504030204" pitchFamily="34" charset="0"/>
              </a:rPr>
              <a:t>, September 7th, 2016 (and citations therein)</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High Precision MRI Guided Proton Therapy</a:t>
            </a:r>
            <a:r>
              <a:rPr lang="en-US" altLang="de-DE" sz="1200" kern="0" dirty="0">
                <a:solidFill>
                  <a:srgbClr val="000000"/>
                </a:solidFill>
                <a:latin typeface="Arial Rounded MT Bold" panose="020F0704030504030204" pitchFamily="34" charset="0"/>
              </a:rPr>
              <a:t>, J. Hartman et al., UMC Utrecht</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Proton beam deflection in MRI fields: Implications for MRI-guided proton therapy</a:t>
            </a:r>
            <a:r>
              <a:rPr lang="en-US" altLang="de-DE" sz="1200" kern="0" dirty="0">
                <a:solidFill>
                  <a:srgbClr val="000000"/>
                </a:solidFill>
                <a:latin typeface="Arial Rounded MT Bold" panose="020F0704030504030204" pitchFamily="34" charset="0"/>
              </a:rPr>
              <a:t>, B. M. </a:t>
            </a:r>
            <a:r>
              <a:rPr lang="en-US" altLang="de-DE" sz="1200" kern="0" dirty="0" err="1">
                <a:solidFill>
                  <a:srgbClr val="000000"/>
                </a:solidFill>
                <a:latin typeface="Arial Rounded MT Bold" panose="020F0704030504030204" pitchFamily="34" charset="0"/>
              </a:rPr>
              <a:t>Oborn</a:t>
            </a:r>
            <a:r>
              <a:rPr lang="en-US" altLang="de-DE" sz="1200" kern="0" dirty="0">
                <a:solidFill>
                  <a:srgbClr val="000000"/>
                </a:solidFill>
                <a:latin typeface="Arial Rounded MT Bold" panose="020F0704030504030204" pitchFamily="34" charset="0"/>
              </a:rPr>
              <a:t> et al., Medical Physics 42, 2113 (2015) </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Laser-Driven Particle Acceleration  Towards Radiobiology and Medicine,</a:t>
            </a:r>
            <a:r>
              <a:rPr lang="en-US" altLang="de-DE" sz="1200" kern="0" dirty="0">
                <a:solidFill>
                  <a:srgbClr val="000000"/>
                </a:solidFill>
                <a:latin typeface="Arial Rounded MT Bold" panose="020F0704030504030204" pitchFamily="34" charset="0"/>
              </a:rPr>
              <a:t> Antonio </a:t>
            </a:r>
            <a:r>
              <a:rPr lang="en-US" altLang="de-DE" sz="1200" kern="0" dirty="0" err="1">
                <a:solidFill>
                  <a:srgbClr val="000000"/>
                </a:solidFill>
                <a:latin typeface="Arial Rounded MT Bold" panose="020F0704030504030204" pitchFamily="34" charset="0"/>
              </a:rPr>
              <a:t>Giulietti</a:t>
            </a:r>
            <a:r>
              <a:rPr lang="en-US" altLang="de-DE" sz="1200" kern="0" dirty="0">
                <a:solidFill>
                  <a:srgbClr val="000000"/>
                </a:solidFill>
                <a:latin typeface="Arial Rounded MT Bold" panose="020F0704030504030204" pitchFamily="34" charset="0"/>
              </a:rPr>
              <a:t> et al., Springer Books, 2016</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Designing Integrated Laser-Driven Ion Accelerator Systems for Hadron Therapy at PMRC (Photo Medical Research Center)</a:t>
            </a:r>
            <a:r>
              <a:rPr lang="en-US" altLang="de-DE" sz="1200" kern="0" dirty="0">
                <a:solidFill>
                  <a:srgbClr val="000000"/>
                </a:solidFill>
                <a:latin typeface="Arial Rounded MT Bold" panose="020F0704030504030204" pitchFamily="34" charset="0"/>
              </a:rPr>
              <a:t>, H. </a:t>
            </a:r>
            <a:r>
              <a:rPr lang="en-US" altLang="de-DE" sz="1200" kern="0" dirty="0" err="1">
                <a:solidFill>
                  <a:srgbClr val="000000"/>
                </a:solidFill>
                <a:latin typeface="Arial Rounded MT Bold" panose="020F0704030504030204" pitchFamily="34" charset="0"/>
              </a:rPr>
              <a:t>Sakaki</a:t>
            </a:r>
            <a:r>
              <a:rPr lang="en-US" altLang="de-DE" sz="1200" kern="0" dirty="0">
                <a:solidFill>
                  <a:srgbClr val="000000"/>
                </a:solidFill>
                <a:latin typeface="Arial Rounded MT Bold" panose="020F0704030504030204" pitchFamily="34" charset="0"/>
              </a:rPr>
              <a:t> et al., Proc. IPAC 2009, Vancouver, Canada</a:t>
            </a:r>
          </a:p>
          <a:p>
            <a:pPr marL="457200" indent="-457200" eaLnBrk="0" hangingPunct="0">
              <a:spcBef>
                <a:spcPct val="20000"/>
              </a:spcBef>
              <a:spcAft>
                <a:spcPts val="0"/>
              </a:spcAft>
              <a:buFont typeface="+mj-lt"/>
              <a:buAutoNum type="arabicParenBoth"/>
              <a:defRPr/>
            </a:pPr>
            <a:r>
              <a:rPr lang="en-US" altLang="de-DE" sz="1200" i="1" kern="0" dirty="0">
                <a:solidFill>
                  <a:srgbClr val="000000"/>
                </a:solidFill>
                <a:latin typeface="Arial Rounded MT Bold" panose="020F0704030504030204" pitchFamily="34" charset="0"/>
              </a:rPr>
              <a:t>Laser-Plasma Ion Acceleration, </a:t>
            </a:r>
            <a:r>
              <a:rPr lang="en-US" altLang="de-DE" sz="1200" kern="0" dirty="0">
                <a:solidFill>
                  <a:srgbClr val="000000"/>
                </a:solidFill>
                <a:latin typeface="Arial Rounded MT Bold" panose="020F0704030504030204" pitchFamily="34" charset="0"/>
              </a:rPr>
              <a:t>Andrea </a:t>
            </a:r>
            <a:r>
              <a:rPr lang="en-US" altLang="de-DE" sz="1200" kern="0" dirty="0" err="1">
                <a:solidFill>
                  <a:srgbClr val="000000"/>
                </a:solidFill>
                <a:latin typeface="Arial Rounded MT Bold" panose="020F0704030504030204" pitchFamily="34" charset="0"/>
              </a:rPr>
              <a:t>Macchi</a:t>
            </a:r>
            <a:r>
              <a:rPr lang="en-US" altLang="de-DE" sz="1200" kern="0" dirty="0">
                <a:solidFill>
                  <a:srgbClr val="000000"/>
                </a:solidFill>
                <a:latin typeface="Arial Rounded MT Bold" panose="020F0704030504030204" pitchFamily="34" charset="0"/>
              </a:rPr>
              <a:t>, Talk at Central Laser Facility </a:t>
            </a:r>
            <a:r>
              <a:rPr lang="en-US" altLang="de-DE" sz="1200" kern="0" dirty="0" err="1">
                <a:solidFill>
                  <a:srgbClr val="000000"/>
                </a:solidFill>
                <a:latin typeface="Arial Rounded MT Bold" panose="020F0704030504030204" pitchFamily="34" charset="0"/>
              </a:rPr>
              <a:t>Laserlab</a:t>
            </a:r>
            <a:r>
              <a:rPr lang="en-US" altLang="de-DE" sz="1200" kern="0" dirty="0">
                <a:solidFill>
                  <a:srgbClr val="000000"/>
                </a:solidFill>
                <a:latin typeface="Arial Rounded MT Bold" panose="020F0704030504030204" pitchFamily="34" charset="0"/>
              </a:rPr>
              <a:t> EU training weeks, Rutherford Appleton Laboratory, </a:t>
            </a:r>
            <a:r>
              <a:rPr lang="en-US" altLang="de-DE" sz="1200" kern="0" dirty="0" err="1">
                <a:solidFill>
                  <a:srgbClr val="000000"/>
                </a:solidFill>
                <a:latin typeface="Arial Rounded MT Bold" panose="020F0704030504030204" pitchFamily="34" charset="0"/>
              </a:rPr>
              <a:t>Didcot</a:t>
            </a:r>
            <a:r>
              <a:rPr lang="en-US" altLang="de-DE" sz="1200" kern="0" dirty="0">
                <a:solidFill>
                  <a:srgbClr val="000000"/>
                </a:solidFill>
                <a:latin typeface="Arial Rounded MT Bold" panose="020F0704030504030204" pitchFamily="34" charset="0"/>
              </a:rPr>
              <a:t> (UK), December 1, 2016</a:t>
            </a:r>
          </a:p>
        </p:txBody>
      </p:sp>
      <p:sp>
        <p:nvSpPr>
          <p:cNvPr id="33796" name="Foliennummernplatzhalter 2"/>
          <p:cNvSpPr>
            <a:spLocks noGrp="1"/>
          </p:cNvSpPr>
          <p:nvPr>
            <p:ph type="sldNum" sz="quarter" idx="12"/>
          </p:nvPr>
        </p:nvSpPr>
        <p:spPr>
          <a:xfrm>
            <a:off x="6588125" y="6238875"/>
            <a:ext cx="2133600" cy="476250"/>
          </a:xfrm>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8B92E816-4E09-4B5F-B027-9E6CD12BA3CE}" type="slidenum">
              <a:rPr lang="de-DE" altLang="de-DE" sz="1200" smtClean="0">
                <a:latin typeface="Arial Rounded MT Bold" pitchFamily="34" charset="0"/>
              </a:rPr>
              <a:pPr eaLnBrk="1" hangingPunct="1">
                <a:spcBef>
                  <a:spcPct val="0"/>
                </a:spcBef>
                <a:buFontTx/>
                <a:buNone/>
              </a:pPr>
              <a:t>41</a:t>
            </a:fld>
            <a:endParaRPr lang="de-DE" altLang="de-DE" sz="1200" smtClean="0">
              <a:latin typeface="Arial Rounded MT Bold"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p:cNvSpPr txBox="1">
            <a:spLocks noChangeArrowheads="1"/>
          </p:cNvSpPr>
          <p:nvPr/>
        </p:nvSpPr>
        <p:spPr>
          <a:xfrm>
            <a:off x="457200" y="42863"/>
            <a:ext cx="8229600" cy="7937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de-DE" sz="4000" kern="0" dirty="0" smtClean="0">
                <a:effectLst>
                  <a:outerShdw blurRad="38100" dist="38100" dir="2700000" algn="tl">
                    <a:srgbClr val="000000">
                      <a:alpha val="43137"/>
                    </a:srgbClr>
                  </a:outerShdw>
                </a:effectLst>
                <a:latin typeface="Arial Rounded MT Bold" panose="020F0704030504030204" pitchFamily="34" charset="0"/>
              </a:rPr>
              <a:t>References</a:t>
            </a:r>
          </a:p>
        </p:txBody>
      </p:sp>
      <p:sp>
        <p:nvSpPr>
          <p:cNvPr id="2" name="Textfeld 1"/>
          <p:cNvSpPr txBox="1"/>
          <p:nvPr/>
        </p:nvSpPr>
        <p:spPr>
          <a:xfrm>
            <a:off x="539750" y="836613"/>
            <a:ext cx="8064500" cy="1531937"/>
          </a:xfrm>
          <a:prstGeom prst="rect">
            <a:avLst/>
          </a:prstGeom>
          <a:noFill/>
        </p:spPr>
        <p:txBody>
          <a:bodyPr>
            <a:spAutoFit/>
          </a:bodyPr>
          <a:lstStyle/>
          <a:p>
            <a:pPr marL="457200" indent="-457200" eaLnBrk="0" hangingPunct="0">
              <a:spcBef>
                <a:spcPct val="20000"/>
              </a:spcBef>
              <a:spcAft>
                <a:spcPts val="0"/>
              </a:spcAft>
              <a:buFont typeface="+mj-lt"/>
              <a:buAutoNum type="arabicParenBoth" startAt="14"/>
              <a:defRPr/>
            </a:pPr>
            <a:r>
              <a:rPr lang="en-US" altLang="de-DE" sz="1200" i="1" kern="0" dirty="0">
                <a:solidFill>
                  <a:srgbClr val="000000"/>
                </a:solidFill>
                <a:latin typeface="Arial Rounded MT Bold" panose="020F0704030504030204" pitchFamily="34" charset="0"/>
              </a:rPr>
              <a:t>Maximum Proton Energy above 85 MeV from the Relativistic Interaction of Laser Pulses with Micrometer Thick CH</a:t>
            </a:r>
            <a:r>
              <a:rPr lang="en-US" altLang="de-DE" sz="1200" i="1" kern="0" baseline="-25000" dirty="0">
                <a:solidFill>
                  <a:srgbClr val="000000"/>
                </a:solidFill>
                <a:latin typeface="Arial Rounded MT Bold" panose="020F0704030504030204" pitchFamily="34" charset="0"/>
              </a:rPr>
              <a:t>2</a:t>
            </a:r>
            <a:r>
              <a:rPr lang="en-US" altLang="de-DE" sz="1200" i="1" kern="0" dirty="0">
                <a:solidFill>
                  <a:srgbClr val="000000"/>
                </a:solidFill>
                <a:latin typeface="Arial Rounded MT Bold" panose="020F0704030504030204" pitchFamily="34" charset="0"/>
              </a:rPr>
              <a:t> Targets</a:t>
            </a:r>
            <a:r>
              <a:rPr lang="en-US" altLang="de-DE" sz="1200" kern="0" dirty="0">
                <a:solidFill>
                  <a:srgbClr val="000000"/>
                </a:solidFill>
                <a:latin typeface="Arial Rounded MT Bold" panose="020F0704030504030204" pitchFamily="34" charset="0"/>
              </a:rPr>
              <a:t>, F. Wagner et al., PRL 116, 205002 (2016)</a:t>
            </a:r>
          </a:p>
          <a:p>
            <a:pPr marL="457200" indent="-457200" eaLnBrk="0" hangingPunct="0">
              <a:spcBef>
                <a:spcPct val="20000"/>
              </a:spcBef>
              <a:spcAft>
                <a:spcPts val="0"/>
              </a:spcAft>
              <a:buFont typeface="+mj-lt"/>
              <a:buAutoNum type="arabicParenBoth" startAt="14"/>
              <a:defRPr/>
            </a:pPr>
            <a:r>
              <a:rPr lang="en-US" altLang="de-DE" sz="1200" i="1" kern="0" dirty="0">
                <a:solidFill>
                  <a:srgbClr val="000000"/>
                </a:solidFill>
                <a:latin typeface="Arial Rounded MT Bold" panose="020F0704030504030204" pitchFamily="34" charset="0"/>
              </a:rPr>
              <a:t>Collisionless shocks in laser-produced plasma generate monoenergetic high-energy proton beams, </a:t>
            </a:r>
            <a:r>
              <a:rPr lang="en-US" altLang="de-DE" sz="1200" kern="0" dirty="0">
                <a:solidFill>
                  <a:srgbClr val="000000"/>
                </a:solidFill>
                <a:latin typeface="Arial Rounded MT Bold" panose="020F0704030504030204" pitchFamily="34" charset="0"/>
              </a:rPr>
              <a:t>Dan </a:t>
            </a:r>
            <a:r>
              <a:rPr lang="en-US" altLang="de-DE" sz="1200" kern="0" dirty="0" err="1">
                <a:solidFill>
                  <a:srgbClr val="000000"/>
                </a:solidFill>
                <a:latin typeface="Arial Rounded MT Bold" panose="020F0704030504030204" pitchFamily="34" charset="0"/>
              </a:rPr>
              <a:t>Haberberger</a:t>
            </a:r>
            <a:r>
              <a:rPr lang="en-US" altLang="de-DE" sz="1200" kern="0" dirty="0">
                <a:solidFill>
                  <a:srgbClr val="000000"/>
                </a:solidFill>
                <a:latin typeface="Arial Rounded MT Bold" panose="020F0704030504030204" pitchFamily="34" charset="0"/>
              </a:rPr>
              <a:t>, Nature Physics  8, 95–99 (2012)</a:t>
            </a:r>
          </a:p>
          <a:p>
            <a:pPr marL="457200" indent="-457200" eaLnBrk="0" hangingPunct="0">
              <a:spcBef>
                <a:spcPct val="20000"/>
              </a:spcBef>
              <a:spcAft>
                <a:spcPts val="0"/>
              </a:spcAft>
              <a:buFont typeface="+mj-lt"/>
              <a:buAutoNum type="arabicParenBoth" startAt="14"/>
              <a:defRPr/>
            </a:pPr>
            <a:r>
              <a:rPr lang="en-US" altLang="de-DE" sz="1200" i="1" kern="0" dirty="0">
                <a:solidFill>
                  <a:srgbClr val="000000"/>
                </a:solidFill>
                <a:latin typeface="Arial Rounded MT Bold" panose="020F0704030504030204" pitchFamily="34" charset="0"/>
                <a:hlinkClick r:id="rId2"/>
              </a:rPr>
              <a:t>http://www.scapa.ac.uk/</a:t>
            </a:r>
            <a:endParaRPr lang="en-US" altLang="de-DE" sz="1200" i="1" kern="0" dirty="0">
              <a:solidFill>
                <a:srgbClr val="000000"/>
              </a:solidFill>
              <a:latin typeface="Arial Rounded MT Bold" panose="020F0704030504030204" pitchFamily="34" charset="0"/>
            </a:endParaRPr>
          </a:p>
          <a:p>
            <a:pPr marL="457200" indent="-457200" eaLnBrk="0" hangingPunct="0">
              <a:spcBef>
                <a:spcPct val="20000"/>
              </a:spcBef>
              <a:spcAft>
                <a:spcPts val="0"/>
              </a:spcAft>
              <a:buFont typeface="+mj-lt"/>
              <a:buAutoNum type="arabicParenBoth" startAt="14"/>
              <a:defRPr/>
            </a:pPr>
            <a:r>
              <a:rPr lang="en-US" altLang="de-DE" sz="1200" i="1" kern="0" dirty="0">
                <a:solidFill>
                  <a:srgbClr val="000000"/>
                </a:solidFill>
                <a:latin typeface="Arial Rounded MT Bold" panose="020F0704030504030204" pitchFamily="34" charset="0"/>
                <a:hlinkClick r:id="rId3"/>
              </a:rPr>
              <a:t>https://www.thalesgroup.com/en/japan/thales-optronique-tosa-lasers</a:t>
            </a:r>
            <a:endParaRPr lang="en-US" altLang="de-DE" sz="1200" i="1" kern="0" dirty="0">
              <a:solidFill>
                <a:srgbClr val="000000"/>
              </a:solidFill>
              <a:latin typeface="Arial Rounded MT Bold" panose="020F0704030504030204" pitchFamily="34" charset="0"/>
            </a:endParaRPr>
          </a:p>
          <a:p>
            <a:pPr marL="457200" indent="-457200" eaLnBrk="0" hangingPunct="0">
              <a:spcBef>
                <a:spcPct val="20000"/>
              </a:spcBef>
              <a:spcAft>
                <a:spcPts val="0"/>
              </a:spcAft>
              <a:buFont typeface="+mj-lt"/>
              <a:buAutoNum type="arabicParenBoth" startAt="14"/>
              <a:defRPr/>
            </a:pPr>
            <a:r>
              <a:rPr lang="en-US" altLang="de-DE" sz="1200" i="1" kern="0" dirty="0">
                <a:solidFill>
                  <a:srgbClr val="000000"/>
                </a:solidFill>
                <a:latin typeface="Arial Rounded MT Bold" panose="020F0704030504030204" pitchFamily="34" charset="0"/>
                <a:hlinkClick r:id="rId4"/>
              </a:rPr>
              <a:t>https://www.eli-beams.eu/en/</a:t>
            </a:r>
            <a:endParaRPr lang="en-US" altLang="de-DE" sz="1200" i="1" kern="0" dirty="0">
              <a:solidFill>
                <a:srgbClr val="000000"/>
              </a:solidFill>
              <a:latin typeface="Arial Rounded MT Bold" panose="020F0704030504030204" pitchFamily="34" charset="0"/>
            </a:endParaRPr>
          </a:p>
        </p:txBody>
      </p:sp>
      <p:sp>
        <p:nvSpPr>
          <p:cNvPr id="34820" name="Foliennummernplatzhalter 2"/>
          <p:cNvSpPr>
            <a:spLocks noGrp="1"/>
          </p:cNvSpPr>
          <p:nvPr>
            <p:ph type="sldNum" sz="quarter" idx="12"/>
          </p:nvPr>
        </p:nvSpPr>
        <p:spPr>
          <a:xfrm>
            <a:off x="6588125" y="6238875"/>
            <a:ext cx="2133600" cy="476250"/>
          </a:xfrm>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9432325-E95C-478C-91EC-61FA73C4421F}" type="slidenum">
              <a:rPr lang="de-DE" altLang="de-DE" sz="1200" smtClean="0">
                <a:latin typeface="Arial Rounded MT Bold" pitchFamily="34" charset="0"/>
              </a:rPr>
              <a:pPr eaLnBrk="1" hangingPunct="1">
                <a:spcBef>
                  <a:spcPct val="0"/>
                </a:spcBef>
                <a:buFontTx/>
                <a:buNone/>
              </a:pPr>
              <a:t>42</a:t>
            </a:fld>
            <a:endParaRPr lang="de-DE" altLang="de-DE" sz="1200" smtClean="0">
              <a:latin typeface="Arial Rounded MT Bold" pitchFamily="34" charset="0"/>
            </a:endParaRPr>
          </a:p>
        </p:txBody>
      </p:sp>
      <p:sp>
        <p:nvSpPr>
          <p:cNvPr id="3" name="Textfeld 2"/>
          <p:cNvSpPr txBox="1"/>
          <p:nvPr/>
        </p:nvSpPr>
        <p:spPr>
          <a:xfrm>
            <a:off x="539750" y="3573463"/>
            <a:ext cx="8064500" cy="584200"/>
          </a:xfrm>
          <a:prstGeom prst="rect">
            <a:avLst/>
          </a:prstGeom>
          <a:noFill/>
        </p:spPr>
        <p:txBody>
          <a:bodyPr>
            <a:spAutoFit/>
          </a:bodyPr>
          <a:lstStyle/>
          <a:p>
            <a:pPr algn="ctr">
              <a:defRPr/>
            </a:pPr>
            <a:r>
              <a:rPr lang="de-DE" sz="3200" dirty="0">
                <a:solidFill>
                  <a:srgbClr val="FF3300"/>
                </a:solidFill>
                <a:effectLst>
                  <a:outerShdw blurRad="38100" dist="38100" dir="2700000" algn="tl">
                    <a:srgbClr val="000000">
                      <a:alpha val="43137"/>
                    </a:srgbClr>
                  </a:outerShdw>
                </a:effectLst>
                <a:latin typeface="Arial Rounded MT Bold" panose="020F0704030504030204" pitchFamily="34" charset="0"/>
              </a:rPr>
              <a:t>THANK YOU FOR YOUR ATTENTION!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nummernplatzhalter 3"/>
          <p:cNvSpPr>
            <a:spLocks noGrp="1"/>
          </p:cNvSpPr>
          <p:nvPr>
            <p:ph type="sldNum" sz="quarter" idx="12"/>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EF1E9C2-346F-4249-BC79-86CFABEFF77C}" type="slidenum">
              <a:rPr lang="de-DE" altLang="de-DE" sz="1200" smtClean="0"/>
              <a:pPr eaLnBrk="1" hangingPunct="1"/>
              <a:t>5</a:t>
            </a:fld>
            <a:endParaRPr lang="de-DE" altLang="de-DE" sz="1200" dirty="0" smtClean="0"/>
          </a:p>
        </p:txBody>
      </p:sp>
      <p:sp>
        <p:nvSpPr>
          <p:cNvPr id="5" name="Rectangle 2"/>
          <p:cNvSpPr>
            <a:spLocks noGrp="1" noChangeArrowheads="1"/>
          </p:cNvSpPr>
          <p:nvPr>
            <p:ph type="title"/>
          </p:nvPr>
        </p:nvSpPr>
        <p:spPr>
          <a:xfrm>
            <a:off x="107504" y="42863"/>
            <a:ext cx="8928992" cy="793750"/>
          </a:xfrm>
        </p:spPr>
        <p:txBody>
          <a:bodyPr/>
          <a:lstStyle/>
          <a:p>
            <a:pPr eaLnBrk="1" hangingPunct="1">
              <a:defRPr/>
            </a:pPr>
            <a:r>
              <a:rPr lang="de-DE" altLang="de-DE" sz="3200" dirty="0">
                <a:latin typeface="Arial Rounded MT Bold" pitchFamily="34" charset="0"/>
                <a:cs typeface="Times New Roman" pitchFamily="18" charset="0"/>
              </a:rPr>
              <a:t>Ionenbeschleuniger in der Radioonkologie</a:t>
            </a:r>
            <a:endParaRPr lang="de-DE"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0" name="Textfeld 9"/>
          <p:cNvSpPr txBox="1"/>
          <p:nvPr/>
        </p:nvSpPr>
        <p:spPr>
          <a:xfrm>
            <a:off x="395288" y="836613"/>
            <a:ext cx="8497887" cy="5324535"/>
          </a:xfrm>
          <a:prstGeom prst="rect">
            <a:avLst/>
          </a:prstGeom>
          <a:noFill/>
        </p:spPr>
        <p:txBody>
          <a:bodyPr>
            <a:spAutoFit/>
          </a:bodyPr>
          <a:lstStyle/>
          <a:p>
            <a:pPr>
              <a:defRPr/>
            </a:pPr>
            <a:r>
              <a:rPr lang="de-DE" sz="2000" dirty="0" smtClean="0">
                <a:latin typeface="+mn-lt"/>
                <a:ea typeface="Calibri"/>
                <a:cs typeface="Times New Roman"/>
              </a:rPr>
              <a:t>Wie sieht es aus bei </a:t>
            </a:r>
            <a:r>
              <a:rPr lang="de-DE" sz="2000" dirty="0">
                <a:latin typeface="+mn-lt"/>
                <a:ea typeface="Calibri"/>
                <a:cs typeface="Times New Roman"/>
              </a:rPr>
              <a:t>den Bestrahlungsanlagen, die mit schwereren Teilchen als Protonen eine Bestrahlung ermöglichen (C, He), an denen bislang nur knapp 30.000 Patienten behandelt </a:t>
            </a:r>
            <a:r>
              <a:rPr lang="de-DE" sz="2000" dirty="0" smtClean="0">
                <a:latin typeface="+mn-lt"/>
                <a:ea typeface="Calibri"/>
                <a:cs typeface="Times New Roman"/>
              </a:rPr>
              <a:t>wurden:</a:t>
            </a:r>
          </a:p>
          <a:p>
            <a:pPr marL="342900" indent="-342900">
              <a:buFont typeface="Arial" panose="020B0604020202020204" pitchFamily="34" charset="0"/>
              <a:buChar char="•"/>
              <a:defRPr/>
            </a:pPr>
            <a:r>
              <a:rPr lang="de-DE" sz="2000" dirty="0" smtClean="0">
                <a:latin typeface="+mn-lt"/>
                <a:ea typeface="Calibri"/>
                <a:cs typeface="Times New Roman"/>
              </a:rPr>
              <a:t>Hier </a:t>
            </a:r>
            <a:r>
              <a:rPr lang="de-DE" sz="2000" dirty="0">
                <a:latin typeface="+mn-lt"/>
                <a:ea typeface="Calibri"/>
                <a:cs typeface="Times New Roman"/>
              </a:rPr>
              <a:t>gibt es weltweit nur </a:t>
            </a:r>
            <a:r>
              <a:rPr lang="de-DE" sz="2000" u="sng" dirty="0">
                <a:latin typeface="+mn-lt"/>
                <a:ea typeface="Calibri"/>
                <a:cs typeface="Times New Roman"/>
              </a:rPr>
              <a:t>4</a:t>
            </a:r>
            <a:r>
              <a:rPr lang="de-DE" sz="2000" dirty="0">
                <a:latin typeface="+mn-lt"/>
                <a:ea typeface="Calibri"/>
                <a:cs typeface="Times New Roman"/>
              </a:rPr>
              <a:t> in Betrieb befindliche Anlagen </a:t>
            </a:r>
            <a:r>
              <a:rPr lang="de-DE" sz="2000" u="sng" dirty="0">
                <a:latin typeface="+mn-lt"/>
                <a:ea typeface="Calibri"/>
                <a:cs typeface="Times New Roman"/>
              </a:rPr>
              <a:t>in </a:t>
            </a:r>
            <a:r>
              <a:rPr lang="de-DE" sz="2000" u="sng" dirty="0" smtClean="0">
                <a:latin typeface="+mn-lt"/>
                <a:ea typeface="Calibri"/>
                <a:cs typeface="Times New Roman"/>
              </a:rPr>
              <a:t>Europa</a:t>
            </a:r>
            <a:r>
              <a:rPr lang="de-DE" sz="2000" dirty="0" smtClean="0">
                <a:latin typeface="+mn-lt"/>
                <a:ea typeface="Calibri"/>
                <a:cs typeface="Times New Roman"/>
              </a:rPr>
              <a:t> (2 </a:t>
            </a:r>
            <a:r>
              <a:rPr lang="de-DE" sz="2000" dirty="0">
                <a:latin typeface="+mn-lt"/>
                <a:ea typeface="Calibri"/>
                <a:cs typeface="Times New Roman"/>
              </a:rPr>
              <a:t>* in Deutschland, 1* in Italien, 1 * in Österreich), </a:t>
            </a:r>
            <a:r>
              <a:rPr lang="de-DE" sz="2000" u="sng" dirty="0">
                <a:latin typeface="+mn-lt"/>
                <a:ea typeface="Calibri"/>
                <a:cs typeface="Times New Roman"/>
              </a:rPr>
              <a:t>6 Anlagen in Japan </a:t>
            </a:r>
            <a:r>
              <a:rPr lang="de-DE" sz="2000" dirty="0">
                <a:latin typeface="+mn-lt"/>
                <a:ea typeface="Calibri"/>
                <a:cs typeface="Times New Roman"/>
              </a:rPr>
              <a:t>und </a:t>
            </a:r>
            <a:r>
              <a:rPr lang="de-DE" sz="2000" u="sng" dirty="0">
                <a:latin typeface="+mn-lt"/>
                <a:ea typeface="Calibri"/>
                <a:cs typeface="Times New Roman"/>
              </a:rPr>
              <a:t>drei Anlagen in China</a:t>
            </a:r>
            <a:r>
              <a:rPr lang="de-DE" sz="2000" dirty="0">
                <a:latin typeface="+mn-lt"/>
                <a:ea typeface="Calibri"/>
                <a:cs typeface="Times New Roman"/>
              </a:rPr>
              <a:t>. Darunter sind noch sehr viele Zentren, deren Beschleunigeranlagen als Spin-Off großer Forschungszentren (Beispiele: GSI </a:t>
            </a:r>
            <a:r>
              <a:rPr lang="de-DE" sz="2000" dirty="0" smtClean="0">
                <a:latin typeface="+mn-lt"/>
                <a:ea typeface="Calibri"/>
                <a:cs typeface="Times New Roman"/>
                <a:sym typeface="Wingdings" panose="05000000000000000000" pitchFamily="2" charset="2"/>
              </a:rPr>
              <a:t></a:t>
            </a:r>
            <a:r>
              <a:rPr lang="de-DE" sz="2000" dirty="0" smtClean="0">
                <a:latin typeface="+mn-lt"/>
                <a:ea typeface="Calibri"/>
                <a:cs typeface="Times New Roman"/>
              </a:rPr>
              <a:t> </a:t>
            </a:r>
            <a:r>
              <a:rPr lang="de-DE" sz="2000" dirty="0">
                <a:latin typeface="+mn-lt"/>
                <a:ea typeface="Calibri"/>
                <a:cs typeface="Times New Roman"/>
              </a:rPr>
              <a:t>HIT, CERN </a:t>
            </a:r>
            <a:r>
              <a:rPr lang="de-DE" sz="2000" dirty="0" smtClean="0">
                <a:latin typeface="+mn-lt"/>
                <a:ea typeface="Calibri"/>
                <a:cs typeface="Times New Roman"/>
                <a:sym typeface="Wingdings" panose="05000000000000000000" pitchFamily="2" charset="2"/>
              </a:rPr>
              <a:t></a:t>
            </a:r>
            <a:r>
              <a:rPr lang="de-DE" sz="2000" dirty="0" smtClean="0">
                <a:latin typeface="+mn-lt"/>
                <a:ea typeface="Calibri"/>
                <a:cs typeface="Times New Roman"/>
              </a:rPr>
              <a:t> </a:t>
            </a:r>
            <a:r>
              <a:rPr lang="de-DE" sz="2000" dirty="0">
                <a:latin typeface="+mn-lt"/>
                <a:ea typeface="Calibri"/>
                <a:cs typeface="Times New Roman"/>
              </a:rPr>
              <a:t>CNAO, MedAustron) entstanden </a:t>
            </a:r>
            <a:r>
              <a:rPr lang="de-DE" sz="2000" dirty="0" smtClean="0">
                <a:latin typeface="+mn-lt"/>
                <a:ea typeface="Calibri"/>
                <a:cs typeface="Times New Roman"/>
              </a:rPr>
              <a:t>sind.</a:t>
            </a:r>
          </a:p>
          <a:p>
            <a:pPr marL="342900" indent="-342900">
              <a:buFont typeface="Arial" panose="020B0604020202020204" pitchFamily="34" charset="0"/>
              <a:buChar char="•"/>
              <a:defRPr/>
            </a:pPr>
            <a:r>
              <a:rPr lang="de-DE" sz="2000" dirty="0">
                <a:solidFill>
                  <a:srgbClr val="0000FF"/>
                </a:solidFill>
                <a:latin typeface="+mn-lt"/>
                <a:ea typeface="Calibri"/>
                <a:cs typeface="Times New Roman"/>
              </a:rPr>
              <a:t>D</a:t>
            </a:r>
            <a:r>
              <a:rPr lang="de-DE" sz="2000" dirty="0" smtClean="0">
                <a:solidFill>
                  <a:srgbClr val="0000FF"/>
                </a:solidFill>
                <a:latin typeface="+mn-lt"/>
                <a:ea typeface="Calibri"/>
                <a:cs typeface="Times New Roman"/>
              </a:rPr>
              <a:t>ie </a:t>
            </a:r>
            <a:r>
              <a:rPr lang="de-DE" sz="2000" dirty="0">
                <a:solidFill>
                  <a:srgbClr val="0000FF"/>
                </a:solidFill>
                <a:latin typeface="+mn-lt"/>
                <a:ea typeface="Calibri"/>
                <a:cs typeface="Times New Roman"/>
              </a:rPr>
              <a:t>kommerzielle Verwertung </a:t>
            </a:r>
            <a:r>
              <a:rPr lang="de-DE" sz="2000" dirty="0" smtClean="0">
                <a:solidFill>
                  <a:srgbClr val="0000FF"/>
                </a:solidFill>
                <a:latin typeface="+mn-lt"/>
                <a:ea typeface="Calibri"/>
                <a:cs typeface="Times New Roman"/>
              </a:rPr>
              <a:t>dieser Technologie findet </a:t>
            </a:r>
            <a:r>
              <a:rPr lang="de-DE" sz="2000" dirty="0">
                <a:solidFill>
                  <a:srgbClr val="0000FF"/>
                </a:solidFill>
                <a:latin typeface="+mn-lt"/>
                <a:ea typeface="Calibri"/>
                <a:cs typeface="Times New Roman"/>
              </a:rPr>
              <a:t>derzeit nur in Japan </a:t>
            </a:r>
            <a:r>
              <a:rPr lang="de-DE" sz="2000" dirty="0" smtClean="0">
                <a:solidFill>
                  <a:srgbClr val="0000FF"/>
                </a:solidFill>
                <a:latin typeface="+mn-lt"/>
                <a:ea typeface="Calibri"/>
                <a:cs typeface="Times New Roman"/>
              </a:rPr>
              <a:t>(vor allem durch Toshiba </a:t>
            </a:r>
            <a:r>
              <a:rPr lang="de-DE" sz="2000" dirty="0">
                <a:solidFill>
                  <a:srgbClr val="0000FF"/>
                </a:solidFill>
                <a:latin typeface="+mn-lt"/>
                <a:ea typeface="Calibri"/>
                <a:cs typeface="Times New Roman"/>
              </a:rPr>
              <a:t>und </a:t>
            </a:r>
            <a:r>
              <a:rPr lang="de-DE" sz="2000" dirty="0" smtClean="0">
                <a:solidFill>
                  <a:srgbClr val="0000FF"/>
                </a:solidFill>
                <a:latin typeface="+mn-lt"/>
                <a:ea typeface="Calibri"/>
                <a:cs typeface="Times New Roman"/>
              </a:rPr>
              <a:t>auch Hitachi</a:t>
            </a:r>
            <a:r>
              <a:rPr lang="de-DE" sz="2000" dirty="0">
                <a:solidFill>
                  <a:srgbClr val="0000FF"/>
                </a:solidFill>
                <a:latin typeface="+mn-lt"/>
                <a:ea typeface="Calibri"/>
                <a:cs typeface="Times New Roman"/>
              </a:rPr>
              <a:t>) statt und steht kurz vor dem Sprung auf den Weltmarkt</a:t>
            </a:r>
            <a:r>
              <a:rPr lang="de-DE" sz="2000" dirty="0" smtClean="0">
                <a:solidFill>
                  <a:srgbClr val="0000FF"/>
                </a:solidFill>
                <a:latin typeface="+mn-lt"/>
                <a:ea typeface="Calibri"/>
                <a:cs typeface="Times New Roman"/>
              </a:rPr>
              <a:t>.</a:t>
            </a:r>
          </a:p>
          <a:p>
            <a:pPr marL="342900" indent="-342900">
              <a:buFont typeface="Arial" panose="020B0604020202020204" pitchFamily="34" charset="0"/>
              <a:buChar char="•"/>
              <a:defRPr/>
            </a:pPr>
            <a:r>
              <a:rPr lang="de-DE" sz="2000" dirty="0" smtClean="0">
                <a:latin typeface="+mn-lt"/>
                <a:ea typeface="Calibri"/>
                <a:cs typeface="Times New Roman"/>
              </a:rPr>
              <a:t>Auch in China entwickelt sich „etwas“ als Spin-Off rund um das IMP-CAS in Lanzhou.</a:t>
            </a:r>
          </a:p>
          <a:p>
            <a:pPr marL="342900" indent="-342900">
              <a:buFont typeface="Arial" panose="020B0604020202020204" pitchFamily="34" charset="0"/>
              <a:buChar char="•"/>
              <a:defRPr/>
            </a:pPr>
            <a:r>
              <a:rPr lang="de-DE" sz="2000" dirty="0" smtClean="0">
                <a:latin typeface="+mn-lt"/>
                <a:ea typeface="Calibri"/>
                <a:cs typeface="Times New Roman"/>
              </a:rPr>
              <a:t>In Deutschland gab es den TT von GSI an Siemens (TT-Vertrag in 2003), 2011 gab Siemens – noch vor Fertigstellung der Anlagen in Marburg, </a:t>
            </a:r>
            <a:r>
              <a:rPr lang="de-DE" sz="2000" strike="sngStrike" dirty="0" smtClean="0">
                <a:latin typeface="+mn-lt"/>
                <a:ea typeface="Calibri"/>
                <a:cs typeface="Times New Roman"/>
              </a:rPr>
              <a:t>Kiel</a:t>
            </a:r>
            <a:r>
              <a:rPr lang="de-DE" sz="2000" dirty="0" smtClean="0">
                <a:latin typeface="+mn-lt"/>
                <a:ea typeface="Calibri"/>
                <a:cs typeface="Times New Roman"/>
              </a:rPr>
              <a:t> und Shanghai – das „Aus“ der Partikeltherapie bekannt.</a:t>
            </a:r>
            <a:endParaRPr lang="de-DE" sz="2000" dirty="0">
              <a:latin typeface="+mn-lt"/>
              <a:ea typeface="Calibri"/>
              <a:cs typeface="Times New Rom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nummernplatzhalter 3"/>
          <p:cNvSpPr>
            <a:spLocks noGrp="1"/>
          </p:cNvSpPr>
          <p:nvPr>
            <p:ph type="sldNum" sz="quarter" idx="12"/>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EF1E9C2-346F-4249-BC79-86CFABEFF77C}" type="slidenum">
              <a:rPr lang="de-DE" altLang="de-DE" sz="1200" smtClean="0"/>
              <a:pPr eaLnBrk="1" hangingPunct="1"/>
              <a:t>6</a:t>
            </a:fld>
            <a:endParaRPr lang="de-DE" altLang="de-DE" sz="1200" dirty="0" smtClean="0"/>
          </a:p>
        </p:txBody>
      </p:sp>
      <p:sp>
        <p:nvSpPr>
          <p:cNvPr id="5" name="Rectangle 2"/>
          <p:cNvSpPr>
            <a:spLocks noGrp="1" noChangeArrowheads="1"/>
          </p:cNvSpPr>
          <p:nvPr>
            <p:ph type="title"/>
          </p:nvPr>
        </p:nvSpPr>
        <p:spPr>
          <a:xfrm>
            <a:off x="107504" y="42863"/>
            <a:ext cx="8928992" cy="793750"/>
          </a:xfrm>
        </p:spPr>
        <p:txBody>
          <a:bodyPr/>
          <a:lstStyle/>
          <a:p>
            <a:pPr eaLnBrk="1" hangingPunct="1">
              <a:defRPr/>
            </a:pPr>
            <a:r>
              <a:rPr lang="de-DE" altLang="de-DE" sz="3200" dirty="0">
                <a:latin typeface="Arial Rounded MT Bold" pitchFamily="34" charset="0"/>
                <a:cs typeface="Times New Roman" pitchFamily="18" charset="0"/>
              </a:rPr>
              <a:t>Ionenbeschleuniger in der Radioonkologie</a:t>
            </a:r>
            <a:endParaRPr lang="de-DE"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0" name="Textfeld 9"/>
          <p:cNvSpPr txBox="1"/>
          <p:nvPr/>
        </p:nvSpPr>
        <p:spPr>
          <a:xfrm>
            <a:off x="395288" y="836613"/>
            <a:ext cx="8497887" cy="3785652"/>
          </a:xfrm>
          <a:prstGeom prst="rect">
            <a:avLst/>
          </a:prstGeom>
          <a:noFill/>
        </p:spPr>
        <p:txBody>
          <a:bodyPr>
            <a:spAutoFit/>
          </a:bodyPr>
          <a:lstStyle/>
          <a:p>
            <a:pPr>
              <a:defRPr/>
            </a:pPr>
            <a:r>
              <a:rPr lang="de-DE" sz="2000" dirty="0" smtClean="0">
                <a:latin typeface="+mn-lt"/>
                <a:ea typeface="Calibri"/>
                <a:cs typeface="Times New Roman"/>
              </a:rPr>
              <a:t>Die derzeitige Bilanz:</a:t>
            </a:r>
          </a:p>
          <a:p>
            <a:pPr marL="342900" indent="-342900">
              <a:buFont typeface="Arial" panose="020B0604020202020204" pitchFamily="34" charset="0"/>
              <a:buChar char="•"/>
              <a:defRPr/>
            </a:pPr>
            <a:r>
              <a:rPr lang="de-DE" sz="2000" dirty="0" smtClean="0">
                <a:latin typeface="+mn-lt"/>
                <a:ea typeface="Calibri"/>
                <a:cs typeface="Times New Roman"/>
              </a:rPr>
              <a:t>Weltweit wurden bislang rund 30.000 Patienten an Bestrahlungs-zentren mit C, He u.a. behandelt.</a:t>
            </a:r>
          </a:p>
          <a:p>
            <a:pPr marL="342900" indent="-342900">
              <a:buFont typeface="Arial" panose="020B0604020202020204" pitchFamily="34" charset="0"/>
              <a:buChar char="•"/>
              <a:defRPr/>
            </a:pPr>
            <a:r>
              <a:rPr lang="de-DE" sz="2000" dirty="0" smtClean="0">
                <a:latin typeface="+mn-lt"/>
                <a:ea typeface="Calibri"/>
                <a:cs typeface="Times New Roman"/>
              </a:rPr>
              <a:t>HIT behandelt seit rund 10 Jahren Patienten (Stand heute: ca. 5.760 Patienten behandelt, ca. 50% mit C, ca. 50% mit p; mit He-Ionen ab 2020)</a:t>
            </a:r>
          </a:p>
          <a:p>
            <a:pPr marL="342900" indent="-342900">
              <a:buFont typeface="Arial" panose="020B0604020202020204" pitchFamily="34" charset="0"/>
              <a:buChar char="•"/>
              <a:defRPr/>
            </a:pPr>
            <a:r>
              <a:rPr lang="de-DE" sz="2000" dirty="0" smtClean="0">
                <a:latin typeface="+mn-lt"/>
                <a:ea typeface="Calibri"/>
                <a:cs typeface="Times New Roman"/>
              </a:rPr>
              <a:t>CNAO (Pavia, Italien), MIT in Marburg und MedAustron sind im Regelbetrieb mit p und C seit mehreren Jahren mit steigenden Patientenzahlen.</a:t>
            </a:r>
          </a:p>
          <a:p>
            <a:pPr marL="342900" indent="-342900">
              <a:buFont typeface="Arial" panose="020B0604020202020204" pitchFamily="34" charset="0"/>
              <a:buChar char="•"/>
              <a:defRPr/>
            </a:pPr>
            <a:r>
              <a:rPr lang="de-DE" sz="2000" dirty="0" smtClean="0">
                <a:solidFill>
                  <a:srgbClr val="0000FF"/>
                </a:solidFill>
                <a:latin typeface="+mn-lt"/>
                <a:ea typeface="Calibri"/>
                <a:cs typeface="Times New Roman"/>
              </a:rPr>
              <a:t>Aber: Die staatlich planmäßig unterstützte Forschung und Entwicklung von Ionenstrahl-Therapieanlagen läuft derzeit – fast ausschließlich – in Japan</a:t>
            </a:r>
            <a:r>
              <a:rPr lang="de-DE" sz="2000" dirty="0" smtClean="0">
                <a:latin typeface="+mn-lt"/>
                <a:ea typeface="Calibri"/>
                <a:cs typeface="Times New Roman"/>
              </a:rPr>
              <a:t>, dazu ein paar nachfolgende Folien:</a:t>
            </a:r>
            <a:endParaRPr lang="de-DE" sz="2000" dirty="0">
              <a:latin typeface="+mn-lt"/>
              <a:ea typeface="Calibri"/>
              <a:cs typeface="Times New Roman"/>
            </a:endParaRPr>
          </a:p>
        </p:txBody>
      </p:sp>
    </p:spTree>
    <p:extLst>
      <p:ext uri="{BB962C8B-B14F-4D97-AF65-F5344CB8AC3E}">
        <p14:creationId xmlns:p14="http://schemas.microsoft.com/office/powerpoint/2010/main" val="4039199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A819861B-093A-4823-A1DE-F86745C686B8}" type="slidenum">
              <a:rPr lang="de-DE" altLang="de-DE" sz="1200" smtClean="0">
                <a:latin typeface="Arial Rounded MT Bold" pitchFamily="34" charset="0"/>
              </a:rPr>
              <a:pPr eaLnBrk="1" hangingPunct="1">
                <a:spcBef>
                  <a:spcPct val="0"/>
                </a:spcBef>
                <a:buFontTx/>
                <a:buNone/>
              </a:pPr>
              <a:t>7</a:t>
            </a:fld>
            <a:endParaRPr lang="de-DE" altLang="de-DE" sz="1200" smtClean="0">
              <a:latin typeface="Arial Rounded MT Bold" pitchFamily="34" charset="0"/>
            </a:endParaRP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0975"/>
            <a:ext cx="8272463" cy="583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8536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AC461A1C-1D8E-4252-8D1C-6BB0D69FC19C}" type="slidenum">
              <a:rPr lang="de-DE" altLang="de-DE" sz="1200" smtClean="0">
                <a:latin typeface="Arial Rounded MT Bold" pitchFamily="34" charset="0"/>
              </a:rPr>
              <a:pPr eaLnBrk="1" hangingPunct="1">
                <a:spcBef>
                  <a:spcPct val="0"/>
                </a:spcBef>
                <a:buFontTx/>
                <a:buNone/>
              </a:pPr>
              <a:t>8</a:t>
            </a:fld>
            <a:endParaRPr lang="de-DE" altLang="de-DE" sz="1200" smtClean="0">
              <a:latin typeface="Arial Rounded MT Bold" pitchFamily="34" charset="0"/>
            </a:endParaRP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8280400" cy="590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31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2863"/>
            <a:ext cx="9144000" cy="793750"/>
          </a:xfrm>
        </p:spPr>
        <p:txBody>
          <a:bodyPr/>
          <a:lstStyle/>
          <a:p>
            <a:pPr eaLnBrk="1" hangingPunct="1">
              <a:defRPr/>
            </a:pPr>
            <a:r>
              <a:rPr lang="en-US" altLang="de-DE" sz="3200" dirty="0">
                <a:effectLst>
                  <a:outerShdw blurRad="38100" dist="38100" dir="2700000" algn="tl">
                    <a:srgbClr val="000000">
                      <a:alpha val="43137"/>
                    </a:srgbClr>
                  </a:outerShdw>
                </a:effectLst>
                <a:latin typeface="Arial Rounded MT Bold" panose="020F0704030504030204" pitchFamily="34" charset="0"/>
              </a:rPr>
              <a:t>Shrinking the size using superconductivity</a:t>
            </a:r>
            <a:endParaRPr lang="en-US" altLang="de-DE" sz="3200" dirty="0" smtClean="0">
              <a:effectLst>
                <a:outerShdw blurRad="38100" dist="38100" dir="2700000" algn="tl">
                  <a:srgbClr val="000000">
                    <a:alpha val="43137"/>
                  </a:srgbClr>
                </a:outerShdw>
              </a:effectLst>
              <a:latin typeface="Arial Rounded MT Bold" panose="020F0704030504030204" pitchFamily="34" charset="0"/>
            </a:endParaRPr>
          </a:p>
        </p:txBody>
      </p:sp>
      <p:sp>
        <p:nvSpPr>
          <p:cNvPr id="14339" name="Foliennummernplatzhalter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C7DC3C4-7ABC-4DDF-B36C-52010AE21E56}" type="slidenum">
              <a:rPr lang="de-DE" altLang="de-DE" sz="1200" smtClean="0">
                <a:latin typeface="Arial Rounded MT Bold" pitchFamily="34" charset="0"/>
              </a:rPr>
              <a:pPr eaLnBrk="1" hangingPunct="1">
                <a:spcBef>
                  <a:spcPct val="0"/>
                </a:spcBef>
                <a:buFontTx/>
                <a:buNone/>
              </a:pPr>
              <a:t>9</a:t>
            </a:fld>
            <a:endParaRPr lang="de-DE" altLang="de-DE" sz="1200" smtClean="0">
              <a:latin typeface="Arial Rounded MT Bold" pitchFamily="34" charset="0"/>
            </a:endParaRP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798513"/>
            <a:ext cx="7966075" cy="529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Textfeld 3"/>
          <p:cNvSpPr txBox="1">
            <a:spLocks noChangeArrowheads="1"/>
          </p:cNvSpPr>
          <p:nvPr/>
        </p:nvSpPr>
        <p:spPr bwMode="auto">
          <a:xfrm>
            <a:off x="6372225" y="6165850"/>
            <a:ext cx="1584325" cy="3079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a:t>See ref. [4], 2012</a:t>
            </a:r>
          </a:p>
        </p:txBody>
      </p:sp>
    </p:spTree>
    <p:extLst>
      <p:ext uri="{BB962C8B-B14F-4D97-AF65-F5344CB8AC3E}">
        <p14:creationId xmlns:p14="http://schemas.microsoft.com/office/powerpoint/2010/main" val="1874777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2503</Words>
  <Application>Microsoft Office PowerPoint</Application>
  <PresentationFormat>Bildschirmpräsentation (4:3)</PresentationFormat>
  <Paragraphs>310</Paragraphs>
  <Slides>42</Slides>
  <Notes>25</Notes>
  <HiddenSlides>27</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42</vt:i4>
      </vt:variant>
    </vt:vector>
  </HeadingPairs>
  <TitlesOfParts>
    <vt:vector size="54" baseType="lpstr">
      <vt:lpstr>Arial</vt:lpstr>
      <vt:lpstr>MetaBold-Roman</vt:lpstr>
      <vt:lpstr>MetaNormal-Roman</vt:lpstr>
      <vt:lpstr>Arial Rounded MT Bold</vt:lpstr>
      <vt:lpstr>Times New Roman</vt:lpstr>
      <vt:lpstr>Wingdings</vt:lpstr>
      <vt:lpstr>Calibri</vt:lpstr>
      <vt:lpstr>NimbusSanL-Bold</vt:lpstr>
      <vt:lpstr>Symbol</vt:lpstr>
      <vt:lpstr>TT Toshiba Sans</vt:lpstr>
      <vt:lpstr>Segoe UI</vt:lpstr>
      <vt:lpstr>Benutzerdefiniertes Design</vt:lpstr>
      <vt:lpstr>Beschleuniger: Anwendungen in der Medizin</vt:lpstr>
      <vt:lpstr>Überblick</vt:lpstr>
      <vt:lpstr>Elektronenbeschleuniger in der Medizin</vt:lpstr>
      <vt:lpstr>Protonenbeschleuniger für Therapiezwecke</vt:lpstr>
      <vt:lpstr>Ionenbeschleuniger in der Radioonkologie</vt:lpstr>
      <vt:lpstr>Ionenbeschleuniger in der Radioonkologie</vt:lpstr>
      <vt:lpstr>PowerPoint-Präsentation</vt:lpstr>
      <vt:lpstr>PowerPoint-Präsentation</vt:lpstr>
      <vt:lpstr>Shrinking the size using superconductivity</vt:lpstr>
      <vt:lpstr>Shrinking the size using superconductivity</vt:lpstr>
      <vt:lpstr>Shrinking the size using superconductivity</vt:lpstr>
      <vt:lpstr>PowerPoint-Präsentation</vt:lpstr>
      <vt:lpstr>PowerPoint-Präsentation</vt:lpstr>
      <vt:lpstr>Strategievorschlag für Deutschland </vt:lpstr>
      <vt:lpstr>Strategievorschlag für Deutschland </vt:lpstr>
      <vt:lpstr>PowerPoint-Präsentation</vt:lpstr>
      <vt:lpstr>PowerPoint-Präsentation</vt:lpstr>
      <vt:lpstr>Upgrading the synchrotron operation</vt:lpstr>
      <vt:lpstr>“Multiple-Energy Operation” by HIT</vt:lpstr>
      <vt:lpstr>Upgrading the synchrotron operation</vt:lpstr>
      <vt:lpstr>Shrinking the size using superconductivity</vt:lpstr>
      <vt:lpstr>Shrinking the size using superconductivity</vt:lpstr>
      <vt:lpstr>Shrinking the size using superconductivity</vt:lpstr>
      <vt:lpstr>Shrinking the size using superconductivity</vt:lpstr>
      <vt:lpstr>PowerPoint-Präsentation</vt:lpstr>
      <vt:lpstr>Combining proton/ion beams with MRI</vt:lpstr>
      <vt:lpstr>Combining proton/ion beams with MRI</vt:lpstr>
      <vt:lpstr>Combining proton/ion beams with MRI</vt:lpstr>
      <vt:lpstr>Combining proton/ion beams with MRI</vt:lpstr>
      <vt:lpstr>Combining proton/ion beams with MRI</vt:lpstr>
      <vt:lpstr>PowerPoint-Präsentation</vt:lpstr>
      <vt:lpstr>Laser-driven acceleration of protons/ions</vt:lpstr>
      <vt:lpstr>Laser-driven acceleration of protons/ions</vt:lpstr>
      <vt:lpstr>Laser-driven acceleration of protons/ions</vt:lpstr>
      <vt:lpstr>Laser-driven acceleration of protons/ions</vt:lpstr>
      <vt:lpstr>Laser-driven acceleration of protons/ions</vt:lpstr>
      <vt:lpstr>Laser-driven acceleration of protons/ions</vt:lpstr>
      <vt:lpstr>Laser-driven acceleration of protons/ions</vt:lpstr>
      <vt:lpstr>Laser-driven acceleration of protons/ions</vt:lpstr>
      <vt:lpstr>Summary / Perspectives</vt:lpstr>
      <vt:lpstr>PowerPoint-Präsentation</vt:lpstr>
      <vt:lpstr>PowerPoint-Präsentation</vt:lpstr>
    </vt:vector>
  </TitlesOfParts>
  <Company>Universitätsklinikum Heidelberg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hartmannchristina</dc:creator>
  <cp:lastModifiedBy>Peters, Andreas</cp:lastModifiedBy>
  <cp:revision>385</cp:revision>
  <dcterms:created xsi:type="dcterms:W3CDTF">2005-09-15T12:10:13Z</dcterms:created>
  <dcterms:modified xsi:type="dcterms:W3CDTF">2019-09-04T13:38:28Z</dcterms:modified>
</cp:coreProperties>
</file>