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05.09.2019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05.09.2019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B0465B3-9D2D-F940-84D2-9F27B35B51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3898" y="2762257"/>
            <a:ext cx="718102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15975AE6-DA49-EE46-ACCC-D249CC876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569" y="5714999"/>
            <a:ext cx="687909" cy="6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Energie: Netze, Komponenten. Effizienz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J. Stadlmann, GSI </a:t>
            </a:r>
            <a:r>
              <a:rPr lang="de-DE" dirty="0" err="1" smtClean="0"/>
              <a:t>Helmholtzzentrum</a:t>
            </a:r>
            <a:r>
              <a:rPr lang="de-DE" dirty="0" smtClean="0"/>
              <a:t> für Schwerionenforschung, </a:t>
            </a:r>
            <a:r>
              <a:rPr lang="de-DE" dirty="0" err="1" smtClean="0"/>
              <a:t>KfB</a:t>
            </a:r>
            <a:r>
              <a:rPr lang="de-DE" dirty="0" smtClean="0"/>
              <a:t> Strategie Workshop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smtClean="0"/>
              <a:t>Energieverbrauch und Beschleuniger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0685"/>
            <a:ext cx="2604720" cy="2970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Beispiel: CLIC</a:t>
            </a:r>
          </a:p>
          <a:p>
            <a:pPr marL="0" indent="0">
              <a:buNone/>
            </a:pPr>
            <a:r>
              <a:rPr lang="de-DE" dirty="0" smtClean="0"/>
              <a:t>Ein Projekt dieser </a:t>
            </a:r>
          </a:p>
          <a:p>
            <a:pPr marL="0" indent="0">
              <a:buNone/>
            </a:pPr>
            <a:r>
              <a:rPr lang="de-DE" dirty="0" smtClean="0"/>
              <a:t>Größe muss sich die </a:t>
            </a:r>
            <a:r>
              <a:rPr lang="de-DE" dirty="0" err="1" smtClean="0"/>
              <a:t>Nachhhaltig</a:t>
            </a:r>
            <a:r>
              <a:rPr lang="de-DE" dirty="0" smtClean="0"/>
              <a:t>- </a:t>
            </a:r>
            <a:r>
              <a:rPr lang="de-DE" dirty="0" err="1" smtClean="0"/>
              <a:t>keitsfrage</a:t>
            </a:r>
            <a:r>
              <a:rPr lang="de-DE" dirty="0" smtClean="0"/>
              <a:t> stellen </a:t>
            </a:r>
          </a:p>
          <a:p>
            <a:pPr marL="0" indent="0">
              <a:buNone/>
            </a:pPr>
            <a:r>
              <a:rPr lang="de-DE" dirty="0" smtClean="0"/>
              <a:t>lassen.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Picture 9" descr="http://clic-study.org/accelerator/imageNutshell/CLIC-layout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135" y="1811171"/>
            <a:ext cx="6471821" cy="34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760955" y="5761318"/>
            <a:ext cx="5135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Gesamtenergieverbrauch: </a:t>
            </a:r>
            <a:r>
              <a:rPr lang="de-DE" altLang="de-DE" b="1" dirty="0">
                <a:solidFill>
                  <a:srgbClr val="FF0000"/>
                </a:solidFill>
              </a:rPr>
              <a:t>582 MW</a:t>
            </a:r>
            <a:r>
              <a:rPr lang="de-DE" altLang="de-DE" dirty="0">
                <a:solidFill>
                  <a:srgbClr val="FF0000"/>
                </a:solidFill>
              </a:rPr>
              <a:t>.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Mit optionaler Energiespartechnik: 496 </a:t>
            </a:r>
            <a:r>
              <a:rPr lang="de-DE" altLang="de-DE" dirty="0">
                <a:solidFill>
                  <a:srgbClr val="FF0000"/>
                </a:solidFill>
              </a:rPr>
              <a:t>MW.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8574" y="4653323"/>
            <a:ext cx="2077375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HF: 50 % </a:t>
            </a:r>
          </a:p>
          <a:p>
            <a:pPr algn="l"/>
            <a:r>
              <a:rPr lang="de-DE" dirty="0" smtClean="0"/>
              <a:t>Magnete: 21 %</a:t>
            </a:r>
            <a:br>
              <a:rPr lang="de-DE" dirty="0" smtClean="0"/>
            </a:br>
            <a:r>
              <a:rPr lang="de-DE" dirty="0" smtClean="0"/>
              <a:t>Kühlung: 16% </a:t>
            </a:r>
          </a:p>
          <a:p>
            <a:pPr algn="l"/>
            <a:r>
              <a:rPr lang="de-DE" dirty="0" smtClean="0"/>
              <a:t>Netzwerk: 5% </a:t>
            </a:r>
          </a:p>
          <a:p>
            <a:pPr algn="l"/>
            <a:r>
              <a:rPr lang="de-DE" dirty="0" err="1" smtClean="0"/>
              <a:t>Strahldignose</a:t>
            </a:r>
            <a:r>
              <a:rPr lang="de-DE" dirty="0" smtClean="0"/>
              <a:t>: 3% </a:t>
            </a:r>
          </a:p>
          <a:p>
            <a:pPr algn="l"/>
            <a:r>
              <a:rPr lang="de-DE" dirty="0" smtClean="0"/>
              <a:t>Experimente: 5% 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Designvorgaben und Energieverbrauch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8379" y="1450685"/>
            <a:ext cx="5321287" cy="4985626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Beschleunigeranlagen, insbesondere Forschungsinfrastruktur werden an (oder über) den Grenze der technischen Machbarkeit ausgelegt.</a:t>
            </a:r>
          </a:p>
          <a:p>
            <a:r>
              <a:rPr lang="de-DE" dirty="0" smtClean="0"/>
              <a:t>Energieeffizienz stand normalerweise nicht in hoch in der Prioritätenliste</a:t>
            </a:r>
            <a:br>
              <a:rPr lang="de-DE" dirty="0" smtClean="0"/>
            </a:br>
            <a:r>
              <a:rPr lang="de-DE" dirty="0" smtClean="0"/>
              <a:t>ABER</a:t>
            </a:r>
            <a:br>
              <a:rPr lang="de-DE" dirty="0" smtClean="0"/>
            </a:br>
            <a:r>
              <a:rPr lang="de-DE" dirty="0" smtClean="0"/>
              <a:t>z.B. hat CLIC trotzdem ca. 5% „Wirkungsgrad“ von Anschlussleistung bis zur Strahlleistung.</a:t>
            </a:r>
          </a:p>
          <a:p>
            <a:r>
              <a:rPr lang="de-DE" dirty="0" smtClean="0"/>
              <a:t>Das (alte) 1.3 MW 590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Zyklotron</a:t>
            </a:r>
            <a:r>
              <a:rPr lang="de-DE" dirty="0" smtClean="0"/>
              <a:t> am PSI schafft nach einem HF Upgrade (2008) erstaunliche 18% 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4" descr="ring_cav_side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571147"/>
            <a:ext cx="26781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303146" y="5397623"/>
            <a:ext cx="16979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PSI HF-Kavität</a:t>
            </a:r>
          </a:p>
        </p:txBody>
      </p:sp>
    </p:spTree>
    <p:extLst>
      <p:ext uri="{BB962C8B-B14F-4D97-AF65-F5344CB8AC3E}">
        <p14:creationId xmlns:p14="http://schemas.microsoft.com/office/powerpoint/2010/main" val="219782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können wir tun? </a:t>
            </a:r>
            <a:br>
              <a:rPr lang="de-DE" dirty="0" smtClean="0"/>
            </a:br>
            <a:r>
              <a:rPr lang="de-DE" dirty="0" smtClean="0"/>
              <a:t>Komponenten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2" y="1379664"/>
            <a:ext cx="8211834" cy="490358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Viele Komponenten sind aus Selbstschutzgründen schon sehr effizient.</a:t>
            </a:r>
          </a:p>
          <a:p>
            <a:r>
              <a:rPr lang="de-DE" dirty="0" smtClean="0"/>
              <a:t>Investitionskosten können steigen für effizientere Technologien</a:t>
            </a:r>
            <a:r>
              <a:rPr lang="de-DE" dirty="0"/>
              <a:t>:</a:t>
            </a:r>
            <a:r>
              <a:rPr lang="de-DE" dirty="0" smtClean="0"/>
              <a:t> Investitions- und Betriebskosten zusammen betrachten!</a:t>
            </a:r>
          </a:p>
          <a:p>
            <a:r>
              <a:rPr lang="de-DE" dirty="0" smtClean="0"/>
              <a:t>Selbst ausgereifte Technologien haben Potential: Forschungen am CERN, </a:t>
            </a:r>
            <a:r>
              <a:rPr lang="de-DE" dirty="0" err="1" smtClean="0"/>
              <a:t>Syratchev</a:t>
            </a:r>
            <a:r>
              <a:rPr lang="de-DE" dirty="0" smtClean="0"/>
              <a:t> et. al. versprechen zweistellige Effizienzgewinne bei Klystron HF Endstufen!</a:t>
            </a:r>
            <a:br>
              <a:rPr lang="de-DE" dirty="0" smtClean="0"/>
            </a:br>
            <a:r>
              <a:rPr lang="de-DE" dirty="0" smtClean="0"/>
              <a:t>(HEIKA, </a:t>
            </a:r>
            <a:r>
              <a:rPr lang="en-US" dirty="0"/>
              <a:t>High Efficiency International Klystron </a:t>
            </a:r>
            <a:r>
              <a:rPr lang="en-US" dirty="0" smtClean="0"/>
              <a:t>Activity)</a:t>
            </a:r>
          </a:p>
          <a:p>
            <a:r>
              <a:rPr lang="de-DE" dirty="0" smtClean="0"/>
              <a:t>Auch die Sekundärteilchenproduktion hat sehr viel Potential, die Strahlleistung sinkt hier um Größen- </a:t>
            </a:r>
            <a:r>
              <a:rPr lang="de-DE" dirty="0" err="1" smtClean="0"/>
              <a:t>ordnungen</a:t>
            </a:r>
            <a:r>
              <a:rPr lang="de-DE" dirty="0" smtClean="0"/>
              <a:t>. Bessere Targets, Strahltransport etc. können die Ausbeute drastisch erhöhen.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97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können wir tun? </a:t>
            </a:r>
            <a:br>
              <a:rPr lang="de-DE" dirty="0" smtClean="0"/>
            </a:br>
            <a:r>
              <a:rPr lang="de-DE" dirty="0" smtClean="0"/>
              <a:t>z.B. Energiekonzepte beim Neubau</a:t>
            </a:r>
            <a:endParaRPr lang="de-DE" dirty="0"/>
          </a:p>
        </p:txBody>
      </p:sp>
      <p:pic>
        <p:nvPicPr>
          <p:cNvPr id="4" name="Picture 9" descr="http://www.skane.se/Public/Skaneportalen-extern/Press/Arbetsomraden/Press_Naringsliv/ESS/ESSS_site_view_test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9340" y="1196975"/>
            <a:ext cx="5104660" cy="4254937"/>
          </a:xfrm>
        </p:spPr>
      </p:pic>
      <p:sp>
        <p:nvSpPr>
          <p:cNvPr id="5" name="Textfeld 4"/>
          <p:cNvSpPr txBox="1"/>
          <p:nvPr/>
        </p:nvSpPr>
        <p:spPr>
          <a:xfrm>
            <a:off x="4039340" y="5496301"/>
            <a:ext cx="373692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dirty="0">
                <a:solidFill>
                  <a:schemeClr val="accent2"/>
                </a:solidFill>
              </a:rPr>
              <a:t>E</a:t>
            </a:r>
            <a:r>
              <a:rPr lang="de-DE" altLang="de-DE" dirty="0"/>
              <a:t>uropean </a:t>
            </a:r>
            <a:r>
              <a:rPr lang="de-DE" altLang="de-DE" dirty="0" err="1">
                <a:solidFill>
                  <a:schemeClr val="accent2"/>
                </a:solidFill>
              </a:rPr>
              <a:t>S</a:t>
            </a:r>
            <a:r>
              <a:rPr lang="de-DE" altLang="de-DE" dirty="0" err="1"/>
              <a:t>pallation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chemeClr val="accent2"/>
                </a:solidFill>
              </a:rPr>
              <a:t>S</a:t>
            </a:r>
            <a:r>
              <a:rPr lang="de-DE" altLang="de-DE" dirty="0"/>
              <a:t>ource (</a:t>
            </a:r>
            <a:r>
              <a:rPr lang="de-DE" altLang="de-DE" dirty="0">
                <a:solidFill>
                  <a:schemeClr val="accent2"/>
                </a:solidFill>
              </a:rPr>
              <a:t>ESS</a:t>
            </a:r>
            <a:r>
              <a:rPr lang="de-DE" altLang="de-DE" dirty="0" smtClean="0"/>
              <a:t>)</a:t>
            </a:r>
            <a:br>
              <a:rPr lang="de-DE" altLang="de-DE" dirty="0" smtClean="0"/>
            </a:br>
            <a:r>
              <a:rPr lang="de-DE" altLang="de-DE" dirty="0" smtClean="0"/>
              <a:t>Lund, </a:t>
            </a:r>
            <a:r>
              <a:rPr lang="de-DE" altLang="de-DE" dirty="0" err="1" smtClean="0"/>
              <a:t>Schhweden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33166" y="1544714"/>
            <a:ext cx="3648722" cy="4524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Neue Anlage „auf der Grünen Wiese“.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Von Anfang an mit Energiespar- und Effizienz- </a:t>
            </a:r>
            <a:r>
              <a:rPr lang="de-DE" dirty="0"/>
              <a:t>K</a:t>
            </a:r>
            <a:r>
              <a:rPr lang="de-DE" dirty="0" smtClean="0"/>
              <a:t>onzept.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Bezeichnet sich als erste „Grüne Forschungseinrichtung“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Hat hohe wissenschaftliche und gesellschaftliche Anerkennung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Das Konzept ist natürlich nicht direkt auf Bestandsstandorte übertragbar.  </a:t>
            </a:r>
          </a:p>
        </p:txBody>
      </p:sp>
    </p:spTree>
    <p:extLst>
      <p:ext uri="{BB962C8B-B14F-4D97-AF65-F5344CB8AC3E}">
        <p14:creationId xmlns:p14="http://schemas.microsoft.com/office/powerpoint/2010/main" val="20180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können wir tun?</a:t>
            </a:r>
            <a:br>
              <a:rPr lang="de-DE" dirty="0" smtClean="0"/>
            </a:br>
            <a:r>
              <a:rPr lang="de-DE" dirty="0" smtClean="0"/>
              <a:t>Z.B. hohe </a:t>
            </a:r>
            <a:r>
              <a:rPr lang="de-DE" dirty="0" err="1" smtClean="0"/>
              <a:t>Abwärmetemperaturen</a:t>
            </a:r>
            <a:endParaRPr lang="de-DE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43" y="2136152"/>
            <a:ext cx="5495238" cy="2666667"/>
          </a:xfrm>
        </p:spPr>
      </p:pic>
      <p:sp>
        <p:nvSpPr>
          <p:cNvPr id="6" name="Textfeld 5"/>
          <p:cNvSpPr txBox="1"/>
          <p:nvPr/>
        </p:nvSpPr>
        <p:spPr>
          <a:xfrm>
            <a:off x="422565" y="4838329"/>
            <a:ext cx="4663456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3 Kühlwassertemperaturen 20°/ 40° / 80°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Abwärme bei </a:t>
            </a:r>
            <a:r>
              <a:rPr lang="de-DE" dirty="0" err="1" smtClean="0"/>
              <a:t>hoherTemperatur</a:t>
            </a:r>
            <a:r>
              <a:rPr lang="de-DE" dirty="0" smtClean="0"/>
              <a:t> kann </a:t>
            </a:r>
            <a:br>
              <a:rPr lang="de-DE" dirty="0" smtClean="0"/>
            </a:br>
            <a:r>
              <a:rPr lang="de-DE" dirty="0" smtClean="0"/>
              <a:t>direkt ins </a:t>
            </a:r>
            <a:r>
              <a:rPr lang="de-DE" dirty="0" err="1" smtClean="0"/>
              <a:t>Abwärmenetz</a:t>
            </a:r>
            <a:r>
              <a:rPr lang="de-DE" dirty="0" smtClean="0"/>
              <a:t> von Lund</a:t>
            </a:r>
            <a:br>
              <a:rPr lang="de-DE" dirty="0" smtClean="0"/>
            </a:br>
            <a:r>
              <a:rPr lang="de-DE" dirty="0" smtClean="0"/>
              <a:t>eingespeist werden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22565" y="1846555"/>
            <a:ext cx="17107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ESS Beispiel: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96381" y="1704513"/>
            <a:ext cx="3288144" cy="397031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Die Lebensdauer von</a:t>
            </a:r>
          </a:p>
          <a:p>
            <a:pPr algn="l"/>
            <a:r>
              <a:rPr lang="de-DE" dirty="0" err="1" smtClean="0"/>
              <a:t>Elektonik</a:t>
            </a:r>
            <a:r>
              <a:rPr lang="de-DE" dirty="0" smtClean="0"/>
              <a:t> sinkt stark </a:t>
            </a:r>
          </a:p>
          <a:p>
            <a:pPr algn="l"/>
            <a:r>
              <a:rPr lang="de-DE" dirty="0" smtClean="0"/>
              <a:t>mit steigenden Temperaturen,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Lastwiderstände und andere </a:t>
            </a:r>
          </a:p>
          <a:p>
            <a:pPr algn="l"/>
            <a:r>
              <a:rPr lang="de-DE" dirty="0" smtClean="0"/>
              <a:t>Rezipienten können aber </a:t>
            </a:r>
          </a:p>
          <a:p>
            <a:pPr algn="l"/>
            <a:r>
              <a:rPr lang="de-DE" dirty="0" smtClean="0"/>
              <a:t>teilweise bei hohen </a:t>
            </a:r>
          </a:p>
          <a:p>
            <a:pPr algn="l"/>
            <a:r>
              <a:rPr lang="de-DE" dirty="0" smtClean="0"/>
              <a:t>Temperaturen arbeiten.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„Zuverlässige“ </a:t>
            </a:r>
            <a:r>
              <a:rPr lang="de-DE" dirty="0" err="1" smtClean="0"/>
              <a:t>Abwärmequelle</a:t>
            </a:r>
            <a:endParaRPr lang="de-DE" dirty="0" smtClean="0"/>
          </a:p>
          <a:p>
            <a:pPr algn="l"/>
            <a:r>
              <a:rPr lang="de-DE" dirty="0" smtClean="0"/>
              <a:t>(z.B. Rechenzentren) bei </a:t>
            </a:r>
          </a:p>
          <a:p>
            <a:pPr algn="l"/>
            <a:r>
              <a:rPr lang="de-DE" dirty="0" smtClean="0"/>
              <a:t>niedrigen Temperaturen </a:t>
            </a:r>
          </a:p>
          <a:p>
            <a:pPr algn="l"/>
            <a:r>
              <a:rPr lang="de-DE" dirty="0" smtClean="0"/>
              <a:t>rechtfertigen den Einsatz von</a:t>
            </a:r>
          </a:p>
          <a:p>
            <a:pPr algn="l"/>
            <a:r>
              <a:rPr lang="de-DE" dirty="0" smtClean="0"/>
              <a:t>Wärmepumpen.</a:t>
            </a:r>
          </a:p>
        </p:txBody>
      </p:sp>
    </p:spTree>
    <p:extLst>
      <p:ext uri="{BB962C8B-B14F-4D97-AF65-F5344CB8AC3E}">
        <p14:creationId xmlns:p14="http://schemas.microsoft.com/office/powerpoint/2010/main" val="265918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können wir tun? </a:t>
            </a:r>
            <a:br>
              <a:rPr lang="de-DE" dirty="0" smtClean="0"/>
            </a:br>
            <a:r>
              <a:rPr lang="de-DE" dirty="0" smtClean="0"/>
              <a:t>z.B. Lastmanagement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0" y="1920173"/>
            <a:ext cx="4116030" cy="292568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7450" y="11925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FAIR –</a:t>
            </a:r>
            <a:br>
              <a:rPr lang="en-US" dirty="0"/>
            </a:br>
            <a:r>
              <a:rPr lang="en-US" dirty="0"/>
              <a:t>Facility for Antiproton and Ion Research</a:t>
            </a:r>
            <a:endParaRPr lang="de-DE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973894" y="2368875"/>
            <a:ext cx="941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dirty="0" smtClean="0"/>
              <a:t>SIS100</a:t>
            </a:r>
            <a:endParaRPr lang="de-DE" altLang="de-DE" sz="1800" dirty="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675853" y="3277414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dirty="0" smtClean="0"/>
              <a:t>CBM</a:t>
            </a:r>
            <a:endParaRPr lang="de-DE" alt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703" y="1775534"/>
            <a:ext cx="3801105" cy="535531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Im Gegensatz zu anderen Anlagen </a:t>
            </a:r>
          </a:p>
          <a:p>
            <a:pPr algn="l"/>
            <a:r>
              <a:rPr lang="de-DE" dirty="0" smtClean="0"/>
              <a:t>hat FAIR (und GSI) sehr</a:t>
            </a:r>
          </a:p>
          <a:p>
            <a:pPr algn="l"/>
            <a:r>
              <a:rPr lang="de-DE" dirty="0" smtClean="0"/>
              <a:t>unterschiedliche Anforderungen </a:t>
            </a:r>
            <a:br>
              <a:rPr lang="de-DE" dirty="0" smtClean="0"/>
            </a:br>
            <a:r>
              <a:rPr lang="de-DE" dirty="0" smtClean="0"/>
              <a:t>von den Experimenten und damit</a:t>
            </a:r>
          </a:p>
          <a:p>
            <a:pPr algn="l"/>
            <a:r>
              <a:rPr lang="de-DE" dirty="0" smtClean="0"/>
              <a:t>sehr unterschiedliche </a:t>
            </a:r>
          </a:p>
          <a:p>
            <a:pPr algn="l"/>
            <a:r>
              <a:rPr lang="de-DE" dirty="0" smtClean="0"/>
              <a:t>Betriebszustände.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Die dynamischen Verluste in den </a:t>
            </a:r>
          </a:p>
          <a:p>
            <a:pPr algn="l"/>
            <a:r>
              <a:rPr lang="de-DE" dirty="0" smtClean="0"/>
              <a:t>Hauptmagneten sind extrem </a:t>
            </a:r>
          </a:p>
          <a:p>
            <a:pPr algn="l"/>
            <a:r>
              <a:rPr lang="de-DE" dirty="0" smtClean="0"/>
              <a:t>unterschiedlich (wenige Watt </a:t>
            </a:r>
          </a:p>
          <a:p>
            <a:pPr algn="l"/>
            <a:r>
              <a:rPr lang="de-DE" dirty="0" smtClean="0"/>
              <a:t>bei langsamer Extraktion bis</a:t>
            </a:r>
            <a:br>
              <a:rPr lang="de-DE" dirty="0" smtClean="0"/>
            </a:br>
            <a:r>
              <a:rPr lang="de-DE" dirty="0" smtClean="0"/>
              <a:t>50 W bei Dreieckszyklus)</a:t>
            </a:r>
          </a:p>
          <a:p>
            <a:pPr algn="l"/>
            <a:endParaRPr lang="de-DE" dirty="0"/>
          </a:p>
          <a:p>
            <a:pPr algn="l"/>
            <a:r>
              <a:rPr lang="de-DE" dirty="0" err="1" smtClean="0"/>
              <a:t>Cryoanlage</a:t>
            </a:r>
            <a:r>
              <a:rPr lang="de-DE" dirty="0" smtClean="0"/>
              <a:t> braucht bis ca. 8 MW </a:t>
            </a:r>
          </a:p>
          <a:p>
            <a:pPr algn="l"/>
            <a:r>
              <a:rPr lang="de-DE" dirty="0" smtClean="0"/>
              <a:t>Leistung aus dem Netz.</a:t>
            </a:r>
          </a:p>
          <a:p>
            <a:pPr algn="l"/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algn="l"/>
            <a:endParaRPr lang="de-DE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5" y="4598633"/>
            <a:ext cx="2356693" cy="198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444535" y="5005696"/>
            <a:ext cx="1596912" cy="116955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Differenz wäre</a:t>
            </a:r>
            <a:br>
              <a:rPr lang="de-DE" sz="1400" dirty="0" smtClean="0"/>
            </a:br>
            <a:r>
              <a:rPr lang="de-DE" sz="1400" dirty="0" smtClean="0"/>
              <a:t>800 kW primäre</a:t>
            </a:r>
          </a:p>
          <a:p>
            <a:pPr algn="l"/>
            <a:r>
              <a:rPr lang="de-DE" sz="1400" dirty="0" smtClean="0"/>
              <a:t>Kühlleistung, bei</a:t>
            </a:r>
          </a:p>
          <a:p>
            <a:pPr algn="l"/>
            <a:r>
              <a:rPr lang="de-DE" sz="1400" dirty="0" smtClean="0"/>
              <a:t>geregeltem Kühl- </a:t>
            </a:r>
          </a:p>
          <a:p>
            <a:pPr algn="l"/>
            <a:r>
              <a:rPr lang="de-DE" sz="1400" dirty="0" err="1" smtClean="0"/>
              <a:t>systemen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SciFi</a:t>
            </a:r>
            <a:r>
              <a:rPr lang="de-DE" sz="1400" dirty="0" smtClean="0"/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87480" y="4805641"/>
            <a:ext cx="1937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dyn</a:t>
            </a:r>
            <a:r>
              <a:rPr lang="de-DE" sz="1400" dirty="0"/>
              <a:t>. </a:t>
            </a:r>
            <a:r>
              <a:rPr lang="de-DE" sz="1400" dirty="0" err="1"/>
              <a:t>loss</a:t>
            </a:r>
            <a:r>
              <a:rPr lang="de-DE" sz="1400" dirty="0"/>
              <a:t>:</a:t>
            </a:r>
            <a:br>
              <a:rPr lang="de-DE" sz="1400" dirty="0"/>
            </a:br>
            <a:r>
              <a:rPr lang="de-DE" sz="1400" dirty="0"/>
              <a:t>3.9 W in </a:t>
            </a:r>
            <a:r>
              <a:rPr lang="de-DE" sz="1400" dirty="0" err="1"/>
              <a:t>dipole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2087480" y="5731348"/>
            <a:ext cx="1937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dyn</a:t>
            </a:r>
            <a:r>
              <a:rPr lang="de-DE" sz="1400" dirty="0"/>
              <a:t>. </a:t>
            </a:r>
            <a:r>
              <a:rPr lang="de-DE" sz="1400" dirty="0" err="1"/>
              <a:t>loss</a:t>
            </a:r>
            <a:r>
              <a:rPr lang="de-DE" sz="1400" dirty="0"/>
              <a:t>:</a:t>
            </a:r>
            <a:br>
              <a:rPr lang="de-DE" sz="1400" dirty="0"/>
            </a:br>
            <a:r>
              <a:rPr lang="de-DE" sz="1400" dirty="0" smtClean="0"/>
              <a:t>2.5 W </a:t>
            </a:r>
            <a:r>
              <a:rPr lang="de-DE" sz="1400" dirty="0"/>
              <a:t>in </a:t>
            </a:r>
            <a:r>
              <a:rPr lang="de-DE" sz="1400" dirty="0" err="1"/>
              <a:t>dipole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41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Effizienz- und Nachhaltigkeitsaspekte werden auch bei der Beschleunigerentwicklung und neuen Großprojekten immer mehr in den Fokus rücken. </a:t>
            </a:r>
          </a:p>
          <a:p>
            <a:r>
              <a:rPr lang="de-DE" dirty="0" smtClean="0"/>
              <a:t>Bei Bestandsanlagen sollten diese Aspekte bei Modernisierungen und Nachrüstungen Beachtung finden, um die gesellschaftliche Akzeptanz zu erhalten. </a:t>
            </a:r>
          </a:p>
          <a:p>
            <a:r>
              <a:rPr lang="de-DE" dirty="0" smtClean="0"/>
              <a:t>Die Entwicklung von neuen effizienten Technologien wird manche Projekte erst möglich machen, weil Energieverbrauch und damit Betriebskosten im Rahmen </a:t>
            </a:r>
            <a:r>
              <a:rPr lang="de-DE" dirty="0" err="1" smtClean="0"/>
              <a:t>beleiben</a:t>
            </a:r>
            <a:r>
              <a:rPr lang="de-DE" dirty="0" smtClean="0"/>
              <a:t> </a:t>
            </a:r>
            <a:r>
              <a:rPr lang="de-DE" dirty="0" smtClean="0"/>
              <a:t>müssen.</a:t>
            </a:r>
          </a:p>
          <a:p>
            <a:r>
              <a:rPr lang="de-DE" dirty="0" smtClean="0"/>
              <a:t>Forschungsstandorte können und sollten sich auch in der Energieforschung positionieren: Energiespeicher, Lastmanagement, neue Technologien. </a:t>
            </a:r>
          </a:p>
        </p:txBody>
      </p:sp>
    </p:spTree>
    <p:extLst>
      <p:ext uri="{BB962C8B-B14F-4D97-AF65-F5344CB8AC3E}">
        <p14:creationId xmlns:p14="http://schemas.microsoft.com/office/powerpoint/2010/main" val="3239777864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9_50Jahr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1" id="{78A563C3-E9DC-2D40-88C9-B52C16E45EC9}" vid="{86C85BE2-9C75-0A41-8BE5-539428EF9C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gsi-folienmaster_2019_50Jahre</Template>
  <TotalTime>0</TotalTime>
  <Words>362</Words>
  <Application>Microsoft Office PowerPoint</Application>
  <PresentationFormat>Bildschirmpräsentation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gsi-folienmaster_2019_50Jahre</vt:lpstr>
      <vt:lpstr>Energie: Netze, Komponenten. Effizienz</vt:lpstr>
      <vt:lpstr>Motivation Energieverbrauch und Beschleuniger</vt:lpstr>
      <vt:lpstr>Designvorgaben und Energieverbrauch</vt:lpstr>
      <vt:lpstr>Was können wir tun?  Komponenten</vt:lpstr>
      <vt:lpstr>Was können wir tun?  z.B. Energiekonzepte beim Neubau</vt:lpstr>
      <vt:lpstr>Was können wir tun? Z.B. hohe Abwärmetemperaturen</vt:lpstr>
      <vt:lpstr>Was können wir tun?  z.B. Lastmanagement</vt:lpstr>
      <vt:lpstr>Zusammenfassung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Energie: Netze, Komponenten. Effizienz</dc:title>
  <dc:creator>Dr. Jens Stadlmann</dc:creator>
  <cp:lastModifiedBy>Dr. Jens Stadlmann</cp:lastModifiedBy>
  <cp:revision>11</cp:revision>
  <dcterms:created xsi:type="dcterms:W3CDTF">2019-09-04T11:45:14Z</dcterms:created>
  <dcterms:modified xsi:type="dcterms:W3CDTF">2019-09-05T07:49:33Z</dcterms:modified>
</cp:coreProperties>
</file>