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9" r:id="rId2"/>
    <p:sldId id="261" r:id="rId3"/>
    <p:sldId id="260" r:id="rId4"/>
    <p:sldId id="268" r:id="rId5"/>
    <p:sldId id="263" r:id="rId6"/>
    <p:sldId id="264" r:id="rId7"/>
    <p:sldId id="265" r:id="rId8"/>
    <p:sldId id="267" r:id="rId9"/>
    <p:sldId id="266" r:id="rId1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300"/>
    <a:srgbClr val="FDCA00"/>
    <a:srgbClr val="9C1C26"/>
    <a:srgbClr val="312C8C"/>
    <a:srgbClr val="000000"/>
    <a:srgbClr val="B5B5B5"/>
    <a:srgbClr val="E950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06" autoAdjust="0"/>
    <p:restoredTop sz="99781" autoAdjust="0"/>
  </p:normalViewPr>
  <p:slideViewPr>
    <p:cSldViewPr snapToObjects="1">
      <p:cViewPr varScale="1">
        <p:scale>
          <a:sx n="67" d="100"/>
          <a:sy n="67" d="100"/>
        </p:scale>
        <p:origin x="151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90500" y="387350"/>
            <a:ext cx="54038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 b="1">
                <a:latin typeface="Stafford" pitchFamily="2" charset="0"/>
              </a:defRPr>
            </a:lvl1pPr>
          </a:lstStyle>
          <a:p>
            <a:endParaRPr lang="de-DE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90500" y="8567738"/>
            <a:ext cx="13303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Stafford" pitchFamily="2" charset="0"/>
              </a:defRPr>
            </a:lvl1pPr>
          </a:lstStyle>
          <a:p>
            <a:fld id="{A32DC80D-291A-4ABB-A78B-0417274A267C}" type="datetime4">
              <a:rPr lang="de-DE"/>
              <a:pPr/>
              <a:t>5. September 2019</a:t>
            </a:fld>
            <a:endParaRPr lang="de-DE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520825" y="8567738"/>
            <a:ext cx="44640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999163" y="8567738"/>
            <a:ext cx="669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  <a:fld id="{C7CC2173-B0D1-45F1-9D54-E33B7353DA19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50182" name="Picture 6" descr="tud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400" y="360363"/>
            <a:ext cx="928688" cy="417512"/>
          </a:xfrm>
          <a:prstGeom prst="rect">
            <a:avLst/>
          </a:prstGeom>
          <a:noFill/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90500" y="179388"/>
            <a:ext cx="6478588" cy="144462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190500" y="360363"/>
            <a:ext cx="647858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190500" y="8496300"/>
            <a:ext cx="647858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188913" y="777875"/>
            <a:ext cx="6478587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5007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tud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2463" y="360363"/>
            <a:ext cx="935037" cy="420687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88913" y="8685213"/>
            <a:ext cx="161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>
                <a:latin typeface="Stafford" pitchFamily="2" charset="0"/>
              </a:defRPr>
            </a:lvl1pPr>
          </a:lstStyle>
          <a:p>
            <a:fld id="{065B079B-E513-489A-8A1B-D7C78493EA86}" type="datetime4">
              <a:rPr lang="de-DE"/>
              <a:pPr/>
              <a:t>5. September 2019</a:t>
            </a:fld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22388" y="923925"/>
            <a:ext cx="4194175" cy="3071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90500" y="4284663"/>
            <a:ext cx="6477000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808163" y="8685213"/>
            <a:ext cx="410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13438" y="8685213"/>
            <a:ext cx="94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ts val="1300"/>
              </a:lnSpc>
              <a:defRPr sz="1000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  <a:fld id="{C36AA9A4-5D0B-4134-89A6-D8B9DAA4F25C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90500" y="387350"/>
            <a:ext cx="54038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000" tIns="0" rIns="0" bIns="0" anchor="ctr"/>
          <a:lstStyle/>
          <a:p>
            <a:pPr>
              <a:lnSpc>
                <a:spcPts val="1300"/>
              </a:lnSpc>
            </a:pPr>
            <a:endParaRPr lang="de-DE" sz="1000" b="1">
              <a:latin typeface="Stafford" pitchFamily="2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90500" y="179388"/>
            <a:ext cx="6478588" cy="144462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190500" y="360363"/>
            <a:ext cx="647858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190500" y="781050"/>
            <a:ext cx="647858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90500" y="8685213"/>
            <a:ext cx="647858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88913" y="4103688"/>
            <a:ext cx="6478587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678740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1pPr>
    <a:lvl2pPr marL="4572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2pPr>
    <a:lvl3pPr marL="9144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3pPr>
    <a:lvl4pPr marL="13716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4pPr>
    <a:lvl5pPr marL="18288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MCBI </a:t>
            </a:r>
            <a:r>
              <a:rPr lang="de-DE" dirty="0" err="1" smtClean="0"/>
              <a:t>Mitigation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Coerent</a:t>
            </a:r>
            <a:r>
              <a:rPr lang="de-DE" dirty="0" smtClean="0"/>
              <a:t> </a:t>
            </a:r>
            <a:r>
              <a:rPr lang="de-DE" dirty="0" err="1" smtClean="0"/>
              <a:t>Beams</a:t>
            </a:r>
            <a:r>
              <a:rPr lang="de-DE" dirty="0" smtClean="0"/>
              <a:t> </a:t>
            </a:r>
            <a:r>
              <a:rPr lang="de-DE" dirty="0" err="1" smtClean="0"/>
              <a:t>instabilities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53A155-3A21-4136-9B86-3ED81EAE08ED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259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b</a:t>
            </a:r>
            <a:r>
              <a:rPr lang="en-US" dirty="0" err="1" smtClean="0"/>
              <a:t>,</a:t>
            </a:r>
            <a:r>
              <a:rPr lang="en-US" b="1" dirty="0" err="1" smtClean="0"/>
              <a:t>c</a:t>
            </a:r>
            <a:r>
              <a:rPr lang="en-US" dirty="0" smtClean="0"/>
              <a:t>) Numerical simulation: resulting spontaneous appearance of a pattern in phase space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53A155-3A21-4136-9B86-3ED81EAE08ED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3638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Ratzinger: ICH und CH-Strukturen</a:t>
            </a:r>
          </a:p>
          <a:p>
            <a:r>
              <a:rPr lang="de-DE" dirty="0" smtClean="0"/>
              <a:t>ERL HZB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53A155-3A21-4136-9B86-3ED81EAE08ED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935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250825" y="368300"/>
            <a:ext cx="8642350" cy="2089150"/>
          </a:xfrm>
          <a:prstGeom prst="rect">
            <a:avLst/>
          </a:prstGeom>
          <a:solidFill>
            <a:srgbClr val="9C1C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8775" y="1449388"/>
            <a:ext cx="6642117" cy="944562"/>
          </a:xfrm>
        </p:spPr>
        <p:txBody>
          <a:bodyPr lIns="0" tIns="0" rIns="0" bIns="0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/>
              <a:t>Click to edit Master subtitle style</a:t>
            </a:r>
            <a:endParaRPr lang="de-DE" dirty="0"/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9C1C26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87049" name="Picture 9" descr="tud_logo"/>
          <p:cNvPicPr>
            <a:picLocks noChangeAspect="1" noChangeArrowheads="1"/>
          </p:cNvPicPr>
          <p:nvPr/>
        </p:nvPicPr>
        <p:blipFill>
          <a:blip r:embed="rId2" cstate="print"/>
          <a:srcRect r="5453"/>
          <a:stretch>
            <a:fillRect/>
          </a:stretch>
        </p:blipFill>
        <p:spPr bwMode="auto">
          <a:xfrm>
            <a:off x="7172325" y="657225"/>
            <a:ext cx="18732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55" name="Line 15"/>
          <p:cNvSpPr>
            <a:spLocks noChangeShapeType="1"/>
          </p:cNvSpPr>
          <p:nvPr/>
        </p:nvSpPr>
        <p:spPr bwMode="auto">
          <a:xfrm>
            <a:off x="252413" y="6357958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7058" name="Rectangle 18"/>
          <p:cNvSpPr>
            <a:spLocks noChangeArrowheads="1"/>
          </p:cNvSpPr>
          <p:nvPr/>
        </p:nvSpPr>
        <p:spPr bwMode="auto">
          <a:xfrm>
            <a:off x="250825" y="36036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7059" name="Rectangle 19"/>
          <p:cNvSpPr>
            <a:spLocks noChangeArrowheads="1"/>
          </p:cNvSpPr>
          <p:nvPr/>
        </p:nvSpPr>
        <p:spPr bwMode="auto">
          <a:xfrm>
            <a:off x="250825" y="2457450"/>
            <a:ext cx="8640763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Click to edit Master title style</a:t>
            </a:r>
            <a:endParaRPr lang="de-DE" dirty="0"/>
          </a:p>
        </p:txBody>
      </p:sp>
      <p:sp>
        <p:nvSpPr>
          <p:cNvPr id="15" name="Fußzeilenplatzhalter 3"/>
          <p:cNvSpPr txBox="1">
            <a:spLocks/>
          </p:cNvSpPr>
          <p:nvPr userDrawn="1"/>
        </p:nvSpPr>
        <p:spPr>
          <a:xfrm>
            <a:off x="252413" y="6489700"/>
            <a:ext cx="7200900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E482C5-58E3-4583-8C64-AB4EA00E1990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05.09.2019</a:t>
            </a:fld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 |  Fachbereich 18  |  Institut TEMF  |  Prof. Ingo Hofmann  |  </a:t>
            </a:r>
            <a:fld id="{8E9B2640-8CD7-45FF-9440-54608BC46479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1620000"/>
            <a:ext cx="6823569" cy="4479943"/>
          </a:xfrm>
        </p:spPr>
        <p:txBody>
          <a:bodyPr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421455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de-DE"/>
              <a:t>Click to edit Master title style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642145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8775" y="1592263"/>
            <a:ext cx="4135438" cy="4551381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6314" y="1592263"/>
            <a:ext cx="4105274" cy="4551381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7620" y="1620000"/>
            <a:ext cx="5000660" cy="45061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58776" y="1620000"/>
            <a:ext cx="3106738" cy="45061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58775" y="488950"/>
            <a:ext cx="6840000" cy="838200"/>
          </a:xfrm>
        </p:spPr>
        <p:txBody>
          <a:bodyPr/>
          <a:lstStyle/>
          <a:p>
            <a:r>
              <a:rPr lang="de-DE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Click to edit Master title style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928801"/>
            <a:ext cx="5486400" cy="279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Drag picture to placeholder or click icon to add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50825" y="368300"/>
            <a:ext cx="86423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88950"/>
            <a:ext cx="664211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1620000"/>
            <a:ext cx="664089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9C1C26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pic>
        <p:nvPicPr>
          <p:cNvPr id="1033" name="Picture 9" descr="tud_logo"/>
          <p:cNvPicPr>
            <a:picLocks noChangeAspect="1" noChangeArrowheads="1"/>
          </p:cNvPicPr>
          <p:nvPr/>
        </p:nvPicPr>
        <p:blipFill>
          <a:blip r:embed="rId10" cstate="print"/>
          <a:srcRect r="5453"/>
          <a:stretch>
            <a:fillRect/>
          </a:stretch>
        </p:blipFill>
        <p:spPr bwMode="auto">
          <a:xfrm>
            <a:off x="7167563" y="512763"/>
            <a:ext cx="187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250825" y="1449388"/>
            <a:ext cx="8640763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250825" y="36671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252413" y="6357958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3" name="Fußzeilenplatzhalter 3"/>
          <p:cNvSpPr txBox="1">
            <a:spLocks/>
          </p:cNvSpPr>
          <p:nvPr/>
        </p:nvSpPr>
        <p:spPr>
          <a:xfrm>
            <a:off x="252412" y="6489700"/>
            <a:ext cx="8136011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E482C5-58E3-4583-8C64-AB4EA00E1990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05.09.2019</a:t>
            </a:fld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 |  Institut TEMF  |  Fachgebiet Beschleunigerphysik  |  Prof. Ingo Hofmann  |  </a:t>
            </a:r>
            <a:fld id="{8E9B2640-8CD7-45FF-9440-54608BC46479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j-ea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179388" indent="-179388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None/>
        <a:defRPr sz="200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9388" indent="-177800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Tahoma" pitchFamily="34" charset="0"/>
        </a:defRPr>
      </a:lvl2pPr>
      <a:lvl3pPr marL="538163" indent="-187325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cs typeface="Tahoma" pitchFamily="34" charset="0"/>
        </a:defRPr>
      </a:lvl3pPr>
      <a:lvl4pPr marL="717550" indent="-173038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Tahoma" pitchFamily="34" charset="0"/>
        </a:defRPr>
      </a:lvl4pPr>
      <a:lvl5pPr marL="908050" indent="-188913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Tahoma" pitchFamily="34" charset="0"/>
        </a:defRPr>
      </a:lvl5pPr>
      <a:lvl6pPr marL="13652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8224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2796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7368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sc/p_d2xrgd4xj9d74f39r9rm5c0000gn/T/com.microsoft.Powerpoint/converted_emf.emf" TargetMode="External"/><Relationship Id="rId2" Type="http://schemas.openxmlformats.org/officeDocument/2006/relationships/image" Target="file:////var/folders/x7/_mp4z40n09l45yt_tbh080lm0000gn/T/com.microsoft.Powerpoint/converted_emf.em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31800"/>
            <a:ext cx="6642117" cy="838200"/>
          </a:xfrm>
        </p:spPr>
        <p:txBody>
          <a:bodyPr/>
          <a:lstStyle/>
          <a:p>
            <a:r>
              <a:rPr lang="en-US" dirty="0" err="1"/>
              <a:t>Fachgebiet</a:t>
            </a:r>
            <a:r>
              <a:rPr lang="en-US" dirty="0"/>
              <a:t> </a:t>
            </a:r>
            <a:r>
              <a:rPr lang="en-US" dirty="0" err="1"/>
              <a:t>Beschleunigerphysik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A3D589-3B81-C045-B548-2EAE29B292EF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91F00B-2380-8D44-9835-2D2357760C11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F977E0-7D57-1A45-AA05-5E7DC8745C8D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92E483-8820-B444-B077-DCD51B2B9B0F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267744" y="2195165"/>
            <a:ext cx="4608512" cy="2362200"/>
          </a:xfrm>
          <a:prstGeom prst="rect">
            <a:avLst/>
          </a:prstGeom>
          <a:noFill/>
        </p:spPr>
        <p:txBody>
          <a:bodyPr/>
          <a:lstStyle>
            <a:lvl1pPr marL="179388" indent="-179388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0"/>
              </a:spcAft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9388" indent="-177800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Tahoma" pitchFamily="34" charset="0"/>
              </a:defRPr>
            </a:lvl2pPr>
            <a:lvl3pPr marL="538163" indent="-187325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Tahoma" pitchFamily="34" charset="0"/>
              </a:defRPr>
            </a:lvl3pPr>
            <a:lvl4pPr marL="717550" indent="-173038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Tahoma" pitchFamily="34" charset="0"/>
              </a:defRPr>
            </a:lvl4pPr>
            <a:lvl5pPr marL="908050" indent="-188913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Tahoma" pitchFamily="34" charset="0"/>
              </a:defRPr>
            </a:lvl5pPr>
            <a:lvl6pPr marL="1365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22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796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36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2400" kern="0" dirty="0" err="1" smtClean="0"/>
              <a:t>KfB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Strategie</a:t>
            </a:r>
            <a:r>
              <a:rPr lang="en-US" sz="2400" kern="0" dirty="0" smtClean="0"/>
              <a:t>-Workshop </a:t>
            </a:r>
            <a:endParaRPr lang="de-DE" sz="2400" kern="0" dirty="0" smtClean="0"/>
          </a:p>
          <a:p>
            <a:pPr algn="ctr"/>
            <a:r>
              <a:rPr lang="de-DE" altLang="de-DE" sz="1800" kern="0" dirty="0" smtClean="0"/>
              <a:t>TU Darmstadt</a:t>
            </a:r>
          </a:p>
          <a:p>
            <a:pPr algn="ctr"/>
            <a:r>
              <a:rPr lang="de-DE" altLang="de-DE" sz="1800" kern="0" dirty="0" smtClean="0"/>
              <a:t>5. September, 2019</a:t>
            </a:r>
          </a:p>
          <a:p>
            <a:pPr algn="ctr"/>
            <a:endParaRPr lang="de-DE" altLang="de-DE" sz="1800" kern="0" dirty="0" smtClean="0"/>
          </a:p>
          <a:p>
            <a:pPr algn="ctr"/>
            <a:r>
              <a:rPr lang="de-DE" altLang="de-DE" sz="1800" kern="0" dirty="0" smtClean="0"/>
              <a:t>Ingo Hofmann</a:t>
            </a:r>
          </a:p>
          <a:p>
            <a:pPr algn="ctr"/>
            <a:r>
              <a:rPr lang="de-DE" altLang="de-DE" sz="1600" kern="0" dirty="0" smtClean="0"/>
              <a:t>GSI Darmstadt / TU Darmstadt / U Frankfurt</a:t>
            </a:r>
          </a:p>
        </p:txBody>
      </p:sp>
    </p:spTree>
    <p:extLst>
      <p:ext uri="{BB962C8B-B14F-4D97-AF65-F5344CB8AC3E}">
        <p14:creationId xmlns:p14="http://schemas.microsoft.com/office/powerpoint/2010/main" val="298172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71600"/>
            <a:ext cx="8604533" cy="437484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04800" y="332656"/>
            <a:ext cx="60117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Internationaler Kontext: </a:t>
            </a:r>
          </a:p>
          <a:p>
            <a:r>
              <a:rPr lang="de-DE" sz="2000" b="1" dirty="0" smtClean="0">
                <a:solidFill>
                  <a:srgbClr val="0000FF"/>
                </a:solidFill>
              </a:rPr>
              <a:t>I</a:t>
            </a:r>
            <a:r>
              <a:rPr lang="de-DE" sz="2000" b="1" dirty="0" smtClean="0"/>
              <a:t>nternational </a:t>
            </a:r>
            <a:r>
              <a:rPr lang="de-DE" sz="2000" b="1" dirty="0" err="1" smtClean="0">
                <a:solidFill>
                  <a:srgbClr val="0000FF"/>
                </a:solidFill>
              </a:rPr>
              <a:t>C</a:t>
            </a:r>
            <a:r>
              <a:rPr lang="de-DE" sz="2000" b="1" dirty="0" err="1" smtClean="0"/>
              <a:t>ommittee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for</a:t>
            </a:r>
            <a:r>
              <a:rPr lang="de-DE" sz="2000" b="1" dirty="0" smtClean="0"/>
              <a:t> </a:t>
            </a:r>
            <a:r>
              <a:rPr lang="de-DE" sz="2000" b="1" dirty="0" smtClean="0">
                <a:solidFill>
                  <a:srgbClr val="0000FF"/>
                </a:solidFill>
              </a:rPr>
              <a:t>F</a:t>
            </a:r>
            <a:r>
              <a:rPr lang="de-DE" sz="2000" b="1" dirty="0" smtClean="0"/>
              <a:t>uture </a:t>
            </a:r>
            <a:r>
              <a:rPr lang="de-DE" sz="2000" b="1" dirty="0" err="1" smtClean="0">
                <a:solidFill>
                  <a:srgbClr val="0000FF"/>
                </a:solidFill>
              </a:rPr>
              <a:t>A</a:t>
            </a:r>
            <a:r>
              <a:rPr lang="de-DE" sz="2000" b="1" dirty="0" err="1" smtClean="0"/>
              <a:t>ccelerators</a:t>
            </a:r>
            <a:endParaRPr lang="de-DE" sz="2000" b="1" dirty="0" smtClean="0"/>
          </a:p>
          <a:p>
            <a:r>
              <a:rPr lang="de-DE" dirty="0" smtClean="0"/>
              <a:t>hier</a:t>
            </a:r>
            <a:r>
              <a:rPr lang="de-DE" b="1" dirty="0" smtClean="0"/>
              <a:t>: „ICFA Beam Dynamics Panel“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6299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68" y="1484784"/>
            <a:ext cx="7023425" cy="389930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093368" y="5357692"/>
            <a:ext cx="3868367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de-DE" sz="1400" dirty="0" err="1" smtClean="0"/>
              <a:t>Forthcoming</a:t>
            </a:r>
            <a:r>
              <a:rPr lang="de-DE" sz="1400" dirty="0" smtClean="0"/>
              <a:t> in 2019:</a:t>
            </a:r>
          </a:p>
          <a:p>
            <a:pPr algn="l"/>
            <a:r>
              <a:rPr lang="de-DE" sz="1400" b="1" dirty="0" smtClean="0"/>
              <a:t>ERL2019 (HZB) September 15-20</a:t>
            </a:r>
          </a:p>
          <a:p>
            <a:pPr algn="l"/>
            <a:r>
              <a:rPr lang="de-DE" sz="1400" dirty="0" smtClean="0"/>
              <a:t>Mini-WS MCBI2019 (CERN) September 23-27</a:t>
            </a:r>
          </a:p>
          <a:p>
            <a:pPr algn="l"/>
            <a:r>
              <a:rPr lang="de-DE" sz="1400" dirty="0" smtClean="0"/>
              <a:t>SpaceCharge2019 </a:t>
            </a:r>
            <a:r>
              <a:rPr lang="de-DE" sz="1400" dirty="0" smtClean="0"/>
              <a:t>(CERN</a:t>
            </a:r>
            <a:r>
              <a:rPr lang="de-DE" sz="1400" dirty="0" smtClean="0"/>
              <a:t>) November 4-6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015264" y="5339668"/>
            <a:ext cx="304800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e-DE" sz="1400" dirty="0" smtClean="0"/>
              <a:t>2020:</a:t>
            </a:r>
          </a:p>
          <a:p>
            <a:pPr algn="l"/>
            <a:r>
              <a:rPr lang="de-DE" sz="1400" b="1" dirty="0" smtClean="0"/>
              <a:t>e</a:t>
            </a:r>
            <a:r>
              <a:rPr lang="de-DE" sz="1400" b="1" baseline="30000" dirty="0" smtClean="0"/>
              <a:t>+</a:t>
            </a:r>
            <a:r>
              <a:rPr lang="de-DE" sz="1400" b="1" dirty="0" smtClean="0"/>
              <a:t>e</a:t>
            </a:r>
            <a:r>
              <a:rPr lang="de-DE" sz="1400" b="1" baseline="30000" dirty="0" smtClean="0"/>
              <a:t>-</a:t>
            </a:r>
            <a:r>
              <a:rPr lang="de-DE" sz="1400" b="1" dirty="0" smtClean="0"/>
              <a:t>FACT2020, Sept., </a:t>
            </a:r>
            <a:r>
              <a:rPr lang="de-DE" sz="1400" b="1" dirty="0" err="1" smtClean="0"/>
              <a:t>Italy</a:t>
            </a:r>
            <a:endParaRPr lang="de-DE" sz="1400" b="1" dirty="0" smtClean="0"/>
          </a:p>
          <a:p>
            <a:pPr algn="l"/>
            <a:r>
              <a:rPr lang="de-DE" sz="1400" b="1" dirty="0" smtClean="0"/>
              <a:t>HB2020, </a:t>
            </a:r>
            <a:r>
              <a:rPr lang="de-DE" sz="1400" b="1" dirty="0" err="1" smtClean="0"/>
              <a:t>Oct</a:t>
            </a:r>
            <a:r>
              <a:rPr lang="de-DE" sz="1400" b="1" dirty="0" smtClean="0"/>
              <a:t>., FNAL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858" y="-685800"/>
            <a:ext cx="6517030" cy="36658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51520" y="317545"/>
            <a:ext cx="73890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400" b="1" dirty="0" smtClean="0"/>
              <a:t>ICFA Beam Dynamics Panel („konventionelle“ B.)</a:t>
            </a:r>
          </a:p>
          <a:p>
            <a:pPr algn="l"/>
            <a:r>
              <a:rPr lang="de-DE" sz="2000" dirty="0" smtClean="0"/>
              <a:t>also: Panel on </a:t>
            </a:r>
            <a:r>
              <a:rPr lang="de-DE" sz="2000" dirty="0" err="1" smtClean="0"/>
              <a:t>Advanced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Novel</a:t>
            </a:r>
            <a:r>
              <a:rPr lang="de-DE" sz="2000" dirty="0" smtClean="0"/>
              <a:t> </a:t>
            </a:r>
            <a:r>
              <a:rPr lang="de-DE" sz="2000" dirty="0" err="1" smtClean="0"/>
              <a:t>Accelerators</a:t>
            </a:r>
            <a:endParaRPr lang="de-DE" sz="2000" dirty="0" smtClean="0"/>
          </a:p>
          <a:p>
            <a:pPr algn="l"/>
            <a:r>
              <a:rPr lang="de-DE" sz="1600" dirty="0" err="1" smtClean="0"/>
              <a:t>others</a:t>
            </a:r>
            <a:r>
              <a:rPr lang="de-DE" sz="1600" dirty="0" smtClean="0"/>
              <a:t>: Linear </a:t>
            </a:r>
            <a:r>
              <a:rPr lang="de-DE" sz="1600" dirty="0" err="1" smtClean="0"/>
              <a:t>Colliders</a:t>
            </a:r>
            <a:r>
              <a:rPr lang="de-DE" sz="1600" dirty="0" smtClean="0"/>
              <a:t>, </a:t>
            </a:r>
            <a:r>
              <a:rPr lang="de-DE" sz="1600" dirty="0" err="1" smtClean="0"/>
              <a:t>Insrumentation</a:t>
            </a:r>
            <a:r>
              <a:rPr lang="de-DE" sz="1600" dirty="0" smtClean="0"/>
              <a:t>, </a:t>
            </a:r>
            <a:r>
              <a:rPr lang="de-DE" sz="1600" dirty="0" err="1" smtClean="0"/>
              <a:t>Sustainable</a:t>
            </a:r>
            <a:r>
              <a:rPr lang="de-DE" sz="1600" dirty="0" smtClean="0"/>
              <a:t> </a:t>
            </a:r>
            <a:r>
              <a:rPr lang="de-DE" sz="1600" dirty="0" err="1" smtClean="0"/>
              <a:t>Acc</a:t>
            </a:r>
            <a:r>
              <a:rPr lang="de-DE" sz="1600" dirty="0" smtClean="0"/>
              <a:t>., Data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9566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" y="4264806"/>
            <a:ext cx="3846736" cy="192838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952" y="1781247"/>
            <a:ext cx="3528392" cy="446932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51520" y="548377"/>
            <a:ext cx="6385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400" b="1" dirty="0" smtClean="0"/>
              <a:t>ICFA Beam Dynamics </a:t>
            </a:r>
            <a:r>
              <a:rPr lang="de-DE" sz="2400" b="1" dirty="0" smtClean="0"/>
              <a:t>Newsletter  3x / </a:t>
            </a:r>
            <a:r>
              <a:rPr lang="de-DE" sz="2400" b="1" dirty="0" err="1" smtClean="0"/>
              <a:t>year</a:t>
            </a:r>
            <a:endParaRPr lang="de-DE" sz="2400" b="1" dirty="0" smtClean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1268760"/>
            <a:ext cx="3337200" cy="46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6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837555"/>
            <a:ext cx="5900900" cy="386065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870781" y="5636079"/>
            <a:ext cx="2218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/>
              <a:t>Quelle: A.-S. Müller, 2018</a:t>
            </a:r>
            <a:endParaRPr lang="de-DE" sz="1400" i="1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00" y="1790112"/>
            <a:ext cx="2838160" cy="386207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85900" y="404664"/>
            <a:ext cx="62381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Strahlungsquellen – neue B-Methoden</a:t>
            </a:r>
          </a:p>
          <a:p>
            <a:r>
              <a:rPr lang="de-DE" b="1" dirty="0" smtClean="0"/>
              <a:t>Großforschungsanlagen </a:t>
            </a:r>
            <a:r>
              <a:rPr lang="de-DE" sz="1400" b="1" dirty="0" smtClean="0">
                <a:sym typeface="Wingdings" panose="05000000000000000000" pitchFamily="2" charset="2"/>
              </a:rPr>
              <a:t></a:t>
            </a:r>
            <a:r>
              <a:rPr lang="de-DE" b="1" dirty="0" smtClean="0"/>
              <a:t> Testanlagen </a:t>
            </a:r>
            <a:r>
              <a:rPr lang="de-DE" sz="1400" b="1" dirty="0" smtClean="0">
                <a:sym typeface="Wingdings" panose="05000000000000000000" pitchFamily="2" charset="2"/>
              </a:rPr>
              <a:t> </a:t>
            </a:r>
            <a:r>
              <a:rPr lang="de-DE" b="1" dirty="0" smtClean="0">
                <a:sym typeface="Wingdings" panose="05000000000000000000" pitchFamily="2" charset="2"/>
              </a:rPr>
              <a:t>Hochschulen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66290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863" y="1842002"/>
            <a:ext cx="2425249" cy="4402723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7151375" y="5580183"/>
            <a:ext cx="21342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1400" i="1" dirty="0"/>
              <a:t>Serge </a:t>
            </a:r>
            <a:r>
              <a:rPr lang="de-DE" sz="1400" i="1" dirty="0" err="1" smtClean="0"/>
              <a:t>Bielawski</a:t>
            </a:r>
            <a:r>
              <a:rPr lang="de-DE" sz="1400" i="1" dirty="0" smtClean="0"/>
              <a:t> et al., Scientific Reports, Vol. </a:t>
            </a:r>
            <a:r>
              <a:rPr lang="de-DE" sz="1400" i="1" dirty="0"/>
              <a:t>9, </a:t>
            </a:r>
            <a:r>
              <a:rPr lang="de-DE" sz="1400" i="1" dirty="0" smtClean="0"/>
              <a:t>(</a:t>
            </a:r>
            <a:r>
              <a:rPr lang="de-DE" sz="1400" i="1" dirty="0"/>
              <a:t>2019</a:t>
            </a:r>
            <a:r>
              <a:rPr lang="de-DE" sz="1400" i="1" dirty="0" smtClean="0"/>
              <a:t>) (KIT)</a:t>
            </a:r>
            <a:endParaRPr lang="de-DE" sz="1400" i="1" dirty="0"/>
          </a:p>
        </p:txBody>
      </p:sp>
      <p:sp>
        <p:nvSpPr>
          <p:cNvPr id="12" name="Textfeld 11"/>
          <p:cNvSpPr txBox="1"/>
          <p:nvPr/>
        </p:nvSpPr>
        <p:spPr>
          <a:xfrm>
            <a:off x="157972" y="438063"/>
            <a:ext cx="750237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Innovative physikalische </a:t>
            </a:r>
            <a:r>
              <a:rPr lang="de-DE" sz="2000" b="1" dirty="0" err="1" smtClean="0"/>
              <a:t>Mechanismen+Herausforderungen</a:t>
            </a:r>
            <a:endParaRPr lang="de-DE" sz="2000" b="1" dirty="0" smtClean="0"/>
          </a:p>
          <a:p>
            <a:r>
              <a:rPr lang="de-DE" b="1" dirty="0" smtClean="0"/>
              <a:t>bei Laser-</a:t>
            </a:r>
            <a:r>
              <a:rPr lang="de-DE" b="1" dirty="0" err="1" smtClean="0"/>
              <a:t>Wakefield</a:t>
            </a:r>
            <a:r>
              <a:rPr lang="de-DE" b="1" dirty="0" smtClean="0"/>
              <a:t> oder ultrakurzen e-</a:t>
            </a:r>
            <a:r>
              <a:rPr lang="de-DE" b="1" dirty="0" err="1" smtClean="0"/>
              <a:t>Bunchen</a:t>
            </a:r>
            <a:endParaRPr lang="de-DE" b="1" dirty="0"/>
          </a:p>
        </p:txBody>
      </p:sp>
      <p:sp>
        <p:nvSpPr>
          <p:cNvPr id="13" name="Rechteck 12"/>
          <p:cNvSpPr/>
          <p:nvPr/>
        </p:nvSpPr>
        <p:spPr>
          <a:xfrm>
            <a:off x="4427984" y="1257227"/>
            <a:ext cx="426844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1600" dirty="0" err="1"/>
              <a:t>Microbunching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 err="1" smtClean="0"/>
              <a:t>nstabilität</a:t>
            </a:r>
            <a:r>
              <a:rPr lang="en-US" sz="1600" dirty="0" smtClean="0"/>
              <a:t> </a:t>
            </a:r>
            <a:r>
              <a:rPr lang="en-US" sz="1600" dirty="0" err="1" smtClean="0"/>
              <a:t>bei</a:t>
            </a:r>
            <a:r>
              <a:rPr lang="en-US" sz="1600" dirty="0" smtClean="0"/>
              <a:t> </a:t>
            </a:r>
            <a:r>
              <a:rPr lang="en-US" sz="1600" dirty="0" err="1" smtClean="0"/>
              <a:t>kohärenter</a:t>
            </a:r>
            <a:r>
              <a:rPr lang="en-US" sz="1600" dirty="0" smtClean="0"/>
              <a:t> </a:t>
            </a:r>
            <a:r>
              <a:rPr lang="en-US" sz="1600" dirty="0" err="1" smtClean="0"/>
              <a:t>Synchrotronstrahlung</a:t>
            </a:r>
            <a:r>
              <a:rPr lang="en-US" sz="1600" dirty="0" smtClean="0"/>
              <a:t> &lt; ns bunches</a:t>
            </a:r>
            <a:endParaRPr lang="de-DE" sz="1600" dirty="0"/>
          </a:p>
        </p:txBody>
      </p:sp>
      <p:grpSp>
        <p:nvGrpSpPr>
          <p:cNvPr id="14" name="Gruppierung 14">
            <a:extLst>
              <a:ext uri="{FF2B5EF4-FFF2-40B4-BE49-F238E27FC236}">
                <a16:creationId xmlns:a16="http://schemas.microsoft.com/office/drawing/2014/main" id="{91EB6AF9-3FAA-8940-91D5-E17555FE01D8}"/>
              </a:ext>
            </a:extLst>
          </p:cNvPr>
          <p:cNvGrpSpPr/>
          <p:nvPr/>
        </p:nvGrpSpPr>
        <p:grpSpPr>
          <a:xfrm>
            <a:off x="398292" y="2739171"/>
            <a:ext cx="3581400" cy="2608383"/>
            <a:chOff x="6399520" y="2260838"/>
            <a:chExt cx="2576498" cy="2111112"/>
          </a:xfrm>
        </p:grpSpPr>
        <p:grpSp>
          <p:nvGrpSpPr>
            <p:cNvPr id="15" name="Gruppieren 12">
              <a:extLst>
                <a:ext uri="{FF2B5EF4-FFF2-40B4-BE49-F238E27FC236}">
                  <a16:creationId xmlns:a16="http://schemas.microsoft.com/office/drawing/2014/main" id="{4A6F2590-754E-264D-906B-B069D9D03163}"/>
                </a:ext>
              </a:extLst>
            </p:cNvPr>
            <p:cNvGrpSpPr/>
            <p:nvPr/>
          </p:nvGrpSpPr>
          <p:grpSpPr>
            <a:xfrm>
              <a:off x="6399520" y="2436489"/>
              <a:ext cx="2576498" cy="1935461"/>
              <a:chOff x="6372200" y="2371238"/>
              <a:chExt cx="2663361" cy="2000712"/>
            </a:xfrm>
          </p:grpSpPr>
          <p:grpSp>
            <p:nvGrpSpPr>
              <p:cNvPr id="17" name="Gruppieren 16">
                <a:extLst>
                  <a:ext uri="{FF2B5EF4-FFF2-40B4-BE49-F238E27FC236}">
                    <a16:creationId xmlns:a16="http://schemas.microsoft.com/office/drawing/2014/main" id="{8DCD3B81-192F-6D4A-8498-529CC3749B5C}"/>
                  </a:ext>
                </a:extLst>
              </p:cNvPr>
              <p:cNvGrpSpPr/>
              <p:nvPr/>
            </p:nvGrpSpPr>
            <p:grpSpPr>
              <a:xfrm>
                <a:off x="6386665" y="3252273"/>
                <a:ext cx="2592287" cy="1119677"/>
                <a:chOff x="6386665" y="3252273"/>
                <a:chExt cx="2592287" cy="1119677"/>
              </a:xfrm>
            </p:grpSpPr>
            <p:sp>
              <p:nvSpPr>
                <p:cNvPr id="25" name="Rectangle 4">
                  <a:extLst>
                    <a:ext uri="{FF2B5EF4-FFF2-40B4-BE49-F238E27FC236}">
                      <a16:creationId xmlns:a16="http://schemas.microsoft.com/office/drawing/2014/main" id="{A0063EE3-C5C3-DE4A-B481-4E989AA748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86665" y="3252273"/>
                  <a:ext cx="2592287" cy="1119677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88900" cap="sq">
                  <a:noFill/>
                  <a:miter lim="800000"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4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US" altLang="de-DE" sz="1400" dirty="0"/>
                </a:p>
              </p:txBody>
            </p:sp>
            <p:sp>
              <p:nvSpPr>
                <p:cNvPr id="26" name="Text Box 5">
                  <a:extLst>
                    <a:ext uri="{FF2B5EF4-FFF2-40B4-BE49-F238E27FC236}">
                      <a16:creationId xmlns:a16="http://schemas.microsoft.com/office/drawing/2014/main" id="{00579001-7281-1249-94A9-F4BEF2C73E3E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8375182" y="3726272"/>
                  <a:ext cx="493800" cy="445414"/>
                </a:xfrm>
                <a:prstGeom prst="rect">
                  <a:avLst/>
                </a:prstGeom>
                <a:extLst/>
              </p:spPr>
              <p:txBody>
                <a:bodyPr wrap="none" lIns="0" tIns="0" rIns="0" bIns="0">
                  <a:spAutoFit/>
                </a:bodyPr>
                <a:lstStyle>
                  <a:defPPr>
                    <a:defRPr lang="de-DE"/>
                  </a:defPPr>
                  <a:lvl1pPr>
                    <a:defRPr sz="1600" b="1" kern="0">
                      <a:solidFill>
                        <a:schemeClr val="accent1"/>
                      </a:solidFill>
                      <a:latin typeface="Arial"/>
                    </a:defRPr>
                  </a:lvl1pPr>
                </a:lstStyle>
                <a:p>
                  <a:r>
                    <a:rPr lang="en-US" altLang="de-DE" sz="1400" i="1" dirty="0">
                      <a:solidFill>
                        <a:srgbClr val="FA8214"/>
                      </a:solidFill>
                    </a:rPr>
                    <a:t>Laser</a:t>
                  </a:r>
                </a:p>
                <a:p>
                  <a:r>
                    <a:rPr lang="en-US" altLang="de-DE" sz="1400" i="1" dirty="0">
                      <a:solidFill>
                        <a:srgbClr val="FA8214"/>
                      </a:solidFill>
                    </a:rPr>
                    <a:t>pulse</a:t>
                  </a:r>
                </a:p>
              </p:txBody>
            </p:sp>
            <p:grpSp>
              <p:nvGrpSpPr>
                <p:cNvPr id="27" name="Gruppieren 24">
                  <a:extLst>
                    <a:ext uri="{FF2B5EF4-FFF2-40B4-BE49-F238E27FC236}">
                      <a16:creationId xmlns:a16="http://schemas.microsoft.com/office/drawing/2014/main" id="{4AAAD8CE-C3FA-0043-9B02-4D9A520C4B7C}"/>
                    </a:ext>
                  </a:extLst>
                </p:cNvPr>
                <p:cNvGrpSpPr/>
                <p:nvPr/>
              </p:nvGrpSpPr>
              <p:grpSpPr>
                <a:xfrm>
                  <a:off x="6458674" y="3653103"/>
                  <a:ext cx="2174184" cy="614655"/>
                  <a:chOff x="6514316" y="3646053"/>
                  <a:chExt cx="1724819" cy="614655"/>
                </a:xfrm>
              </p:grpSpPr>
              <p:sp>
                <p:nvSpPr>
                  <p:cNvPr id="32" name="Freeform 6">
                    <a:extLst>
                      <a:ext uri="{FF2B5EF4-FFF2-40B4-BE49-F238E27FC236}">
                        <a16:creationId xmlns:a16="http://schemas.microsoft.com/office/drawing/2014/main" id="{324C1587-76F0-8345-BD5D-5FE0EF8D8A9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514316" y="3646053"/>
                    <a:ext cx="1724819" cy="606438"/>
                  </a:xfrm>
                  <a:custGeom>
                    <a:avLst/>
                    <a:gdLst>
                      <a:gd name="T0" fmla="*/ 0 w 2275"/>
                      <a:gd name="T1" fmla="*/ 616 h 859"/>
                      <a:gd name="T2" fmla="*/ 57 w 2275"/>
                      <a:gd name="T3" fmla="*/ 603 h 859"/>
                      <a:gd name="T4" fmla="*/ 115 w 2275"/>
                      <a:gd name="T5" fmla="*/ 583 h 859"/>
                      <a:gd name="T6" fmla="*/ 185 w 2275"/>
                      <a:gd name="T7" fmla="*/ 543 h 859"/>
                      <a:gd name="T8" fmla="*/ 233 w 2275"/>
                      <a:gd name="T9" fmla="*/ 497 h 859"/>
                      <a:gd name="T10" fmla="*/ 300 w 2275"/>
                      <a:gd name="T11" fmla="*/ 422 h 859"/>
                      <a:gd name="T12" fmla="*/ 401 w 2275"/>
                      <a:gd name="T13" fmla="*/ 280 h 859"/>
                      <a:gd name="T14" fmla="*/ 463 w 2275"/>
                      <a:gd name="T15" fmla="*/ 181 h 859"/>
                      <a:gd name="T16" fmla="*/ 519 w 2275"/>
                      <a:gd name="T17" fmla="*/ 98 h 859"/>
                      <a:gd name="T18" fmla="*/ 570 w 2275"/>
                      <a:gd name="T19" fmla="*/ 40 h 859"/>
                      <a:gd name="T20" fmla="*/ 619 w 2275"/>
                      <a:gd name="T21" fmla="*/ 9 h 859"/>
                      <a:gd name="T22" fmla="*/ 655 w 2275"/>
                      <a:gd name="T23" fmla="*/ 1 h 859"/>
                      <a:gd name="T24" fmla="*/ 690 w 2275"/>
                      <a:gd name="T25" fmla="*/ 5 h 859"/>
                      <a:gd name="T26" fmla="*/ 719 w 2275"/>
                      <a:gd name="T27" fmla="*/ 25 h 859"/>
                      <a:gd name="T28" fmla="*/ 732 w 2275"/>
                      <a:gd name="T29" fmla="*/ 43 h 859"/>
                      <a:gd name="T30" fmla="*/ 729 w 2275"/>
                      <a:gd name="T31" fmla="*/ 65 h 859"/>
                      <a:gd name="T32" fmla="*/ 700 w 2275"/>
                      <a:gd name="T33" fmla="*/ 71 h 859"/>
                      <a:gd name="T34" fmla="*/ 686 w 2275"/>
                      <a:gd name="T35" fmla="*/ 60 h 859"/>
                      <a:gd name="T36" fmla="*/ 683 w 2275"/>
                      <a:gd name="T37" fmla="*/ 50 h 859"/>
                      <a:gd name="T38" fmla="*/ 667 w 2275"/>
                      <a:gd name="T39" fmla="*/ 58 h 859"/>
                      <a:gd name="T40" fmla="*/ 657 w 2275"/>
                      <a:gd name="T41" fmla="*/ 82 h 859"/>
                      <a:gd name="T42" fmla="*/ 652 w 2275"/>
                      <a:gd name="T43" fmla="*/ 118 h 859"/>
                      <a:gd name="T44" fmla="*/ 652 w 2275"/>
                      <a:gd name="T45" fmla="*/ 165 h 859"/>
                      <a:gd name="T46" fmla="*/ 656 w 2275"/>
                      <a:gd name="T47" fmla="*/ 215 h 859"/>
                      <a:gd name="T48" fmla="*/ 673 w 2275"/>
                      <a:gd name="T49" fmla="*/ 296 h 859"/>
                      <a:gd name="T50" fmla="*/ 733 w 2275"/>
                      <a:gd name="T51" fmla="*/ 416 h 859"/>
                      <a:gd name="T52" fmla="*/ 798 w 2275"/>
                      <a:gd name="T53" fmla="*/ 485 h 859"/>
                      <a:gd name="T54" fmla="*/ 888 w 2275"/>
                      <a:gd name="T55" fmla="*/ 550 h 859"/>
                      <a:gd name="T56" fmla="*/ 1012 w 2275"/>
                      <a:gd name="T57" fmla="*/ 596 h 859"/>
                      <a:gd name="T58" fmla="*/ 1119 w 2275"/>
                      <a:gd name="T59" fmla="*/ 616 h 859"/>
                      <a:gd name="T60" fmla="*/ 1274 w 2275"/>
                      <a:gd name="T61" fmla="*/ 616 h 859"/>
                      <a:gd name="T62" fmla="*/ 1390 w 2275"/>
                      <a:gd name="T63" fmla="*/ 583 h 859"/>
                      <a:gd name="T64" fmla="*/ 1467 w 2275"/>
                      <a:gd name="T65" fmla="*/ 519 h 859"/>
                      <a:gd name="T66" fmla="*/ 1502 w 2275"/>
                      <a:gd name="T67" fmla="*/ 448 h 859"/>
                      <a:gd name="T68" fmla="*/ 1528 w 2275"/>
                      <a:gd name="T69" fmla="*/ 435 h 859"/>
                      <a:gd name="T70" fmla="*/ 1546 w 2275"/>
                      <a:gd name="T71" fmla="*/ 448 h 859"/>
                      <a:gd name="T72" fmla="*/ 1558 w 2275"/>
                      <a:gd name="T73" fmla="*/ 474 h 859"/>
                      <a:gd name="T74" fmla="*/ 1577 w 2275"/>
                      <a:gd name="T75" fmla="*/ 515 h 859"/>
                      <a:gd name="T76" fmla="*/ 1633 w 2275"/>
                      <a:gd name="T77" fmla="*/ 568 h 859"/>
                      <a:gd name="T78" fmla="*/ 1720 w 2275"/>
                      <a:gd name="T79" fmla="*/ 616 h 859"/>
                      <a:gd name="T80" fmla="*/ 1814 w 2275"/>
                      <a:gd name="T81" fmla="*/ 630 h 859"/>
                      <a:gd name="T82" fmla="*/ 1937 w 2275"/>
                      <a:gd name="T83" fmla="*/ 634 h 859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2275" h="859">
                        <a:moveTo>
                          <a:pt x="0" y="835"/>
                        </a:moveTo>
                        <a:cubicBezTo>
                          <a:pt x="11" y="832"/>
                          <a:pt x="44" y="824"/>
                          <a:pt x="67" y="817"/>
                        </a:cubicBezTo>
                        <a:cubicBezTo>
                          <a:pt x="90" y="810"/>
                          <a:pt x="111" y="803"/>
                          <a:pt x="136" y="790"/>
                        </a:cubicBezTo>
                        <a:cubicBezTo>
                          <a:pt x="161" y="777"/>
                          <a:pt x="194" y="755"/>
                          <a:pt x="217" y="736"/>
                        </a:cubicBezTo>
                        <a:cubicBezTo>
                          <a:pt x="240" y="717"/>
                          <a:pt x="252" y="700"/>
                          <a:pt x="274" y="673"/>
                        </a:cubicBezTo>
                        <a:cubicBezTo>
                          <a:pt x="296" y="646"/>
                          <a:pt x="319" y="620"/>
                          <a:pt x="352" y="571"/>
                        </a:cubicBezTo>
                        <a:cubicBezTo>
                          <a:pt x="385" y="522"/>
                          <a:pt x="440" y="433"/>
                          <a:pt x="472" y="379"/>
                        </a:cubicBezTo>
                        <a:cubicBezTo>
                          <a:pt x="504" y="325"/>
                          <a:pt x="521" y="287"/>
                          <a:pt x="544" y="246"/>
                        </a:cubicBezTo>
                        <a:cubicBezTo>
                          <a:pt x="567" y="205"/>
                          <a:pt x="589" y="165"/>
                          <a:pt x="610" y="133"/>
                        </a:cubicBezTo>
                        <a:cubicBezTo>
                          <a:pt x="631" y="101"/>
                          <a:pt x="651" y="75"/>
                          <a:pt x="670" y="55"/>
                        </a:cubicBezTo>
                        <a:cubicBezTo>
                          <a:pt x="689" y="35"/>
                          <a:pt x="710" y="22"/>
                          <a:pt x="727" y="13"/>
                        </a:cubicBezTo>
                        <a:cubicBezTo>
                          <a:pt x="744" y="4"/>
                          <a:pt x="755" y="2"/>
                          <a:pt x="769" y="1"/>
                        </a:cubicBezTo>
                        <a:cubicBezTo>
                          <a:pt x="783" y="0"/>
                          <a:pt x="799" y="2"/>
                          <a:pt x="811" y="7"/>
                        </a:cubicBezTo>
                        <a:cubicBezTo>
                          <a:pt x="823" y="12"/>
                          <a:pt x="836" y="25"/>
                          <a:pt x="844" y="34"/>
                        </a:cubicBezTo>
                        <a:cubicBezTo>
                          <a:pt x="852" y="43"/>
                          <a:pt x="857" y="49"/>
                          <a:pt x="859" y="58"/>
                        </a:cubicBezTo>
                        <a:cubicBezTo>
                          <a:pt x="861" y="67"/>
                          <a:pt x="862" y="81"/>
                          <a:pt x="856" y="88"/>
                        </a:cubicBezTo>
                        <a:cubicBezTo>
                          <a:pt x="850" y="95"/>
                          <a:pt x="831" y="98"/>
                          <a:pt x="823" y="97"/>
                        </a:cubicBezTo>
                        <a:cubicBezTo>
                          <a:pt x="815" y="96"/>
                          <a:pt x="808" y="87"/>
                          <a:pt x="805" y="82"/>
                        </a:cubicBezTo>
                        <a:cubicBezTo>
                          <a:pt x="802" y="77"/>
                          <a:pt x="805" y="67"/>
                          <a:pt x="802" y="67"/>
                        </a:cubicBezTo>
                        <a:cubicBezTo>
                          <a:pt x="799" y="67"/>
                          <a:pt x="789" y="71"/>
                          <a:pt x="784" y="79"/>
                        </a:cubicBezTo>
                        <a:cubicBezTo>
                          <a:pt x="779" y="87"/>
                          <a:pt x="775" y="99"/>
                          <a:pt x="772" y="112"/>
                        </a:cubicBezTo>
                        <a:cubicBezTo>
                          <a:pt x="769" y="125"/>
                          <a:pt x="767" y="142"/>
                          <a:pt x="766" y="160"/>
                        </a:cubicBezTo>
                        <a:cubicBezTo>
                          <a:pt x="765" y="178"/>
                          <a:pt x="765" y="201"/>
                          <a:pt x="766" y="223"/>
                        </a:cubicBezTo>
                        <a:cubicBezTo>
                          <a:pt x="767" y="245"/>
                          <a:pt x="767" y="262"/>
                          <a:pt x="771" y="291"/>
                        </a:cubicBezTo>
                        <a:cubicBezTo>
                          <a:pt x="775" y="320"/>
                          <a:pt x="775" y="355"/>
                          <a:pt x="790" y="400"/>
                        </a:cubicBezTo>
                        <a:cubicBezTo>
                          <a:pt x="805" y="445"/>
                          <a:pt x="838" y="520"/>
                          <a:pt x="862" y="563"/>
                        </a:cubicBezTo>
                        <a:cubicBezTo>
                          <a:pt x="886" y="606"/>
                          <a:pt x="907" y="628"/>
                          <a:pt x="937" y="658"/>
                        </a:cubicBezTo>
                        <a:cubicBezTo>
                          <a:pt x="967" y="688"/>
                          <a:pt x="1001" y="720"/>
                          <a:pt x="1043" y="745"/>
                        </a:cubicBezTo>
                        <a:cubicBezTo>
                          <a:pt x="1085" y="770"/>
                          <a:pt x="1144" y="793"/>
                          <a:pt x="1189" y="808"/>
                        </a:cubicBezTo>
                        <a:cubicBezTo>
                          <a:pt x="1234" y="823"/>
                          <a:pt x="1264" y="831"/>
                          <a:pt x="1315" y="835"/>
                        </a:cubicBezTo>
                        <a:cubicBezTo>
                          <a:pt x="1366" y="839"/>
                          <a:pt x="1444" y="842"/>
                          <a:pt x="1497" y="835"/>
                        </a:cubicBezTo>
                        <a:cubicBezTo>
                          <a:pt x="1550" y="828"/>
                          <a:pt x="1595" y="812"/>
                          <a:pt x="1633" y="790"/>
                        </a:cubicBezTo>
                        <a:cubicBezTo>
                          <a:pt x="1671" y="768"/>
                          <a:pt x="1701" y="733"/>
                          <a:pt x="1723" y="703"/>
                        </a:cubicBezTo>
                        <a:cubicBezTo>
                          <a:pt x="1745" y="673"/>
                          <a:pt x="1753" y="626"/>
                          <a:pt x="1765" y="607"/>
                        </a:cubicBezTo>
                        <a:cubicBezTo>
                          <a:pt x="1777" y="588"/>
                          <a:pt x="1787" y="589"/>
                          <a:pt x="1795" y="589"/>
                        </a:cubicBezTo>
                        <a:cubicBezTo>
                          <a:pt x="1803" y="589"/>
                          <a:pt x="1810" y="598"/>
                          <a:pt x="1816" y="607"/>
                        </a:cubicBezTo>
                        <a:cubicBezTo>
                          <a:pt x="1822" y="616"/>
                          <a:pt x="1825" y="628"/>
                          <a:pt x="1831" y="643"/>
                        </a:cubicBezTo>
                        <a:cubicBezTo>
                          <a:pt x="1837" y="658"/>
                          <a:pt x="1838" y="676"/>
                          <a:pt x="1852" y="697"/>
                        </a:cubicBezTo>
                        <a:cubicBezTo>
                          <a:pt x="1866" y="718"/>
                          <a:pt x="1890" y="746"/>
                          <a:pt x="1918" y="769"/>
                        </a:cubicBezTo>
                        <a:cubicBezTo>
                          <a:pt x="1946" y="792"/>
                          <a:pt x="1984" y="821"/>
                          <a:pt x="2020" y="835"/>
                        </a:cubicBezTo>
                        <a:cubicBezTo>
                          <a:pt x="2056" y="849"/>
                          <a:pt x="2089" y="849"/>
                          <a:pt x="2131" y="853"/>
                        </a:cubicBezTo>
                        <a:cubicBezTo>
                          <a:pt x="2173" y="857"/>
                          <a:pt x="2245" y="858"/>
                          <a:pt x="2275" y="859"/>
                        </a:cubicBezTo>
                      </a:path>
                    </a:pathLst>
                  </a:custGeom>
                  <a:noFill/>
                  <a:ln w="57150" cmpd="sng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400" dirty="0"/>
                  </a:p>
                </p:txBody>
              </p:sp>
              <p:sp>
                <p:nvSpPr>
                  <p:cNvPr id="33" name="Freeform 7">
                    <a:extLst>
                      <a:ext uri="{FF2B5EF4-FFF2-40B4-BE49-F238E27FC236}">
                        <a16:creationId xmlns:a16="http://schemas.microsoft.com/office/drawing/2014/main" id="{26F6B3A4-8A58-4B49-84EC-AEC0D340DE7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306404" y="3678100"/>
                    <a:ext cx="647526" cy="582608"/>
                  </a:xfrm>
                  <a:custGeom>
                    <a:avLst/>
                    <a:gdLst>
                      <a:gd name="T0" fmla="*/ 0 w 853"/>
                      <a:gd name="T1" fmla="*/ 603 h 825"/>
                      <a:gd name="T2" fmla="*/ 116 w 853"/>
                      <a:gd name="T3" fmla="*/ 570 h 825"/>
                      <a:gd name="T4" fmla="*/ 194 w 853"/>
                      <a:gd name="T5" fmla="*/ 469 h 825"/>
                      <a:gd name="T6" fmla="*/ 232 w 853"/>
                      <a:gd name="T7" fmla="*/ 268 h 825"/>
                      <a:gd name="T8" fmla="*/ 271 w 853"/>
                      <a:gd name="T9" fmla="*/ 67 h 825"/>
                      <a:gd name="T10" fmla="*/ 309 w 853"/>
                      <a:gd name="T11" fmla="*/ 0 h 825"/>
                      <a:gd name="T12" fmla="*/ 348 w 853"/>
                      <a:gd name="T13" fmla="*/ 67 h 825"/>
                      <a:gd name="T14" fmla="*/ 387 w 853"/>
                      <a:gd name="T15" fmla="*/ 261 h 825"/>
                      <a:gd name="T16" fmla="*/ 446 w 853"/>
                      <a:gd name="T17" fmla="*/ 463 h 825"/>
                      <a:gd name="T18" fmla="*/ 510 w 853"/>
                      <a:gd name="T19" fmla="*/ 554 h 825"/>
                      <a:gd name="T20" fmla="*/ 608 w 853"/>
                      <a:gd name="T21" fmla="*/ 598 h 825"/>
                      <a:gd name="T22" fmla="*/ 728 w 853"/>
                      <a:gd name="T23" fmla="*/ 609 h 82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853" h="825">
                        <a:moveTo>
                          <a:pt x="0" y="817"/>
                        </a:moveTo>
                        <a:cubicBezTo>
                          <a:pt x="49" y="809"/>
                          <a:pt x="98" y="801"/>
                          <a:pt x="136" y="771"/>
                        </a:cubicBezTo>
                        <a:cubicBezTo>
                          <a:pt x="174" y="741"/>
                          <a:pt x="204" y="703"/>
                          <a:pt x="227" y="635"/>
                        </a:cubicBezTo>
                        <a:cubicBezTo>
                          <a:pt x="250" y="567"/>
                          <a:pt x="257" y="454"/>
                          <a:pt x="272" y="363"/>
                        </a:cubicBezTo>
                        <a:cubicBezTo>
                          <a:pt x="287" y="272"/>
                          <a:pt x="302" y="151"/>
                          <a:pt x="317" y="91"/>
                        </a:cubicBezTo>
                        <a:cubicBezTo>
                          <a:pt x="332" y="31"/>
                          <a:pt x="348" y="0"/>
                          <a:pt x="363" y="0"/>
                        </a:cubicBezTo>
                        <a:cubicBezTo>
                          <a:pt x="378" y="0"/>
                          <a:pt x="393" y="32"/>
                          <a:pt x="408" y="91"/>
                        </a:cubicBezTo>
                        <a:cubicBezTo>
                          <a:pt x="423" y="150"/>
                          <a:pt x="435" y="265"/>
                          <a:pt x="454" y="354"/>
                        </a:cubicBezTo>
                        <a:cubicBezTo>
                          <a:pt x="473" y="443"/>
                          <a:pt x="499" y="561"/>
                          <a:pt x="523" y="627"/>
                        </a:cubicBezTo>
                        <a:cubicBezTo>
                          <a:pt x="547" y="693"/>
                          <a:pt x="567" y="720"/>
                          <a:pt x="598" y="750"/>
                        </a:cubicBezTo>
                        <a:cubicBezTo>
                          <a:pt x="629" y="780"/>
                          <a:pt x="670" y="798"/>
                          <a:pt x="712" y="810"/>
                        </a:cubicBezTo>
                        <a:cubicBezTo>
                          <a:pt x="754" y="822"/>
                          <a:pt x="824" y="822"/>
                          <a:pt x="853" y="825"/>
                        </a:cubicBezTo>
                      </a:path>
                    </a:pathLst>
                  </a:custGeom>
                  <a:noFill/>
                  <a:ln w="57150" cmpd="sng">
                    <a:solidFill>
                      <a:srgbClr val="FA8214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400" dirty="0"/>
                  </a:p>
                </p:txBody>
              </p:sp>
            </p:grpSp>
            <p:sp>
              <p:nvSpPr>
                <p:cNvPr id="28" name="AutoShape 8">
                  <a:extLst>
                    <a:ext uri="{FF2B5EF4-FFF2-40B4-BE49-F238E27FC236}">
                      <a16:creationId xmlns:a16="http://schemas.microsoft.com/office/drawing/2014/main" id="{75D60517-5109-214A-B143-717D61E860A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7970842" y="3785762"/>
                  <a:ext cx="274459" cy="128190"/>
                </a:xfrm>
                <a:prstGeom prst="rightArrow">
                  <a:avLst>
                    <a:gd name="adj1" fmla="val 60222"/>
                    <a:gd name="adj2" fmla="val 78445"/>
                  </a:avLst>
                </a:prstGeom>
                <a:solidFill>
                  <a:srgbClr val="FA8214"/>
                </a:solidFill>
                <a:ln w="28575">
                  <a:solidFill>
                    <a:srgbClr val="FA8214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 sz="4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US" altLang="de-DE" sz="1400" dirty="0"/>
                </a:p>
              </p:txBody>
            </p:sp>
            <p:sp>
              <p:nvSpPr>
                <p:cNvPr id="29" name="AutoShape 9">
                  <a:extLst>
                    <a:ext uri="{FF2B5EF4-FFF2-40B4-BE49-F238E27FC236}">
                      <a16:creationId xmlns:a16="http://schemas.microsoft.com/office/drawing/2014/main" id="{B338E502-4C85-0848-9BF5-F5349406C08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7340751" y="3785762"/>
                  <a:ext cx="276102" cy="128190"/>
                </a:xfrm>
                <a:prstGeom prst="rightArrow">
                  <a:avLst>
                    <a:gd name="adj1" fmla="val 60222"/>
                    <a:gd name="adj2" fmla="val 78915"/>
                  </a:avLst>
                </a:prstGeom>
                <a:solidFill>
                  <a:schemeClr val="accent2"/>
                </a:solidFill>
                <a:ln w="2857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 sz="4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US" altLang="de-DE" sz="1400" dirty="0"/>
                </a:p>
              </p:txBody>
            </p:sp>
            <p:sp>
              <p:nvSpPr>
                <p:cNvPr id="30" name="Text Box 10">
                  <a:extLst>
                    <a:ext uri="{FF2B5EF4-FFF2-40B4-BE49-F238E27FC236}">
                      <a16:creationId xmlns:a16="http://schemas.microsoft.com/office/drawing/2014/main" id="{DD401D40-A0E6-DA42-AEBB-977BFABC36D3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6728245" y="3372254"/>
                  <a:ext cx="1153304" cy="222707"/>
                </a:xfrm>
                <a:prstGeom prst="rect">
                  <a:avLst/>
                </a:prstGeom>
                <a:extLst/>
              </p:spPr>
              <p:txBody>
                <a:bodyPr wrap="none" lIns="0" tIns="0" rIns="0" bIns="0">
                  <a:spAutoFit/>
                </a:bodyPr>
                <a:lstStyle>
                  <a:defPPr>
                    <a:defRPr lang="de-DE"/>
                  </a:defPPr>
                  <a:lvl1pPr>
                    <a:defRPr sz="1200" b="1" i="1" kern="0">
                      <a:solidFill>
                        <a:srgbClr val="FA8214"/>
                      </a:solidFill>
                      <a:latin typeface="Arial"/>
                    </a:defRPr>
                  </a:lvl1pPr>
                </a:lstStyle>
                <a:p>
                  <a:r>
                    <a:rPr lang="en-US" altLang="de-DE" sz="1400" dirty="0">
                      <a:solidFill>
                        <a:schemeClr val="accent2"/>
                      </a:solidFill>
                    </a:rPr>
                    <a:t>Plasma wake</a:t>
                  </a:r>
                </a:p>
              </p:txBody>
            </p:sp>
            <p:sp>
              <p:nvSpPr>
                <p:cNvPr id="31" name="Textfeld 30">
                  <a:extLst>
                    <a:ext uri="{FF2B5EF4-FFF2-40B4-BE49-F238E27FC236}">
                      <a16:creationId xmlns:a16="http://schemas.microsoft.com/office/drawing/2014/main" id="{08E9A704-E3B7-4C43-BA12-09BC6AEC4086}"/>
                    </a:ext>
                  </a:extLst>
                </p:cNvPr>
                <p:cNvSpPr txBox="1"/>
                <p:nvPr/>
              </p:nvSpPr>
              <p:spPr>
                <a:xfrm>
                  <a:off x="8326496" y="3309172"/>
                  <a:ext cx="599851" cy="381783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>
                  <a:defPPr>
                    <a:defRPr lang="de-DE"/>
                  </a:defPPr>
                  <a:lvl1pPr>
                    <a:defRPr sz="1400" b="1" i="1" kern="0">
                      <a:solidFill>
                        <a:srgbClr val="FA8214"/>
                      </a:solidFill>
                      <a:latin typeface="Arial"/>
                    </a:defRPr>
                  </a:lvl1pPr>
                </a:lstStyle>
                <a:p>
                  <a:pPr algn="ctr"/>
                  <a:r>
                    <a:rPr lang="en-US" sz="1200" i="0" dirty="0"/>
                    <a:t>0.8 µm</a:t>
                  </a:r>
                </a:p>
                <a:p>
                  <a:pPr algn="ctr"/>
                  <a:r>
                    <a:rPr lang="en-US" sz="1200" i="0" dirty="0"/>
                    <a:t>375 THz</a:t>
                  </a:r>
                </a:p>
              </p:txBody>
            </p:sp>
          </p:grpSp>
          <p:grpSp>
            <p:nvGrpSpPr>
              <p:cNvPr id="18" name="Gruppieren 5">
                <a:extLst>
                  <a:ext uri="{FF2B5EF4-FFF2-40B4-BE49-F238E27FC236}">
                    <a16:creationId xmlns:a16="http://schemas.microsoft.com/office/drawing/2014/main" id="{31605C28-E515-9A40-8152-6C468EE58064}"/>
                  </a:ext>
                </a:extLst>
              </p:cNvPr>
              <p:cNvGrpSpPr/>
              <p:nvPr/>
            </p:nvGrpSpPr>
            <p:grpSpPr>
              <a:xfrm>
                <a:off x="6372200" y="2371238"/>
                <a:ext cx="2663361" cy="902650"/>
                <a:chOff x="6372200" y="2371238"/>
                <a:chExt cx="2663361" cy="902650"/>
              </a:xfrm>
            </p:grpSpPr>
            <p:pic>
              <p:nvPicPr>
                <p:cNvPr id="19" name="Picture 26">
                  <a:extLst>
                    <a:ext uri="{FF2B5EF4-FFF2-40B4-BE49-F238E27FC236}">
                      <a16:creationId xmlns:a16="http://schemas.microsoft.com/office/drawing/2014/main" id="{76950E75-4390-E540-B01B-D0B5491D0DE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3563"/>
                <a:stretch/>
              </p:blipFill>
              <p:spPr bwMode="auto">
                <a:xfrm>
                  <a:off x="6386666" y="2371238"/>
                  <a:ext cx="2592287" cy="872384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88900" cap="sq">
                  <a:noFill/>
                  <a:miter lim="800000"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20" name="Gerade Verbindung 19">
                  <a:extLst>
                    <a:ext uri="{FF2B5EF4-FFF2-40B4-BE49-F238E27FC236}">
                      <a16:creationId xmlns:a16="http://schemas.microsoft.com/office/drawing/2014/main" id="{090A599C-4DA7-9C44-BA0C-BB3E6B695EF7}"/>
                    </a:ext>
                  </a:extLst>
                </p:cNvPr>
                <p:cNvCxnSpPr/>
                <p:nvPr/>
              </p:nvCxnSpPr>
              <p:spPr>
                <a:xfrm>
                  <a:off x="8119552" y="3108319"/>
                  <a:ext cx="223293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Gerade Verbindung 20">
                  <a:extLst>
                    <a:ext uri="{FF2B5EF4-FFF2-40B4-BE49-F238E27FC236}">
                      <a16:creationId xmlns:a16="http://schemas.microsoft.com/office/drawing/2014/main" id="{305CCDC7-26AC-B843-8B53-C69D7D6BC5E1}"/>
                    </a:ext>
                  </a:extLst>
                </p:cNvPr>
                <p:cNvCxnSpPr/>
                <p:nvPr/>
              </p:nvCxnSpPr>
              <p:spPr>
                <a:xfrm>
                  <a:off x="8119552" y="3046133"/>
                  <a:ext cx="0" cy="124372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Gerade Verbindung 21">
                  <a:extLst>
                    <a:ext uri="{FF2B5EF4-FFF2-40B4-BE49-F238E27FC236}">
                      <a16:creationId xmlns:a16="http://schemas.microsoft.com/office/drawing/2014/main" id="{9AB0A669-2A32-F745-85C0-233E1267AF4E}"/>
                    </a:ext>
                  </a:extLst>
                </p:cNvPr>
                <p:cNvCxnSpPr/>
                <p:nvPr/>
              </p:nvCxnSpPr>
              <p:spPr>
                <a:xfrm>
                  <a:off x="8351824" y="3046133"/>
                  <a:ext cx="0" cy="124372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feld 22">
                  <a:extLst>
                    <a:ext uri="{FF2B5EF4-FFF2-40B4-BE49-F238E27FC236}">
                      <a16:creationId xmlns:a16="http://schemas.microsoft.com/office/drawing/2014/main" id="{EA9C9574-0386-2544-877E-FD6C4AE3CAB8}"/>
                    </a:ext>
                  </a:extLst>
                </p:cNvPr>
                <p:cNvSpPr txBox="1"/>
                <p:nvPr/>
              </p:nvSpPr>
              <p:spPr>
                <a:xfrm>
                  <a:off x="8326014" y="2955735"/>
                  <a:ext cx="709547" cy="3181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chemeClr val="bg1"/>
                      </a:solidFill>
                    </a:rPr>
                    <a:t>10 µm</a:t>
                  </a:r>
                </a:p>
              </p:txBody>
            </p:sp>
            <p:sp>
              <p:nvSpPr>
                <p:cNvPr id="24" name="Rechteck 23">
                  <a:extLst>
                    <a:ext uri="{FF2B5EF4-FFF2-40B4-BE49-F238E27FC236}">
                      <a16:creationId xmlns:a16="http://schemas.microsoft.com/office/drawing/2014/main" id="{0A10EC62-C99F-8244-923D-0E84076E6232}"/>
                    </a:ext>
                  </a:extLst>
                </p:cNvPr>
                <p:cNvSpPr/>
                <p:nvPr/>
              </p:nvSpPr>
              <p:spPr>
                <a:xfrm>
                  <a:off x="6372200" y="2969078"/>
                  <a:ext cx="1570123" cy="28633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de-DE" sz="1200" dirty="0">
                      <a:solidFill>
                        <a:schemeClr val="bg1"/>
                      </a:solidFill>
                      <a:cs typeface="Arial" pitchFamily="34" charset="0"/>
                    </a:rPr>
                    <a:t>FSU Jena, HI Jena</a:t>
                  </a:r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B151CAF7-1227-3B41-8463-E0BA6B10D2BA}"/>
                </a:ext>
              </a:extLst>
            </p:cNvPr>
            <p:cNvSpPr txBox="1"/>
            <p:nvPr/>
          </p:nvSpPr>
          <p:spPr>
            <a:xfrm>
              <a:off x="6408665" y="2260838"/>
              <a:ext cx="2521736" cy="184666"/>
            </a:xfrm>
            <a:prstGeom prst="rect">
              <a:avLst/>
            </a:prstGeom>
            <a:solidFill>
              <a:srgbClr val="7F7F7F"/>
            </a:solidFill>
          </p:spPr>
          <p:txBody>
            <a:bodyPr wrap="square" lIns="0" tIns="0" rIns="0" bIns="0">
              <a:spAutoFit/>
            </a:bodyPr>
            <a:lstStyle>
              <a:defPPr>
                <a:defRPr lang="de-DE"/>
              </a:defPPr>
              <a:lvl1pPr algn="ctr">
                <a:defRPr sz="1200">
                  <a:solidFill>
                    <a:schemeClr val="bg1"/>
                  </a:solidFill>
                </a:defRPr>
              </a:lvl1pPr>
            </a:lstStyle>
            <a:p>
              <a:r>
                <a:rPr lang="en-US" i="1" dirty="0"/>
                <a:t>Laser-Wakefield </a:t>
              </a:r>
              <a:r>
                <a:rPr lang="en-US" i="1" dirty="0" err="1"/>
                <a:t>Beschleunigung</a:t>
              </a:r>
              <a:endParaRPr lang="en-US" sz="1600" b="1" i="1" dirty="0"/>
            </a:p>
          </p:txBody>
        </p:sp>
      </p:grpSp>
      <p:cxnSp>
        <p:nvCxnSpPr>
          <p:cNvPr id="35" name="Gerader Verbinder 34"/>
          <p:cNvCxnSpPr/>
          <p:nvPr/>
        </p:nvCxnSpPr>
        <p:spPr bwMode="auto">
          <a:xfrm>
            <a:off x="4139952" y="1624217"/>
            <a:ext cx="0" cy="462050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feld 39"/>
          <p:cNvSpPr txBox="1"/>
          <p:nvPr/>
        </p:nvSpPr>
        <p:spPr>
          <a:xfrm>
            <a:off x="639569" y="1719717"/>
            <a:ext cx="3073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Laser-</a:t>
            </a:r>
            <a:r>
              <a:rPr lang="de-DE" sz="1600" b="1" dirty="0" err="1" smtClean="0"/>
              <a:t>Wakefield</a:t>
            </a:r>
            <a:endParaRPr lang="de-DE" sz="1600" b="1" dirty="0" smtClean="0"/>
          </a:p>
          <a:p>
            <a:r>
              <a:rPr lang="de-DE" sz="1600" dirty="0" smtClean="0"/>
              <a:t>Kritische </a:t>
            </a:r>
            <a:r>
              <a:rPr lang="de-DE" sz="1600" dirty="0" smtClean="0"/>
              <a:t>Themen: </a:t>
            </a:r>
          </a:p>
          <a:p>
            <a:r>
              <a:rPr lang="de-DE" sz="1600" dirty="0" smtClean="0"/>
              <a:t>Strahlqualität + Modularität  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5194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182761"/>
            <a:ext cx="6102888" cy="20188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316" y="1531758"/>
            <a:ext cx="7763867" cy="24433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feld 5"/>
          <p:cNvSpPr txBox="1"/>
          <p:nvPr/>
        </p:nvSpPr>
        <p:spPr>
          <a:xfrm>
            <a:off x="5976507" y="3748794"/>
            <a:ext cx="3010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/>
              <a:t>Quelle: O. Boine-Frankenheim, GSI</a:t>
            </a:r>
            <a:endParaRPr lang="de-DE" sz="1400" i="1" dirty="0"/>
          </a:p>
        </p:txBody>
      </p:sp>
      <p:sp>
        <p:nvSpPr>
          <p:cNvPr id="7" name="Textfeld 6"/>
          <p:cNvSpPr txBox="1"/>
          <p:nvPr/>
        </p:nvSpPr>
        <p:spPr>
          <a:xfrm>
            <a:off x="162018" y="6147808"/>
            <a:ext cx="23374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/>
              <a:t>Quelle: H. </a:t>
            </a:r>
            <a:r>
              <a:rPr lang="de-DE" sz="1400" i="1" dirty="0" err="1" smtClean="0"/>
              <a:t>Bartosik</a:t>
            </a:r>
            <a:r>
              <a:rPr lang="de-DE" sz="1400" i="1" dirty="0" smtClean="0"/>
              <a:t>, CERN </a:t>
            </a:r>
            <a:endParaRPr lang="de-DE" sz="1400" i="1" dirty="0"/>
          </a:p>
        </p:txBody>
      </p:sp>
      <p:sp>
        <p:nvSpPr>
          <p:cNvPr id="9" name="Textfeld 8"/>
          <p:cNvSpPr txBox="1"/>
          <p:nvPr/>
        </p:nvSpPr>
        <p:spPr>
          <a:xfrm>
            <a:off x="0" y="412907"/>
            <a:ext cx="742530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Strahldynamik-Herausforderungen </a:t>
            </a:r>
            <a:r>
              <a:rPr lang="de-DE" sz="2000" b="1" dirty="0" err="1" smtClean="0"/>
              <a:t>Hadronen</a:t>
            </a:r>
            <a:r>
              <a:rPr lang="de-DE" sz="2000" b="1" dirty="0" smtClean="0"/>
              <a:t>:</a:t>
            </a:r>
          </a:p>
          <a:p>
            <a:pPr marL="742950" lvl="1" indent="-285750" algn="l">
              <a:buFont typeface="Symbol" panose="05050102010706020507" pitchFamily="18" charset="2"/>
              <a:buChar char="-"/>
            </a:pPr>
            <a:r>
              <a:rPr lang="de-DE" sz="1600" b="1" dirty="0"/>
              <a:t>l</a:t>
            </a:r>
            <a:r>
              <a:rPr lang="de-DE" sz="1600" b="1" dirty="0" smtClean="0"/>
              <a:t>ange Speicherzeiten bei maximaler </a:t>
            </a:r>
            <a:r>
              <a:rPr lang="de-DE" sz="1600" b="1" dirty="0" smtClean="0"/>
              <a:t>Intensität + minimalen </a:t>
            </a:r>
            <a:r>
              <a:rPr lang="de-DE" sz="1600" b="1" dirty="0" smtClean="0"/>
              <a:t>Verluste</a:t>
            </a:r>
          </a:p>
          <a:p>
            <a:pPr marL="742950" lvl="1" indent="-285750" algn="l">
              <a:buFont typeface="Symbol" panose="05050102010706020507" pitchFamily="18" charset="2"/>
              <a:buChar char="-"/>
            </a:pPr>
            <a:r>
              <a:rPr lang="de-DE" sz="1600" b="1" dirty="0" smtClean="0"/>
              <a:t>kohärente Effekte + nichtlineare Resonanzen etc. </a:t>
            </a:r>
          </a:p>
        </p:txBody>
      </p:sp>
      <p:sp>
        <p:nvSpPr>
          <p:cNvPr id="10" name="Textfeld 9"/>
          <p:cNvSpPr txBox="1"/>
          <p:nvPr/>
        </p:nvSpPr>
        <p:spPr>
          <a:xfrm rot="1440607">
            <a:off x="223636" y="3431457"/>
            <a:ext cx="7545656" cy="369332"/>
          </a:xfrm>
          <a:prstGeom prst="rect">
            <a:avLst/>
          </a:prstGeom>
          <a:solidFill>
            <a:srgbClr val="FFFF99">
              <a:alpha val="37647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Strahldynamische Zusammenarbeit GSI-CERN - Hochschulen seit 2002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864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83568" y="1707773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MCBI2019 </a:t>
            </a:r>
            <a:r>
              <a:rPr lang="de-DE" dirty="0"/>
              <a:t>(CERN) September </a:t>
            </a:r>
            <a:r>
              <a:rPr lang="de-DE" dirty="0" smtClean="0"/>
              <a:t>23-27, 2019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 flipH="1">
            <a:off x="683568" y="3753906"/>
            <a:ext cx="5507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SpaceCharge2019 (CERN) November </a:t>
            </a:r>
            <a:r>
              <a:rPr lang="de-DE" dirty="0" smtClean="0"/>
              <a:t>4-6, 2019</a:t>
            </a:r>
            <a:endParaRPr lang="de-DE" dirty="0"/>
          </a:p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923652" y="4227363"/>
            <a:ext cx="80408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A) Preliminary Results from </a:t>
            </a:r>
            <a:r>
              <a:rPr lang="en-US" sz="1400" b="1" dirty="0"/>
              <a:t>Space Charge experimental studies of the LHC pre-accelerators</a:t>
            </a:r>
          </a:p>
          <a:p>
            <a:r>
              <a:rPr lang="en-US" sz="1400" dirty="0"/>
              <a:t>of Run II. This concerns substantial Space Charge studies at LEIR, PSB, PS &amp; SPS in</a:t>
            </a:r>
          </a:p>
          <a:p>
            <a:r>
              <a:rPr lang="en-US" sz="1400" dirty="0"/>
              <a:t>view of the LIU upgrade program.</a:t>
            </a:r>
          </a:p>
          <a:p>
            <a:r>
              <a:rPr lang="en-US" sz="1400" dirty="0"/>
              <a:t>B) Space Charge Experiments at other Labs (2019 </a:t>
            </a:r>
            <a:r>
              <a:rPr lang="en-US" sz="1400" b="1" dirty="0" err="1"/>
              <a:t>Fermilab</a:t>
            </a:r>
            <a:r>
              <a:rPr lang="en-US" sz="1400" b="1" dirty="0"/>
              <a:t> Booster experiments, GSI</a:t>
            </a:r>
            <a:r>
              <a:rPr lang="en-US" sz="1400" dirty="0"/>
              <a:t>, others)</a:t>
            </a:r>
          </a:p>
          <a:p>
            <a:r>
              <a:rPr lang="en-US" sz="1400" dirty="0"/>
              <a:t>C) Tools (benchmarking, status, medium &amp; long-term </a:t>
            </a:r>
            <a:r>
              <a:rPr lang="en-US" sz="1400" dirty="0" smtClean="0"/>
              <a:t>plans</a:t>
            </a:r>
            <a:r>
              <a:rPr lang="en-US" sz="1400" b="1" dirty="0" smtClean="0"/>
              <a:t>), </a:t>
            </a:r>
            <a:r>
              <a:rPr lang="de-DE" sz="1400" b="1" dirty="0" err="1" smtClean="0"/>
              <a:t>Methods</a:t>
            </a:r>
            <a:r>
              <a:rPr lang="de-DE" sz="1400" b="1" dirty="0" smtClean="0"/>
              <a:t> </a:t>
            </a:r>
            <a:r>
              <a:rPr lang="de-DE" sz="1400" b="1" dirty="0"/>
              <a:t>(</a:t>
            </a:r>
            <a:r>
              <a:rPr lang="de-DE" sz="1400" b="1" dirty="0" err="1"/>
              <a:t>Symplectic</a:t>
            </a:r>
            <a:r>
              <a:rPr lang="de-DE" sz="1400" b="1" dirty="0"/>
              <a:t> PIC </a:t>
            </a:r>
            <a:r>
              <a:rPr lang="de-DE" sz="1400" b="1" dirty="0" err="1"/>
              <a:t>codes</a:t>
            </a:r>
            <a:r>
              <a:rPr lang="de-DE" sz="1400" b="1" dirty="0"/>
              <a:t>, </a:t>
            </a:r>
            <a:r>
              <a:rPr lang="de-DE" sz="1400" b="1" dirty="0" err="1"/>
              <a:t>noise</a:t>
            </a:r>
            <a:r>
              <a:rPr lang="de-DE" sz="1400" b="1" dirty="0"/>
              <a:t>, </a:t>
            </a:r>
            <a:r>
              <a:rPr lang="de-DE" sz="1400" b="1" dirty="0" err="1"/>
              <a:t>balance</a:t>
            </a:r>
            <a:r>
              <a:rPr lang="de-DE" sz="1400" b="1" dirty="0"/>
              <a:t> </a:t>
            </a:r>
            <a:r>
              <a:rPr lang="de-DE" sz="1400" b="1" dirty="0" err="1"/>
              <a:t>coherent</a:t>
            </a:r>
            <a:r>
              <a:rPr lang="de-DE" sz="1400" b="1" dirty="0"/>
              <a:t> &amp; </a:t>
            </a:r>
            <a:r>
              <a:rPr lang="de-DE" sz="1400" b="1" dirty="0" err="1"/>
              <a:t>incoherent</a:t>
            </a:r>
            <a:r>
              <a:rPr lang="de-DE" sz="1400" b="1" dirty="0"/>
              <a:t> </a:t>
            </a:r>
            <a:r>
              <a:rPr lang="de-DE" sz="1400" b="1" dirty="0" err="1" smtClean="0"/>
              <a:t>space</a:t>
            </a:r>
            <a:r>
              <a:rPr lang="de-DE" sz="1400" b="1" dirty="0" smtClean="0"/>
              <a:t> </a:t>
            </a:r>
            <a:r>
              <a:rPr lang="de-DE" sz="1400" b="1" dirty="0" err="1"/>
              <a:t>c</a:t>
            </a:r>
            <a:r>
              <a:rPr lang="de-DE" sz="1400" b="1" dirty="0" err="1" smtClean="0"/>
              <a:t>harge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effects</a:t>
            </a:r>
            <a:r>
              <a:rPr lang="de-DE" sz="1400" b="1" dirty="0" smtClean="0"/>
              <a:t>, </a:t>
            </a:r>
            <a:r>
              <a:rPr lang="en-US" sz="1400" dirty="0" smtClean="0"/>
              <a:t>3D </a:t>
            </a:r>
            <a:r>
              <a:rPr lang="en-US" sz="1400" dirty="0" err="1"/>
              <a:t>symplectic</a:t>
            </a:r>
            <a:r>
              <a:rPr lang="en-US" sz="1400" dirty="0"/>
              <a:t> </a:t>
            </a:r>
            <a:r>
              <a:rPr lang="en-US" sz="1400" dirty="0" smtClean="0"/>
              <a:t>space </a:t>
            </a:r>
            <a:r>
              <a:rPr lang="en-US" sz="1400" dirty="0"/>
              <a:t>c</a:t>
            </a:r>
            <a:r>
              <a:rPr lang="en-US" sz="1400" dirty="0" smtClean="0"/>
              <a:t>harge </a:t>
            </a:r>
            <a:r>
              <a:rPr lang="en-US" sz="1400" dirty="0"/>
              <a:t>kick with Sigma Matrix analysis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936774" y="2138824"/>
            <a:ext cx="82072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This workshop will focus on </a:t>
            </a:r>
            <a:r>
              <a:rPr lang="en-US" sz="1400" b="1" dirty="0"/>
              <a:t>mitigation methods for coherent beam instabilities</a:t>
            </a:r>
            <a:r>
              <a:rPr lang="en-US" sz="1400" dirty="0"/>
              <a:t>, reviewing</a:t>
            </a:r>
          </a:p>
          <a:p>
            <a:r>
              <a:rPr lang="en-US" sz="1400" dirty="0"/>
              <a:t>in </a:t>
            </a:r>
            <a:r>
              <a:rPr lang="en-US" sz="1400" b="1" dirty="0"/>
              <a:t>detail the theories (and underlying assumptions</a:t>
            </a:r>
            <a:r>
              <a:rPr lang="en-US" sz="1400" dirty="0"/>
              <a:t>), </a:t>
            </a:r>
            <a:r>
              <a:rPr lang="en-US" sz="1400" b="1" dirty="0"/>
              <a:t>simulations and measurements </a:t>
            </a:r>
            <a:r>
              <a:rPr lang="en-US" sz="1400" dirty="0"/>
              <a:t>on the one</a:t>
            </a:r>
          </a:p>
          <a:p>
            <a:r>
              <a:rPr lang="en-US" sz="1400" dirty="0"/>
              <a:t>hand, and on the other hand trying to </a:t>
            </a:r>
            <a:r>
              <a:rPr lang="en-US" sz="1400" b="1" dirty="0"/>
              <a:t>compare the different mitigation methods </a:t>
            </a:r>
            <a:r>
              <a:rPr lang="en-US" sz="1400" dirty="0"/>
              <a:t>(e.g. with</a:t>
            </a:r>
          </a:p>
          <a:p>
            <a:r>
              <a:rPr lang="en-US" sz="1400" dirty="0"/>
              <a:t>respect to other effects such as beam lifetime) to provide the simplest and most robust solutions</a:t>
            </a:r>
          </a:p>
          <a:p>
            <a:r>
              <a:rPr lang="en-US" sz="1400" dirty="0"/>
              <a:t>for </a:t>
            </a:r>
            <a:r>
              <a:rPr lang="en-US" sz="1400" b="1" dirty="0"/>
              <a:t>day-to-day operation of the machines</a:t>
            </a:r>
            <a:r>
              <a:rPr lang="en-US" sz="1400" dirty="0"/>
              <a:t>.</a:t>
            </a:r>
            <a:r>
              <a:rPr lang="de-DE" sz="1400" dirty="0" smtClean="0"/>
              <a:t>  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936775" y="692696"/>
            <a:ext cx="4146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/>
              <a:t>Upcoming</a:t>
            </a:r>
            <a:r>
              <a:rPr lang="de-DE" sz="2000" b="1" dirty="0" smtClean="0"/>
              <a:t> ICFA Mini-Workshops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11647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904875" y="1485736"/>
            <a:ext cx="7848600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de-DE" dirty="0" smtClean="0"/>
              <a:t>Weiterentwicklung von Theorie und Simulationen zur Optimierung bestehender Beschleuniger bzw. im Bau befindlicher Anlagen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de-DE" dirty="0" smtClean="0"/>
              <a:t>h: Kreisbeschleuniger (CERN, FAIR) – Sicherstellung der spezifizierten bzw. maximal möglichen Intensität 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de-DE" dirty="0" smtClean="0"/>
              <a:t>Linearbeschleuniger: </a:t>
            </a:r>
          </a:p>
          <a:p>
            <a:pPr marL="742950" lvl="1" indent="-285750" algn="l">
              <a:buFont typeface="Symbol" panose="05050102010706020507" pitchFamily="18" charset="2"/>
              <a:buChar char="-"/>
            </a:pPr>
            <a:r>
              <a:rPr lang="de-DE" sz="1600" dirty="0" smtClean="0"/>
              <a:t>e</a:t>
            </a:r>
            <a:r>
              <a:rPr lang="de-DE" sz="1600" baseline="30000" dirty="0"/>
              <a:t>-</a:t>
            </a:r>
            <a:r>
              <a:rPr lang="de-DE" sz="1600" dirty="0" smtClean="0"/>
              <a:t>: Effizienz (</a:t>
            </a:r>
            <a:r>
              <a:rPr lang="de-DE" sz="1600" dirty="0" err="1" smtClean="0"/>
              <a:t>ERL‘s</a:t>
            </a:r>
            <a:r>
              <a:rPr lang="de-DE" sz="1600" dirty="0" smtClean="0"/>
              <a:t>)</a:t>
            </a:r>
          </a:p>
          <a:p>
            <a:pPr marL="742950" lvl="1" indent="-285750" algn="l">
              <a:buFont typeface="Symbol" panose="05050102010706020507" pitchFamily="18" charset="2"/>
              <a:buChar char="-"/>
            </a:pPr>
            <a:r>
              <a:rPr lang="de-DE" sz="1600" dirty="0" smtClean="0"/>
              <a:t>Kompaktheit 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de-DE" sz="1600" dirty="0" smtClean="0"/>
              <a:t>e</a:t>
            </a:r>
            <a:r>
              <a:rPr lang="de-DE" sz="1600" baseline="30000" dirty="0"/>
              <a:t>-</a:t>
            </a:r>
            <a:r>
              <a:rPr lang="de-DE" sz="1600" dirty="0" smtClean="0"/>
              <a:t>: Laser-Plasma-Beschleunigung, </a:t>
            </a:r>
            <a:r>
              <a:rPr lang="de-DE" sz="1600" dirty="0" err="1" smtClean="0"/>
              <a:t>DLA‘s</a:t>
            </a:r>
            <a:r>
              <a:rPr lang="de-DE" sz="1600" dirty="0" smtClean="0"/>
              <a:t>  etc.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de-DE" sz="1600" dirty="0" smtClean="0"/>
              <a:t>h: kompakte „konventionelle“ Strukturen (CH)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de-DE" dirty="0" smtClean="0"/>
              <a:t>Strahldynamik wichtige Basis für neue Konzepte der Beschleunigung </a:t>
            </a:r>
          </a:p>
          <a:p>
            <a:pPr marL="742950" lvl="1" indent="-285750" algn="l">
              <a:buFont typeface="Symbol" panose="05050102010706020507" pitchFamily="18" charset="2"/>
              <a:buChar char="-"/>
            </a:pPr>
            <a:r>
              <a:rPr lang="de-DE" sz="1600" dirty="0" smtClean="0"/>
              <a:t>Innovative Beschleunigungsmethoden essentiell </a:t>
            </a:r>
          </a:p>
          <a:p>
            <a:pPr marL="742950" lvl="1" indent="-285750" algn="l">
              <a:buFont typeface="Symbol" panose="05050102010706020507" pitchFamily="18" charset="2"/>
              <a:buChar char="-"/>
            </a:pPr>
            <a:r>
              <a:rPr lang="de-DE" sz="1600" dirty="0" smtClean="0"/>
              <a:t>Laser-Plasma: e,</a:t>
            </a:r>
            <a:r>
              <a:rPr lang="de-DE" sz="1600" baseline="30000" dirty="0" smtClean="0"/>
              <a:t>-</a:t>
            </a:r>
            <a:r>
              <a:rPr lang="de-DE" sz="1600" dirty="0" smtClean="0"/>
              <a:t>h</a:t>
            </a:r>
          </a:p>
          <a:p>
            <a:pPr marL="742950" lvl="1" indent="-285750" algn="l">
              <a:buFont typeface="Symbol" panose="05050102010706020507" pitchFamily="18" charset="2"/>
              <a:buChar char="-"/>
            </a:pPr>
            <a:r>
              <a:rPr lang="de-DE" sz="1600" dirty="0" smtClean="0"/>
              <a:t>direkte Laser-Ionen –B.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de-DE" dirty="0" smtClean="0"/>
              <a:t>Attraktive Zugänge für </a:t>
            </a:r>
            <a:r>
              <a:rPr lang="de-DE" dirty="0" smtClean="0"/>
              <a:t>Doktorarbeiten</a:t>
            </a:r>
            <a:r>
              <a:rPr lang="de-DE" dirty="0" smtClean="0"/>
              <a:t> und </a:t>
            </a:r>
            <a:r>
              <a:rPr lang="de-DE" dirty="0" smtClean="0"/>
              <a:t>Nachwuchswissenschaftler*innen </a:t>
            </a:r>
            <a:r>
              <a:rPr lang="de-DE" dirty="0" smtClean="0"/>
              <a:t>im Bereich Beschleuniger an den </a:t>
            </a:r>
            <a:r>
              <a:rPr lang="de-DE" dirty="0" smtClean="0"/>
              <a:t>Hochschulen</a:t>
            </a:r>
            <a:endParaRPr lang="de-DE" dirty="0" smtClean="0"/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dirty="0" smtClean="0"/>
              <a:t>Erwartungen an Fördertöpfe: ausreichende </a:t>
            </a:r>
            <a:r>
              <a:rPr lang="de-DE" dirty="0" smtClean="0"/>
              <a:t>Mittelbereitstellung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72601" y="749159"/>
            <a:ext cx="5328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 Erwartungen an die Strahldynamik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81087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_Praesentation_2010_2">
  <a:themeElements>
    <a:clrScheme name="v1_TUD_Präsentation_r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1_TUD_Präsentation_r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1_TUD_Präsentation_r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TU_Praesentation_2010_2.pptx</Template>
  <TotalTime>0</TotalTime>
  <Words>539</Words>
  <Application>Microsoft Office PowerPoint</Application>
  <PresentationFormat>Bildschirmpräsentation (4:3)</PresentationFormat>
  <Paragraphs>79</Paragraphs>
  <Slides>9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Arial</vt:lpstr>
      <vt:lpstr>Bitstream Charter</vt:lpstr>
      <vt:lpstr>Stafford</vt:lpstr>
      <vt:lpstr>Symbol</vt:lpstr>
      <vt:lpstr>Tahoma</vt:lpstr>
      <vt:lpstr>Wingdings</vt:lpstr>
      <vt:lpstr>TU_Praesentation_2010_2</vt:lpstr>
      <vt:lpstr>Fachgebiet Beschleunigerphysik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Moritz Lohse</dc:creator>
  <cp:lastModifiedBy>Hofmann, Ingo Prof. Dr.</cp:lastModifiedBy>
  <cp:revision>210</cp:revision>
  <cp:lastPrinted>2014-09-06T11:41:37Z</cp:lastPrinted>
  <dcterms:created xsi:type="dcterms:W3CDTF">2009-12-23T09:42:49Z</dcterms:created>
  <dcterms:modified xsi:type="dcterms:W3CDTF">2019-09-05T07:34:50Z</dcterms:modified>
</cp:coreProperties>
</file>