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58" r:id="rId4"/>
    <p:sldId id="260" r:id="rId5"/>
    <p:sldId id="267" r:id="rId6"/>
    <p:sldId id="259" r:id="rId7"/>
    <p:sldId id="261" r:id="rId8"/>
    <p:sldId id="262" r:id="rId9"/>
    <p:sldId id="263" r:id="rId10"/>
    <p:sldId id="264" r:id="rId11"/>
    <p:sldId id="265" r:id="rId12"/>
    <p:sldId id="266" r:id="rId13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666666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45" autoAdjust="0"/>
    <p:restoredTop sz="94666" autoAdjust="0"/>
  </p:normalViewPr>
  <p:slideViewPr>
    <p:cSldViewPr snapToGrid="0" snapToObjects="1">
      <p:cViewPr>
        <p:scale>
          <a:sx n="71" d="100"/>
          <a:sy n="71" d="100"/>
        </p:scale>
        <p:origin x="856" y="8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05.09.19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05.09.19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3193470" y="150090"/>
            <a:ext cx="5615712" cy="845209"/>
            <a:chOff x="3193470" y="150090"/>
            <a:chExt cx="5615712" cy="84520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/>
            <p:cNvSpPr txBox="1"/>
            <p:nvPr userDrawn="1"/>
          </p:nvSpPr>
          <p:spPr>
            <a:xfrm>
              <a:off x="3193470" y="595189"/>
              <a:ext cx="55308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dirty="0">
                  <a:solidFill>
                    <a:srgbClr val="333333"/>
                  </a:solidFill>
                  <a:latin typeface="Arial"/>
                  <a:cs typeface="Arial"/>
                </a:rPr>
                <a:t>GSI Helmholtzzentrum für Schwerionenforschung GmbH</a:t>
              </a:r>
            </a:p>
            <a:p>
              <a:pPr algn="r"/>
              <a:endParaRPr lang="de-DE" sz="1000" dirty="0">
                <a:solidFill>
                  <a:srgbClr val="333333"/>
                </a:solidFill>
                <a:latin typeface="Arial"/>
                <a:cs typeface="Arial"/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/>
              <a:t>M. Bender - GSI MAT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/>
              <a:t>M. Bender - GSI MAT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/>
              <a:t>M. Bender - GSI MAT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M. Bender - GSI MAT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tiff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Materialforschung für Beschleuniger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779866"/>
          </a:xfrm>
        </p:spPr>
        <p:txBody>
          <a:bodyPr>
            <a:normAutofit/>
          </a:bodyPr>
          <a:lstStyle/>
          <a:p>
            <a:r>
              <a:rPr lang="de-DE" dirty="0"/>
              <a:t>M. Bender* </a:t>
            </a:r>
            <a:r>
              <a:rPr lang="de-DE" dirty="0" err="1"/>
              <a:t>and</a:t>
            </a:r>
            <a:r>
              <a:rPr lang="de-DE" dirty="0"/>
              <a:t> C. Trautmann, </a:t>
            </a:r>
          </a:p>
          <a:p>
            <a:r>
              <a:rPr lang="de-DE" dirty="0"/>
              <a:t>MAT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7AD8CB6-5714-2D4A-AB25-339296C92B8D}"/>
              </a:ext>
            </a:extLst>
          </p:cNvPr>
          <p:cNvSpPr txBox="1"/>
          <p:nvPr/>
        </p:nvSpPr>
        <p:spPr>
          <a:xfrm>
            <a:off x="7423657" y="6300592"/>
            <a:ext cx="1720343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/>
              <a:t>* </a:t>
            </a:r>
            <a:r>
              <a:rPr lang="de-DE" sz="1400" dirty="0" err="1"/>
              <a:t>m.bender@gsi.de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1E4248-F662-E845-BB09-87EF99544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Investigation of dynamic outgassing</a:t>
            </a:r>
          </a:p>
        </p:txBody>
      </p:sp>
      <p:pic>
        <p:nvPicPr>
          <p:cNvPr id="4" name="Grafik 311">
            <a:extLst>
              <a:ext uri="{FF2B5EF4-FFF2-40B4-BE49-F238E27FC236}">
                <a16:creationId xmlns:a16="http://schemas.microsoft.com/office/drawing/2014/main" id="{13FCD6F0-84ED-554D-ACE9-BA15A3B3E2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" b="15083"/>
          <a:stretch/>
        </p:blipFill>
        <p:spPr bwMode="auto">
          <a:xfrm>
            <a:off x="4921529" y="1245365"/>
            <a:ext cx="4136838" cy="274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ierung 8">
            <a:extLst>
              <a:ext uri="{FF2B5EF4-FFF2-40B4-BE49-F238E27FC236}">
                <a16:creationId xmlns:a16="http://schemas.microsoft.com/office/drawing/2014/main" id="{05653EB6-1F1B-3C44-99B6-080940B1AC49}"/>
              </a:ext>
            </a:extLst>
          </p:cNvPr>
          <p:cNvGrpSpPr/>
          <p:nvPr/>
        </p:nvGrpSpPr>
        <p:grpSpPr>
          <a:xfrm>
            <a:off x="0" y="1245366"/>
            <a:ext cx="4854716" cy="2452208"/>
            <a:chOff x="1077998" y="1858083"/>
            <a:chExt cx="6368230" cy="3371644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0E4702E4-E59A-9446-9666-5ABDBC4D774B}"/>
                </a:ext>
              </a:extLst>
            </p:cNvPr>
            <p:cNvSpPr/>
            <p:nvPr/>
          </p:nvSpPr>
          <p:spPr>
            <a:xfrm>
              <a:off x="5623118" y="2839376"/>
              <a:ext cx="123997" cy="440765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3036834B-067E-8942-84C6-D550275BAECD}"/>
                </a:ext>
              </a:extLst>
            </p:cNvPr>
            <p:cNvSpPr/>
            <p:nvPr/>
          </p:nvSpPr>
          <p:spPr>
            <a:xfrm>
              <a:off x="2930704" y="3638729"/>
              <a:ext cx="627530" cy="1195294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40FC7BAE-5F6F-DF44-A156-B17411BF4931}"/>
                </a:ext>
              </a:extLst>
            </p:cNvPr>
            <p:cNvSpPr/>
            <p:nvPr/>
          </p:nvSpPr>
          <p:spPr>
            <a:xfrm>
              <a:off x="4865585" y="3713435"/>
              <a:ext cx="201706" cy="881530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E019F641-931D-E746-9D6A-04C66DF7E051}"/>
                </a:ext>
              </a:extLst>
            </p:cNvPr>
            <p:cNvSpPr/>
            <p:nvPr/>
          </p:nvSpPr>
          <p:spPr>
            <a:xfrm>
              <a:off x="3759940" y="2764670"/>
              <a:ext cx="679823" cy="582706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F897170-DE20-5E4B-BE10-C81C564FD5B7}"/>
                </a:ext>
              </a:extLst>
            </p:cNvPr>
            <p:cNvSpPr/>
            <p:nvPr/>
          </p:nvSpPr>
          <p:spPr>
            <a:xfrm>
              <a:off x="2542234" y="2368729"/>
              <a:ext cx="1382059" cy="1397000"/>
            </a:xfrm>
            <a:prstGeom prst="ellipse">
              <a:avLst/>
            </a:prstGeom>
            <a:solidFill>
              <a:srgbClr val="FFFFFF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440084D-31F0-364A-B0C3-6EC0E251223C}"/>
                </a:ext>
              </a:extLst>
            </p:cNvPr>
            <p:cNvSpPr/>
            <p:nvPr/>
          </p:nvSpPr>
          <p:spPr>
            <a:xfrm>
              <a:off x="4270943" y="2368729"/>
              <a:ext cx="1382059" cy="1397000"/>
            </a:xfrm>
            <a:prstGeom prst="ellipse">
              <a:avLst/>
            </a:prstGeom>
            <a:solidFill>
              <a:srgbClr val="FFFFFF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9883F3EC-AC36-8A47-872D-CEF725FF41EE}"/>
                </a:ext>
              </a:extLst>
            </p:cNvPr>
            <p:cNvSpPr/>
            <p:nvPr/>
          </p:nvSpPr>
          <p:spPr>
            <a:xfrm>
              <a:off x="3558234" y="4019729"/>
              <a:ext cx="500529" cy="328706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1DDC3B70-9CC4-BB47-9234-A1CED1F242CA}"/>
                </a:ext>
              </a:extLst>
            </p:cNvPr>
            <p:cNvSpPr/>
            <p:nvPr/>
          </p:nvSpPr>
          <p:spPr>
            <a:xfrm>
              <a:off x="4178292" y="4019729"/>
              <a:ext cx="687312" cy="328706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Gerade Verbindung 13">
              <a:extLst>
                <a:ext uri="{FF2B5EF4-FFF2-40B4-BE49-F238E27FC236}">
                  <a16:creationId xmlns:a16="http://schemas.microsoft.com/office/drawing/2014/main" id="{E87AF3AC-073C-6545-B81A-0DAEF36C59BB}"/>
                </a:ext>
              </a:extLst>
            </p:cNvPr>
            <p:cNvCxnSpPr>
              <a:stCxn id="11" idx="0"/>
            </p:cNvCxnSpPr>
            <p:nvPr/>
          </p:nvCxnSpPr>
          <p:spPr>
            <a:xfrm flipH="1" flipV="1">
              <a:off x="4955234" y="1965317"/>
              <a:ext cx="6739" cy="403412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75D7CA6-2D44-884D-AAC7-F16A084EC339}"/>
                </a:ext>
              </a:extLst>
            </p:cNvPr>
            <p:cNvSpPr/>
            <p:nvPr/>
          </p:nvSpPr>
          <p:spPr>
            <a:xfrm>
              <a:off x="4822997" y="1898091"/>
              <a:ext cx="264474" cy="261470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6AD051EA-9055-FE45-9B45-19E39EA86000}"/>
                </a:ext>
              </a:extLst>
            </p:cNvPr>
            <p:cNvSpPr/>
            <p:nvPr/>
          </p:nvSpPr>
          <p:spPr>
            <a:xfrm>
              <a:off x="4058763" y="3900200"/>
              <a:ext cx="119529" cy="56776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7C8253BA-3A9B-164C-9453-D01BFBDFDC67}"/>
                </a:ext>
              </a:extLst>
            </p:cNvPr>
            <p:cNvSpPr/>
            <p:nvPr/>
          </p:nvSpPr>
          <p:spPr>
            <a:xfrm>
              <a:off x="2318115" y="2899141"/>
              <a:ext cx="209177" cy="306294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BD5A8BF9-711B-9C46-A4A4-1DAB4CF076BE}"/>
                </a:ext>
              </a:extLst>
            </p:cNvPr>
            <p:cNvSpPr/>
            <p:nvPr/>
          </p:nvSpPr>
          <p:spPr>
            <a:xfrm>
              <a:off x="2579590" y="2899141"/>
              <a:ext cx="1217706" cy="30629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B2EC0EBE-89A0-7447-8FEC-9DA5557A8B3C}"/>
                </a:ext>
              </a:extLst>
            </p:cNvPr>
            <p:cNvCxnSpPr/>
            <p:nvPr/>
          </p:nvCxnSpPr>
          <p:spPr>
            <a:xfrm>
              <a:off x="2093999" y="2764670"/>
              <a:ext cx="926353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40528569-2E07-E340-BD79-C628166CBF52}"/>
                </a:ext>
              </a:extLst>
            </p:cNvPr>
            <p:cNvSpPr/>
            <p:nvPr/>
          </p:nvSpPr>
          <p:spPr>
            <a:xfrm>
              <a:off x="4058763" y="2787083"/>
              <a:ext cx="119529" cy="194236"/>
            </a:xfrm>
            <a:prstGeom prst="rect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B53861AD-8427-EF4A-A238-E04EF59A3ED7}"/>
                </a:ext>
              </a:extLst>
            </p:cNvPr>
            <p:cNvSpPr/>
            <p:nvPr/>
          </p:nvSpPr>
          <p:spPr>
            <a:xfrm>
              <a:off x="4058763" y="3133734"/>
              <a:ext cx="119529" cy="194236"/>
            </a:xfrm>
            <a:prstGeom prst="rect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FF6D6350-A54B-2744-9346-616F4E9B6AF4}"/>
                </a:ext>
              </a:extLst>
            </p:cNvPr>
            <p:cNvSpPr/>
            <p:nvPr/>
          </p:nvSpPr>
          <p:spPr>
            <a:xfrm>
              <a:off x="3797296" y="2899141"/>
              <a:ext cx="59761" cy="30629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41ED9776-5DE1-4647-ABD9-6030A551BD93}"/>
                </a:ext>
              </a:extLst>
            </p:cNvPr>
            <p:cNvSpPr txBox="1"/>
            <p:nvPr/>
          </p:nvSpPr>
          <p:spPr>
            <a:xfrm>
              <a:off x="5048933" y="1858083"/>
              <a:ext cx="1778429" cy="380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Vacuum diagnostic</a:t>
              </a: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2B92F5ED-E4B9-C849-AF9E-5085DA9FD951}"/>
                </a:ext>
              </a:extLst>
            </p:cNvPr>
            <p:cNvSpPr txBox="1"/>
            <p:nvPr/>
          </p:nvSpPr>
          <p:spPr>
            <a:xfrm>
              <a:off x="5747115" y="2831905"/>
              <a:ext cx="1699113" cy="380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Flange or window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E7BB4898-D7AA-CE4F-81EC-0BADC05C9F00}"/>
                </a:ext>
              </a:extLst>
            </p:cNvPr>
            <p:cNvSpPr txBox="1"/>
            <p:nvPr/>
          </p:nvSpPr>
          <p:spPr>
            <a:xfrm>
              <a:off x="3129450" y="1858084"/>
              <a:ext cx="1682627" cy="380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Cooled aperture</a:t>
              </a: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5256E88E-C707-E94E-BF32-85CC92907BA9}"/>
                </a:ext>
              </a:extLst>
            </p:cNvPr>
            <p:cNvSpPr txBox="1"/>
            <p:nvPr/>
          </p:nvSpPr>
          <p:spPr>
            <a:xfrm>
              <a:off x="3020352" y="2899141"/>
              <a:ext cx="1135911" cy="380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Sample  </a:t>
              </a:r>
              <a:r>
                <a:rPr lang="en-US" sz="1200">
                  <a:sym typeface="Wingdings"/>
                </a:rPr>
                <a:t></a:t>
              </a:r>
              <a:endParaRPr lang="en-US" sz="1200"/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364A44F4-4AF8-A846-914D-C62D6F92B8BE}"/>
                </a:ext>
              </a:extLst>
            </p:cNvPr>
            <p:cNvSpPr txBox="1"/>
            <p:nvPr/>
          </p:nvSpPr>
          <p:spPr>
            <a:xfrm>
              <a:off x="1077998" y="3404161"/>
              <a:ext cx="1615591" cy="380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Cooling /Heating</a:t>
              </a: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C1CB698D-B9A1-FC47-8B30-D8DA1B458B48}"/>
                </a:ext>
              </a:extLst>
            </p:cNvPr>
            <p:cNvSpPr txBox="1"/>
            <p:nvPr/>
          </p:nvSpPr>
          <p:spPr>
            <a:xfrm>
              <a:off x="2767194" y="4825797"/>
              <a:ext cx="1258062" cy="380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Turbo pump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E220C603-B8D5-1240-B32C-6FAA5E030099}"/>
                </a:ext>
              </a:extLst>
            </p:cNvPr>
            <p:cNvSpPr txBox="1"/>
            <p:nvPr/>
          </p:nvSpPr>
          <p:spPr>
            <a:xfrm>
              <a:off x="4530332" y="4594964"/>
              <a:ext cx="1140704" cy="6347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UHV-Pump</a:t>
              </a:r>
            </a:p>
            <a:p>
              <a:r>
                <a:rPr lang="en-US" sz="1200"/>
                <a:t>IZ, TSP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36F3D184-12E6-4B41-BBB2-864FF9467C94}"/>
                </a:ext>
              </a:extLst>
            </p:cNvPr>
            <p:cNvSpPr txBox="1"/>
            <p:nvPr/>
          </p:nvSpPr>
          <p:spPr>
            <a:xfrm>
              <a:off x="3857057" y="4467964"/>
              <a:ext cx="862721" cy="6347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Bypass-</a:t>
              </a:r>
            </a:p>
            <a:p>
              <a:r>
                <a:rPr lang="en-US" sz="1200"/>
                <a:t>valve</a:t>
              </a:r>
            </a:p>
          </p:txBody>
        </p:sp>
        <p:cxnSp>
          <p:nvCxnSpPr>
            <p:cNvPr id="31" name="Gerade Verbindung 30">
              <a:extLst>
                <a:ext uri="{FF2B5EF4-FFF2-40B4-BE49-F238E27FC236}">
                  <a16:creationId xmlns:a16="http://schemas.microsoft.com/office/drawing/2014/main" id="{DBDBEA39-99D8-4347-8310-0C0D67D5073B}"/>
                </a:ext>
              </a:extLst>
            </p:cNvPr>
            <p:cNvCxnSpPr>
              <a:stCxn id="27" idx="0"/>
            </p:cNvCxnSpPr>
            <p:nvPr/>
          </p:nvCxnSpPr>
          <p:spPr>
            <a:xfrm flipV="1">
              <a:off x="1885794" y="3176141"/>
              <a:ext cx="350146" cy="228020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>
              <a:extLst>
                <a:ext uri="{FF2B5EF4-FFF2-40B4-BE49-F238E27FC236}">
                  <a16:creationId xmlns:a16="http://schemas.microsoft.com/office/drawing/2014/main" id="{0F2B38F7-CDEB-6044-BB23-92A0EB4996BC}"/>
                </a:ext>
              </a:extLst>
            </p:cNvPr>
            <p:cNvCxnSpPr>
              <a:cxnSpLocks/>
              <a:stCxn id="25" idx="2"/>
              <a:endCxn id="9" idx="0"/>
            </p:cNvCxnSpPr>
            <p:nvPr/>
          </p:nvCxnSpPr>
          <p:spPr>
            <a:xfrm>
              <a:off x="3970764" y="2238942"/>
              <a:ext cx="129088" cy="525728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2DE924D-7B57-8748-B29B-29539712F126}"/>
                </a:ext>
              </a:extLst>
            </p:cNvPr>
            <p:cNvSpPr/>
            <p:nvPr/>
          </p:nvSpPr>
          <p:spPr>
            <a:xfrm>
              <a:off x="5520765" y="2237994"/>
              <a:ext cx="264474" cy="261470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F51CB0C-81C1-FD44-9CEA-DE4D3A738231}"/>
                </a:ext>
              </a:extLst>
            </p:cNvPr>
            <p:cNvSpPr/>
            <p:nvPr/>
          </p:nvSpPr>
          <p:spPr>
            <a:xfrm>
              <a:off x="5520765" y="3634994"/>
              <a:ext cx="264474" cy="261470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Gerade Verbindung 34">
              <a:extLst>
                <a:ext uri="{FF2B5EF4-FFF2-40B4-BE49-F238E27FC236}">
                  <a16:creationId xmlns:a16="http://schemas.microsoft.com/office/drawing/2014/main" id="{DCC58A6B-7801-A145-8A96-0D8FEAA0DF94}"/>
                </a:ext>
              </a:extLst>
            </p:cNvPr>
            <p:cNvCxnSpPr>
              <a:stCxn id="33" idx="3"/>
              <a:endCxn id="11" idx="7"/>
            </p:cNvCxnSpPr>
            <p:nvPr/>
          </p:nvCxnSpPr>
          <p:spPr>
            <a:xfrm flipH="1">
              <a:off x="5450604" y="2461173"/>
              <a:ext cx="108892" cy="112142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>
              <a:extLst>
                <a:ext uri="{FF2B5EF4-FFF2-40B4-BE49-F238E27FC236}">
                  <a16:creationId xmlns:a16="http://schemas.microsoft.com/office/drawing/2014/main" id="{556D4980-B33A-CA45-BEFF-92B9C46146E7}"/>
                </a:ext>
              </a:extLst>
            </p:cNvPr>
            <p:cNvCxnSpPr>
              <a:stCxn id="34" idx="1"/>
              <a:endCxn id="11" idx="5"/>
            </p:cNvCxnSpPr>
            <p:nvPr/>
          </p:nvCxnSpPr>
          <p:spPr>
            <a:xfrm flipH="1" flipV="1">
              <a:off x="5450604" y="3561143"/>
              <a:ext cx="108892" cy="112142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07CD09F4-E1DC-DB4A-91B0-F0621FE17AA2}"/>
                </a:ext>
              </a:extLst>
            </p:cNvPr>
            <p:cNvSpPr txBox="1"/>
            <p:nvPr/>
          </p:nvSpPr>
          <p:spPr>
            <a:xfrm>
              <a:off x="5832276" y="2222465"/>
              <a:ext cx="1286131" cy="380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Electron-gun</a:t>
              </a:r>
            </a:p>
          </p:txBody>
        </p: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FA499404-1546-814E-87AB-8D26429AEC1E}"/>
                </a:ext>
              </a:extLst>
            </p:cNvPr>
            <p:cNvSpPr txBox="1"/>
            <p:nvPr/>
          </p:nvSpPr>
          <p:spPr>
            <a:xfrm>
              <a:off x="5846882" y="3637545"/>
              <a:ext cx="1543845" cy="380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keV-sputter-gun</a:t>
              </a:r>
            </a:p>
          </p:txBody>
        </p:sp>
      </p:grpSp>
      <p:pic>
        <p:nvPicPr>
          <p:cNvPr id="39" name="Grafik 38">
            <a:extLst>
              <a:ext uri="{FF2B5EF4-FFF2-40B4-BE49-F238E27FC236}">
                <a16:creationId xmlns:a16="http://schemas.microsoft.com/office/drawing/2014/main" id="{B4D224B0-715E-614A-B120-EE889C5A9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367" y="4148828"/>
            <a:ext cx="3099000" cy="2169825"/>
          </a:xfrm>
          <a:prstGeom prst="rect">
            <a:avLst/>
          </a:prstGeom>
        </p:spPr>
      </p:pic>
      <p:sp>
        <p:nvSpPr>
          <p:cNvPr id="40" name="Textfeld 39">
            <a:extLst>
              <a:ext uri="{FF2B5EF4-FFF2-40B4-BE49-F238E27FC236}">
                <a16:creationId xmlns:a16="http://schemas.microsoft.com/office/drawing/2014/main" id="{2BE749A0-404E-3B43-9FBE-3197A88CA7AE}"/>
              </a:ext>
            </a:extLst>
          </p:cNvPr>
          <p:cNvSpPr txBox="1"/>
          <p:nvPr/>
        </p:nvSpPr>
        <p:spPr>
          <a:xfrm>
            <a:off x="-2284" y="4168839"/>
            <a:ext cx="551845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TDS setup operating as standard analysis tool</a:t>
            </a:r>
          </a:p>
          <a:p>
            <a:endParaRPr lang="en-US" sz="900" dirty="0"/>
          </a:p>
          <a:p>
            <a:pPr marL="285750" indent="-285750">
              <a:buFontTx/>
              <a:buChar char="-"/>
            </a:pPr>
            <a:r>
              <a:rPr lang="en-US" dirty="0"/>
              <a:t>Additional electron source installed for ESD</a:t>
            </a:r>
          </a:p>
          <a:p>
            <a:endParaRPr lang="en-US" sz="900" dirty="0"/>
          </a:p>
          <a:p>
            <a:pPr marL="285750" indent="-285750">
              <a:buFontTx/>
              <a:buChar char="-"/>
            </a:pPr>
            <a:r>
              <a:rPr lang="en-US" dirty="0"/>
              <a:t>Investigation of different materials, treatments and coatings, to find low-desorbing materials</a:t>
            </a:r>
          </a:p>
          <a:p>
            <a:pPr marL="285750" indent="-285750">
              <a:buFontTx/>
              <a:buChar char="-"/>
            </a:pPr>
            <a:endParaRPr lang="en-US" sz="900" dirty="0"/>
          </a:p>
          <a:p>
            <a:pPr marL="285750" indent="-285750">
              <a:buFontTx/>
              <a:buChar char="-"/>
            </a:pPr>
            <a:r>
              <a:rPr lang="en-US" dirty="0"/>
              <a:t>Amount of desorbed gas as function of thermal properties, purity and thickness of coating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0DEBC96-13F2-7647-8665-B06FF85491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M. Bender - GSI MAT</a:t>
            </a:r>
            <a:endParaRPr lang="de-DE" dirty="0"/>
          </a:p>
        </p:txBody>
      </p:sp>
      <p:sp>
        <p:nvSpPr>
          <p:cNvPr id="41" name="Foliennummernplatzhalter 40">
            <a:extLst>
              <a:ext uri="{FF2B5EF4-FFF2-40B4-BE49-F238E27FC236}">
                <a16:creationId xmlns:a16="http://schemas.microsoft.com/office/drawing/2014/main" id="{1DEACC1A-7023-514D-8F31-F716E013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2351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B227EB-25FC-B648-919F-F8BC6BD43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5" y="271335"/>
            <a:ext cx="6366542" cy="787557"/>
          </a:xfrm>
        </p:spPr>
        <p:txBody>
          <a:bodyPr>
            <a:normAutofit fontScale="90000"/>
          </a:bodyPr>
          <a:lstStyle/>
          <a:p>
            <a:r>
              <a:rPr lang="en-US"/>
              <a:t>Joint research to reduce outgassing channels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B1BDFC0-FB2F-2D4C-A819-C6990337C991}"/>
              </a:ext>
            </a:extLst>
          </p:cNvPr>
          <p:cNvSpPr/>
          <p:nvPr/>
        </p:nvSpPr>
        <p:spPr>
          <a:xfrm>
            <a:off x="2151689" y="2806700"/>
            <a:ext cx="5113867" cy="12446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C3D15D7-6D1A-6D4D-9E6F-0BCFEE9983C2}"/>
              </a:ext>
            </a:extLst>
          </p:cNvPr>
          <p:cNvSpPr/>
          <p:nvPr/>
        </p:nvSpPr>
        <p:spPr>
          <a:xfrm>
            <a:off x="2608887" y="2832100"/>
            <a:ext cx="338664" cy="33044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A793501-4A61-D640-96F7-6C49807352F7}"/>
              </a:ext>
            </a:extLst>
          </p:cNvPr>
          <p:cNvSpPr/>
          <p:nvPr/>
        </p:nvSpPr>
        <p:spPr>
          <a:xfrm>
            <a:off x="2151687" y="2832100"/>
            <a:ext cx="457200" cy="47413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2876962-FD55-EE4B-A999-8831C5AEDBE5}"/>
              </a:ext>
            </a:extLst>
          </p:cNvPr>
          <p:cNvSpPr/>
          <p:nvPr/>
        </p:nvSpPr>
        <p:spPr>
          <a:xfrm>
            <a:off x="2151687" y="3306233"/>
            <a:ext cx="338664" cy="33044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11AF666-D5A3-0E45-9519-262CB0D96612}"/>
              </a:ext>
            </a:extLst>
          </p:cNvPr>
          <p:cNvSpPr/>
          <p:nvPr/>
        </p:nvSpPr>
        <p:spPr>
          <a:xfrm>
            <a:off x="2490351" y="3162548"/>
            <a:ext cx="541870" cy="55506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EF7EDA7-A8F8-F24C-A29A-1EE2E9EFFA05}"/>
              </a:ext>
            </a:extLst>
          </p:cNvPr>
          <p:cNvSpPr/>
          <p:nvPr/>
        </p:nvSpPr>
        <p:spPr>
          <a:xfrm>
            <a:off x="2981410" y="3471456"/>
            <a:ext cx="541870" cy="55506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D72CAF6-3D90-6A43-BD52-6FEA173B512E}"/>
              </a:ext>
            </a:extLst>
          </p:cNvPr>
          <p:cNvSpPr/>
          <p:nvPr/>
        </p:nvSpPr>
        <p:spPr>
          <a:xfrm>
            <a:off x="3032219" y="3151779"/>
            <a:ext cx="338664" cy="33044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9D4A069-53C0-A848-A79D-27EA613B12CE}"/>
              </a:ext>
            </a:extLst>
          </p:cNvPr>
          <p:cNvSpPr/>
          <p:nvPr/>
        </p:nvSpPr>
        <p:spPr>
          <a:xfrm>
            <a:off x="2253278" y="3594224"/>
            <a:ext cx="457200" cy="47413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E45E1B9-A28D-C246-96BF-D892B0799B08}"/>
              </a:ext>
            </a:extLst>
          </p:cNvPr>
          <p:cNvSpPr/>
          <p:nvPr/>
        </p:nvSpPr>
        <p:spPr>
          <a:xfrm>
            <a:off x="2693555" y="3696069"/>
            <a:ext cx="338664" cy="33044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A2203AF-91ED-374F-A719-52816FDA74CE}"/>
              </a:ext>
            </a:extLst>
          </p:cNvPr>
          <p:cNvSpPr/>
          <p:nvPr/>
        </p:nvSpPr>
        <p:spPr>
          <a:xfrm>
            <a:off x="3294680" y="2832100"/>
            <a:ext cx="457200" cy="47413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A985741-DBEB-5F47-8664-3878EB7E6405}"/>
              </a:ext>
            </a:extLst>
          </p:cNvPr>
          <p:cNvSpPr/>
          <p:nvPr/>
        </p:nvSpPr>
        <p:spPr>
          <a:xfrm>
            <a:off x="2947549" y="2860891"/>
            <a:ext cx="338664" cy="33044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6C6859F-004E-1E45-9566-4B1898E8077F}"/>
              </a:ext>
            </a:extLst>
          </p:cNvPr>
          <p:cNvSpPr/>
          <p:nvPr/>
        </p:nvSpPr>
        <p:spPr>
          <a:xfrm>
            <a:off x="3760353" y="2830948"/>
            <a:ext cx="541870" cy="55506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F92394A-1F0F-9B46-8498-6506927DEC17}"/>
              </a:ext>
            </a:extLst>
          </p:cNvPr>
          <p:cNvSpPr/>
          <p:nvPr/>
        </p:nvSpPr>
        <p:spPr>
          <a:xfrm>
            <a:off x="4310687" y="3513669"/>
            <a:ext cx="541870" cy="55506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12C8800-0029-DD41-8A68-A20F867E961F}"/>
              </a:ext>
            </a:extLst>
          </p:cNvPr>
          <p:cNvSpPr/>
          <p:nvPr/>
        </p:nvSpPr>
        <p:spPr>
          <a:xfrm>
            <a:off x="3641817" y="3357157"/>
            <a:ext cx="457200" cy="47413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AA9D6E2-A5DF-0E4F-AF47-4E57505A26FA}"/>
              </a:ext>
            </a:extLst>
          </p:cNvPr>
          <p:cNvSpPr/>
          <p:nvPr/>
        </p:nvSpPr>
        <p:spPr>
          <a:xfrm>
            <a:off x="3387815" y="3274854"/>
            <a:ext cx="338664" cy="33044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5CC1179-E2F2-7E47-A24C-0D6414097A3C}"/>
              </a:ext>
            </a:extLst>
          </p:cNvPr>
          <p:cNvSpPr/>
          <p:nvPr/>
        </p:nvSpPr>
        <p:spPr>
          <a:xfrm>
            <a:off x="3489427" y="3691466"/>
            <a:ext cx="338664" cy="33044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BB9BC2C-FADD-6346-B34C-C3681E1FF3A5}"/>
              </a:ext>
            </a:extLst>
          </p:cNvPr>
          <p:cNvSpPr/>
          <p:nvPr/>
        </p:nvSpPr>
        <p:spPr>
          <a:xfrm>
            <a:off x="3963559" y="3717608"/>
            <a:ext cx="338664" cy="33044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A774272-DD46-3E45-9979-814B47DE08AA}"/>
              </a:ext>
            </a:extLst>
          </p:cNvPr>
          <p:cNvSpPr/>
          <p:nvPr/>
        </p:nvSpPr>
        <p:spPr>
          <a:xfrm>
            <a:off x="4099017" y="3357157"/>
            <a:ext cx="338664" cy="33044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DC9D31A-7E45-9C40-B137-503611943870}"/>
              </a:ext>
            </a:extLst>
          </p:cNvPr>
          <p:cNvSpPr/>
          <p:nvPr/>
        </p:nvSpPr>
        <p:spPr>
          <a:xfrm>
            <a:off x="4861028" y="2824845"/>
            <a:ext cx="457200" cy="47413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59EF32B-80ED-FE48-BC61-ACBF7424F8E1}"/>
              </a:ext>
            </a:extLst>
          </p:cNvPr>
          <p:cNvSpPr/>
          <p:nvPr/>
        </p:nvSpPr>
        <p:spPr>
          <a:xfrm>
            <a:off x="4327611" y="2803926"/>
            <a:ext cx="541870" cy="55506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2F9B93C-0D8D-6C4E-BA1C-A4A11FD09864}"/>
              </a:ext>
            </a:extLst>
          </p:cNvPr>
          <p:cNvSpPr/>
          <p:nvPr/>
        </p:nvSpPr>
        <p:spPr>
          <a:xfrm>
            <a:off x="4759423" y="3285313"/>
            <a:ext cx="457200" cy="47413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EB5F160-C1F6-7249-BEA0-907833E6FEA8}"/>
              </a:ext>
            </a:extLst>
          </p:cNvPr>
          <p:cNvSpPr/>
          <p:nvPr/>
        </p:nvSpPr>
        <p:spPr>
          <a:xfrm>
            <a:off x="4386885" y="3289175"/>
            <a:ext cx="338664" cy="33044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38E1C9C-BA9E-7345-BAB2-E641FD8EB4B6}"/>
              </a:ext>
            </a:extLst>
          </p:cNvPr>
          <p:cNvSpPr/>
          <p:nvPr/>
        </p:nvSpPr>
        <p:spPr>
          <a:xfrm>
            <a:off x="4894888" y="3729381"/>
            <a:ext cx="338664" cy="33044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461A226-9BC6-534B-BF8D-0B052EB9A632}"/>
              </a:ext>
            </a:extLst>
          </p:cNvPr>
          <p:cNvSpPr/>
          <p:nvPr/>
        </p:nvSpPr>
        <p:spPr>
          <a:xfrm>
            <a:off x="5301272" y="2816317"/>
            <a:ext cx="338664" cy="33044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552299A-6A3B-8A4F-B220-0ED4D9FB4019}"/>
              </a:ext>
            </a:extLst>
          </p:cNvPr>
          <p:cNvSpPr/>
          <p:nvPr/>
        </p:nvSpPr>
        <p:spPr>
          <a:xfrm>
            <a:off x="5199701" y="3155292"/>
            <a:ext cx="338664" cy="33044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F69D3D9-DC15-9747-A537-9872E551ED3F}"/>
              </a:ext>
            </a:extLst>
          </p:cNvPr>
          <p:cNvSpPr/>
          <p:nvPr/>
        </p:nvSpPr>
        <p:spPr>
          <a:xfrm>
            <a:off x="5216623" y="3511919"/>
            <a:ext cx="457200" cy="47413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63948FD-FB8E-5E47-9AD6-228544C88CF7}"/>
              </a:ext>
            </a:extLst>
          </p:cNvPr>
          <p:cNvSpPr/>
          <p:nvPr/>
        </p:nvSpPr>
        <p:spPr>
          <a:xfrm>
            <a:off x="5631466" y="2802097"/>
            <a:ext cx="541870" cy="55506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745A77F-B16D-794C-AD50-25F9A7279033}"/>
              </a:ext>
            </a:extLst>
          </p:cNvPr>
          <p:cNvSpPr/>
          <p:nvPr/>
        </p:nvSpPr>
        <p:spPr>
          <a:xfrm>
            <a:off x="5572222" y="3306356"/>
            <a:ext cx="338664" cy="33044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43FAC22-D3D7-1843-8EA1-DA0772BE52EA}"/>
              </a:ext>
            </a:extLst>
          </p:cNvPr>
          <p:cNvSpPr/>
          <p:nvPr/>
        </p:nvSpPr>
        <p:spPr>
          <a:xfrm>
            <a:off x="5707681" y="3594224"/>
            <a:ext cx="457200" cy="47413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9BDD348-2EA6-A847-B5CF-1A359C0EB9C8}"/>
              </a:ext>
            </a:extLst>
          </p:cNvPr>
          <p:cNvSpPr/>
          <p:nvPr/>
        </p:nvSpPr>
        <p:spPr>
          <a:xfrm>
            <a:off x="6190279" y="3481916"/>
            <a:ext cx="541870" cy="55506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AB91C67-FD0C-DC4E-B041-31EF6C00B5B2}"/>
              </a:ext>
            </a:extLst>
          </p:cNvPr>
          <p:cNvSpPr/>
          <p:nvPr/>
        </p:nvSpPr>
        <p:spPr>
          <a:xfrm>
            <a:off x="5978620" y="3289175"/>
            <a:ext cx="338664" cy="33044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38F0D3C-1A36-1545-B470-D5C31BF56BC9}"/>
              </a:ext>
            </a:extLst>
          </p:cNvPr>
          <p:cNvSpPr/>
          <p:nvPr/>
        </p:nvSpPr>
        <p:spPr>
          <a:xfrm>
            <a:off x="6715206" y="2821024"/>
            <a:ext cx="541870" cy="55506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182052D-11C7-5940-AC09-948EC75B598C}"/>
              </a:ext>
            </a:extLst>
          </p:cNvPr>
          <p:cNvSpPr/>
          <p:nvPr/>
        </p:nvSpPr>
        <p:spPr>
          <a:xfrm>
            <a:off x="6258008" y="2932641"/>
            <a:ext cx="541870" cy="55506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95E2D41-EEE3-0F48-8337-32749FBB925B}"/>
              </a:ext>
            </a:extLst>
          </p:cNvPr>
          <p:cNvSpPr/>
          <p:nvPr/>
        </p:nvSpPr>
        <p:spPr>
          <a:xfrm>
            <a:off x="6114060" y="2816316"/>
            <a:ext cx="338664" cy="33044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231889D-AC33-6B47-A803-02D2E9DC0293}"/>
              </a:ext>
            </a:extLst>
          </p:cNvPr>
          <p:cNvSpPr/>
          <p:nvPr/>
        </p:nvSpPr>
        <p:spPr>
          <a:xfrm>
            <a:off x="6723690" y="3382822"/>
            <a:ext cx="457200" cy="47413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43" name="Pfeil nach oben 42">
            <a:extLst>
              <a:ext uri="{FF2B5EF4-FFF2-40B4-BE49-F238E27FC236}">
                <a16:creationId xmlns:a16="http://schemas.microsoft.com/office/drawing/2014/main" id="{2D60CA7B-0EA8-4843-BA54-C1342C45C753}"/>
              </a:ext>
            </a:extLst>
          </p:cNvPr>
          <p:cNvSpPr/>
          <p:nvPr/>
        </p:nvSpPr>
        <p:spPr>
          <a:xfrm>
            <a:off x="4454617" y="1620625"/>
            <a:ext cx="508003" cy="1139209"/>
          </a:xfrm>
          <a:prstGeom prst="up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44" name="Pfeil nach links 43">
            <a:extLst>
              <a:ext uri="{FF2B5EF4-FFF2-40B4-BE49-F238E27FC236}">
                <a16:creationId xmlns:a16="http://schemas.microsoft.com/office/drawing/2014/main" id="{A4E5FAE7-EEA4-634C-97BE-2997A738ADD0}"/>
              </a:ext>
            </a:extLst>
          </p:cNvPr>
          <p:cNvSpPr/>
          <p:nvPr/>
        </p:nvSpPr>
        <p:spPr>
          <a:xfrm>
            <a:off x="4861018" y="2439921"/>
            <a:ext cx="982120" cy="356615"/>
          </a:xfrm>
          <a:prstGeom prst="lef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45" name="Pfeil nach links 44">
            <a:extLst>
              <a:ext uri="{FF2B5EF4-FFF2-40B4-BE49-F238E27FC236}">
                <a16:creationId xmlns:a16="http://schemas.microsoft.com/office/drawing/2014/main" id="{4DD00A43-DC27-9741-BE5C-6ED5DB7ABCA7}"/>
              </a:ext>
            </a:extLst>
          </p:cNvPr>
          <p:cNvSpPr/>
          <p:nvPr/>
        </p:nvSpPr>
        <p:spPr>
          <a:xfrm rot="10800000">
            <a:off x="3574083" y="2439923"/>
            <a:ext cx="982120" cy="356615"/>
          </a:xfrm>
          <a:prstGeom prst="lef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cxnSp>
        <p:nvCxnSpPr>
          <p:cNvPr id="46" name="Gekrümmte Verbindung 45">
            <a:extLst>
              <a:ext uri="{FF2B5EF4-FFF2-40B4-BE49-F238E27FC236}">
                <a16:creationId xmlns:a16="http://schemas.microsoft.com/office/drawing/2014/main" id="{4B7A0F8D-688A-6A44-BBD2-E4C54E9DDB27}"/>
              </a:ext>
            </a:extLst>
          </p:cNvPr>
          <p:cNvCxnSpPr>
            <a:cxnSpLocks/>
            <a:stCxn id="25" idx="6"/>
          </p:cNvCxnSpPr>
          <p:nvPr/>
        </p:nvCxnSpPr>
        <p:spPr>
          <a:xfrm flipV="1">
            <a:off x="5216623" y="2618230"/>
            <a:ext cx="914379" cy="90415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krümmte Verbindung 46">
            <a:extLst>
              <a:ext uri="{FF2B5EF4-FFF2-40B4-BE49-F238E27FC236}">
                <a16:creationId xmlns:a16="http://schemas.microsoft.com/office/drawing/2014/main" id="{11BA29B7-108A-094D-A810-5C48BD38D4BE}"/>
              </a:ext>
            </a:extLst>
          </p:cNvPr>
          <p:cNvCxnSpPr>
            <a:cxnSpLocks/>
            <a:stCxn id="13" idx="7"/>
          </p:cNvCxnSpPr>
          <p:nvPr/>
        </p:nvCxnSpPr>
        <p:spPr>
          <a:xfrm rot="5400000" flipH="1" flipV="1">
            <a:off x="2588229" y="3012622"/>
            <a:ext cx="1126234" cy="337447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feld 47">
            <a:extLst>
              <a:ext uri="{FF2B5EF4-FFF2-40B4-BE49-F238E27FC236}">
                <a16:creationId xmlns:a16="http://schemas.microsoft.com/office/drawing/2014/main" id="{CE255CE3-6704-C643-A67D-1F752BD5917A}"/>
              </a:ext>
            </a:extLst>
          </p:cNvPr>
          <p:cNvSpPr txBox="1"/>
          <p:nvPr/>
        </p:nvSpPr>
        <p:spPr>
          <a:xfrm>
            <a:off x="6068348" y="2364411"/>
            <a:ext cx="155266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bulk diffusion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2C8C7B54-6EF1-7D4A-A4F0-71CB42D6E3EF}"/>
              </a:ext>
            </a:extLst>
          </p:cNvPr>
          <p:cNvSpPr txBox="1"/>
          <p:nvPr/>
        </p:nvSpPr>
        <p:spPr>
          <a:xfrm>
            <a:off x="2721176" y="2084128"/>
            <a:ext cx="1860446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surface diffusion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CE8D1468-1AEB-1A45-87BE-6CF5595FBF52}"/>
              </a:ext>
            </a:extLst>
          </p:cNvPr>
          <p:cNvSpPr txBox="1"/>
          <p:nvPr/>
        </p:nvSpPr>
        <p:spPr>
          <a:xfrm>
            <a:off x="4083200" y="1221603"/>
            <a:ext cx="1261884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desorption</a:t>
            </a:r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9EAF8965-EAC5-454A-B343-7626ED8C5345}"/>
              </a:ext>
            </a:extLst>
          </p:cNvPr>
          <p:cNvSpPr/>
          <p:nvPr/>
        </p:nvSpPr>
        <p:spPr>
          <a:xfrm>
            <a:off x="2123628" y="5159682"/>
            <a:ext cx="5113867" cy="1244600"/>
          </a:xfrm>
          <a:prstGeom prst="rect">
            <a:avLst/>
          </a:prstGeom>
          <a:pattFill prst="sphere">
            <a:fgClr>
              <a:schemeClr val="bg1">
                <a:lumMod val="65000"/>
              </a:schemeClr>
            </a:fgClr>
            <a:bgClr>
              <a:schemeClr val="bg1"/>
            </a:bgClr>
          </a:patt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97E0BCAD-F4AA-7D48-B053-7376AC6AA4F3}"/>
              </a:ext>
            </a:extLst>
          </p:cNvPr>
          <p:cNvSpPr/>
          <p:nvPr/>
        </p:nvSpPr>
        <p:spPr>
          <a:xfrm>
            <a:off x="3867762" y="5159682"/>
            <a:ext cx="1498600" cy="12446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22000">
                <a:schemeClr val="accent1">
                  <a:lumMod val="60000"/>
                  <a:lumOff val="40000"/>
                </a:schemeClr>
              </a:gs>
              <a:gs pos="75000">
                <a:schemeClr val="accent1">
                  <a:lumMod val="60000"/>
                  <a:lumOff val="40000"/>
                </a:schemeClr>
              </a:gs>
              <a:gs pos="50000">
                <a:srgbClr val="FF0000"/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55" name="Kreis 54">
            <a:extLst>
              <a:ext uri="{FF2B5EF4-FFF2-40B4-BE49-F238E27FC236}">
                <a16:creationId xmlns:a16="http://schemas.microsoft.com/office/drawing/2014/main" id="{E08A0D4D-7823-2D41-A399-5CF36BB7BE98}"/>
              </a:ext>
            </a:extLst>
          </p:cNvPr>
          <p:cNvSpPr/>
          <p:nvPr/>
        </p:nvSpPr>
        <p:spPr>
          <a:xfrm>
            <a:off x="4248762" y="4793375"/>
            <a:ext cx="736600" cy="698500"/>
          </a:xfrm>
          <a:prstGeom prst="pie">
            <a:avLst>
              <a:gd name="adj1" fmla="val 0"/>
              <a:gd name="adj2" fmla="val 10753547"/>
            </a:avLst>
          </a:prstGeom>
          <a:gradFill flip="none" rotWithShape="1">
            <a:gsLst>
              <a:gs pos="0">
                <a:srgbClr val="FF0000"/>
              </a:gs>
              <a:gs pos="64000">
                <a:srgbClr val="668AB5"/>
              </a:gs>
              <a:gs pos="23000">
                <a:srgbClr val="FF0000"/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73AB130E-A920-6A46-9842-2C75C26A5449}"/>
              </a:ext>
            </a:extLst>
          </p:cNvPr>
          <p:cNvSpPr/>
          <p:nvPr/>
        </p:nvSpPr>
        <p:spPr>
          <a:xfrm>
            <a:off x="2132095" y="5159682"/>
            <a:ext cx="5105400" cy="332193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7000">
                <a:srgbClr val="668AB5"/>
              </a:gs>
              <a:gs pos="20000">
                <a:srgbClr val="FF0000"/>
              </a:gs>
              <a:gs pos="100000">
                <a:schemeClr val="bg1">
                  <a:lumMod val="75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7324F1D3-BD78-A843-BC1F-3C329AE44996}"/>
              </a:ext>
            </a:extLst>
          </p:cNvPr>
          <p:cNvSpPr txBox="1"/>
          <p:nvPr/>
        </p:nvSpPr>
        <p:spPr>
          <a:xfrm>
            <a:off x="4363048" y="4493599"/>
            <a:ext cx="505267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Ion</a:t>
            </a:r>
          </a:p>
        </p:txBody>
      </p:sp>
      <p:cxnSp>
        <p:nvCxnSpPr>
          <p:cNvPr id="58" name="Gerade Verbindung mit Pfeil 57">
            <a:extLst>
              <a:ext uri="{FF2B5EF4-FFF2-40B4-BE49-F238E27FC236}">
                <a16:creationId xmlns:a16="http://schemas.microsoft.com/office/drawing/2014/main" id="{89714419-12D8-C547-A44C-F3DB57766408}"/>
              </a:ext>
            </a:extLst>
          </p:cNvPr>
          <p:cNvCxnSpPr>
            <a:stCxn id="57" idx="2"/>
            <a:endCxn id="54" idx="2"/>
          </p:cNvCxnSpPr>
          <p:nvPr/>
        </p:nvCxnSpPr>
        <p:spPr>
          <a:xfrm>
            <a:off x="4615682" y="4862931"/>
            <a:ext cx="1380" cy="15413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feld 58">
            <a:extLst>
              <a:ext uri="{FF2B5EF4-FFF2-40B4-BE49-F238E27FC236}">
                <a16:creationId xmlns:a16="http://schemas.microsoft.com/office/drawing/2014/main" id="{E3256434-2D7E-3041-B46F-7763F6F3BED7}"/>
              </a:ext>
            </a:extLst>
          </p:cNvPr>
          <p:cNvSpPr txBox="1"/>
          <p:nvPr/>
        </p:nvSpPr>
        <p:spPr>
          <a:xfrm>
            <a:off x="4439262" y="4493599"/>
            <a:ext cx="389850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/>
              <a:t>e</a:t>
            </a:r>
            <a:r>
              <a:rPr lang="de-DE" dirty="0"/>
              <a:t>-</a:t>
            </a:r>
          </a:p>
        </p:txBody>
      </p:sp>
      <p:cxnSp>
        <p:nvCxnSpPr>
          <p:cNvPr id="60" name="Gerade Verbindung mit Pfeil 59">
            <a:extLst>
              <a:ext uri="{FF2B5EF4-FFF2-40B4-BE49-F238E27FC236}">
                <a16:creationId xmlns:a16="http://schemas.microsoft.com/office/drawing/2014/main" id="{9CA86749-15BE-C34C-A942-1EF6B933AA30}"/>
              </a:ext>
            </a:extLst>
          </p:cNvPr>
          <p:cNvCxnSpPr>
            <a:cxnSpLocks/>
          </p:cNvCxnSpPr>
          <p:nvPr/>
        </p:nvCxnSpPr>
        <p:spPr>
          <a:xfrm flipH="1">
            <a:off x="4617062" y="4862931"/>
            <a:ext cx="0" cy="327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feld 60">
                <a:extLst>
                  <a:ext uri="{FF2B5EF4-FFF2-40B4-BE49-F238E27FC236}">
                    <a16:creationId xmlns:a16="http://schemas.microsoft.com/office/drawing/2014/main" id="{F69B8D8C-63F1-824E-B207-881142D6A409}"/>
                  </a:ext>
                </a:extLst>
              </p:cNvPr>
              <p:cNvSpPr txBox="1"/>
              <p:nvPr/>
            </p:nvSpPr>
            <p:spPr>
              <a:xfrm>
                <a:off x="4439262" y="4480899"/>
                <a:ext cx="436658" cy="369332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de-DE" dirty="0">
                    <a:ea typeface="Cambria Math" panose="02040503050406030204" pitchFamily="18" charset="0"/>
                  </a:rPr>
                  <a:t>h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61" name="Textfeld 60">
                <a:extLst>
                  <a:ext uri="{FF2B5EF4-FFF2-40B4-BE49-F238E27FC236}">
                    <a16:creationId xmlns:a16="http://schemas.microsoft.com/office/drawing/2014/main" id="{F69B8D8C-63F1-824E-B207-881142D6A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9262" y="4480899"/>
                <a:ext cx="436658" cy="369332"/>
              </a:xfrm>
              <a:prstGeom prst="rect">
                <a:avLst/>
              </a:prstGeom>
              <a:blipFill>
                <a:blip r:embed="rId2"/>
                <a:stretch>
                  <a:fillRect l="-11429" t="-6667" b="-2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Gerade Verbindung mit Pfeil 61">
            <a:extLst>
              <a:ext uri="{FF2B5EF4-FFF2-40B4-BE49-F238E27FC236}">
                <a16:creationId xmlns:a16="http://schemas.microsoft.com/office/drawing/2014/main" id="{6541C3F0-37BD-CE49-9AB1-CB82637FC53C}"/>
              </a:ext>
            </a:extLst>
          </p:cNvPr>
          <p:cNvCxnSpPr>
            <a:cxnSpLocks/>
          </p:cNvCxnSpPr>
          <p:nvPr/>
        </p:nvCxnSpPr>
        <p:spPr>
          <a:xfrm flipH="1">
            <a:off x="4617062" y="4850231"/>
            <a:ext cx="0" cy="327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FE2F781-5D06-354F-A152-A76F796DD6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M. Bender - GSI MAT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F1EAE54-F0D1-7448-BE69-125B2B408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118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8" grpId="0"/>
      <p:bldP spid="49" grpId="0"/>
      <p:bldP spid="50" grpId="0"/>
      <p:bldP spid="51" grpId="0" animBg="1"/>
      <p:bldP spid="54" grpId="0" animBg="1"/>
      <p:bldP spid="54" grpId="1" animBg="1"/>
      <p:bldP spid="55" grpId="0" animBg="1"/>
      <p:bldP spid="55" grpId="1" animBg="1"/>
      <p:bldP spid="56" grpId="0" animBg="1"/>
      <p:bldP spid="57" grpId="0"/>
      <p:bldP spid="57" grpId="1"/>
      <p:bldP spid="59" grpId="0"/>
      <p:bldP spid="59" grpId="1"/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87F1F6-B02F-1043-80F6-0444E9651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3E0933-F3A4-EF4D-96D6-44FBE572C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5" y="1450686"/>
            <a:ext cx="8211834" cy="4126884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Due to extreme conditions, materials research is important for next generation accelerators</a:t>
            </a:r>
          </a:p>
          <a:p>
            <a:pPr lvl="1"/>
            <a:r>
              <a:rPr lang="en-US"/>
              <a:t>Combined radiation, heat, pressure</a:t>
            </a:r>
          </a:p>
          <a:p>
            <a:pPr lvl="1"/>
            <a:r>
              <a:rPr lang="en-US"/>
              <a:t>Transient processes, pulsed impact</a:t>
            </a:r>
          </a:p>
          <a:p>
            <a:pPr marL="457200" lvl="1" indent="0">
              <a:buNone/>
            </a:pPr>
            <a:endParaRPr lang="en-US" sz="1600"/>
          </a:p>
          <a:p>
            <a:r>
              <a:rPr lang="en-US"/>
              <a:t>Evolution of new reliable materials in progress</a:t>
            </a:r>
          </a:p>
          <a:p>
            <a:pPr marL="0" indent="0">
              <a:buNone/>
            </a:pPr>
            <a:endParaRPr lang="en-US" sz="1700"/>
          </a:p>
          <a:p>
            <a:r>
              <a:rPr lang="en-US"/>
              <a:t>Development of monitoring systems to predict lifetime of materials or detect material failure</a:t>
            </a:r>
          </a:p>
          <a:p>
            <a:pPr marL="0" indent="0">
              <a:buNone/>
            </a:pPr>
            <a:endParaRPr lang="en-US" sz="1700"/>
          </a:p>
          <a:p>
            <a:r>
              <a:rPr lang="en-US"/>
              <a:t>Vacuum problematic largely understood</a:t>
            </a:r>
          </a:p>
          <a:p>
            <a:pPr lvl="1"/>
            <a:r>
              <a:rPr lang="en-US"/>
              <a:t>Startup of database for materials &amp; treatments</a:t>
            </a:r>
          </a:p>
          <a:p>
            <a:endParaRPr lang="en-US"/>
          </a:p>
          <a:p>
            <a:r>
              <a:rPr lang="en-US"/>
              <a:t>Thin film coatings</a:t>
            </a:r>
          </a:p>
          <a:p>
            <a:pPr lvl="1"/>
            <a:r>
              <a:rPr lang="en-US"/>
              <a:t>NEG getters for vacuum performance</a:t>
            </a:r>
          </a:p>
          <a:p>
            <a:pPr lvl="1"/>
            <a:r>
              <a:rPr lang="en-US"/>
              <a:t>aC for low secondary electron yields</a:t>
            </a:r>
          </a:p>
          <a:p>
            <a:endParaRPr lang="en-US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11B332B-1961-E345-B0A2-227BFA0C434E}"/>
              </a:ext>
            </a:extLst>
          </p:cNvPr>
          <p:cNvSpPr txBox="1"/>
          <p:nvPr/>
        </p:nvSpPr>
        <p:spPr>
          <a:xfrm>
            <a:off x="1011456" y="5715356"/>
            <a:ext cx="7306808" cy="70788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4000" b="1"/>
              <a:t>Thank you for your attention!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6D80FA0-11C3-FB4F-ADE6-9DD947050C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M. Bender - GSI MAT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AF63568-B032-4749-95D8-A6B915C85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0041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807330"/>
          </a:xfrm>
        </p:spPr>
        <p:txBody>
          <a:bodyPr>
            <a:normAutofit fontScale="90000"/>
          </a:bodyPr>
          <a:lstStyle/>
          <a:p>
            <a:r>
              <a:rPr lang="en-US"/>
              <a:t>Next generation accelerators:</a:t>
            </a:r>
            <a:br>
              <a:rPr lang="en-US"/>
            </a:br>
            <a:r>
              <a:rPr lang="en-US"/>
              <a:t>pushing the limitis of the technically feasible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36757" y="1463211"/>
            <a:ext cx="1882224" cy="4903585"/>
          </a:xfrm>
        </p:spPr>
        <p:txBody>
          <a:bodyPr/>
          <a:lstStyle/>
          <a:p>
            <a:r>
              <a:rPr lang="de-DE" dirty="0"/>
              <a:t>LHC</a:t>
            </a:r>
          </a:p>
          <a:p>
            <a:r>
              <a:rPr lang="de-DE" dirty="0"/>
              <a:t>MAX IV</a:t>
            </a:r>
          </a:p>
          <a:p>
            <a:r>
              <a:rPr lang="de-DE" dirty="0"/>
              <a:t>FAIR</a:t>
            </a:r>
          </a:p>
          <a:p>
            <a:r>
              <a:rPr lang="de-DE" dirty="0"/>
              <a:t>Spiral 2</a:t>
            </a:r>
          </a:p>
          <a:p>
            <a:r>
              <a:rPr lang="de-DE" dirty="0"/>
              <a:t>HIAF</a:t>
            </a:r>
          </a:p>
          <a:p>
            <a:r>
              <a:rPr lang="de-DE" dirty="0"/>
              <a:t>FRIB</a:t>
            </a:r>
          </a:p>
          <a:p>
            <a:r>
              <a:rPr lang="de-DE" dirty="0"/>
              <a:t>ESS</a:t>
            </a:r>
          </a:p>
          <a:p>
            <a:r>
              <a:rPr lang="de-DE" dirty="0"/>
              <a:t>FCC</a:t>
            </a:r>
          </a:p>
          <a:p>
            <a:r>
              <a:rPr lang="de-DE" dirty="0"/>
              <a:t>…</a:t>
            </a:r>
          </a:p>
        </p:txBody>
      </p:sp>
      <p:sp>
        <p:nvSpPr>
          <p:cNvPr id="4" name="Pfeil nach unten 3">
            <a:extLst>
              <a:ext uri="{FF2B5EF4-FFF2-40B4-BE49-F238E27FC236}">
                <a16:creationId xmlns:a16="http://schemas.microsoft.com/office/drawing/2014/main" id="{1149A5F9-232D-6B4E-93C2-23556EA34D7C}"/>
              </a:ext>
            </a:extLst>
          </p:cNvPr>
          <p:cNvSpPr/>
          <p:nvPr/>
        </p:nvSpPr>
        <p:spPr>
          <a:xfrm>
            <a:off x="125260" y="1352811"/>
            <a:ext cx="1111497" cy="4659682"/>
          </a:xfrm>
          <a:prstGeom prst="down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F4F2C80-ACFA-E144-AA4A-5AFD66481F4B}"/>
              </a:ext>
            </a:extLst>
          </p:cNvPr>
          <p:cNvSpPr txBox="1"/>
          <p:nvPr/>
        </p:nvSpPr>
        <p:spPr>
          <a:xfrm>
            <a:off x="332194" y="1352811"/>
            <a:ext cx="697627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2010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116CEEA-2722-5E45-882F-25782FB6C80B}"/>
              </a:ext>
            </a:extLst>
          </p:cNvPr>
          <p:cNvSpPr txBox="1"/>
          <p:nvPr/>
        </p:nvSpPr>
        <p:spPr>
          <a:xfrm>
            <a:off x="332193" y="2558628"/>
            <a:ext cx="697627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2020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F5C77A0-02EC-F94F-BBD8-D88A7597A65A}"/>
              </a:ext>
            </a:extLst>
          </p:cNvPr>
          <p:cNvSpPr txBox="1"/>
          <p:nvPr/>
        </p:nvSpPr>
        <p:spPr>
          <a:xfrm>
            <a:off x="347405" y="4526686"/>
            <a:ext cx="697627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2035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AEE72E8-A243-314F-8A63-8436B3477736}"/>
              </a:ext>
            </a:extLst>
          </p:cNvPr>
          <p:cNvSpPr txBox="1"/>
          <p:nvPr/>
        </p:nvSpPr>
        <p:spPr>
          <a:xfrm>
            <a:off x="347404" y="3701578"/>
            <a:ext cx="697627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2025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27357DCA-4729-6849-B90B-1845097E4023}"/>
              </a:ext>
            </a:extLst>
          </p:cNvPr>
          <p:cNvSpPr txBox="1">
            <a:spLocks/>
          </p:cNvSpPr>
          <p:nvPr/>
        </p:nvSpPr>
        <p:spPr>
          <a:xfrm>
            <a:off x="4045699" y="1275321"/>
            <a:ext cx="4304732" cy="2131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Performance increase:</a:t>
            </a:r>
          </a:p>
          <a:p>
            <a:r>
              <a:rPr lang="en-US" sz="2000" dirty="0"/>
              <a:t>Higher energy</a:t>
            </a:r>
          </a:p>
          <a:p>
            <a:r>
              <a:rPr lang="en-US" sz="2000" dirty="0"/>
              <a:t>Higher intensity / luminosity</a:t>
            </a:r>
          </a:p>
          <a:p>
            <a:r>
              <a:rPr lang="en-US" sz="2000" dirty="0"/>
              <a:t>Pulsed beams</a:t>
            </a:r>
          </a:p>
          <a:p>
            <a:r>
              <a:rPr lang="en-US" sz="2000" dirty="0"/>
              <a:t>Cryogenic structures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0" name="Pfeil nach rechts 9">
            <a:extLst>
              <a:ext uri="{FF2B5EF4-FFF2-40B4-BE49-F238E27FC236}">
                <a16:creationId xmlns:a16="http://schemas.microsoft.com/office/drawing/2014/main" id="{99E86687-547E-E046-8C1E-627B890B4C02}"/>
              </a:ext>
            </a:extLst>
          </p:cNvPr>
          <p:cNvSpPr/>
          <p:nvPr/>
        </p:nvSpPr>
        <p:spPr>
          <a:xfrm>
            <a:off x="3179470" y="2095071"/>
            <a:ext cx="805739" cy="476083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5B2FB69E-CA03-C84C-85CA-A2F10044C235}"/>
              </a:ext>
            </a:extLst>
          </p:cNvPr>
          <p:cNvSpPr txBox="1">
            <a:spLocks/>
          </p:cNvSpPr>
          <p:nvPr/>
        </p:nvSpPr>
        <p:spPr>
          <a:xfrm>
            <a:off x="4045699" y="3682401"/>
            <a:ext cx="4998093" cy="278527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Technical challenges for</a:t>
            </a:r>
          </a:p>
          <a:p>
            <a:r>
              <a:rPr lang="en-US" dirty="0"/>
              <a:t>Power</a:t>
            </a:r>
          </a:p>
          <a:p>
            <a:r>
              <a:rPr lang="en-US" dirty="0"/>
              <a:t>Radiation</a:t>
            </a:r>
          </a:p>
          <a:p>
            <a:r>
              <a:rPr lang="en-US" dirty="0"/>
              <a:t>Timing</a:t>
            </a:r>
          </a:p>
          <a:p>
            <a:r>
              <a:rPr lang="en-US" dirty="0"/>
              <a:t>Data</a:t>
            </a:r>
          </a:p>
          <a:p>
            <a:r>
              <a:rPr lang="en-US" dirty="0"/>
              <a:t>Materials (construction &amp; operation)</a:t>
            </a:r>
          </a:p>
          <a:p>
            <a:r>
              <a:rPr lang="en-US" dirty="0" err="1"/>
              <a:t>Cryo</a:t>
            </a:r>
            <a:endParaRPr lang="en-US" dirty="0"/>
          </a:p>
          <a:p>
            <a:r>
              <a:rPr lang="en-US" dirty="0"/>
              <a:t>Vacuum</a:t>
            </a:r>
          </a:p>
          <a:p>
            <a:r>
              <a:rPr lang="en-US" dirty="0"/>
              <a:t>…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3" name="Pfeil nach rechts 12">
            <a:extLst>
              <a:ext uri="{FF2B5EF4-FFF2-40B4-BE49-F238E27FC236}">
                <a16:creationId xmlns:a16="http://schemas.microsoft.com/office/drawing/2014/main" id="{BE12961C-A482-1245-927B-40A2468B1410}"/>
              </a:ext>
            </a:extLst>
          </p:cNvPr>
          <p:cNvSpPr/>
          <p:nvPr/>
        </p:nvSpPr>
        <p:spPr>
          <a:xfrm>
            <a:off x="3181558" y="4940561"/>
            <a:ext cx="805739" cy="476083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70FFB146-9C68-F44E-A335-A78A26E1F628}"/>
              </a:ext>
            </a:extLst>
          </p:cNvPr>
          <p:cNvCxnSpPr/>
          <p:nvPr/>
        </p:nvCxnSpPr>
        <p:spPr>
          <a:xfrm>
            <a:off x="5774499" y="4070910"/>
            <a:ext cx="1202498" cy="86965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41235BC6-822F-1148-95BD-4C82B27A5EAE}"/>
              </a:ext>
            </a:extLst>
          </p:cNvPr>
          <p:cNvCxnSpPr>
            <a:cxnSpLocks/>
          </p:cNvCxnSpPr>
          <p:nvPr/>
        </p:nvCxnSpPr>
        <p:spPr>
          <a:xfrm>
            <a:off x="5774499" y="4432085"/>
            <a:ext cx="1202498" cy="64295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D3F6AA6B-82EC-BB4D-A559-0B0309515278}"/>
              </a:ext>
            </a:extLst>
          </p:cNvPr>
          <p:cNvCxnSpPr>
            <a:cxnSpLocks/>
          </p:cNvCxnSpPr>
          <p:nvPr/>
        </p:nvCxnSpPr>
        <p:spPr>
          <a:xfrm flipV="1">
            <a:off x="5774499" y="5582679"/>
            <a:ext cx="1202498" cy="108338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55BBE6E6-9C30-0945-A0A4-E51A79E79B94}"/>
              </a:ext>
            </a:extLst>
          </p:cNvPr>
          <p:cNvCxnSpPr>
            <a:cxnSpLocks/>
          </p:cNvCxnSpPr>
          <p:nvPr/>
        </p:nvCxnSpPr>
        <p:spPr>
          <a:xfrm flipV="1">
            <a:off x="5774499" y="5691017"/>
            <a:ext cx="1202498" cy="300413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hteck 22">
            <a:extLst>
              <a:ext uri="{FF2B5EF4-FFF2-40B4-BE49-F238E27FC236}">
                <a16:creationId xmlns:a16="http://schemas.microsoft.com/office/drawing/2014/main" id="{A8E04B22-43C4-EC41-98FA-E120F60EA571}"/>
              </a:ext>
            </a:extLst>
          </p:cNvPr>
          <p:cNvSpPr/>
          <p:nvPr/>
        </p:nvSpPr>
        <p:spPr>
          <a:xfrm>
            <a:off x="4446740" y="5216181"/>
            <a:ext cx="4096011" cy="30041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9EBBCA70-A99B-C440-A23B-68C996F5B5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M. Bender - GSI MAT</a:t>
            </a:r>
            <a:endParaRPr lang="de-DE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BB870745-AC15-A741-82F4-243FBB89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581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3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A2FDE2-0DDB-6841-86BD-52F079814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5" y="271335"/>
            <a:ext cx="6549136" cy="787557"/>
          </a:xfrm>
        </p:spPr>
        <p:txBody>
          <a:bodyPr>
            <a:normAutofit fontScale="90000"/>
          </a:bodyPr>
          <a:lstStyle/>
          <a:p>
            <a:r>
              <a:rPr lang="en-US"/>
              <a:t>Technical challenges:</a:t>
            </a:r>
            <a:br>
              <a:rPr lang="en-US"/>
            </a:br>
            <a:r>
              <a:rPr lang="en-US"/>
              <a:t>Radiation hardness of beam exposed materials</a:t>
            </a:r>
          </a:p>
        </p:txBody>
      </p:sp>
      <p:pic>
        <p:nvPicPr>
          <p:cNvPr id="5" name="Picture 3" descr="FAIR3_transparent_script_removed">
            <a:extLst>
              <a:ext uri="{FF2B5EF4-FFF2-40B4-BE49-F238E27FC236}">
                <a16:creationId xmlns:a16="http://schemas.microsoft.com/office/drawing/2014/main" id="{66C8E0B8-32BE-9C48-906A-C89C94617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285" y="2201657"/>
            <a:ext cx="6549136" cy="37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C088D097-FCD1-D64C-ADD4-3A04CEFF561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875295" y="4179016"/>
            <a:ext cx="15621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solidFill>
                <a:schemeClr val="tx1"/>
              </a:solidFill>
              <a:latin typeface="Wingdings" pitchFamily="2" charset="2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2687202-00AE-8743-B5D3-995F80839FA3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462325">
            <a:off x="5245449" y="3877317"/>
            <a:ext cx="317500" cy="577850"/>
          </a:xfrm>
          <a:prstGeom prst="rect">
            <a:avLst/>
          </a:prstGeom>
          <a:solidFill>
            <a:srgbClr val="FF3300">
              <a:alpha val="4196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solidFill>
                <a:schemeClr val="tx1"/>
              </a:solidFill>
              <a:latin typeface="Wingdings" pitchFamily="2" charset="2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4530816-3D4A-E54D-971A-9DEEA0E32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2231" y="3317493"/>
            <a:ext cx="355600" cy="32861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solidFill>
                <a:schemeClr val="tx1"/>
              </a:solidFill>
              <a:latin typeface="Wingdings" pitchFamily="2" charset="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218B37-1BDA-D947-9B24-DB3237D35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78"/>
          <a:stretch>
            <a:fillRect/>
          </a:stretch>
        </p:blipFill>
        <p:spPr bwMode="auto">
          <a:xfrm rot="5400000">
            <a:off x="387289" y="2963077"/>
            <a:ext cx="2180837" cy="56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D0987603-2F9F-A141-B067-31079D36E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8298" y="3908347"/>
            <a:ext cx="460375" cy="4286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solidFill>
                <a:schemeClr val="tx1"/>
              </a:solidFill>
              <a:latin typeface="Wingdings" pitchFamily="2" charset="2"/>
            </a:endParaRPr>
          </a:p>
        </p:txBody>
      </p:sp>
      <p:sp>
        <p:nvSpPr>
          <p:cNvPr id="16" name="Oval 16">
            <a:extLst>
              <a:ext uri="{FF2B5EF4-FFF2-40B4-BE49-F238E27FC236}">
                <a16:creationId xmlns:a16="http://schemas.microsoft.com/office/drawing/2014/main" id="{0C095FB8-0AAD-5D4B-A4E3-DC184E459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7808" y="2853122"/>
            <a:ext cx="460375" cy="4286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solidFill>
                <a:schemeClr val="tx1"/>
              </a:solidFill>
              <a:latin typeface="Wingdings" pitchFamily="2" charset="2"/>
            </a:endParaRPr>
          </a:p>
        </p:txBody>
      </p:sp>
      <p:pic>
        <p:nvPicPr>
          <p:cNvPr id="18" name="Bild 12" descr="Bildschirmfoto 2018-01-09 um 12.15.15.png">
            <a:extLst>
              <a:ext uri="{FF2B5EF4-FFF2-40B4-BE49-F238E27FC236}">
                <a16:creationId xmlns:a16="http://schemas.microsoft.com/office/drawing/2014/main" id="{42C38496-5112-DD49-9253-CD4674DE8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444" y="2015737"/>
            <a:ext cx="1432124" cy="95475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55F19DCD-F7B5-5749-9E78-DB2E9733F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0722" y="3118035"/>
            <a:ext cx="1407568" cy="1060981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CF0A338B-9FAA-E740-9107-9C9A5906135F}"/>
              </a:ext>
            </a:extLst>
          </p:cNvPr>
          <p:cNvSpPr txBox="1"/>
          <p:nvPr/>
        </p:nvSpPr>
        <p:spPr>
          <a:xfrm>
            <a:off x="340119" y="4435217"/>
            <a:ext cx="227517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mA - A beam current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2DF6BFD-F4E4-374F-8D14-F0253424D579}"/>
              </a:ext>
            </a:extLst>
          </p:cNvPr>
          <p:cNvSpPr txBox="1"/>
          <p:nvPr/>
        </p:nvSpPr>
        <p:spPr>
          <a:xfrm>
            <a:off x="7575662" y="1635261"/>
            <a:ext cx="1157689" cy="369332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10</a:t>
            </a:r>
            <a:r>
              <a:rPr lang="de-DE" baseline="30000" dirty="0"/>
              <a:t>12</a:t>
            </a:r>
            <a:r>
              <a:rPr lang="de-DE" dirty="0"/>
              <a:t> U s</a:t>
            </a:r>
            <a:r>
              <a:rPr lang="de-DE" baseline="30000" dirty="0"/>
              <a:t>-1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9910ACA3-9336-EE46-852C-9DDD706EBD86}"/>
              </a:ext>
            </a:extLst>
          </p:cNvPr>
          <p:cNvSpPr txBox="1"/>
          <p:nvPr/>
        </p:nvSpPr>
        <p:spPr>
          <a:xfrm>
            <a:off x="7311968" y="4240952"/>
            <a:ext cx="1685077" cy="369332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130 kJ / bunch</a:t>
            </a:r>
            <a:endParaRPr lang="en-US" baseline="30000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8E466E5-BE00-7742-9507-2CBAA60F3359}"/>
              </a:ext>
            </a:extLst>
          </p:cNvPr>
          <p:cNvSpPr txBox="1"/>
          <p:nvPr/>
        </p:nvSpPr>
        <p:spPr>
          <a:xfrm>
            <a:off x="7433796" y="4560588"/>
            <a:ext cx="1441420" cy="369332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365 MJ total</a:t>
            </a:r>
            <a:endParaRPr lang="de-DE" baseline="30000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06169121-7DA0-E44A-B555-DA9A5514AB03}"/>
              </a:ext>
            </a:extLst>
          </p:cNvPr>
          <p:cNvSpPr txBox="1"/>
          <p:nvPr/>
        </p:nvSpPr>
        <p:spPr>
          <a:xfrm>
            <a:off x="4772089" y="1924031"/>
            <a:ext cx="866584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T = 2K</a:t>
            </a:r>
          </a:p>
        </p:txBody>
      </p: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E2DD42BE-120A-8E4A-9C45-ED14777F0F3E}"/>
              </a:ext>
            </a:extLst>
          </p:cNvPr>
          <p:cNvCxnSpPr/>
          <p:nvPr/>
        </p:nvCxnSpPr>
        <p:spPr>
          <a:xfrm>
            <a:off x="5178298" y="2348556"/>
            <a:ext cx="0" cy="238911"/>
          </a:xfrm>
          <a:prstGeom prst="straightConnector1">
            <a:avLst/>
          </a:prstGeom>
          <a:ln>
            <a:solidFill>
              <a:srgbClr val="FF0000"/>
            </a:solidFill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4E804B08-9CF1-0B49-8317-14501A8131D6}"/>
              </a:ext>
            </a:extLst>
          </p:cNvPr>
          <p:cNvSpPr txBox="1"/>
          <p:nvPr/>
        </p:nvSpPr>
        <p:spPr>
          <a:xfrm>
            <a:off x="2944372" y="2386323"/>
            <a:ext cx="166487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P = 10</a:t>
            </a:r>
            <a:r>
              <a:rPr lang="de-DE" baseline="30000" dirty="0"/>
              <a:t>-12</a:t>
            </a:r>
            <a:r>
              <a:rPr lang="de-DE" dirty="0"/>
              <a:t> mbar</a:t>
            </a:r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C4FD3744-4E14-424D-AA92-4ADFFE69B23A}"/>
              </a:ext>
            </a:extLst>
          </p:cNvPr>
          <p:cNvCxnSpPr>
            <a:cxnSpLocks/>
          </p:cNvCxnSpPr>
          <p:nvPr/>
        </p:nvCxnSpPr>
        <p:spPr>
          <a:xfrm>
            <a:off x="3764944" y="2755655"/>
            <a:ext cx="0" cy="311779"/>
          </a:xfrm>
          <a:prstGeom prst="straightConnector1">
            <a:avLst/>
          </a:prstGeom>
          <a:ln>
            <a:solidFill>
              <a:srgbClr val="FF0000"/>
            </a:solidFill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9D13C5D0-6B34-6541-9641-B951D8129A01}"/>
              </a:ext>
            </a:extLst>
          </p:cNvPr>
          <p:cNvSpPr txBox="1"/>
          <p:nvPr/>
        </p:nvSpPr>
        <p:spPr>
          <a:xfrm>
            <a:off x="5540252" y="4328376"/>
            <a:ext cx="1454244" cy="369332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SFRS target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E4BECB4-440B-1048-8A3F-023469BB17A3}"/>
              </a:ext>
            </a:extLst>
          </p:cNvPr>
          <p:cNvSpPr txBox="1"/>
          <p:nvPr/>
        </p:nvSpPr>
        <p:spPr>
          <a:xfrm>
            <a:off x="744173" y="1607694"/>
            <a:ext cx="1467068" cy="369332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Stripper foils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0E7B103-8ECF-0140-8BE5-0BD6C6A7B972}"/>
              </a:ext>
            </a:extLst>
          </p:cNvPr>
          <p:cNvSpPr txBox="1"/>
          <p:nvPr/>
        </p:nvSpPr>
        <p:spPr>
          <a:xfrm>
            <a:off x="7485092" y="1265129"/>
            <a:ext cx="1338828" cy="369332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Collimators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722AC9C-12ED-BC43-B5AC-4EA6E7115ADB}"/>
              </a:ext>
            </a:extLst>
          </p:cNvPr>
          <p:cNvSpPr txBox="1"/>
          <p:nvPr/>
        </p:nvSpPr>
        <p:spPr>
          <a:xfrm>
            <a:off x="7382500" y="5100979"/>
            <a:ext cx="1544012" cy="369332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Beam dumps</a:t>
            </a:r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5D99DC1F-B4A4-A54F-A0A4-137B6C0DA3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M. Bender - GSI MAT</a:t>
            </a:r>
            <a:endParaRPr lang="de-DE" dirty="0"/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89E937E6-2A83-D04F-A74D-545677BE5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017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20" grpId="0"/>
      <p:bldP spid="22" grpId="0" animBg="1"/>
      <p:bldP spid="23" grpId="0" animBg="1"/>
      <p:bldP spid="24" grpId="0" animBg="1"/>
      <p:bldP spid="25" grpId="0"/>
      <p:bldP spid="28" grpId="0"/>
      <p:bldP spid="3" grpId="0" animBg="1"/>
      <p:bldP spid="4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F64D4C-19E6-B04E-83B7-531CF851C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Online test methods, monitoring systems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C919F8-90C7-2F45-92BE-C591820B8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3607" y="1270797"/>
            <a:ext cx="4317779" cy="1957322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txBody>
          <a:bodyPr tIns="91440" rIns="0" bIns="0"/>
          <a:lstStyle>
            <a:lvl1pPr defTabSz="414338" eaLnBrk="0" hangingPunct="0">
              <a:spcBef>
                <a:spcPct val="20000"/>
              </a:spcBef>
              <a:buChar char="•"/>
              <a:tabLst>
                <a:tab pos="34925" algn="l"/>
                <a:tab pos="863600" algn="l"/>
                <a:tab pos="1693863" algn="l"/>
                <a:tab pos="2522538" algn="l"/>
                <a:tab pos="3352800" algn="l"/>
                <a:tab pos="4176713" algn="l"/>
                <a:tab pos="5011738" algn="l"/>
                <a:tab pos="5835650" algn="l"/>
                <a:tab pos="6670675" algn="l"/>
                <a:tab pos="7494588" algn="l"/>
                <a:tab pos="8329613" algn="l"/>
                <a:tab pos="9153525" algn="l"/>
              </a:tabLst>
              <a:defRPr sz="2400">
                <a:solidFill>
                  <a:schemeClr val="accent2"/>
                </a:solidFill>
                <a:latin typeface="Comic Sans MS" panose="030F0902030302020204" pitchFamily="66" charset="0"/>
              </a:defRPr>
            </a:lvl1pPr>
            <a:lvl2pPr marL="742950" indent="-285750" defTabSz="414338" eaLnBrk="0" hangingPunct="0">
              <a:spcBef>
                <a:spcPct val="20000"/>
              </a:spcBef>
              <a:buChar char="–"/>
              <a:tabLst>
                <a:tab pos="34925" algn="l"/>
                <a:tab pos="863600" algn="l"/>
                <a:tab pos="1693863" algn="l"/>
                <a:tab pos="2522538" algn="l"/>
                <a:tab pos="3352800" algn="l"/>
                <a:tab pos="4176713" algn="l"/>
                <a:tab pos="5011738" algn="l"/>
                <a:tab pos="5835650" algn="l"/>
                <a:tab pos="6670675" algn="l"/>
                <a:tab pos="7494588" algn="l"/>
                <a:tab pos="8329613" algn="l"/>
                <a:tab pos="9153525" algn="l"/>
              </a:tabLst>
              <a:defRPr sz="2400">
                <a:solidFill>
                  <a:schemeClr val="accent2"/>
                </a:solidFill>
                <a:latin typeface="Comic Sans MS" panose="030F0902030302020204" pitchFamily="66" charset="0"/>
              </a:defRPr>
            </a:lvl2pPr>
            <a:lvl3pPr marL="1143000" indent="-228600" defTabSz="414338" eaLnBrk="0" hangingPunct="0">
              <a:spcBef>
                <a:spcPct val="20000"/>
              </a:spcBef>
              <a:buChar char="•"/>
              <a:tabLst>
                <a:tab pos="34925" algn="l"/>
                <a:tab pos="863600" algn="l"/>
                <a:tab pos="1693863" algn="l"/>
                <a:tab pos="2522538" algn="l"/>
                <a:tab pos="3352800" algn="l"/>
                <a:tab pos="4176713" algn="l"/>
                <a:tab pos="5011738" algn="l"/>
                <a:tab pos="5835650" algn="l"/>
                <a:tab pos="6670675" algn="l"/>
                <a:tab pos="7494588" algn="l"/>
                <a:tab pos="8329613" algn="l"/>
                <a:tab pos="9153525" algn="l"/>
              </a:tabLst>
              <a:defRPr sz="2000">
                <a:solidFill>
                  <a:schemeClr val="accent2"/>
                </a:solidFill>
                <a:latin typeface="Comic Sans MS" panose="030F0902030302020204" pitchFamily="66" charset="0"/>
              </a:defRPr>
            </a:lvl3pPr>
            <a:lvl4pPr marL="1600200" indent="-228600" defTabSz="414338" eaLnBrk="0" hangingPunct="0">
              <a:spcBef>
                <a:spcPct val="20000"/>
              </a:spcBef>
              <a:buChar char="–"/>
              <a:tabLst>
                <a:tab pos="34925" algn="l"/>
                <a:tab pos="863600" algn="l"/>
                <a:tab pos="1693863" algn="l"/>
                <a:tab pos="2522538" algn="l"/>
                <a:tab pos="3352800" algn="l"/>
                <a:tab pos="4176713" algn="l"/>
                <a:tab pos="5011738" algn="l"/>
                <a:tab pos="5835650" algn="l"/>
                <a:tab pos="6670675" algn="l"/>
                <a:tab pos="7494588" algn="l"/>
                <a:tab pos="8329613" algn="l"/>
                <a:tab pos="9153525" algn="l"/>
              </a:tabLst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4pPr>
            <a:lvl5pPr marL="2057400" indent="-228600" defTabSz="414338" eaLnBrk="0" hangingPunct="0">
              <a:spcBef>
                <a:spcPct val="20000"/>
              </a:spcBef>
              <a:buChar char="»"/>
              <a:tabLst>
                <a:tab pos="34925" algn="l"/>
                <a:tab pos="863600" algn="l"/>
                <a:tab pos="1693863" algn="l"/>
                <a:tab pos="2522538" algn="l"/>
                <a:tab pos="3352800" algn="l"/>
                <a:tab pos="4176713" algn="l"/>
                <a:tab pos="5011738" algn="l"/>
                <a:tab pos="5835650" algn="l"/>
                <a:tab pos="6670675" algn="l"/>
                <a:tab pos="7494588" algn="l"/>
                <a:tab pos="8329613" algn="l"/>
                <a:tab pos="9153525" algn="l"/>
              </a:tabLst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5pPr>
            <a:lvl6pPr marL="2514600" indent="-228600" defTabSz="414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925" algn="l"/>
                <a:tab pos="863600" algn="l"/>
                <a:tab pos="1693863" algn="l"/>
                <a:tab pos="2522538" algn="l"/>
                <a:tab pos="3352800" algn="l"/>
                <a:tab pos="4176713" algn="l"/>
                <a:tab pos="5011738" algn="l"/>
                <a:tab pos="5835650" algn="l"/>
                <a:tab pos="6670675" algn="l"/>
                <a:tab pos="7494588" algn="l"/>
                <a:tab pos="8329613" algn="l"/>
                <a:tab pos="9153525" algn="l"/>
              </a:tabLst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6pPr>
            <a:lvl7pPr marL="2971800" indent="-228600" defTabSz="414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925" algn="l"/>
                <a:tab pos="863600" algn="l"/>
                <a:tab pos="1693863" algn="l"/>
                <a:tab pos="2522538" algn="l"/>
                <a:tab pos="3352800" algn="l"/>
                <a:tab pos="4176713" algn="l"/>
                <a:tab pos="5011738" algn="l"/>
                <a:tab pos="5835650" algn="l"/>
                <a:tab pos="6670675" algn="l"/>
                <a:tab pos="7494588" algn="l"/>
                <a:tab pos="8329613" algn="l"/>
                <a:tab pos="9153525" algn="l"/>
              </a:tabLst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7pPr>
            <a:lvl8pPr marL="3429000" indent="-228600" defTabSz="414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925" algn="l"/>
                <a:tab pos="863600" algn="l"/>
                <a:tab pos="1693863" algn="l"/>
                <a:tab pos="2522538" algn="l"/>
                <a:tab pos="3352800" algn="l"/>
                <a:tab pos="4176713" algn="l"/>
                <a:tab pos="5011738" algn="l"/>
                <a:tab pos="5835650" algn="l"/>
                <a:tab pos="6670675" algn="l"/>
                <a:tab pos="7494588" algn="l"/>
                <a:tab pos="8329613" algn="l"/>
                <a:tab pos="9153525" algn="l"/>
              </a:tabLst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8pPr>
            <a:lvl9pPr marL="3886200" indent="-228600" defTabSz="414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925" algn="l"/>
                <a:tab pos="863600" algn="l"/>
                <a:tab pos="1693863" algn="l"/>
                <a:tab pos="2522538" algn="l"/>
                <a:tab pos="3352800" algn="l"/>
                <a:tab pos="4176713" algn="l"/>
                <a:tab pos="5011738" algn="l"/>
                <a:tab pos="5835650" algn="l"/>
                <a:tab pos="6670675" algn="l"/>
                <a:tab pos="7494588" algn="l"/>
                <a:tab pos="8329613" algn="l"/>
                <a:tab pos="9153525" algn="l"/>
              </a:tabLst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60000"/>
              </a:lnSpc>
              <a:spcBef>
                <a:spcPct val="10000"/>
              </a:spcBef>
              <a:spcAft>
                <a:spcPct val="40000"/>
              </a:spcAft>
              <a:buFontTx/>
              <a:buNone/>
            </a:pPr>
            <a:r>
              <a:rPr lang="en-US" altLang="en-US" sz="1600" b="1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Problems: </a:t>
            </a:r>
          </a:p>
          <a:p>
            <a:pPr>
              <a:lnSpc>
                <a:spcPct val="60000"/>
              </a:lnSpc>
              <a:spcBef>
                <a:spcPct val="10000"/>
              </a:spcBef>
              <a:spcAft>
                <a:spcPct val="40000"/>
              </a:spcAft>
              <a:buFontTx/>
              <a:buNone/>
            </a:pPr>
            <a:r>
              <a:rPr lang="en-US" altLang="en-US" sz="1600" b="1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Beam monitoring on target and beam catchers</a:t>
            </a:r>
          </a:p>
          <a:p>
            <a:pPr>
              <a:lnSpc>
                <a:spcPct val="60000"/>
              </a:lnSpc>
              <a:spcBef>
                <a:spcPct val="10000"/>
              </a:spcBef>
              <a:spcAft>
                <a:spcPct val="40000"/>
              </a:spcAft>
              <a:buFontTx/>
              <a:buNone/>
            </a:pPr>
            <a:r>
              <a:rPr lang="en-US" altLang="en-US" sz="1600" b="1" dirty="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  <a:cs typeface="Arial" panose="020B0604020202020204" pitchFamily="34" charset="0"/>
              </a:rPr>
              <a:t>How  to predict and localize failure</a:t>
            </a:r>
          </a:p>
          <a:p>
            <a:pPr marL="285750" indent="-285750">
              <a:lnSpc>
                <a:spcPct val="60000"/>
              </a:lnSpc>
              <a:spcBef>
                <a:spcPct val="10000"/>
              </a:spcBef>
              <a:spcAft>
                <a:spcPct val="40000"/>
              </a:spcAft>
              <a:buFontTx/>
              <a:buChar char="-"/>
            </a:pPr>
            <a:r>
              <a:rPr lang="en-US" altLang="en-US" sz="1600" b="1" dirty="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  <a:cs typeface="Arial" panose="020B0604020202020204" pitchFamily="34" charset="0"/>
              </a:rPr>
              <a:t>In extreme operation conditions </a:t>
            </a:r>
          </a:p>
          <a:p>
            <a:pPr marL="285750" indent="-285750">
              <a:lnSpc>
                <a:spcPct val="60000"/>
              </a:lnSpc>
              <a:spcBef>
                <a:spcPct val="10000"/>
              </a:spcBef>
              <a:spcAft>
                <a:spcPct val="40000"/>
              </a:spcAft>
              <a:buFontTx/>
              <a:buChar char="-"/>
            </a:pPr>
            <a:r>
              <a:rPr lang="en-US" altLang="en-US" sz="1600" b="1" dirty="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  <a:cs typeface="Arial" panose="020B0604020202020204" pitchFamily="34" charset="0"/>
              </a:rPr>
              <a:t>In  high radiation fields </a:t>
            </a:r>
          </a:p>
          <a:p>
            <a:pPr marL="1028700" lvl="1">
              <a:lnSpc>
                <a:spcPct val="60000"/>
              </a:lnSpc>
              <a:spcBef>
                <a:spcPct val="10000"/>
              </a:spcBef>
              <a:spcAft>
                <a:spcPct val="40000"/>
              </a:spcAft>
              <a:buFontTx/>
              <a:buChar char="-"/>
            </a:pPr>
            <a:r>
              <a:rPr lang="en-US" altLang="en-US" sz="1600" b="1" dirty="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  <a:cs typeface="Arial" panose="020B0604020202020204" pitchFamily="34" charset="0"/>
              </a:rPr>
              <a:t>Targets</a:t>
            </a:r>
          </a:p>
          <a:p>
            <a:pPr marL="1028700" lvl="1">
              <a:lnSpc>
                <a:spcPct val="60000"/>
              </a:lnSpc>
              <a:spcBef>
                <a:spcPct val="10000"/>
              </a:spcBef>
              <a:spcAft>
                <a:spcPct val="40000"/>
              </a:spcAft>
              <a:buFontTx/>
              <a:buChar char="-"/>
            </a:pPr>
            <a:r>
              <a:rPr lang="en-US" altLang="en-US" sz="1600" b="1" dirty="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  <a:cs typeface="Arial" panose="020B0604020202020204" pitchFamily="34" charset="0"/>
              </a:rPr>
              <a:t>Beam catcher</a:t>
            </a:r>
          </a:p>
          <a:p>
            <a:pPr>
              <a:lnSpc>
                <a:spcPct val="60000"/>
              </a:lnSpc>
              <a:spcBef>
                <a:spcPct val="10000"/>
              </a:spcBef>
              <a:spcAft>
                <a:spcPct val="40000"/>
              </a:spcAft>
              <a:buFontTx/>
              <a:buNone/>
            </a:pPr>
            <a:endParaRPr lang="en-US" altLang="en-US" sz="1600" b="1" dirty="0">
              <a:solidFill>
                <a:schemeClr val="tx1"/>
              </a:solidFill>
              <a:latin typeface="Arial Unicode MS" panose="020B0604020202020204" pitchFamily="34" charset="-128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17F9973-71A4-FE4E-8E5E-764DB8DA02D0}"/>
              </a:ext>
            </a:extLst>
          </p:cNvPr>
          <p:cNvGrpSpPr>
            <a:grpSpLocks/>
          </p:cNvGrpSpPr>
          <p:nvPr/>
        </p:nvGrpSpPr>
        <p:grpSpPr bwMode="auto">
          <a:xfrm>
            <a:off x="3249643" y="4307615"/>
            <a:ext cx="2613415" cy="2097359"/>
            <a:chOff x="-13" y="768"/>
            <a:chExt cx="2688" cy="246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1FB5334-29B6-4344-8686-D317579F63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" y="768"/>
              <a:ext cx="2688" cy="2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id="{C53897D6-5B2F-F940-A88B-431131D70E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4" y="869"/>
              <a:ext cx="574" cy="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accent2"/>
                  </a:solidFill>
                  <a:latin typeface="Comic Sans MS" panose="030F09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accent2"/>
                  </a:solidFill>
                  <a:latin typeface="Comic Sans MS" panose="030F09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Comic Sans MS" panose="030F09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accent2"/>
                  </a:solidFill>
                  <a:latin typeface="Comic Sans MS" panose="030F09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accent2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accent2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accent2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accent2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accent2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92D050"/>
                  </a:solidFill>
                  <a:ea typeface="ＭＳ Ｐゴシック" panose="020B0600070205080204" pitchFamily="34" charset="-128"/>
                </a:rPr>
                <a:t>data</a:t>
              </a:r>
              <a:endParaRPr lang="de-DE" altLang="en-US" sz="1400" dirty="0">
                <a:solidFill>
                  <a:srgbClr val="92D05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13" name="Text Box 12">
              <a:extLst>
                <a:ext uri="{FF2B5EF4-FFF2-40B4-BE49-F238E27FC236}">
                  <a16:creationId xmlns:a16="http://schemas.microsoft.com/office/drawing/2014/main" id="{B5B2C966-69E4-1E47-BE71-B55F3FC999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" y="869"/>
              <a:ext cx="749" cy="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accent2"/>
                  </a:solidFill>
                  <a:latin typeface="Comic Sans MS" panose="030F0902030302020204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accent2"/>
                  </a:solidFill>
                  <a:latin typeface="Comic Sans MS" panose="030F0902030302020204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Comic Sans MS" panose="030F0902030302020204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accent2"/>
                  </a:solidFill>
                  <a:latin typeface="Comic Sans MS" panose="030F0902030302020204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accent2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accent2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accent2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accent2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accent2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6600FF"/>
                  </a:solidFill>
                  <a:ea typeface="ＭＳ Ｐゴシック" panose="020B0600070205080204" pitchFamily="34" charset="-128"/>
                </a:rPr>
                <a:t>calc.</a:t>
              </a:r>
              <a:endParaRPr lang="de-DE" altLang="en-US" sz="1400" dirty="0">
                <a:solidFill>
                  <a:srgbClr val="6600FF"/>
                </a:solidFill>
                <a:ea typeface="ＭＳ Ｐゴシック" panose="020B0600070205080204" pitchFamily="34" charset="-128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23E43B-3541-0646-96C3-132026773A1F}"/>
              </a:ext>
            </a:extLst>
          </p:cNvPr>
          <p:cNvGrpSpPr>
            <a:grpSpLocks/>
          </p:cNvGrpSpPr>
          <p:nvPr/>
        </p:nvGrpSpPr>
        <p:grpSpPr bwMode="auto">
          <a:xfrm>
            <a:off x="580219" y="3921757"/>
            <a:ext cx="8164554" cy="2483217"/>
            <a:chOff x="295" y="2715"/>
            <a:chExt cx="3449" cy="1049"/>
          </a:xfrm>
        </p:grpSpPr>
        <p:sp>
          <p:nvSpPr>
            <p:cNvPr id="18" name="Text Box 17">
              <a:extLst>
                <a:ext uri="{FF2B5EF4-FFF2-40B4-BE49-F238E27FC236}">
                  <a16:creationId xmlns:a16="http://schemas.microsoft.com/office/drawing/2014/main" id="{BD26D00A-A049-A84F-9A97-9228764C01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2715"/>
              <a:ext cx="1043" cy="1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defTabSz="407988" eaLnBrk="0" hangingPunct="0">
                <a:spcBef>
                  <a:spcPct val="20000"/>
                </a:spcBef>
                <a:buChar char="•"/>
                <a:defRPr sz="2400">
                  <a:solidFill>
                    <a:schemeClr val="accent2"/>
                  </a:solidFill>
                  <a:latin typeface="Comic Sans MS" panose="030F0902030302020204" pitchFamily="66" charset="0"/>
                </a:defRPr>
              </a:lvl1pPr>
              <a:lvl2pPr marL="742950" indent="-285750" defTabSz="407988" eaLnBrk="0" hangingPunct="0">
                <a:spcBef>
                  <a:spcPct val="20000"/>
                </a:spcBef>
                <a:buChar char="–"/>
                <a:defRPr sz="2400">
                  <a:solidFill>
                    <a:schemeClr val="accent2"/>
                  </a:solidFill>
                  <a:latin typeface="Comic Sans MS" panose="030F0902030302020204" pitchFamily="66" charset="0"/>
                </a:defRPr>
              </a:lvl2pPr>
              <a:lvl3pPr marL="1143000" indent="-228600" defTabSz="407988" eaLnBrk="0" hangingPunct="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Comic Sans MS" panose="030F0902030302020204" pitchFamily="66" charset="0"/>
                </a:defRPr>
              </a:lvl3pPr>
              <a:lvl4pPr marL="1600200" indent="-228600" defTabSz="407988" eaLnBrk="0" hangingPunct="0">
                <a:spcBef>
                  <a:spcPct val="20000"/>
                </a:spcBef>
                <a:buChar char="–"/>
                <a:defRPr>
                  <a:solidFill>
                    <a:schemeClr val="accent2"/>
                  </a:solidFill>
                  <a:latin typeface="Comic Sans MS" panose="030F0902030302020204" pitchFamily="66" charset="0"/>
                </a:defRPr>
              </a:lvl4pPr>
              <a:lvl5pPr marL="2057400" indent="-228600" defTabSz="407988" eaLnBrk="0" hangingPunct="0">
                <a:spcBef>
                  <a:spcPct val="20000"/>
                </a:spcBef>
                <a:buChar char="»"/>
                <a:defRPr>
                  <a:solidFill>
                    <a:schemeClr val="accent2"/>
                  </a:solidFill>
                  <a:latin typeface="Comic Sans MS" panose="030F0902030302020204" pitchFamily="66" charset="0"/>
                </a:defRPr>
              </a:lvl5pPr>
              <a:lvl6pPr marL="2514600" indent="-228600" defTabSz="40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accent2"/>
                  </a:solidFill>
                  <a:latin typeface="Comic Sans MS" panose="030F0902030302020204" pitchFamily="66" charset="0"/>
                </a:defRPr>
              </a:lvl6pPr>
              <a:lvl7pPr marL="2971800" indent="-228600" defTabSz="40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accent2"/>
                  </a:solidFill>
                  <a:latin typeface="Comic Sans MS" panose="030F0902030302020204" pitchFamily="66" charset="0"/>
                </a:defRPr>
              </a:lvl7pPr>
              <a:lvl8pPr marL="3429000" indent="-228600" defTabSz="40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accent2"/>
                  </a:solidFill>
                  <a:latin typeface="Comic Sans MS" panose="030F0902030302020204" pitchFamily="66" charset="0"/>
                </a:defRPr>
              </a:lvl8pPr>
              <a:lvl9pPr marL="3886200" indent="-228600" defTabSz="40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accent2"/>
                  </a:solidFill>
                  <a:latin typeface="Comic Sans MS" panose="030F0902030302020204" pitchFamily="66" charset="0"/>
                </a:defRPr>
              </a:lvl9pPr>
            </a:lstStyle>
            <a:p>
              <a:pPr eaLnBrk="1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r>
                <a:rPr lang="en-US" altLang="en-US" sz="1400" b="1" dirty="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Thermal imaging</a:t>
              </a:r>
            </a:p>
          </p:txBody>
        </p:sp>
        <p:pic>
          <p:nvPicPr>
            <p:cNvPr id="19" name="Picture 1">
              <a:extLst>
                <a:ext uri="{FF2B5EF4-FFF2-40B4-BE49-F238E27FC236}">
                  <a16:creationId xmlns:a16="http://schemas.microsoft.com/office/drawing/2014/main" id="{119D626C-034B-3F43-A237-5FA2FE2EE7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2852"/>
              <a:ext cx="1013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19">
              <a:extLst>
                <a:ext uri="{FF2B5EF4-FFF2-40B4-BE49-F238E27FC236}">
                  <a16:creationId xmlns:a16="http://schemas.microsoft.com/office/drawing/2014/main" id="{7ADD65F4-9A2D-BB4C-9DB4-F67FC486FC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9" y="2715"/>
              <a:ext cx="1043" cy="1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defTabSz="407988" eaLnBrk="0" hangingPunct="0">
                <a:spcBef>
                  <a:spcPct val="20000"/>
                </a:spcBef>
                <a:buChar char="•"/>
                <a:defRPr sz="2400">
                  <a:solidFill>
                    <a:schemeClr val="accent2"/>
                  </a:solidFill>
                  <a:latin typeface="Comic Sans MS" panose="030F0902030302020204" pitchFamily="66" charset="0"/>
                </a:defRPr>
              </a:lvl1pPr>
              <a:lvl2pPr marL="742950" indent="-285750" defTabSz="407988" eaLnBrk="0" hangingPunct="0">
                <a:spcBef>
                  <a:spcPct val="20000"/>
                </a:spcBef>
                <a:buChar char="–"/>
                <a:defRPr sz="2400">
                  <a:solidFill>
                    <a:schemeClr val="accent2"/>
                  </a:solidFill>
                  <a:latin typeface="Comic Sans MS" panose="030F0902030302020204" pitchFamily="66" charset="0"/>
                </a:defRPr>
              </a:lvl2pPr>
              <a:lvl3pPr marL="1143000" indent="-228600" defTabSz="407988" eaLnBrk="0" hangingPunct="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Comic Sans MS" panose="030F0902030302020204" pitchFamily="66" charset="0"/>
                </a:defRPr>
              </a:lvl3pPr>
              <a:lvl4pPr marL="1600200" indent="-228600" defTabSz="407988" eaLnBrk="0" hangingPunct="0">
                <a:spcBef>
                  <a:spcPct val="20000"/>
                </a:spcBef>
                <a:buChar char="–"/>
                <a:defRPr>
                  <a:solidFill>
                    <a:schemeClr val="accent2"/>
                  </a:solidFill>
                  <a:latin typeface="Comic Sans MS" panose="030F0902030302020204" pitchFamily="66" charset="0"/>
                </a:defRPr>
              </a:lvl4pPr>
              <a:lvl5pPr marL="2057400" indent="-228600" defTabSz="407988" eaLnBrk="0" hangingPunct="0">
                <a:spcBef>
                  <a:spcPct val="20000"/>
                </a:spcBef>
                <a:buChar char="»"/>
                <a:defRPr>
                  <a:solidFill>
                    <a:schemeClr val="accent2"/>
                  </a:solidFill>
                  <a:latin typeface="Comic Sans MS" panose="030F0902030302020204" pitchFamily="66" charset="0"/>
                </a:defRPr>
              </a:lvl5pPr>
              <a:lvl6pPr marL="2514600" indent="-228600" defTabSz="40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accent2"/>
                  </a:solidFill>
                  <a:latin typeface="Comic Sans MS" panose="030F0902030302020204" pitchFamily="66" charset="0"/>
                </a:defRPr>
              </a:lvl6pPr>
              <a:lvl7pPr marL="2971800" indent="-228600" defTabSz="40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accent2"/>
                  </a:solidFill>
                  <a:latin typeface="Comic Sans MS" panose="030F0902030302020204" pitchFamily="66" charset="0"/>
                </a:defRPr>
              </a:lvl7pPr>
              <a:lvl8pPr marL="3429000" indent="-228600" defTabSz="40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accent2"/>
                  </a:solidFill>
                  <a:latin typeface="Comic Sans MS" panose="030F0902030302020204" pitchFamily="66" charset="0"/>
                </a:defRPr>
              </a:lvl8pPr>
              <a:lvl9pPr marL="3886200" indent="-228600" defTabSz="40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accent2"/>
                  </a:solidFill>
                  <a:latin typeface="Comic Sans MS" panose="030F0902030302020204" pitchFamily="66" charset="0"/>
                </a:defRPr>
              </a:lvl9pPr>
            </a:lstStyle>
            <a:p>
              <a:pPr eaLnBrk="1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r>
                <a:rPr lang="en-US" altLang="en-US" sz="1400" b="1" dirty="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Laser vibrometer</a:t>
              </a:r>
            </a:p>
          </p:txBody>
        </p:sp>
        <p:pic>
          <p:nvPicPr>
            <p:cNvPr id="21" name="Picture 20" descr="image of SwRI-developed eddy current inspection system">
              <a:extLst>
                <a:ext uri="{FF2B5EF4-FFF2-40B4-BE49-F238E27FC236}">
                  <a16:creationId xmlns:a16="http://schemas.microsoft.com/office/drawing/2014/main" id="{4FF2BD95-C590-564A-B413-DE8584768C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7" y="2852"/>
              <a:ext cx="1097" cy="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21">
              <a:extLst>
                <a:ext uri="{FF2B5EF4-FFF2-40B4-BE49-F238E27FC236}">
                  <a16:creationId xmlns:a16="http://schemas.microsoft.com/office/drawing/2014/main" id="{3F7F65BD-BC1F-3E49-BDCB-5C690036E1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7" y="2715"/>
              <a:ext cx="720" cy="1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defTabSz="407988" eaLnBrk="0" hangingPunct="0">
                <a:spcBef>
                  <a:spcPct val="20000"/>
                </a:spcBef>
                <a:buChar char="•"/>
                <a:defRPr sz="2400">
                  <a:solidFill>
                    <a:schemeClr val="accent2"/>
                  </a:solidFill>
                  <a:latin typeface="Comic Sans MS" panose="030F0902030302020204" pitchFamily="66" charset="0"/>
                </a:defRPr>
              </a:lvl1pPr>
              <a:lvl2pPr marL="742950" indent="-285750" defTabSz="407988" eaLnBrk="0" hangingPunct="0">
                <a:spcBef>
                  <a:spcPct val="20000"/>
                </a:spcBef>
                <a:buChar char="–"/>
                <a:defRPr sz="2400">
                  <a:solidFill>
                    <a:schemeClr val="accent2"/>
                  </a:solidFill>
                  <a:latin typeface="Comic Sans MS" panose="030F0902030302020204" pitchFamily="66" charset="0"/>
                </a:defRPr>
              </a:lvl2pPr>
              <a:lvl3pPr marL="1143000" indent="-228600" defTabSz="407988" eaLnBrk="0" hangingPunct="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Comic Sans MS" panose="030F0902030302020204" pitchFamily="66" charset="0"/>
                </a:defRPr>
              </a:lvl3pPr>
              <a:lvl4pPr marL="1600200" indent="-228600" defTabSz="407988" eaLnBrk="0" hangingPunct="0">
                <a:spcBef>
                  <a:spcPct val="20000"/>
                </a:spcBef>
                <a:buChar char="–"/>
                <a:defRPr>
                  <a:solidFill>
                    <a:schemeClr val="accent2"/>
                  </a:solidFill>
                  <a:latin typeface="Comic Sans MS" panose="030F0902030302020204" pitchFamily="66" charset="0"/>
                </a:defRPr>
              </a:lvl4pPr>
              <a:lvl5pPr marL="2057400" indent="-228600" defTabSz="407988" eaLnBrk="0" hangingPunct="0">
                <a:spcBef>
                  <a:spcPct val="20000"/>
                </a:spcBef>
                <a:buChar char="»"/>
                <a:defRPr>
                  <a:solidFill>
                    <a:schemeClr val="accent2"/>
                  </a:solidFill>
                  <a:latin typeface="Comic Sans MS" panose="030F0902030302020204" pitchFamily="66" charset="0"/>
                </a:defRPr>
              </a:lvl5pPr>
              <a:lvl6pPr marL="2514600" indent="-228600" defTabSz="40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accent2"/>
                  </a:solidFill>
                  <a:latin typeface="Comic Sans MS" panose="030F0902030302020204" pitchFamily="66" charset="0"/>
                </a:defRPr>
              </a:lvl6pPr>
              <a:lvl7pPr marL="2971800" indent="-228600" defTabSz="40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accent2"/>
                  </a:solidFill>
                  <a:latin typeface="Comic Sans MS" panose="030F0902030302020204" pitchFamily="66" charset="0"/>
                </a:defRPr>
              </a:lvl7pPr>
              <a:lvl8pPr marL="3429000" indent="-228600" defTabSz="40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accent2"/>
                  </a:solidFill>
                  <a:latin typeface="Comic Sans MS" panose="030F0902030302020204" pitchFamily="66" charset="0"/>
                </a:defRPr>
              </a:lvl8pPr>
              <a:lvl9pPr marL="3886200" indent="-228600" defTabSz="40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accent2"/>
                  </a:solidFill>
                  <a:latin typeface="Comic Sans MS" panose="030F0902030302020204" pitchFamily="66" charset="0"/>
                </a:defRPr>
              </a:lvl9pPr>
            </a:lstStyle>
            <a:p>
              <a:pPr eaLnBrk="1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r>
                <a:rPr lang="en-US" altLang="en-US" sz="1400" b="1" dirty="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Eddy current</a:t>
              </a:r>
            </a:p>
          </p:txBody>
        </p:sp>
      </p:grpSp>
      <p:sp>
        <p:nvSpPr>
          <p:cNvPr id="23" name="Text Box 22">
            <a:extLst>
              <a:ext uri="{FF2B5EF4-FFF2-40B4-BE49-F238E27FC236}">
                <a16:creationId xmlns:a16="http://schemas.microsoft.com/office/drawing/2014/main" id="{73DAB6DA-5EAA-FE44-B5B4-0147D31A1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4440" y="3315706"/>
            <a:ext cx="4456112" cy="394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Possible monitor systems to be tested: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F41A3FB-7322-F441-808E-E40630BAC5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M. Bender - GSI MAT</a:t>
            </a:r>
            <a:endParaRPr lang="de-DE" dirty="0"/>
          </a:p>
        </p:txBody>
      </p:sp>
      <p:sp>
        <p:nvSpPr>
          <p:cNvPr id="25" name="Foliennummernplatzhalter 24">
            <a:extLst>
              <a:ext uri="{FF2B5EF4-FFF2-40B4-BE49-F238E27FC236}">
                <a16:creationId xmlns:a16="http://schemas.microsoft.com/office/drawing/2014/main" id="{4F26E806-CECC-7C4B-B5CB-FDBA0332B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002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83497D-6A62-4943-8AD8-22FF0CAE7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(old) methods</a:t>
            </a:r>
          </a:p>
        </p:txBody>
      </p:sp>
      <p:pic>
        <p:nvPicPr>
          <p:cNvPr id="10" name="Grafik 14" descr="fig1ab">
            <a:extLst>
              <a:ext uri="{FF2B5EF4-FFF2-40B4-BE49-F238E27FC236}">
                <a16:creationId xmlns:a16="http://schemas.microsoft.com/office/drawing/2014/main" id="{413E5DAB-A02E-584C-A849-B96AB7F85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6" y="3962400"/>
            <a:ext cx="3721908" cy="259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7F8B95-4E9E-AE47-B9E1-A919D27689A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3608" y="1687948"/>
            <a:ext cx="5130088" cy="41335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4">
            <a:extLst>
              <a:ext uri="{FF2B5EF4-FFF2-40B4-BE49-F238E27FC236}">
                <a16:creationId xmlns:a16="http://schemas.microsoft.com/office/drawing/2014/main" id="{EC387098-37F0-6547-B49F-DBC8929FC6A8}"/>
              </a:ext>
            </a:extLst>
          </p:cNvPr>
          <p:cNvGrpSpPr>
            <a:grpSpLocks/>
          </p:cNvGrpSpPr>
          <p:nvPr/>
        </p:nvGrpSpPr>
        <p:grpSpPr bwMode="auto">
          <a:xfrm>
            <a:off x="261002" y="1412096"/>
            <a:ext cx="2943225" cy="2552700"/>
            <a:chOff x="3794" y="2619"/>
            <a:chExt cx="1854" cy="1608"/>
          </a:xfrm>
        </p:grpSpPr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88779E8E-3633-3C40-969C-BCD2D3B481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" y="2886"/>
              <a:ext cx="1824" cy="1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 Box 6">
              <a:extLst>
                <a:ext uri="{FF2B5EF4-FFF2-40B4-BE49-F238E27FC236}">
                  <a16:creationId xmlns:a16="http://schemas.microsoft.com/office/drawing/2014/main" id="{4B2E950D-A0BF-734D-A868-41DC8EBEB8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4" y="2619"/>
              <a:ext cx="1824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defTabSz="407988" eaLnBrk="0" hangingPunct="0">
                <a:spcBef>
                  <a:spcPct val="20000"/>
                </a:spcBef>
                <a:buChar char="•"/>
                <a:defRPr sz="2400">
                  <a:solidFill>
                    <a:schemeClr val="accent2"/>
                  </a:solidFill>
                  <a:latin typeface="Comic Sans MS" panose="030F0902030302020204" pitchFamily="66" charset="0"/>
                </a:defRPr>
              </a:lvl1pPr>
              <a:lvl2pPr marL="742950" indent="-285750" defTabSz="407988" eaLnBrk="0" hangingPunct="0">
                <a:spcBef>
                  <a:spcPct val="20000"/>
                </a:spcBef>
                <a:buChar char="–"/>
                <a:defRPr sz="2400">
                  <a:solidFill>
                    <a:schemeClr val="accent2"/>
                  </a:solidFill>
                  <a:latin typeface="Comic Sans MS" panose="030F0902030302020204" pitchFamily="66" charset="0"/>
                </a:defRPr>
              </a:lvl2pPr>
              <a:lvl3pPr marL="1143000" indent="-228600" defTabSz="407988" eaLnBrk="0" hangingPunct="0">
                <a:spcBef>
                  <a:spcPct val="20000"/>
                </a:spcBef>
                <a:buChar char="•"/>
                <a:defRPr sz="2000">
                  <a:solidFill>
                    <a:schemeClr val="accent2"/>
                  </a:solidFill>
                  <a:latin typeface="Comic Sans MS" panose="030F0902030302020204" pitchFamily="66" charset="0"/>
                </a:defRPr>
              </a:lvl3pPr>
              <a:lvl4pPr marL="1600200" indent="-228600" defTabSz="407988" eaLnBrk="0" hangingPunct="0">
                <a:spcBef>
                  <a:spcPct val="20000"/>
                </a:spcBef>
                <a:buChar char="–"/>
                <a:defRPr>
                  <a:solidFill>
                    <a:schemeClr val="accent2"/>
                  </a:solidFill>
                  <a:latin typeface="Comic Sans MS" panose="030F0902030302020204" pitchFamily="66" charset="0"/>
                </a:defRPr>
              </a:lvl4pPr>
              <a:lvl5pPr marL="2057400" indent="-228600" defTabSz="407988" eaLnBrk="0" hangingPunct="0">
                <a:spcBef>
                  <a:spcPct val="20000"/>
                </a:spcBef>
                <a:buChar char="»"/>
                <a:defRPr>
                  <a:solidFill>
                    <a:schemeClr val="accent2"/>
                  </a:solidFill>
                  <a:latin typeface="Comic Sans MS" panose="030F0902030302020204" pitchFamily="66" charset="0"/>
                </a:defRPr>
              </a:lvl5pPr>
              <a:lvl6pPr marL="2514600" indent="-228600" defTabSz="40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accent2"/>
                  </a:solidFill>
                  <a:latin typeface="Comic Sans MS" panose="030F0902030302020204" pitchFamily="66" charset="0"/>
                </a:defRPr>
              </a:lvl6pPr>
              <a:lvl7pPr marL="2971800" indent="-228600" defTabSz="40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accent2"/>
                  </a:solidFill>
                  <a:latin typeface="Comic Sans MS" panose="030F0902030302020204" pitchFamily="66" charset="0"/>
                </a:defRPr>
              </a:lvl7pPr>
              <a:lvl8pPr marL="3429000" indent="-228600" defTabSz="40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accent2"/>
                  </a:solidFill>
                  <a:latin typeface="Comic Sans MS" panose="030F0902030302020204" pitchFamily="66" charset="0"/>
                </a:defRPr>
              </a:lvl8pPr>
              <a:lvl9pPr marL="3886200" indent="-228600" defTabSz="40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accent2"/>
                  </a:solidFill>
                  <a:latin typeface="Comic Sans MS" panose="030F0902030302020204" pitchFamily="66" charset="0"/>
                </a:defRPr>
              </a:lvl9pPr>
            </a:lstStyle>
            <a:p>
              <a:pPr eaLnBrk="1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r>
                <a:rPr lang="en-US" altLang="en-US" sz="1400" b="1" dirty="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Acoustic emission monitoring:</a:t>
              </a:r>
            </a:p>
            <a:p>
              <a:pPr eaLnBrk="1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r>
                <a:rPr lang="en-US" altLang="en-US" sz="1400" b="1" dirty="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LHC collimators (D. </a:t>
              </a:r>
              <a:r>
                <a:rPr lang="en-US" altLang="en-US" sz="1400" b="1" dirty="0" err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Deboy</a:t>
              </a:r>
              <a:r>
                <a:rPr lang="en-US" altLang="en-US" sz="1400" b="1" dirty="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, CERN)</a:t>
              </a:r>
            </a:p>
          </p:txBody>
        </p:sp>
      </p:grp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DE8E44D-A3C8-4A49-9C53-7761574112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M. Bender - GSI MAT</a:t>
            </a:r>
            <a:endParaRPr lang="de-DE" dirty="0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0F6863F3-AC91-1F40-A722-D7E096D0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222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4C62C7-358A-C440-A66D-821C45419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Pressure pulses &amp; shock waves</a:t>
            </a:r>
          </a:p>
        </p:txBody>
      </p:sp>
      <p:pic>
        <p:nvPicPr>
          <p:cNvPr id="4" name="Picture 2" descr="Z:\Tomut\MT_H11-S1_IRCAM353.png">
            <a:extLst>
              <a:ext uri="{FF2B5EF4-FFF2-40B4-BE49-F238E27FC236}">
                <a16:creationId xmlns:a16="http://schemas.microsoft.com/office/drawing/2014/main" id="{6D1DE573-45FB-004D-80BC-7B87C24C6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5246" y="1309839"/>
            <a:ext cx="4085110" cy="18491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D3648199-A43A-6444-90AF-D0679B4843FB}"/>
              </a:ext>
            </a:extLst>
          </p:cNvPr>
          <p:cNvCxnSpPr/>
          <p:nvPr/>
        </p:nvCxnSpPr>
        <p:spPr>
          <a:xfrm>
            <a:off x="4096403" y="1416930"/>
            <a:ext cx="0" cy="1525744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1E05BDCF-486B-CC40-82AF-9974294C34AB}"/>
              </a:ext>
            </a:extLst>
          </p:cNvPr>
          <p:cNvSpPr txBox="1"/>
          <p:nvPr/>
        </p:nvSpPr>
        <p:spPr>
          <a:xfrm rot="16200000">
            <a:off x="3289538" y="1995135"/>
            <a:ext cx="11823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latin typeface="Symbol" pitchFamily="2" charset="2"/>
              </a:rPr>
              <a:t>D</a:t>
            </a:r>
            <a:r>
              <a:rPr lang="de-DE" dirty="0"/>
              <a:t>T = 200 K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DC4557C6-4C80-CF40-A7BD-BD4011592C76}"/>
              </a:ext>
            </a:extLst>
          </p:cNvPr>
          <p:cNvCxnSpPr/>
          <p:nvPr/>
        </p:nvCxnSpPr>
        <p:spPr>
          <a:xfrm>
            <a:off x="4477155" y="2955477"/>
            <a:ext cx="657225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B4F68C20-F7BE-FE43-87C9-CC24F58151E4}"/>
              </a:ext>
            </a:extLst>
          </p:cNvPr>
          <p:cNvSpPr txBox="1"/>
          <p:nvPr/>
        </p:nvSpPr>
        <p:spPr>
          <a:xfrm>
            <a:off x="4255637" y="3058189"/>
            <a:ext cx="11288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err="1">
                <a:latin typeface="Symbol" pitchFamily="2" charset="2"/>
              </a:rPr>
              <a:t>D</a:t>
            </a:r>
            <a:r>
              <a:rPr lang="de-DE" dirty="0" err="1"/>
              <a:t>t</a:t>
            </a:r>
            <a:r>
              <a:rPr lang="de-DE" dirty="0"/>
              <a:t> = 50 µs</a:t>
            </a:r>
          </a:p>
        </p:txBody>
      </p:sp>
      <p:pic>
        <p:nvPicPr>
          <p:cNvPr id="9" name="Picture 6" descr="D:\Conferences_Workshops\EMRS\Poster EMRS\setup.jpg">
            <a:extLst>
              <a:ext uri="{FF2B5EF4-FFF2-40B4-BE49-F238E27FC236}">
                <a16:creationId xmlns:a16="http://schemas.microsoft.com/office/drawing/2014/main" id="{E0ED5623-74C7-1649-9B9F-B7421B3A1E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35" t="60825" r="36320" b="9648"/>
          <a:stretch/>
        </p:blipFill>
        <p:spPr bwMode="auto">
          <a:xfrm>
            <a:off x="309831" y="1658789"/>
            <a:ext cx="1239264" cy="107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nhaltsplatzhalter 10">
            <a:extLst>
              <a:ext uri="{FF2B5EF4-FFF2-40B4-BE49-F238E27FC236}">
                <a16:creationId xmlns:a16="http://schemas.microsoft.com/office/drawing/2014/main" id="{4F056396-8201-7046-B50E-842FD4919B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lum bright="32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9" b="32648"/>
          <a:stretch/>
        </p:blipFill>
        <p:spPr>
          <a:xfrm>
            <a:off x="34364" y="3663734"/>
            <a:ext cx="5866325" cy="2073187"/>
          </a:xfrm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feld 16">
            <a:extLst>
              <a:ext uri="{FF2B5EF4-FFF2-40B4-BE49-F238E27FC236}">
                <a16:creationId xmlns:a16="http://schemas.microsoft.com/office/drawing/2014/main" id="{C4DA9702-58F3-A641-AC68-21FC8CD8E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276" y="3902267"/>
            <a:ext cx="5132387" cy="307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1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5x10</a:t>
            </a:r>
            <a:r>
              <a:rPr lang="de-DE" altLang="en-US" sz="14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de-DE" altLang="en-US" sz="1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i/cm</a:t>
            </a:r>
            <a:r>
              <a:rPr lang="de-DE" altLang="en-US" sz="14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      </a:t>
            </a:r>
            <a:r>
              <a:rPr lang="de-DE" altLang="en-US" sz="1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de-DE" altLang="en-US" sz="14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de-DE" altLang="en-US" sz="1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i/cm</a:t>
            </a:r>
            <a:r>
              <a:rPr lang="de-DE" altLang="en-US" sz="14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de-DE" altLang="en-US" sz="1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10</a:t>
            </a:r>
            <a:r>
              <a:rPr lang="de-DE" altLang="en-US" sz="14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de-DE" altLang="en-US" sz="1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i/cm</a:t>
            </a:r>
            <a:r>
              <a:rPr lang="de-DE" altLang="en-US" sz="14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    </a:t>
            </a:r>
            <a:r>
              <a:rPr lang="de-DE" altLang="en-US" sz="1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5x10</a:t>
            </a:r>
            <a:r>
              <a:rPr lang="de-DE" altLang="en-US" sz="14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de-DE" altLang="en-US" sz="1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i/cm</a:t>
            </a:r>
            <a:r>
              <a:rPr lang="de-DE" altLang="en-US" sz="14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</a:p>
        </p:txBody>
      </p:sp>
      <p:sp>
        <p:nvSpPr>
          <p:cNvPr id="12" name="Textfeld 17">
            <a:extLst>
              <a:ext uri="{FF2B5EF4-FFF2-40B4-BE49-F238E27FC236}">
                <a16:creationId xmlns:a16="http://schemas.microsoft.com/office/drawing/2014/main" id="{7ACE0893-1CD4-5343-8763-108BC69D1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9188" y="5775474"/>
            <a:ext cx="27701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14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radiation damage </a:t>
            </a:r>
            <a:r>
              <a:rPr lang="de-DE" altLang="en-US" sz="14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 </a:t>
            </a:r>
            <a:r>
              <a:rPr lang="de-DE" altLang="en-US" sz="14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swelling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61F7BE72-7B31-584A-9C66-E0059863CC7C}"/>
              </a:ext>
            </a:extLst>
          </p:cNvPr>
          <p:cNvCxnSpPr/>
          <p:nvPr/>
        </p:nvCxnSpPr>
        <p:spPr>
          <a:xfrm flipH="1" flipV="1">
            <a:off x="2222500" y="5075386"/>
            <a:ext cx="163513" cy="792163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B028B087-7D8E-7346-80E2-2D9299D68CA7}"/>
              </a:ext>
            </a:extLst>
          </p:cNvPr>
          <p:cNvCxnSpPr/>
          <p:nvPr/>
        </p:nvCxnSpPr>
        <p:spPr>
          <a:xfrm flipH="1" flipV="1">
            <a:off x="1314450" y="4810274"/>
            <a:ext cx="1016000" cy="1057275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2B9F6D28-6D6D-8846-86AE-0314F3AFCD86}"/>
              </a:ext>
            </a:extLst>
          </p:cNvPr>
          <p:cNvCxnSpPr/>
          <p:nvPr/>
        </p:nvCxnSpPr>
        <p:spPr>
          <a:xfrm flipH="1" flipV="1">
            <a:off x="1114425" y="4876949"/>
            <a:ext cx="895350" cy="1252537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28">
            <a:extLst>
              <a:ext uri="{FF2B5EF4-FFF2-40B4-BE49-F238E27FC236}">
                <a16:creationId xmlns:a16="http://schemas.microsoft.com/office/drawing/2014/main" id="{D2830415-74E8-CB4B-8D13-1311E5056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9775" y="6034236"/>
            <a:ext cx="2754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14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stress waves </a:t>
            </a:r>
            <a:r>
              <a:rPr lang="de-DE" altLang="en-US" sz="14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 </a:t>
            </a:r>
            <a:r>
              <a:rPr lang="de-DE" altLang="en-US" sz="14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compression</a:t>
            </a:r>
          </a:p>
        </p:txBody>
      </p:sp>
      <p:cxnSp>
        <p:nvCxnSpPr>
          <p:cNvPr id="17" name="Gerade Verbindung mit Pfeil 22">
            <a:extLst>
              <a:ext uri="{FF2B5EF4-FFF2-40B4-BE49-F238E27FC236}">
                <a16:creationId xmlns:a16="http://schemas.microsoft.com/office/drawing/2014/main" id="{47334D79-9079-1C4C-A5AA-C9DD80D72A83}"/>
              </a:ext>
            </a:extLst>
          </p:cNvPr>
          <p:cNvCxnSpPr/>
          <p:nvPr/>
        </p:nvCxnSpPr>
        <p:spPr>
          <a:xfrm flipH="1" flipV="1">
            <a:off x="1190625" y="5257949"/>
            <a:ext cx="466725" cy="1066800"/>
          </a:xfrm>
          <a:prstGeom prst="straightConnector1">
            <a:avLst/>
          </a:prstGeom>
          <a:ln w="22225">
            <a:solidFill>
              <a:srgbClr val="FF0000"/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28">
            <a:extLst>
              <a:ext uri="{FF2B5EF4-FFF2-40B4-BE49-F238E27FC236}">
                <a16:creationId xmlns:a16="http://schemas.microsoft.com/office/drawing/2014/main" id="{3658FD7F-EDD1-154E-A2E9-6CEC282CD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25" y="6275536"/>
            <a:ext cx="36655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14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stress concentrators + fatigue </a:t>
            </a:r>
            <a:r>
              <a:rPr lang="de-DE" altLang="en-US" sz="14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 </a:t>
            </a:r>
            <a:r>
              <a:rPr lang="de-DE" altLang="en-US" sz="14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crack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9F4E793-A7B5-9242-8905-52FE08CC254B}"/>
              </a:ext>
            </a:extLst>
          </p:cNvPr>
          <p:cNvSpPr/>
          <p:nvPr/>
        </p:nvSpPr>
        <p:spPr>
          <a:xfrm>
            <a:off x="1028700" y="4980136"/>
            <a:ext cx="152400" cy="35877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graphicFrame>
        <p:nvGraphicFramePr>
          <p:cNvPr id="20" name="Inhaltsplatzhalter 7">
            <a:extLst>
              <a:ext uri="{FF2B5EF4-FFF2-40B4-BE49-F238E27FC236}">
                <a16:creationId xmlns:a16="http://schemas.microsoft.com/office/drawing/2014/main" id="{91E1FA23-21C4-D94C-A81E-3B8D05A888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9838209"/>
              </p:ext>
            </p:extLst>
          </p:nvPr>
        </p:nvGraphicFramePr>
        <p:xfrm>
          <a:off x="5898845" y="1417964"/>
          <a:ext cx="3245154" cy="1738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7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3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42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3433">
                <a:tc>
                  <a:txBody>
                    <a:bodyPr/>
                    <a:lstStyle/>
                    <a:p>
                      <a:r>
                        <a:rPr lang="en-GB" sz="1200" dirty="0"/>
                        <a:t>Graphite</a:t>
                      </a:r>
                      <a:r>
                        <a:rPr lang="en-GB" sz="1200" baseline="0" dirty="0"/>
                        <a:t> target /</a:t>
                      </a:r>
                    </a:p>
                    <a:p>
                      <a:r>
                        <a:rPr lang="en-GB" sz="1200" baseline="0" dirty="0"/>
                        <a:t>Pulse structure</a:t>
                      </a:r>
                      <a:endParaRPr lang="en-GB" sz="12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Maximum</a:t>
                      </a:r>
                    </a:p>
                    <a:p>
                      <a:r>
                        <a:rPr lang="en-GB" sz="1200" dirty="0"/>
                        <a:t>compressive </a:t>
                      </a:r>
                      <a:r>
                        <a:rPr lang="en-GB" sz="1200" baseline="0" dirty="0"/>
                        <a:t>stress</a:t>
                      </a:r>
                      <a:r>
                        <a:rPr lang="de-DE" sz="12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1200" baseline="0" dirty="0"/>
                        <a:t> (MPa)</a:t>
                      </a:r>
                      <a:endParaRPr lang="en-GB" sz="12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Maximum tensile</a:t>
                      </a:r>
                      <a:r>
                        <a:rPr lang="en-GB" sz="1200" baseline="0" dirty="0"/>
                        <a:t> stress</a:t>
                      </a:r>
                      <a:r>
                        <a:rPr lang="de-DE" sz="1200" i="1" dirty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GB" sz="1200" baseline="0" dirty="0"/>
                        <a:t>MPa)</a:t>
                      </a:r>
                      <a:endParaRPr lang="en-GB" sz="12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4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45 µm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(single pulse)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-53.3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0.5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4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45 µm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(double pulse)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- 56.4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0.7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" name="Textfeld 11">
            <a:extLst>
              <a:ext uri="{FF2B5EF4-FFF2-40B4-BE49-F238E27FC236}">
                <a16:creationId xmlns:a16="http://schemas.microsoft.com/office/drawing/2014/main" id="{D111EAB8-BB67-B44A-A952-11646E887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7124" y="1132584"/>
            <a:ext cx="2480166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Finite element simulations</a:t>
            </a:r>
            <a:r>
              <a:rPr lang="en-US" altLang="en-US" sz="14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361E8E9E-A2E8-BE46-89DF-29D198D94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920" y="3143577"/>
            <a:ext cx="28606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nhaltsplatzhalter 9">
            <a:extLst>
              <a:ext uri="{FF2B5EF4-FFF2-40B4-BE49-F238E27FC236}">
                <a16:creationId xmlns:a16="http://schemas.microsoft.com/office/drawing/2014/main" id="{692DFF24-FE6C-9D40-BD66-C815484268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320" y="4534227"/>
            <a:ext cx="28098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416DDDA-2FAA-6446-8BCD-B1C513B3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M. Bender - GSI MAT</a:t>
            </a:r>
            <a:endParaRPr lang="de-DE" dirty="0"/>
          </a:p>
        </p:txBody>
      </p: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CA0ACE4C-921C-6B42-A51B-6A429B4E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339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6" grpId="0"/>
      <p:bldP spid="18" grpId="0"/>
      <p:bldP spid="19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14ABEB-13CC-4C4A-8F73-F742D33F6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Offline test methods, </a:t>
            </a:r>
            <a:br>
              <a:rPr lang="en-US"/>
            </a:br>
            <a:r>
              <a:rPr lang="en-US"/>
              <a:t>e.g. degradation of thermal properties</a:t>
            </a:r>
          </a:p>
        </p:txBody>
      </p:sp>
      <p:sp>
        <p:nvSpPr>
          <p:cNvPr id="4" name="Rectangle 21">
            <a:extLst>
              <a:ext uri="{FF2B5EF4-FFF2-40B4-BE49-F238E27FC236}">
                <a16:creationId xmlns:a16="http://schemas.microsoft.com/office/drawing/2014/main" id="{FFD6ECCB-5B04-974E-9E9A-6D8B43431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349" y="5742547"/>
            <a:ext cx="8592433" cy="1008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531813" eaLnBrk="1" hangingPunct="1"/>
            <a:r>
              <a:rPr lang="en-US" altLang="de-DE" sz="1800" dirty="0">
                <a:solidFill>
                  <a:srgbClr val="002060"/>
                </a:solidFill>
              </a:rPr>
              <a:t>Thermal simulation shows cooling problem with radiation-damaged graphite: </a:t>
            </a:r>
            <a:br>
              <a:rPr lang="en-US" altLang="de-DE" sz="1800" dirty="0">
                <a:solidFill>
                  <a:srgbClr val="002060"/>
                </a:solidFill>
              </a:rPr>
            </a:br>
            <a:r>
              <a:rPr lang="en-US" altLang="de-DE" sz="1800" dirty="0">
                <a:solidFill>
                  <a:srgbClr val="002060"/>
                </a:solidFill>
              </a:rPr>
              <a:t>	- degradation of thermal diffusivity: 70-40 W/(m K) -&gt; </a:t>
            </a:r>
            <a:r>
              <a:rPr lang="en-US" altLang="de-DE" sz="1800" dirty="0">
                <a:solidFill>
                  <a:srgbClr val="FF0000"/>
                </a:solidFill>
              </a:rPr>
              <a:t>15 W/(m K)</a:t>
            </a:r>
            <a:endParaRPr lang="en-US" altLang="de-DE" sz="1800" dirty="0">
              <a:solidFill>
                <a:srgbClr val="002060"/>
              </a:solidFill>
            </a:endParaRP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17FE2463-2247-5745-AEA6-CC114B1DA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633" y="1621230"/>
            <a:ext cx="5446734" cy="421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D067BBA-C161-184E-A911-BB535C4080C8}"/>
              </a:ext>
            </a:extLst>
          </p:cNvPr>
          <p:cNvSpPr txBox="1"/>
          <p:nvPr/>
        </p:nvSpPr>
        <p:spPr>
          <a:xfrm>
            <a:off x="2376527" y="1251898"/>
            <a:ext cx="4390946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/>
              <a:t>Laser flash analysis of irradiated graphite</a:t>
            </a:r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93A9C1A1-C338-8B43-8A30-D5EDCDB224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M. Bender - GSI MAT</a:t>
            </a:r>
            <a:endParaRPr lang="de-DE" dirty="0"/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734821A3-3A93-FD42-895E-4EDA8B4F0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1246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83497D-6A62-4943-8AD8-22FF0CAE7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New materials</a:t>
            </a:r>
          </a:p>
        </p:txBody>
      </p:sp>
      <p:graphicFrame>
        <p:nvGraphicFramePr>
          <p:cNvPr id="12" name="Object 2">
            <a:extLst>
              <a:ext uri="{FF2B5EF4-FFF2-40B4-BE49-F238E27FC236}">
                <a16:creationId xmlns:a16="http://schemas.microsoft.com/office/drawing/2014/main" id="{6838D35B-B519-7B42-94B5-ECC8F44C9C46}"/>
              </a:ext>
            </a:extLst>
          </p:cNvPr>
          <p:cNvGraphicFramePr>
            <a:graphicFrameLocks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2993230"/>
              </p:ext>
            </p:extLst>
          </p:nvPr>
        </p:nvGraphicFramePr>
        <p:xfrm>
          <a:off x="591685" y="1275599"/>
          <a:ext cx="7676217" cy="5241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Chart" r:id="rId3" imgW="8432800" imgH="6032500" progId="Excel.Chart.8">
                  <p:embed/>
                </p:oleObj>
              </mc:Choice>
              <mc:Fallback>
                <p:oleObj name="Chart" r:id="rId3" imgW="8432800" imgH="6032500" progId="Excel.Chart.8">
                  <p:embed/>
                  <p:pic>
                    <p:nvPicPr>
                      <p:cNvPr id="46083" name="Object 2">
                        <a:extLst>
                          <a:ext uri="{FF2B5EF4-FFF2-40B4-BE49-F238E27FC236}">
                            <a16:creationId xmlns:a16="http://schemas.microsoft.com/office/drawing/2014/main" id="{0A0BA78E-C1FF-6540-9BCA-13BD652FC86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685" y="1275599"/>
                        <a:ext cx="7676217" cy="52415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3">
            <a:extLst>
              <a:ext uri="{FF2B5EF4-FFF2-40B4-BE49-F238E27FC236}">
                <a16:creationId xmlns:a16="http://schemas.microsoft.com/office/drawing/2014/main" id="{C27D1983-B464-B844-9D83-5D0191F78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055" y="1271391"/>
            <a:ext cx="8243887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anchor="ctr">
            <a:spAutoFit/>
          </a:bodyPr>
          <a:lstStyle>
            <a:lvl1pPr defTabSz="407988"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Comic Sans MS" panose="030F0902030302020204" pitchFamily="66" charset="0"/>
              </a:defRPr>
            </a:lvl1pPr>
            <a:lvl2pPr marL="742950" indent="-285750" defTabSz="407988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Comic Sans MS" panose="030F0902030302020204" pitchFamily="66" charset="0"/>
              </a:defRPr>
            </a:lvl2pPr>
            <a:lvl3pPr marL="1143000" indent="-228600" defTabSz="407988" eaLnBrk="0" hangingPunct="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Comic Sans MS" panose="030F0902030302020204" pitchFamily="66" charset="0"/>
              </a:defRPr>
            </a:lvl3pPr>
            <a:lvl4pPr marL="1600200" indent="-228600" defTabSz="407988" eaLnBrk="0" hangingPunct="0">
              <a:spcBef>
                <a:spcPct val="20000"/>
              </a:spcBef>
              <a:buChar char="–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4pPr>
            <a:lvl5pPr marL="2057400" indent="-228600" defTabSz="407988" eaLnBrk="0" hangingPunct="0">
              <a:spcBef>
                <a:spcPct val="20000"/>
              </a:spcBef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5pPr>
            <a:lvl6pPr marL="25146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6pPr>
            <a:lvl7pPr marL="29718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7pPr>
            <a:lvl8pPr marL="34290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8pPr>
            <a:lvl9pPr marL="38862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Figure of merit for materials resistance to ion beam-induced thermal stress </a:t>
            </a:r>
          </a:p>
        </p:txBody>
      </p:sp>
      <p:sp>
        <p:nvSpPr>
          <p:cNvPr id="15" name="Oval 8">
            <a:extLst>
              <a:ext uri="{FF2B5EF4-FFF2-40B4-BE49-F238E27FC236}">
                <a16:creationId xmlns:a16="http://schemas.microsoft.com/office/drawing/2014/main" id="{95D87238-0DCA-C641-B2C0-11E3CDF6C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9260" y="2029728"/>
            <a:ext cx="1228726" cy="767167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solidFill>
                <a:schemeClr val="tx1"/>
              </a:solidFill>
              <a:latin typeface="Wingdings" pitchFamily="2" charset="2"/>
            </a:endParaRP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A1B97DF1-EB37-5A4A-85CD-1B97E1774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5758" y="1691174"/>
            <a:ext cx="71786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  <a:latin typeface="Arial" panose="020B0604020202020204" pitchFamily="34" charset="0"/>
              </a:rPr>
              <a:t>CFC</a:t>
            </a:r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1856D991-FE3E-E640-AB29-1C3273236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623" y="1691174"/>
            <a:ext cx="10976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Comic Sans MS" panose="030F09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  <a:latin typeface="Arial" panose="020B0604020202020204" pitchFamily="34" charset="0"/>
              </a:rPr>
              <a:t>graphite</a:t>
            </a:r>
          </a:p>
        </p:txBody>
      </p:sp>
      <p:pic>
        <p:nvPicPr>
          <p:cNvPr id="19" name="Picture 20">
            <a:extLst>
              <a:ext uri="{FF2B5EF4-FFF2-40B4-BE49-F238E27FC236}">
                <a16:creationId xmlns:a16="http://schemas.microsoft.com/office/drawing/2014/main" id="{0E5A0BAC-5EEA-1E4A-94F7-BCF6F13CB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0591" y="1822444"/>
            <a:ext cx="3414290" cy="146428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6E25F5D-1764-5241-A49A-18F8973CB6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520" t="27819" r="20955" b="45531"/>
          <a:stretch/>
        </p:blipFill>
        <p:spPr>
          <a:xfrm>
            <a:off x="6731887" y="1822444"/>
            <a:ext cx="2288086" cy="1464287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625E894-4D15-9748-B6D6-01BD0AAFD1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M. Bender - GSI MAT</a:t>
            </a:r>
            <a:endParaRPr lang="de-DE" dirty="0"/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970AC31B-B9E3-564D-A968-E86136321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580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C7A885-9D67-694A-AE8C-0BE7B2A66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Dynamic vacuum instabilities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23E160B-9EDF-E74B-BAC0-2303291FB1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" r="-2402"/>
          <a:stretch/>
        </p:blipFill>
        <p:spPr>
          <a:xfrm>
            <a:off x="216592" y="1641236"/>
            <a:ext cx="8748000" cy="4088206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F4E5FFC-F8AE-6D46-90D0-5AD68337ED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M. Bender - GSI MAT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D1A3871-7CB0-E540-B85C-EB67013EF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595361"/>
      </p:ext>
    </p:extLst>
  </p:cSld>
  <p:clrMapOvr>
    <a:masterClrMapping/>
  </p:clrMapOvr>
</p:sld>
</file>

<file path=ppt/theme/theme1.xml><?xml version="1.0" encoding="utf-8"?>
<a:theme xmlns:a="http://schemas.openxmlformats.org/drawingml/2006/main" name="gsi-folienmaster-2014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si-folienmaster-2014-II" id="{3333A36E-8115-174B-B653-81E8E0D1EB41}" vid="{C405D122-8FCF-6843-B659-D6241A743FC1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520</Words>
  <Application>Microsoft Macintosh PowerPoint</Application>
  <PresentationFormat>Bildschirmpräsentation (4:3)</PresentationFormat>
  <Paragraphs>154</Paragraphs>
  <Slides>12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23" baseType="lpstr">
      <vt:lpstr>Arial Unicode MS</vt:lpstr>
      <vt:lpstr>Arial</vt:lpstr>
      <vt:lpstr>Calibri</vt:lpstr>
      <vt:lpstr>Cambria Math</vt:lpstr>
      <vt:lpstr>Comic Sans MS</vt:lpstr>
      <vt:lpstr>Symbol</vt:lpstr>
      <vt:lpstr>Times New Roman</vt:lpstr>
      <vt:lpstr>Verdana</vt:lpstr>
      <vt:lpstr>Wingdings</vt:lpstr>
      <vt:lpstr>gsi-folienmaster-2014</vt:lpstr>
      <vt:lpstr>Microsoft Office Excel Chart</vt:lpstr>
      <vt:lpstr>Materialforschung für Beschleuniger</vt:lpstr>
      <vt:lpstr>Next generation accelerators: pushing the limitis of the technically feasible</vt:lpstr>
      <vt:lpstr>Technical challenges: Radiation hardness of beam exposed materials</vt:lpstr>
      <vt:lpstr>Online test methods, monitoring systems</vt:lpstr>
      <vt:lpstr>New (old) methods</vt:lpstr>
      <vt:lpstr>Pressure pulses &amp; shock waves</vt:lpstr>
      <vt:lpstr>Offline test methods,  e.g. degradation of thermal properties</vt:lpstr>
      <vt:lpstr>New materials</vt:lpstr>
      <vt:lpstr>Dynamic vacuum instabilities</vt:lpstr>
      <vt:lpstr>Investigation of dynamic outgassing</vt:lpstr>
      <vt:lpstr>Joint research to reduce outgassing channels</vt:lpstr>
      <vt:lpstr>Conclusion</vt:lpstr>
    </vt:vector>
  </TitlesOfParts>
  <Company>GSI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Carola Pomplun</dc:creator>
  <cp:lastModifiedBy>Microsoft Office User</cp:lastModifiedBy>
  <cp:revision>62</cp:revision>
  <dcterms:created xsi:type="dcterms:W3CDTF">2012-12-14T15:20:39Z</dcterms:created>
  <dcterms:modified xsi:type="dcterms:W3CDTF">2019-09-05T12:52:56Z</dcterms:modified>
</cp:coreProperties>
</file>