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9" r:id="rId3"/>
    <p:sldId id="258" r:id="rId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04" d="100"/>
          <a:sy n="104" d="100"/>
        </p:scale>
        <p:origin x="-8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reimann\Desktop\STATISTI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4.9904199475065615E-2"/>
                  <c:y val="-1.63017643627879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7308727034120733E-2"/>
                  <c:y val="-3.027850685331000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3208661417322836E-3"/>
                  <c:y val="1.37077136191309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Sheet1!$G$4:$G$6</c:f>
              <c:strCache>
                <c:ptCount val="3"/>
                <c:pt idx="0">
                  <c:v>beam on target</c:v>
                </c:pt>
                <c:pt idx="1">
                  <c:v>interruption</c:v>
                </c:pt>
                <c:pt idx="2">
                  <c:v>setup + adjust + source changes</c:v>
                </c:pt>
              </c:strCache>
            </c:strRef>
          </c:cat>
          <c:val>
            <c:numRef>
              <c:f>Sheet1!$I$4:$I$6</c:f>
              <c:numCache>
                <c:formatCode>General</c:formatCode>
                <c:ptCount val="3"/>
                <c:pt idx="0">
                  <c:v>1890.3</c:v>
                </c:pt>
                <c:pt idx="1">
                  <c:v>203.75</c:v>
                </c:pt>
                <c:pt idx="2">
                  <c:v>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26.03.2019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26.03.2019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902890"/>
              </p:ext>
            </p:extLst>
          </p:nvPr>
        </p:nvGraphicFramePr>
        <p:xfrm>
          <a:off x="812208" y="1905417"/>
          <a:ext cx="47720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Operations - </a:t>
            </a:r>
            <a:r>
              <a:rPr lang="en-GB" dirty="0" smtClean="0"/>
              <a:t>26</a:t>
            </a:r>
            <a:r>
              <a:rPr lang="en-GB" dirty="0" smtClean="0"/>
              <a:t>.03.2019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95400"/>
            <a:ext cx="8211834" cy="5276849"/>
          </a:xfrm>
        </p:spPr>
        <p:txBody>
          <a:bodyPr>
            <a:normAutofit fontScale="85000" lnSpcReduction="20000"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Beam Time ongoing (see very preliminary statistics from Feb 21</a:t>
            </a:r>
            <a:r>
              <a:rPr lang="en-GB" sz="1600" baseline="30000" dirty="0" smtClean="0">
                <a:latin typeface="Calibri" panose="020F0502020204030204" pitchFamily="34" charset="0"/>
              </a:rPr>
              <a:t>th</a:t>
            </a:r>
            <a:r>
              <a:rPr lang="en-GB" sz="1600" dirty="0" smtClean="0">
                <a:latin typeface="Calibri" panose="020F0502020204030204" pitchFamily="34" charset="0"/>
              </a:rPr>
              <a:t> – Mar </a:t>
            </a:r>
            <a:r>
              <a:rPr lang="en-GB" sz="1600" dirty="0" smtClean="0">
                <a:latin typeface="Calibri" panose="020F0502020204030204" pitchFamily="34" charset="0"/>
              </a:rPr>
              <a:t>26</a:t>
            </a:r>
            <a:r>
              <a:rPr lang="en-GB" sz="1600" baseline="30000" dirty="0" smtClean="0">
                <a:latin typeface="Calibri" panose="020F0502020204030204" pitchFamily="34" charset="0"/>
              </a:rPr>
              <a:t>th </a:t>
            </a:r>
            <a:r>
              <a:rPr lang="en-GB" sz="1600" dirty="0">
                <a:latin typeface="Calibri" panose="020F0502020204030204" pitchFamily="34" charset="0"/>
              </a:rPr>
              <a:t>9</a:t>
            </a:r>
            <a:r>
              <a:rPr lang="en-GB" sz="1600" dirty="0" smtClean="0">
                <a:latin typeface="Calibri" panose="020F0502020204030204" pitchFamily="34" charset="0"/>
              </a:rPr>
              <a:t>:00</a:t>
            </a:r>
            <a:r>
              <a:rPr lang="en-GB" sz="1600" dirty="0" smtClean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en-GB" sz="1400" dirty="0" smtClean="0">
                <a:latin typeface="Calibri" panose="020F0502020204030204" pitchFamily="34" charset="0"/>
              </a:rPr>
              <a:t>exceptional good availability (</a:t>
            </a:r>
            <a:r>
              <a:rPr lang="en-GB" sz="1400" dirty="0" err="1" smtClean="0">
                <a:latin typeface="Calibri" panose="020F0502020204030204" pitchFamily="34" charset="0"/>
              </a:rPr>
              <a:t>incl</a:t>
            </a:r>
            <a:r>
              <a:rPr lang="en-GB" sz="1400" dirty="0" smtClean="0">
                <a:latin typeface="Calibri" panose="020F0502020204030204" pitchFamily="34" charset="0"/>
              </a:rPr>
              <a:t> 3-Source-Operation + all UNILAC-branches in parallel)</a:t>
            </a:r>
            <a:endParaRPr lang="en-GB" sz="1400" dirty="0">
              <a:latin typeface="Calibri" panose="020F0502020204030204" pitchFamily="34" charset="0"/>
            </a:endParaRPr>
          </a:p>
          <a:p>
            <a:pPr lvl="1"/>
            <a:endParaRPr lang="en-GB" sz="1200" dirty="0" smtClean="0">
              <a:latin typeface="Calibri" panose="020F0502020204030204" pitchFamily="34" charset="0"/>
            </a:endParaRPr>
          </a:p>
          <a:p>
            <a:pPr lvl="1"/>
            <a:endParaRPr lang="en-GB" sz="14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1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14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14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1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14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1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14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1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14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1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14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1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1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6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</a:rPr>
              <a:t>Problems/ Issues:</a:t>
            </a:r>
          </a:p>
          <a:p>
            <a:r>
              <a:rPr lang="en-GB" sz="1600" dirty="0" smtClean="0">
                <a:latin typeface="Calibri" panose="020F0502020204030204" pitchFamily="34" charset="0"/>
              </a:rPr>
              <a:t>QQ and A4 control is not self protecting, there a certain risk, to badly damage the A4 amplifier in case operators making a simple mistake (critical in night shifts)</a:t>
            </a: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 smtClean="0">
              <a:latin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145169"/>
              </p:ext>
            </p:extLst>
          </p:nvPr>
        </p:nvGraphicFramePr>
        <p:xfrm>
          <a:off x="844042" y="4781075"/>
          <a:ext cx="3508502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8614"/>
                <a:gridCol w="138988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err="1">
                          <a:effectLst/>
                        </a:rPr>
                        <a:t>machine</a:t>
                      </a:r>
                      <a:r>
                        <a:rPr lang="de-DE" sz="1100" b="1" u="none" strike="noStrike" dirty="0">
                          <a:effectLst/>
                        </a:rPr>
                        <a:t> </a:t>
                      </a:r>
                      <a:r>
                        <a:rPr lang="de-DE" sz="1100" b="1" u="none" strike="noStrike" dirty="0" err="1">
                          <a:effectLst/>
                        </a:rPr>
                        <a:t>availability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 in </a:t>
                      </a:r>
                      <a:r>
                        <a:rPr lang="de-DE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failure</a:t>
                      </a:r>
                      <a:r>
                        <a:rPr lang="de-DE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UNILAC Users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87%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UNILAC SIS-Transfer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97%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SIS18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99%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HEST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90%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8" name="Grafik 7" descr="Z:\Betriebsleitung\Jahresberichte\Jahresbericht\2017\Accelerator Operation Report\Statistiken\2_Betriebsstatistik SAT und Vergleich mit Vorjahren-Dateien\image00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66" y="2163235"/>
            <a:ext cx="2599502" cy="15337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6857999" y="1905417"/>
            <a:ext cx="69762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2016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67" y="4003505"/>
            <a:ext cx="2599502" cy="184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857998" y="3751839"/>
            <a:ext cx="69762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2014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613372" y="1865007"/>
            <a:ext cx="1970861" cy="307777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1400" dirty="0" err="1" smtClean="0">
                <a:latin typeface="Calibri" panose="020F0502020204030204" pitchFamily="34" charset="0"/>
              </a:rPr>
              <a:t>scheduled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experiments</a:t>
            </a:r>
            <a:r>
              <a:rPr lang="de-DE" sz="1400" dirty="0" smtClean="0"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44041" y="4319857"/>
            <a:ext cx="4740191" cy="4154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000" dirty="0" smtClean="0">
                <a:latin typeface="Calibri" panose="020F0502020204030204" pitchFamily="34" charset="0"/>
              </a:rPr>
              <a:t>*</a:t>
            </a:r>
            <a:r>
              <a:rPr lang="de-DE" sz="1000" strike="sngStrike" dirty="0" err="1" smtClean="0">
                <a:latin typeface="Calibri" panose="020F0502020204030204" pitchFamily="34" charset="0"/>
              </a:rPr>
              <a:t>much</a:t>
            </a:r>
            <a:r>
              <a:rPr lang="de-DE" sz="1000" strike="sngStrike" dirty="0" smtClean="0">
                <a:latin typeface="Calibri" panose="020F0502020204030204" pitchFamily="34" charset="0"/>
              </a:rPr>
              <a:t> </a:t>
            </a:r>
            <a:r>
              <a:rPr lang="de-DE" sz="1000" strike="sngStrike" dirty="0" err="1" smtClean="0">
                <a:latin typeface="Calibri" panose="020F0502020204030204" pitchFamily="34" charset="0"/>
              </a:rPr>
              <a:t>less</a:t>
            </a:r>
            <a:r>
              <a:rPr lang="de-DE" sz="1000" strike="sngStrike" dirty="0" smtClean="0">
                <a:latin typeface="Calibri" panose="020F0502020204030204" pitchFamily="34" charset="0"/>
              </a:rPr>
              <a:t> </a:t>
            </a:r>
            <a:r>
              <a:rPr lang="de-DE" sz="1000" strike="sngStrike" dirty="0" err="1" smtClean="0">
                <a:latin typeface="Calibri" panose="020F0502020204030204" pitchFamily="34" charset="0"/>
              </a:rPr>
              <a:t>complex</a:t>
            </a:r>
            <a:r>
              <a:rPr lang="de-DE" sz="1000" strike="sngStrike" dirty="0" smtClean="0">
                <a:latin typeface="Calibri" panose="020F0502020204030204" pitchFamily="34" charset="0"/>
              </a:rPr>
              <a:t> parallel </a:t>
            </a:r>
            <a:r>
              <a:rPr lang="de-DE" sz="1000" strike="sngStrike" dirty="0" err="1" smtClean="0">
                <a:latin typeface="Calibri" panose="020F0502020204030204" pitchFamily="34" charset="0"/>
              </a:rPr>
              <a:t>operation</a:t>
            </a:r>
            <a:r>
              <a:rPr lang="de-DE" sz="1000" strike="sngStrike" dirty="0" smtClean="0">
                <a:latin typeface="Calibri" panose="020F0502020204030204" pitchFamily="34" charset="0"/>
              </a:rPr>
              <a:t> </a:t>
            </a:r>
            <a:r>
              <a:rPr lang="de-DE" sz="1000" strike="sngStrike" dirty="0" err="1" smtClean="0">
                <a:latin typeface="Calibri" panose="020F0502020204030204" pitchFamily="34" charset="0"/>
              </a:rPr>
              <a:t>modes</a:t>
            </a:r>
            <a:r>
              <a:rPr lang="de-DE" sz="1000" strike="sngStrike" dirty="0" smtClean="0">
                <a:latin typeface="Calibri" panose="020F0502020204030204" pitchFamily="34" charset="0"/>
              </a:rPr>
              <a:t> </a:t>
            </a:r>
            <a:r>
              <a:rPr lang="de-DE" sz="1000" strike="sngStrike" dirty="0" err="1" smtClean="0">
                <a:latin typeface="Calibri" panose="020F0502020204030204" pitchFamily="34" charset="0"/>
              </a:rPr>
              <a:t>compared</a:t>
            </a:r>
            <a:r>
              <a:rPr lang="de-DE" sz="1000" strike="sngStrike" dirty="0" smtClean="0">
                <a:latin typeface="Calibri" panose="020F0502020204030204" pitchFamily="34" charset="0"/>
              </a:rPr>
              <a:t> </a:t>
            </a:r>
            <a:r>
              <a:rPr lang="de-DE" sz="1000" strike="sngStrike" dirty="0" err="1" smtClean="0">
                <a:latin typeface="Calibri" panose="020F0502020204030204" pitchFamily="34" charset="0"/>
              </a:rPr>
              <a:t>to</a:t>
            </a:r>
            <a:r>
              <a:rPr lang="de-DE" sz="1000" strike="sngStrike" dirty="0" smtClean="0">
                <a:latin typeface="Calibri" panose="020F0502020204030204" pitchFamily="34" charset="0"/>
              </a:rPr>
              <a:t> 2014/2016</a:t>
            </a:r>
            <a:r>
              <a:rPr lang="de-DE" sz="1000" dirty="0" smtClean="0">
                <a:latin typeface="Calibri" panose="020F0502020204030204" pitchFamily="34" charset="0"/>
              </a:rPr>
              <a:t/>
            </a:r>
            <a:br>
              <a:rPr lang="de-DE" sz="1000" dirty="0" smtClean="0">
                <a:latin typeface="Calibri" panose="020F0502020204030204" pitchFamily="34" charset="0"/>
              </a:rPr>
            </a:br>
            <a:r>
              <a:rPr lang="de-DE" sz="1000" dirty="0" smtClean="0">
                <a:latin typeface="Calibri" panose="020F0502020204030204" pitchFamily="34" charset="0"/>
              </a:rPr>
              <a:t>  (</a:t>
            </a:r>
            <a:r>
              <a:rPr lang="de-DE" sz="1000" dirty="0" err="1" smtClean="0">
                <a:latin typeface="Calibri" panose="020F0502020204030204" pitchFamily="34" charset="0"/>
              </a:rPr>
              <a:t>no</a:t>
            </a:r>
            <a:r>
              <a:rPr lang="de-DE" sz="1000" dirty="0" smtClean="0">
                <a:latin typeface="Calibri" panose="020F0502020204030204" pitchFamily="34" charset="0"/>
              </a:rPr>
              <a:t> ESR, </a:t>
            </a:r>
            <a:r>
              <a:rPr lang="de-DE" sz="1000" dirty="0" err="1" smtClean="0">
                <a:latin typeface="Calibri" panose="020F0502020204030204" pitchFamily="34" charset="0"/>
              </a:rPr>
              <a:t>no</a:t>
            </a:r>
            <a:r>
              <a:rPr lang="de-DE" sz="1000" dirty="0" smtClean="0">
                <a:latin typeface="Calibri" panose="020F0502020204030204" pitchFamily="34" charset="0"/>
              </a:rPr>
              <a:t> FRS, </a:t>
            </a:r>
            <a:r>
              <a:rPr lang="de-DE" sz="1000" dirty="0" err="1" smtClean="0">
                <a:latin typeface="Calibri" panose="020F0502020204030204" pitchFamily="34" charset="0"/>
              </a:rPr>
              <a:t>no</a:t>
            </a:r>
            <a:r>
              <a:rPr lang="de-DE" sz="1000" dirty="0" smtClean="0">
                <a:latin typeface="Calibri" panose="020F0502020204030204" pitchFamily="34" charset="0"/>
              </a:rPr>
              <a:t> PB, </a:t>
            </a:r>
            <a:r>
              <a:rPr lang="de-DE" sz="1000" dirty="0" err="1" smtClean="0">
                <a:latin typeface="Calibri" panose="020F0502020204030204" pitchFamily="34" charset="0"/>
              </a:rPr>
              <a:t>no</a:t>
            </a:r>
            <a:r>
              <a:rPr lang="de-DE" sz="1000" dirty="0" smtClean="0">
                <a:latin typeface="Calibri" panose="020F0502020204030204" pitchFamily="34" charset="0"/>
              </a:rPr>
              <a:t> U)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parallel operations example</a:t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>23.03. late shift – from OLOG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" y="1539161"/>
            <a:ext cx="8779012" cy="173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" y="3405672"/>
            <a:ext cx="2707120" cy="300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2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technical problems - top 10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75969" y="6372924"/>
            <a:ext cx="2650084" cy="26161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100" dirty="0" smtClean="0">
                <a:latin typeface="Calibri" panose="020F0502020204030204" pitchFamily="34" charset="0"/>
              </a:rPr>
              <a:t>*independent if any experiment is affected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2565" y="1150875"/>
            <a:ext cx="141577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by duration*</a:t>
            </a:r>
            <a:endParaRPr lang="de-DE" dirty="0" smtClean="0"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22275" y="3767088"/>
            <a:ext cx="212404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by </a:t>
            </a:r>
            <a:r>
              <a:rPr lang="en-GB" dirty="0" smtClean="0">
                <a:latin typeface="Calibri" panose="020F0502020204030204" pitchFamily="34" charset="0"/>
              </a:rPr>
              <a:t>number of events</a:t>
            </a:r>
            <a:endParaRPr lang="de-DE" dirty="0" smtClean="0">
              <a:latin typeface="Calibri" panose="020F050202020403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428827"/>
              </p:ext>
            </p:extLst>
          </p:nvPr>
        </p:nvGraphicFramePr>
        <p:xfrm>
          <a:off x="170117" y="1504598"/>
          <a:ext cx="8743315" cy="2023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rbeitsblatt" r:id="rId3" imgW="9096339" imgH="2104920" progId="Excel.Sheet.12">
                  <p:embed/>
                </p:oleObj>
              </mc:Choice>
              <mc:Fallback>
                <p:oleObj name="Arbeitsblatt" r:id="rId3" imgW="9096339" imgH="21049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117" y="1504598"/>
                        <a:ext cx="8743315" cy="2023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459688"/>
              </p:ext>
            </p:extLst>
          </p:nvPr>
        </p:nvGraphicFramePr>
        <p:xfrm>
          <a:off x="275969" y="4136420"/>
          <a:ext cx="8637463" cy="1998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rbeitsblatt" r:id="rId5" imgW="9096339" imgH="2104920" progId="Excel.Sheet.12">
                  <p:embed/>
                </p:oleObj>
              </mc:Choice>
              <mc:Fallback>
                <p:oleObj name="Arbeitsblatt" r:id="rId5" imgW="9096339" imgH="21049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969" y="4136420"/>
                        <a:ext cx="8637463" cy="1998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23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137</Words>
  <Application>Microsoft Office PowerPoint</Application>
  <PresentationFormat>Bildschirmpräsentation (4:3)</PresentationFormat>
  <Paragraphs>54</Paragraphs>
  <Slides>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5" baseType="lpstr">
      <vt:lpstr>fair-gsi-folienmaster_2018</vt:lpstr>
      <vt:lpstr>Microsoft Excel Worksheet</vt:lpstr>
      <vt:lpstr>Operations - 26.03.2019</vt:lpstr>
      <vt:lpstr>parallel operations example 23.03. late shift – from OLOG</vt:lpstr>
      <vt:lpstr>technical problems - top 10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Stephan Reimann</cp:lastModifiedBy>
  <cp:revision>64</cp:revision>
  <dcterms:created xsi:type="dcterms:W3CDTF">2018-08-07T05:50:06Z</dcterms:created>
  <dcterms:modified xsi:type="dcterms:W3CDTF">2019-03-26T12:53:36Z</dcterms:modified>
</cp:coreProperties>
</file>