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29"/>
  </p:notesMasterIdLst>
  <p:handoutMasterIdLst>
    <p:handoutMasterId r:id="rId30"/>
  </p:handoutMasterIdLst>
  <p:sldIdLst>
    <p:sldId id="325" r:id="rId2"/>
    <p:sldId id="349" r:id="rId3"/>
    <p:sldId id="350" r:id="rId4"/>
    <p:sldId id="402" r:id="rId5"/>
    <p:sldId id="372" r:id="rId6"/>
    <p:sldId id="375" r:id="rId7"/>
    <p:sldId id="376" r:id="rId8"/>
    <p:sldId id="373" r:id="rId9"/>
    <p:sldId id="407" r:id="rId10"/>
    <p:sldId id="374" r:id="rId11"/>
    <p:sldId id="378" r:id="rId12"/>
    <p:sldId id="377" r:id="rId13"/>
    <p:sldId id="381" r:id="rId14"/>
    <p:sldId id="380" r:id="rId15"/>
    <p:sldId id="389" r:id="rId16"/>
    <p:sldId id="387" r:id="rId17"/>
    <p:sldId id="384" r:id="rId18"/>
    <p:sldId id="405" r:id="rId19"/>
    <p:sldId id="398" r:id="rId20"/>
    <p:sldId id="401" r:id="rId21"/>
    <p:sldId id="395" r:id="rId22"/>
    <p:sldId id="406" r:id="rId23"/>
    <p:sldId id="403" r:id="rId24"/>
    <p:sldId id="404" r:id="rId25"/>
    <p:sldId id="383" r:id="rId26"/>
    <p:sldId id="408" r:id="rId27"/>
    <p:sldId id="397" r:id="rId28"/>
  </p:sldIdLst>
  <p:sldSz cx="9144000" cy="6858000" type="screen4x3"/>
  <p:notesSz cx="7315200" cy="96012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5F85D3D-295E-4737-89D0-000F04EFE890}">
          <p14:sldIdLst>
            <p14:sldId id="325"/>
            <p14:sldId id="349"/>
            <p14:sldId id="350"/>
            <p14:sldId id="402"/>
            <p14:sldId id="372"/>
            <p14:sldId id="375"/>
            <p14:sldId id="376"/>
            <p14:sldId id="373"/>
            <p14:sldId id="407"/>
            <p14:sldId id="374"/>
            <p14:sldId id="378"/>
            <p14:sldId id="377"/>
            <p14:sldId id="381"/>
            <p14:sldId id="380"/>
            <p14:sldId id="389"/>
            <p14:sldId id="387"/>
            <p14:sldId id="384"/>
            <p14:sldId id="405"/>
            <p14:sldId id="398"/>
            <p14:sldId id="401"/>
            <p14:sldId id="395"/>
            <p14:sldId id="406"/>
            <p14:sldId id="403"/>
            <p14:sldId id="404"/>
            <p14:sldId id="383"/>
            <p14:sldId id="408"/>
            <p14:sldId id="3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0000FF"/>
    <a:srgbClr val="F92A07"/>
    <a:srgbClr val="333333"/>
    <a:srgbClr val="005828"/>
    <a:srgbClr val="B81896"/>
    <a:srgbClr val="562AA6"/>
    <a:srgbClr val="170C6A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4691" autoAdjust="0"/>
  </p:normalViewPr>
  <p:slideViewPr>
    <p:cSldViewPr snapToGrid="0" snapToObjects="1">
      <p:cViewPr>
        <p:scale>
          <a:sx n="100" d="100"/>
          <a:sy n="100" d="100"/>
        </p:scale>
        <p:origin x="-552" y="-8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942" y="-9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campus.gsi.de\root\up06\hvormann\Documents\HSI-RFQ-Upgrade\RF%20Conditioning\RFQDunkelstr&#246;me4_2012-04-10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ampus.gsi.de\root\up06\hvormann\Documents\HSI-RFQ-Upgrade\RF%20Conditioning\RFQDunkelstr&#246;me4_2010-07-26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4297994269341"/>
          <c:y val="0.17336152219873149"/>
          <c:w val="0.75071633237822355"/>
          <c:h val="0.62790697674418605"/>
        </c:manualLayout>
      </c:layout>
      <c:scatterChart>
        <c:scatterStyle val="smoothMarker"/>
        <c:varyColors val="0"/>
        <c:ser>
          <c:idx val="0"/>
          <c:order val="0"/>
          <c:tx>
            <c:v>Fwd new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Tabelle!$B$10:$B$21</c:f>
              <c:numCache>
                <c:formatCode>0.00</c:formatCode>
                <c:ptCount val="12"/>
                <c:pt idx="0">
                  <c:v>6.75</c:v>
                </c:pt>
                <c:pt idx="1">
                  <c:v>6.85</c:v>
                </c:pt>
                <c:pt idx="2">
                  <c:v>6.95</c:v>
                </c:pt>
                <c:pt idx="3">
                  <c:v>7.05</c:v>
                </c:pt>
                <c:pt idx="4">
                  <c:v>7.15</c:v>
                </c:pt>
                <c:pt idx="5">
                  <c:v>7.25</c:v>
                </c:pt>
                <c:pt idx="6">
                  <c:v>7.35</c:v>
                </c:pt>
                <c:pt idx="7">
                  <c:v>7.45</c:v>
                </c:pt>
                <c:pt idx="8">
                  <c:v>7.55</c:v>
                </c:pt>
                <c:pt idx="9">
                  <c:v>7.65</c:v>
                </c:pt>
                <c:pt idx="10">
                  <c:v>7.75</c:v>
                </c:pt>
                <c:pt idx="11">
                  <c:v>7.85</c:v>
                </c:pt>
              </c:numCache>
            </c:numRef>
          </c:xVal>
          <c:yVal>
            <c:numRef>
              <c:f>Tabelle!$D$10:$D$21</c:f>
              <c:numCache>
                <c:formatCode>General</c:formatCode>
                <c:ptCount val="12"/>
                <c:pt idx="0">
                  <c:v>450</c:v>
                </c:pt>
                <c:pt idx="1">
                  <c:v>475</c:v>
                </c:pt>
                <c:pt idx="2">
                  <c:v>505</c:v>
                </c:pt>
                <c:pt idx="3">
                  <c:v>555</c:v>
                </c:pt>
                <c:pt idx="4">
                  <c:v>610</c:v>
                </c:pt>
                <c:pt idx="5">
                  <c:v>670</c:v>
                </c:pt>
                <c:pt idx="6">
                  <c:v>730</c:v>
                </c:pt>
                <c:pt idx="7">
                  <c:v>810</c:v>
                </c:pt>
                <c:pt idx="8" formatCode="0">
                  <c:v>900</c:v>
                </c:pt>
                <c:pt idx="9">
                  <c:v>1010</c:v>
                </c:pt>
                <c:pt idx="10">
                  <c:v>1120</c:v>
                </c:pt>
                <c:pt idx="11">
                  <c:v>1250</c:v>
                </c:pt>
              </c:numCache>
            </c:numRef>
          </c:yVal>
          <c:smooth val="1"/>
        </c:ser>
        <c:ser>
          <c:idx val="1"/>
          <c:order val="1"/>
          <c:tx>
            <c:v>Rfl new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Tabelle!$B$10:$B$21</c:f>
              <c:numCache>
                <c:formatCode>0.00</c:formatCode>
                <c:ptCount val="12"/>
                <c:pt idx="0">
                  <c:v>6.75</c:v>
                </c:pt>
                <c:pt idx="1">
                  <c:v>6.85</c:v>
                </c:pt>
                <c:pt idx="2">
                  <c:v>6.95</c:v>
                </c:pt>
                <c:pt idx="3">
                  <c:v>7.05</c:v>
                </c:pt>
                <c:pt idx="4">
                  <c:v>7.15</c:v>
                </c:pt>
                <c:pt idx="5">
                  <c:v>7.25</c:v>
                </c:pt>
                <c:pt idx="6">
                  <c:v>7.35</c:v>
                </c:pt>
                <c:pt idx="7">
                  <c:v>7.45</c:v>
                </c:pt>
                <c:pt idx="8">
                  <c:v>7.55</c:v>
                </c:pt>
                <c:pt idx="9">
                  <c:v>7.65</c:v>
                </c:pt>
                <c:pt idx="10">
                  <c:v>7.75</c:v>
                </c:pt>
                <c:pt idx="11">
                  <c:v>7.85</c:v>
                </c:pt>
              </c:numCache>
            </c:numRef>
          </c:xVal>
          <c:yVal>
            <c:numRef>
              <c:f>Tabelle!$F$10:$F$21</c:f>
              <c:numCache>
                <c:formatCode>General</c:formatCode>
                <c:ptCount val="12"/>
                <c:pt idx="0">
                  <c:v>16</c:v>
                </c:pt>
                <c:pt idx="1">
                  <c:v>18</c:v>
                </c:pt>
                <c:pt idx="2">
                  <c:v>21</c:v>
                </c:pt>
                <c:pt idx="3">
                  <c:v>25</c:v>
                </c:pt>
                <c:pt idx="4">
                  <c:v>30</c:v>
                </c:pt>
                <c:pt idx="5">
                  <c:v>38</c:v>
                </c:pt>
                <c:pt idx="6">
                  <c:v>49</c:v>
                </c:pt>
                <c:pt idx="7">
                  <c:v>67</c:v>
                </c:pt>
                <c:pt idx="8">
                  <c:v>88</c:v>
                </c:pt>
                <c:pt idx="9">
                  <c:v>117</c:v>
                </c:pt>
                <c:pt idx="10">
                  <c:v>152</c:v>
                </c:pt>
                <c:pt idx="11">
                  <c:v>200</c:v>
                </c:pt>
              </c:numCache>
            </c:numRef>
          </c:yVal>
          <c:smooth val="1"/>
        </c:ser>
        <c:ser>
          <c:idx val="2"/>
          <c:order val="2"/>
          <c:tx>
            <c:v>Fwd 3 weeks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969696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Tabelle!$Q$10:$Q$21</c:f>
              <c:numCache>
                <c:formatCode>General</c:formatCode>
                <c:ptCount val="12"/>
                <c:pt idx="0">
                  <c:v>4.32</c:v>
                </c:pt>
                <c:pt idx="1">
                  <c:v>5.73</c:v>
                </c:pt>
                <c:pt idx="2">
                  <c:v>6.44</c:v>
                </c:pt>
                <c:pt idx="3">
                  <c:v>6.86</c:v>
                </c:pt>
                <c:pt idx="4">
                  <c:v>7.14</c:v>
                </c:pt>
                <c:pt idx="5">
                  <c:v>7.36</c:v>
                </c:pt>
                <c:pt idx="6">
                  <c:v>7.52</c:v>
                </c:pt>
                <c:pt idx="7">
                  <c:v>7.67</c:v>
                </c:pt>
                <c:pt idx="8" formatCode="0.00">
                  <c:v>7.8</c:v>
                </c:pt>
                <c:pt idx="9">
                  <c:v>7.92</c:v>
                </c:pt>
                <c:pt idx="10">
                  <c:v>8.02</c:v>
                </c:pt>
                <c:pt idx="11" formatCode="0.00">
                  <c:v>8.1</c:v>
                </c:pt>
              </c:numCache>
            </c:numRef>
          </c:xVal>
          <c:yVal>
            <c:numRef>
              <c:f>Tabelle!$R$10:$R$21</c:f>
              <c:numCache>
                <c:formatCode>General</c:formatCode>
                <c:ptCount val="12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</c:numCache>
            </c:numRef>
          </c:yVal>
          <c:smooth val="1"/>
        </c:ser>
        <c:ser>
          <c:idx val="5"/>
          <c:order val="3"/>
          <c:tx>
            <c:v>Rfl 3 weeks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969696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Tabelle!$Q$10:$Q$21</c:f>
              <c:numCache>
                <c:formatCode>General</c:formatCode>
                <c:ptCount val="12"/>
                <c:pt idx="0">
                  <c:v>4.32</c:v>
                </c:pt>
                <c:pt idx="1">
                  <c:v>5.73</c:v>
                </c:pt>
                <c:pt idx="2">
                  <c:v>6.44</c:v>
                </c:pt>
                <c:pt idx="3">
                  <c:v>6.86</c:v>
                </c:pt>
                <c:pt idx="4">
                  <c:v>7.14</c:v>
                </c:pt>
                <c:pt idx="5">
                  <c:v>7.36</c:v>
                </c:pt>
                <c:pt idx="6">
                  <c:v>7.52</c:v>
                </c:pt>
                <c:pt idx="7">
                  <c:v>7.67</c:v>
                </c:pt>
                <c:pt idx="8" formatCode="0.00">
                  <c:v>7.8</c:v>
                </c:pt>
                <c:pt idx="9">
                  <c:v>7.92</c:v>
                </c:pt>
                <c:pt idx="10">
                  <c:v>8.02</c:v>
                </c:pt>
                <c:pt idx="11" formatCode="0.00">
                  <c:v>8.1</c:v>
                </c:pt>
              </c:numCache>
            </c:numRef>
          </c:xVal>
          <c:yVal>
            <c:numRef>
              <c:f>Tabelle!$S$10:$S$21</c:f>
              <c:numCache>
                <c:formatCode>General</c:formatCode>
                <c:ptCount val="12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23</c:v>
                </c:pt>
                <c:pt idx="6">
                  <c:v>36</c:v>
                </c:pt>
                <c:pt idx="7">
                  <c:v>54</c:v>
                </c:pt>
                <c:pt idx="8">
                  <c:v>73</c:v>
                </c:pt>
                <c:pt idx="9">
                  <c:v>95</c:v>
                </c:pt>
                <c:pt idx="10">
                  <c:v>119</c:v>
                </c:pt>
                <c:pt idx="11">
                  <c:v>145</c:v>
                </c:pt>
              </c:numCache>
            </c:numRef>
          </c:yVal>
          <c:smooth val="1"/>
        </c:ser>
        <c:ser>
          <c:idx val="4"/>
          <c:order val="4"/>
          <c:tx>
            <c:v>Fwd 9 weeks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C0C0C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Tabelle!$AC$10:$AC$23</c:f>
              <c:numCache>
                <c:formatCode>General</c:formatCode>
                <c:ptCount val="14"/>
                <c:pt idx="0">
                  <c:v>4.37</c:v>
                </c:pt>
                <c:pt idx="1">
                  <c:v>5.94</c:v>
                </c:pt>
                <c:pt idx="2">
                  <c:v>6.62</c:v>
                </c:pt>
                <c:pt idx="3">
                  <c:v>7.02</c:v>
                </c:pt>
                <c:pt idx="4">
                  <c:v>7.29</c:v>
                </c:pt>
                <c:pt idx="5">
                  <c:v>7.52</c:v>
                </c:pt>
                <c:pt idx="6">
                  <c:v>7.7</c:v>
                </c:pt>
                <c:pt idx="7">
                  <c:v>7.85</c:v>
                </c:pt>
                <c:pt idx="8">
                  <c:v>7.98</c:v>
                </c:pt>
                <c:pt idx="9">
                  <c:v>8.09</c:v>
                </c:pt>
                <c:pt idx="10">
                  <c:v>8.19</c:v>
                </c:pt>
                <c:pt idx="11">
                  <c:v>8.2799999999999994</c:v>
                </c:pt>
                <c:pt idx="12">
                  <c:v>8.35</c:v>
                </c:pt>
                <c:pt idx="13">
                  <c:v>8.42</c:v>
                </c:pt>
              </c:numCache>
            </c:numRef>
          </c:xVal>
          <c:yVal>
            <c:numRef>
              <c:f>Tabelle!$AD$10:$AD$23</c:f>
              <c:numCache>
                <c:formatCode>General</c:formatCode>
                <c:ptCount val="14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</c:numCache>
            </c:numRef>
          </c:yVal>
          <c:smooth val="1"/>
        </c:ser>
        <c:ser>
          <c:idx val="9"/>
          <c:order val="5"/>
          <c:tx>
            <c:v>Rfl 9 weeks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C0C0C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Tabelle!$AC$10:$AC$23</c:f>
              <c:numCache>
                <c:formatCode>General</c:formatCode>
                <c:ptCount val="14"/>
                <c:pt idx="0">
                  <c:v>4.37</c:v>
                </c:pt>
                <c:pt idx="1">
                  <c:v>5.94</c:v>
                </c:pt>
                <c:pt idx="2">
                  <c:v>6.62</c:v>
                </c:pt>
                <c:pt idx="3">
                  <c:v>7.02</c:v>
                </c:pt>
                <c:pt idx="4">
                  <c:v>7.29</c:v>
                </c:pt>
                <c:pt idx="5">
                  <c:v>7.52</c:v>
                </c:pt>
                <c:pt idx="6">
                  <c:v>7.7</c:v>
                </c:pt>
                <c:pt idx="7">
                  <c:v>7.85</c:v>
                </c:pt>
                <c:pt idx="8">
                  <c:v>7.98</c:v>
                </c:pt>
                <c:pt idx="9">
                  <c:v>8.09</c:v>
                </c:pt>
                <c:pt idx="10">
                  <c:v>8.19</c:v>
                </c:pt>
                <c:pt idx="11">
                  <c:v>8.2799999999999994</c:v>
                </c:pt>
                <c:pt idx="12">
                  <c:v>8.35</c:v>
                </c:pt>
                <c:pt idx="13">
                  <c:v>8.42</c:v>
                </c:pt>
              </c:numCache>
            </c:numRef>
          </c:xVal>
          <c:yVal>
            <c:numRef>
              <c:f>Tabelle!$AE$10:$AE$23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8</c:v>
                </c:pt>
                <c:pt idx="5">
                  <c:v>15</c:v>
                </c:pt>
                <c:pt idx="6">
                  <c:v>27</c:v>
                </c:pt>
                <c:pt idx="7">
                  <c:v>42</c:v>
                </c:pt>
                <c:pt idx="8">
                  <c:v>62</c:v>
                </c:pt>
                <c:pt idx="9">
                  <c:v>80</c:v>
                </c:pt>
                <c:pt idx="10">
                  <c:v>105</c:v>
                </c:pt>
                <c:pt idx="11">
                  <c:v>132</c:v>
                </c:pt>
                <c:pt idx="12">
                  <c:v>158</c:v>
                </c:pt>
                <c:pt idx="13">
                  <c:v>184</c:v>
                </c:pt>
              </c:numCache>
            </c:numRef>
          </c:yVal>
          <c:smooth val="1"/>
        </c:ser>
        <c:ser>
          <c:idx val="10"/>
          <c:order val="6"/>
          <c:tx>
            <c:v>Fwd 1 year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Tabelle!$AP$16:$AP$23</c:f>
              <c:numCache>
                <c:formatCode>General</c:formatCode>
                <c:ptCount val="8"/>
                <c:pt idx="0">
                  <c:v>7.92</c:v>
                </c:pt>
                <c:pt idx="1">
                  <c:v>8.08</c:v>
                </c:pt>
                <c:pt idx="2" formatCode="0.00">
                  <c:v>8.1999999999999993</c:v>
                </c:pt>
                <c:pt idx="3">
                  <c:v>8.31</c:v>
                </c:pt>
                <c:pt idx="4">
                  <c:v>8.41</c:v>
                </c:pt>
                <c:pt idx="5" formatCode="0.00">
                  <c:v>8.5</c:v>
                </c:pt>
                <c:pt idx="6">
                  <c:v>8.58</c:v>
                </c:pt>
                <c:pt idx="7">
                  <c:v>8.66</c:v>
                </c:pt>
              </c:numCache>
            </c:numRef>
          </c:xVal>
          <c:yVal>
            <c:numRef>
              <c:f>Tabelle!$AQ$16:$AQ$23</c:f>
              <c:numCache>
                <c:formatCode>0</c:formatCode>
                <c:ptCount val="8"/>
                <c:pt idx="0">
                  <c:v>700</c:v>
                </c:pt>
                <c:pt idx="1">
                  <c:v>800</c:v>
                </c:pt>
                <c:pt idx="2">
                  <c:v>900</c:v>
                </c:pt>
                <c:pt idx="3">
                  <c:v>1000</c:v>
                </c:pt>
                <c:pt idx="4">
                  <c:v>1100</c:v>
                </c:pt>
                <c:pt idx="5">
                  <c:v>1200</c:v>
                </c:pt>
                <c:pt idx="6">
                  <c:v>1300</c:v>
                </c:pt>
                <c:pt idx="7">
                  <c:v>1400</c:v>
                </c:pt>
              </c:numCache>
            </c:numRef>
          </c:yVal>
          <c:smooth val="1"/>
        </c:ser>
        <c:ser>
          <c:idx val="11"/>
          <c:order val="7"/>
          <c:tx>
            <c:v>Rfl 1 year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Tabelle!$AP$16:$AP$23</c:f>
              <c:numCache>
                <c:formatCode>General</c:formatCode>
                <c:ptCount val="8"/>
                <c:pt idx="0">
                  <c:v>7.92</c:v>
                </c:pt>
                <c:pt idx="1">
                  <c:v>8.08</c:v>
                </c:pt>
                <c:pt idx="2" formatCode="0.00">
                  <c:v>8.1999999999999993</c:v>
                </c:pt>
                <c:pt idx="3">
                  <c:v>8.31</c:v>
                </c:pt>
                <c:pt idx="4">
                  <c:v>8.41</c:v>
                </c:pt>
                <c:pt idx="5" formatCode="0.00">
                  <c:v>8.5</c:v>
                </c:pt>
                <c:pt idx="6">
                  <c:v>8.58</c:v>
                </c:pt>
                <c:pt idx="7">
                  <c:v>8.66</c:v>
                </c:pt>
              </c:numCache>
            </c:numRef>
          </c:xVal>
          <c:yVal>
            <c:numRef>
              <c:f>Tabelle!$AR$16:$AR$23</c:f>
              <c:numCache>
                <c:formatCode>General</c:formatCode>
                <c:ptCount val="8"/>
                <c:pt idx="0">
                  <c:v>25</c:v>
                </c:pt>
                <c:pt idx="1">
                  <c:v>38</c:v>
                </c:pt>
                <c:pt idx="2">
                  <c:v>54</c:v>
                </c:pt>
                <c:pt idx="3">
                  <c:v>73</c:v>
                </c:pt>
                <c:pt idx="4">
                  <c:v>96</c:v>
                </c:pt>
                <c:pt idx="5">
                  <c:v>120</c:v>
                </c:pt>
                <c:pt idx="6">
                  <c:v>148</c:v>
                </c:pt>
                <c:pt idx="7">
                  <c:v>177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2016"/>
        <c:axId val="105544320"/>
      </c:scatterChart>
      <c:valAx>
        <c:axId val="105542016"/>
        <c:scaling>
          <c:orientation val="minMax"/>
          <c:max val="9"/>
          <c:min val="6.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Tank Voltage [V]</a:t>
                </a:r>
              </a:p>
            </c:rich>
          </c:tx>
          <c:layout>
            <c:manualLayout>
              <c:xMode val="edge"/>
              <c:yMode val="edge"/>
              <c:x val="0.39398280802292263"/>
              <c:y val="0.90063424947145876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5544320"/>
        <c:crosses val="autoZero"/>
        <c:crossBetween val="midCat"/>
        <c:majorUnit val="0.5"/>
        <c:minorUnit val="0.1"/>
      </c:valAx>
      <c:valAx>
        <c:axId val="105544320"/>
        <c:scaling>
          <c:orientation val="minMax"/>
          <c:max val="14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Rf Power [kW]</a:t>
                </a:r>
              </a:p>
            </c:rich>
          </c:tx>
          <c:layout>
            <c:manualLayout>
              <c:xMode val="edge"/>
              <c:yMode val="edge"/>
              <c:x val="7.1633237822349575E-3"/>
              <c:y val="0.315010570824524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5542016"/>
        <c:crossesAt val="4"/>
        <c:crossBetween val="midCat"/>
        <c:minorUnit val="100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3915950334288443"/>
          <c:y val="0.51162790697674421"/>
          <c:w val="0.43982808022922637"/>
          <c:h val="0.1797040169133192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4297994269341"/>
          <c:y val="0.17336152219873149"/>
          <c:w val="0.8080229226361032"/>
          <c:h val="0.62790697674418605"/>
        </c:manualLayout>
      </c:layout>
      <c:scatterChart>
        <c:scatterStyle val="smoothMarker"/>
        <c:varyColors val="0"/>
        <c:ser>
          <c:idx val="0"/>
          <c:order val="0"/>
          <c:tx>
            <c:v>Fwd new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Tabelle!$B$10:$B$21</c:f>
              <c:numCache>
                <c:formatCode>0.00</c:formatCode>
                <c:ptCount val="12"/>
                <c:pt idx="0">
                  <c:v>6.75</c:v>
                </c:pt>
                <c:pt idx="1">
                  <c:v>6.85</c:v>
                </c:pt>
                <c:pt idx="2">
                  <c:v>6.95</c:v>
                </c:pt>
                <c:pt idx="3">
                  <c:v>7.05</c:v>
                </c:pt>
                <c:pt idx="4">
                  <c:v>7.15</c:v>
                </c:pt>
                <c:pt idx="5">
                  <c:v>7.25</c:v>
                </c:pt>
                <c:pt idx="6">
                  <c:v>7.35</c:v>
                </c:pt>
                <c:pt idx="7">
                  <c:v>7.45</c:v>
                </c:pt>
                <c:pt idx="8">
                  <c:v>7.55</c:v>
                </c:pt>
                <c:pt idx="9">
                  <c:v>7.65</c:v>
                </c:pt>
                <c:pt idx="10">
                  <c:v>7.75</c:v>
                </c:pt>
                <c:pt idx="11">
                  <c:v>7.85</c:v>
                </c:pt>
              </c:numCache>
            </c:numRef>
          </c:xVal>
          <c:yVal>
            <c:numRef>
              <c:f>Tabelle!$D$10:$D$21</c:f>
              <c:numCache>
                <c:formatCode>General</c:formatCode>
                <c:ptCount val="12"/>
                <c:pt idx="0">
                  <c:v>450</c:v>
                </c:pt>
                <c:pt idx="1">
                  <c:v>475</c:v>
                </c:pt>
                <c:pt idx="2">
                  <c:v>505</c:v>
                </c:pt>
                <c:pt idx="3">
                  <c:v>555</c:v>
                </c:pt>
                <c:pt idx="4">
                  <c:v>610</c:v>
                </c:pt>
                <c:pt idx="5">
                  <c:v>670</c:v>
                </c:pt>
                <c:pt idx="6">
                  <c:v>730</c:v>
                </c:pt>
                <c:pt idx="7">
                  <c:v>810</c:v>
                </c:pt>
                <c:pt idx="8" formatCode="0">
                  <c:v>900</c:v>
                </c:pt>
                <c:pt idx="9">
                  <c:v>1010</c:v>
                </c:pt>
                <c:pt idx="10">
                  <c:v>1120</c:v>
                </c:pt>
                <c:pt idx="11">
                  <c:v>1250</c:v>
                </c:pt>
              </c:numCache>
            </c:numRef>
          </c:yVal>
          <c:smooth val="1"/>
        </c:ser>
        <c:ser>
          <c:idx val="1"/>
          <c:order val="1"/>
          <c:tx>
            <c:v>Rfl new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Tabelle!$B$10:$B$21</c:f>
              <c:numCache>
                <c:formatCode>0.00</c:formatCode>
                <c:ptCount val="12"/>
                <c:pt idx="0">
                  <c:v>6.75</c:v>
                </c:pt>
                <c:pt idx="1">
                  <c:v>6.85</c:v>
                </c:pt>
                <c:pt idx="2">
                  <c:v>6.95</c:v>
                </c:pt>
                <c:pt idx="3">
                  <c:v>7.05</c:v>
                </c:pt>
                <c:pt idx="4">
                  <c:v>7.15</c:v>
                </c:pt>
                <c:pt idx="5">
                  <c:v>7.25</c:v>
                </c:pt>
                <c:pt idx="6">
                  <c:v>7.35</c:v>
                </c:pt>
                <c:pt idx="7">
                  <c:v>7.45</c:v>
                </c:pt>
                <c:pt idx="8">
                  <c:v>7.55</c:v>
                </c:pt>
                <c:pt idx="9">
                  <c:v>7.65</c:v>
                </c:pt>
                <c:pt idx="10">
                  <c:v>7.75</c:v>
                </c:pt>
                <c:pt idx="11">
                  <c:v>7.85</c:v>
                </c:pt>
              </c:numCache>
            </c:numRef>
          </c:xVal>
          <c:yVal>
            <c:numRef>
              <c:f>Tabelle!$F$10:$F$21</c:f>
              <c:numCache>
                <c:formatCode>General</c:formatCode>
                <c:ptCount val="12"/>
                <c:pt idx="0">
                  <c:v>16</c:v>
                </c:pt>
                <c:pt idx="1">
                  <c:v>18</c:v>
                </c:pt>
                <c:pt idx="2">
                  <c:v>21</c:v>
                </c:pt>
                <c:pt idx="3">
                  <c:v>25</c:v>
                </c:pt>
                <c:pt idx="4">
                  <c:v>30</c:v>
                </c:pt>
                <c:pt idx="5">
                  <c:v>38</c:v>
                </c:pt>
                <c:pt idx="6">
                  <c:v>49</c:v>
                </c:pt>
                <c:pt idx="7">
                  <c:v>67</c:v>
                </c:pt>
                <c:pt idx="8">
                  <c:v>88</c:v>
                </c:pt>
                <c:pt idx="9">
                  <c:v>117</c:v>
                </c:pt>
                <c:pt idx="10">
                  <c:v>152</c:v>
                </c:pt>
                <c:pt idx="11">
                  <c:v>200</c:v>
                </c:pt>
              </c:numCache>
            </c:numRef>
          </c:yVal>
          <c:smooth val="1"/>
        </c:ser>
        <c:ser>
          <c:idx val="2"/>
          <c:order val="2"/>
          <c:tx>
            <c:v>Fwd 3 weeks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969696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Tabelle!$Q$10:$Q$21</c:f>
              <c:numCache>
                <c:formatCode>General</c:formatCode>
                <c:ptCount val="12"/>
                <c:pt idx="0">
                  <c:v>4.32</c:v>
                </c:pt>
                <c:pt idx="1">
                  <c:v>5.73</c:v>
                </c:pt>
                <c:pt idx="2">
                  <c:v>6.44</c:v>
                </c:pt>
                <c:pt idx="3">
                  <c:v>6.86</c:v>
                </c:pt>
                <c:pt idx="4">
                  <c:v>7.14</c:v>
                </c:pt>
                <c:pt idx="5">
                  <c:v>7.36</c:v>
                </c:pt>
                <c:pt idx="6">
                  <c:v>7.52</c:v>
                </c:pt>
                <c:pt idx="7">
                  <c:v>7.67</c:v>
                </c:pt>
                <c:pt idx="8" formatCode="0.00">
                  <c:v>7.8</c:v>
                </c:pt>
                <c:pt idx="9">
                  <c:v>7.92</c:v>
                </c:pt>
                <c:pt idx="10">
                  <c:v>8.02</c:v>
                </c:pt>
                <c:pt idx="11" formatCode="0.00">
                  <c:v>8.1</c:v>
                </c:pt>
              </c:numCache>
            </c:numRef>
          </c:xVal>
          <c:yVal>
            <c:numRef>
              <c:f>Tabelle!$R$10:$R$21</c:f>
              <c:numCache>
                <c:formatCode>General</c:formatCode>
                <c:ptCount val="12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</c:numCache>
            </c:numRef>
          </c:yVal>
          <c:smooth val="1"/>
        </c:ser>
        <c:ser>
          <c:idx val="5"/>
          <c:order val="3"/>
          <c:tx>
            <c:v>Rfl 3 weeks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969696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Tabelle!$Q$10:$Q$21</c:f>
              <c:numCache>
                <c:formatCode>General</c:formatCode>
                <c:ptCount val="12"/>
                <c:pt idx="0">
                  <c:v>4.32</c:v>
                </c:pt>
                <c:pt idx="1">
                  <c:v>5.73</c:v>
                </c:pt>
                <c:pt idx="2">
                  <c:v>6.44</c:v>
                </c:pt>
                <c:pt idx="3">
                  <c:v>6.86</c:v>
                </c:pt>
                <c:pt idx="4">
                  <c:v>7.14</c:v>
                </c:pt>
                <c:pt idx="5">
                  <c:v>7.36</c:v>
                </c:pt>
                <c:pt idx="6">
                  <c:v>7.52</c:v>
                </c:pt>
                <c:pt idx="7">
                  <c:v>7.67</c:v>
                </c:pt>
                <c:pt idx="8" formatCode="0.00">
                  <c:v>7.8</c:v>
                </c:pt>
                <c:pt idx="9">
                  <c:v>7.92</c:v>
                </c:pt>
                <c:pt idx="10">
                  <c:v>8.02</c:v>
                </c:pt>
                <c:pt idx="11" formatCode="0.00">
                  <c:v>8.1</c:v>
                </c:pt>
              </c:numCache>
            </c:numRef>
          </c:xVal>
          <c:yVal>
            <c:numRef>
              <c:f>Tabelle!$S$10:$S$21</c:f>
              <c:numCache>
                <c:formatCode>General</c:formatCode>
                <c:ptCount val="12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23</c:v>
                </c:pt>
                <c:pt idx="6">
                  <c:v>36</c:v>
                </c:pt>
                <c:pt idx="7">
                  <c:v>54</c:v>
                </c:pt>
                <c:pt idx="8">
                  <c:v>73</c:v>
                </c:pt>
                <c:pt idx="9">
                  <c:v>95</c:v>
                </c:pt>
                <c:pt idx="10">
                  <c:v>119</c:v>
                </c:pt>
                <c:pt idx="11">
                  <c:v>145</c:v>
                </c:pt>
              </c:numCache>
            </c:numRef>
          </c:yVal>
          <c:smooth val="1"/>
        </c:ser>
        <c:ser>
          <c:idx val="4"/>
          <c:order val="4"/>
          <c:tx>
            <c:v>Fwd 9 weeks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C0C0C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Tabelle!$AC$10:$AC$23</c:f>
              <c:numCache>
                <c:formatCode>General</c:formatCode>
                <c:ptCount val="14"/>
                <c:pt idx="0">
                  <c:v>4.37</c:v>
                </c:pt>
                <c:pt idx="1">
                  <c:v>5.94</c:v>
                </c:pt>
                <c:pt idx="2">
                  <c:v>6.62</c:v>
                </c:pt>
                <c:pt idx="3">
                  <c:v>7.02</c:v>
                </c:pt>
                <c:pt idx="4">
                  <c:v>7.29</c:v>
                </c:pt>
                <c:pt idx="5">
                  <c:v>7.52</c:v>
                </c:pt>
                <c:pt idx="6">
                  <c:v>7.7</c:v>
                </c:pt>
                <c:pt idx="7">
                  <c:v>7.85</c:v>
                </c:pt>
                <c:pt idx="8">
                  <c:v>7.98</c:v>
                </c:pt>
                <c:pt idx="9">
                  <c:v>8.09</c:v>
                </c:pt>
                <c:pt idx="10">
                  <c:v>8.19</c:v>
                </c:pt>
                <c:pt idx="11">
                  <c:v>8.2799999999999994</c:v>
                </c:pt>
                <c:pt idx="12">
                  <c:v>8.35</c:v>
                </c:pt>
                <c:pt idx="13">
                  <c:v>8.42</c:v>
                </c:pt>
              </c:numCache>
            </c:numRef>
          </c:xVal>
          <c:yVal>
            <c:numRef>
              <c:f>Tabelle!$AD$10:$AD$23</c:f>
              <c:numCache>
                <c:formatCode>General</c:formatCode>
                <c:ptCount val="14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</c:numCache>
            </c:numRef>
          </c:yVal>
          <c:smooth val="1"/>
        </c:ser>
        <c:ser>
          <c:idx val="9"/>
          <c:order val="5"/>
          <c:tx>
            <c:v>Rfl 9 weeks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C0C0C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Tabelle!$AC$10:$AC$23</c:f>
              <c:numCache>
                <c:formatCode>General</c:formatCode>
                <c:ptCount val="14"/>
                <c:pt idx="0">
                  <c:v>4.37</c:v>
                </c:pt>
                <c:pt idx="1">
                  <c:v>5.94</c:v>
                </c:pt>
                <c:pt idx="2">
                  <c:v>6.62</c:v>
                </c:pt>
                <c:pt idx="3">
                  <c:v>7.02</c:v>
                </c:pt>
                <c:pt idx="4">
                  <c:v>7.29</c:v>
                </c:pt>
                <c:pt idx="5">
                  <c:v>7.52</c:v>
                </c:pt>
                <c:pt idx="6">
                  <c:v>7.7</c:v>
                </c:pt>
                <c:pt idx="7">
                  <c:v>7.85</c:v>
                </c:pt>
                <c:pt idx="8">
                  <c:v>7.98</c:v>
                </c:pt>
                <c:pt idx="9">
                  <c:v>8.09</c:v>
                </c:pt>
                <c:pt idx="10">
                  <c:v>8.19</c:v>
                </c:pt>
                <c:pt idx="11">
                  <c:v>8.2799999999999994</c:v>
                </c:pt>
                <c:pt idx="12">
                  <c:v>8.35</c:v>
                </c:pt>
                <c:pt idx="13">
                  <c:v>8.42</c:v>
                </c:pt>
              </c:numCache>
            </c:numRef>
          </c:xVal>
          <c:yVal>
            <c:numRef>
              <c:f>Tabelle!$AE$10:$AE$23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8</c:v>
                </c:pt>
                <c:pt idx="5">
                  <c:v>15</c:v>
                </c:pt>
                <c:pt idx="6">
                  <c:v>27</c:v>
                </c:pt>
                <c:pt idx="7">
                  <c:v>42</c:v>
                </c:pt>
                <c:pt idx="8">
                  <c:v>62</c:v>
                </c:pt>
                <c:pt idx="9">
                  <c:v>80</c:v>
                </c:pt>
                <c:pt idx="10">
                  <c:v>105</c:v>
                </c:pt>
                <c:pt idx="11">
                  <c:v>132</c:v>
                </c:pt>
                <c:pt idx="12">
                  <c:v>158</c:v>
                </c:pt>
                <c:pt idx="13">
                  <c:v>184</c:v>
                </c:pt>
              </c:numCache>
            </c:numRef>
          </c:yVal>
          <c:smooth val="1"/>
        </c:ser>
        <c:ser>
          <c:idx val="10"/>
          <c:order val="6"/>
          <c:tx>
            <c:v>Fwd 1 year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Tabelle!$AP$16:$AP$23</c:f>
              <c:numCache>
                <c:formatCode>General</c:formatCode>
                <c:ptCount val="8"/>
                <c:pt idx="0">
                  <c:v>7.92</c:v>
                </c:pt>
                <c:pt idx="1">
                  <c:v>8.08</c:v>
                </c:pt>
                <c:pt idx="2" formatCode="0.00">
                  <c:v>8.1999999999999993</c:v>
                </c:pt>
                <c:pt idx="3">
                  <c:v>8.31</c:v>
                </c:pt>
                <c:pt idx="4">
                  <c:v>8.41</c:v>
                </c:pt>
                <c:pt idx="5" formatCode="0.00">
                  <c:v>8.5</c:v>
                </c:pt>
                <c:pt idx="6">
                  <c:v>8.58</c:v>
                </c:pt>
                <c:pt idx="7">
                  <c:v>8.66</c:v>
                </c:pt>
              </c:numCache>
            </c:numRef>
          </c:xVal>
          <c:yVal>
            <c:numRef>
              <c:f>Tabelle!$AQ$16:$AQ$23</c:f>
              <c:numCache>
                <c:formatCode>0</c:formatCode>
                <c:ptCount val="8"/>
                <c:pt idx="0">
                  <c:v>700</c:v>
                </c:pt>
                <c:pt idx="1">
                  <c:v>800</c:v>
                </c:pt>
                <c:pt idx="2">
                  <c:v>900</c:v>
                </c:pt>
                <c:pt idx="3">
                  <c:v>1000</c:v>
                </c:pt>
                <c:pt idx="4">
                  <c:v>1100</c:v>
                </c:pt>
                <c:pt idx="5">
                  <c:v>1200</c:v>
                </c:pt>
                <c:pt idx="6">
                  <c:v>1300</c:v>
                </c:pt>
                <c:pt idx="7">
                  <c:v>1400</c:v>
                </c:pt>
              </c:numCache>
            </c:numRef>
          </c:yVal>
          <c:smooth val="1"/>
        </c:ser>
        <c:ser>
          <c:idx val="11"/>
          <c:order val="7"/>
          <c:tx>
            <c:v>Rfl 1 year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Tabelle!$AP$16:$AP$23</c:f>
              <c:numCache>
                <c:formatCode>General</c:formatCode>
                <c:ptCount val="8"/>
                <c:pt idx="0">
                  <c:v>7.92</c:v>
                </c:pt>
                <c:pt idx="1">
                  <c:v>8.08</c:v>
                </c:pt>
                <c:pt idx="2" formatCode="0.00">
                  <c:v>8.1999999999999993</c:v>
                </c:pt>
                <c:pt idx="3">
                  <c:v>8.31</c:v>
                </c:pt>
                <c:pt idx="4">
                  <c:v>8.41</c:v>
                </c:pt>
                <c:pt idx="5" formatCode="0.00">
                  <c:v>8.5</c:v>
                </c:pt>
                <c:pt idx="6">
                  <c:v>8.58</c:v>
                </c:pt>
                <c:pt idx="7">
                  <c:v>8.66</c:v>
                </c:pt>
              </c:numCache>
            </c:numRef>
          </c:xVal>
          <c:yVal>
            <c:numRef>
              <c:f>Tabelle!$AR$16:$AR$23</c:f>
              <c:numCache>
                <c:formatCode>General</c:formatCode>
                <c:ptCount val="8"/>
                <c:pt idx="0">
                  <c:v>25</c:v>
                </c:pt>
                <c:pt idx="1">
                  <c:v>38</c:v>
                </c:pt>
                <c:pt idx="2">
                  <c:v>54</c:v>
                </c:pt>
                <c:pt idx="3">
                  <c:v>73</c:v>
                </c:pt>
                <c:pt idx="4">
                  <c:v>96</c:v>
                </c:pt>
                <c:pt idx="5">
                  <c:v>120</c:v>
                </c:pt>
                <c:pt idx="6">
                  <c:v>148</c:v>
                </c:pt>
                <c:pt idx="7">
                  <c:v>177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452608"/>
        <c:axId val="100729600"/>
      </c:scatterChart>
      <c:valAx>
        <c:axId val="100452608"/>
        <c:scaling>
          <c:orientation val="minMax"/>
          <c:max val="9"/>
          <c:min val="6.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Tank Voltage [V]</a:t>
                </a:r>
              </a:p>
            </c:rich>
          </c:tx>
          <c:layout>
            <c:manualLayout>
              <c:xMode val="edge"/>
              <c:yMode val="edge"/>
              <c:x val="0.39398280802292263"/>
              <c:y val="0.90063424947145876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0729600"/>
        <c:crosses val="autoZero"/>
        <c:crossBetween val="midCat"/>
        <c:majorUnit val="0.5"/>
        <c:minorUnit val="0.1"/>
      </c:valAx>
      <c:valAx>
        <c:axId val="100729600"/>
        <c:scaling>
          <c:orientation val="minMax"/>
          <c:max val="14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Rf Power [kW]</a:t>
                </a:r>
              </a:p>
            </c:rich>
          </c:tx>
          <c:layout>
            <c:manualLayout>
              <c:xMode val="edge"/>
              <c:yMode val="edge"/>
              <c:x val="7.1633237822349575E-3"/>
              <c:y val="0.315010570824524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0452608"/>
        <c:crossesAt val="4"/>
        <c:crossBetween val="midCat"/>
        <c:minorUnit val="100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6275071633237824"/>
          <c:y val="0.51162790697674421"/>
          <c:w val="0.43982808022922637"/>
          <c:h val="0.1797040169133192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0.61032</cdr:x>
      <cdr:y>0.24947</cdr:y>
    </cdr:from>
    <cdr:to>
      <cdr:x>0.62751</cdr:x>
      <cdr:y>0.27484</cdr:y>
    </cdr:to>
    <cdr:sp macro="" textlink="">
      <cdr:nvSpPr>
        <cdr:cNvPr id="2" name="Ellipse 1"/>
        <cdr:cNvSpPr/>
      </cdr:nvSpPr>
      <cdr:spPr>
        <a:xfrm xmlns:a="http://schemas.openxmlformats.org/drawingml/2006/main">
          <a:off x="4057650" y="1123951"/>
          <a:ext cx="114300" cy="11430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0.57784</cdr:x>
      <cdr:y>0.31783</cdr:y>
    </cdr:from>
    <cdr:to>
      <cdr:x>0.59503</cdr:x>
      <cdr:y>0.3432</cdr:y>
    </cdr:to>
    <cdr:sp macro="" textlink="">
      <cdr:nvSpPr>
        <cdr:cNvPr id="3" name="Ellipse 2"/>
        <cdr:cNvSpPr/>
      </cdr:nvSpPr>
      <cdr:spPr>
        <a:xfrm xmlns:a="http://schemas.openxmlformats.org/drawingml/2006/main">
          <a:off x="3841750" y="1431925"/>
          <a:ext cx="114300" cy="11430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0.46848</cdr:x>
      <cdr:y>0.09725</cdr:y>
    </cdr:from>
    <cdr:to>
      <cdr:x>0.82808</cdr:x>
      <cdr:y>0.16279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3114675" y="438150"/>
          <a:ext cx="239077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/>
            <a:t>Meas. p. Oct/Nov 2012</a:t>
          </a:r>
        </a:p>
      </cdr:txBody>
    </cdr:sp>
  </cdr:relSizeAnchor>
  <cdr:relSizeAnchor xmlns:cdr="http://schemas.openxmlformats.org/drawingml/2006/chartDrawing">
    <cdr:from>
      <cdr:x>0.58166</cdr:x>
      <cdr:y>0.15433</cdr:y>
    </cdr:from>
    <cdr:to>
      <cdr:x>0.59026</cdr:x>
      <cdr:y>0.2981</cdr:y>
    </cdr:to>
    <cdr:sp macro="" textlink="">
      <cdr:nvSpPr>
        <cdr:cNvPr id="9" name="Pfeil nach unten 8"/>
        <cdr:cNvSpPr/>
      </cdr:nvSpPr>
      <cdr:spPr>
        <a:xfrm xmlns:a="http://schemas.openxmlformats.org/drawingml/2006/main">
          <a:off x="3867150" y="695326"/>
          <a:ext cx="57150" cy="647700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0.61461</cdr:x>
      <cdr:y>0.16068</cdr:y>
    </cdr:from>
    <cdr:to>
      <cdr:x>0.62369</cdr:x>
      <cdr:y>0.23538</cdr:y>
    </cdr:to>
    <cdr:sp macro="" textlink="">
      <cdr:nvSpPr>
        <cdr:cNvPr id="10" name="Pfeil nach unten 9"/>
        <cdr:cNvSpPr/>
      </cdr:nvSpPr>
      <cdr:spPr>
        <a:xfrm xmlns:a="http://schemas.openxmlformats.org/drawingml/2006/main">
          <a:off x="4086224" y="723900"/>
          <a:ext cx="60325" cy="336550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0.63658</cdr:x>
      <cdr:y>0.22903</cdr:y>
    </cdr:from>
    <cdr:to>
      <cdr:x>0.65377</cdr:x>
      <cdr:y>0.2544</cdr:y>
    </cdr:to>
    <cdr:sp macro="" textlink="">
      <cdr:nvSpPr>
        <cdr:cNvPr id="11" name="Ellipse 10"/>
        <cdr:cNvSpPr/>
      </cdr:nvSpPr>
      <cdr:spPr>
        <a:xfrm xmlns:a="http://schemas.openxmlformats.org/drawingml/2006/main">
          <a:off x="4232275" y="1031875"/>
          <a:ext cx="114300" cy="11430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0.64088</cdr:x>
      <cdr:y>0.16068</cdr:y>
    </cdr:from>
    <cdr:to>
      <cdr:x>0.649</cdr:x>
      <cdr:y>0.21283</cdr:y>
    </cdr:to>
    <cdr:sp macro="" textlink="">
      <cdr:nvSpPr>
        <cdr:cNvPr id="12" name="Pfeil nach unten 11"/>
        <cdr:cNvSpPr/>
      </cdr:nvSpPr>
      <cdr:spPr>
        <a:xfrm xmlns:a="http://schemas.openxmlformats.org/drawingml/2006/main">
          <a:off x="4260850" y="723900"/>
          <a:ext cx="53975" cy="234950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0.44604</cdr:x>
      <cdr:y>0.47639</cdr:y>
    </cdr:from>
    <cdr:to>
      <cdr:x>0.46323</cdr:x>
      <cdr:y>0.50176</cdr:y>
    </cdr:to>
    <cdr:sp macro="" textlink="">
      <cdr:nvSpPr>
        <cdr:cNvPr id="13" name="Ellipse 12"/>
        <cdr:cNvSpPr/>
      </cdr:nvSpPr>
      <cdr:spPr>
        <a:xfrm xmlns:a="http://schemas.openxmlformats.org/drawingml/2006/main">
          <a:off x="2965450" y="2146300"/>
          <a:ext cx="114300" cy="11430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0.39542</cdr:x>
      <cdr:y>0.5666</cdr:y>
    </cdr:from>
    <cdr:to>
      <cdr:x>0.51719</cdr:x>
      <cdr:y>0.64059</cdr:y>
    </cdr:to>
    <cdr:sp macro="" textlink="">
      <cdr:nvSpPr>
        <cdr:cNvPr id="14" name="Textfeld 13"/>
        <cdr:cNvSpPr txBox="1"/>
      </cdr:nvSpPr>
      <cdr:spPr>
        <a:xfrm xmlns:a="http://schemas.openxmlformats.org/drawingml/2006/main">
          <a:off x="2628900" y="2552700"/>
          <a:ext cx="8096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/>
            <a:t>05sep12</a:t>
          </a:r>
        </a:p>
      </cdr:txBody>
    </cdr:sp>
  </cdr:relSizeAnchor>
  <cdr:relSizeAnchor xmlns:cdr="http://schemas.openxmlformats.org/drawingml/2006/chartDrawing">
    <cdr:from>
      <cdr:x>0.44269</cdr:x>
      <cdr:y>0.52008</cdr:y>
    </cdr:from>
    <cdr:to>
      <cdr:x>0.45415</cdr:x>
      <cdr:y>0.58351</cdr:y>
    </cdr:to>
    <cdr:sp macro="" textlink="">
      <cdr:nvSpPr>
        <cdr:cNvPr id="16" name="Pfeil nach oben 15"/>
        <cdr:cNvSpPr/>
      </cdr:nvSpPr>
      <cdr:spPr>
        <a:xfrm xmlns:a="http://schemas.openxmlformats.org/drawingml/2006/main">
          <a:off x="2943225" y="2343150"/>
          <a:ext cx="76200" cy="285750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0.38586</cdr:x>
      <cdr:y>0.4172</cdr:y>
    </cdr:from>
    <cdr:to>
      <cdr:x>0.40306</cdr:x>
      <cdr:y>0.44257</cdr:y>
    </cdr:to>
    <cdr:sp macro="" textlink="">
      <cdr:nvSpPr>
        <cdr:cNvPr id="17" name="Ellipse 16"/>
        <cdr:cNvSpPr/>
      </cdr:nvSpPr>
      <cdr:spPr>
        <a:xfrm xmlns:a="http://schemas.openxmlformats.org/drawingml/2006/main">
          <a:off x="2565400" y="1879600"/>
          <a:ext cx="114300" cy="1143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0.16046</cdr:x>
      <cdr:y>0.29387</cdr:y>
    </cdr:from>
    <cdr:to>
      <cdr:x>0.38109</cdr:x>
      <cdr:y>0.46512</cdr:y>
    </cdr:to>
    <cdr:sp macro="" textlink="">
      <cdr:nvSpPr>
        <cdr:cNvPr id="18" name="Textfeld 17"/>
        <cdr:cNvSpPr txBox="1"/>
      </cdr:nvSpPr>
      <cdr:spPr>
        <a:xfrm xmlns:a="http://schemas.openxmlformats.org/drawingml/2006/main">
          <a:off x="1066800" y="1323975"/>
          <a:ext cx="1466850" cy="771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/>
            <a:t>RF</a:t>
          </a:r>
          <a:r>
            <a:rPr lang="de-DE" sz="1400" baseline="0"/>
            <a:t> condit.  during Mixed Operation 25may12</a:t>
          </a:r>
        </a:p>
      </cdr:txBody>
    </cdr:sp>
  </cdr:relSizeAnchor>
  <cdr:relSizeAnchor xmlns:cdr="http://schemas.openxmlformats.org/drawingml/2006/chartDrawing">
    <cdr:from>
      <cdr:x>0.28797</cdr:x>
      <cdr:y>0.42072</cdr:y>
    </cdr:from>
    <cdr:to>
      <cdr:x>0.37393</cdr:x>
      <cdr:y>0.43763</cdr:y>
    </cdr:to>
    <cdr:sp macro="" textlink="">
      <cdr:nvSpPr>
        <cdr:cNvPr id="19" name="Pfeil nach rechts 18"/>
        <cdr:cNvSpPr/>
      </cdr:nvSpPr>
      <cdr:spPr>
        <a:xfrm xmlns:a="http://schemas.openxmlformats.org/drawingml/2006/main">
          <a:off x="1914525" y="1895475"/>
          <a:ext cx="571500" cy="76200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169920" cy="480060"/>
          </a:xfrm>
          <a:prstGeom prst="rect">
            <a:avLst/>
          </a:prstGeom>
        </p:spPr>
        <p:txBody>
          <a:bodyPr vert="horz" lIns="95546" tIns="47773" rIns="95546" bIns="4777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90" y="3"/>
            <a:ext cx="3169920" cy="480060"/>
          </a:xfrm>
          <a:prstGeom prst="rect">
            <a:avLst/>
          </a:prstGeom>
        </p:spPr>
        <p:txBody>
          <a:bodyPr vert="horz" lIns="95546" tIns="47773" rIns="95546" bIns="47773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119476"/>
            <a:ext cx="3169920" cy="480060"/>
          </a:xfrm>
          <a:prstGeom prst="rect">
            <a:avLst/>
          </a:prstGeom>
        </p:spPr>
        <p:txBody>
          <a:bodyPr vert="horz" lIns="95546" tIns="47773" rIns="95546" bIns="4777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90" y="9119476"/>
            <a:ext cx="3169920" cy="480060"/>
          </a:xfrm>
          <a:prstGeom prst="rect">
            <a:avLst/>
          </a:prstGeom>
        </p:spPr>
        <p:txBody>
          <a:bodyPr vert="horz" lIns="95546" tIns="47773" rIns="95546" bIns="47773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169920" cy="480060"/>
          </a:xfrm>
          <a:prstGeom prst="rect">
            <a:avLst/>
          </a:prstGeom>
        </p:spPr>
        <p:txBody>
          <a:bodyPr vert="horz" lIns="95546" tIns="47773" rIns="95546" bIns="4777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90" y="3"/>
            <a:ext cx="3169920" cy="480060"/>
          </a:xfrm>
          <a:prstGeom prst="rect">
            <a:avLst/>
          </a:prstGeom>
        </p:spPr>
        <p:txBody>
          <a:bodyPr vert="horz" lIns="95546" tIns="47773" rIns="95546" bIns="47773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11.04.2019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6" tIns="47773" rIns="95546" bIns="4777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5546" tIns="47773" rIns="95546" bIns="47773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119476"/>
            <a:ext cx="3169920" cy="480060"/>
          </a:xfrm>
          <a:prstGeom prst="rect">
            <a:avLst/>
          </a:prstGeom>
        </p:spPr>
        <p:txBody>
          <a:bodyPr vert="horz" lIns="95546" tIns="47773" rIns="95546" bIns="4777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90" y="9119476"/>
            <a:ext cx="3169920" cy="480060"/>
          </a:xfrm>
          <a:prstGeom prst="rect">
            <a:avLst/>
          </a:prstGeom>
        </p:spPr>
        <p:txBody>
          <a:bodyPr vert="horz" lIns="95546" tIns="47773" rIns="95546" bIns="47773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45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882985" cy="7875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915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886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22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69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1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3425" y="2812211"/>
            <a:ext cx="6607516" cy="1233421"/>
          </a:xfrm>
        </p:spPr>
        <p:txBody>
          <a:bodyPr/>
          <a:lstStyle/>
          <a:p>
            <a:r>
              <a:rPr lang="de-DE" sz="2400" dirty="0" smtClean="0"/>
              <a:t>20 </a:t>
            </a:r>
            <a:r>
              <a:rPr lang="de-DE" sz="2400" dirty="0" err="1"/>
              <a:t>Y</a:t>
            </a:r>
            <a:r>
              <a:rPr lang="de-DE" sz="2400" dirty="0" err="1" smtClean="0"/>
              <a:t>ears</a:t>
            </a:r>
            <a:r>
              <a:rPr lang="de-DE" sz="2400" dirty="0" smtClean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smtClean="0"/>
              <a:t>HSI-RFQ-Operation /</a:t>
            </a:r>
            <a:br>
              <a:rPr lang="de-DE" sz="2400" dirty="0" smtClean="0"/>
            </a:br>
            <a:r>
              <a:rPr lang="de-DE" sz="800" dirty="0" smtClean="0"/>
              <a:t>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Recent</a:t>
            </a:r>
            <a:r>
              <a:rPr lang="de-DE" sz="2400" dirty="0" smtClean="0"/>
              <a:t> RFQ-</a:t>
            </a:r>
            <a:r>
              <a:rPr lang="de-DE" sz="2400" dirty="0" err="1" smtClean="0"/>
              <a:t>Electrode</a:t>
            </a:r>
            <a:r>
              <a:rPr lang="de-DE" sz="2400" dirty="0" smtClean="0"/>
              <a:t> </a:t>
            </a:r>
            <a:r>
              <a:rPr lang="de-DE" sz="2400" dirty="0"/>
              <a:t>E</a:t>
            </a:r>
            <a:r>
              <a:rPr lang="de-DE" sz="2400" dirty="0" smtClean="0"/>
              <a:t>xchange </a:t>
            </a:r>
            <a:r>
              <a:rPr lang="de-DE" sz="2400" dirty="0" err="1"/>
              <a:t>P</a:t>
            </a:r>
            <a:r>
              <a:rPr lang="de-DE" sz="2400" dirty="0" err="1" smtClean="0"/>
              <a:t>rogram</a:t>
            </a:r>
            <a:endParaRPr lang="en-GB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90846"/>
            <a:ext cx="6400800" cy="7504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H. Vormann, GSI Darmstadt</a:t>
            </a:r>
            <a:endParaRPr lang="en-US" dirty="0"/>
          </a:p>
          <a:p>
            <a:r>
              <a:rPr lang="de-DE" dirty="0" smtClean="0"/>
              <a:t>„High </a:t>
            </a:r>
            <a:r>
              <a:rPr lang="de-DE" dirty="0" err="1" smtClean="0"/>
              <a:t>Intensity</a:t>
            </a:r>
            <a:r>
              <a:rPr lang="de-DE" dirty="0" smtClean="0"/>
              <a:t> RFQ </a:t>
            </a:r>
            <a:r>
              <a:rPr lang="de-DE" dirty="0" err="1"/>
              <a:t>meets</a:t>
            </a:r>
            <a:r>
              <a:rPr lang="de-DE" dirty="0"/>
              <a:t> </a:t>
            </a:r>
            <a:r>
              <a:rPr lang="de-DE" dirty="0" smtClean="0"/>
              <a:t>Reality“</a:t>
            </a:r>
          </a:p>
          <a:p>
            <a:r>
              <a:rPr lang="de-DE" dirty="0" smtClean="0"/>
              <a:t>-Workshop Heidelberg April 2019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5219110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0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60043" y="469730"/>
            <a:ext cx="6219826" cy="591307"/>
          </a:xfrm>
        </p:spPr>
        <p:txBody>
          <a:bodyPr>
            <a:noAutofit/>
          </a:bodyPr>
          <a:lstStyle/>
          <a:p>
            <a:r>
              <a:rPr lang="de-DE" sz="2200" dirty="0"/>
              <a:t>Design </a:t>
            </a:r>
            <a:r>
              <a:rPr lang="de-DE" sz="2200" dirty="0" err="1"/>
              <a:t>History</a:t>
            </a:r>
            <a:r>
              <a:rPr lang="de-DE" sz="2200" dirty="0"/>
              <a:t> – </a:t>
            </a:r>
            <a:r>
              <a:rPr lang="de-DE" sz="2200" dirty="0" smtClean="0"/>
              <a:t>Second </a:t>
            </a:r>
            <a:r>
              <a:rPr lang="de-DE" sz="2200" dirty="0"/>
              <a:t>Revision </a:t>
            </a:r>
            <a:r>
              <a:rPr lang="de-DE" sz="2200" dirty="0" smtClean="0"/>
              <a:t>2009</a:t>
            </a:r>
            <a:br>
              <a:rPr lang="de-DE" sz="2200" dirty="0" smtClean="0"/>
            </a:br>
            <a:r>
              <a:rPr lang="de-DE" sz="2200" dirty="0" smtClean="0"/>
              <a:t>New Beam Dynamics Design</a:t>
            </a:r>
            <a:endParaRPr lang="de-DE" sz="22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err="1" smtClean="0"/>
              <a:t>changes</a:t>
            </a:r>
            <a:r>
              <a:rPr lang="de-DE" sz="2000" dirty="0" smtClean="0"/>
              <a:t> w.r.t. </a:t>
            </a:r>
            <a:r>
              <a:rPr lang="de-DE" sz="2000" dirty="0" err="1" smtClean="0"/>
              <a:t>previous</a:t>
            </a:r>
            <a:r>
              <a:rPr lang="de-DE" sz="2000" dirty="0" smtClean="0"/>
              <a:t> design:</a:t>
            </a:r>
          </a:p>
          <a:p>
            <a:r>
              <a:rPr lang="de-DE" sz="2000" dirty="0" err="1" smtClean="0"/>
              <a:t>complete</a:t>
            </a:r>
            <a:r>
              <a:rPr lang="de-DE" sz="2000" dirty="0" smtClean="0"/>
              <a:t> </a:t>
            </a:r>
            <a:r>
              <a:rPr lang="de-DE" sz="2000" dirty="0" err="1" smtClean="0"/>
              <a:t>particle</a:t>
            </a:r>
            <a:r>
              <a:rPr lang="de-DE" sz="2000" dirty="0" smtClean="0"/>
              <a:t> </a:t>
            </a:r>
            <a:r>
              <a:rPr lang="de-DE" sz="2000" dirty="0" err="1" smtClean="0"/>
              <a:t>dynamics</a:t>
            </a:r>
            <a:r>
              <a:rPr lang="de-DE" sz="2000" dirty="0" smtClean="0"/>
              <a:t> </a:t>
            </a:r>
            <a:r>
              <a:rPr lang="de-DE" sz="2000" dirty="0" err="1" smtClean="0"/>
              <a:t>re</a:t>
            </a:r>
            <a:r>
              <a:rPr lang="de-DE" sz="2000" dirty="0" smtClean="0"/>
              <a:t>-design </a:t>
            </a:r>
            <a:r>
              <a:rPr lang="de-DE" sz="2000" dirty="0" err="1" smtClean="0"/>
              <a:t>with</a:t>
            </a:r>
            <a:r>
              <a:rPr lang="de-DE" sz="2000" dirty="0" smtClean="0"/>
              <a:t> larger </a:t>
            </a:r>
            <a:r>
              <a:rPr lang="de-DE" sz="2000" dirty="0" err="1" smtClean="0"/>
              <a:t>acceptance</a:t>
            </a:r>
            <a:r>
              <a:rPr lang="de-DE" sz="2000" dirty="0" smtClean="0"/>
              <a:t> – 	</a:t>
            </a:r>
            <a:r>
              <a:rPr lang="de-DE" sz="2000" dirty="0"/>
              <a:t> </a:t>
            </a:r>
            <a:r>
              <a:rPr lang="de-DE" sz="2000" dirty="0" smtClean="0"/>
              <a:t>  large </a:t>
            </a:r>
            <a:r>
              <a:rPr lang="de-DE" sz="2000" dirty="0" err="1" smtClean="0"/>
              <a:t>aperture</a:t>
            </a:r>
            <a:r>
              <a:rPr lang="de-DE" sz="2000" dirty="0" smtClean="0"/>
              <a:t>, </a:t>
            </a:r>
            <a:r>
              <a:rPr lang="de-DE" sz="2000" u="sng" dirty="0" err="1" smtClean="0"/>
              <a:t>higher</a:t>
            </a:r>
            <a:r>
              <a:rPr lang="de-DE" sz="2000" u="sng" dirty="0" smtClean="0"/>
              <a:t> </a:t>
            </a:r>
            <a:r>
              <a:rPr lang="de-DE" sz="2000" u="sng" dirty="0" err="1" smtClean="0"/>
              <a:t>voltages</a:t>
            </a:r>
            <a:r>
              <a:rPr lang="de-DE" sz="2000" dirty="0" smtClean="0"/>
              <a:t>, </a:t>
            </a:r>
            <a:r>
              <a:rPr lang="de-DE" sz="2000" u="sng" dirty="0" err="1"/>
              <a:t>higher</a:t>
            </a:r>
            <a:r>
              <a:rPr lang="de-DE" sz="2000" u="sng" dirty="0"/>
              <a:t> </a:t>
            </a:r>
            <a:r>
              <a:rPr lang="de-DE" sz="2000" u="sng" dirty="0" err="1" smtClean="0"/>
              <a:t>rf</a:t>
            </a:r>
            <a:r>
              <a:rPr lang="de-DE" sz="2000" u="sng" dirty="0"/>
              <a:t>-</a:t>
            </a:r>
            <a:r>
              <a:rPr lang="de-DE" sz="2000" u="sng" dirty="0" smtClean="0"/>
              <a:t>input power</a:t>
            </a:r>
            <a:r>
              <a:rPr lang="de-DE" sz="2000" dirty="0" smtClean="0"/>
              <a:t>     	    (</a:t>
            </a:r>
            <a:r>
              <a:rPr lang="de-DE" sz="2000" dirty="0" err="1" smtClean="0"/>
              <a:t>surface</a:t>
            </a:r>
            <a:r>
              <a:rPr lang="de-DE" sz="2000" dirty="0" smtClean="0"/>
              <a:t> </a:t>
            </a:r>
            <a:r>
              <a:rPr lang="de-DE" sz="2000" dirty="0" err="1" smtClean="0"/>
              <a:t>fields</a:t>
            </a:r>
            <a:r>
              <a:rPr lang="de-DE" sz="2000" dirty="0"/>
              <a:t> not </a:t>
            </a:r>
            <a:r>
              <a:rPr lang="de-DE" sz="2000" dirty="0" err="1" smtClean="0"/>
              <a:t>increased</a:t>
            </a:r>
            <a:r>
              <a:rPr lang="de-DE" sz="2000" dirty="0" smtClean="0"/>
              <a:t>)</a:t>
            </a:r>
          </a:p>
          <a:p>
            <a:r>
              <a:rPr lang="de-DE" sz="2000" dirty="0" err="1"/>
              <a:t>correction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output</a:t>
            </a:r>
            <a:r>
              <a:rPr lang="de-DE" sz="2000" dirty="0"/>
              <a:t> </a:t>
            </a:r>
            <a:r>
              <a:rPr lang="de-DE" sz="2000" dirty="0" err="1"/>
              <a:t>energy</a:t>
            </a:r>
            <a:endParaRPr lang="de-DE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851110"/>
              </p:ext>
            </p:extLst>
          </p:nvPr>
        </p:nvGraphicFramePr>
        <p:xfrm>
          <a:off x="638355" y="3501845"/>
          <a:ext cx="7875916" cy="251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0155"/>
                <a:gridCol w="2222324"/>
                <a:gridCol w="2293437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design 1999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design 2009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voltage</a:t>
                      </a:r>
                      <a:r>
                        <a:rPr lang="de-DE" dirty="0" smtClean="0"/>
                        <a:t>, kV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125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155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max. </a:t>
                      </a:r>
                      <a:r>
                        <a:rPr lang="de-DE" dirty="0" err="1" smtClean="0"/>
                        <a:t>field</a:t>
                      </a:r>
                      <a:r>
                        <a:rPr lang="de-DE" dirty="0" smtClean="0"/>
                        <a:t>, kV/cm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312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norm. </a:t>
                      </a:r>
                      <a:r>
                        <a:rPr lang="de-DE" dirty="0" err="1" smtClean="0"/>
                        <a:t>transv</a:t>
                      </a:r>
                      <a:r>
                        <a:rPr lang="de-DE" dirty="0" smtClean="0"/>
                        <a:t>. </a:t>
                      </a:r>
                      <a:r>
                        <a:rPr lang="de-DE" dirty="0" err="1" smtClean="0"/>
                        <a:t>accep</a:t>
                      </a:r>
                      <a:r>
                        <a:rPr lang="de-DE" dirty="0" smtClean="0"/>
                        <a:t>., mm </a:t>
                      </a:r>
                      <a:r>
                        <a:rPr lang="de-DE" dirty="0" err="1" smtClean="0"/>
                        <a:t>mrad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0.73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0.86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max. </a:t>
                      </a:r>
                      <a:r>
                        <a:rPr lang="de-DE" dirty="0" err="1" smtClean="0"/>
                        <a:t>modul</a:t>
                      </a:r>
                      <a:r>
                        <a:rPr lang="de-DE" dirty="0" smtClean="0"/>
                        <a:t>., min.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err="1" smtClean="0"/>
                        <a:t>aperture</a:t>
                      </a:r>
                      <a:r>
                        <a:rPr lang="de-DE" dirty="0" smtClean="0"/>
                        <a:t>/mm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 ≤ 2.09 ; </a:t>
                      </a:r>
                      <a:r>
                        <a:rPr lang="de-DE" dirty="0" err="1" smtClean="0"/>
                        <a:t>ap</a:t>
                      </a:r>
                      <a:r>
                        <a:rPr lang="de-DE" dirty="0" smtClean="0"/>
                        <a:t> ≥ 4.02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m ≤ 1.93; </a:t>
                      </a:r>
                      <a:r>
                        <a:rPr lang="de-DE" dirty="0" err="1" smtClean="0"/>
                        <a:t>ap</a:t>
                      </a:r>
                      <a:r>
                        <a:rPr lang="de-DE" dirty="0" smtClean="0"/>
                        <a:t> ≥ 4.09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transv</a:t>
                      </a:r>
                      <a:r>
                        <a:rPr lang="de-DE" dirty="0" smtClean="0"/>
                        <a:t>. </a:t>
                      </a:r>
                      <a:r>
                        <a:rPr lang="de-DE" dirty="0" err="1" smtClean="0"/>
                        <a:t>acceptance</a:t>
                      </a:r>
                      <a:r>
                        <a:rPr lang="de-DE" dirty="0" smtClean="0"/>
                        <a:t>, mm </a:t>
                      </a:r>
                      <a:r>
                        <a:rPr lang="de-DE" dirty="0" err="1" smtClean="0"/>
                        <a:t>mrad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≈ 330 </a:t>
                      </a:r>
                      <a:r>
                        <a:rPr lang="de-DE" dirty="0" err="1" smtClean="0"/>
                        <a:t>to</a:t>
                      </a:r>
                      <a:r>
                        <a:rPr lang="de-DE" dirty="0" smtClean="0"/>
                        <a:t> 46</a:t>
                      </a:r>
                    </a:p>
                    <a:p>
                      <a:r>
                        <a:rPr lang="de-DE" dirty="0" smtClean="0"/>
                        <a:t>(</a:t>
                      </a:r>
                      <a:r>
                        <a:rPr lang="de-DE" dirty="0" err="1" smtClean="0"/>
                        <a:t>input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to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output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≈ 390 </a:t>
                      </a:r>
                      <a:r>
                        <a:rPr lang="de-DE" dirty="0" err="1" smtClean="0"/>
                        <a:t>to</a:t>
                      </a:r>
                      <a:r>
                        <a:rPr lang="de-DE" dirty="0" smtClean="0"/>
                        <a:t> 54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(</a:t>
                      </a:r>
                      <a:r>
                        <a:rPr lang="de-DE" dirty="0" err="1" smtClean="0"/>
                        <a:t>input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to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output</a:t>
                      </a:r>
                      <a:r>
                        <a:rPr lang="de-DE" dirty="0" smtClean="0"/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6207115" y="3243053"/>
            <a:ext cx="2307155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/>
              <a:t>A. </a:t>
            </a:r>
            <a:r>
              <a:rPr lang="de-DE" sz="1000" dirty="0" err="1" smtClean="0"/>
              <a:t>Kolomiets</a:t>
            </a:r>
            <a:r>
              <a:rPr lang="de-DE" sz="1000" dirty="0" smtClean="0"/>
              <a:t> et al, </a:t>
            </a:r>
            <a:r>
              <a:rPr lang="de-DE" sz="1000" dirty="0" err="1" smtClean="0"/>
              <a:t>proc</a:t>
            </a:r>
            <a:r>
              <a:rPr lang="de-DE" sz="1000" dirty="0" smtClean="0"/>
              <a:t>. LINAC2008</a:t>
            </a:r>
          </a:p>
        </p:txBody>
      </p:sp>
    </p:spTree>
    <p:extLst>
      <p:ext uri="{BB962C8B-B14F-4D97-AF65-F5344CB8AC3E}">
        <p14:creationId xmlns:p14="http://schemas.microsoft.com/office/powerpoint/2010/main" val="15394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67406" y="468831"/>
            <a:ext cx="6418053" cy="591307"/>
          </a:xfrm>
        </p:spPr>
        <p:txBody>
          <a:bodyPr>
            <a:noAutofit/>
          </a:bodyPr>
          <a:lstStyle/>
          <a:p>
            <a:r>
              <a:rPr lang="de-DE" sz="2200" dirty="0"/>
              <a:t>Design </a:t>
            </a:r>
            <a:r>
              <a:rPr lang="de-DE" sz="2200" dirty="0" err="1"/>
              <a:t>History</a:t>
            </a:r>
            <a:r>
              <a:rPr lang="de-DE" sz="2200" dirty="0"/>
              <a:t> – </a:t>
            </a:r>
            <a:r>
              <a:rPr lang="de-DE" sz="2200" dirty="0" smtClean="0"/>
              <a:t>Second </a:t>
            </a:r>
            <a:r>
              <a:rPr lang="de-DE" sz="2200" dirty="0"/>
              <a:t>Revision </a:t>
            </a:r>
            <a:r>
              <a:rPr lang="de-DE" sz="2200" dirty="0" smtClean="0"/>
              <a:t>2009</a:t>
            </a:r>
            <a:br>
              <a:rPr lang="de-DE" sz="2200" dirty="0" smtClean="0"/>
            </a:br>
            <a:r>
              <a:rPr lang="de-DE" sz="2200" dirty="0" smtClean="0"/>
              <a:t>Operational Experience</a:t>
            </a:r>
            <a:endParaRPr lang="de-DE" sz="22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22565" y="1450685"/>
            <a:ext cx="8376378" cy="2724499"/>
          </a:xfrm>
        </p:spPr>
        <p:txBody>
          <a:bodyPr>
            <a:normAutofit/>
          </a:bodyPr>
          <a:lstStyle/>
          <a:p>
            <a:r>
              <a:rPr lang="de-DE" sz="2000" dirty="0"/>
              <a:t>i</a:t>
            </a:r>
            <a:r>
              <a:rPr lang="de-DE" sz="2000" dirty="0" smtClean="0"/>
              <a:t>n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 </a:t>
            </a:r>
            <a:r>
              <a:rPr lang="de-DE" sz="2000" dirty="0" err="1" smtClean="0"/>
              <a:t>since</a:t>
            </a:r>
            <a:r>
              <a:rPr lang="de-DE" sz="2000" dirty="0" smtClean="0"/>
              <a:t> </a:t>
            </a:r>
            <a:r>
              <a:rPr lang="de-DE" sz="2000" dirty="0" err="1" smtClean="0"/>
              <a:t>July</a:t>
            </a:r>
            <a:r>
              <a:rPr lang="de-DE" sz="2000" dirty="0" smtClean="0"/>
              <a:t> 2009 (</a:t>
            </a:r>
            <a:r>
              <a:rPr lang="de-DE" sz="2000" dirty="0" err="1" smtClean="0"/>
              <a:t>except</a:t>
            </a:r>
            <a:r>
              <a:rPr lang="de-DE" sz="2000" dirty="0" smtClean="0"/>
              <a:t> </a:t>
            </a:r>
            <a:r>
              <a:rPr lang="de-DE" sz="2000" dirty="0" err="1" smtClean="0"/>
              <a:t>shutdowns</a:t>
            </a:r>
            <a:r>
              <a:rPr lang="de-DE" sz="2000" dirty="0" smtClean="0"/>
              <a:t> in 2013 </a:t>
            </a:r>
            <a:r>
              <a:rPr lang="de-DE" sz="2000" dirty="0" err="1" smtClean="0"/>
              <a:t>and</a:t>
            </a:r>
            <a:r>
              <a:rPr lang="de-DE" sz="2000" dirty="0" smtClean="0"/>
              <a:t> 2017)</a:t>
            </a:r>
          </a:p>
          <a:p>
            <a:r>
              <a:rPr lang="de-DE" sz="2000" dirty="0" err="1"/>
              <a:t>a</a:t>
            </a:r>
            <a:r>
              <a:rPr lang="de-DE" sz="2000" dirty="0" err="1" smtClean="0"/>
              <a:t>chieved</a:t>
            </a:r>
            <a:r>
              <a:rPr lang="de-DE" sz="2000" dirty="0" smtClean="0"/>
              <a:t> </a:t>
            </a:r>
            <a:r>
              <a:rPr lang="de-DE" sz="2000" dirty="0" err="1" smtClean="0"/>
              <a:t>performance</a:t>
            </a:r>
            <a:r>
              <a:rPr lang="de-DE" sz="2000" dirty="0" smtClean="0"/>
              <a:t>: </a:t>
            </a:r>
            <a:r>
              <a:rPr lang="de-DE" sz="2000" dirty="0" err="1" smtClean="0"/>
              <a:t>up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8 </a:t>
            </a:r>
            <a:r>
              <a:rPr lang="de-DE" sz="2000" dirty="0" err="1" smtClean="0"/>
              <a:t>emA</a:t>
            </a:r>
            <a:r>
              <a:rPr lang="de-DE" sz="2000" dirty="0" smtClean="0"/>
              <a:t> U</a:t>
            </a:r>
            <a:r>
              <a:rPr lang="de-DE" sz="2000" baseline="30000" dirty="0" smtClean="0"/>
              <a:t>4+</a:t>
            </a:r>
            <a:r>
              <a:rPr lang="de-DE" sz="2000" dirty="0" smtClean="0"/>
              <a:t>, </a:t>
            </a:r>
            <a:r>
              <a:rPr lang="de-DE" sz="2000" dirty="0" err="1" smtClean="0"/>
              <a:t>corrected</a:t>
            </a:r>
            <a:r>
              <a:rPr lang="de-DE" sz="2000" dirty="0" smtClean="0"/>
              <a:t> </a:t>
            </a:r>
            <a:r>
              <a:rPr lang="de-DE" sz="2000" dirty="0" err="1" smtClean="0"/>
              <a:t>output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endParaRPr lang="de-DE" sz="2000" dirty="0" smtClean="0"/>
          </a:p>
          <a:p>
            <a:r>
              <a:rPr lang="de-DE" sz="2000" dirty="0" err="1"/>
              <a:t>higher</a:t>
            </a:r>
            <a:r>
              <a:rPr lang="de-DE" sz="2000" dirty="0"/>
              <a:t> </a:t>
            </a:r>
            <a:r>
              <a:rPr lang="de-DE" sz="2000" dirty="0" err="1" smtClean="0"/>
              <a:t>voltage</a:t>
            </a:r>
            <a:r>
              <a:rPr lang="de-DE" sz="2000" dirty="0"/>
              <a:t> </a:t>
            </a:r>
            <a:r>
              <a:rPr lang="de-DE" sz="2000" dirty="0" smtClean="0"/>
              <a:t>&amp; power </a:t>
            </a:r>
            <a:r>
              <a:rPr lang="de-DE" sz="2000" dirty="0" err="1" smtClean="0"/>
              <a:t>made</a:t>
            </a:r>
            <a:r>
              <a:rPr lang="de-DE" sz="2000" dirty="0" smtClean="0"/>
              <a:t> </a:t>
            </a:r>
            <a:r>
              <a:rPr lang="de-DE" sz="2000" dirty="0" err="1" smtClean="0"/>
              <a:t>rf-conditioning</a:t>
            </a:r>
            <a:r>
              <a:rPr lang="de-DE" sz="2000" dirty="0" smtClean="0"/>
              <a:t> </a:t>
            </a:r>
            <a:r>
              <a:rPr lang="de-DE" sz="2000" dirty="0" err="1" smtClean="0"/>
              <a:t>harder</a:t>
            </a:r>
            <a:endParaRPr lang="de-DE" sz="2000" dirty="0"/>
          </a:p>
          <a:p>
            <a:r>
              <a:rPr lang="de-DE" sz="2000" dirty="0" smtClean="0"/>
              <a:t>2014</a:t>
            </a:r>
            <a:r>
              <a:rPr lang="de-DE" sz="2000" dirty="0"/>
              <a:t>: just </a:t>
            </a:r>
            <a:r>
              <a:rPr lang="de-DE" sz="2000" dirty="0" smtClean="0"/>
              <a:t>93% </a:t>
            </a:r>
            <a:r>
              <a:rPr lang="de-DE" sz="2000" dirty="0" err="1"/>
              <a:t>of</a:t>
            </a:r>
            <a:r>
              <a:rPr lang="de-DE" sz="2000" dirty="0"/>
              <a:t> design </a:t>
            </a:r>
            <a:r>
              <a:rPr lang="de-DE" sz="2000" dirty="0" err="1"/>
              <a:t>voltage</a:t>
            </a:r>
            <a:r>
              <a:rPr lang="de-DE" sz="2000" dirty="0"/>
              <a:t> </a:t>
            </a:r>
            <a:r>
              <a:rPr lang="de-DE" sz="2000" dirty="0" err="1" smtClean="0"/>
              <a:t>reached</a:t>
            </a:r>
            <a:r>
              <a:rPr lang="de-DE" sz="2000" dirty="0" smtClean="0"/>
              <a:t> </a:t>
            </a:r>
          </a:p>
          <a:p>
            <a:r>
              <a:rPr lang="de-DE" sz="2000" dirty="0" err="1" smtClean="0"/>
              <a:t>transmission</a:t>
            </a:r>
            <a:r>
              <a:rPr lang="de-DE" sz="2000" dirty="0" smtClean="0"/>
              <a:t> still not </a:t>
            </a:r>
            <a:r>
              <a:rPr lang="de-DE" sz="2000" dirty="0" err="1" smtClean="0"/>
              <a:t>sufficient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FAIR, subsequent IH-DTL </a:t>
            </a:r>
            <a:r>
              <a:rPr lang="de-DE" sz="2000" dirty="0" err="1" smtClean="0"/>
              <a:t>suffers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large RFQ </a:t>
            </a:r>
            <a:r>
              <a:rPr lang="de-DE" sz="2000" dirty="0" err="1" smtClean="0"/>
              <a:t>output</a:t>
            </a:r>
            <a:r>
              <a:rPr lang="de-DE" sz="2000" dirty="0" smtClean="0"/>
              <a:t> </a:t>
            </a:r>
            <a:r>
              <a:rPr lang="de-DE" sz="2000" dirty="0" err="1" smtClean="0"/>
              <a:t>emittance</a:t>
            </a:r>
            <a:r>
              <a:rPr lang="de-DE" sz="2000" dirty="0" smtClean="0"/>
              <a:t> → </a:t>
            </a:r>
            <a:r>
              <a:rPr lang="de-DE" sz="2000" dirty="0" err="1" smtClean="0"/>
              <a:t>third</a:t>
            </a:r>
            <a:r>
              <a:rPr lang="de-DE" sz="2000" dirty="0" smtClean="0"/>
              <a:t> </a:t>
            </a:r>
            <a:r>
              <a:rPr lang="de-DE" sz="2000" dirty="0" err="1" smtClean="0"/>
              <a:t>re</a:t>
            </a:r>
            <a:r>
              <a:rPr lang="de-DE" sz="2000" dirty="0" smtClean="0"/>
              <a:t>-design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443268" y="6159260"/>
            <a:ext cx="3640347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/>
              <a:t>r</a:t>
            </a:r>
            <a:r>
              <a:rPr lang="de-DE" sz="1400" dirty="0" err="1" smtClean="0"/>
              <a:t>ods</a:t>
            </a:r>
            <a:r>
              <a:rPr lang="de-DE" sz="1400" dirty="0" smtClean="0"/>
              <a:t> after 3 </a:t>
            </a:r>
            <a:r>
              <a:rPr lang="de-DE" sz="1400" dirty="0" err="1" smtClean="0"/>
              <a:t>years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operation</a:t>
            </a:r>
            <a:r>
              <a:rPr lang="de-DE" sz="1400" dirty="0" smtClean="0"/>
              <a:t> (in 2012)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77970" y="6159260"/>
            <a:ext cx="4865298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HSI beam </a:t>
            </a:r>
            <a:r>
              <a:rPr lang="de-DE" sz="1400" dirty="0" err="1" smtClean="0"/>
              <a:t>envelopes</a:t>
            </a:r>
            <a:r>
              <a:rPr lang="de-DE" sz="1400" dirty="0" smtClean="0"/>
              <a:t> 			</a:t>
            </a:r>
            <a:r>
              <a:rPr lang="de-DE" sz="1000" dirty="0" smtClean="0"/>
              <a:t>R. </a:t>
            </a:r>
            <a:r>
              <a:rPr lang="de-DE" sz="1000" dirty="0" err="1" smtClean="0"/>
              <a:t>Tiede</a:t>
            </a:r>
            <a:r>
              <a:rPr lang="de-DE" sz="1000" dirty="0" smtClean="0"/>
              <a:t> / IAP 05/2008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5" y="4296047"/>
            <a:ext cx="5438775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141" y="4015059"/>
            <a:ext cx="27686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1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15" y="4537495"/>
            <a:ext cx="251207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67313" y="465818"/>
            <a:ext cx="5158726" cy="601692"/>
          </a:xfrm>
        </p:spPr>
        <p:txBody>
          <a:bodyPr>
            <a:normAutofit/>
          </a:bodyPr>
          <a:lstStyle/>
          <a:p>
            <a:r>
              <a:rPr lang="de-DE" sz="2200" dirty="0" smtClean="0"/>
              <a:t>Third Revision </a:t>
            </a:r>
            <a:r>
              <a:rPr lang="de-DE" sz="2200" dirty="0" err="1" smtClean="0"/>
              <a:t>Planned</a:t>
            </a:r>
            <a:r>
              <a:rPr lang="de-DE" sz="2200" dirty="0" smtClean="0"/>
              <a:t> </a:t>
            </a:r>
            <a:r>
              <a:rPr lang="de-DE" sz="2200" dirty="0" err="1" smtClean="0"/>
              <a:t>for</a:t>
            </a:r>
            <a:r>
              <a:rPr lang="de-DE" sz="2200" dirty="0" smtClean="0"/>
              <a:t> FAIR</a:t>
            </a:r>
            <a:endParaRPr lang="de-DE" sz="22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81036" y="1286792"/>
            <a:ext cx="8712165" cy="3250704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2100" dirty="0" err="1" smtClean="0"/>
              <a:t>Strategy</a:t>
            </a:r>
            <a:r>
              <a:rPr lang="de-DE" sz="2100" dirty="0"/>
              <a:t>: </a:t>
            </a:r>
            <a:r>
              <a:rPr lang="de-DE" sz="2100" dirty="0" smtClean="0"/>
              <a:t>moderate </a:t>
            </a:r>
            <a:r>
              <a:rPr lang="de-DE" sz="2100" dirty="0" err="1"/>
              <a:t>acceptance</a:t>
            </a:r>
            <a:r>
              <a:rPr lang="de-DE" sz="2100" dirty="0"/>
              <a:t> </a:t>
            </a:r>
            <a:r>
              <a:rPr lang="de-DE" sz="2100" dirty="0" err="1"/>
              <a:t>and</a:t>
            </a:r>
            <a:r>
              <a:rPr lang="de-DE" sz="2100" dirty="0"/>
              <a:t> </a:t>
            </a:r>
            <a:r>
              <a:rPr lang="de-DE" sz="2100" dirty="0" err="1"/>
              <a:t>voltage</a:t>
            </a:r>
            <a:r>
              <a:rPr lang="de-DE" sz="2100" dirty="0"/>
              <a:t>, </a:t>
            </a:r>
            <a:r>
              <a:rPr lang="de-DE" sz="2100" dirty="0" err="1"/>
              <a:t>match</a:t>
            </a:r>
            <a:r>
              <a:rPr lang="de-DE" sz="2100" dirty="0"/>
              <a:t> </a:t>
            </a:r>
            <a:r>
              <a:rPr lang="de-DE" sz="2100" dirty="0" err="1"/>
              <a:t>to</a:t>
            </a:r>
            <a:r>
              <a:rPr lang="de-DE" sz="2100" dirty="0"/>
              <a:t> </a:t>
            </a:r>
            <a:r>
              <a:rPr lang="de-DE" sz="2100" dirty="0" err="1"/>
              <a:t>new</a:t>
            </a:r>
            <a:r>
              <a:rPr lang="de-DE" sz="2100" dirty="0"/>
              <a:t> MEBT </a:t>
            </a:r>
            <a:r>
              <a:rPr lang="de-DE" sz="2100" dirty="0" err="1"/>
              <a:t>and</a:t>
            </a:r>
            <a:r>
              <a:rPr lang="de-DE" sz="2100" dirty="0"/>
              <a:t> IH-DTL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100" dirty="0" err="1"/>
              <a:t>Planned</a:t>
            </a:r>
            <a:r>
              <a:rPr lang="de-DE" sz="2100" dirty="0"/>
              <a:t> design </a:t>
            </a:r>
            <a:r>
              <a:rPr lang="de-DE" sz="2100" dirty="0" err="1"/>
              <a:t>change</a:t>
            </a:r>
            <a:r>
              <a:rPr lang="de-DE" sz="2100" dirty="0"/>
              <a:t>:</a:t>
            </a:r>
            <a:r>
              <a:rPr lang="de-DE" sz="2000" dirty="0"/>
              <a:t>	</a:t>
            </a:r>
            <a:endParaRPr lang="de-DE" dirty="0"/>
          </a:p>
          <a:p>
            <a:pPr lvl="1"/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/>
              <a:t>design </a:t>
            </a:r>
            <a:r>
              <a:rPr lang="de-DE" dirty="0" err="1"/>
              <a:t>voltage</a:t>
            </a:r>
            <a:r>
              <a:rPr lang="de-DE" dirty="0"/>
              <a:t> </a:t>
            </a:r>
            <a:endParaRPr lang="de-DE" dirty="0" smtClean="0"/>
          </a:p>
          <a:p>
            <a:pPr lvl="2"/>
            <a:r>
              <a:rPr lang="de-DE" dirty="0" err="1" smtClean="0"/>
              <a:t>observed</a:t>
            </a:r>
            <a:r>
              <a:rPr lang="de-DE" dirty="0" smtClean="0"/>
              <a:t> in 2014: just 93% </a:t>
            </a:r>
            <a:r>
              <a:rPr lang="de-DE" dirty="0" err="1" smtClean="0"/>
              <a:t>of</a:t>
            </a:r>
            <a:r>
              <a:rPr lang="de-DE" dirty="0" smtClean="0"/>
              <a:t> design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achieved</a:t>
            </a:r>
            <a:endParaRPr lang="de-DE" dirty="0"/>
          </a:p>
          <a:p>
            <a:pPr lvl="2"/>
            <a:r>
              <a:rPr lang="de-DE" dirty="0" err="1" smtClean="0">
                <a:latin typeface="Arial Unicode MS"/>
                <a:ea typeface="Arial Unicode MS"/>
                <a:cs typeface="Arial Unicode MS"/>
              </a:rPr>
              <a:t>voltage</a:t>
            </a:r>
            <a:r>
              <a:rPr lang="de-DE" dirty="0" smtClean="0">
                <a:latin typeface="Arial Unicode MS"/>
                <a:ea typeface="Arial Unicode MS"/>
                <a:cs typeface="Arial Unicode MS"/>
              </a:rPr>
              <a:t> </a:t>
            </a:r>
            <a:r>
              <a:rPr lang="de-DE" dirty="0" err="1" smtClean="0">
                <a:latin typeface="Arial Unicode MS"/>
                <a:ea typeface="Arial Unicode MS"/>
                <a:cs typeface="Arial Unicode MS"/>
              </a:rPr>
              <a:t>reduction</a:t>
            </a:r>
            <a:r>
              <a:rPr lang="de-DE" dirty="0" smtClean="0">
                <a:latin typeface="Arial Unicode MS"/>
                <a:ea typeface="Arial Unicode MS"/>
                <a:cs typeface="Arial Unicode MS"/>
              </a:rPr>
              <a:t> </a:t>
            </a:r>
            <a:r>
              <a:rPr lang="de-DE" dirty="0" err="1" smtClean="0">
                <a:latin typeface="Arial Unicode MS"/>
                <a:ea typeface="Arial Unicode MS"/>
                <a:cs typeface="Arial Unicode MS"/>
              </a:rPr>
              <a:t>solved</a:t>
            </a:r>
            <a:r>
              <a:rPr lang="de-DE" dirty="0" smtClean="0">
                <a:latin typeface="Arial Unicode MS"/>
                <a:ea typeface="Arial Unicode MS"/>
                <a:cs typeface="Arial Unicode MS"/>
              </a:rPr>
              <a:t> SARAF RFQ </a:t>
            </a:r>
            <a:r>
              <a:rPr lang="de-DE" dirty="0" err="1" smtClean="0">
                <a:latin typeface="Arial Unicode MS"/>
                <a:ea typeface="Arial Unicode MS"/>
                <a:cs typeface="Arial Unicode MS"/>
              </a:rPr>
              <a:t>problems</a:t>
            </a:r>
            <a:r>
              <a:rPr lang="de-DE" dirty="0" smtClean="0">
                <a:latin typeface="Arial Unicode MS"/>
                <a:ea typeface="Arial Unicode MS"/>
                <a:cs typeface="Arial Unicode MS"/>
              </a:rPr>
              <a:t>!</a:t>
            </a:r>
            <a:endParaRPr lang="de-DE" dirty="0"/>
          </a:p>
          <a:p>
            <a:pPr lvl="1"/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/>
              <a:t>b</a:t>
            </a:r>
            <a:r>
              <a:rPr lang="de-DE" sz="2000" dirty="0" smtClean="0"/>
              <a:t>eam </a:t>
            </a:r>
            <a:r>
              <a:rPr lang="de-DE" sz="2000" dirty="0" err="1" smtClean="0"/>
              <a:t>dynamics</a:t>
            </a:r>
            <a:r>
              <a:rPr lang="de-DE" sz="2000" dirty="0" smtClean="0"/>
              <a:t> design: </a:t>
            </a:r>
          </a:p>
          <a:p>
            <a:pPr lvl="2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realistic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dirty="0" err="1" smtClean="0"/>
              <a:t>emittance</a:t>
            </a:r>
            <a:r>
              <a:rPr lang="de-DE" dirty="0" smtClean="0"/>
              <a:t> 									(</a:t>
            </a:r>
            <a:r>
              <a:rPr lang="de-DE" dirty="0" err="1"/>
              <a:t>U</a:t>
            </a:r>
            <a:r>
              <a:rPr lang="de-DE" dirty="0" err="1" smtClean="0"/>
              <a:t>ranium</a:t>
            </a:r>
            <a:r>
              <a:rPr lang="de-DE" dirty="0" smtClean="0"/>
              <a:t> beam </a:t>
            </a:r>
            <a:r>
              <a:rPr lang="de-DE" dirty="0" err="1" smtClean="0"/>
              <a:t>measurements</a:t>
            </a:r>
            <a:r>
              <a:rPr lang="de-DE" dirty="0" smtClean="0"/>
              <a:t> at North Terminal 2013) </a:t>
            </a:r>
          </a:p>
          <a:p>
            <a:pPr lvl="2"/>
            <a:r>
              <a:rPr lang="de-DE" dirty="0" err="1" smtClean="0"/>
              <a:t>include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quadrupole-quartet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RFQ </a:t>
            </a:r>
          </a:p>
          <a:p>
            <a:pPr lvl="2"/>
            <a:r>
              <a:rPr lang="de-DE" dirty="0" err="1" smtClean="0"/>
              <a:t>optimize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MEBT </a:t>
            </a:r>
            <a:r>
              <a:rPr lang="de-DE" dirty="0" err="1" smtClean="0"/>
              <a:t>and</a:t>
            </a:r>
            <a:r>
              <a:rPr lang="de-DE" dirty="0" smtClean="0"/>
              <a:t> IH-DTL 					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269" y="4622200"/>
            <a:ext cx="2803933" cy="19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3" y="4502989"/>
            <a:ext cx="2611517" cy="194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5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67313" y="465818"/>
            <a:ext cx="5158726" cy="601692"/>
          </a:xfrm>
        </p:spPr>
        <p:txBody>
          <a:bodyPr>
            <a:normAutofit/>
          </a:bodyPr>
          <a:lstStyle/>
          <a:p>
            <a:r>
              <a:rPr lang="de-DE" sz="2200" dirty="0" smtClean="0"/>
              <a:t>Third Revision </a:t>
            </a:r>
            <a:r>
              <a:rPr lang="de-DE" sz="2200" dirty="0" err="1" smtClean="0"/>
              <a:t>Planned</a:t>
            </a:r>
            <a:r>
              <a:rPr lang="de-DE" sz="2200" dirty="0" smtClean="0"/>
              <a:t> </a:t>
            </a:r>
            <a:r>
              <a:rPr lang="de-DE" sz="2200" dirty="0" err="1" smtClean="0"/>
              <a:t>for</a:t>
            </a:r>
            <a:r>
              <a:rPr lang="de-DE" sz="2200" dirty="0" smtClean="0"/>
              <a:t> 2019</a:t>
            </a:r>
            <a:endParaRPr lang="de-DE" sz="22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22565" y="1209145"/>
            <a:ext cx="8211834" cy="1419755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re</a:t>
            </a:r>
            <a:r>
              <a:rPr lang="de-DE" sz="2000" dirty="0" smtClean="0"/>
              <a:t>-design </a:t>
            </a:r>
            <a:r>
              <a:rPr lang="de-DE" sz="2000" dirty="0" err="1" smtClean="0"/>
              <a:t>provided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A. Lombardi et al. (CERN)</a:t>
            </a:r>
          </a:p>
          <a:p>
            <a:r>
              <a:rPr lang="de-DE" sz="2000" dirty="0" smtClean="0"/>
              <a:t>TDR </a:t>
            </a:r>
            <a:r>
              <a:rPr lang="de-DE" sz="2000" dirty="0" err="1" smtClean="0"/>
              <a:t>approved</a:t>
            </a:r>
            <a:r>
              <a:rPr lang="de-DE" sz="2000" dirty="0" smtClean="0"/>
              <a:t> May 2018</a:t>
            </a:r>
          </a:p>
          <a:p>
            <a:r>
              <a:rPr lang="de-DE" sz="2000" dirty="0" err="1" smtClean="0"/>
              <a:t>presented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MAC 19 (June 2018)</a:t>
            </a:r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12" y="3697829"/>
            <a:ext cx="1704934" cy="115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3"/>
          <a:stretch/>
        </p:blipFill>
        <p:spPr bwMode="auto">
          <a:xfrm>
            <a:off x="6146104" y="3467820"/>
            <a:ext cx="2997896" cy="192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753377" y="5603674"/>
            <a:ext cx="204500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err="1"/>
              <a:t>t</a:t>
            </a:r>
            <a:r>
              <a:rPr lang="de-DE" sz="1000" dirty="0" err="1" smtClean="0"/>
              <a:t>ransv</a:t>
            </a:r>
            <a:r>
              <a:rPr lang="de-DE" sz="1000" dirty="0" smtClean="0"/>
              <a:t>. </a:t>
            </a:r>
            <a:r>
              <a:rPr lang="de-DE" sz="1000" dirty="0" err="1" smtClean="0"/>
              <a:t>output</a:t>
            </a:r>
            <a:r>
              <a:rPr lang="de-DE" sz="1000" dirty="0" smtClean="0"/>
              <a:t> </a:t>
            </a:r>
            <a:r>
              <a:rPr lang="de-DE" sz="1000" dirty="0" err="1" smtClean="0"/>
              <a:t>distrib</a:t>
            </a:r>
            <a:r>
              <a:rPr lang="de-DE" sz="1000" dirty="0" smtClean="0"/>
              <a:t>., C. Xiao</a:t>
            </a: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265963"/>
              </p:ext>
            </p:extLst>
          </p:nvPr>
        </p:nvGraphicFramePr>
        <p:xfrm>
          <a:off x="267313" y="2558206"/>
          <a:ext cx="5969477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609"/>
                <a:gridCol w="2252434"/>
                <a:gridCol w="2252434"/>
              </a:tblGrid>
              <a:tr h="233547"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Design 2009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CERN Design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for</a:t>
                      </a:r>
                      <a:r>
                        <a:rPr lang="de-DE" sz="1000" baseline="0" dirty="0" smtClean="0"/>
                        <a:t> FAIR</a:t>
                      </a:r>
                      <a:endParaRPr lang="de-DE" sz="1000" dirty="0"/>
                    </a:p>
                  </a:txBody>
                  <a:tcPr/>
                </a:tc>
              </a:tr>
              <a:tr h="233547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Strategy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Increased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acceptance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Moderate </a:t>
                      </a:r>
                      <a:r>
                        <a:rPr lang="de-DE" sz="1000" dirty="0" err="1" smtClean="0"/>
                        <a:t>acceptance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and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voltage</a:t>
                      </a:r>
                      <a:r>
                        <a:rPr lang="de-DE" sz="1000" dirty="0" smtClean="0"/>
                        <a:t>,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match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to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new</a:t>
                      </a:r>
                      <a:r>
                        <a:rPr lang="de-DE" sz="1000" baseline="0" dirty="0" smtClean="0"/>
                        <a:t> MEBT </a:t>
                      </a:r>
                      <a:r>
                        <a:rPr lang="de-DE" sz="1000" baseline="0" dirty="0" err="1" smtClean="0"/>
                        <a:t>and</a:t>
                      </a:r>
                      <a:r>
                        <a:rPr lang="de-DE" sz="1000" baseline="0" dirty="0" smtClean="0"/>
                        <a:t> IH-DTL</a:t>
                      </a:r>
                      <a:endParaRPr lang="de-DE" sz="1000" dirty="0"/>
                    </a:p>
                  </a:txBody>
                  <a:tcPr/>
                </a:tc>
              </a:tr>
              <a:tr h="233547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design </a:t>
                      </a:r>
                      <a:r>
                        <a:rPr lang="de-DE" sz="1000" dirty="0" err="1" smtClean="0"/>
                        <a:t>ion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238 U</a:t>
                      </a:r>
                      <a:r>
                        <a:rPr lang="de-DE" sz="1000" baseline="30000" dirty="0" smtClean="0"/>
                        <a:t>4+</a:t>
                      </a:r>
                      <a:endParaRPr lang="de-DE" sz="1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238 U</a:t>
                      </a:r>
                      <a:r>
                        <a:rPr lang="de-DE" sz="1000" baseline="30000" dirty="0" smtClean="0"/>
                        <a:t>4+</a:t>
                      </a:r>
                      <a:endParaRPr lang="de-DE" sz="1000" baseline="30000" dirty="0"/>
                    </a:p>
                  </a:txBody>
                  <a:tcPr/>
                </a:tc>
              </a:tr>
              <a:tr h="233547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design </a:t>
                      </a:r>
                      <a:r>
                        <a:rPr lang="de-DE" sz="1000" dirty="0" err="1" smtClean="0"/>
                        <a:t>voltage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155 kV</a:t>
                      </a:r>
                      <a:endParaRPr lang="de-DE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123 kV</a:t>
                      </a:r>
                      <a:endParaRPr lang="de-DE" sz="1000" dirty="0"/>
                    </a:p>
                  </a:txBody>
                  <a:tcPr/>
                </a:tc>
              </a:tr>
              <a:tr h="233547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maximum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surface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field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strength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31.2 MV/m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32 MV/m</a:t>
                      </a:r>
                      <a:endParaRPr lang="de-DE" sz="1000" dirty="0"/>
                    </a:p>
                  </a:txBody>
                  <a:tcPr/>
                </a:tc>
              </a:tr>
              <a:tr h="249543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average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aperture</a:t>
                      </a:r>
                      <a:r>
                        <a:rPr lang="de-DE" sz="1000" baseline="0" dirty="0" smtClean="0"/>
                        <a:t> r0 in a </a:t>
                      </a:r>
                      <a:r>
                        <a:rPr lang="de-DE" sz="1000" baseline="0" dirty="0" err="1" smtClean="0"/>
                        <a:t>cell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6.0 mm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5.1 </a:t>
                      </a:r>
                      <a:r>
                        <a:rPr lang="de-DE" sz="1000" dirty="0" err="1" smtClean="0"/>
                        <a:t>to</a:t>
                      </a:r>
                      <a:r>
                        <a:rPr lang="de-DE" sz="1000" dirty="0" smtClean="0"/>
                        <a:t> 6.0 mm (excl. IRM)     (</a:t>
                      </a:r>
                      <a:r>
                        <a:rPr lang="de-DE" sz="1000" dirty="0" err="1" smtClean="0"/>
                        <a:t>average</a:t>
                      </a:r>
                      <a:r>
                        <a:rPr lang="de-DE" sz="1000" dirty="0" smtClean="0"/>
                        <a:t> all </a:t>
                      </a:r>
                      <a:r>
                        <a:rPr lang="de-DE" sz="1000" dirty="0" err="1" smtClean="0"/>
                        <a:t>cells</a:t>
                      </a:r>
                      <a:r>
                        <a:rPr lang="de-DE" sz="1000" dirty="0" smtClean="0"/>
                        <a:t>: 5.32 mm)</a:t>
                      </a:r>
                      <a:endParaRPr lang="de-DE" sz="1000" dirty="0"/>
                    </a:p>
                  </a:txBody>
                  <a:tcPr/>
                </a:tc>
              </a:tr>
              <a:tr h="233547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minimum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aperture</a:t>
                      </a:r>
                      <a:r>
                        <a:rPr lang="de-DE" sz="1000" dirty="0" smtClean="0"/>
                        <a:t> in a </a:t>
                      </a:r>
                      <a:r>
                        <a:rPr lang="de-DE" sz="1000" dirty="0" err="1" smtClean="0"/>
                        <a:t>cell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4.1 mm (excl. IRM)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5.1 </a:t>
                      </a:r>
                      <a:r>
                        <a:rPr lang="de-DE" sz="1000" dirty="0" err="1" smtClean="0"/>
                        <a:t>to</a:t>
                      </a:r>
                      <a:r>
                        <a:rPr lang="de-DE" sz="1000" dirty="0" smtClean="0"/>
                        <a:t> 3.4 mm (excl. IRM)</a:t>
                      </a:r>
                      <a:endParaRPr lang="de-DE" sz="1000" dirty="0"/>
                    </a:p>
                  </a:txBody>
                  <a:tcPr/>
                </a:tc>
              </a:tr>
              <a:tr h="233547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maximum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modulation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1.93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2.00</a:t>
                      </a:r>
                      <a:endParaRPr lang="de-DE" sz="1000" dirty="0"/>
                    </a:p>
                  </a:txBody>
                  <a:tcPr/>
                </a:tc>
              </a:tr>
              <a:tr h="233547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number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of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cells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394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372</a:t>
                      </a:r>
                      <a:endParaRPr lang="de-DE" sz="1000" dirty="0"/>
                    </a:p>
                  </a:txBody>
                  <a:tcPr/>
                </a:tc>
              </a:tr>
              <a:tr h="249543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input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transv</a:t>
                      </a:r>
                      <a:r>
                        <a:rPr lang="de-DE" sz="1000" dirty="0" smtClean="0"/>
                        <a:t>. </a:t>
                      </a:r>
                      <a:r>
                        <a:rPr lang="de-DE" sz="1000" dirty="0" err="1" smtClean="0"/>
                        <a:t>emittance</a:t>
                      </a:r>
                      <a:r>
                        <a:rPr lang="de-DE" sz="1000" dirty="0" smtClean="0"/>
                        <a:t> (20 mA)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200 mm </a:t>
                      </a:r>
                      <a:r>
                        <a:rPr lang="de-DE" sz="1000" dirty="0" err="1" smtClean="0"/>
                        <a:t>mrad</a:t>
                      </a:r>
                      <a:r>
                        <a:rPr lang="de-DE" sz="1000" dirty="0" smtClean="0"/>
                        <a:t>, 50 mm </a:t>
                      </a:r>
                      <a:r>
                        <a:rPr lang="de-DE" sz="1000" dirty="0" err="1" smtClean="0"/>
                        <a:t>mrad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rms</a:t>
                      </a:r>
                      <a:r>
                        <a:rPr lang="de-DE" sz="1000" dirty="0" smtClean="0"/>
                        <a:t> (0.11 mm </a:t>
                      </a:r>
                      <a:r>
                        <a:rPr lang="de-DE" sz="1000" dirty="0" err="1" smtClean="0"/>
                        <a:t>mrad</a:t>
                      </a:r>
                      <a:r>
                        <a:rPr lang="de-DE" sz="1000" dirty="0" smtClean="0"/>
                        <a:t>, </a:t>
                      </a:r>
                      <a:r>
                        <a:rPr lang="de-DE" sz="1000" dirty="0" err="1" smtClean="0"/>
                        <a:t>rms</a:t>
                      </a:r>
                      <a:r>
                        <a:rPr lang="de-DE" sz="1000" dirty="0" smtClean="0"/>
                        <a:t> norm.)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200 mm </a:t>
                      </a:r>
                      <a:r>
                        <a:rPr lang="de-DE" sz="1000" dirty="0" err="1" smtClean="0"/>
                        <a:t>mrad</a:t>
                      </a:r>
                      <a:r>
                        <a:rPr lang="de-DE" sz="1000" dirty="0" smtClean="0"/>
                        <a:t>, 50 mm </a:t>
                      </a:r>
                      <a:r>
                        <a:rPr lang="de-DE" sz="1000" dirty="0" err="1" smtClean="0"/>
                        <a:t>mrad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rms</a:t>
                      </a:r>
                      <a:r>
                        <a:rPr lang="de-DE" sz="1000" dirty="0" smtClean="0"/>
                        <a:t> (0.11 mm </a:t>
                      </a:r>
                      <a:r>
                        <a:rPr lang="de-DE" sz="1000" dirty="0" err="1" smtClean="0"/>
                        <a:t>mrad</a:t>
                      </a:r>
                      <a:r>
                        <a:rPr lang="de-DE" sz="1000" dirty="0" smtClean="0"/>
                        <a:t>, </a:t>
                      </a:r>
                      <a:r>
                        <a:rPr lang="de-DE" sz="1000" dirty="0" err="1" smtClean="0"/>
                        <a:t>rms</a:t>
                      </a:r>
                      <a:r>
                        <a:rPr lang="de-DE" sz="1000" dirty="0" smtClean="0"/>
                        <a:t> norm.)</a:t>
                      </a:r>
                      <a:endParaRPr lang="de-DE" sz="1000" dirty="0"/>
                    </a:p>
                  </a:txBody>
                  <a:tcPr/>
                </a:tc>
              </a:tr>
              <a:tr h="3455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 smtClean="0"/>
                        <a:t>output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transv</a:t>
                      </a:r>
                      <a:r>
                        <a:rPr lang="de-DE" sz="1000" dirty="0" smtClean="0"/>
                        <a:t>. </a:t>
                      </a:r>
                      <a:r>
                        <a:rPr lang="de-DE" sz="1000" dirty="0" err="1" smtClean="0"/>
                        <a:t>emittance</a:t>
                      </a:r>
                      <a:r>
                        <a:rPr lang="de-DE" sz="1000" dirty="0" smtClean="0"/>
                        <a:t> (20 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31.7/29.9 mm </a:t>
                      </a:r>
                      <a:r>
                        <a:rPr lang="de-DE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mrad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(95%, </a:t>
                      </a:r>
                      <a:r>
                        <a:rPr lang="de-DE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./</a:t>
                      </a:r>
                      <a:r>
                        <a:rPr lang="de-DE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vert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31.2 mm </a:t>
                      </a:r>
                      <a:r>
                        <a:rPr lang="de-DE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mrad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(95%),                    (0.5  mm </a:t>
                      </a:r>
                      <a:r>
                        <a:rPr lang="de-DE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mrad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95% norm.)</a:t>
                      </a:r>
                    </a:p>
                  </a:txBody>
                  <a:tcPr/>
                </a:tc>
              </a:tr>
              <a:tr h="24954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 smtClean="0"/>
                        <a:t>transmission</a:t>
                      </a:r>
                      <a:r>
                        <a:rPr lang="de-DE" sz="1000" dirty="0" smtClean="0"/>
                        <a:t> (</a:t>
                      </a:r>
                      <a:r>
                        <a:rPr lang="de-DE" sz="1000" dirty="0" err="1" smtClean="0"/>
                        <a:t>accelerated</a:t>
                      </a:r>
                      <a:r>
                        <a:rPr lang="de-DE" sz="10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/>
                        <a:t>≈ 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/>
                        <a:t>78% (TOUTATIS)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63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8898" y="1252288"/>
            <a:ext cx="6340527" cy="1024188"/>
          </a:xfrm>
        </p:spPr>
        <p:txBody>
          <a:bodyPr>
            <a:normAutofit/>
          </a:bodyPr>
          <a:lstStyle/>
          <a:p>
            <a:r>
              <a:rPr lang="de-DE" sz="1800" b="1" i="1" dirty="0" smtClean="0"/>
              <a:t>June 2018 after 1.5 </a:t>
            </a:r>
            <a:r>
              <a:rPr lang="de-DE" sz="1800" b="1" i="1" dirty="0" err="1" smtClean="0"/>
              <a:t>years</a:t>
            </a:r>
            <a:r>
              <a:rPr lang="de-DE" sz="1800" b="1" i="1" dirty="0" smtClean="0"/>
              <a:t> </a:t>
            </a:r>
            <a:r>
              <a:rPr lang="de-DE" sz="1800" b="1" i="1" dirty="0" err="1" smtClean="0"/>
              <a:t>of</a:t>
            </a:r>
            <a:r>
              <a:rPr lang="de-DE" sz="1800" b="1" i="1" dirty="0" smtClean="0"/>
              <a:t> </a:t>
            </a:r>
            <a:r>
              <a:rPr lang="de-DE" sz="1800" b="1" i="1" dirty="0"/>
              <a:t>shutdown, </a:t>
            </a:r>
            <a:r>
              <a:rPr lang="de-DE" sz="1800" b="1" i="1" dirty="0" err="1" smtClean="0"/>
              <a:t>test</a:t>
            </a:r>
            <a:r>
              <a:rPr lang="de-DE" sz="1800" b="1" i="1" dirty="0" smtClean="0"/>
              <a:t> </a:t>
            </a:r>
            <a:r>
              <a:rPr lang="de-DE" sz="1800" b="1" i="1" dirty="0" err="1" smtClean="0"/>
              <a:t>run</a:t>
            </a:r>
            <a:r>
              <a:rPr lang="de-DE" sz="1800" b="1" i="1" dirty="0" smtClean="0"/>
              <a:t>:    just </a:t>
            </a:r>
            <a:r>
              <a:rPr lang="de-DE" sz="1800" b="1" i="1" dirty="0"/>
              <a:t>73% </a:t>
            </a:r>
            <a:r>
              <a:rPr lang="de-DE" sz="1800" b="1" i="1" dirty="0" err="1"/>
              <a:t>of</a:t>
            </a:r>
            <a:r>
              <a:rPr lang="de-DE" sz="1800" b="1" i="1" dirty="0"/>
              <a:t> design </a:t>
            </a:r>
            <a:r>
              <a:rPr lang="de-DE" sz="1800" b="1" i="1" dirty="0" err="1"/>
              <a:t>voltage</a:t>
            </a:r>
            <a:r>
              <a:rPr lang="de-DE" sz="1800" b="1" i="1" dirty="0"/>
              <a:t> </a:t>
            </a:r>
            <a:r>
              <a:rPr lang="de-DE" sz="1800" b="1" i="1" dirty="0" err="1" smtClean="0"/>
              <a:t>reached</a:t>
            </a:r>
            <a:endParaRPr lang="de-DE" sz="1800" b="1" i="1" dirty="0" smtClean="0"/>
          </a:p>
          <a:p>
            <a:endParaRPr lang="de-DE" sz="1800" b="1" i="1" dirty="0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60640" y="603811"/>
            <a:ext cx="5882985" cy="78755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Problems </a:t>
            </a:r>
            <a:r>
              <a:rPr lang="de-DE" dirty="0" err="1" smtClean="0"/>
              <a:t>encountered</a:t>
            </a:r>
            <a:r>
              <a:rPr lang="de-DE" dirty="0" smtClean="0"/>
              <a:t> in June 2018</a:t>
            </a:r>
            <a:br>
              <a:rPr lang="de-DE" dirty="0" smtClean="0"/>
            </a:b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4" y="2364316"/>
            <a:ext cx="4573708" cy="304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53" y="3271129"/>
            <a:ext cx="3822006" cy="237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95350" y="2476966"/>
            <a:ext cx="93345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P / kW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976118" y="2768391"/>
            <a:ext cx="852932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2018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114798" y="3759699"/>
            <a:ext cx="71437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2016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60640" y="5648325"/>
            <a:ext cx="190153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307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671" y="279961"/>
            <a:ext cx="5882985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Conditions before Re-Commissioning</a:t>
            </a:r>
            <a:br>
              <a:rPr lang="en-US" dirty="0" smtClean="0"/>
            </a:br>
            <a:r>
              <a:rPr lang="en-US" dirty="0" smtClean="0"/>
              <a:t>Impact on HSI Cavities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02019" y="1278166"/>
            <a:ext cx="8454016" cy="1493609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de-DE" dirty="0" smtClean="0"/>
              <a:t>          </a:t>
            </a:r>
            <a:r>
              <a:rPr lang="de-DE" u="sng" dirty="0" smtClean="0"/>
              <a:t>Shutdown 2017 </a:t>
            </a:r>
            <a:r>
              <a:rPr lang="de-DE" u="sng" dirty="0" err="1"/>
              <a:t>c</a:t>
            </a:r>
            <a:r>
              <a:rPr lang="de-DE" u="sng" dirty="0" err="1" smtClean="0"/>
              <a:t>onditions</a:t>
            </a:r>
            <a:r>
              <a:rPr lang="de-DE" u="sng" dirty="0" smtClean="0"/>
              <a:t>:</a:t>
            </a:r>
          </a:p>
          <a:p>
            <a:pPr lvl="2"/>
            <a:r>
              <a:rPr lang="en-US" dirty="0" smtClean="0"/>
              <a:t>RFQ</a:t>
            </a:r>
            <a:r>
              <a:rPr lang="en-US" dirty="0"/>
              <a:t>, </a:t>
            </a:r>
            <a:r>
              <a:rPr lang="en-US" dirty="0" smtClean="0"/>
              <a:t>super lens, </a:t>
            </a:r>
            <a:r>
              <a:rPr lang="en-US" dirty="0"/>
              <a:t>and IH-1 were vented </a:t>
            </a:r>
            <a:r>
              <a:rPr lang="en-US" dirty="0" smtClean="0"/>
              <a:t>with </a:t>
            </a:r>
            <a:r>
              <a:rPr lang="en-US" dirty="0"/>
              <a:t>nitrogen</a:t>
            </a:r>
            <a:endParaRPr lang="de-DE" dirty="0"/>
          </a:p>
          <a:p>
            <a:pPr lvl="2"/>
            <a:r>
              <a:rPr lang="en-US" dirty="0"/>
              <a:t>RFQ was kept under atmospheric pressure for 11 months </a:t>
            </a:r>
          </a:p>
          <a:p>
            <a:pPr lvl="2"/>
            <a:r>
              <a:rPr lang="en-US" dirty="0" smtClean="0"/>
              <a:t>SL </a:t>
            </a:r>
            <a:r>
              <a:rPr lang="en-US" dirty="0"/>
              <a:t>and </a:t>
            </a:r>
            <a:r>
              <a:rPr lang="en-US" dirty="0" smtClean="0"/>
              <a:t>IH-1 were disassembled </a:t>
            </a:r>
            <a:r>
              <a:rPr lang="en-US" dirty="0"/>
              <a:t>for 15 </a:t>
            </a:r>
            <a:r>
              <a:rPr lang="en-US" dirty="0" smtClean="0"/>
              <a:t>months</a:t>
            </a:r>
          </a:p>
          <a:p>
            <a:pPr marL="914400" lvl="2" indent="0">
              <a:buNone/>
            </a:pPr>
            <a:r>
              <a:rPr lang="en-US" dirty="0" smtClean="0"/>
              <a:t>				</a:t>
            </a:r>
            <a:endParaRPr lang="de-DE" sz="2000" dirty="0"/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pic>
        <p:nvPicPr>
          <p:cNvPr id="7171" name="Picture 3" descr="Q:\Eigene Dateien\Fotos\2016-08-19 Grosser Shutdown\DSCF85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90" y="2464481"/>
            <a:ext cx="3275882" cy="24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Q:\Eigene Dateien\Fotos\2016-08-19 Grosser Shutdown\DSCF86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42" y="2468196"/>
            <a:ext cx="3321974" cy="2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749629" y="3585215"/>
            <a:ext cx="698740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DSCF8602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510232" y="4705949"/>
            <a:ext cx="698740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DSCF8502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871393" y="4943751"/>
            <a:ext cx="6400801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IH-1/ </a:t>
            </a:r>
            <a:r>
              <a:rPr lang="de-DE" sz="1600" dirty="0" err="1"/>
              <a:t>s</a:t>
            </a:r>
            <a:r>
              <a:rPr lang="de-DE" sz="1600" dirty="0" err="1" smtClean="0"/>
              <a:t>ection</a:t>
            </a:r>
            <a:r>
              <a:rPr lang="de-DE" sz="1600" dirty="0" smtClean="0"/>
              <a:t> 4					SL		IH-1/ </a:t>
            </a:r>
            <a:r>
              <a:rPr lang="de-DE" sz="1600" dirty="0" err="1"/>
              <a:t>s</a:t>
            </a:r>
            <a:r>
              <a:rPr lang="de-DE" sz="1600" dirty="0" err="1" smtClean="0"/>
              <a:t>ection</a:t>
            </a:r>
            <a:r>
              <a:rPr lang="de-DE" sz="1600" dirty="0" smtClean="0"/>
              <a:t> 1-3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76200" y="5362575"/>
            <a:ext cx="8848725" cy="11900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US" u="sng" dirty="0" smtClean="0"/>
              <a:t>Impact on HSI Cavities:</a:t>
            </a:r>
          </a:p>
          <a:p>
            <a:pPr lvl="2"/>
            <a:r>
              <a:rPr lang="en-US" dirty="0" smtClean="0"/>
              <a:t>super lens (being a short version of the RFQ) and IH-1 show no issues</a:t>
            </a:r>
            <a:endParaRPr lang="de-DE" dirty="0" smtClean="0"/>
          </a:p>
          <a:p>
            <a:pPr lvl="2"/>
            <a:r>
              <a:rPr lang="en-US" dirty="0" smtClean="0"/>
              <a:t>RFQ behaves normal up to about 45% of design voltage (Q and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as usual)</a:t>
            </a:r>
            <a:endParaRPr lang="de-DE" dirty="0" smtClean="0"/>
          </a:p>
          <a:p>
            <a:pPr lvl="2"/>
            <a:r>
              <a:rPr lang="en-US" dirty="0" smtClean="0"/>
              <a:t>RFQ beyond 45%: exponential growth of required input power and of reflected power</a:t>
            </a:r>
            <a:endParaRPr lang="de-DE" dirty="0" smtClean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117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Q:\Eigene Dateien\Fotos\Fotos_TBHNBG002\2009-04-30 HSI RFQ Zerlegung\DSCF31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3"/>
          <a:stretch/>
        </p:blipFill>
        <p:spPr bwMode="auto">
          <a:xfrm>
            <a:off x="3397131" y="4658264"/>
            <a:ext cx="2339435" cy="19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297" y="279961"/>
            <a:ext cx="5882985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Investigations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4613" y="1217773"/>
            <a:ext cx="8833556" cy="2646861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de-DE" dirty="0" smtClean="0"/>
              <a:t>... shutdown </a:t>
            </a:r>
            <a:r>
              <a:rPr lang="de-DE" dirty="0"/>
              <a:t>2017</a:t>
            </a:r>
          </a:p>
          <a:p>
            <a:pPr lvl="2"/>
            <a:r>
              <a:rPr lang="en-US" dirty="0"/>
              <a:t>v</a:t>
            </a:r>
            <a:r>
              <a:rPr lang="en-US" dirty="0" smtClean="0"/>
              <a:t>oltage </a:t>
            </a:r>
            <a:r>
              <a:rPr lang="en-US" dirty="0"/>
              <a:t>limit imposed by reflected power, </a:t>
            </a:r>
            <a:r>
              <a:rPr lang="en-US" dirty="0" smtClean="0"/>
              <a:t>not </a:t>
            </a:r>
            <a:r>
              <a:rPr lang="en-US" dirty="0"/>
              <a:t>by </a:t>
            </a:r>
            <a:r>
              <a:rPr lang="en-US" dirty="0" smtClean="0"/>
              <a:t>sparking </a:t>
            </a:r>
            <a:r>
              <a:rPr lang="en-US" dirty="0"/>
              <a:t>or vacuum</a:t>
            </a:r>
            <a:endParaRPr lang="de-DE" dirty="0"/>
          </a:p>
          <a:p>
            <a:pPr lvl="2"/>
            <a:r>
              <a:rPr lang="en-US" dirty="0"/>
              <a:t>c</a:t>
            </a:r>
            <a:r>
              <a:rPr lang="en-US" dirty="0" smtClean="0"/>
              <a:t>lassical </a:t>
            </a:r>
            <a:r>
              <a:rPr lang="en-US" dirty="0"/>
              <a:t>“conditioning behavior” not observed; </a:t>
            </a:r>
            <a:r>
              <a:rPr lang="en-US" dirty="0" smtClean="0"/>
              <a:t>situation </a:t>
            </a:r>
            <a:r>
              <a:rPr lang="en-US" dirty="0"/>
              <a:t>did not change for two </a:t>
            </a:r>
            <a:r>
              <a:rPr lang="en-US" dirty="0" smtClean="0"/>
              <a:t>weeks</a:t>
            </a:r>
            <a:endParaRPr lang="de-DE" dirty="0"/>
          </a:p>
          <a:p>
            <a:pPr lvl="2"/>
            <a:r>
              <a:rPr lang="en-US" dirty="0" smtClean="0"/>
              <a:t>several </a:t>
            </a:r>
            <a:r>
              <a:rPr lang="en-US" dirty="0"/>
              <a:t>tank temperatures and tuner </a:t>
            </a:r>
            <a:r>
              <a:rPr lang="en-US" dirty="0" smtClean="0"/>
              <a:t>positions tested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esidual </a:t>
            </a:r>
            <a:r>
              <a:rPr lang="en-US" dirty="0"/>
              <a:t>gas spectrum does not reveal masses &gt; </a:t>
            </a:r>
            <a:r>
              <a:rPr lang="en-US" dirty="0" smtClean="0"/>
              <a:t>44, i.e</a:t>
            </a:r>
            <a:r>
              <a:rPr lang="en-US" dirty="0"/>
              <a:t>., no hydro-carbonites</a:t>
            </a:r>
            <a:endParaRPr lang="de-DE" dirty="0"/>
          </a:p>
          <a:p>
            <a:pPr lvl="2"/>
            <a:r>
              <a:rPr lang="en-US" dirty="0"/>
              <a:t>i</a:t>
            </a:r>
            <a:r>
              <a:rPr lang="en-US" dirty="0" smtClean="0"/>
              <a:t>ndependent </a:t>
            </a:r>
            <a:r>
              <a:rPr lang="en-US" dirty="0"/>
              <a:t>dust probe indicates no </a:t>
            </a:r>
            <a:r>
              <a:rPr lang="en-US" dirty="0" smtClean="0"/>
              <a:t>oil</a:t>
            </a:r>
          </a:p>
          <a:p>
            <a:pPr lvl="2"/>
            <a:r>
              <a:rPr lang="en-US" dirty="0"/>
              <a:t>v</a:t>
            </a:r>
            <a:r>
              <a:rPr lang="en-US" dirty="0" smtClean="0"/>
              <a:t>isual inspection w/o special findings</a:t>
            </a:r>
            <a:endParaRPr lang="de-DE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pic>
        <p:nvPicPr>
          <p:cNvPr id="7" name="Picture 4" descr="O:\Bilder\2018-08-07 HSI RFQ\DSC_09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2" y="3892136"/>
            <a:ext cx="3124173" cy="208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43563" y="5977714"/>
            <a:ext cx="175549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err="1"/>
              <a:t>p</a:t>
            </a:r>
            <a:r>
              <a:rPr lang="de-DE" sz="1000" dirty="0" err="1" smtClean="0"/>
              <a:t>hotograph</a:t>
            </a:r>
            <a:r>
              <a:rPr lang="de-DE" sz="1000" dirty="0" smtClean="0"/>
              <a:t> P. Gerhard, (August 2018)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736566" y="6212952"/>
            <a:ext cx="1078302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/>
              <a:t>RFQ-Upgrade (2009)</a:t>
            </a:r>
          </a:p>
        </p:txBody>
      </p:sp>
      <p:pic>
        <p:nvPicPr>
          <p:cNvPr id="13" name="Picture 5" descr="O:\Bilder\2018-08-07 HSI RFQ\DSC_09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9" t="-16608" b="16477"/>
          <a:stretch/>
        </p:blipFill>
        <p:spPr bwMode="auto">
          <a:xfrm>
            <a:off x="5898715" y="3495087"/>
            <a:ext cx="3088303" cy="25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7261691" y="6018436"/>
            <a:ext cx="175549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err="1"/>
              <a:t>p</a:t>
            </a:r>
            <a:r>
              <a:rPr lang="de-DE" sz="1000" dirty="0" err="1" smtClean="0"/>
              <a:t>hotograph</a:t>
            </a:r>
            <a:r>
              <a:rPr lang="de-DE" sz="1000" dirty="0" smtClean="0"/>
              <a:t> P. Gerhard, (August 2018)</a:t>
            </a:r>
          </a:p>
        </p:txBody>
      </p:sp>
    </p:spTree>
    <p:extLst>
      <p:ext uri="{BB962C8B-B14F-4D97-AF65-F5344CB8AC3E}">
        <p14:creationId xmlns:p14="http://schemas.microsoft.com/office/powerpoint/2010/main" val="24542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671" y="279961"/>
            <a:ext cx="5882985" cy="78755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Investigations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179485"/>
            <a:ext cx="8540280" cy="490358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de-DE" dirty="0" smtClean="0"/>
              <a:t>... shutdown </a:t>
            </a:r>
            <a:r>
              <a:rPr lang="de-DE" dirty="0"/>
              <a:t>2017</a:t>
            </a:r>
          </a:p>
          <a:p>
            <a:pPr lvl="2"/>
            <a:r>
              <a:rPr lang="en-US" dirty="0" err="1"/>
              <a:t>r</a:t>
            </a:r>
            <a:r>
              <a:rPr lang="en-US" dirty="0" err="1" smtClean="0"/>
              <a:t>f</a:t>
            </a:r>
            <a:r>
              <a:rPr lang="en-US" dirty="0" smtClean="0"/>
              <a:t>-power </a:t>
            </a:r>
            <a:r>
              <a:rPr lang="en-US" dirty="0"/>
              <a:t>amplifier, power </a:t>
            </a:r>
            <a:r>
              <a:rPr lang="en-US" dirty="0" smtClean="0"/>
              <a:t>lines, </a:t>
            </a:r>
            <a:r>
              <a:rPr lang="en-US" dirty="0" err="1" smtClean="0"/>
              <a:t>rf</a:t>
            </a:r>
            <a:r>
              <a:rPr lang="en-US" dirty="0" smtClean="0"/>
              <a:t>-coupler ok</a:t>
            </a:r>
          </a:p>
          <a:p>
            <a:pPr lvl="2"/>
            <a:r>
              <a:rPr lang="en-US" dirty="0" smtClean="0"/>
              <a:t>position </a:t>
            </a:r>
            <a:r>
              <a:rPr lang="en-US" dirty="0"/>
              <a:t>sensitive X-ray measurements: </a:t>
            </a:r>
            <a:r>
              <a:rPr lang="en-US" dirty="0" smtClean="0"/>
              <a:t>foreseen </a:t>
            </a:r>
            <a:r>
              <a:rPr lang="en-US" dirty="0"/>
              <a:t>for </a:t>
            </a:r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April 2019</a:t>
            </a:r>
            <a:endParaRPr lang="de-DE" dirty="0"/>
          </a:p>
          <a:p>
            <a:pPr lvl="2"/>
            <a:r>
              <a:rPr lang="en-US" dirty="0" smtClean="0"/>
              <a:t>NWA-measurements </a:t>
            </a:r>
            <a:r>
              <a:rPr lang="en-US" dirty="0"/>
              <a:t>of higher </a:t>
            </a:r>
            <a:r>
              <a:rPr lang="en-US" dirty="0" smtClean="0"/>
              <a:t>modes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everal </a:t>
            </a:r>
            <a:r>
              <a:rPr lang="en-US" dirty="0"/>
              <a:t>external experts consulted: </a:t>
            </a:r>
            <a:r>
              <a:rPr lang="en-US" dirty="0" smtClean="0"/>
              <a:t>S</a:t>
            </a:r>
            <a:r>
              <a:rPr lang="en-US" dirty="0"/>
              <a:t>. </a:t>
            </a:r>
            <a:r>
              <a:rPr lang="en-US" dirty="0" err="1"/>
              <a:t>Ramberger</a:t>
            </a:r>
            <a:r>
              <a:rPr lang="en-US" dirty="0"/>
              <a:t>, P. </a:t>
            </a:r>
            <a:r>
              <a:rPr lang="en-US" dirty="0" err="1"/>
              <a:t>Chiggiato</a:t>
            </a:r>
            <a:r>
              <a:rPr lang="en-US" dirty="0"/>
              <a:t>, </a:t>
            </a:r>
            <a:r>
              <a:rPr lang="en-US" dirty="0" smtClean="0"/>
              <a:t>		S</a:t>
            </a:r>
            <a:r>
              <a:rPr lang="en-US" dirty="0"/>
              <a:t>. </a:t>
            </a:r>
            <a:r>
              <a:rPr lang="en-US" dirty="0" err="1"/>
              <a:t>Calatroni</a:t>
            </a:r>
            <a:r>
              <a:rPr lang="en-US" dirty="0"/>
              <a:t>, W. Vinzenz, U. </a:t>
            </a:r>
            <a:r>
              <a:rPr lang="en-US" dirty="0" smtClean="0"/>
              <a:t>Ratzinger, M. </a:t>
            </a:r>
            <a:r>
              <a:rPr lang="en-US" dirty="0" err="1" smtClean="0"/>
              <a:t>Vretenar</a:t>
            </a:r>
            <a:r>
              <a:rPr lang="en-US" dirty="0" smtClean="0"/>
              <a:t>, ...</a:t>
            </a:r>
            <a:r>
              <a:rPr lang="en-US" dirty="0"/>
              <a:t> </a:t>
            </a:r>
            <a:endParaRPr lang="de-DE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58793" y="6091697"/>
            <a:ext cx="3347049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000" dirty="0" err="1" smtClean="0"/>
              <a:t>rf</a:t>
            </a:r>
            <a:r>
              <a:rPr lang="de-DE" sz="1000" dirty="0" smtClean="0"/>
              <a:t> power </a:t>
            </a:r>
            <a:r>
              <a:rPr lang="de-DE" sz="1000" dirty="0" err="1" smtClean="0"/>
              <a:t>line</a:t>
            </a:r>
            <a:r>
              <a:rPr lang="de-DE" sz="1000" dirty="0" smtClean="0"/>
              <a:t> </a:t>
            </a:r>
            <a:r>
              <a:rPr lang="de-DE" sz="1000" dirty="0" err="1" smtClean="0"/>
              <a:t>from</a:t>
            </a:r>
            <a:r>
              <a:rPr lang="de-DE" sz="1000" dirty="0" smtClean="0"/>
              <a:t> RFQ </a:t>
            </a:r>
            <a:r>
              <a:rPr lang="de-DE" sz="1000" dirty="0" err="1" smtClean="0"/>
              <a:t>transmitter</a:t>
            </a:r>
            <a:r>
              <a:rPr lang="de-DE" sz="1000" dirty="0" smtClean="0"/>
              <a:t> </a:t>
            </a:r>
            <a:r>
              <a:rPr lang="de-DE" sz="1000" dirty="0" err="1" smtClean="0"/>
              <a:t>to</a:t>
            </a:r>
            <a:r>
              <a:rPr lang="de-DE" sz="1000" dirty="0" smtClean="0"/>
              <a:t> IH-1 </a:t>
            </a:r>
            <a:r>
              <a:rPr lang="de-DE" sz="1000" dirty="0" err="1" smtClean="0"/>
              <a:t>cavity</a:t>
            </a:r>
            <a:endParaRPr lang="de-DE" sz="1000" dirty="0" smtClean="0"/>
          </a:p>
        </p:txBody>
      </p:sp>
      <p:pic>
        <p:nvPicPr>
          <p:cNvPr id="6148" name="Picture 4" descr="O:\HSI-RFQ-Upgrade_2008\2018 Refab\Fotos\20180808_1037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b="13468"/>
          <a:stretch/>
        </p:blipFill>
        <p:spPr bwMode="auto">
          <a:xfrm>
            <a:off x="336431" y="3524360"/>
            <a:ext cx="3407434" cy="255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O:\HSI-RFQ-Upgrade_2008\2018 Refab\HF\HSI-RFQ_2018-08-08_Tank6Amp-Sonde_Vaku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08" y="3524360"/>
            <a:ext cx="3571973" cy="267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Q:\Eigene Dateien\Fotos\2018 Q3\20180808_1044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177" y="3769743"/>
            <a:ext cx="1644769" cy="123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460521" y="6245586"/>
            <a:ext cx="295886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/>
              <a:t>NWA </a:t>
            </a:r>
            <a:r>
              <a:rPr lang="de-DE" sz="1000" dirty="0" err="1" smtClean="0"/>
              <a:t>measurements</a:t>
            </a:r>
            <a:r>
              <a:rPr lang="de-DE" sz="1000" dirty="0" smtClean="0"/>
              <a:t> </a:t>
            </a:r>
            <a:r>
              <a:rPr lang="de-DE" sz="1000" dirty="0" err="1" smtClean="0"/>
              <a:t>of</a:t>
            </a:r>
            <a:r>
              <a:rPr lang="de-DE" sz="1000" dirty="0" smtClean="0"/>
              <a:t> </a:t>
            </a:r>
            <a:r>
              <a:rPr lang="de-DE" sz="1000" dirty="0" err="1" smtClean="0"/>
              <a:t>higher</a:t>
            </a:r>
            <a:r>
              <a:rPr lang="de-DE" sz="1000" dirty="0" smtClean="0"/>
              <a:t> </a:t>
            </a:r>
            <a:r>
              <a:rPr lang="de-DE" sz="1000" dirty="0" err="1" smtClean="0"/>
              <a:t>modes</a:t>
            </a:r>
            <a:endParaRPr 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7649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2012...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18</a:t>
            </a:fld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326003"/>
              </p:ext>
            </p:extLst>
          </p:nvPr>
        </p:nvGraphicFramePr>
        <p:xfrm>
          <a:off x="422275" y="1450975"/>
          <a:ext cx="8212138" cy="490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7100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6571" y="1254866"/>
            <a:ext cx="7305304" cy="5296220"/>
          </a:xfrm>
        </p:spPr>
        <p:txBody>
          <a:bodyPr>
            <a:normAutofit fontScale="92500" lnSpcReduction="10000"/>
          </a:bodyPr>
          <a:lstStyle/>
          <a:p>
            <a:r>
              <a:rPr lang="de-DE" sz="2000" dirty="0"/>
              <a:t>M</a:t>
            </a:r>
            <a:r>
              <a:rPr lang="de-DE" sz="2000" dirty="0" smtClean="0"/>
              <a:t>ost </a:t>
            </a:r>
            <a:r>
              <a:rPr lang="de-DE" sz="2000" dirty="0" err="1" smtClean="0"/>
              <a:t>likely</a:t>
            </a:r>
            <a:r>
              <a:rPr lang="de-DE" sz="2000" dirty="0" smtClean="0"/>
              <a:t> </a:t>
            </a:r>
            <a:r>
              <a:rPr lang="de-DE" sz="2000" dirty="0" err="1" smtClean="0"/>
              <a:t>cause</a:t>
            </a:r>
            <a:r>
              <a:rPr lang="de-DE" sz="2000" dirty="0" smtClean="0"/>
              <a:t>: after 9 </a:t>
            </a:r>
            <a:r>
              <a:rPr lang="de-DE" sz="2000" dirty="0" err="1" smtClean="0"/>
              <a:t>years</a:t>
            </a:r>
            <a:r>
              <a:rPr lang="de-DE" sz="2000" dirty="0" smtClean="0"/>
              <a:t>, </a:t>
            </a:r>
            <a:r>
              <a:rPr lang="de-DE" sz="2000" dirty="0" err="1" smtClean="0"/>
              <a:t>rods</a:t>
            </a:r>
            <a:r>
              <a:rPr lang="de-DE" sz="2000" dirty="0" smtClean="0"/>
              <a:t> </a:t>
            </a:r>
            <a:r>
              <a:rPr lang="de-DE" sz="2000" dirty="0" err="1" smtClean="0"/>
              <a:t>exceeded</a:t>
            </a:r>
            <a:r>
              <a:rPr lang="de-DE" sz="2000" dirty="0" smtClean="0"/>
              <a:t> </a:t>
            </a:r>
            <a:r>
              <a:rPr lang="de-DE" sz="2000" dirty="0" err="1" smtClean="0"/>
              <a:t>lifetime</a:t>
            </a:r>
            <a:endParaRPr lang="de-DE" sz="2000" dirty="0" smtClean="0"/>
          </a:p>
          <a:p>
            <a:r>
              <a:rPr lang="de-DE" sz="2000" dirty="0" smtClean="0"/>
              <a:t>Short </a:t>
            </a:r>
            <a:r>
              <a:rPr lang="de-DE" sz="2000" dirty="0" err="1"/>
              <a:t>term</a:t>
            </a:r>
            <a:r>
              <a:rPr lang="de-DE" sz="2000" dirty="0"/>
              <a:t> </a:t>
            </a:r>
            <a:r>
              <a:rPr lang="de-DE" sz="2000" dirty="0" err="1"/>
              <a:t>solution</a:t>
            </a:r>
            <a:r>
              <a:rPr lang="de-DE" sz="2000" dirty="0"/>
              <a:t>,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beamtime</a:t>
            </a:r>
            <a:r>
              <a:rPr lang="de-DE" sz="2000" dirty="0"/>
              <a:t> </a:t>
            </a:r>
            <a:r>
              <a:rPr lang="de-DE" sz="2000" dirty="0" smtClean="0"/>
              <a:t>2020:			              </a:t>
            </a:r>
            <a:r>
              <a:rPr lang="de-DE" sz="2000" dirty="0" err="1" smtClean="0"/>
              <a:t>re-production</a:t>
            </a:r>
            <a:r>
              <a:rPr lang="de-DE" sz="2000" dirty="0" smtClean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 smtClean="0"/>
              <a:t>rods</a:t>
            </a:r>
            <a:r>
              <a:rPr lang="de-DE" sz="2000" dirty="0" smtClean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existing</a:t>
            </a:r>
            <a:r>
              <a:rPr lang="de-DE" sz="2000" dirty="0"/>
              <a:t> </a:t>
            </a:r>
            <a:r>
              <a:rPr lang="de-DE" sz="2000" dirty="0" smtClean="0"/>
              <a:t>design (2009) </a:t>
            </a:r>
          </a:p>
          <a:p>
            <a:pPr lvl="1"/>
            <a:r>
              <a:rPr lang="de-DE" sz="1600" dirty="0" err="1"/>
              <a:t>decision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just </a:t>
            </a:r>
            <a:r>
              <a:rPr lang="de-DE" sz="1600" dirty="0" err="1"/>
              <a:t>re-produce</a:t>
            </a:r>
            <a:r>
              <a:rPr lang="de-DE" sz="1600" dirty="0"/>
              <a:t> </a:t>
            </a:r>
            <a:r>
              <a:rPr lang="de-DE" sz="1600" dirty="0" err="1"/>
              <a:t>rods</a:t>
            </a:r>
            <a:r>
              <a:rPr lang="de-DE" sz="1600" dirty="0"/>
              <a:t> (2009 design) 	</a:t>
            </a:r>
            <a:r>
              <a:rPr lang="de-DE" sz="1600" dirty="0" smtClean="0"/>
              <a:t>			</a:t>
            </a:r>
            <a:r>
              <a:rPr lang="de-DE" sz="1600" dirty="0"/>
              <a:t> </a:t>
            </a:r>
            <a:r>
              <a:rPr lang="de-DE" sz="1600" dirty="0" smtClean="0"/>
              <a:t>	 </a:t>
            </a:r>
            <a:r>
              <a:rPr lang="de-DE" sz="1600" dirty="0" err="1" smtClean="0"/>
              <a:t>instead</a:t>
            </a:r>
            <a:r>
              <a:rPr lang="de-DE" sz="1600" dirty="0" smtClean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improved</a:t>
            </a:r>
            <a:r>
              <a:rPr lang="de-DE" sz="1600" dirty="0"/>
              <a:t> but not </a:t>
            </a:r>
            <a:r>
              <a:rPr lang="de-DE" sz="1600" dirty="0" err="1"/>
              <a:t>tested</a:t>
            </a:r>
            <a:r>
              <a:rPr lang="de-DE" sz="1600" dirty="0"/>
              <a:t> </a:t>
            </a:r>
            <a:r>
              <a:rPr lang="de-DE" sz="1600" dirty="0" err="1"/>
              <a:t>new</a:t>
            </a:r>
            <a:r>
              <a:rPr lang="de-DE" sz="1600" dirty="0"/>
              <a:t> design (CERN)</a:t>
            </a:r>
          </a:p>
          <a:p>
            <a:pPr lvl="1"/>
            <a:r>
              <a:rPr lang="de-DE" sz="1600" dirty="0"/>
              <a:t>→ </a:t>
            </a:r>
            <a:r>
              <a:rPr lang="de-DE" sz="1600" dirty="0" err="1"/>
              <a:t>installation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new</a:t>
            </a:r>
            <a:r>
              <a:rPr lang="de-DE" sz="1600" dirty="0"/>
              <a:t> design </a:t>
            </a:r>
            <a:r>
              <a:rPr lang="de-DE" sz="1600" dirty="0" err="1"/>
              <a:t>suspended</a:t>
            </a:r>
            <a:r>
              <a:rPr lang="de-DE" sz="1600" dirty="0"/>
              <a:t> </a:t>
            </a:r>
            <a:r>
              <a:rPr lang="de-DE" sz="1600" dirty="0" smtClean="0"/>
              <a:t>							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minimize</a:t>
            </a:r>
            <a:r>
              <a:rPr lang="de-DE" sz="1600" dirty="0" smtClean="0"/>
              <a:t> </a:t>
            </a:r>
            <a:r>
              <a:rPr lang="de-DE" sz="1600" dirty="0" err="1"/>
              <a:t>risks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operation</a:t>
            </a:r>
            <a:r>
              <a:rPr lang="de-DE" sz="1600" dirty="0"/>
              <a:t> in 2019/20</a:t>
            </a:r>
          </a:p>
          <a:p>
            <a:pPr lvl="1"/>
            <a:r>
              <a:rPr lang="de-DE" sz="1600" dirty="0" err="1" smtClean="0"/>
              <a:t>fabrication</a:t>
            </a:r>
            <a:r>
              <a:rPr lang="de-DE" sz="1600" dirty="0" smtClean="0"/>
              <a:t> </a:t>
            </a:r>
            <a:r>
              <a:rPr lang="de-DE" sz="1600" dirty="0" err="1"/>
              <a:t>of</a:t>
            </a:r>
            <a:r>
              <a:rPr lang="de-DE" sz="1600" dirty="0"/>
              <a:t> 2009 design </a:t>
            </a:r>
            <a:r>
              <a:rPr lang="de-DE" sz="1600" dirty="0" err="1"/>
              <a:t>rods</a:t>
            </a:r>
            <a:r>
              <a:rPr lang="de-DE" sz="1600" dirty="0"/>
              <a:t> </a:t>
            </a:r>
            <a:r>
              <a:rPr lang="de-DE" sz="1600" dirty="0" err="1" smtClean="0"/>
              <a:t>finished</a:t>
            </a:r>
            <a:r>
              <a:rPr lang="de-DE" sz="1600" dirty="0" smtClean="0"/>
              <a:t> in </a:t>
            </a:r>
            <a:r>
              <a:rPr lang="de-DE" sz="1600" dirty="0" err="1" smtClean="0"/>
              <a:t>February</a:t>
            </a:r>
            <a:r>
              <a:rPr lang="de-DE" sz="1600" dirty="0" smtClean="0"/>
              <a:t> 2019</a:t>
            </a:r>
          </a:p>
          <a:p>
            <a:pPr lvl="1"/>
            <a:r>
              <a:rPr lang="de-DE" sz="1600" dirty="0" err="1" smtClean="0"/>
              <a:t>completion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electrode</a:t>
            </a:r>
            <a:r>
              <a:rPr lang="de-DE" sz="1600" dirty="0" smtClean="0"/>
              <a:t> „</a:t>
            </a:r>
            <a:r>
              <a:rPr lang="de-DE" sz="1600" dirty="0" err="1" smtClean="0"/>
              <a:t>baskets</a:t>
            </a:r>
            <a:r>
              <a:rPr lang="de-DE" sz="1600" dirty="0" smtClean="0"/>
              <a:t>“ (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carrierr</a:t>
            </a:r>
            <a:r>
              <a:rPr lang="de-DE" sz="1600" dirty="0" smtClean="0"/>
              <a:t> rings) 													</a:t>
            </a:r>
            <a:r>
              <a:rPr lang="de-DE" sz="1600" dirty="0" err="1" smtClean="0"/>
              <a:t>finished</a:t>
            </a:r>
            <a:r>
              <a:rPr lang="de-DE" sz="1600" dirty="0" smtClean="0"/>
              <a:t> 9th April 2019</a:t>
            </a:r>
            <a:endParaRPr lang="de-DE" sz="1600" dirty="0"/>
          </a:p>
          <a:p>
            <a:endParaRPr lang="de-DE" sz="1800" dirty="0" smtClean="0"/>
          </a:p>
          <a:p>
            <a:endParaRPr lang="de-DE" sz="1800" dirty="0" smtClean="0"/>
          </a:p>
          <a:p>
            <a:endParaRPr lang="de-DE" sz="1800" dirty="0" smtClean="0"/>
          </a:p>
          <a:p>
            <a:endParaRPr lang="de-DE" sz="1800" dirty="0"/>
          </a:p>
          <a:p>
            <a:endParaRPr lang="de-DE" sz="1800" dirty="0" smtClean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 smtClean="0"/>
              <a:t>Mid </a:t>
            </a:r>
            <a:r>
              <a:rPr lang="de-DE" sz="2000" dirty="0" err="1" smtClean="0"/>
              <a:t>term</a:t>
            </a:r>
            <a:r>
              <a:rPr lang="de-DE" sz="2000" dirty="0" smtClean="0"/>
              <a:t>: </a:t>
            </a:r>
            <a:r>
              <a:rPr lang="de-DE" sz="2000" dirty="0" err="1"/>
              <a:t>preparation</a:t>
            </a:r>
            <a:r>
              <a:rPr lang="de-DE" sz="2000" dirty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implement</a:t>
            </a:r>
            <a:r>
              <a:rPr lang="de-DE" sz="2000" dirty="0" smtClean="0"/>
              <a:t> CERN design (FAIR)</a:t>
            </a:r>
            <a:endParaRPr lang="de-DE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60640" y="271335"/>
            <a:ext cx="5882985" cy="78755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Third </a:t>
            </a:r>
            <a:r>
              <a:rPr lang="de-DE" dirty="0" err="1" smtClean="0"/>
              <a:t>revision</a:t>
            </a:r>
            <a:r>
              <a:rPr lang="de-DE" dirty="0" smtClean="0"/>
              <a:t> </a:t>
            </a:r>
            <a:r>
              <a:rPr lang="de-DE" dirty="0" err="1" smtClean="0"/>
              <a:t>planned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FAIR </a:t>
            </a:r>
            <a:r>
              <a:rPr lang="de-DE" dirty="0" err="1" smtClean="0"/>
              <a:t>suspended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2018 </a:t>
            </a:r>
            <a:r>
              <a:rPr lang="de-DE" dirty="0"/>
              <a:t>P</a:t>
            </a:r>
            <a:r>
              <a:rPr lang="de-DE" dirty="0" smtClean="0"/>
              <a:t>roblems</a:t>
            </a:r>
            <a:endParaRPr lang="en-US" dirty="0"/>
          </a:p>
        </p:txBody>
      </p:sp>
      <p:pic>
        <p:nvPicPr>
          <p:cNvPr id="1026" name="Picture 2" descr="Q:\Documents\Fotos\2019 Q2\20190403_1102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0" b="25508"/>
          <a:stretch/>
        </p:blipFill>
        <p:spPr bwMode="auto">
          <a:xfrm>
            <a:off x="1441932" y="3985404"/>
            <a:ext cx="6619451" cy="19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Documents\Fotos\2019 Q1\20190205_1052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1" t="24872" r="14377" b="13725"/>
          <a:stretch/>
        </p:blipFill>
        <p:spPr bwMode="auto">
          <a:xfrm rot="5400000">
            <a:off x="6682864" y="1551959"/>
            <a:ext cx="2531930" cy="207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3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48438" y="1425275"/>
            <a:ext cx="6006979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2857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 err="1" smtClean="0">
                <a:solidFill>
                  <a:srgbClr val="333333"/>
                </a:solidFill>
                <a:latin typeface="Arial"/>
                <a:cs typeface="Arial"/>
              </a:rPr>
              <a:t>Introduction</a:t>
            </a: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: </a:t>
            </a:r>
          </a:p>
          <a:p>
            <a:pPr marL="1028700" lvl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RFQ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b</a:t>
            </a:r>
            <a:r>
              <a:rPr lang="de-DE" sz="2000" dirty="0" err="1" smtClean="0">
                <a:solidFill>
                  <a:srgbClr val="333333"/>
                </a:solidFill>
                <a:latin typeface="Arial"/>
                <a:cs typeface="Arial"/>
              </a:rPr>
              <a:t>asic</a:t>
            </a: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 design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p</a:t>
            </a:r>
            <a:r>
              <a:rPr lang="de-DE" sz="2000" dirty="0" err="1" smtClean="0">
                <a:solidFill>
                  <a:srgbClr val="333333"/>
                </a:solidFill>
                <a:latin typeface="Arial"/>
                <a:cs typeface="Arial"/>
              </a:rPr>
              <a:t>arameters</a:t>
            </a:r>
            <a:endParaRPr lang="de-DE" sz="20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1028700" lvl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Design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h</a:t>
            </a:r>
            <a:r>
              <a:rPr lang="de-DE" sz="2000" dirty="0" err="1" smtClean="0">
                <a:solidFill>
                  <a:srgbClr val="333333"/>
                </a:solidFill>
                <a:latin typeface="Arial"/>
                <a:cs typeface="Arial"/>
              </a:rPr>
              <a:t>istory</a:t>
            </a:r>
            <a:endParaRPr lang="de-DE" sz="20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857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endParaRPr lang="de-DE" sz="2000" dirty="0" smtClean="0">
              <a:solidFill>
                <a:srgbClr val="333333"/>
              </a:solidFill>
              <a:latin typeface="Arial"/>
              <a:cs typeface="Arial"/>
            </a:endParaRPr>
          </a:p>
          <a:p>
            <a:pPr marL="2857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Third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r</a:t>
            </a:r>
            <a:r>
              <a:rPr lang="de-DE" sz="2000" dirty="0" err="1" smtClean="0">
                <a:solidFill>
                  <a:srgbClr val="333333"/>
                </a:solidFill>
                <a:latin typeface="Arial"/>
                <a:cs typeface="Arial"/>
              </a:rPr>
              <a:t>evision</a:t>
            </a: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planned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for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2019</a:t>
            </a:r>
          </a:p>
          <a:p>
            <a:pPr marL="1028700" lvl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Upgrade </a:t>
            </a:r>
            <a:r>
              <a:rPr lang="de-DE" sz="2000" dirty="0" err="1" smtClean="0">
                <a:solidFill>
                  <a:srgbClr val="333333"/>
                </a:solidFill>
                <a:latin typeface="Arial"/>
                <a:cs typeface="Arial"/>
              </a:rPr>
              <a:t>for</a:t>
            </a: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 FAIR</a:t>
            </a:r>
            <a:endParaRPr lang="de-DE" sz="20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857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endParaRPr lang="de-DE" sz="2000" dirty="0" smtClean="0">
              <a:solidFill>
                <a:srgbClr val="333333"/>
              </a:solidFill>
              <a:latin typeface="Arial"/>
              <a:cs typeface="Arial"/>
            </a:endParaRPr>
          </a:p>
          <a:p>
            <a:pPr marL="2857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Problems </a:t>
            </a:r>
            <a:r>
              <a:rPr lang="de-DE" sz="2000" dirty="0" err="1">
                <a:solidFill>
                  <a:srgbClr val="333333"/>
                </a:solidFill>
                <a:latin typeface="Arial"/>
                <a:cs typeface="Arial"/>
              </a:rPr>
              <a:t>encountered</a:t>
            </a: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 in </a:t>
            </a: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2018</a:t>
            </a:r>
          </a:p>
          <a:p>
            <a:pPr marL="1028700" lvl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Short </a:t>
            </a:r>
            <a:r>
              <a:rPr lang="de-DE" sz="2000" dirty="0" err="1" smtClean="0">
                <a:solidFill>
                  <a:srgbClr val="333333"/>
                </a:solidFill>
                <a:latin typeface="Arial"/>
                <a:cs typeface="Arial"/>
              </a:rPr>
              <a:t>term</a:t>
            </a: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/>
                <a:cs typeface="Arial"/>
              </a:rPr>
              <a:t>counter</a:t>
            </a: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srgbClr val="333333"/>
                </a:solidFill>
                <a:latin typeface="Arial"/>
                <a:cs typeface="Arial"/>
              </a:rPr>
              <a:t>measures</a:t>
            </a:r>
            <a:endParaRPr lang="de-DE" sz="2000" dirty="0" smtClean="0">
              <a:solidFill>
                <a:srgbClr val="333333"/>
              </a:solidFill>
              <a:latin typeface="Arial"/>
              <a:cs typeface="Arial"/>
            </a:endParaRPr>
          </a:p>
          <a:p>
            <a:pPr marL="2857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endParaRPr lang="de-DE" sz="2000" dirty="0" smtClean="0">
              <a:solidFill>
                <a:srgbClr val="333333"/>
              </a:solidFill>
              <a:latin typeface="Arial"/>
              <a:cs typeface="Arial"/>
            </a:endParaRPr>
          </a:p>
          <a:p>
            <a:pPr marL="2857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Outlook</a:t>
            </a:r>
            <a:endParaRPr lang="de-DE" sz="20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258789" y="637718"/>
            <a:ext cx="5870411" cy="7875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2200" dirty="0" smtClean="0"/>
              <a:t>Outline</a:t>
            </a:r>
            <a:endParaRPr lang="en-GB" sz="22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73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671" y="442066"/>
            <a:ext cx="6065929" cy="61718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Outlook</a:t>
            </a:r>
            <a:br>
              <a:rPr lang="de-DE" dirty="0" smtClean="0"/>
            </a:br>
            <a:r>
              <a:rPr lang="de-DE" dirty="0" smtClean="0"/>
              <a:t>Mid Term Solution: FAIR Performance </a:t>
            </a:r>
            <a:r>
              <a:rPr lang="de-DE" dirty="0" err="1" smtClean="0"/>
              <a:t>Gain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8056" y="1752600"/>
            <a:ext cx="8211834" cy="4053555"/>
          </a:xfrm>
        </p:spPr>
        <p:txBody>
          <a:bodyPr>
            <a:normAutofit/>
          </a:bodyPr>
          <a:lstStyle/>
          <a:p>
            <a:r>
              <a:rPr lang="de-DE" sz="2000" dirty="0" smtClean="0"/>
              <a:t>follow </a:t>
            </a:r>
            <a:r>
              <a:rPr lang="de-DE" sz="2000" dirty="0" err="1" smtClean="0"/>
              <a:t>up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original </a:t>
            </a:r>
            <a:r>
              <a:rPr lang="de-DE" sz="2000" dirty="0" err="1" smtClean="0"/>
              <a:t>strategy</a:t>
            </a:r>
            <a:r>
              <a:rPr lang="de-DE" sz="2000" dirty="0" smtClean="0"/>
              <a:t> (CERN design)</a:t>
            </a:r>
          </a:p>
          <a:p>
            <a:endParaRPr lang="de-DE" sz="2000" dirty="0" smtClean="0"/>
          </a:p>
          <a:p>
            <a:r>
              <a:rPr lang="de-DE" sz="2000" dirty="0" err="1" smtClean="0"/>
              <a:t>postponed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2020</a:t>
            </a:r>
          </a:p>
          <a:p>
            <a:r>
              <a:rPr lang="de-DE" sz="2000" dirty="0" smtClean="0"/>
              <a:t>material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rods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carrier</a:t>
            </a:r>
            <a:r>
              <a:rPr lang="de-DE" sz="2000" dirty="0" smtClean="0"/>
              <a:t> rings </a:t>
            </a:r>
            <a:r>
              <a:rPr lang="de-DE" sz="2000" dirty="0" err="1" smtClean="0"/>
              <a:t>ordered</a:t>
            </a:r>
            <a:endParaRPr lang="de-DE" sz="2000" dirty="0" smtClean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28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671" y="452490"/>
            <a:ext cx="5882985" cy="617186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671" y="1243661"/>
            <a:ext cx="8609104" cy="4903585"/>
          </a:xfrm>
        </p:spPr>
        <p:txBody>
          <a:bodyPr>
            <a:normAutofit fontScale="85000" lnSpcReduction="10000"/>
          </a:bodyPr>
          <a:lstStyle/>
          <a:p>
            <a:r>
              <a:rPr lang="de-DE" sz="2000" dirty="0"/>
              <a:t>a</a:t>
            </a:r>
            <a:r>
              <a:rPr lang="de-DE" sz="2000" dirty="0" smtClean="0"/>
              <a:t>fter </a:t>
            </a:r>
            <a:r>
              <a:rPr lang="de-DE" sz="2000" dirty="0" err="1" smtClean="0"/>
              <a:t>two</a:t>
            </a:r>
            <a:r>
              <a:rPr lang="de-DE" sz="2000" dirty="0" smtClean="0"/>
              <a:t> </a:t>
            </a:r>
            <a:r>
              <a:rPr lang="de-DE" sz="2000" dirty="0" err="1" smtClean="0"/>
              <a:t>revisions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HSI RFQ </a:t>
            </a:r>
            <a:r>
              <a:rPr lang="de-DE" sz="2000" dirty="0" err="1" smtClean="0"/>
              <a:t>has</a:t>
            </a:r>
            <a:r>
              <a:rPr lang="de-DE" sz="2000" dirty="0" smtClean="0"/>
              <a:t> </a:t>
            </a:r>
            <a:r>
              <a:rPr lang="de-DE" sz="2000" dirty="0"/>
              <a:t>still </a:t>
            </a:r>
            <a:r>
              <a:rPr lang="de-DE" sz="2000" dirty="0" smtClean="0"/>
              <a:t>not </a:t>
            </a:r>
            <a:r>
              <a:rPr lang="de-DE" sz="2000" dirty="0" err="1" smtClean="0"/>
              <a:t>reached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required</a:t>
            </a:r>
            <a:r>
              <a:rPr lang="de-DE" sz="2000" dirty="0" smtClean="0"/>
              <a:t> beam </a:t>
            </a:r>
            <a:r>
              <a:rPr lang="de-DE" sz="2000" dirty="0" err="1" smtClean="0"/>
              <a:t>current</a:t>
            </a:r>
            <a:r>
              <a:rPr lang="de-DE" sz="2000" dirty="0" smtClean="0"/>
              <a:t> </a:t>
            </a:r>
            <a:r>
              <a:rPr lang="de-DE" sz="2000" dirty="0" err="1" smtClean="0"/>
              <a:t>performance</a:t>
            </a:r>
            <a:r>
              <a:rPr lang="de-DE" sz="2000" dirty="0" smtClean="0"/>
              <a:t> --- a </a:t>
            </a:r>
            <a:r>
              <a:rPr lang="de-DE" sz="2000" dirty="0" err="1" smtClean="0"/>
              <a:t>third</a:t>
            </a:r>
            <a:r>
              <a:rPr lang="de-DE" sz="2000" dirty="0" smtClean="0"/>
              <a:t> </a:t>
            </a:r>
            <a:r>
              <a:rPr lang="de-DE" sz="2000" dirty="0" err="1" smtClean="0"/>
              <a:t>revision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planned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meet</a:t>
            </a:r>
            <a:r>
              <a:rPr lang="de-DE" sz="2000" dirty="0" smtClean="0"/>
              <a:t> FAIR</a:t>
            </a:r>
          </a:p>
          <a:p>
            <a:endParaRPr lang="de-DE" sz="2000" dirty="0" smtClean="0"/>
          </a:p>
          <a:p>
            <a:r>
              <a:rPr lang="de-DE" sz="2000" dirty="0" err="1" smtClean="0"/>
              <a:t>although</a:t>
            </a:r>
            <a:r>
              <a:rPr lang="de-DE" sz="2000" dirty="0" smtClean="0"/>
              <a:t> design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completed</a:t>
            </a:r>
            <a:r>
              <a:rPr lang="de-DE" sz="2000" dirty="0" smtClean="0"/>
              <a:t>, </a:t>
            </a:r>
            <a:r>
              <a:rPr lang="de-DE" sz="2000" dirty="0" err="1" smtClean="0"/>
              <a:t>this</a:t>
            </a:r>
            <a:r>
              <a:rPr lang="de-DE" sz="2000" dirty="0" smtClean="0"/>
              <a:t> </a:t>
            </a:r>
            <a:r>
              <a:rPr lang="de-DE" sz="2000" dirty="0" err="1" smtClean="0"/>
              <a:t>third</a:t>
            </a:r>
            <a:r>
              <a:rPr lang="de-DE" sz="2000" dirty="0" smtClean="0"/>
              <a:t> </a:t>
            </a:r>
            <a:r>
              <a:rPr lang="de-DE" sz="2000" dirty="0" err="1" smtClean="0"/>
              <a:t>revision</a:t>
            </a:r>
            <a:r>
              <a:rPr lang="de-DE" sz="2000" dirty="0" smtClean="0"/>
              <a:t> </a:t>
            </a:r>
            <a:r>
              <a:rPr lang="de-DE" sz="2000" dirty="0" err="1" smtClean="0"/>
              <a:t>has</a:t>
            </a:r>
            <a:r>
              <a:rPr lang="de-DE" sz="2000" dirty="0" smtClean="0"/>
              <a:t> </a:t>
            </a:r>
            <a:r>
              <a:rPr lang="de-DE" sz="2000" dirty="0" err="1" smtClean="0"/>
              <a:t>been</a:t>
            </a:r>
            <a:r>
              <a:rPr lang="de-DE" sz="2000" dirty="0" smtClean="0"/>
              <a:t> </a:t>
            </a:r>
            <a:r>
              <a:rPr lang="de-DE" sz="2000" dirty="0" err="1" smtClean="0"/>
              <a:t>suspended</a:t>
            </a:r>
            <a:r>
              <a:rPr lang="de-DE" sz="2000" dirty="0" smtClean="0"/>
              <a:t> due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latest</a:t>
            </a:r>
            <a:r>
              <a:rPr lang="de-DE" sz="2000" dirty="0" smtClean="0"/>
              <a:t> </a:t>
            </a:r>
            <a:r>
              <a:rPr lang="de-DE" sz="2000" dirty="0" err="1" smtClean="0"/>
              <a:t>cavity</a:t>
            </a:r>
            <a:r>
              <a:rPr lang="de-DE" sz="2000" dirty="0" smtClean="0"/>
              <a:t> </a:t>
            </a:r>
            <a:r>
              <a:rPr lang="de-DE" sz="2000" dirty="0" err="1" smtClean="0"/>
              <a:t>voltage</a:t>
            </a:r>
            <a:r>
              <a:rPr lang="de-DE" sz="2000" dirty="0" smtClean="0"/>
              <a:t> </a:t>
            </a:r>
            <a:r>
              <a:rPr lang="de-DE" sz="2000" dirty="0" err="1" smtClean="0"/>
              <a:t>performance</a:t>
            </a:r>
            <a:r>
              <a:rPr lang="de-DE" sz="2000" dirty="0" smtClean="0"/>
              <a:t> </a:t>
            </a:r>
            <a:r>
              <a:rPr lang="de-DE" sz="2000" dirty="0" err="1" smtClean="0"/>
              <a:t>losses</a:t>
            </a:r>
            <a:endParaRPr lang="de-DE" sz="2000" dirty="0" smtClean="0"/>
          </a:p>
          <a:p>
            <a:endParaRPr lang="de-DE" sz="2000" dirty="0"/>
          </a:p>
          <a:p>
            <a:r>
              <a:rPr lang="de-DE" sz="2000" dirty="0" err="1" smtClean="0"/>
              <a:t>cause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performance</a:t>
            </a:r>
            <a:r>
              <a:rPr lang="de-DE" sz="2000" dirty="0" smtClean="0"/>
              <a:t> </a:t>
            </a:r>
            <a:r>
              <a:rPr lang="de-DE" sz="2000" dirty="0" err="1" smtClean="0"/>
              <a:t>loss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still not </a:t>
            </a:r>
            <a:r>
              <a:rPr lang="de-DE" sz="2000" dirty="0" err="1" smtClean="0"/>
              <a:t>understood</a:t>
            </a:r>
            <a:r>
              <a:rPr lang="de-DE" sz="2000" dirty="0" smtClean="0"/>
              <a:t>; </a:t>
            </a:r>
            <a:r>
              <a:rPr lang="de-DE" sz="2000" dirty="0" err="1" smtClean="0"/>
              <a:t>most</a:t>
            </a:r>
            <a:r>
              <a:rPr lang="de-DE" sz="2000" dirty="0" smtClean="0"/>
              <a:t> </a:t>
            </a:r>
            <a:r>
              <a:rPr lang="de-DE" sz="2000" dirty="0" err="1" smtClean="0"/>
              <a:t>likely</a:t>
            </a:r>
            <a:r>
              <a:rPr lang="de-DE" sz="2000" dirty="0" smtClean="0"/>
              <a:t> </a:t>
            </a:r>
            <a:r>
              <a:rPr lang="de-DE" sz="2000" dirty="0" err="1" smtClean="0"/>
              <a:t>lifetime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rods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exceeded</a:t>
            </a:r>
            <a:endParaRPr lang="de-DE" sz="2000" dirty="0" smtClean="0"/>
          </a:p>
          <a:p>
            <a:endParaRPr lang="de-DE" sz="2000" dirty="0" smtClean="0"/>
          </a:p>
          <a:p>
            <a:r>
              <a:rPr lang="de-DE" sz="2000" dirty="0" err="1" smtClean="0"/>
              <a:t>user</a:t>
            </a:r>
            <a:r>
              <a:rPr lang="de-DE" sz="2000" dirty="0" smtClean="0"/>
              <a:t> beam time Q1/2019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smtClean="0"/>
              <a:t>limited </a:t>
            </a:r>
            <a:r>
              <a:rPr lang="de-DE" sz="2000" dirty="0" err="1" smtClean="0"/>
              <a:t>amplitudes</a:t>
            </a:r>
            <a:r>
              <a:rPr lang="de-DE" sz="2000" dirty="0" smtClean="0"/>
              <a:t> </a:t>
            </a:r>
            <a:r>
              <a:rPr lang="de-DE" sz="2000" dirty="0" err="1" smtClean="0"/>
              <a:t>successsful</a:t>
            </a:r>
            <a:endParaRPr lang="de-DE" sz="2000" dirty="0" smtClean="0"/>
          </a:p>
          <a:p>
            <a:endParaRPr lang="de-DE" sz="2000" dirty="0" smtClean="0"/>
          </a:p>
          <a:p>
            <a:r>
              <a:rPr lang="de-DE" sz="2000" dirty="0" err="1"/>
              <a:t>t</a:t>
            </a:r>
            <a:r>
              <a:rPr lang="de-DE" sz="2000" dirty="0" err="1" smtClean="0"/>
              <a:t>o</a:t>
            </a:r>
            <a:r>
              <a:rPr lang="de-DE" sz="2000" dirty="0" smtClean="0"/>
              <a:t> </a:t>
            </a:r>
            <a:r>
              <a:rPr lang="de-DE" sz="2000" dirty="0" err="1" smtClean="0"/>
              <a:t>cure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cavity</a:t>
            </a:r>
            <a:r>
              <a:rPr lang="de-DE" sz="2000" dirty="0" smtClean="0"/>
              <a:t> </a:t>
            </a:r>
            <a:r>
              <a:rPr lang="de-DE" sz="2000" dirty="0" err="1" smtClean="0"/>
              <a:t>performance</a:t>
            </a:r>
            <a:r>
              <a:rPr lang="de-DE" sz="2000" dirty="0" smtClean="0"/>
              <a:t> </a:t>
            </a:r>
            <a:r>
              <a:rPr lang="de-DE" sz="2000" dirty="0" err="1" smtClean="0"/>
              <a:t>loss</a:t>
            </a:r>
            <a:r>
              <a:rPr lang="de-DE" sz="2000" dirty="0" smtClean="0"/>
              <a:t>,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 err="1" smtClean="0"/>
              <a:t>electrodes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produced</a:t>
            </a:r>
            <a:r>
              <a:rPr lang="de-DE" sz="2000" dirty="0" smtClean="0"/>
              <a:t>, 																</a:t>
            </a:r>
            <a:r>
              <a:rPr lang="de-DE" sz="2000" dirty="0" err="1" smtClean="0"/>
              <a:t>applying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2009 design</a:t>
            </a:r>
          </a:p>
          <a:p>
            <a:endParaRPr lang="de-DE" sz="2000" dirty="0" smtClean="0"/>
          </a:p>
          <a:p>
            <a:r>
              <a:rPr lang="de-DE" sz="2000" dirty="0" err="1" smtClean="0"/>
              <a:t>they</a:t>
            </a:r>
            <a:r>
              <a:rPr lang="de-DE" sz="2000" dirty="0" smtClean="0"/>
              <a:t>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mounted</a:t>
            </a:r>
            <a:r>
              <a:rPr lang="de-DE" sz="2000" dirty="0"/>
              <a:t> </a:t>
            </a:r>
            <a:r>
              <a:rPr lang="de-DE" sz="2000" dirty="0" err="1"/>
              <a:t>immediately</a:t>
            </a:r>
            <a:r>
              <a:rPr lang="de-DE" sz="2000" dirty="0"/>
              <a:t> after </a:t>
            </a:r>
            <a:r>
              <a:rPr lang="de-DE" sz="2000" dirty="0" err="1" smtClean="0"/>
              <a:t>the</a:t>
            </a:r>
            <a:r>
              <a:rPr lang="de-DE" sz="2000" dirty="0" smtClean="0"/>
              <a:t> beam time (</a:t>
            </a:r>
            <a:r>
              <a:rPr lang="de-DE" sz="2000" dirty="0" err="1" smtClean="0"/>
              <a:t>ending</a:t>
            </a:r>
            <a:r>
              <a:rPr lang="de-DE" sz="2000" dirty="0" smtClean="0"/>
              <a:t> 2019-04-16, 06:00 h)</a:t>
            </a:r>
          </a:p>
          <a:p>
            <a:endParaRPr lang="de-DE" sz="2000" dirty="0"/>
          </a:p>
          <a:p>
            <a:r>
              <a:rPr lang="de-DE" sz="2000" dirty="0" err="1" smtClean="0"/>
              <a:t>additionally</a:t>
            </a:r>
            <a:r>
              <a:rPr lang="de-DE" sz="2000" dirty="0" smtClean="0"/>
              <a:t>,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 err="1" smtClean="0"/>
              <a:t>rods</a:t>
            </a:r>
            <a:r>
              <a:rPr lang="de-DE" sz="2000" dirty="0" smtClean="0"/>
              <a:t>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produced</a:t>
            </a:r>
            <a:r>
              <a:rPr lang="de-DE" sz="2000" dirty="0" smtClean="0"/>
              <a:t> </a:t>
            </a:r>
            <a:r>
              <a:rPr lang="de-DE" sz="2000" dirty="0" err="1" smtClean="0"/>
              <a:t>applying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CERN design </a:t>
            </a:r>
            <a:r>
              <a:rPr lang="de-DE" sz="2000" dirty="0" err="1" smtClean="0"/>
              <a:t>for</a:t>
            </a:r>
            <a:r>
              <a:rPr lang="de-DE" sz="2000" dirty="0" smtClean="0"/>
              <a:t> FAIR</a:t>
            </a:r>
          </a:p>
          <a:p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3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257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7842" y="271335"/>
            <a:ext cx="4744658" cy="479163"/>
          </a:xfrm>
        </p:spPr>
        <p:txBody>
          <a:bodyPr/>
          <a:lstStyle/>
          <a:p>
            <a:pPr algn="ctr"/>
            <a:r>
              <a:rPr lang="de-DE" dirty="0" err="1" smtClean="0"/>
              <a:t>Conditioning</a:t>
            </a:r>
            <a:r>
              <a:rPr lang="de-DE" dirty="0" smtClean="0"/>
              <a:t> 2009 - 2015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9" y="812694"/>
            <a:ext cx="4201065" cy="582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416725" y="1535502"/>
            <a:ext cx="4373592" cy="54476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Notes </a:t>
            </a:r>
            <a:r>
              <a:rPr lang="de-DE" dirty="0" err="1" smtClean="0"/>
              <a:t>from</a:t>
            </a:r>
            <a:r>
              <a:rPr lang="de-DE" dirty="0" smtClean="0"/>
              <a:t> 2015...</a:t>
            </a:r>
          </a:p>
          <a:p>
            <a:pPr algn="l"/>
            <a:endParaRPr lang="de-DE" dirty="0" smtClean="0"/>
          </a:p>
          <a:p>
            <a:r>
              <a:rPr lang="de-DE" sz="12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5.8.15</a:t>
            </a:r>
            <a:r>
              <a:rPr lang="de-DE" sz="1200" dirty="0"/>
              <a:t>:</a:t>
            </a:r>
          </a:p>
          <a:p>
            <a:r>
              <a:rPr lang="de-DE" sz="1200" dirty="0" err="1" smtClean="0"/>
              <a:t>sxxx</a:t>
            </a:r>
            <a:r>
              <a:rPr lang="de-DE" sz="1200" dirty="0" smtClean="0"/>
              <a:t> </a:t>
            </a:r>
            <a:r>
              <a:rPr lang="de-DE" sz="1200" dirty="0"/>
              <a:t>und </a:t>
            </a:r>
            <a:r>
              <a:rPr lang="de-DE" sz="1200" dirty="0" err="1" smtClean="0"/>
              <a:t>vxxx</a:t>
            </a:r>
            <a:r>
              <a:rPr lang="de-DE" sz="1200" dirty="0" smtClean="0"/>
              <a:t> </a:t>
            </a:r>
            <a:r>
              <a:rPr lang="de-DE" sz="1200" dirty="0"/>
              <a:t>in </a:t>
            </a:r>
            <a:r>
              <a:rPr lang="de-DE" sz="1200" dirty="0" err="1"/>
              <a:t>kantine</a:t>
            </a:r>
            <a:r>
              <a:rPr lang="de-DE" sz="1200" dirty="0"/>
              <a:t>: </a:t>
            </a:r>
            <a:r>
              <a:rPr lang="de-DE" sz="12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HSI-RFQ jetzt 7.9 V bei 450kW/20kWrück, </a:t>
            </a:r>
            <a:r>
              <a:rPr lang="de-DE" sz="1200" b="1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faktor</a:t>
            </a:r>
            <a:r>
              <a:rPr lang="de-DE" sz="12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 besser als </a:t>
            </a:r>
            <a:r>
              <a:rPr lang="de-DE" sz="1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die </a:t>
            </a:r>
            <a:r>
              <a:rPr lang="de-DE" sz="12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beste kurve</a:t>
            </a:r>
            <a:r>
              <a:rPr lang="de-DE" sz="1200" dirty="0"/>
              <a:t>, Vacc14 mit 2.5Hz, während Au8+ mit 3.4V bei 50Hz und 3.2ms.</a:t>
            </a:r>
          </a:p>
          <a:p>
            <a:r>
              <a:rPr lang="de-DE" sz="1200" dirty="0"/>
              <a:t>10.8.15:</a:t>
            </a:r>
          </a:p>
          <a:p>
            <a:r>
              <a:rPr lang="de-DE" sz="1200" dirty="0"/>
              <a:t>HSI RFQ 8.0 V 500 kW 20 kW</a:t>
            </a:r>
          </a:p>
          <a:p>
            <a:r>
              <a:rPr lang="de-DE" sz="1200" dirty="0"/>
              <a:t>12.8.15:</a:t>
            </a:r>
          </a:p>
          <a:p>
            <a:r>
              <a:rPr lang="de-DE" sz="1200" dirty="0"/>
              <a:t>HSI-RFQ: Wenn der Warmhalter mit 6.42 Volt und 50 Hz mitläuft (ca. 1 </a:t>
            </a:r>
            <a:r>
              <a:rPr lang="de-DE" sz="1200" dirty="0" err="1"/>
              <a:t>ms</a:t>
            </a:r>
            <a:r>
              <a:rPr lang="de-DE" sz="1200" dirty="0"/>
              <a:t> HF), dann </a:t>
            </a:r>
            <a:r>
              <a:rPr lang="de-DE" sz="1200" dirty="0" err="1"/>
              <a:t>wirds</a:t>
            </a:r>
            <a:r>
              <a:rPr lang="de-DE" sz="1200" dirty="0"/>
              <a:t> dem tank wärmer, TK20%, und er braucht für die hohen vacc14 (8 V) mehr </a:t>
            </a:r>
            <a:r>
              <a:rPr lang="de-DE" sz="1200" dirty="0" err="1"/>
              <a:t>leistung</a:t>
            </a:r>
            <a:r>
              <a:rPr lang="de-DE" sz="1200" dirty="0"/>
              <a:t> (&gt;500kW). </a:t>
            </a:r>
            <a:r>
              <a:rPr lang="de-DE" sz="1200" dirty="0" err="1" smtClean="0"/>
              <a:t>Hxxx</a:t>
            </a:r>
            <a:r>
              <a:rPr lang="de-DE" sz="1200" dirty="0" smtClean="0"/>
              <a:t> </a:t>
            </a:r>
            <a:r>
              <a:rPr lang="de-DE" sz="1200" dirty="0"/>
              <a:t>macht noch bis </a:t>
            </a:r>
            <a:r>
              <a:rPr lang="de-DE" sz="1200" dirty="0" err="1"/>
              <a:t>freitag</a:t>
            </a:r>
            <a:r>
              <a:rPr lang="de-DE" sz="1200" dirty="0"/>
              <a:t> </a:t>
            </a:r>
            <a:r>
              <a:rPr lang="de-DE" sz="1200" dirty="0" err="1"/>
              <a:t>tests</a:t>
            </a:r>
            <a:r>
              <a:rPr lang="de-DE" sz="1200" dirty="0"/>
              <a:t>, </a:t>
            </a:r>
            <a:r>
              <a:rPr lang="de-DE" sz="1200" dirty="0" err="1"/>
              <a:t>anweisung</a:t>
            </a:r>
            <a:r>
              <a:rPr lang="de-DE" sz="1200" dirty="0"/>
              <a:t> in </a:t>
            </a:r>
            <a:r>
              <a:rPr lang="de-DE" sz="1200" dirty="0" err="1"/>
              <a:t>mittagssitzung</a:t>
            </a:r>
            <a:r>
              <a:rPr lang="de-DE" sz="1200" dirty="0"/>
              <a:t> geschrieben.</a:t>
            </a:r>
          </a:p>
          <a:p>
            <a:r>
              <a:rPr lang="de-DE" sz="1200" dirty="0"/>
              <a:t>7.10.15:</a:t>
            </a:r>
          </a:p>
          <a:p>
            <a:r>
              <a:rPr lang="de-DE" sz="1200" dirty="0" err="1"/>
              <a:t>hsi</a:t>
            </a:r>
            <a:r>
              <a:rPr lang="de-DE" sz="1200" dirty="0"/>
              <a:t> </a:t>
            </a:r>
            <a:r>
              <a:rPr lang="de-DE" sz="1200" dirty="0" err="1"/>
              <a:t>rfq</a:t>
            </a:r>
            <a:r>
              <a:rPr lang="de-DE" sz="1200" dirty="0"/>
              <a:t> 7,60 V 600 kW 17Uhr</a:t>
            </a:r>
          </a:p>
          <a:p>
            <a:r>
              <a:rPr lang="de-DE" sz="1200" dirty="0"/>
              <a:t>13.10.15:</a:t>
            </a:r>
          </a:p>
          <a:p>
            <a:r>
              <a:rPr lang="de-DE" sz="1200" dirty="0"/>
              <a:t>HSI-RFQ 8,22 V bei 700 kW Vorlauf.</a:t>
            </a:r>
          </a:p>
          <a:p>
            <a:r>
              <a:rPr lang="de-DE" sz="1200" dirty="0"/>
              <a:t>14.10.15:</a:t>
            </a:r>
          </a:p>
          <a:p>
            <a:r>
              <a:rPr lang="de-DE" sz="1200" dirty="0"/>
              <a:t>HSI RFQ den U06er von 7.5V 2.5Hz auf 3.0 V 48 Hz 3ms Strahl (knapp 4 </a:t>
            </a:r>
            <a:r>
              <a:rPr lang="de-DE" sz="1200" dirty="0" err="1"/>
              <a:t>ms</a:t>
            </a:r>
            <a:r>
              <a:rPr lang="de-DE" sz="1200" dirty="0"/>
              <a:t> HF) geändert, so fällt der U15er (4.0 V) raus , </a:t>
            </a:r>
            <a:r>
              <a:rPr lang="de-DE" sz="1200" dirty="0" err="1" smtClean="0"/>
              <a:t>Pxxx</a:t>
            </a:r>
            <a:r>
              <a:rPr lang="de-DE" sz="1200" dirty="0" smtClean="0"/>
              <a:t> </a:t>
            </a:r>
            <a:r>
              <a:rPr lang="de-DE" sz="1200" dirty="0"/>
              <a:t>ändert </a:t>
            </a:r>
            <a:r>
              <a:rPr lang="de-DE" sz="1200" dirty="0" err="1"/>
              <a:t>frequenzregelung</a:t>
            </a:r>
            <a:r>
              <a:rPr lang="de-DE" sz="1200" dirty="0"/>
              <a:t> TK, schließlich TKs bei 15%, vorher bei 5%. U14 nun bei 8.21V 2 Hz nun 730 kW und 19 kW Rück.</a:t>
            </a:r>
          </a:p>
          <a:p>
            <a:pPr algn="l"/>
            <a:endParaRPr lang="de-DE" dirty="0"/>
          </a:p>
          <a:p>
            <a:pPr algn="l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57996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2010...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24</a:t>
            </a:fld>
            <a:endParaRPr lang="de-DE" dirty="0"/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6983180"/>
              </p:ext>
            </p:extLst>
          </p:nvPr>
        </p:nvGraphicFramePr>
        <p:xfrm>
          <a:off x="422565" y="1317254"/>
          <a:ext cx="8211834" cy="4881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280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671" y="550293"/>
            <a:ext cx="5882985" cy="515068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Impact on </a:t>
            </a:r>
            <a:r>
              <a:rPr lang="en-US" sz="2200" dirty="0" err="1" smtClean="0"/>
              <a:t>Beamtime</a:t>
            </a:r>
            <a:r>
              <a:rPr lang="en-US" sz="2200" dirty="0" smtClean="0"/>
              <a:t> </a:t>
            </a:r>
            <a:r>
              <a:rPr lang="en-US" sz="2200" dirty="0"/>
              <a:t>2018/2019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</a:t>
            </a:r>
            <a:r>
              <a:rPr lang="en-US" dirty="0" smtClean="0"/>
              <a:t>imits </a:t>
            </a:r>
            <a:r>
              <a:rPr lang="en-US" dirty="0"/>
              <a:t>deliverable A/q to 43.7; </a:t>
            </a:r>
            <a:endParaRPr lang="en-US" dirty="0" smtClean="0"/>
          </a:p>
          <a:p>
            <a:pPr lvl="1"/>
            <a:r>
              <a:rPr lang="en-US" dirty="0" smtClean="0"/>
              <a:t>for </a:t>
            </a:r>
            <a:r>
              <a:rPr lang="en-US" dirty="0"/>
              <a:t>intense uranium </a:t>
            </a:r>
            <a:r>
              <a:rPr lang="en-US" dirty="0" smtClean="0"/>
              <a:t>A/q = 59.5 </a:t>
            </a:r>
            <a:r>
              <a:rPr lang="en-US" dirty="0"/>
              <a:t>is </a:t>
            </a:r>
            <a:r>
              <a:rPr lang="en-US" dirty="0" smtClean="0"/>
              <a:t>needed </a:t>
            </a:r>
          </a:p>
          <a:p>
            <a:pPr lvl="1"/>
            <a:r>
              <a:rPr lang="en-US" dirty="0" smtClean="0"/>
              <a:t>imposes </a:t>
            </a:r>
            <a:r>
              <a:rPr lang="en-US" dirty="0"/>
              <a:t>considerable intensity </a:t>
            </a:r>
            <a:r>
              <a:rPr lang="en-US" dirty="0">
                <a:solidFill>
                  <a:srgbClr val="FFC000"/>
                </a:solidFill>
              </a:rPr>
              <a:t>limitations</a:t>
            </a:r>
            <a:r>
              <a:rPr lang="en-US" dirty="0"/>
              <a:t> to all heavy ions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207329"/>
              </p:ext>
            </p:extLst>
          </p:nvPr>
        </p:nvGraphicFramePr>
        <p:xfrm>
          <a:off x="657226" y="3040063"/>
          <a:ext cx="7629524" cy="2617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9833"/>
                <a:gridCol w="534204"/>
                <a:gridCol w="639218"/>
                <a:gridCol w="602692"/>
                <a:gridCol w="1333226"/>
                <a:gridCol w="1755443"/>
                <a:gridCol w="1388852"/>
                <a:gridCol w="1006056"/>
              </a:tblGrid>
              <a:tr h="8103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mass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q_min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q_best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I_SIS18(</a:t>
                      </a:r>
                      <a:r>
                        <a:rPr lang="en-US" sz="1400" u="none" strike="noStrike" dirty="0" err="1" smtClean="0">
                          <a:effectLst/>
                        </a:rPr>
                        <a:t>q_best</a:t>
                      </a:r>
                      <a:r>
                        <a:rPr lang="en-US" sz="1400" u="none" strike="noStrike" dirty="0" smtClean="0">
                          <a:effectLst/>
                        </a:rPr>
                        <a:t>)</a:t>
                      </a:r>
                      <a:r>
                        <a:rPr lang="en-US" sz="1400" u="none" strike="noStrike" dirty="0">
                          <a:effectLst/>
                        </a:rPr>
                        <a:t/>
                      </a:r>
                      <a:br>
                        <a:rPr lang="en-US" sz="1400" u="none" strike="noStrike" dirty="0">
                          <a:effectLst/>
                        </a:rPr>
                      </a:br>
                      <a:r>
                        <a:rPr lang="en-US" sz="1400" u="none" strike="noStrike" dirty="0">
                          <a:effectLst/>
                        </a:rPr>
                        <a:t>[</a:t>
                      </a:r>
                      <a:r>
                        <a:rPr lang="en-US" sz="1400" u="none" strike="noStrike" dirty="0" err="1">
                          <a:effectLst/>
                        </a:rPr>
                        <a:t>eµA</a:t>
                      </a:r>
                      <a:r>
                        <a:rPr lang="en-US" sz="1400" u="none" strike="noStrike" dirty="0">
                          <a:effectLst/>
                        </a:rPr>
                        <a:t>]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I(</a:t>
                      </a:r>
                      <a:r>
                        <a:rPr lang="en-US" sz="1400" u="none" strike="noStrike" dirty="0" err="1">
                          <a:solidFill>
                            <a:srgbClr val="FFC000"/>
                          </a:solidFill>
                          <a:effectLst/>
                        </a:rPr>
                        <a:t>q_min</a:t>
                      </a:r>
                      <a:r>
                        <a:rPr lang="en-US" sz="14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) / I(</a:t>
                      </a:r>
                      <a:r>
                        <a:rPr lang="en-US" sz="1400" u="none" strike="noStrike" dirty="0" err="1">
                          <a:solidFill>
                            <a:srgbClr val="FFC000"/>
                          </a:solidFill>
                          <a:effectLst/>
                        </a:rPr>
                        <a:t>q_best</a:t>
                      </a:r>
                      <a:r>
                        <a:rPr lang="en-US" sz="14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I_SIS18(q_min)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[eµA]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q(SIS18)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1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1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0,01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4,11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1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1,00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1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0,50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1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0,00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1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44,7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1,00</a:t>
                      </a:r>
                      <a:endParaRPr lang="en-US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44,7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5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671" y="442066"/>
            <a:ext cx="6065929" cy="61718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Outlook</a:t>
            </a:r>
            <a:br>
              <a:rPr lang="de-DE" dirty="0" smtClean="0"/>
            </a:br>
            <a:r>
              <a:rPr lang="de-DE" dirty="0" smtClean="0"/>
              <a:t>Mid Term Solution: FAIR Performance </a:t>
            </a:r>
            <a:r>
              <a:rPr lang="de-DE" dirty="0" err="1" smtClean="0"/>
              <a:t>Gain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8056" y="1752600"/>
            <a:ext cx="8211834" cy="4053555"/>
          </a:xfrm>
        </p:spPr>
        <p:txBody>
          <a:bodyPr>
            <a:normAutofit/>
          </a:bodyPr>
          <a:lstStyle/>
          <a:p>
            <a:r>
              <a:rPr lang="de-DE" sz="2000" dirty="0" smtClean="0"/>
              <a:t>follow </a:t>
            </a:r>
            <a:r>
              <a:rPr lang="de-DE" sz="2000" dirty="0" err="1" smtClean="0"/>
              <a:t>up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original </a:t>
            </a:r>
            <a:r>
              <a:rPr lang="de-DE" sz="2000" dirty="0" err="1" smtClean="0"/>
              <a:t>strategy</a:t>
            </a:r>
            <a:r>
              <a:rPr lang="de-DE" sz="2000" dirty="0" smtClean="0"/>
              <a:t> (CERN design)</a:t>
            </a:r>
          </a:p>
          <a:p>
            <a:endParaRPr lang="de-DE" sz="2000" dirty="0" smtClean="0"/>
          </a:p>
          <a:p>
            <a:r>
              <a:rPr lang="de-DE" sz="2000" dirty="0" err="1" smtClean="0"/>
              <a:t>postponed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2020</a:t>
            </a:r>
          </a:p>
          <a:p>
            <a:r>
              <a:rPr lang="de-DE" sz="2000" dirty="0" smtClean="0"/>
              <a:t>material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rods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carrier</a:t>
            </a:r>
            <a:r>
              <a:rPr lang="de-DE" sz="2000" dirty="0" smtClean="0"/>
              <a:t> rings </a:t>
            </a:r>
            <a:r>
              <a:rPr lang="de-DE" sz="2000" dirty="0" err="1" smtClean="0"/>
              <a:t>ordered</a:t>
            </a:r>
            <a:endParaRPr lang="de-DE" sz="2000" dirty="0" smtClean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4" y="4011545"/>
            <a:ext cx="40608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76" y="4527023"/>
            <a:ext cx="456088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869374" y="4975158"/>
            <a:ext cx="1483102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200" dirty="0" err="1" smtClean="0"/>
              <a:t>test</a:t>
            </a:r>
            <a:r>
              <a:rPr lang="de-DE" sz="1200" dirty="0" smtClean="0"/>
              <a:t> </a:t>
            </a:r>
            <a:r>
              <a:rPr lang="de-DE" sz="1200" dirty="0" err="1" smtClean="0"/>
              <a:t>piece</a:t>
            </a:r>
            <a:r>
              <a:rPr lang="de-DE" sz="1200" dirty="0" smtClean="0"/>
              <a:t>,</a:t>
            </a:r>
          </a:p>
          <a:p>
            <a:r>
              <a:rPr lang="de-DE" sz="1200" dirty="0" err="1" smtClean="0"/>
              <a:t>pre-milled</a:t>
            </a:r>
            <a:r>
              <a:rPr lang="de-DE" sz="1200" dirty="0" smtClean="0"/>
              <a:t> </a:t>
            </a:r>
            <a:r>
              <a:rPr lang="de-DE" sz="1200" dirty="0" err="1" smtClean="0"/>
              <a:t>pieces</a:t>
            </a:r>
            <a:r>
              <a:rPr lang="de-DE" sz="1200" dirty="0" smtClean="0"/>
              <a:t>,</a:t>
            </a:r>
          </a:p>
          <a:p>
            <a:r>
              <a:rPr lang="de-DE" sz="1200" dirty="0" err="1" smtClean="0"/>
              <a:t>older</a:t>
            </a:r>
            <a:r>
              <a:rPr lang="de-DE" sz="1200" dirty="0" smtClean="0"/>
              <a:t> </a:t>
            </a:r>
            <a:r>
              <a:rPr lang="de-DE" sz="1200" dirty="0" err="1" smtClean="0"/>
              <a:t>example</a:t>
            </a:r>
            <a:r>
              <a:rPr lang="de-DE" sz="1200" dirty="0" smtClean="0"/>
              <a:t>,</a:t>
            </a:r>
          </a:p>
          <a:p>
            <a:r>
              <a:rPr lang="de-DE" sz="1200" dirty="0" err="1" smtClean="0"/>
              <a:t>new</a:t>
            </a:r>
            <a:r>
              <a:rPr lang="de-DE" sz="1200" dirty="0" smtClean="0"/>
              <a:t> </a:t>
            </a:r>
            <a:r>
              <a:rPr lang="de-DE" sz="1200" dirty="0" err="1" smtClean="0"/>
              <a:t>milled</a:t>
            </a:r>
            <a:r>
              <a:rPr lang="de-DE" sz="1200" dirty="0" smtClean="0"/>
              <a:t> </a:t>
            </a:r>
            <a:r>
              <a:rPr lang="de-DE" sz="1200" dirty="0" err="1" smtClean="0"/>
              <a:t>rod</a:t>
            </a:r>
            <a:r>
              <a:rPr lang="de-DE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95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58798" y="503550"/>
            <a:ext cx="5771072" cy="55856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Work </a:t>
            </a:r>
            <a:r>
              <a:rPr lang="de-DE" dirty="0"/>
              <a:t>P</a:t>
            </a:r>
            <a:r>
              <a:rPr lang="de-DE" dirty="0" smtClean="0"/>
              <a:t>ackage </a:t>
            </a:r>
            <a:r>
              <a:rPr lang="de-DE" dirty="0"/>
              <a:t>D</a:t>
            </a:r>
            <a:r>
              <a:rPr lang="de-DE" dirty="0" smtClean="0"/>
              <a:t>escription</a:t>
            </a:r>
            <a:br>
              <a:rPr lang="de-DE" dirty="0" smtClean="0"/>
            </a:br>
            <a:r>
              <a:rPr lang="de-DE" dirty="0" smtClean="0"/>
              <a:t>High </a:t>
            </a:r>
            <a:r>
              <a:rPr lang="de-DE" dirty="0" err="1" smtClean="0"/>
              <a:t>Current</a:t>
            </a:r>
            <a:r>
              <a:rPr lang="de-DE" dirty="0" smtClean="0"/>
              <a:t> RFQ / UNILAC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41419" y="2169020"/>
            <a:ext cx="8397756" cy="3650755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Scope</a:t>
            </a:r>
            <a:endParaRPr lang="de-DE" sz="2000" dirty="0" smtClean="0"/>
          </a:p>
          <a:p>
            <a:pPr lvl="1"/>
            <a:r>
              <a:rPr lang="de-DE" sz="1600" dirty="0" smtClean="0"/>
              <a:t>Design, </a:t>
            </a:r>
            <a:r>
              <a:rPr lang="de-DE" sz="1600" dirty="0" err="1" smtClean="0"/>
              <a:t>production</a:t>
            </a:r>
            <a:r>
              <a:rPr lang="de-DE" sz="1600" dirty="0" smtClean="0"/>
              <a:t>, </a:t>
            </a:r>
            <a:r>
              <a:rPr lang="de-DE" sz="1600" dirty="0" err="1" smtClean="0"/>
              <a:t>installation</a:t>
            </a:r>
            <a:r>
              <a:rPr lang="de-DE" sz="1600" dirty="0" smtClean="0"/>
              <a:t>,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commissioning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re-designed</a:t>
            </a:r>
            <a:r>
              <a:rPr lang="de-DE" sz="1600" dirty="0" smtClean="0"/>
              <a:t> RFQ </a:t>
            </a:r>
            <a:r>
              <a:rPr lang="de-DE" sz="1600" dirty="0" err="1" smtClean="0"/>
              <a:t>rods</a:t>
            </a:r>
            <a:r>
              <a:rPr lang="de-DE" sz="1600" dirty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meet</a:t>
            </a:r>
            <a:r>
              <a:rPr lang="de-DE" sz="1600" dirty="0" smtClean="0"/>
              <a:t> FAIR </a:t>
            </a:r>
            <a:r>
              <a:rPr lang="de-DE" sz="1600" dirty="0" err="1" smtClean="0"/>
              <a:t>requirements</a:t>
            </a:r>
            <a:endParaRPr lang="de-DE" sz="1600" dirty="0" smtClean="0"/>
          </a:p>
          <a:p>
            <a:endParaRPr lang="de-DE" sz="2000" dirty="0" smtClean="0"/>
          </a:p>
          <a:p>
            <a:r>
              <a:rPr lang="de-DE" sz="2000" dirty="0" smtClean="0"/>
              <a:t>System </a:t>
            </a:r>
            <a:r>
              <a:rPr lang="de-DE" sz="2000" dirty="0" err="1" smtClean="0"/>
              <a:t>function</a:t>
            </a:r>
            <a:endParaRPr lang="de-DE" sz="2000" dirty="0" smtClean="0"/>
          </a:p>
          <a:p>
            <a:pPr lvl="1"/>
            <a:r>
              <a:rPr lang="de-DE" sz="1600" dirty="0" smtClean="0"/>
              <a:t>First </a:t>
            </a:r>
            <a:r>
              <a:rPr lang="de-DE" sz="1600" dirty="0" err="1" smtClean="0"/>
              <a:t>accelerating</a:t>
            </a:r>
            <a:r>
              <a:rPr lang="de-DE" sz="1600" dirty="0" smtClean="0"/>
              <a:t> </a:t>
            </a:r>
            <a:r>
              <a:rPr lang="de-DE" sz="1600" dirty="0" err="1" smtClean="0"/>
              <a:t>section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heavy </a:t>
            </a:r>
            <a:r>
              <a:rPr lang="de-DE" sz="1600" dirty="0" err="1" smtClean="0"/>
              <a:t>ion</a:t>
            </a:r>
            <a:r>
              <a:rPr lang="de-DE" sz="1600" dirty="0" smtClean="0"/>
              <a:t> </a:t>
            </a:r>
            <a:r>
              <a:rPr lang="de-DE" sz="1600" dirty="0" err="1" smtClean="0"/>
              <a:t>injector</a:t>
            </a:r>
            <a:r>
              <a:rPr lang="de-DE" sz="1600" dirty="0" smtClean="0"/>
              <a:t> </a:t>
            </a:r>
            <a:r>
              <a:rPr lang="de-DE" sz="1600" dirty="0" err="1" smtClean="0"/>
              <a:t>linac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FAIR</a:t>
            </a:r>
          </a:p>
          <a:p>
            <a:endParaRPr lang="de-DE" sz="2000" dirty="0" smtClean="0"/>
          </a:p>
          <a:p>
            <a:r>
              <a:rPr lang="de-DE" sz="2000" dirty="0" smtClean="0"/>
              <a:t>System </a:t>
            </a:r>
            <a:r>
              <a:rPr lang="de-DE" sz="2000" dirty="0" err="1" smtClean="0"/>
              <a:t>requirements</a:t>
            </a:r>
            <a:endParaRPr lang="de-DE" sz="2000" dirty="0" smtClean="0"/>
          </a:p>
          <a:p>
            <a:pPr lvl="1"/>
            <a:r>
              <a:rPr lang="de-DE" sz="1600" dirty="0"/>
              <a:t>I</a:t>
            </a:r>
            <a:r>
              <a:rPr lang="de-DE" sz="1600" dirty="0" smtClean="0"/>
              <a:t>on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2.2 </a:t>
            </a:r>
            <a:r>
              <a:rPr lang="de-DE" sz="1600" dirty="0" err="1" smtClean="0"/>
              <a:t>keV</a:t>
            </a:r>
            <a:r>
              <a:rPr lang="de-DE" sz="1600" dirty="0" smtClean="0"/>
              <a:t>/u</a:t>
            </a:r>
          </a:p>
          <a:p>
            <a:pPr lvl="1"/>
            <a:r>
              <a:rPr lang="de-DE" sz="1600" dirty="0" smtClean="0"/>
              <a:t>Maximum design </a:t>
            </a:r>
            <a:r>
              <a:rPr lang="de-DE" sz="1600" dirty="0" err="1" smtClean="0"/>
              <a:t>current</a:t>
            </a:r>
            <a:r>
              <a:rPr lang="de-DE" sz="1600" dirty="0" smtClean="0"/>
              <a:t> 0.34 mA* A/q (</a:t>
            </a:r>
            <a:r>
              <a:rPr lang="de-DE" sz="1600" dirty="0"/>
              <a:t>20 </a:t>
            </a:r>
            <a:r>
              <a:rPr lang="de-DE" sz="1600" dirty="0" err="1"/>
              <a:t>emA</a:t>
            </a:r>
            <a:r>
              <a:rPr lang="de-DE" sz="1600" dirty="0"/>
              <a:t> </a:t>
            </a:r>
            <a:r>
              <a:rPr lang="de-DE" sz="1600" dirty="0" smtClean="0"/>
              <a:t>U</a:t>
            </a:r>
            <a:r>
              <a:rPr lang="de-DE" sz="1600" baseline="30000" dirty="0" smtClean="0"/>
              <a:t>4+</a:t>
            </a:r>
            <a:r>
              <a:rPr lang="de-DE" sz="1600" dirty="0" smtClean="0"/>
              <a:t>)</a:t>
            </a:r>
          </a:p>
          <a:p>
            <a:endParaRPr lang="de-DE" sz="2000" dirty="0" smtClean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37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3"/>
          <a:stretch/>
        </p:blipFill>
        <p:spPr>
          <a:xfrm>
            <a:off x="258777" y="4103823"/>
            <a:ext cx="6719763" cy="1702392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260146" y="4189218"/>
            <a:ext cx="528664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3753207" y="4189218"/>
            <a:ext cx="856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≈ 115 m</a:t>
            </a:r>
            <a:endParaRPr lang="en-US" sz="1200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2200" y="1281336"/>
            <a:ext cx="2080300" cy="1357888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258777" y="603263"/>
            <a:ext cx="5978105" cy="7875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2200" u="sng" dirty="0" err="1" smtClean="0"/>
              <a:t>UNI</a:t>
            </a:r>
            <a:r>
              <a:rPr lang="en-GB" sz="2200" dirty="0" err="1" smtClean="0"/>
              <a:t>versal</a:t>
            </a:r>
            <a:r>
              <a:rPr lang="en-GB" sz="2200" dirty="0" smtClean="0"/>
              <a:t> </a:t>
            </a:r>
            <a:r>
              <a:rPr lang="en-GB" sz="2200" u="sng" dirty="0" smtClean="0"/>
              <a:t>L</a:t>
            </a:r>
            <a:r>
              <a:rPr lang="en-GB" sz="2200" dirty="0" smtClean="0"/>
              <a:t>inear </a:t>
            </a:r>
            <a:r>
              <a:rPr lang="en-GB" sz="2200" u="sng" dirty="0" smtClean="0"/>
              <a:t>Ac</a:t>
            </a:r>
            <a:r>
              <a:rPr lang="en-GB" sz="2200" dirty="0" smtClean="0"/>
              <a:t>celerator UNILAC</a:t>
            </a:r>
            <a:endParaRPr lang="en-GB" sz="2200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</a:t>
            </a:fld>
            <a:endParaRPr lang="de-DE" dirty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106742"/>
              </p:ext>
            </p:extLst>
          </p:nvPr>
        </p:nvGraphicFramePr>
        <p:xfrm>
          <a:off x="260146" y="1174624"/>
          <a:ext cx="6826562" cy="292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177"/>
                <a:gridCol w="1733910"/>
                <a:gridCol w="1678377"/>
                <a:gridCol w="897098"/>
              </a:tblGrid>
              <a:tr h="31924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chemeClr val="bg1"/>
                          </a:solidFill>
                        </a:rPr>
                        <a:t>HSI RFQ</a:t>
                      </a:r>
                      <a:endParaRPr lang="de-DE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UNILAC</a:t>
                      </a:r>
                      <a:endParaRPr lang="de-DE" sz="14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39432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ion</a:t>
                      </a:r>
                      <a:r>
                        <a:rPr lang="de-DE" sz="1200" dirty="0" smtClean="0"/>
                        <a:t> A/q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≤ 59.5 (i.e. </a:t>
                      </a:r>
                      <a:r>
                        <a:rPr lang="de-DE" sz="1200" b="1" baseline="30000" dirty="0" smtClean="0"/>
                        <a:t>238</a:t>
                      </a:r>
                      <a:r>
                        <a:rPr lang="de-DE" sz="1200" b="1" dirty="0" smtClean="0"/>
                        <a:t>U</a:t>
                      </a:r>
                      <a:r>
                        <a:rPr lang="de-DE" sz="1200" b="1" baseline="30000" dirty="0" smtClean="0"/>
                        <a:t>4+</a:t>
                      </a:r>
                      <a:r>
                        <a:rPr lang="de-DE" sz="1200" b="1" dirty="0" smtClean="0"/>
                        <a:t>)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≤ 8.5 (i.e. </a:t>
                      </a:r>
                      <a:r>
                        <a:rPr lang="de-DE" sz="1200" baseline="30000" dirty="0" smtClean="0"/>
                        <a:t>238</a:t>
                      </a:r>
                      <a:r>
                        <a:rPr lang="de-DE" sz="1200" dirty="0" smtClean="0"/>
                        <a:t>U</a:t>
                      </a:r>
                      <a:r>
                        <a:rPr lang="de-DE" sz="1200" baseline="30000" dirty="0" smtClean="0"/>
                        <a:t>28+</a:t>
                      </a:r>
                      <a:r>
                        <a:rPr lang="de-DE" sz="1200" dirty="0" smtClean="0"/>
                        <a:t>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</a:tr>
              <a:tr h="23943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beam </a:t>
                      </a:r>
                      <a:r>
                        <a:rPr lang="de-DE" sz="1200" dirty="0" err="1" smtClean="0"/>
                        <a:t>current</a:t>
                      </a:r>
                      <a:r>
                        <a:rPr lang="de-DE" sz="1200" dirty="0" smtClean="0"/>
                        <a:t> (pulse) *A/q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err="1" smtClean="0"/>
                        <a:t>nom</a:t>
                      </a:r>
                      <a:r>
                        <a:rPr lang="de-DE" sz="1200" b="1" dirty="0" smtClean="0"/>
                        <a:t>. 0.25 (0.5% d.c.)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1.76 (0.5%</a:t>
                      </a:r>
                      <a:r>
                        <a:rPr lang="de-DE" sz="1200" baseline="0" dirty="0" smtClean="0"/>
                        <a:t> d.c.)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emA</a:t>
                      </a:r>
                      <a:endParaRPr lang="de-DE" sz="1200" dirty="0"/>
                    </a:p>
                  </a:txBody>
                  <a:tcPr/>
                </a:tc>
              </a:tr>
              <a:tr h="239432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input</a:t>
                      </a:r>
                      <a:r>
                        <a:rPr lang="de-DE" sz="1200" dirty="0" smtClean="0"/>
                        <a:t> beam </a:t>
                      </a:r>
                      <a:r>
                        <a:rPr lang="de-DE" sz="1200" dirty="0" err="1" smtClean="0"/>
                        <a:t>energy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2.2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(2.2 / 120</a:t>
                      </a:r>
                      <a:r>
                        <a:rPr lang="de-DE" sz="800" dirty="0" smtClean="0"/>
                        <a:t>IH</a:t>
                      </a:r>
                      <a:r>
                        <a:rPr lang="de-DE" sz="1200" dirty="0" smtClean="0"/>
                        <a:t> / 1400</a:t>
                      </a:r>
                      <a:r>
                        <a:rPr lang="de-DE" sz="800" dirty="0" smtClean="0"/>
                        <a:t>Alv</a:t>
                      </a:r>
                      <a:r>
                        <a:rPr lang="de-DE" sz="1200" dirty="0" smtClean="0"/>
                        <a:t>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keV</a:t>
                      </a:r>
                      <a:r>
                        <a:rPr lang="de-DE" sz="1200" dirty="0" smtClean="0"/>
                        <a:t>/u</a:t>
                      </a:r>
                      <a:endParaRPr lang="de-DE" sz="1200" dirty="0"/>
                    </a:p>
                  </a:txBody>
                  <a:tcPr/>
                </a:tc>
              </a:tr>
              <a:tr h="32264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 smtClean="0"/>
                        <a:t>output</a:t>
                      </a:r>
                      <a:r>
                        <a:rPr lang="de-DE" sz="1200" dirty="0" smtClean="0"/>
                        <a:t> beam </a:t>
                      </a:r>
                      <a:r>
                        <a:rPr lang="de-DE" sz="1200" dirty="0" err="1" smtClean="0"/>
                        <a:t>energy</a:t>
                      </a:r>
                      <a:endParaRPr lang="de-DE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0.120</a:t>
                      </a:r>
                      <a:endParaRPr lang="de-DE" sz="1200" b="1" dirty="0"/>
                    </a:p>
                  </a:txBody>
                  <a:tcPr>
                    <a:solidFill>
                      <a:schemeClr val="accent1">
                        <a:tint val="20000"/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3.0 - 11.4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MeV</a:t>
                      </a:r>
                      <a:r>
                        <a:rPr lang="de-DE" sz="1200" dirty="0" smtClean="0"/>
                        <a:t>/u</a:t>
                      </a:r>
                    </a:p>
                  </a:txBody>
                  <a:tcPr/>
                </a:tc>
              </a:tr>
              <a:tr h="320556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normalized</a:t>
                      </a:r>
                      <a:r>
                        <a:rPr lang="de-DE" sz="1200" dirty="0" smtClean="0"/>
                        <a:t> total </a:t>
                      </a:r>
                      <a:r>
                        <a:rPr lang="de-DE" sz="1200" dirty="0" err="1" smtClean="0"/>
                        <a:t>output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emittance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0.4      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0.8 </a:t>
                      </a:r>
                      <a:r>
                        <a:rPr lang="de-DE" sz="1200" dirty="0" err="1" smtClean="0"/>
                        <a:t>hor</a:t>
                      </a:r>
                      <a:r>
                        <a:rPr lang="de-DE" sz="1200" dirty="0" smtClean="0"/>
                        <a:t>. / 2.5 ver.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mm </a:t>
                      </a:r>
                      <a:r>
                        <a:rPr lang="de-DE" sz="1200" dirty="0" err="1" smtClean="0"/>
                        <a:t>mrad</a:t>
                      </a:r>
                      <a:endParaRPr lang="de-DE" sz="1200" dirty="0"/>
                    </a:p>
                  </a:txBody>
                  <a:tcPr/>
                </a:tc>
              </a:tr>
              <a:tr h="23943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beam pulse </a:t>
                      </a:r>
                      <a:r>
                        <a:rPr lang="de-DE" sz="1200" dirty="0" err="1" smtClean="0"/>
                        <a:t>duration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≤ 5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≤ 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ms</a:t>
                      </a:r>
                      <a:endParaRPr lang="de-DE" sz="1200" dirty="0"/>
                    </a:p>
                  </a:txBody>
                  <a:tcPr/>
                </a:tc>
              </a:tr>
              <a:tr h="23943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beam </a:t>
                      </a:r>
                      <a:r>
                        <a:rPr lang="de-DE" sz="1200" dirty="0" err="1" smtClean="0"/>
                        <a:t>repetition</a:t>
                      </a:r>
                      <a:r>
                        <a:rPr lang="de-DE" sz="1200" dirty="0" smtClean="0"/>
                        <a:t> rate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smtClean="0"/>
                        <a:t>≤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≤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Hz</a:t>
                      </a:r>
                      <a:endParaRPr lang="de-DE" sz="1200" dirty="0"/>
                    </a:p>
                  </a:txBody>
                  <a:tcPr/>
                </a:tc>
              </a:tr>
              <a:tr h="239432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operating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frequency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36.136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36.136 / 108.408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MHz</a:t>
                      </a:r>
                      <a:endParaRPr lang="de-DE" sz="1200" dirty="0"/>
                    </a:p>
                  </a:txBody>
                  <a:tcPr/>
                </a:tc>
              </a:tr>
              <a:tr h="239432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length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9.25</a:t>
                      </a:r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≈ 115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O:\HSI-RFQ-Upgrade_2008\2018 Refab\Fotos\20180808_1044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9" b="36865"/>
          <a:stretch/>
        </p:blipFill>
        <p:spPr bwMode="auto">
          <a:xfrm>
            <a:off x="728625" y="5537314"/>
            <a:ext cx="3555027" cy="110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 nach unten 1"/>
          <p:cNvSpPr/>
          <p:nvPr/>
        </p:nvSpPr>
        <p:spPr>
          <a:xfrm rot="19415228">
            <a:off x="1011553" y="5404736"/>
            <a:ext cx="321487" cy="609268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5193102" y="871268"/>
            <a:ext cx="2079198" cy="806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Ellipse 6"/>
          <p:cNvSpPr/>
          <p:nvPr/>
        </p:nvSpPr>
        <p:spPr>
          <a:xfrm>
            <a:off x="333375" y="4854946"/>
            <a:ext cx="866775" cy="682368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9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7916" y="185610"/>
            <a:ext cx="3111210" cy="787557"/>
          </a:xfrm>
        </p:spPr>
        <p:txBody>
          <a:bodyPr/>
          <a:lstStyle/>
          <a:p>
            <a:r>
              <a:rPr lang="de-DE" dirty="0" smtClean="0"/>
              <a:t>20 </a:t>
            </a:r>
            <a:r>
              <a:rPr lang="de-DE" dirty="0" err="1" smtClean="0"/>
              <a:t>Years</a:t>
            </a:r>
            <a:r>
              <a:rPr lang="de-DE" dirty="0" smtClean="0"/>
              <a:t>....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1996 – 1999 design, </a:t>
            </a:r>
            <a:r>
              <a:rPr lang="de-DE" dirty="0" err="1" smtClean="0"/>
              <a:t>fabrication</a:t>
            </a:r>
            <a:r>
              <a:rPr lang="de-DE" dirty="0" smtClean="0"/>
              <a:t> 			(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DESIGN</a:t>
            </a:r>
            <a:r>
              <a:rPr lang="de-DE" dirty="0" smtClean="0"/>
              <a:t>)</a:t>
            </a:r>
          </a:p>
          <a:p>
            <a:r>
              <a:rPr lang="de-DE" dirty="0" smtClean="0"/>
              <a:t>1999 </a:t>
            </a:r>
            <a:r>
              <a:rPr lang="de-DE" dirty="0" err="1" smtClean="0"/>
              <a:t>commissioning</a:t>
            </a:r>
            <a:endParaRPr lang="de-DE" dirty="0" smtClean="0"/>
          </a:p>
          <a:p>
            <a:r>
              <a:rPr lang="de-DE" dirty="0" smtClean="0"/>
              <a:t>2004 </a:t>
            </a:r>
            <a:r>
              <a:rPr lang="de-DE" dirty="0" smtClean="0"/>
              <a:t>RFQ IRM </a:t>
            </a:r>
            <a:r>
              <a:rPr lang="de-DE" dirty="0" err="1" smtClean="0"/>
              <a:t>re</a:t>
            </a:r>
            <a:r>
              <a:rPr lang="de-DE" dirty="0" smtClean="0"/>
              <a:t>-design 					(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 RE-DESIGN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 smtClean="0"/>
              <a:t>2008/2009 RFQ </a:t>
            </a:r>
            <a:r>
              <a:rPr lang="de-DE" dirty="0" err="1" smtClean="0"/>
              <a:t>complete</a:t>
            </a:r>
            <a:r>
              <a:rPr lang="de-DE" dirty="0" smtClean="0"/>
              <a:t> part. </a:t>
            </a:r>
            <a:r>
              <a:rPr lang="de-DE" dirty="0" err="1" smtClean="0"/>
              <a:t>dyn</a:t>
            </a:r>
            <a:r>
              <a:rPr lang="de-DE" dirty="0" smtClean="0"/>
              <a:t>. </a:t>
            </a:r>
            <a:r>
              <a:rPr lang="de-DE" dirty="0" err="1" smtClean="0"/>
              <a:t>re</a:t>
            </a:r>
            <a:r>
              <a:rPr lang="de-DE" dirty="0" smtClean="0"/>
              <a:t>-design 									(</a:t>
            </a:r>
            <a:r>
              <a:rPr lang="de-DE" dirty="0" err="1" smtClean="0"/>
              <a:t>for</a:t>
            </a:r>
            <a:r>
              <a:rPr lang="de-DE" dirty="0" smtClean="0"/>
              <a:t> larger </a:t>
            </a:r>
            <a:r>
              <a:rPr lang="de-DE" dirty="0" err="1" smtClean="0"/>
              <a:t>acceptance</a:t>
            </a:r>
            <a:r>
              <a:rPr lang="de-DE" dirty="0" smtClean="0"/>
              <a:t>)	(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2nd RE-DESIGN</a:t>
            </a:r>
            <a:r>
              <a:rPr lang="de-DE" dirty="0" smtClean="0"/>
              <a:t>)</a:t>
            </a:r>
          </a:p>
          <a:p>
            <a:r>
              <a:rPr lang="de-DE" dirty="0" smtClean="0"/>
              <a:t>... 2012...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endParaRPr lang="de-DE" dirty="0" smtClean="0"/>
          </a:p>
          <a:p>
            <a:r>
              <a:rPr lang="de-DE" dirty="0" smtClean="0"/>
              <a:t>2015 </a:t>
            </a:r>
            <a:r>
              <a:rPr lang="de-DE" dirty="0" smtClean="0"/>
              <a:t>August 5th: </a:t>
            </a:r>
            <a:r>
              <a:rPr lang="de-DE" dirty="0" err="1" smtClean="0"/>
              <a:t>sudden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improvement</a:t>
            </a:r>
            <a:r>
              <a:rPr lang="de-DE" dirty="0" smtClean="0"/>
              <a:t>...</a:t>
            </a:r>
          </a:p>
          <a:p>
            <a:r>
              <a:rPr lang="de-DE" dirty="0" smtClean="0"/>
              <a:t>2015 November RF expert </a:t>
            </a:r>
            <a:r>
              <a:rPr lang="de-DE" dirty="0" err="1" smtClean="0"/>
              <a:t>investigations</a:t>
            </a:r>
            <a:r>
              <a:rPr lang="de-DE" dirty="0" smtClean="0"/>
              <a:t> (</a:t>
            </a:r>
            <a:r>
              <a:rPr lang="de-DE" sz="1700" dirty="0" err="1" smtClean="0"/>
              <a:t>plungers</a:t>
            </a:r>
            <a:r>
              <a:rPr lang="de-DE" sz="1700" dirty="0" smtClean="0"/>
              <a:t> 20...24% </a:t>
            </a:r>
            <a:r>
              <a:rPr lang="de-DE" sz="1700" dirty="0" err="1" smtClean="0"/>
              <a:t>best</a:t>
            </a:r>
            <a:r>
              <a:rPr lang="de-DE" dirty="0" smtClean="0"/>
              <a:t>)</a:t>
            </a:r>
          </a:p>
          <a:p>
            <a:r>
              <a:rPr lang="de-DE" dirty="0" smtClean="0"/>
              <a:t>2016 </a:t>
            </a:r>
            <a:r>
              <a:rPr lang="de-DE" dirty="0" err="1" smtClean="0"/>
              <a:t>October</a:t>
            </a:r>
            <a:r>
              <a:rPr lang="de-DE" dirty="0" smtClean="0"/>
              <a:t>: RF expert </a:t>
            </a:r>
            <a:r>
              <a:rPr lang="de-DE" dirty="0" err="1" smtClean="0"/>
              <a:t>tests</a:t>
            </a:r>
            <a:r>
              <a:rPr lang="de-DE" dirty="0" smtClean="0"/>
              <a:t>,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ever</a:t>
            </a:r>
            <a:r>
              <a:rPr lang="de-DE" dirty="0" smtClean="0"/>
              <a:t>!</a:t>
            </a:r>
          </a:p>
          <a:p>
            <a:r>
              <a:rPr lang="de-DE" dirty="0" smtClean="0"/>
              <a:t>2017/2018 </a:t>
            </a:r>
            <a:r>
              <a:rPr lang="de-DE" dirty="0" err="1" smtClean="0"/>
              <a:t>re-commissioning</a:t>
            </a:r>
            <a:r>
              <a:rPr lang="de-DE" dirty="0" smtClean="0"/>
              <a:t> </a:t>
            </a:r>
            <a:r>
              <a:rPr lang="de-DE" dirty="0" err="1" smtClean="0"/>
              <a:t>reveals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endParaRPr lang="de-DE" dirty="0" smtClean="0"/>
          </a:p>
          <a:p>
            <a:r>
              <a:rPr lang="de-DE" dirty="0" smtClean="0"/>
              <a:t>2018 </a:t>
            </a:r>
            <a:r>
              <a:rPr lang="de-DE" dirty="0" err="1" smtClean="0"/>
              <a:t>Planning</a:t>
            </a:r>
            <a:r>
              <a:rPr lang="de-DE" dirty="0" smtClean="0"/>
              <a:t> RFQ part.-</a:t>
            </a:r>
            <a:r>
              <a:rPr lang="de-DE" dirty="0" err="1" smtClean="0"/>
              <a:t>dyn</a:t>
            </a:r>
            <a:r>
              <a:rPr lang="de-DE" dirty="0" smtClean="0"/>
              <a:t>. </a:t>
            </a:r>
            <a:r>
              <a:rPr lang="de-DE" dirty="0" err="1" smtClean="0"/>
              <a:t>re</a:t>
            </a:r>
            <a:r>
              <a:rPr lang="de-DE" dirty="0" smtClean="0"/>
              <a:t>-design 												(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emittance</a:t>
            </a:r>
            <a:r>
              <a:rPr lang="de-DE" dirty="0" smtClean="0"/>
              <a:t>) (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3rd RE-DESIGN</a:t>
            </a:r>
            <a:r>
              <a:rPr lang="de-DE" dirty="0" smtClean="0"/>
              <a:t>)</a:t>
            </a:r>
          </a:p>
          <a:p>
            <a:r>
              <a:rPr lang="de-DE" dirty="0" smtClean="0"/>
              <a:t>2019 User beam time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270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58798" y="500324"/>
            <a:ext cx="5771072" cy="55856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Design </a:t>
            </a:r>
            <a:r>
              <a:rPr lang="de-DE" dirty="0" err="1" smtClean="0"/>
              <a:t>History</a:t>
            </a:r>
            <a:r>
              <a:rPr lang="de-DE" dirty="0" smtClean="0"/>
              <a:t> – Initial Design </a:t>
            </a:r>
            <a:r>
              <a:rPr lang="de-DE" dirty="0" err="1" smtClean="0"/>
              <a:t>from</a:t>
            </a:r>
            <a:r>
              <a:rPr lang="de-DE" dirty="0"/>
              <a:t> </a:t>
            </a:r>
            <a:r>
              <a:rPr lang="de-DE" dirty="0" smtClean="0"/>
              <a:t>1999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41419" y="1321295"/>
            <a:ext cx="8211834" cy="4903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i</a:t>
            </a:r>
            <a:r>
              <a:rPr lang="de-DE" sz="2000" dirty="0" smtClean="0"/>
              <a:t>nitial design </a:t>
            </a:r>
            <a:r>
              <a:rPr lang="de-DE" sz="2000" dirty="0" err="1" smtClean="0"/>
              <a:t>from</a:t>
            </a:r>
            <a:r>
              <a:rPr lang="de-DE" sz="2000" dirty="0" smtClean="0"/>
              <a:t> 1999 :</a:t>
            </a:r>
          </a:p>
          <a:p>
            <a:r>
              <a:rPr lang="de-DE" sz="2000" b="1" dirty="0"/>
              <a:t>15 </a:t>
            </a:r>
            <a:r>
              <a:rPr lang="de-DE" sz="2000" b="1" dirty="0" err="1"/>
              <a:t>emA</a:t>
            </a:r>
            <a:r>
              <a:rPr lang="de-DE" sz="2000" b="1" dirty="0"/>
              <a:t> U</a:t>
            </a:r>
            <a:r>
              <a:rPr lang="de-DE" sz="2000" b="1" baseline="30000" dirty="0"/>
              <a:t>4+</a:t>
            </a:r>
            <a:r>
              <a:rPr lang="de-DE" sz="2000" b="1" dirty="0"/>
              <a:t> </a:t>
            </a:r>
            <a:r>
              <a:rPr lang="de-DE" sz="2000" dirty="0"/>
              <a:t>RFQ </a:t>
            </a:r>
            <a:r>
              <a:rPr lang="de-DE" sz="2000" dirty="0" err="1"/>
              <a:t>output</a:t>
            </a:r>
            <a:r>
              <a:rPr lang="de-DE" sz="2000" dirty="0"/>
              <a:t> beam </a:t>
            </a:r>
            <a:r>
              <a:rPr lang="de-DE" sz="2000" dirty="0" err="1"/>
              <a:t>current</a:t>
            </a:r>
            <a:endParaRPr lang="de-DE" sz="2000" dirty="0"/>
          </a:p>
          <a:p>
            <a:r>
              <a:rPr lang="de-DE" sz="2000" dirty="0" err="1" smtClean="0"/>
              <a:t>input</a:t>
            </a:r>
            <a:r>
              <a:rPr lang="de-DE" sz="2000" dirty="0" smtClean="0"/>
              <a:t> </a:t>
            </a:r>
            <a:r>
              <a:rPr lang="de-DE" sz="2000" dirty="0" err="1"/>
              <a:t>e</a:t>
            </a:r>
            <a:r>
              <a:rPr lang="de-DE" sz="2000" dirty="0" err="1" smtClean="0"/>
              <a:t>mittance</a:t>
            </a:r>
            <a:r>
              <a:rPr lang="de-DE" sz="2000" dirty="0" smtClean="0"/>
              <a:t> 138 mm </a:t>
            </a:r>
            <a:r>
              <a:rPr lang="de-DE" sz="2000" dirty="0" err="1" smtClean="0"/>
              <a:t>mrad</a:t>
            </a:r>
            <a:r>
              <a:rPr lang="de-DE" sz="2000" dirty="0" smtClean="0"/>
              <a:t> </a:t>
            </a:r>
            <a:r>
              <a:rPr lang="de-DE" sz="2000" dirty="0" err="1" smtClean="0"/>
              <a:t>assumed</a:t>
            </a:r>
            <a:r>
              <a:rPr lang="de-DE" sz="2000" dirty="0" smtClean="0"/>
              <a:t> (0.3 norm.)</a:t>
            </a:r>
          </a:p>
          <a:p>
            <a:r>
              <a:rPr lang="de-DE" sz="2000" dirty="0" err="1"/>
              <a:t>o</a:t>
            </a:r>
            <a:r>
              <a:rPr lang="de-DE" sz="2000" dirty="0" err="1" smtClean="0"/>
              <a:t>utput</a:t>
            </a:r>
            <a:r>
              <a:rPr lang="de-DE" sz="2000" dirty="0" smtClean="0"/>
              <a:t> </a:t>
            </a:r>
            <a:r>
              <a:rPr lang="de-DE" sz="2000" dirty="0" err="1"/>
              <a:t>e</a:t>
            </a:r>
            <a:r>
              <a:rPr lang="de-DE" sz="2000" dirty="0" err="1" smtClean="0"/>
              <a:t>mittance</a:t>
            </a:r>
            <a:r>
              <a:rPr lang="de-DE" sz="2000" dirty="0" smtClean="0"/>
              <a:t> </a:t>
            </a:r>
            <a:r>
              <a:rPr lang="de-DE" sz="2000" dirty="0"/>
              <a:t>≈ </a:t>
            </a:r>
            <a:r>
              <a:rPr lang="de-DE" sz="2000" dirty="0" smtClean="0"/>
              <a:t>19 mm </a:t>
            </a:r>
            <a:r>
              <a:rPr lang="de-DE" sz="2000" dirty="0" err="1" smtClean="0"/>
              <a:t>mrad</a:t>
            </a:r>
            <a:r>
              <a:rPr lang="de-DE" sz="2000" dirty="0" smtClean="0"/>
              <a:t> (0.3 norm.)</a:t>
            </a:r>
          </a:p>
          <a:p>
            <a:r>
              <a:rPr lang="de-DE" sz="2000" dirty="0"/>
              <a:t>m</a:t>
            </a:r>
            <a:r>
              <a:rPr lang="de-DE" sz="2000" dirty="0" smtClean="0"/>
              <a:t>ax. </a:t>
            </a:r>
            <a:r>
              <a:rPr lang="de-DE" sz="2000" dirty="0" err="1" smtClean="0"/>
              <a:t>surface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 </a:t>
            </a:r>
            <a:r>
              <a:rPr lang="de-DE" sz="2000" dirty="0" err="1" smtClean="0"/>
              <a:t>strength</a:t>
            </a:r>
            <a:r>
              <a:rPr lang="de-DE" sz="2000" dirty="0" smtClean="0"/>
              <a:t> 32 MV/m  (=320 kV/cm)</a:t>
            </a:r>
          </a:p>
          <a:p>
            <a:r>
              <a:rPr lang="de-DE" sz="2000" dirty="0" err="1" smtClean="0"/>
              <a:t>acceptance</a:t>
            </a:r>
            <a:r>
              <a:rPr lang="de-DE" sz="2000" dirty="0" smtClean="0"/>
              <a:t> ≈ 250 mm </a:t>
            </a:r>
            <a:r>
              <a:rPr lang="de-DE" sz="2000" dirty="0" err="1" smtClean="0"/>
              <a:t>mrad</a:t>
            </a:r>
            <a:endParaRPr lang="de-DE" sz="2000" dirty="0" smtClean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pic>
        <p:nvPicPr>
          <p:cNvPr id="3075" name="Picture 3" descr="Q:\Eigene Dateien\Fotos\Fotos_TBHNBG002\2009-04-29 HSI-RFQ Zerlegung, HSi Keller, XAMU1 Strahlrohreinsatz beschossen\DSCF3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0" y="3973033"/>
            <a:ext cx="2760000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Q:\Eigene Dateien\Fotos\Fotos_TBHNBG002\2009-04-29 HSI-RFQ Zerlegung, HSi Keller, XAMU1 Strahlrohreinsatz beschossen\DSCF30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166" y="3973033"/>
            <a:ext cx="2760000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:\Eigene Dateien\Fotos\Fotos_TBHNBG002\2009-04-29 HSI-RFQ Zerlegung, HSi Keller, XAMU1 Strahlrohreinsatz beschossen\DSCF31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6" y="3973033"/>
            <a:ext cx="2760000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545021" y="6093001"/>
            <a:ext cx="625347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HSI-RFQ,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assembly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2009           </a:t>
            </a:r>
            <a:r>
              <a:rPr lang="de-DE" sz="1000" dirty="0" smtClean="0"/>
              <a:t>(DSCF3014,3088,3110)</a:t>
            </a:r>
          </a:p>
        </p:txBody>
      </p:sp>
    </p:spTree>
    <p:extLst>
      <p:ext uri="{BB962C8B-B14F-4D97-AF65-F5344CB8AC3E}">
        <p14:creationId xmlns:p14="http://schemas.microsoft.com/office/powerpoint/2010/main" val="20287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Q:\Eigene Dateien\Fotos\2018 Q4\20181016_1051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r="26743" b="6664"/>
          <a:stretch/>
        </p:blipFill>
        <p:spPr bwMode="auto">
          <a:xfrm rot="5400000">
            <a:off x="5727844" y="3528309"/>
            <a:ext cx="2906649" cy="290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671" y="271335"/>
            <a:ext cx="5882985" cy="787557"/>
          </a:xfrm>
        </p:spPr>
        <p:txBody>
          <a:bodyPr>
            <a:normAutofit fontScale="90000"/>
          </a:bodyPr>
          <a:lstStyle/>
          <a:p>
            <a:r>
              <a:rPr lang="de-DE" dirty="0"/>
              <a:t>Design </a:t>
            </a:r>
            <a:r>
              <a:rPr lang="de-DE" dirty="0" err="1"/>
              <a:t>History</a:t>
            </a:r>
            <a:r>
              <a:rPr lang="de-DE" dirty="0"/>
              <a:t> – Initial Design </a:t>
            </a:r>
            <a:r>
              <a:rPr lang="de-DE" dirty="0" err="1"/>
              <a:t>from</a:t>
            </a:r>
            <a:r>
              <a:rPr lang="de-DE" dirty="0"/>
              <a:t> 1999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6"/>
            <a:ext cx="8211834" cy="2017133"/>
          </a:xfrm>
          <a:noFill/>
        </p:spPr>
        <p:txBody>
          <a:bodyPr>
            <a:normAutofit/>
          </a:bodyPr>
          <a:lstStyle/>
          <a:p>
            <a:r>
              <a:rPr lang="de-DE" sz="2000" dirty="0" smtClean="0"/>
              <a:t>in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May 1999 </a:t>
            </a:r>
            <a:r>
              <a:rPr lang="de-DE" sz="2000" dirty="0" err="1" smtClean="0"/>
              <a:t>to</a:t>
            </a:r>
            <a:r>
              <a:rPr lang="de-DE" sz="2000" dirty="0" smtClean="0"/>
              <a:t> May 2004</a:t>
            </a:r>
          </a:p>
          <a:p>
            <a:r>
              <a:rPr lang="de-DE" sz="2000" dirty="0" err="1"/>
              <a:t>a</a:t>
            </a:r>
            <a:r>
              <a:rPr lang="de-DE" sz="2000" dirty="0" err="1" smtClean="0"/>
              <a:t>chieved</a:t>
            </a:r>
            <a:r>
              <a:rPr lang="de-DE" sz="2000" dirty="0" smtClean="0"/>
              <a:t> </a:t>
            </a:r>
            <a:r>
              <a:rPr lang="de-DE" sz="2000" dirty="0" err="1"/>
              <a:t>p</a:t>
            </a:r>
            <a:r>
              <a:rPr lang="de-DE" sz="2000" dirty="0" err="1" smtClean="0"/>
              <a:t>erformance</a:t>
            </a:r>
            <a:r>
              <a:rPr lang="de-DE" sz="2000" dirty="0" smtClean="0"/>
              <a:t>: 8.3 </a:t>
            </a:r>
            <a:r>
              <a:rPr lang="de-DE" sz="2000" dirty="0" err="1" smtClean="0"/>
              <a:t>emA</a:t>
            </a:r>
            <a:r>
              <a:rPr lang="de-DE" sz="2000" dirty="0" smtClean="0"/>
              <a:t> U</a:t>
            </a:r>
            <a:r>
              <a:rPr lang="de-DE" sz="2000" baseline="30000" dirty="0" smtClean="0"/>
              <a:t>4+</a:t>
            </a:r>
            <a:r>
              <a:rPr lang="de-DE" sz="2000" dirty="0" smtClean="0"/>
              <a:t> @RFQ </a:t>
            </a:r>
            <a:r>
              <a:rPr lang="de-DE" sz="2000" dirty="0" err="1" smtClean="0"/>
              <a:t>output</a:t>
            </a:r>
            <a:endParaRPr lang="de-DE" sz="2000" dirty="0"/>
          </a:p>
          <a:p>
            <a:pPr marL="0" indent="0">
              <a:buNone/>
            </a:pPr>
            <a:r>
              <a:rPr lang="de-DE" sz="2000" dirty="0" smtClean="0"/>
              <a:t>    (design 15 </a:t>
            </a:r>
            <a:r>
              <a:rPr lang="de-DE" sz="2000" dirty="0" err="1" smtClean="0"/>
              <a:t>emA</a:t>
            </a:r>
            <a:r>
              <a:rPr lang="de-DE" sz="2000" dirty="0" smtClean="0"/>
              <a:t>), Ar </a:t>
            </a:r>
            <a:r>
              <a:rPr lang="de-DE" sz="2000" dirty="0" err="1" smtClean="0"/>
              <a:t>output</a:t>
            </a:r>
            <a:r>
              <a:rPr lang="de-DE" sz="2000" dirty="0" smtClean="0"/>
              <a:t> </a:t>
            </a:r>
            <a:r>
              <a:rPr lang="de-DE" sz="2000" dirty="0" err="1"/>
              <a:t>e</a:t>
            </a:r>
            <a:r>
              <a:rPr lang="de-DE" sz="2000" dirty="0" err="1" smtClean="0"/>
              <a:t>mittance</a:t>
            </a:r>
            <a:r>
              <a:rPr lang="de-DE" sz="2000" dirty="0" smtClean="0"/>
              <a:t> 20/22 mm </a:t>
            </a:r>
            <a:r>
              <a:rPr lang="de-DE" sz="2000" dirty="0" err="1" smtClean="0"/>
              <a:t>mrad</a:t>
            </a:r>
            <a:endParaRPr lang="de-DE" sz="2000" dirty="0"/>
          </a:p>
          <a:p>
            <a:r>
              <a:rPr lang="de-DE" sz="2000" dirty="0" err="1" smtClean="0"/>
              <a:t>re-designed</a:t>
            </a:r>
            <a:r>
              <a:rPr lang="de-DE" sz="2000" dirty="0" smtClean="0"/>
              <a:t> </a:t>
            </a:r>
            <a:r>
              <a:rPr lang="de-DE" sz="2000" dirty="0" err="1" smtClean="0"/>
              <a:t>because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low</a:t>
            </a:r>
            <a:r>
              <a:rPr lang="de-DE" sz="2000" dirty="0" smtClean="0"/>
              <a:t> </a:t>
            </a:r>
            <a:r>
              <a:rPr lang="de-DE" sz="2000" dirty="0" err="1" smtClean="0"/>
              <a:t>transmission</a:t>
            </a:r>
            <a:r>
              <a:rPr lang="de-DE" sz="2000" dirty="0" smtClean="0"/>
              <a:t> 													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sparking</a:t>
            </a:r>
            <a:r>
              <a:rPr lang="de-DE" sz="2000" dirty="0" smtClean="0"/>
              <a:t> </a:t>
            </a:r>
            <a:r>
              <a:rPr lang="de-DE" sz="2000" dirty="0" err="1" smtClean="0"/>
              <a:t>problems</a:t>
            </a:r>
            <a:r>
              <a:rPr lang="de-DE" sz="2000" dirty="0" smtClean="0"/>
              <a:t> at high </a:t>
            </a:r>
            <a:r>
              <a:rPr lang="de-DE" sz="2000" dirty="0" err="1" smtClean="0"/>
              <a:t>rf</a:t>
            </a:r>
            <a:r>
              <a:rPr lang="de-DE" sz="2000" dirty="0"/>
              <a:t>-</a:t>
            </a:r>
            <a:r>
              <a:rPr lang="de-DE" sz="2000" dirty="0" smtClean="0"/>
              <a:t>levels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871474" y="6560611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1" y="3930241"/>
            <a:ext cx="2829464" cy="230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14400" y="6176085"/>
            <a:ext cx="2803585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/>
              <a:t>Photograph: W. Barth et al, </a:t>
            </a:r>
            <a:r>
              <a:rPr lang="de-DE" sz="1000" dirty="0" err="1" smtClean="0"/>
              <a:t>proc</a:t>
            </a:r>
            <a:r>
              <a:rPr lang="de-DE" sz="1000" dirty="0" smtClean="0"/>
              <a:t>. EPAC2006</a:t>
            </a:r>
          </a:p>
        </p:txBody>
      </p:sp>
    </p:spTree>
    <p:extLst>
      <p:ext uri="{BB962C8B-B14F-4D97-AF65-F5344CB8AC3E}">
        <p14:creationId xmlns:p14="http://schemas.microsoft.com/office/powerpoint/2010/main" val="191561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671" y="271335"/>
            <a:ext cx="5882985" cy="787557"/>
          </a:xfrm>
        </p:spPr>
        <p:txBody>
          <a:bodyPr>
            <a:normAutofit fontScale="90000"/>
          </a:bodyPr>
          <a:lstStyle/>
          <a:p>
            <a:r>
              <a:rPr lang="de-DE" dirty="0"/>
              <a:t>Design </a:t>
            </a:r>
            <a:r>
              <a:rPr lang="de-DE" dirty="0" err="1"/>
              <a:t>History</a:t>
            </a:r>
            <a:r>
              <a:rPr lang="de-DE" dirty="0"/>
              <a:t> </a:t>
            </a:r>
            <a:r>
              <a:rPr lang="de-DE" dirty="0" smtClean="0"/>
              <a:t>– First Revision in 2004</a:t>
            </a:r>
            <a:br>
              <a:rPr lang="de-DE" dirty="0" smtClean="0"/>
            </a:br>
            <a:r>
              <a:rPr lang="de-DE" dirty="0" smtClean="0"/>
              <a:t>Input Radial </a:t>
            </a:r>
            <a:r>
              <a:rPr lang="de-DE" dirty="0" err="1" smtClean="0"/>
              <a:t>Matcher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 smtClean="0"/>
              <a:t>     </a:t>
            </a:r>
            <a:r>
              <a:rPr lang="de-DE" sz="2000" b="1" dirty="0" err="1" smtClean="0"/>
              <a:t>Changes</a:t>
            </a:r>
            <a:r>
              <a:rPr lang="de-DE" sz="2000" b="1" dirty="0" smtClean="0"/>
              <a:t> w.r.t. </a:t>
            </a:r>
            <a:r>
              <a:rPr lang="de-DE" sz="2000" b="1" dirty="0" err="1" smtClean="0"/>
              <a:t>previous</a:t>
            </a:r>
            <a:r>
              <a:rPr lang="de-DE" sz="2000" b="1" dirty="0" smtClean="0"/>
              <a:t> design:</a:t>
            </a:r>
          </a:p>
          <a:p>
            <a:endParaRPr lang="de-DE" sz="2000" dirty="0" smtClean="0"/>
          </a:p>
          <a:p>
            <a:r>
              <a:rPr lang="de-DE" sz="2000" dirty="0" err="1" smtClean="0"/>
              <a:t>input</a:t>
            </a:r>
            <a:r>
              <a:rPr lang="de-DE" sz="2000" dirty="0" smtClean="0"/>
              <a:t> </a:t>
            </a:r>
            <a:r>
              <a:rPr lang="de-DE" sz="2000" dirty="0"/>
              <a:t>r</a:t>
            </a:r>
            <a:r>
              <a:rPr lang="de-DE" sz="2000" dirty="0" smtClean="0"/>
              <a:t>adial </a:t>
            </a:r>
            <a:r>
              <a:rPr lang="de-DE" sz="2000" dirty="0" err="1" smtClean="0"/>
              <a:t>matcher</a:t>
            </a:r>
            <a:r>
              <a:rPr lang="de-DE" sz="2000" dirty="0" smtClean="0"/>
              <a:t>: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 err="1" smtClean="0"/>
              <a:t>geometry</a:t>
            </a:r>
            <a:r>
              <a:rPr lang="de-DE" sz="2000" dirty="0" smtClean="0"/>
              <a:t>						(</a:t>
            </a:r>
            <a:r>
              <a:rPr lang="de-DE" sz="2000" dirty="0" err="1"/>
              <a:t>slightly</a:t>
            </a:r>
            <a:r>
              <a:rPr lang="de-DE" sz="2000" dirty="0"/>
              <a:t> </a:t>
            </a:r>
            <a:r>
              <a:rPr lang="de-DE" sz="2000" dirty="0" smtClean="0"/>
              <a:t>(larger </a:t>
            </a:r>
            <a:r>
              <a:rPr lang="de-DE" sz="2000" dirty="0" err="1"/>
              <a:t>apertures</a:t>
            </a:r>
            <a:r>
              <a:rPr lang="de-DE" sz="2000" dirty="0"/>
              <a:t>, 										</a:t>
            </a:r>
            <a:r>
              <a:rPr lang="de-DE" sz="2000" dirty="0" smtClean="0"/>
              <a:t>smoother </a:t>
            </a:r>
            <a:r>
              <a:rPr lang="de-DE" sz="2000" dirty="0" err="1" smtClean="0"/>
              <a:t>matching</a:t>
            </a:r>
            <a:r>
              <a:rPr lang="de-DE" sz="2000" dirty="0" smtClean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RFQ, 								</a:t>
            </a:r>
            <a:r>
              <a:rPr lang="de-DE" sz="2000" dirty="0" err="1"/>
              <a:t>smaller</a:t>
            </a:r>
            <a:r>
              <a:rPr lang="de-DE" sz="2000" dirty="0"/>
              <a:t> beam </a:t>
            </a:r>
            <a:r>
              <a:rPr lang="de-DE" sz="2000" dirty="0" err="1"/>
              <a:t>angles</a:t>
            </a:r>
            <a:r>
              <a:rPr lang="de-DE" sz="2000" dirty="0"/>
              <a:t>)</a:t>
            </a:r>
          </a:p>
          <a:p>
            <a:endParaRPr lang="de-DE" sz="2000" dirty="0" smtClean="0"/>
          </a:p>
          <a:p>
            <a:r>
              <a:rPr lang="de-DE" sz="2000" dirty="0" err="1"/>
              <a:t>r</a:t>
            </a:r>
            <a:r>
              <a:rPr lang="de-DE" sz="2000" dirty="0" err="1" smtClean="0"/>
              <a:t>ods</a:t>
            </a:r>
            <a:r>
              <a:rPr lang="de-DE" sz="2000" dirty="0" smtClean="0"/>
              <a:t> (massive </a:t>
            </a:r>
            <a:r>
              <a:rPr lang="de-DE" sz="2000" dirty="0" err="1" smtClean="0"/>
              <a:t>copper</a:t>
            </a:r>
            <a:r>
              <a:rPr lang="de-DE" sz="2000" dirty="0" smtClean="0"/>
              <a:t>) 								</a:t>
            </a:r>
            <a:r>
              <a:rPr lang="de-DE" sz="2000" dirty="0" err="1" smtClean="0"/>
              <a:t>additionally</a:t>
            </a:r>
            <a:r>
              <a:rPr lang="de-DE" sz="2000" dirty="0" smtClean="0"/>
              <a:t> </a:t>
            </a:r>
            <a:r>
              <a:rPr lang="de-DE" sz="2000" dirty="0" err="1" smtClean="0"/>
              <a:t>galvanic</a:t>
            </a:r>
            <a:r>
              <a:rPr lang="de-DE" sz="2000" dirty="0" smtClean="0"/>
              <a:t> </a:t>
            </a:r>
            <a:r>
              <a:rPr lang="de-DE" sz="2000" dirty="0" err="1" smtClean="0"/>
              <a:t>copper</a:t>
            </a:r>
            <a:r>
              <a:rPr lang="de-DE" sz="2000" dirty="0" smtClean="0"/>
              <a:t> </a:t>
            </a:r>
            <a:r>
              <a:rPr lang="de-DE" sz="2000" dirty="0" err="1" smtClean="0"/>
              <a:t>plated</a:t>
            </a:r>
            <a:endParaRPr lang="de-DE" sz="20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20" y="2282825"/>
            <a:ext cx="2893170" cy="235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816720" y="4654631"/>
            <a:ext cx="2803585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/>
              <a:t>Photograph: W. Barth et al, </a:t>
            </a:r>
            <a:r>
              <a:rPr lang="de-DE" sz="1000" dirty="0" err="1" smtClean="0"/>
              <a:t>proc</a:t>
            </a:r>
            <a:r>
              <a:rPr lang="de-DE" sz="1000" dirty="0" smtClean="0"/>
              <a:t>. EPAC2006</a:t>
            </a:r>
          </a:p>
        </p:txBody>
      </p:sp>
    </p:spTree>
    <p:extLst>
      <p:ext uri="{BB962C8B-B14F-4D97-AF65-F5344CB8AC3E}">
        <p14:creationId xmlns:p14="http://schemas.microsoft.com/office/powerpoint/2010/main" val="100523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67297" y="271335"/>
            <a:ext cx="5882985" cy="787557"/>
          </a:xfrm>
        </p:spPr>
        <p:txBody>
          <a:bodyPr>
            <a:normAutofit fontScale="90000"/>
          </a:bodyPr>
          <a:lstStyle/>
          <a:p>
            <a:r>
              <a:rPr lang="de-DE" dirty="0"/>
              <a:t>Design </a:t>
            </a:r>
            <a:r>
              <a:rPr lang="de-DE" dirty="0" err="1"/>
              <a:t>History</a:t>
            </a:r>
            <a:r>
              <a:rPr lang="de-DE" dirty="0"/>
              <a:t> – First Revision in </a:t>
            </a:r>
            <a:r>
              <a:rPr lang="de-DE" dirty="0" smtClean="0"/>
              <a:t>2004</a:t>
            </a:r>
            <a:br>
              <a:rPr lang="de-DE" dirty="0" smtClean="0"/>
            </a:br>
            <a:r>
              <a:rPr lang="de-DE" dirty="0" smtClean="0"/>
              <a:t>Operational </a:t>
            </a:r>
            <a:r>
              <a:rPr lang="de-DE" dirty="0" err="1" smtClean="0"/>
              <a:t>Experiences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2508839"/>
          </a:xfrm>
        </p:spPr>
        <p:txBody>
          <a:bodyPr>
            <a:normAutofit/>
          </a:bodyPr>
          <a:lstStyle/>
          <a:p>
            <a:r>
              <a:rPr lang="de-DE" sz="2000" dirty="0"/>
              <a:t>i</a:t>
            </a:r>
            <a:r>
              <a:rPr lang="de-DE" sz="2000" dirty="0" smtClean="0"/>
              <a:t>n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July</a:t>
            </a:r>
            <a:r>
              <a:rPr lang="de-DE" sz="2000" dirty="0" smtClean="0"/>
              <a:t> 2004 </a:t>
            </a:r>
            <a:r>
              <a:rPr lang="de-DE" sz="2000" dirty="0" err="1" smtClean="0"/>
              <a:t>to</a:t>
            </a:r>
            <a:r>
              <a:rPr lang="de-DE" sz="2000" dirty="0" smtClean="0"/>
              <a:t> April 2009</a:t>
            </a:r>
          </a:p>
          <a:p>
            <a:r>
              <a:rPr lang="de-DE" sz="2000" dirty="0" err="1"/>
              <a:t>t</a:t>
            </a:r>
            <a:r>
              <a:rPr lang="de-DE" sz="2000" dirty="0" err="1" smtClean="0"/>
              <a:t>ransmission</a:t>
            </a:r>
            <a:r>
              <a:rPr lang="de-DE" sz="2000" dirty="0" smtClean="0"/>
              <a:t> </a:t>
            </a:r>
            <a:r>
              <a:rPr lang="de-DE" sz="2000" dirty="0" err="1" smtClean="0"/>
              <a:t>increased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15% (9.5 </a:t>
            </a:r>
            <a:r>
              <a:rPr lang="de-DE" sz="2000" dirty="0" err="1" smtClean="0"/>
              <a:t>emA</a:t>
            </a:r>
            <a:r>
              <a:rPr lang="de-DE" sz="2000" dirty="0" smtClean="0"/>
              <a:t> @ </a:t>
            </a:r>
            <a:r>
              <a:rPr lang="de-DE" sz="2000" dirty="0" err="1" smtClean="0"/>
              <a:t>exit</a:t>
            </a:r>
            <a:r>
              <a:rPr lang="de-DE" sz="2000" dirty="0" smtClean="0"/>
              <a:t>)				</a:t>
            </a:r>
            <a:r>
              <a:rPr lang="de-DE" sz="2000" dirty="0"/>
              <a:t> </a:t>
            </a:r>
            <a:r>
              <a:rPr lang="de-DE" sz="2000" dirty="0" smtClean="0"/>
              <a:t>      (in </a:t>
            </a:r>
            <a:r>
              <a:rPr lang="de-DE" sz="2000" dirty="0" err="1" smtClean="0"/>
              <a:t>good</a:t>
            </a:r>
            <a:r>
              <a:rPr lang="de-DE" sz="2000" dirty="0" smtClean="0"/>
              <a:t> </a:t>
            </a:r>
            <a:r>
              <a:rPr lang="de-DE" sz="2000" dirty="0" err="1" smtClean="0"/>
              <a:t>agreement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simulations</a:t>
            </a:r>
            <a:r>
              <a:rPr lang="de-DE" sz="2000" dirty="0" smtClean="0"/>
              <a:t>)</a:t>
            </a:r>
          </a:p>
          <a:p>
            <a:r>
              <a:rPr lang="de-DE" sz="2000" dirty="0" err="1"/>
              <a:t>t</a:t>
            </a:r>
            <a:r>
              <a:rPr lang="de-DE" sz="2000" dirty="0" err="1" smtClean="0"/>
              <a:t>ransmission</a:t>
            </a:r>
            <a:r>
              <a:rPr lang="de-DE" sz="2000" dirty="0" smtClean="0"/>
              <a:t> still not </a:t>
            </a:r>
            <a:r>
              <a:rPr lang="de-DE" sz="2000" dirty="0" err="1" smtClean="0"/>
              <a:t>sufficient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FAIR: → </a:t>
            </a:r>
            <a:r>
              <a:rPr lang="de-DE" sz="2000" dirty="0" err="1" smtClean="0"/>
              <a:t>second</a:t>
            </a:r>
            <a:r>
              <a:rPr lang="de-DE" sz="2000" dirty="0" smtClean="0"/>
              <a:t> </a:t>
            </a:r>
            <a:r>
              <a:rPr lang="de-DE" sz="2000" dirty="0" err="1"/>
              <a:t>r</a:t>
            </a:r>
            <a:r>
              <a:rPr lang="de-DE" sz="2000" dirty="0" err="1" smtClean="0"/>
              <a:t>e</a:t>
            </a:r>
            <a:r>
              <a:rPr lang="de-DE" sz="2000" dirty="0" smtClean="0"/>
              <a:t>-design</a:t>
            </a:r>
            <a:endParaRPr lang="de-DE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22565" y="6551086"/>
            <a:ext cx="6676434" cy="357157"/>
          </a:xfrm>
        </p:spPr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pic>
        <p:nvPicPr>
          <p:cNvPr id="3074" name="Picture 2" descr="Q:\Eigene Dateien\Fotos\Fotos_TBHNBG002\2009-04-29 HSI-RFQ Zerlegung, HSi Keller, XAMU1 Strahlrohreinsatz beschossen\DSCF3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83" y="3084206"/>
            <a:ext cx="4514140" cy="338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00334" y="5736564"/>
            <a:ext cx="418380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 err="1"/>
              <a:t>r</a:t>
            </a:r>
            <a:r>
              <a:rPr lang="de-DE" dirty="0" err="1" smtClean="0"/>
              <a:t>ods</a:t>
            </a:r>
            <a:r>
              <a:rPr lang="de-DE" dirty="0" smtClean="0"/>
              <a:t> after beam </a:t>
            </a:r>
            <a:r>
              <a:rPr lang="de-DE" dirty="0" err="1" smtClean="0"/>
              <a:t>operation</a:t>
            </a:r>
            <a:r>
              <a:rPr lang="de-DE" dirty="0"/>
              <a:t> </a:t>
            </a:r>
            <a:r>
              <a:rPr lang="de-DE" dirty="0" smtClean="0"/>
              <a:t>2004-2009</a:t>
            </a:r>
          </a:p>
        </p:txBody>
      </p:sp>
    </p:spTree>
    <p:extLst>
      <p:ext uri="{BB962C8B-B14F-4D97-AF65-F5344CB8AC3E}">
        <p14:creationId xmlns:p14="http://schemas.microsoft.com/office/powerpoint/2010/main" val="22374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6225"/>
            <a:ext cx="5882985" cy="611217"/>
          </a:xfrm>
        </p:spPr>
        <p:txBody>
          <a:bodyPr/>
          <a:lstStyle/>
          <a:p>
            <a:r>
              <a:rPr lang="de-DE" dirty="0" err="1" smtClean="0"/>
              <a:t>Microscopy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RFQ </a:t>
            </a:r>
            <a:r>
              <a:rPr lang="de-DE" dirty="0" err="1" smtClean="0"/>
              <a:t>electrode</a:t>
            </a:r>
            <a:r>
              <a:rPr lang="de-DE" dirty="0" smtClean="0"/>
              <a:t> </a:t>
            </a:r>
            <a:r>
              <a:rPr lang="de-DE" dirty="0" err="1" smtClean="0"/>
              <a:t>surfaces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2019-04-15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H. Vormann / High Intensity RFQ meets Reality -- Workshop Heidelberg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4591050"/>
            <a:ext cx="2613381" cy="196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77" y="4591050"/>
            <a:ext cx="2613381" cy="196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61974" y="5812740"/>
            <a:ext cx="236220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See </a:t>
            </a:r>
            <a:r>
              <a:rPr lang="de-DE" dirty="0" err="1" smtClean="0"/>
              <a:t>talk</a:t>
            </a:r>
            <a:r>
              <a:rPr lang="de-DE" dirty="0" smtClean="0"/>
              <a:t> P. Gerhard, </a:t>
            </a:r>
          </a:p>
          <a:p>
            <a:pPr algn="l"/>
            <a:r>
              <a:rPr lang="de-DE" dirty="0" err="1" smtClean="0"/>
              <a:t>Tuesday</a:t>
            </a:r>
            <a:r>
              <a:rPr lang="de-DE" dirty="0" smtClean="0"/>
              <a:t> Morning</a:t>
            </a:r>
            <a:endParaRPr lang="de-DE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591459"/>
            <a:ext cx="3467100" cy="289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241749" y="2267262"/>
            <a:ext cx="2471015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2004, </a:t>
            </a:r>
            <a:r>
              <a:rPr lang="de-DE" dirty="0" err="1" smtClean="0"/>
              <a:t>Cu-plated</a:t>
            </a:r>
            <a:r>
              <a:rPr lang="de-DE" dirty="0" smtClean="0"/>
              <a:t>, </a:t>
            </a:r>
            <a:r>
              <a:rPr lang="de-DE" dirty="0" err="1" smtClean="0"/>
              <a:t>used</a:t>
            </a:r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1999, </a:t>
            </a:r>
            <a:r>
              <a:rPr lang="de-DE" dirty="0" err="1" smtClean="0"/>
              <a:t>used</a:t>
            </a:r>
            <a:endParaRPr lang="de-DE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3200399" y="1222127"/>
            <a:ext cx="284797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 smtClean="0"/>
              <a:t>2019</a:t>
            </a:r>
            <a:r>
              <a:rPr lang="de-DE" dirty="0"/>
              <a:t>, </a:t>
            </a:r>
            <a:r>
              <a:rPr lang="de-DE" dirty="0" err="1" smtClean="0"/>
              <a:t>polished</a:t>
            </a:r>
            <a:r>
              <a:rPr lang="de-DE" dirty="0" smtClean="0"/>
              <a:t>, </a:t>
            </a:r>
            <a:r>
              <a:rPr lang="de-DE" dirty="0"/>
              <a:t>not </a:t>
            </a:r>
            <a:r>
              <a:rPr lang="de-DE" dirty="0" err="1" smtClean="0"/>
              <a:t>used</a:t>
            </a:r>
            <a:r>
              <a:rPr lang="de-DE" dirty="0" smtClean="0"/>
              <a:t>, 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632115" y="1756291"/>
            <a:ext cx="1949160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2004/2009?, </a:t>
            </a:r>
          </a:p>
          <a:p>
            <a:pPr algn="l"/>
            <a:r>
              <a:rPr lang="de-DE" dirty="0" err="1" smtClean="0"/>
              <a:t>Cu-plated</a:t>
            </a:r>
            <a:r>
              <a:rPr lang="de-DE" dirty="0" smtClean="0"/>
              <a:t>, </a:t>
            </a:r>
          </a:p>
          <a:p>
            <a:pPr algn="l"/>
            <a:r>
              <a:rPr lang="de-DE" dirty="0" smtClean="0"/>
              <a:t>not </a:t>
            </a:r>
            <a:r>
              <a:rPr lang="de-DE" dirty="0" err="1" smtClean="0"/>
              <a:t>used</a:t>
            </a:r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1999, not </a:t>
            </a:r>
            <a:r>
              <a:rPr lang="de-DE" dirty="0" err="1" smtClean="0"/>
              <a:t>used</a:t>
            </a:r>
            <a:endParaRPr lang="de-DE" dirty="0" smtClean="0"/>
          </a:p>
        </p:txBody>
      </p:sp>
      <p:sp>
        <p:nvSpPr>
          <p:cNvPr id="11" name="Pfeil nach rechts 10"/>
          <p:cNvSpPr/>
          <p:nvPr/>
        </p:nvSpPr>
        <p:spPr>
          <a:xfrm>
            <a:off x="2019299" y="1933575"/>
            <a:ext cx="1114425" cy="238214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Pfeil nach rechts 13"/>
          <p:cNvSpPr/>
          <p:nvPr/>
        </p:nvSpPr>
        <p:spPr>
          <a:xfrm rot="20234349">
            <a:off x="2324100" y="3267075"/>
            <a:ext cx="685800" cy="257175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 rot="3929689">
            <a:off x="3575122" y="1648633"/>
            <a:ext cx="520845" cy="215315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Pfeil nach rechts 16"/>
          <p:cNvSpPr/>
          <p:nvPr/>
        </p:nvSpPr>
        <p:spPr>
          <a:xfrm rot="7514030">
            <a:off x="5787206" y="2777886"/>
            <a:ext cx="743162" cy="255599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 rot="9306362">
            <a:off x="5360195" y="2642778"/>
            <a:ext cx="981125" cy="258350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Pfeil nach rechts 17"/>
          <p:cNvSpPr/>
          <p:nvPr/>
        </p:nvSpPr>
        <p:spPr>
          <a:xfrm rot="10800000">
            <a:off x="5825415" y="4050937"/>
            <a:ext cx="499359" cy="247650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893286"/>
      </p:ext>
    </p:extLst>
  </p:cSld>
  <p:clrMapOvr>
    <a:masterClrMapping/>
  </p:clrMapOvr>
</p:sld>
</file>

<file path=ppt/theme/theme1.xml><?xml version="1.0" encoding="utf-8"?>
<a:theme xmlns:a="http://schemas.openxmlformats.org/drawingml/2006/main" name="MAC-Template-V02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1982</Words>
  <Application>Microsoft Office PowerPoint</Application>
  <PresentationFormat>Bildschirmpräsentation (4:3)</PresentationFormat>
  <Paragraphs>449</Paragraphs>
  <Slides>27</Slides>
  <Notes>0</Notes>
  <HiddenSlides>1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MAC-Template-V02</vt:lpstr>
      <vt:lpstr>20 Years of HSI-RFQ-Operation /   Recent RFQ-Electrode Exchange Program</vt:lpstr>
      <vt:lpstr>PowerPoint-Präsentation</vt:lpstr>
      <vt:lpstr>PowerPoint-Präsentation</vt:lpstr>
      <vt:lpstr>20 Years....</vt:lpstr>
      <vt:lpstr>Design History – Initial Design from 1999</vt:lpstr>
      <vt:lpstr>Design History – Initial Design from 1999</vt:lpstr>
      <vt:lpstr>Design History – First Revision in 2004 Input Radial Matcher</vt:lpstr>
      <vt:lpstr>Design History – First Revision in 2004 Operational Experiences</vt:lpstr>
      <vt:lpstr>Microscopy of RFQ electrode surfaces</vt:lpstr>
      <vt:lpstr>Design History – Second Revision 2009 New Beam Dynamics Design</vt:lpstr>
      <vt:lpstr>Design History – Second Revision 2009 Operational Experience</vt:lpstr>
      <vt:lpstr>Third Revision Planned for FAIR</vt:lpstr>
      <vt:lpstr>Third Revision Planned for 2019</vt:lpstr>
      <vt:lpstr>Problems encountered in June 2018 </vt:lpstr>
      <vt:lpstr>Conditions before Re-Commissioning Impact on HSI Cavities</vt:lpstr>
      <vt:lpstr>  Investigations</vt:lpstr>
      <vt:lpstr>Investigations</vt:lpstr>
      <vt:lpstr>2012...</vt:lpstr>
      <vt:lpstr> Third revision planned for FAIR suspended due to 2018 Problems</vt:lpstr>
      <vt:lpstr>Outlook Mid Term Solution: FAIR Performance Gain </vt:lpstr>
      <vt:lpstr>Summary</vt:lpstr>
      <vt:lpstr>PowerPoint-Präsentation</vt:lpstr>
      <vt:lpstr>Conditioning 2009 - 2015</vt:lpstr>
      <vt:lpstr>2010...</vt:lpstr>
      <vt:lpstr>Impact on Beamtime 2018/2019</vt:lpstr>
      <vt:lpstr>Outlook Mid Term Solution: FAIR Performance Gain </vt:lpstr>
      <vt:lpstr>Work Package Description High Current RFQ / UNILAC</vt:lpstr>
    </vt:vector>
  </TitlesOfParts>
  <Company>GSI Helmholzzentrum für Schwerionenforschung mbH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UNILAC Consolidation and Upgrade Plan</dc:title>
  <dc:creator>Groening, Lars Dr.</dc:creator>
  <cp:lastModifiedBy>Vormann, Hartmut Dr.</cp:lastModifiedBy>
  <cp:revision>712</cp:revision>
  <cp:lastPrinted>2019-04-11T15:32:14Z</cp:lastPrinted>
  <dcterms:created xsi:type="dcterms:W3CDTF">2015-11-26T10:13:56Z</dcterms:created>
  <dcterms:modified xsi:type="dcterms:W3CDTF">2019-04-11T15:37:10Z</dcterms:modified>
</cp:coreProperties>
</file>