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4138" r:id="rId2"/>
    <p:sldMasterId id="2147484156" r:id="rId3"/>
    <p:sldMasterId id="2147484176" r:id="rId4"/>
    <p:sldMasterId id="2147484188" r:id="rId5"/>
    <p:sldMasterId id="2147484200" r:id="rId6"/>
    <p:sldMasterId id="2147484208" r:id="rId7"/>
    <p:sldMasterId id="2147484220" r:id="rId8"/>
  </p:sldMasterIdLst>
  <p:notesMasterIdLst>
    <p:notesMasterId r:id="rId39"/>
  </p:notesMasterIdLst>
  <p:handoutMasterIdLst>
    <p:handoutMasterId r:id="rId40"/>
  </p:handoutMasterIdLst>
  <p:sldIdLst>
    <p:sldId id="256" r:id="rId9"/>
    <p:sldId id="368" r:id="rId10"/>
    <p:sldId id="281" r:id="rId11"/>
    <p:sldId id="345" r:id="rId12"/>
    <p:sldId id="356" r:id="rId13"/>
    <p:sldId id="357" r:id="rId14"/>
    <p:sldId id="360" r:id="rId15"/>
    <p:sldId id="361" r:id="rId16"/>
    <p:sldId id="350" r:id="rId17"/>
    <p:sldId id="353" r:id="rId18"/>
    <p:sldId id="354" r:id="rId19"/>
    <p:sldId id="366" r:id="rId20"/>
    <p:sldId id="367" r:id="rId21"/>
    <p:sldId id="355" r:id="rId22"/>
    <p:sldId id="359" r:id="rId23"/>
    <p:sldId id="364" r:id="rId24"/>
    <p:sldId id="288" r:id="rId25"/>
    <p:sldId id="313" r:id="rId26"/>
    <p:sldId id="314" r:id="rId27"/>
    <p:sldId id="320" r:id="rId28"/>
    <p:sldId id="337" r:id="rId29"/>
    <p:sldId id="365" r:id="rId30"/>
    <p:sldId id="362" r:id="rId31"/>
    <p:sldId id="363" r:id="rId32"/>
    <p:sldId id="358" r:id="rId33"/>
    <p:sldId id="303" r:id="rId34"/>
    <p:sldId id="330" r:id="rId35"/>
    <p:sldId id="294" r:id="rId36"/>
    <p:sldId id="323" r:id="rId37"/>
    <p:sldId id="329" r:id="rId38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7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mmer, Michael" initials="MG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00"/>
    <a:srgbClr val="00B8FF"/>
    <a:srgbClr val="CC3300"/>
    <a:srgbClr val="0000CC"/>
    <a:srgbClr val="FF9900"/>
    <a:srgbClr val="CCECFF"/>
    <a:srgbClr val="EAF4FA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9685" autoAdjust="0"/>
  </p:normalViewPr>
  <p:slideViewPr>
    <p:cSldViewPr>
      <p:cViewPr varScale="1">
        <p:scale>
          <a:sx n="99" d="100"/>
          <a:sy n="99" d="100"/>
        </p:scale>
        <p:origin x="-1308" y="-96"/>
      </p:cViewPr>
      <p:guideLst>
        <p:guide orient="horz" pos="2160"/>
        <p:guide pos="2880"/>
        <p:guide pos="27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orient="horz" pos="3127"/>
        <p:guide pos="2140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20/05/2019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5/20/2019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568" tIns="45784" rIns="91568" bIns="457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23" indent="-2861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498" indent="-228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297" indent="-228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097" indent="-228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7896" indent="-22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696" indent="-22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494" indent="-22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294" indent="-22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1BD8A5-D6FE-422F-9079-D0A29A85703D}" type="slidenum">
              <a:rPr lang="de-DE" smtClean="0"/>
              <a:pPr eaLnBrk="1" hangingPunct="1"/>
              <a:t>17</a:t>
            </a:fld>
            <a:endParaRPr lang="de-DE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5182" y="4570392"/>
            <a:ext cx="5368257" cy="405974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304" tIns="41904" rIns="85304" bIns="41904"/>
          <a:lstStyle/>
          <a:p>
            <a:pPr eaLnBrk="1" hangingPunct="1"/>
            <a:r>
              <a:rPr lang="de-DE" smtClean="0">
                <a:latin typeface="Arial" charset="0"/>
              </a:rPr>
              <a:t>In-Flight </a:t>
            </a:r>
            <a:r>
              <a:rPr lang="de-DE" smtClean="0">
                <a:latin typeface="Arial" charset="0"/>
                <a:sym typeface="Wingdings" pitchFamily="2" charset="2"/>
              </a:rPr>
              <a:t> energies as high as 1500 MeV/u</a:t>
            </a:r>
            <a:endParaRPr lang="de-DE" smtClean="0">
              <a:latin typeface="Arial" charset="0"/>
            </a:endParaRPr>
          </a:p>
        </p:txBody>
      </p:sp>
      <p:sp>
        <p:nvSpPr>
          <p:cNvPr id="3072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95250"/>
            <a:ext cx="6486525" cy="4865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94330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0EDDA-F759-4FB7-8060-AA168C9AB54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9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5743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7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0525" y="225425"/>
            <a:ext cx="2151063" cy="663257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0787" cy="663257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80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488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3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2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1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389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149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86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8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01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24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77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62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BF31-9F6A-4D9E-900D-D318B297AF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036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24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4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125538"/>
            <a:ext cx="4225925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3" y="1125538"/>
            <a:ext cx="4227512" cy="25511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3829050"/>
            <a:ext cx="4225925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3" y="3829050"/>
            <a:ext cx="4227512" cy="25527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13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09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68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/>
          <a:srcRect t="10201" b="9200"/>
          <a:stretch>
            <a:fillRect/>
          </a:stretch>
        </p:blipFill>
        <p:spPr bwMode="auto">
          <a:xfrm>
            <a:off x="5870575" y="15039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/>
          <a:srcRect t="17075"/>
          <a:stretch>
            <a:fillRect/>
          </a:stretch>
        </p:blipFill>
        <p:spPr bwMode="auto">
          <a:xfrm>
            <a:off x="0" y="-39688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-28832" y="-26226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2066925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14" name="Text Box 47"/>
          <p:cNvSpPr txBox="1">
            <a:spLocks noChangeAspect="1" noChangeArrowheads="1"/>
          </p:cNvSpPr>
          <p:nvPr userDrawn="1"/>
        </p:nvSpPr>
        <p:spPr bwMode="auto">
          <a:xfrm>
            <a:off x="4481513" y="6551440"/>
            <a:ext cx="5969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Sweden</a:t>
            </a:r>
          </a:p>
        </p:txBody>
      </p:sp>
      <p:sp>
        <p:nvSpPr>
          <p:cNvPr id="15" name="Text Box 20"/>
          <p:cNvSpPr txBox="1">
            <a:spLocks noChangeAspect="1" noChangeArrowheads="1"/>
          </p:cNvSpPr>
          <p:nvPr userDrawn="1"/>
        </p:nvSpPr>
        <p:spPr bwMode="auto">
          <a:xfrm>
            <a:off x="887413" y="6550646"/>
            <a:ext cx="539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France</a:t>
            </a:r>
          </a:p>
        </p:txBody>
      </p:sp>
      <p:sp>
        <p:nvSpPr>
          <p:cNvPr id="16" name="Text Box 11"/>
          <p:cNvSpPr txBox="1">
            <a:spLocks noChangeAspect="1" noChangeArrowheads="1"/>
          </p:cNvSpPr>
          <p:nvPr userDrawn="1"/>
        </p:nvSpPr>
        <p:spPr bwMode="auto">
          <a:xfrm>
            <a:off x="1997075" y="6551440"/>
            <a:ext cx="431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India</a:t>
            </a:r>
          </a:p>
        </p:txBody>
      </p:sp>
      <p:pic>
        <p:nvPicPr>
          <p:cNvPr id="17" name="Picture 16"/>
          <p:cNvPicPr preferRelativeResize="0"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1" y="6248400"/>
            <a:ext cx="360000" cy="2648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8" name="Text Box 17"/>
          <p:cNvSpPr txBox="1">
            <a:spLocks noChangeAspect="1" noChangeArrowheads="1"/>
          </p:cNvSpPr>
          <p:nvPr userDrawn="1"/>
        </p:nvSpPr>
        <p:spPr bwMode="auto">
          <a:xfrm>
            <a:off x="412800" y="6550646"/>
            <a:ext cx="55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Finland</a:t>
            </a:r>
          </a:p>
        </p:txBody>
      </p:sp>
      <p:pic>
        <p:nvPicPr>
          <p:cNvPr id="19" name="Picture 19"/>
          <p:cNvPicPr preferRelativeResize="0"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9488" y="6258945"/>
            <a:ext cx="360000" cy="24372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0" name="Picture 22"/>
          <p:cNvPicPr preferRelativeResize="0"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82725" y="6254805"/>
            <a:ext cx="415062" cy="2520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1" name="Text Box 23"/>
          <p:cNvSpPr txBox="1">
            <a:spLocks noChangeAspect="1" noChangeArrowheads="1"/>
          </p:cNvSpPr>
          <p:nvPr userDrawn="1"/>
        </p:nvSpPr>
        <p:spPr bwMode="auto">
          <a:xfrm>
            <a:off x="1354138" y="6551440"/>
            <a:ext cx="6540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Germany</a:t>
            </a:r>
          </a:p>
        </p:txBody>
      </p:sp>
      <p:pic>
        <p:nvPicPr>
          <p:cNvPr id="22" name="Picture 34"/>
          <p:cNvPicPr preferRelativeResize="0"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2059" y="6267005"/>
            <a:ext cx="360000" cy="2276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3" name="Text Box 35"/>
          <p:cNvSpPr txBox="1">
            <a:spLocks noChangeAspect="1" noChangeArrowheads="1"/>
          </p:cNvSpPr>
          <p:nvPr userDrawn="1"/>
        </p:nvSpPr>
        <p:spPr bwMode="auto">
          <a:xfrm>
            <a:off x="2438400" y="6551440"/>
            <a:ext cx="5397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Poland</a:t>
            </a:r>
          </a:p>
        </p:txBody>
      </p:sp>
      <p:sp>
        <p:nvSpPr>
          <p:cNvPr id="24" name="Text Box 44"/>
          <p:cNvSpPr txBox="1">
            <a:spLocks noChangeAspect="1" noChangeArrowheads="1"/>
          </p:cNvSpPr>
          <p:nvPr userDrawn="1"/>
        </p:nvSpPr>
        <p:spPr bwMode="auto">
          <a:xfrm>
            <a:off x="5045075" y="6549852"/>
            <a:ext cx="3778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UK </a:t>
            </a:r>
          </a:p>
        </p:txBody>
      </p:sp>
      <p:pic>
        <p:nvPicPr>
          <p:cNvPr id="25" name="Picture 46"/>
          <p:cNvPicPr preferRelativeResize="0"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9610" y="6267005"/>
            <a:ext cx="360000" cy="2276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6" name="Text Box 50"/>
          <p:cNvSpPr txBox="1">
            <a:spLocks noChangeAspect="1" noChangeArrowheads="1"/>
          </p:cNvSpPr>
          <p:nvPr userDrawn="1"/>
        </p:nvSpPr>
        <p:spPr bwMode="auto">
          <a:xfrm>
            <a:off x="2925763" y="6551440"/>
            <a:ext cx="6413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Romania</a:t>
            </a:r>
          </a:p>
        </p:txBody>
      </p:sp>
      <p:pic>
        <p:nvPicPr>
          <p:cNvPr id="27" name="Picture 52"/>
          <p:cNvPicPr preferRelativeResize="0"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2347" y="6258950"/>
            <a:ext cx="360000" cy="2437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8" name="Text Box 53"/>
          <p:cNvSpPr txBox="1">
            <a:spLocks noChangeAspect="1" noChangeArrowheads="1"/>
          </p:cNvSpPr>
          <p:nvPr userDrawn="1"/>
        </p:nvSpPr>
        <p:spPr bwMode="auto">
          <a:xfrm>
            <a:off x="3470275" y="6551440"/>
            <a:ext cx="5334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Russia</a:t>
            </a:r>
          </a:p>
        </p:txBody>
      </p:sp>
      <p:sp>
        <p:nvSpPr>
          <p:cNvPr id="29" name="Text Box 41"/>
          <p:cNvSpPr txBox="1">
            <a:spLocks noChangeAspect="1" noChangeArrowheads="1"/>
          </p:cNvSpPr>
          <p:nvPr userDrawn="1"/>
        </p:nvSpPr>
        <p:spPr bwMode="auto">
          <a:xfrm>
            <a:off x="3932238" y="6551440"/>
            <a:ext cx="6223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Slovenia</a:t>
            </a:r>
          </a:p>
        </p:txBody>
      </p:sp>
      <p:pic>
        <p:nvPicPr>
          <p:cNvPr id="30" name="Picture 62" descr="slowenien-fahne-slowenia-flagge_0_g_60px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2410" y="6261330"/>
            <a:ext cx="360000" cy="23895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1" name="Picture 94" descr="romani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5938" y="6260540"/>
            <a:ext cx="360000" cy="24053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2" name="Picture 28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98674" y="6270176"/>
            <a:ext cx="360000" cy="24098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3" name="Grafik 29" descr="http://www.nationalflaggen.de/media/flags/flagge-indien.gif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60" y="6254805"/>
            <a:ext cx="360000" cy="252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74685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05445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3" y="225425"/>
            <a:ext cx="7344818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3" y="1125538"/>
            <a:ext cx="8208913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80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88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/>
              <a:cs typeface="+mn-cs"/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250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784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AFEC1-ABB4-4121-B145-2D7BEB8F239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72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2533C-8205-4AB8-847A-6BDEBD35715D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24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4EB7A-8FB1-4A94-85BD-CE81578BC575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67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5B1D6-0CB5-4B66-A41D-7ED8B73499BE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8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5925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05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2AD2B-9A84-432F-9177-2F05F567DE52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48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81482-FA72-420F-A4B7-596DEF19E2E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41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9758A-A7EB-4465-BAC0-6026AE74BD1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26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6F897-6107-4BA0-B604-E9D5C4E2485B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90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7EB94-74E1-483B-9E07-94D1357E2DD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11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22E0-23A0-4699-9B37-4D60E7D650C3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554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78EBD-F669-44B0-AA16-F0C7BC7957E7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23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AFEC1-ABB4-4121-B145-2D7BEB8F239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3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2533C-8205-4AB8-847A-6BDEBD35715D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5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4EB7A-8FB1-4A94-85BD-CE81578BC575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3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215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5B1D6-0CB5-4B66-A41D-7ED8B73499BE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96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2AD2B-9A84-432F-9177-2F05F567DE52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20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81482-FA72-420F-A4B7-596DEF19E2E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5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9758A-A7EB-4465-BAC0-6026AE74BD1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4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6F897-6107-4BA0-B604-E9D5C4E2485B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88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7EB94-74E1-483B-9E07-94D1357E2DD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7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22E0-23A0-4699-9B37-4D60E7D650C3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12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78EBD-F669-44B0-AA16-F0C7BC7957E7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54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 cstate="print"/>
          <a:srcRect t="10201" b="9200"/>
          <a:stretch>
            <a:fillRect/>
          </a:stretch>
        </p:blipFill>
        <p:spPr bwMode="auto">
          <a:xfrm>
            <a:off x="5870575" y="15039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/>
          <a:srcRect t="17075"/>
          <a:stretch>
            <a:fillRect/>
          </a:stretch>
        </p:blipFill>
        <p:spPr bwMode="auto">
          <a:xfrm>
            <a:off x="0" y="-39688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 cstate="print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-28832" y="-26226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2066925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14" name="Text Box 47"/>
          <p:cNvSpPr txBox="1">
            <a:spLocks noChangeAspect="1" noChangeArrowheads="1"/>
          </p:cNvSpPr>
          <p:nvPr userDrawn="1"/>
        </p:nvSpPr>
        <p:spPr bwMode="auto">
          <a:xfrm>
            <a:off x="4481513" y="6551440"/>
            <a:ext cx="5969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Sweden</a:t>
            </a:r>
          </a:p>
        </p:txBody>
      </p:sp>
      <p:sp>
        <p:nvSpPr>
          <p:cNvPr id="15" name="Text Box 20"/>
          <p:cNvSpPr txBox="1">
            <a:spLocks noChangeAspect="1" noChangeArrowheads="1"/>
          </p:cNvSpPr>
          <p:nvPr userDrawn="1"/>
        </p:nvSpPr>
        <p:spPr bwMode="auto">
          <a:xfrm>
            <a:off x="887413" y="6550646"/>
            <a:ext cx="539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France</a:t>
            </a:r>
          </a:p>
        </p:txBody>
      </p:sp>
      <p:sp>
        <p:nvSpPr>
          <p:cNvPr id="16" name="Text Box 11"/>
          <p:cNvSpPr txBox="1">
            <a:spLocks noChangeAspect="1" noChangeArrowheads="1"/>
          </p:cNvSpPr>
          <p:nvPr userDrawn="1"/>
        </p:nvSpPr>
        <p:spPr bwMode="auto">
          <a:xfrm>
            <a:off x="1997075" y="6551440"/>
            <a:ext cx="431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India</a:t>
            </a:r>
          </a:p>
        </p:txBody>
      </p:sp>
      <p:pic>
        <p:nvPicPr>
          <p:cNvPr id="17" name="Picture 16"/>
          <p:cNvPicPr preferRelativeResize="0"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1" y="6248400"/>
            <a:ext cx="360000" cy="2648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8" name="Text Box 17"/>
          <p:cNvSpPr txBox="1">
            <a:spLocks noChangeAspect="1" noChangeArrowheads="1"/>
          </p:cNvSpPr>
          <p:nvPr userDrawn="1"/>
        </p:nvSpPr>
        <p:spPr bwMode="auto">
          <a:xfrm>
            <a:off x="412800" y="6550646"/>
            <a:ext cx="55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Finland</a:t>
            </a:r>
          </a:p>
        </p:txBody>
      </p:sp>
      <p:pic>
        <p:nvPicPr>
          <p:cNvPr id="19" name="Picture 19"/>
          <p:cNvPicPr preferRelativeResize="0"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9488" y="6258945"/>
            <a:ext cx="360000" cy="24372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0" name="Picture 22"/>
          <p:cNvPicPr preferRelativeResize="0"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82725" y="6254805"/>
            <a:ext cx="415062" cy="2520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1" name="Text Box 23"/>
          <p:cNvSpPr txBox="1">
            <a:spLocks noChangeAspect="1" noChangeArrowheads="1"/>
          </p:cNvSpPr>
          <p:nvPr userDrawn="1"/>
        </p:nvSpPr>
        <p:spPr bwMode="auto">
          <a:xfrm>
            <a:off x="1354138" y="6551440"/>
            <a:ext cx="6540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Germany</a:t>
            </a:r>
          </a:p>
        </p:txBody>
      </p:sp>
      <p:pic>
        <p:nvPicPr>
          <p:cNvPr id="22" name="Picture 34"/>
          <p:cNvPicPr preferRelativeResize="0"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2059" y="6267005"/>
            <a:ext cx="360000" cy="2276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3" name="Text Box 35"/>
          <p:cNvSpPr txBox="1">
            <a:spLocks noChangeAspect="1" noChangeArrowheads="1"/>
          </p:cNvSpPr>
          <p:nvPr userDrawn="1"/>
        </p:nvSpPr>
        <p:spPr bwMode="auto">
          <a:xfrm>
            <a:off x="2438400" y="6551440"/>
            <a:ext cx="5397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Poland</a:t>
            </a:r>
          </a:p>
        </p:txBody>
      </p:sp>
      <p:sp>
        <p:nvSpPr>
          <p:cNvPr id="24" name="Text Box 44"/>
          <p:cNvSpPr txBox="1">
            <a:spLocks noChangeAspect="1" noChangeArrowheads="1"/>
          </p:cNvSpPr>
          <p:nvPr userDrawn="1"/>
        </p:nvSpPr>
        <p:spPr bwMode="auto">
          <a:xfrm>
            <a:off x="5045075" y="6549852"/>
            <a:ext cx="3778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Arial"/>
                <a:cs typeface="+mn-cs"/>
              </a:rPr>
              <a:t>UK </a:t>
            </a:r>
          </a:p>
        </p:txBody>
      </p:sp>
      <p:pic>
        <p:nvPicPr>
          <p:cNvPr id="25" name="Picture 46"/>
          <p:cNvPicPr preferRelativeResize="0"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19610" y="6267005"/>
            <a:ext cx="360000" cy="2276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6" name="Text Box 50"/>
          <p:cNvSpPr txBox="1">
            <a:spLocks noChangeAspect="1" noChangeArrowheads="1"/>
          </p:cNvSpPr>
          <p:nvPr userDrawn="1"/>
        </p:nvSpPr>
        <p:spPr bwMode="auto">
          <a:xfrm>
            <a:off x="2925763" y="6551440"/>
            <a:ext cx="6413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Romania</a:t>
            </a:r>
          </a:p>
        </p:txBody>
      </p:sp>
      <p:pic>
        <p:nvPicPr>
          <p:cNvPr id="27" name="Picture 52"/>
          <p:cNvPicPr preferRelativeResize="0"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2347" y="6258950"/>
            <a:ext cx="360000" cy="24371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8" name="Text Box 53"/>
          <p:cNvSpPr txBox="1">
            <a:spLocks noChangeAspect="1" noChangeArrowheads="1"/>
          </p:cNvSpPr>
          <p:nvPr userDrawn="1"/>
        </p:nvSpPr>
        <p:spPr bwMode="auto">
          <a:xfrm>
            <a:off x="3470275" y="6551440"/>
            <a:ext cx="5334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Russia</a:t>
            </a:r>
          </a:p>
        </p:txBody>
      </p:sp>
      <p:sp>
        <p:nvSpPr>
          <p:cNvPr id="29" name="Text Box 41"/>
          <p:cNvSpPr txBox="1">
            <a:spLocks noChangeAspect="1" noChangeArrowheads="1"/>
          </p:cNvSpPr>
          <p:nvPr userDrawn="1"/>
        </p:nvSpPr>
        <p:spPr bwMode="auto">
          <a:xfrm>
            <a:off x="3932238" y="6551440"/>
            <a:ext cx="6223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  <a:latin typeface="Arial"/>
                <a:cs typeface="+mn-cs"/>
              </a:rPr>
              <a:t>Slovenia</a:t>
            </a:r>
          </a:p>
        </p:txBody>
      </p:sp>
      <p:pic>
        <p:nvPicPr>
          <p:cNvPr id="30" name="Picture 62" descr="slowenien-fahne-slowenia-flagge_0_g_60px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2410" y="6261330"/>
            <a:ext cx="360000" cy="23895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1" name="Picture 94" descr="romani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5938" y="6260540"/>
            <a:ext cx="360000" cy="24053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32" name="Picture 28"/>
          <p:cNvPicPr preferRelativeResize="0"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98674" y="6270176"/>
            <a:ext cx="360000" cy="24098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3" name="Grafik 29" descr="http://www.nationalflaggen.de/media/flags/flagge-indien.gif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60" y="6254805"/>
            <a:ext cx="360000" cy="252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73422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3" y="225425"/>
            <a:ext cx="7344818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3" y="1125538"/>
            <a:ext cx="8208913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85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654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837C9B-6D25-44C5-9880-48640EF0EB0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70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3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/>
              <a:cs typeface="+mn-cs"/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105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68B7B-EC26-4C78-BB35-37670BC2A15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004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57431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018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05445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5925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05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215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86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654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86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006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3131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7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0525" y="225425"/>
            <a:ext cx="2151063" cy="663257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0787" cy="663257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801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AFEC1-ABB4-4121-B145-2D7BEB8F239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65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2533C-8205-4AB8-847A-6BDEBD35715D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54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4EB7A-8FB1-4A94-85BD-CE81578BC575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71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5B1D6-0CB5-4B66-A41D-7ED8B73499BE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2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006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2AD2B-9A84-432F-9177-2F05F567DE52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55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81482-FA72-420F-A4B7-596DEF19E2E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685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9758A-A7EB-4465-BAC0-6026AE74BD1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45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6F897-6107-4BA0-B604-E9D5C4E2485B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557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7EB94-74E1-483B-9E07-94D1357E2DD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87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22E0-23A0-4699-9B37-4D60E7D650C3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8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78EBD-F669-44B0-AA16-F0C7BC7957E7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7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3131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42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425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 Italic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03137-464F-4AD9-9C73-465AF891D3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defRPr sz="2400">
          <a:solidFill>
            <a:srgbClr val="00599D"/>
          </a:solidFill>
          <a:latin typeface="+mn-lt"/>
          <a:ea typeface="+mn-ea"/>
          <a:cs typeface="+mn-cs"/>
          <a:sym typeface="Arial" pitchFamily="34" charset="0"/>
        </a:defRPr>
      </a:lvl1pPr>
      <a:lvl2pPr marL="457200" algn="l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914400" algn="l" rtl="0" eaLnBrk="0" fontAlgn="base" hangingPunct="0">
        <a:spcBef>
          <a:spcPts val="5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371600" algn="l" rtl="0" eaLnBrk="0" fontAlgn="base" hangingPunct="0">
        <a:spcBef>
          <a:spcPts val="400"/>
        </a:spcBef>
        <a:spcAft>
          <a:spcPct val="0"/>
        </a:spcAft>
        <a:defRPr sz="1600">
          <a:solidFill>
            <a:srgbClr val="990000"/>
          </a:solidFill>
          <a:latin typeface="Arial Italic" charset="0"/>
          <a:ea typeface="+mn-ea"/>
          <a:cs typeface="+mn-cs"/>
          <a:sym typeface="Arial Italic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pitchFamily="34" charset="0"/>
        </a:defRPr>
      </a:lvl5pPr>
      <a:lvl6pPr marL="22860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Textmasterformate durch Klicken bearbeiten</a:t>
            </a:r>
          </a:p>
          <a:p>
            <a:pPr lvl="1"/>
            <a:r>
              <a:rPr lang="en-GB" altLang="ru-RU" smtClean="0"/>
              <a:t>Zweite Ebene</a:t>
            </a:r>
          </a:p>
          <a:p>
            <a:pPr lvl="2"/>
            <a:r>
              <a:rPr lang="en-GB" altLang="ru-RU" smtClean="0"/>
              <a:t>Dritte Ebene</a:t>
            </a:r>
          </a:p>
          <a:p>
            <a:pPr lvl="3"/>
            <a:r>
              <a:rPr lang="en-GB" altLang="ru-RU" smtClean="0"/>
              <a:t>Vierte Ebene</a:t>
            </a:r>
          </a:p>
          <a:p>
            <a:pPr lvl="4"/>
            <a:r>
              <a:rPr lang="en-GB" altLang="ru-RU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endParaRPr lang="de-DE" dirty="0">
              <a:latin typeface="Arial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Arial"/>
                <a:cs typeface="+mn-cs"/>
              </a:rPr>
              <a:pPr>
                <a:defRPr/>
              </a:pPr>
              <a:t>‹Nr.›</a:t>
            </a:fld>
            <a:endParaRPr lang="de-DE">
              <a:latin typeface="Arial"/>
              <a:cs typeface="+mn-cs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09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E2F380-B13D-45F2-8ABF-405962C1E58C}" type="slidenum">
              <a:rPr kumimoji="1" lang="en-US" altLang="ja-JP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‹Nr.›</a:t>
            </a:fld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2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E2F380-B13D-45F2-8ABF-405962C1E58C}" type="slidenum">
              <a:rPr kumimoji="1" lang="en-US" altLang="ja-JP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‹Nr.›</a:t>
            </a:fld>
            <a:endParaRPr kumimoji="1" lang="en-US" altLang="ja-JP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4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endParaRPr lang="de-DE" dirty="0">
              <a:latin typeface="Arial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>
                <a:latin typeface="Arial"/>
                <a:cs typeface="+mn-cs"/>
              </a:rPr>
              <a:pPr>
                <a:defRPr/>
              </a:pPr>
              <a:t>‹Nr.›</a:t>
            </a:fld>
            <a:endParaRPr lang="de-DE">
              <a:latin typeface="Arial"/>
              <a:cs typeface="+mn-cs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433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42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425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 Italic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" name="Foliennummernplatzhalter 3"/>
          <p:cNvSpPr txBox="1">
            <a:spLocks/>
          </p:cNvSpPr>
          <p:nvPr userDrawn="1"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9203137-464F-4AD9-9C73-465AF891D32D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0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Heiti SC Light" charset="0"/>
          <a:cs typeface="Heiti SC Light" charset="0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defRPr sz="2400">
          <a:solidFill>
            <a:srgbClr val="00599D"/>
          </a:solidFill>
          <a:latin typeface="+mn-lt"/>
          <a:ea typeface="+mn-ea"/>
          <a:cs typeface="+mn-cs"/>
          <a:sym typeface="Arial" pitchFamily="34" charset="0"/>
        </a:defRPr>
      </a:lvl1pPr>
      <a:lvl2pPr marL="457200" algn="l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914400" algn="l" rtl="0" eaLnBrk="0" fontAlgn="base" hangingPunct="0">
        <a:spcBef>
          <a:spcPts val="5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371600" algn="l" rtl="0" eaLnBrk="0" fontAlgn="base" hangingPunct="0">
        <a:spcBef>
          <a:spcPts val="400"/>
        </a:spcBef>
        <a:spcAft>
          <a:spcPct val="0"/>
        </a:spcAft>
        <a:defRPr sz="1600">
          <a:solidFill>
            <a:srgbClr val="990000"/>
          </a:solidFill>
          <a:latin typeface="Arial Italic" charset="0"/>
          <a:ea typeface="+mn-ea"/>
          <a:cs typeface="+mn-cs"/>
          <a:sym typeface="Arial Italic" charset="0"/>
        </a:defRPr>
      </a:lvl4pPr>
      <a:lvl5pPr marL="1828800" algn="l" rtl="0" eaLnBrk="0" fontAlgn="base" hangingPunct="0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pitchFamily="34" charset="0"/>
        </a:defRPr>
      </a:lvl5pPr>
      <a:lvl6pPr marL="22860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6pPr>
      <a:lvl7pPr marL="27432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7pPr>
      <a:lvl8pPr marL="32004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8pPr>
      <a:lvl9pPr marL="3657600" algn="l" rtl="0" fontAlgn="base">
        <a:spcBef>
          <a:spcPts val="4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kumimoji="1" lang="en-US" altLang="ja-JP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E2F380-B13D-45F2-8ABF-405962C1E58C}" type="slidenum">
              <a:rPr kumimoji="1" lang="en-US" altLang="ja-JP" smtClean="0">
                <a:solidFill>
                  <a:srgbClr val="000000"/>
                </a:solidFill>
                <a:latin typeface="Arial" charset="0"/>
              </a:rPr>
              <a:pPr/>
              <a:t>‹Nr.›</a:t>
            </a:fld>
            <a:endParaRPr kumimoji="1" lang="en-US" altLang="ja-JP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5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emf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emf"/><Relationship Id="rId5" Type="http://schemas.openxmlformats.org/officeDocument/2006/relationships/image" Target="../media/image42.png"/><Relationship Id="rId10" Type="http://schemas.openxmlformats.org/officeDocument/2006/relationships/image" Target="../media/image47.tiff"/><Relationship Id="rId4" Type="http://schemas.openxmlformats.org/officeDocument/2006/relationships/image" Target="../media/image41.emf"/><Relationship Id="rId9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b="9206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3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6048375" y="0"/>
            <a:ext cx="1588" cy="193833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800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3082925" y="0"/>
            <a:ext cx="1588" cy="19319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800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/>
            <a:endParaRPr lang="en-GB" altLang="ru-RU" sz="1800" dirty="0" smtClean="0"/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/>
            <a:endParaRPr lang="en-GB" altLang="ru-RU" sz="1800" dirty="0" smtClean="0"/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/>
            <a:endParaRPr lang="en-GB" altLang="ru-RU" sz="1800" dirty="0" smtClean="0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0" y="1938338"/>
            <a:ext cx="9144000" cy="1587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1800" dirty="0" smtClean="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4106" name="Picture 1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352308" y="2213865"/>
            <a:ext cx="8077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914400" indent="-914400" eaLnBrk="0" hangingPunct="0"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/>
            <a:r>
              <a:rPr lang="en-GB" altLang="ru-RU" sz="3600" dirty="0" smtClean="0">
                <a:solidFill>
                  <a:srgbClr val="FFFFFF"/>
                </a:solidFill>
                <a:ea typeface="MS PGothic" pitchFamily="34" charset="-128"/>
              </a:rPr>
              <a:t>BINP Workshop</a:t>
            </a:r>
          </a:p>
          <a:p>
            <a:pPr eaLnBrk="1" hangingPunct="1"/>
            <a:r>
              <a:rPr lang="en-GB" altLang="ru-RU" sz="3600" dirty="0" smtClean="0">
                <a:solidFill>
                  <a:srgbClr val="FFFFFF"/>
                </a:solidFill>
                <a:ea typeface="MS PGothic" pitchFamily="34" charset="-128"/>
              </a:rPr>
              <a:t>Status of SFRS</a:t>
            </a:r>
          </a:p>
          <a:p>
            <a:pPr eaLnBrk="1" hangingPunct="1"/>
            <a:endParaRPr lang="en-GB" altLang="ru-RU" sz="36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eaLnBrk="1" hangingPunct="1"/>
            <a:endParaRPr lang="en-GB" altLang="ru-RU" sz="36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eaLnBrk="1" hangingPunct="1"/>
            <a:endParaRPr lang="en-GB" altLang="ru-RU" sz="36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eaLnBrk="1" hangingPunct="1"/>
            <a:endParaRPr lang="en-GB" altLang="ru-RU" sz="3600" dirty="0" smtClean="0">
              <a:solidFill>
                <a:srgbClr val="FFFFFF"/>
              </a:solidFill>
              <a:ea typeface="MS PGothic" pitchFamily="34" charset="-128"/>
            </a:endParaRPr>
          </a:p>
          <a:p>
            <a:pPr eaLnBrk="1" hangingPunct="1"/>
            <a:endParaRPr lang="en-GB" altLang="ru-RU" sz="3400" dirty="0" smtClean="0">
              <a:solidFill>
                <a:srgbClr val="002060"/>
              </a:solidFill>
              <a:ea typeface="MS PGothic" pitchFamily="34" charset="-128"/>
            </a:endParaRPr>
          </a:p>
          <a:p>
            <a:pPr eaLnBrk="1" hangingPunct="1"/>
            <a:r>
              <a:rPr lang="en-GB" altLang="ru-RU" sz="3400" u="sng" dirty="0" smtClean="0">
                <a:solidFill>
                  <a:srgbClr val="002060"/>
                </a:solidFill>
                <a:ea typeface="MS PGothic" pitchFamily="34" charset="-128"/>
              </a:rPr>
              <a:t>H. Simon</a:t>
            </a:r>
            <a:r>
              <a:rPr lang="en-GB" altLang="ru-RU" sz="3400" dirty="0" smtClean="0">
                <a:solidFill>
                  <a:srgbClr val="002060"/>
                </a:solidFill>
                <a:ea typeface="MS PGothic" pitchFamily="34" charset="-128"/>
              </a:rPr>
              <a:t>/M. Winkler</a:t>
            </a:r>
          </a:p>
        </p:txBody>
      </p:sp>
      <p:sp>
        <p:nvSpPr>
          <p:cNvPr id="4108" name="Rectangle 12"/>
          <p:cNvSpPr>
            <a:spLocks/>
          </p:cNvSpPr>
          <p:nvPr/>
        </p:nvSpPr>
        <p:spPr bwMode="auto">
          <a:xfrm>
            <a:off x="3716905" y="5499229"/>
            <a:ext cx="5317559" cy="39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algn="r" eaLnBrk="1" hangingPunct="1">
              <a:spcBef>
                <a:spcPts val="1000"/>
              </a:spcBef>
            </a:pPr>
            <a:r>
              <a:rPr lang="en-GB" altLang="ru-RU" sz="2300" dirty="0" smtClean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				              	May 20</a:t>
            </a:r>
            <a:r>
              <a:rPr lang="en-GB" altLang="ru-RU" sz="2300" baseline="30000" dirty="0" smtClean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th</a:t>
            </a:r>
            <a:r>
              <a:rPr lang="en-GB" altLang="ru-RU" sz="2300" dirty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-</a:t>
            </a:r>
            <a:r>
              <a:rPr lang="en-GB" altLang="ru-RU" sz="2300" dirty="0" smtClean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24</a:t>
            </a:r>
            <a:r>
              <a:rPr lang="en-GB" altLang="ru-RU" sz="2300" baseline="30000" dirty="0" smtClean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th</a:t>
            </a:r>
            <a:r>
              <a:rPr lang="en-GB" altLang="ru-RU" sz="2300" dirty="0" smtClean="0">
                <a:solidFill>
                  <a:srgbClr val="FFFFFF"/>
                </a:solidFill>
                <a:latin typeface="Arial Italic" charset="0"/>
                <a:ea typeface="MS PGothic" pitchFamily="34" charset="-128"/>
                <a:sym typeface="Arial Italic" charset="0"/>
              </a:rPr>
              <a:t>, 2019</a:t>
            </a: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3704" l="1591" r="99432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75684" y="3977481"/>
            <a:ext cx="2566275" cy="157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1717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r="16946"/>
          <a:stretch/>
        </p:blipFill>
        <p:spPr>
          <a:xfrm>
            <a:off x="756008" y="3456340"/>
            <a:ext cx="3888000" cy="321302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141585" y="188640"/>
            <a:ext cx="5870575" cy="7874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rgbClr val="FF9933"/>
                </a:solidFill>
              </a:rPr>
              <a:t>Sc</a:t>
            </a:r>
            <a:r>
              <a:rPr lang="en-US" dirty="0" smtClean="0">
                <a:solidFill>
                  <a:srgbClr val="FF9933"/>
                </a:solidFill>
              </a:rPr>
              <a:t> </a:t>
            </a:r>
            <a:r>
              <a:rPr lang="en-US" dirty="0" err="1" smtClean="0">
                <a:solidFill>
                  <a:srgbClr val="FF9933"/>
                </a:solidFill>
              </a:rPr>
              <a:t>Multiplets</a:t>
            </a:r>
            <a:endParaRPr lang="en-US" noProof="0" dirty="0">
              <a:solidFill>
                <a:srgbClr val="FF9933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26995" y="3113965"/>
            <a:ext cx="4680520" cy="33701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1" dirty="0">
                <a:latin typeface="+mn-lt"/>
              </a:rPr>
              <a:t>S</a:t>
            </a:r>
            <a:r>
              <a:rPr lang="en-US" sz="1800" b="1" dirty="0" smtClean="0">
                <a:latin typeface="+mn-lt"/>
              </a:rPr>
              <a:t>chedule </a:t>
            </a:r>
            <a:r>
              <a:rPr lang="en-US" sz="1800" b="1" dirty="0" err="1" smtClean="0">
                <a:latin typeface="+mn-lt"/>
              </a:rPr>
              <a:t>FoS</a:t>
            </a:r>
            <a:r>
              <a:rPr lang="en-US" sz="1800" b="1" dirty="0" smtClean="0">
                <a:latin typeface="+mn-lt"/>
              </a:rPr>
              <a:t> SC </a:t>
            </a:r>
            <a:r>
              <a:rPr lang="en-US" sz="1800" b="1" dirty="0" err="1" smtClean="0">
                <a:latin typeface="+mn-lt"/>
              </a:rPr>
              <a:t>multiplets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</a:t>
            </a:r>
          </a:p>
          <a:p>
            <a:pPr marL="285750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C</a:t>
            </a:r>
            <a:r>
              <a:rPr lang="en-US" sz="1800" dirty="0" smtClean="0">
                <a:latin typeface="+mn-lt"/>
              </a:rPr>
              <a:t>ontract closed 07/2015 (ASG, Genova)</a:t>
            </a:r>
          </a:p>
          <a:p>
            <a:pPr marL="285750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D</a:t>
            </a:r>
            <a:r>
              <a:rPr lang="en-US" sz="1800" dirty="0" smtClean="0">
                <a:latin typeface="+mn-lt"/>
              </a:rPr>
              <a:t>esign phase for SM and LM done</a:t>
            </a: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+mn-lt"/>
              </a:rPr>
              <a:t>FDR 12/16  </a:t>
            </a: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+mn-lt"/>
              </a:rPr>
              <a:t>PRR SM 07/17  </a:t>
            </a: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+mn-lt"/>
              </a:rPr>
              <a:t>PRR LM 12/17</a:t>
            </a:r>
          </a:p>
          <a:p>
            <a:pPr marL="285750" indent="-28575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Construction </a:t>
            </a:r>
            <a:r>
              <a:rPr lang="en-US" sz="1800" b="1" dirty="0">
                <a:solidFill>
                  <a:schemeClr val="accent6"/>
                </a:solidFill>
                <a:latin typeface="+mn-lt"/>
              </a:rPr>
              <a:t>phase </a:t>
            </a: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for </a:t>
            </a:r>
            <a:r>
              <a:rPr lang="en-US" sz="1800" b="1" dirty="0" err="1" smtClean="0">
                <a:solidFill>
                  <a:schemeClr val="accent6"/>
                </a:solidFill>
                <a:latin typeface="+mn-lt"/>
              </a:rPr>
              <a:t>FoS</a:t>
            </a: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 running </a:t>
            </a:r>
            <a:endParaRPr lang="en-US" sz="1800" b="1" dirty="0">
              <a:solidFill>
                <a:schemeClr val="accent6"/>
              </a:solidFill>
              <a:latin typeface="+mn-lt"/>
            </a:endParaRP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+mn-lt"/>
              </a:rPr>
              <a:t>FAT </a:t>
            </a:r>
            <a:r>
              <a:rPr lang="en-US" sz="1800" dirty="0" err="1" smtClean="0">
                <a:latin typeface="+mn-lt"/>
              </a:rPr>
              <a:t>FoS</a:t>
            </a:r>
            <a:r>
              <a:rPr lang="en-US" sz="1800" dirty="0" smtClean="0">
                <a:latin typeface="+mn-lt"/>
              </a:rPr>
              <a:t> SM 01/19 </a:t>
            </a: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shipment to CERN </a:t>
            </a:r>
          </a:p>
          <a:p>
            <a:pPr marL="576000" lvl="1" indent="-285750">
              <a:spcBef>
                <a:spcPts val="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Installation @ CERN almost final</a:t>
            </a: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/>
            </a:r>
            <a:br>
              <a:rPr lang="en-US" sz="1800" b="1" dirty="0" smtClean="0">
                <a:solidFill>
                  <a:schemeClr val="accent6"/>
                </a:solidFill>
                <a:latin typeface="+mn-lt"/>
              </a:rPr>
            </a:b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SAT </a:t>
            </a:r>
            <a:r>
              <a:rPr lang="en-US" sz="1800" b="1" dirty="0" err="1" smtClean="0">
                <a:solidFill>
                  <a:schemeClr val="accent6"/>
                </a:solidFill>
                <a:latin typeface="+mn-lt"/>
              </a:rPr>
              <a:t>FoS</a:t>
            </a:r>
            <a:r>
              <a:rPr lang="en-US" sz="1800" b="1" dirty="0" smtClean="0">
                <a:solidFill>
                  <a:schemeClr val="accent6"/>
                </a:solidFill>
                <a:latin typeface="+mn-lt"/>
              </a:rPr>
              <a:t> SM 11/19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7289" y="917979"/>
            <a:ext cx="4054671" cy="1787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ea typeface="ＭＳ Ｐゴシック" charset="-128"/>
                <a:cs typeface="Times New Roman" pitchFamily="18" charset="0"/>
              </a:rPr>
              <a:t>Scope:</a:t>
            </a:r>
            <a:endParaRPr kumimoji="1" lang="en-US" altLang="ja-JP" sz="1800" b="1" dirty="0">
              <a:ea typeface="ＭＳ Ｐゴシック" charset="-128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8 </a:t>
            </a:r>
            <a:r>
              <a:rPr kumimoji="1" lang="en-US" altLang="ja-JP" sz="1800" dirty="0">
                <a:ea typeface="ＭＳ Ｐゴシック" charset="-128"/>
              </a:rPr>
              <a:t>short </a:t>
            </a:r>
            <a:r>
              <a:rPr kumimoji="1" lang="en-US" altLang="ja-JP" sz="1800" dirty="0" err="1" smtClean="0">
                <a:ea typeface="ＭＳ Ｐゴシック" charset="-128"/>
              </a:rPr>
              <a:t>multiplets</a:t>
            </a:r>
            <a:endParaRPr kumimoji="1" lang="en-US" altLang="ja-JP" sz="1800" dirty="0">
              <a:ea typeface="ＭＳ Ｐゴシック" charset="-128"/>
            </a:endParaRPr>
          </a:p>
          <a:p>
            <a:pPr marL="468000" lvl="1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smtClean="0">
                <a:ea typeface="ＭＳ Ｐゴシック" charset="-128"/>
              </a:rPr>
              <a:t>QS configuration</a:t>
            </a:r>
            <a:endParaRPr kumimoji="1" lang="en-US" altLang="ja-JP" sz="18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25 </a:t>
            </a:r>
            <a:r>
              <a:rPr kumimoji="1" lang="en-US" altLang="ja-JP" sz="1800" dirty="0">
                <a:ea typeface="ＭＳ Ｐゴシック" charset="-128"/>
              </a:rPr>
              <a:t>long </a:t>
            </a:r>
            <a:r>
              <a:rPr kumimoji="1" lang="en-US" altLang="ja-JP" sz="1800" dirty="0" err="1" smtClean="0">
                <a:ea typeface="ＭＳ Ｐゴシック" charset="-128"/>
              </a:rPr>
              <a:t>multiplets</a:t>
            </a:r>
            <a:r>
              <a:rPr kumimoji="1" lang="en-US" altLang="ja-JP" sz="1800" dirty="0" smtClean="0">
                <a:ea typeface="ＭＳ Ｐゴシック" charset="-128"/>
              </a:rPr>
              <a:t> </a:t>
            </a:r>
          </a:p>
          <a:p>
            <a:pPr marL="468000" lvl="1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Wingdings" panose="05000000000000000000" pitchFamily="2" charset="2"/>
              <a:buChar char="Ø"/>
            </a:pPr>
            <a:r>
              <a:rPr kumimoji="1" lang="en-US" altLang="ja-JP" sz="1800" dirty="0" err="1" smtClean="0">
                <a:ea typeface="ＭＳ Ｐゴシック" charset="-128"/>
              </a:rPr>
              <a:t>Quadrupol</a:t>
            </a:r>
            <a:r>
              <a:rPr kumimoji="1" lang="en-US" altLang="ja-JP" sz="1800" dirty="0" smtClean="0">
                <a:ea typeface="ＭＳ Ｐゴシック" charset="-128"/>
              </a:rPr>
              <a:t> </a:t>
            </a:r>
            <a:r>
              <a:rPr kumimoji="1" lang="en-US" altLang="ja-JP" sz="1800" dirty="0">
                <a:ea typeface="ＭＳ Ｐゴシック" charset="-128"/>
              </a:rPr>
              <a:t>triplet </a:t>
            </a:r>
            <a:r>
              <a:rPr kumimoji="1" lang="en-US" altLang="ja-JP" sz="1800" dirty="0" smtClean="0">
                <a:ea typeface="ＭＳ Ｐゴシック" charset="-128"/>
              </a:rPr>
              <a:t> </a:t>
            </a:r>
            <a:endParaRPr kumimoji="1" lang="en-US" altLang="ja-JP" sz="1800" dirty="0">
              <a:ea typeface="ＭＳ Ｐゴシック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 rot="20669873">
            <a:off x="2610172" y="5038179"/>
            <a:ext cx="558593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7 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55399" y="6156012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dirty="0" smtClean="0">
                <a:latin typeface="Arial"/>
                <a:cs typeface="Arial"/>
              </a:rPr>
              <a:t>≈60 ton</a:t>
            </a:r>
            <a:endParaRPr lang="de-DE" sz="1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2328" r="10840" b="8269"/>
          <a:stretch/>
        </p:blipFill>
        <p:spPr bwMode="auto">
          <a:xfrm>
            <a:off x="431680" y="3212976"/>
            <a:ext cx="1260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flipV="1">
            <a:off x="1043608" y="4581128"/>
            <a:ext cx="3456384" cy="100811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20978498">
            <a:off x="917446" y="3971320"/>
            <a:ext cx="890736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2.5 m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712796" y="3860864"/>
            <a:ext cx="936000" cy="21602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-7284" y="3293985"/>
            <a:ext cx="867545" cy="33855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Arial"/>
                <a:cs typeface="Arial"/>
              </a:rPr>
              <a:t>≈25 ton</a:t>
            </a:r>
            <a:endParaRPr lang="de-DE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4121950" y="6309320"/>
            <a:ext cx="490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n-lt"/>
              </a:rPr>
              <a:t>Most time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critical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package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on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track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2" descr="Q:\FAIR\PLT\20190221-Eval\FOSatCER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99" y="25184"/>
            <a:ext cx="3458301" cy="259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\\WinfileSvL\MT$Root\hans\Eigene Dateien\Super-FRS\Bilder\ASG-FAT-FoS-SM-24.1.2019\IMG_20190124_1012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87" y="1354756"/>
            <a:ext cx="2934326" cy="1755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9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Eigene Dateien\Präsentationen\Eigene Präsentationen\2018\NUSTAR 180228\Bilder\20180207_091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574" y="1196752"/>
            <a:ext cx="100644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Shape 144"/>
          <p:cNvSpPr/>
          <p:nvPr/>
        </p:nvSpPr>
        <p:spPr>
          <a:xfrm>
            <a:off x="1450606" y="4939302"/>
            <a:ext cx="1816249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sz="2000" dirty="0" smtClean="0"/>
              <a:t>Test </a:t>
            </a:r>
            <a:r>
              <a:rPr lang="de-DE" sz="2000" dirty="0" err="1" smtClean="0"/>
              <a:t>bench</a:t>
            </a:r>
            <a:r>
              <a:rPr lang="de-DE" sz="2000" dirty="0" smtClean="0"/>
              <a:t> 1</a:t>
            </a:r>
            <a:endParaRPr sz="2000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22565" y="270000"/>
            <a:ext cx="5785288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base">
              <a:spcAft>
                <a:spcPts val="0"/>
              </a:spcAft>
            </a:pPr>
            <a:endParaRPr lang="de-DE" dirty="0" smtClean="0">
              <a:latin typeface="+mj-lt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4121951" y="1179329"/>
            <a:ext cx="5040559" cy="161031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6798" tIns="46798" rIns="46798" bIns="46798">
            <a:spAutoFit/>
          </a:bodyPr>
          <a:lstStyle/>
          <a:p>
            <a:pPr marL="160729" indent="-252000" defTabSz="914367">
              <a:spcBef>
                <a:spcPts val="300"/>
              </a:spcBef>
              <a:buSzPct val="100000"/>
              <a:buChar char="•"/>
              <a:tabLst>
                <a:tab pos="348245" algn="l"/>
                <a:tab pos="1267971" algn="l"/>
                <a:tab pos="2178766" algn="l"/>
                <a:tab pos="3098491" algn="l"/>
                <a:tab pos="4009287" algn="l"/>
                <a:tab pos="4920083" algn="l"/>
                <a:tab pos="5839808" algn="l"/>
                <a:tab pos="6750604" algn="l"/>
                <a:tab pos="7670329" algn="l"/>
                <a:tab pos="8581125" algn="l"/>
                <a:tab pos="9491920" algn="l"/>
                <a:tab pos="10411645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de-DE" dirty="0" smtClean="0">
                <a:cs typeface="Times New Roman" panose="02020603050405020304" pitchFamily="18" charset="0"/>
              </a:rPr>
              <a:t>Test </a:t>
            </a:r>
            <a:r>
              <a:rPr lang="de-DE" dirty="0" err="1" smtClean="0">
                <a:cs typeface="Times New Roman" panose="02020603050405020304" pitchFamily="18" charset="0"/>
              </a:rPr>
              <a:t>facility</a:t>
            </a:r>
            <a:r>
              <a:rPr lang="de-DE" dirty="0" smtClean="0">
                <a:cs typeface="Times New Roman" panose="02020603050405020304" pitchFamily="18" charset="0"/>
              </a:rPr>
              <a:t> at CERN </a:t>
            </a:r>
            <a:r>
              <a:rPr lang="de-DE" dirty="0" err="1" smtClean="0">
                <a:cs typeface="Times New Roman" panose="02020603050405020304" pitchFamily="18" charset="0"/>
              </a:rPr>
              <a:t>for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sc</a:t>
            </a:r>
            <a:r>
              <a:rPr lang="de-DE" dirty="0" smtClean="0">
                <a:cs typeface="Times New Roman" panose="02020603050405020304" pitchFamily="18" charset="0"/>
              </a:rPr>
              <a:t>-</a:t>
            </a:r>
            <a:br>
              <a:rPr lang="de-DE" dirty="0" smtClean="0">
                <a:cs typeface="Times New Roman" panose="02020603050405020304" pitchFamily="18" charset="0"/>
              </a:rPr>
            </a:br>
            <a:r>
              <a:rPr lang="de-DE" dirty="0" smtClean="0">
                <a:cs typeface="Times New Roman" panose="02020603050405020304" pitchFamily="18" charset="0"/>
              </a:rPr>
              <a:t>  </a:t>
            </a:r>
            <a:r>
              <a:rPr lang="de-DE" dirty="0" err="1" smtClean="0">
                <a:cs typeface="Times New Roman" panose="02020603050405020304" pitchFamily="18" charset="0"/>
              </a:rPr>
              <a:t>magnets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with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three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test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benches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br>
              <a:rPr lang="de-DE" dirty="0" smtClean="0">
                <a:cs typeface="Times New Roman" panose="02020603050405020304" pitchFamily="18" charset="0"/>
              </a:rPr>
            </a:br>
            <a:r>
              <a:rPr lang="de-DE" dirty="0" smtClean="0">
                <a:cs typeface="Times New Roman" panose="02020603050405020304" pitchFamily="18" charset="0"/>
              </a:rPr>
              <a:t>  </a:t>
            </a:r>
            <a:r>
              <a:rPr lang="de-DE" dirty="0" err="1" smtClean="0">
                <a:cs typeface="Times New Roman" panose="02020603050405020304" pitchFamily="18" charset="0"/>
              </a:rPr>
              <a:t>is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ready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for</a:t>
            </a:r>
            <a:r>
              <a:rPr lang="de-DE" dirty="0" smtClean="0"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cs typeface="Times New Roman" panose="02020603050405020304" pitchFamily="18" charset="0"/>
              </a:rPr>
              <a:t>operation</a:t>
            </a:r>
            <a:r>
              <a:rPr lang="de-DE" dirty="0" smtClean="0">
                <a:cs typeface="Times New Roman" panose="02020603050405020304" pitchFamily="18" charset="0"/>
              </a:rPr>
              <a:t>.</a:t>
            </a:r>
          </a:p>
          <a:p>
            <a:pPr marL="160729" indent="-252000" defTabSz="914367">
              <a:spcBef>
                <a:spcPts val="300"/>
              </a:spcBef>
              <a:buSzPct val="100000"/>
              <a:buChar char="•"/>
              <a:tabLst>
                <a:tab pos="348245" algn="l"/>
                <a:tab pos="1267971" algn="l"/>
                <a:tab pos="2178766" algn="l"/>
                <a:tab pos="3098491" algn="l"/>
                <a:tab pos="4009287" algn="l"/>
                <a:tab pos="4920083" algn="l"/>
                <a:tab pos="5839808" algn="l"/>
                <a:tab pos="6750604" algn="l"/>
                <a:tab pos="7670329" algn="l"/>
                <a:tab pos="8581125" algn="l"/>
                <a:tab pos="9491920" algn="l"/>
                <a:tab pos="10411645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de-DE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 Kick off 02/2019 (&amp; </a:t>
            </a:r>
            <a:r>
              <a:rPr lang="de-DE" dirty="0" err="1" smtClean="0">
                <a:solidFill>
                  <a:srgbClr val="00B050"/>
                </a:solidFill>
                <a:cs typeface="Times New Roman" panose="02020603050405020304" pitchFamily="18" charset="0"/>
              </a:rPr>
              <a:t>cont</a:t>
            </a:r>
            <a:r>
              <a:rPr lang="de-DE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. 07/2019)</a:t>
            </a:r>
            <a:endParaRPr lang="en-US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07502" y="225425"/>
            <a:ext cx="7344818" cy="49053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kern="0" dirty="0" err="1" smtClean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Sc</a:t>
            </a:r>
            <a:r>
              <a:rPr lang="de-DE" sz="2800" kern="0" dirty="0" smtClean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Magnet </a:t>
            </a:r>
            <a:r>
              <a:rPr lang="de-DE" sz="2800" kern="0" dirty="0" err="1" smtClean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testing</a:t>
            </a:r>
            <a:r>
              <a:rPr lang="de-DE" sz="2800" kern="0" dirty="0" smtClean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@ CERN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hape 144"/>
          <p:cNvSpPr/>
          <p:nvPr/>
        </p:nvSpPr>
        <p:spPr>
          <a:xfrm>
            <a:off x="3385821" y="3834045"/>
            <a:ext cx="1816249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sz="2000" dirty="0" smtClean="0"/>
              <a:t>Test </a:t>
            </a:r>
            <a:r>
              <a:rPr lang="de-DE" sz="2000" dirty="0" err="1" smtClean="0"/>
              <a:t>bench</a:t>
            </a:r>
            <a:r>
              <a:rPr lang="de-DE" sz="2000" dirty="0" smtClean="0"/>
              <a:t> 2</a:t>
            </a:r>
            <a:endParaRPr sz="2000" dirty="0"/>
          </a:p>
        </p:txBody>
      </p:sp>
      <p:sp>
        <p:nvSpPr>
          <p:cNvPr id="10" name="Shape 144"/>
          <p:cNvSpPr/>
          <p:nvPr/>
        </p:nvSpPr>
        <p:spPr>
          <a:xfrm>
            <a:off x="6896211" y="6244447"/>
            <a:ext cx="1816249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sz="2000" dirty="0" smtClean="0"/>
              <a:t>Test </a:t>
            </a:r>
            <a:r>
              <a:rPr lang="de-DE" sz="2000" dirty="0" err="1" smtClean="0"/>
              <a:t>bench</a:t>
            </a:r>
            <a:r>
              <a:rPr lang="de-DE" sz="2000" dirty="0" smtClean="0"/>
              <a:t> 3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2475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83318" y="3501008"/>
            <a:ext cx="5228041" cy="30685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Status / Schedule</a:t>
            </a:r>
            <a:endParaRPr lang="en-US" sz="1800" dirty="0" smtClean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DS for individual magnets released </a:t>
            </a: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CC BINP for WP1 circulating</a:t>
            </a: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MIC received by FAIR</a:t>
            </a: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Vacuum chambers for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sc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nc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dipoles</a:t>
            </a: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Focal plane chambers </a:t>
            </a:r>
          </a:p>
          <a:p>
            <a:pPr marL="285750" indent="-28575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Tricky vacuum chamber  </a:t>
            </a:r>
            <a:r>
              <a:rPr lang="en-US" sz="1800" b="1" dirty="0" err="1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nc</a:t>
            </a:r>
            <a:r>
              <a:rPr lang="en-US" sz="1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 Dipole </a:t>
            </a:r>
            <a:r>
              <a:rPr lang="en-US" sz="1800" b="1" dirty="0" smtClean="0">
                <a:solidFill>
                  <a:srgbClr val="C0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 R&amp;D </a:t>
            </a:r>
            <a:endParaRPr lang="en-US" sz="1800" b="1" dirty="0" smtClean="0">
              <a:solidFill>
                <a:srgbClr val="C00000"/>
              </a:solidFill>
              <a:latin typeface="+mn-lt"/>
              <a:cs typeface="Times New Roman" pitchFamily="18" charset="0"/>
            </a:endParaRPr>
          </a:p>
          <a:p>
            <a:pPr marL="216000" indent="-216000"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WP2: quadrupoles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67976"/>
            <a:ext cx="4378994" cy="18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29617" y="269875"/>
            <a:ext cx="5870575" cy="787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9933"/>
                </a:solidFill>
              </a:rPr>
              <a:t>Magnets</a:t>
            </a:r>
            <a:br>
              <a:rPr lang="en-US" dirty="0" smtClean="0">
                <a:solidFill>
                  <a:srgbClr val="FF9933"/>
                </a:solidFill>
              </a:rPr>
            </a:br>
            <a:r>
              <a:rPr lang="en-US" sz="2000" dirty="0">
                <a:solidFill>
                  <a:srgbClr val="FF9933"/>
                </a:solidFill>
              </a:rPr>
              <a:t>(</a:t>
            </a:r>
            <a:r>
              <a:rPr lang="en-US" sz="2000" dirty="0" smtClean="0">
                <a:solidFill>
                  <a:srgbClr val="FF9933"/>
                </a:solidFill>
              </a:rPr>
              <a:t>Radiation Resistant)</a:t>
            </a:r>
            <a:endParaRPr lang="de-DE" sz="2000" dirty="0">
              <a:solidFill>
                <a:srgbClr val="FF9933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79912" y="44624"/>
            <a:ext cx="1360950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H</a:t>
            </a:r>
            <a:r>
              <a:rPr lang="de-DE" sz="1600" dirty="0" smtClean="0"/>
              <a:t>. </a:t>
            </a:r>
            <a:r>
              <a:rPr lang="de-DE" sz="1600" dirty="0" err="1" smtClean="0"/>
              <a:t>Leibrock</a:t>
            </a:r>
            <a:r>
              <a:rPr lang="de-DE" sz="1600" dirty="0" smtClean="0"/>
              <a:t>, </a:t>
            </a:r>
          </a:p>
          <a:p>
            <a:pPr algn="l"/>
            <a:r>
              <a:rPr lang="de-DE" sz="1600" dirty="0" smtClean="0"/>
              <a:t>T. Blatz et al.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28" y="620713"/>
            <a:ext cx="2880000" cy="18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5496" y="1196752"/>
            <a:ext cx="4474052" cy="23221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ea typeface="ＭＳ Ｐゴシック" charset="-128"/>
                <a:cs typeface="Times New Roman" pitchFamily="18" charset="0"/>
              </a:rPr>
              <a:t>Scope:</a:t>
            </a:r>
            <a:endParaRPr kumimoji="1" lang="en-US" altLang="ja-JP" sz="1800" b="1" dirty="0">
              <a:ea typeface="ＭＳ Ｐゴシック" charset="-128"/>
              <a:cs typeface="Times New Roman" pitchFamily="18" charset="0"/>
            </a:endParaRPr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</a:t>
            </a:r>
            <a:r>
              <a:rPr lang="en-US" sz="1800" dirty="0"/>
              <a:t>NC magnets using MIC cable  </a:t>
            </a:r>
            <a:endParaRPr kumimoji="1" lang="en-US" altLang="ja-JP" sz="1800" dirty="0">
              <a:ea typeface="ＭＳ Ｐゴシック" charset="-128"/>
            </a:endParaRPr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WP1: 3 dipole magnets </a:t>
            </a:r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kumimoji="1" lang="en-US" altLang="ja-JP" sz="1800" dirty="0" smtClean="0">
                <a:ea typeface="ＭＳ Ｐゴシック" charset="-128"/>
              </a:rPr>
              <a:t>  (one prototype dipole built and tested)</a:t>
            </a:r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  <a:buFontTx/>
              <a:buChar char="•"/>
            </a:pPr>
            <a:r>
              <a:rPr kumimoji="1" lang="en-US" sz="1800" dirty="0">
                <a:ea typeface="ＭＳ Ｐゴシック" charset="-128"/>
              </a:rPr>
              <a:t> </a:t>
            </a:r>
            <a:r>
              <a:rPr kumimoji="1" lang="en-US" sz="1800" dirty="0" smtClean="0">
                <a:ea typeface="ＭＳ Ｐゴシック" charset="-128"/>
              </a:rPr>
              <a:t>WP2: </a:t>
            </a:r>
            <a:r>
              <a:rPr lang="en-US" sz="1800" dirty="0" smtClean="0"/>
              <a:t>3 quadrupoles</a:t>
            </a:r>
            <a:r>
              <a:rPr lang="en-US" sz="1800" dirty="0"/>
              <a:t> </a:t>
            </a:r>
            <a:r>
              <a:rPr lang="en-US" sz="1800" dirty="0" smtClean="0"/>
              <a:t>&amp; </a:t>
            </a:r>
            <a:r>
              <a:rPr lang="en-US" sz="1800" dirty="0"/>
              <a:t>2 </a:t>
            </a:r>
            <a:r>
              <a:rPr lang="en-US" sz="1800" dirty="0" err="1" smtClean="0"/>
              <a:t>sextupoles</a:t>
            </a:r>
            <a:r>
              <a:rPr lang="en-US" sz="1800" dirty="0"/>
              <a:t> </a:t>
            </a:r>
            <a:endParaRPr lang="en-US" sz="1800" dirty="0" smtClean="0"/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  <a:buFontTx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Dedicated </a:t>
            </a:r>
            <a:r>
              <a:rPr lang="en-US" sz="1800" dirty="0"/>
              <a:t>support </a:t>
            </a:r>
            <a:r>
              <a:rPr lang="en-US" sz="1800" dirty="0" smtClean="0"/>
              <a:t>structure </a:t>
            </a:r>
          </a:p>
          <a:p>
            <a:pPr marL="216000" indent="-216000" eaLnBrk="1" hangingPunct="1">
              <a:lnSpc>
                <a:spcPct val="115000"/>
              </a:lnSpc>
              <a:spcBef>
                <a:spcPts val="0"/>
              </a:spcBef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lang="en-US" sz="1800" dirty="0"/>
              <a:t>Remote connectors and alignment</a:t>
            </a:r>
            <a:endParaRPr kumimoji="1" lang="en-US" altLang="ja-JP" sz="1800" dirty="0">
              <a:ea typeface="ＭＳ Ｐゴシック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07" y="1052675"/>
            <a:ext cx="2120317" cy="15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Ellipse 23"/>
          <p:cNvSpPr>
            <a:spLocks noChangeAspect="1"/>
          </p:cNvSpPr>
          <p:nvPr/>
        </p:nvSpPr>
        <p:spPr>
          <a:xfrm>
            <a:off x="8100472" y="2853016"/>
            <a:ext cx="720000" cy="720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3" name="Gerade Verbindung mit Pfeil 32"/>
          <p:cNvCxnSpPr/>
          <p:nvPr/>
        </p:nvCxnSpPr>
        <p:spPr>
          <a:xfrm flipH="1" flipV="1">
            <a:off x="7844348" y="2204864"/>
            <a:ext cx="400060" cy="6638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4499992" y="908720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dirty="0" smtClean="0">
                <a:latin typeface="Arial"/>
                <a:cs typeface="Arial"/>
              </a:rPr>
              <a:t>≈95 ton</a:t>
            </a:r>
            <a:endParaRPr lang="de-DE" sz="1800" dirty="0" smtClean="0"/>
          </a:p>
        </p:txBody>
      </p:sp>
      <p:sp>
        <p:nvSpPr>
          <p:cNvPr id="38" name="Textfeld 37"/>
          <p:cNvSpPr txBox="1"/>
          <p:nvPr/>
        </p:nvSpPr>
        <p:spPr>
          <a:xfrm>
            <a:off x="5364088" y="0"/>
            <a:ext cx="3952850" cy="646331"/>
          </a:xfrm>
          <a:prstGeom prst="rect">
            <a:avLst/>
          </a:prstGeom>
          <a:solidFill>
            <a:srgbClr val="CCFFCC"/>
          </a:solidFill>
          <a:ln>
            <a:solidFill>
              <a:srgbClr val="FFFFCC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800" dirty="0" smtClean="0">
                <a:latin typeface="Arial"/>
                <a:cs typeface="Arial"/>
              </a:rPr>
              <a:t>interfaces: </a:t>
            </a:r>
            <a:r>
              <a:rPr lang="en-GB" sz="1800" dirty="0" err="1" smtClean="0">
                <a:latin typeface="Arial"/>
                <a:cs typeface="Arial"/>
              </a:rPr>
              <a:t>sextupole</a:t>
            </a:r>
            <a:r>
              <a:rPr lang="en-GB" sz="1800" dirty="0" smtClean="0">
                <a:latin typeface="Arial"/>
                <a:cs typeface="Arial"/>
              </a:rPr>
              <a:t>, beam catcher, pillow seal, support structure</a:t>
            </a:r>
            <a:endParaRPr lang="en-GB" sz="1800" dirty="0" smtClean="0"/>
          </a:p>
        </p:txBody>
      </p:sp>
      <p:sp>
        <p:nvSpPr>
          <p:cNvPr id="39" name="Textfeld 38"/>
          <p:cNvSpPr txBox="1"/>
          <p:nvPr/>
        </p:nvSpPr>
        <p:spPr>
          <a:xfrm>
            <a:off x="6732240" y="3501008"/>
            <a:ext cx="1447549" cy="369332"/>
          </a:xfrm>
          <a:prstGeom prst="rect">
            <a:avLst/>
          </a:prstGeom>
          <a:solidFill>
            <a:srgbClr val="CCFFFF"/>
          </a:solidFill>
          <a:ln>
            <a:solidFill>
              <a:srgbClr val="FFFFCC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800" dirty="0" smtClean="0">
                <a:latin typeface="Arial"/>
                <a:cs typeface="Arial"/>
              </a:rPr>
              <a:t>Target Area</a:t>
            </a:r>
            <a:endParaRPr lang="en-GB" sz="1800" dirty="0" smtClean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65" y="4644135"/>
            <a:ext cx="2690660" cy="18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9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312005"/>
            <a:ext cx="2340000" cy="138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2" y="5180819"/>
            <a:ext cx="3079566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4103688" y="-9271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altLang="de-DE" sz="240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prstClr val="black"/>
                </a:solidFill>
                <a:latin typeface="Times New Roman" pitchFamily="18" charset="0"/>
              </a:rPr>
            </a:br>
            <a:endParaRPr lang="de-DE" altLang="de-DE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767067"/>
            <a:ext cx="1728192" cy="1046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5" name="Textfeld 14"/>
          <p:cNvSpPr txBox="1"/>
          <p:nvPr/>
        </p:nvSpPr>
        <p:spPr>
          <a:xfrm>
            <a:off x="2915816" y="116792"/>
            <a:ext cx="188545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S</a:t>
            </a:r>
            <a:r>
              <a:rPr lang="de-DE" sz="1600" dirty="0" smtClean="0"/>
              <a:t>. Purushotaman, </a:t>
            </a:r>
          </a:p>
          <a:p>
            <a:pPr algn="l"/>
            <a:r>
              <a:rPr lang="de-DE" sz="1600" dirty="0" smtClean="0"/>
              <a:t>I. Mukha, </a:t>
            </a:r>
          </a:p>
          <a:p>
            <a:pPr algn="l"/>
            <a:r>
              <a:rPr lang="de-DE" sz="1600" dirty="0"/>
              <a:t>J</a:t>
            </a:r>
            <a:r>
              <a:rPr lang="de-DE" sz="1600" dirty="0" smtClean="0"/>
              <a:t>. Kurdal et al.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08" y="3082824"/>
            <a:ext cx="2080656" cy="1858344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8123839" y="4567774"/>
            <a:ext cx="662361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1600" dirty="0" smtClean="0">
                <a:solidFill>
                  <a:prstClr val="black"/>
                </a:solidFill>
                <a:latin typeface="Arial"/>
              </a:rPr>
              <a:t>FLF2</a:t>
            </a:r>
          </a:p>
        </p:txBody>
      </p:sp>
      <p:sp>
        <p:nvSpPr>
          <p:cNvPr id="18" name="Rechteck 17"/>
          <p:cNvSpPr/>
          <p:nvPr/>
        </p:nvSpPr>
        <p:spPr>
          <a:xfrm>
            <a:off x="9995433" y="4149080"/>
            <a:ext cx="1484702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1600" dirty="0" smtClean="0">
                <a:solidFill>
                  <a:prstClr val="black"/>
                </a:solidFill>
                <a:latin typeface="Arial"/>
              </a:rPr>
              <a:t>pumping ports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33" y="5157192"/>
            <a:ext cx="2557583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hteck 28"/>
          <p:cNvSpPr/>
          <p:nvPr/>
        </p:nvSpPr>
        <p:spPr>
          <a:xfrm>
            <a:off x="5148064" y="6474822"/>
            <a:ext cx="224612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1600" dirty="0" smtClean="0">
                <a:solidFill>
                  <a:prstClr val="black"/>
                </a:solidFill>
                <a:latin typeface="Arial"/>
              </a:rPr>
              <a:t>branching dipole stage</a:t>
            </a:r>
          </a:p>
        </p:txBody>
      </p:sp>
      <p:sp>
        <p:nvSpPr>
          <p:cNvPr id="30" name="Rechteck 29"/>
          <p:cNvSpPr/>
          <p:nvPr/>
        </p:nvSpPr>
        <p:spPr>
          <a:xfrm>
            <a:off x="83181" y="6456421"/>
            <a:ext cx="214513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1600" dirty="0" smtClean="0">
                <a:solidFill>
                  <a:prstClr val="black"/>
                </a:solidFill>
                <a:latin typeface="Arial"/>
              </a:rPr>
              <a:t>standard dipole stage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0060285" y="3180035"/>
            <a:ext cx="1750218" cy="58477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/>
              </a:rPr>
              <a:t>rectangular: 1.200 x 200 mm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0060285" y="2606376"/>
            <a:ext cx="1208704" cy="338554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Arial"/>
              </a:rPr>
              <a:t>Ø 400 mm</a:t>
            </a:r>
          </a:p>
        </p:txBody>
      </p:sp>
      <p:grpSp>
        <p:nvGrpSpPr>
          <p:cNvPr id="28" name="Gruppieren 27"/>
          <p:cNvGrpSpPr/>
          <p:nvPr/>
        </p:nvGrpSpPr>
        <p:grpSpPr>
          <a:xfrm>
            <a:off x="5436096" y="-27384"/>
            <a:ext cx="1800200" cy="1645019"/>
            <a:chOff x="9036497" y="2157590"/>
            <a:chExt cx="1776412" cy="1559362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6497" y="2157590"/>
              <a:ext cx="1776412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4608" y="2996952"/>
              <a:ext cx="44344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1989"/>
            <a:ext cx="3672048" cy="17989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25636" r="7082" b="15697"/>
          <a:stretch/>
        </p:blipFill>
        <p:spPr>
          <a:xfrm>
            <a:off x="4788024" y="1196752"/>
            <a:ext cx="1798443" cy="596758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>
          <a:xfrm>
            <a:off x="6114744" y="1840387"/>
            <a:ext cx="905528" cy="4570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2228320" y="5373217"/>
            <a:ext cx="687496" cy="6480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10" y="5060311"/>
            <a:ext cx="2444194" cy="146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190" y="-114417"/>
            <a:ext cx="1131491" cy="95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Gerade Verbindung mit Pfeil 41"/>
          <p:cNvCxnSpPr/>
          <p:nvPr/>
        </p:nvCxnSpPr>
        <p:spPr>
          <a:xfrm flipH="1" flipV="1">
            <a:off x="8049379" y="836712"/>
            <a:ext cx="503288" cy="737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>
            <a:stCxn id="39" idx="0"/>
          </p:cNvCxnSpPr>
          <p:nvPr/>
        </p:nvCxnSpPr>
        <p:spPr>
          <a:xfrm flipH="1" flipV="1">
            <a:off x="6199384" y="1341989"/>
            <a:ext cx="368124" cy="4983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11313286" y="22593"/>
            <a:ext cx="1229824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1600" dirty="0" smtClean="0">
                <a:solidFill>
                  <a:prstClr val="black"/>
                </a:solidFill>
                <a:latin typeface="Arial"/>
              </a:rPr>
              <a:t>pillow seals</a:t>
            </a:r>
          </a:p>
        </p:txBody>
      </p:sp>
      <p:sp>
        <p:nvSpPr>
          <p:cNvPr id="40" name="Ellipse 39"/>
          <p:cNvSpPr/>
          <p:nvPr/>
        </p:nvSpPr>
        <p:spPr>
          <a:xfrm>
            <a:off x="8121388" y="1574174"/>
            <a:ext cx="986756" cy="4570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973" y="1082384"/>
            <a:ext cx="1831416" cy="126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-36512" y="1196752"/>
            <a:ext cx="6336704" cy="4032448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6000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Vacuum system subject of CBWG 2018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  <a:sym typeface="Wingdings" panose="05000000000000000000" pitchFamily="2" charset="2"/>
              </a:rPr>
              <a:t>ATB optimized  cost saving</a:t>
            </a:r>
            <a:endParaRPr lang="en-GB" altLang="de-DE" sz="1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16000" indent="-288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FAIR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wide procurement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of standard components  </a:t>
            </a:r>
          </a:p>
          <a:p>
            <a:pPr marL="216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b="1" dirty="0" smtClean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en-GB" altLang="de-DE" sz="1800" b="1" baseline="30000" dirty="0" smtClean="0">
                <a:solidFill>
                  <a:srgbClr val="000000"/>
                </a:solidFill>
                <a:cs typeface="Times New Roman" pitchFamily="18" charset="0"/>
              </a:rPr>
              <a:t>st</a:t>
            </a:r>
            <a:r>
              <a:rPr lang="en-GB" altLang="de-DE" sz="1800" b="1" dirty="0" smtClean="0">
                <a:solidFill>
                  <a:srgbClr val="000000"/>
                </a:solidFill>
                <a:cs typeface="Times New Roman" pitchFamily="18" charset="0"/>
              </a:rPr>
              <a:t> BINP workshop (11/2018)</a:t>
            </a:r>
          </a:p>
          <a:p>
            <a:pPr marL="216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21 focal plane chambers</a:t>
            </a: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including support frames 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CC BINP,  </a:t>
            </a:r>
            <a:r>
              <a:rPr lang="en-GB" altLang="de-DE" sz="180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FoS</a:t>
            </a:r>
            <a:r>
              <a:rPr lang="en-GB" altLang="de-DE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chamber Q2/2020 </a:t>
            </a:r>
          </a:p>
          <a:p>
            <a:pPr marL="216000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24 vacuum chambers for </a:t>
            </a:r>
            <a:r>
              <a:rPr lang="en-GB" altLang="de-DE" sz="1800" dirty="0" err="1">
                <a:solidFill>
                  <a:srgbClr val="000000"/>
                </a:solidFill>
                <a:cs typeface="Times New Roman" pitchFamily="18" charset="0"/>
              </a:rPr>
              <a:t>sc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 dipoles  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21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for standard dipoles including pumping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ports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CC BINP </a:t>
            </a:r>
            <a:endParaRPr lang="en-GB" altLang="de-DE" sz="1800" dirty="0">
              <a:solidFill>
                <a:prstClr val="black"/>
              </a:solidFill>
              <a:cs typeface="Times New Roman" pitchFamily="18" charset="0"/>
            </a:endParaRP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3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for branching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dipoles, part 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of dipole 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procurement</a:t>
            </a:r>
            <a:r>
              <a:rPr lang="en-GB" altLang="de-DE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marL="216000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Vacuum chambers for target area magnets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R&amp;D contract for dipole chambers</a:t>
            </a:r>
            <a:endParaRPr lang="en-GB" altLang="de-DE" sz="1800" dirty="0">
              <a:solidFill>
                <a:srgbClr val="000000"/>
              </a:solidFill>
              <a:cs typeface="Times New Roman" pitchFamily="18" charset="0"/>
            </a:endParaRP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Beam pipes for NC quadrupoles/</a:t>
            </a:r>
            <a:r>
              <a:rPr lang="en-GB" altLang="de-DE" sz="1800" dirty="0" err="1" smtClean="0">
                <a:solidFill>
                  <a:srgbClr val="000000"/>
                </a:solidFill>
                <a:cs typeface="Times New Roman" pitchFamily="18" charset="0"/>
              </a:rPr>
              <a:t>sextupoles</a:t>
            </a: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  <a:p>
            <a:pPr marL="432000" lvl="1" indent="-216000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GB" altLang="de-DE" sz="1800" dirty="0" smtClean="0">
                <a:solidFill>
                  <a:srgbClr val="000000"/>
                </a:solidFill>
                <a:cs typeface="Times New Roman" pitchFamily="18" charset="0"/>
              </a:rPr>
              <a:t>shall be included in CC for multipole procurement  </a:t>
            </a:r>
          </a:p>
          <a:p>
            <a:pPr marL="576000" lvl="1" defTabSz="45720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GB" altLang="de-DE" sz="18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1520" y="270000"/>
            <a:ext cx="5785288" cy="787557"/>
          </a:xfrm>
        </p:spPr>
        <p:txBody>
          <a:bodyPr/>
          <a:lstStyle/>
          <a:p>
            <a:r>
              <a:rPr lang="en-GB" sz="2400" b="1" kern="1200" dirty="0" smtClean="0">
                <a:solidFill>
                  <a:srgbClr val="FF9933"/>
                </a:solidFill>
                <a:effectLst/>
                <a:latin typeface="Arial"/>
                <a:cs typeface="Arial"/>
              </a:rPr>
              <a:t>Vacuum System</a:t>
            </a:r>
            <a:endParaRPr lang="de-DE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91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de-DE" dirty="0" smtClean="0">
                <a:solidFill>
                  <a:srgbClr val="FF9933"/>
                </a:solidFill>
              </a:rPr>
              <a:t>NC Multipole Magnets</a:t>
            </a:r>
            <a:endParaRPr lang="de-DE" dirty="0">
              <a:solidFill>
                <a:srgbClr val="FF9933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9166"/>
            <a:ext cx="4428000" cy="182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Ellipse 18"/>
          <p:cNvSpPr/>
          <p:nvPr/>
        </p:nvSpPr>
        <p:spPr>
          <a:xfrm>
            <a:off x="5652120" y="1460072"/>
            <a:ext cx="792088" cy="85298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4915315" y="1722826"/>
            <a:ext cx="792088" cy="852988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57289" y="917979"/>
            <a:ext cx="4054671" cy="17876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ea typeface="ＭＳ Ｐゴシック" charset="-128"/>
                <a:cs typeface="Times New Roman" pitchFamily="18" charset="0"/>
              </a:rPr>
              <a:t>Scope:</a:t>
            </a:r>
            <a:endParaRPr kumimoji="1" lang="en-US" altLang="ja-JP" sz="1800" b="1" dirty="0">
              <a:ea typeface="ＭＳ Ｐゴシック" charset="-128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</a:t>
            </a:r>
            <a:r>
              <a:rPr lang="en-US" sz="1800" b="1" dirty="0"/>
              <a:t>3 </a:t>
            </a:r>
            <a:r>
              <a:rPr lang="en-US" sz="1800" b="1" dirty="0" smtClean="0"/>
              <a:t>quadrupoles</a:t>
            </a:r>
            <a:r>
              <a:rPr lang="en-US" sz="1800" dirty="0" smtClean="0"/>
              <a:t>, </a:t>
            </a:r>
            <a:r>
              <a:rPr lang="en-US" sz="1800" dirty="0"/>
              <a:t>and 2 </a:t>
            </a:r>
            <a:r>
              <a:rPr lang="en-US" sz="1800" dirty="0" err="1" smtClean="0"/>
              <a:t>sextupoles</a:t>
            </a:r>
            <a:endParaRPr lang="en-US" sz="1800" dirty="0"/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</a:pPr>
            <a:r>
              <a:rPr lang="en-US" sz="1800" dirty="0"/>
              <a:t> </a:t>
            </a:r>
            <a:r>
              <a:rPr lang="en-US" sz="1800" dirty="0" smtClean="0"/>
              <a:t>  NC </a:t>
            </a:r>
            <a:r>
              <a:rPr lang="en-US" sz="1800" dirty="0"/>
              <a:t>magnets using MIC cable  </a:t>
            </a:r>
            <a:endParaRPr kumimoji="1" lang="en-US" altLang="ja-JP" sz="18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ea typeface="ＭＳ Ｐゴシック" charset="-128"/>
              </a:rPr>
              <a:t> </a:t>
            </a:r>
            <a:r>
              <a:rPr lang="en-US" sz="1800" dirty="0"/>
              <a:t>Dedicated support </a:t>
            </a:r>
            <a:r>
              <a:rPr lang="en-US" sz="1800" dirty="0" smtClean="0"/>
              <a:t>structure </a:t>
            </a: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>
                <a:ea typeface="ＭＳ Ｐゴシック" charset="-128"/>
              </a:rPr>
              <a:t> </a:t>
            </a:r>
            <a:r>
              <a:rPr lang="en-US" sz="1800" dirty="0"/>
              <a:t>Remote connectors and alignment</a:t>
            </a:r>
            <a:endParaRPr kumimoji="1" lang="en-US" altLang="ja-JP" sz="1800" dirty="0">
              <a:ea typeface="ＭＳ Ｐゴシック" charset="-128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83318" y="2798930"/>
            <a:ext cx="4831997" cy="2700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Status / Schedule</a:t>
            </a:r>
          </a:p>
          <a:p>
            <a:pPr marL="57150" lvl="1" indent="-34290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marL="57150" indent="-34290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DS for individual magnets just released </a:t>
            </a: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 CC negotiations with BINP ongoing</a:t>
            </a:r>
            <a:b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</a:b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     R&amp;D on quadrupole manufacturing.</a:t>
            </a:r>
            <a:b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</a:b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     Contract to be placed after FAIR</a:t>
            </a:r>
            <a:b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</a:b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     council assignment in 07/2019; 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	     - production schedule ?</a:t>
            </a:r>
            <a:b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</a:br>
            <a:r>
              <a:rPr lang="en-US" sz="1800" dirty="0" smtClean="0">
                <a:solidFill>
                  <a:schemeClr val="accent6"/>
                </a:solidFill>
                <a:latin typeface="+mn-lt"/>
                <a:cs typeface="Times New Roman" pitchFamily="18" charset="0"/>
              </a:rPr>
              <a:t> </a:t>
            </a:r>
            <a:endParaRPr lang="en-US" sz="1800" dirty="0">
              <a:solidFill>
                <a:schemeClr val="accent6"/>
              </a:solidFill>
              <a:latin typeface="+mn-lt"/>
              <a:cs typeface="Times New Roman" pitchFamily="18" charset="0"/>
            </a:endParaRP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tender required in case negotiations fail  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  (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 delivery 03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/202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3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, two months float left)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90" y="2603201"/>
            <a:ext cx="3435245" cy="213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Gerade Verbindung mit Pfeil 34"/>
          <p:cNvCxnSpPr/>
          <p:nvPr/>
        </p:nvCxnSpPr>
        <p:spPr>
          <a:xfrm>
            <a:off x="5612964" y="2468186"/>
            <a:ext cx="417129" cy="17258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6288039" y="2198156"/>
            <a:ext cx="894251" cy="6457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Grafik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41" y="4198397"/>
            <a:ext cx="2760459" cy="269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feld 36"/>
          <p:cNvSpPr txBox="1"/>
          <p:nvPr/>
        </p:nvSpPr>
        <p:spPr>
          <a:xfrm>
            <a:off x="6822250" y="6345033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dirty="0" smtClean="0">
                <a:latin typeface="Arial"/>
                <a:cs typeface="Arial"/>
              </a:rPr>
              <a:t>≈40 ton</a:t>
            </a:r>
            <a:endParaRPr lang="de-DE" sz="1800" dirty="0" smtClean="0"/>
          </a:p>
        </p:txBody>
      </p:sp>
      <p:sp>
        <p:nvSpPr>
          <p:cNvPr id="38" name="Textfeld 37"/>
          <p:cNvSpPr txBox="1"/>
          <p:nvPr/>
        </p:nvSpPr>
        <p:spPr>
          <a:xfrm>
            <a:off x="8194365" y="4459465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dirty="0" smtClean="0">
                <a:latin typeface="Arial"/>
                <a:cs typeface="Arial"/>
              </a:rPr>
              <a:t>≈40 ton</a:t>
            </a:r>
            <a:endParaRPr lang="de-DE" sz="1800" dirty="0" smtClean="0"/>
          </a:p>
        </p:txBody>
      </p:sp>
      <p:sp>
        <p:nvSpPr>
          <p:cNvPr id="41" name="TextBox 18"/>
          <p:cNvSpPr txBox="1"/>
          <p:nvPr/>
        </p:nvSpPr>
        <p:spPr>
          <a:xfrm>
            <a:off x="3896925" y="908720"/>
            <a:ext cx="24487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Target area magnets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991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FAIR\PLT\20190129-SuperFRS-Install\SuperFRS_only_2019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683695"/>
            <a:ext cx="7891367" cy="54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8306"/>
            <a:ext cx="7092974" cy="820434"/>
          </a:xfrm>
        </p:spPr>
        <p:txBody>
          <a:bodyPr>
            <a:normAutofit/>
          </a:bodyPr>
          <a:lstStyle/>
          <a:p>
            <a:pPr>
              <a:tabLst>
                <a:tab pos="1597025" algn="l"/>
              </a:tabLst>
            </a:pPr>
            <a:r>
              <a:rPr lang="en-GB" dirty="0" smtClean="0">
                <a:solidFill>
                  <a:srgbClr val="FFC000"/>
                </a:solidFill>
              </a:rPr>
              <a:t>Alternative Scenario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7" name="TextBox 47"/>
          <p:cNvSpPr txBox="1"/>
          <p:nvPr/>
        </p:nvSpPr>
        <p:spPr>
          <a:xfrm>
            <a:off x="6282190" y="1583795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+mj-lt"/>
              </a:rPr>
              <a:t>SIS100</a:t>
            </a:r>
            <a:endParaRPr lang="en-GB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47"/>
          <p:cNvSpPr txBox="1"/>
          <p:nvPr/>
        </p:nvSpPr>
        <p:spPr>
          <a:xfrm>
            <a:off x="6299682" y="4194085"/>
            <a:ext cx="12426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C00000"/>
                </a:solidFill>
                <a:latin typeface="+mj-lt"/>
              </a:rPr>
              <a:t>Super-FRS</a:t>
            </a:r>
            <a:endParaRPr lang="en-GB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47"/>
          <p:cNvSpPr txBox="1"/>
          <p:nvPr/>
        </p:nvSpPr>
        <p:spPr>
          <a:xfrm>
            <a:off x="4761345" y="545422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High-energy</a:t>
            </a:r>
          </a:p>
          <a:p>
            <a:pPr algn="ctr"/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branch</a:t>
            </a:r>
            <a:endParaRPr lang="en-GB" sz="1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TextBox 47"/>
          <p:cNvSpPr txBox="1"/>
          <p:nvPr/>
        </p:nvSpPr>
        <p:spPr>
          <a:xfrm>
            <a:off x="5695741" y="4921380"/>
            <a:ext cx="1048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Low-energy</a:t>
            </a:r>
          </a:p>
          <a:p>
            <a:pPr algn="ctr"/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branch</a:t>
            </a:r>
            <a:endParaRPr lang="en-GB" sz="1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47"/>
          <p:cNvSpPr txBox="1"/>
          <p:nvPr/>
        </p:nvSpPr>
        <p:spPr>
          <a:xfrm>
            <a:off x="4364905" y="458751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C00000"/>
                </a:solidFill>
                <a:latin typeface="+mj-lt"/>
              </a:rPr>
              <a:t>R</a:t>
            </a:r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ing</a:t>
            </a:r>
          </a:p>
          <a:p>
            <a:pPr algn="ctr"/>
            <a:r>
              <a:rPr lang="en-GB" sz="1200" b="1" dirty="0" smtClean="0">
                <a:solidFill>
                  <a:srgbClr val="C00000"/>
                </a:solidFill>
                <a:latin typeface="+mj-lt"/>
              </a:rPr>
              <a:t>branch</a:t>
            </a:r>
            <a:endParaRPr lang="en-GB" sz="1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6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4250" cy="503275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HEBT Installation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71500" y="1504056"/>
            <a:ext cx="8981640" cy="15649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 smtClean="0"/>
              <a:t>HEBT will install several beam-line segments simultaneously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 smtClean="0"/>
              <a:t>The limiting factor is the access from buildings G004A and G050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Building ready for installation on Nov-2021 (G050) and Dec-2021 (G004A</a:t>
            </a:r>
            <a:r>
              <a:rPr lang="en-GB" sz="2200" dirty="0" smtClean="0"/>
              <a:t>)</a:t>
            </a:r>
            <a:endParaRPr lang="en-GB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941" y="3519010"/>
            <a:ext cx="8966199" cy="261780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86941" y="3834045"/>
            <a:ext cx="8175469" cy="180020"/>
          </a:xfrm>
          <a:prstGeom prst="rect">
            <a:avLst/>
          </a:prstGeom>
          <a:noFill/>
          <a:ln w="28575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19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5" y="188640"/>
            <a:ext cx="8361929" cy="787557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Installation Scenarios</a:t>
            </a:r>
            <a:endParaRPr lang="en-GB" noProof="0" dirty="0" smtClean="0">
              <a:solidFill>
                <a:srgbClr val="FFC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1087" y="1223755"/>
            <a:ext cx="7902988" cy="4536504"/>
            <a:chOff x="683568" y="2348880"/>
            <a:chExt cx="6984776" cy="360864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67" r="12253"/>
            <a:stretch/>
          </p:blipFill>
          <p:spPr bwMode="auto">
            <a:xfrm>
              <a:off x="683568" y="2492896"/>
              <a:ext cx="6912768" cy="346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7092280" y="2348880"/>
              <a:ext cx="576064" cy="432048"/>
            </a:xfrm>
            <a:prstGeom prst="roundRect">
              <a:avLst>
                <a:gd name="adj" fmla="val 31263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08949" y="4149080"/>
            <a:ext cx="130845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Jul-2024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7040" y="2733890"/>
            <a:ext cx="103547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Apr-24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0557" y="1279715"/>
            <a:ext cx="1238527" cy="4055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May-24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33991" y="6188862"/>
            <a:ext cx="828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Staged realisation</a:t>
            </a:r>
            <a:r>
              <a:rPr lang="en-GB" b="1" dirty="0" smtClean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 of branches in case of late deliveries</a:t>
            </a:r>
          </a:p>
        </p:txBody>
      </p:sp>
    </p:spTree>
    <p:extLst>
      <p:ext uri="{BB962C8B-B14F-4D97-AF65-F5344CB8AC3E}">
        <p14:creationId xmlns:p14="http://schemas.microsoft.com/office/powerpoint/2010/main" val="9591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505" y="121163"/>
            <a:ext cx="8721435" cy="787557"/>
          </a:xfrm>
        </p:spPr>
        <p:txBody>
          <a:bodyPr>
            <a:no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stage</a:t>
            </a:r>
            <a:r>
              <a:rPr lang="de-DE" dirty="0" smtClean="0"/>
              <a:t>: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-High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branch</a:t>
            </a:r>
            <a:r>
              <a:rPr lang="de-DE" dirty="0" smtClean="0"/>
              <a:t> (</a:t>
            </a:r>
            <a:r>
              <a:rPr lang="de-DE" dirty="0" smtClean="0">
                <a:latin typeface="Symbol" panose="05050102010706020507" pitchFamily="18" charset="2"/>
              </a:rPr>
              <a:t>g</a:t>
            </a:r>
            <a:r>
              <a:rPr lang="de-DE" dirty="0" smtClean="0"/>
              <a:t>-setup @ FHF1) + R3B/GLAD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407"/>
            <a:ext cx="9144000" cy="517641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731401" y="1913636"/>
            <a:ext cx="2425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HISPEC</a:t>
            </a:r>
          </a:p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DESPEC</a:t>
            </a:r>
          </a:p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Super-FRS </a:t>
            </a:r>
            <a:r>
              <a:rPr lang="de-DE" dirty="0" err="1" smtClean="0">
                <a:solidFill>
                  <a:srgbClr val="FFC000"/>
                </a:solidFill>
                <a:latin typeface="+mn-lt"/>
              </a:rPr>
              <a:t>Exp</a:t>
            </a:r>
            <a:r>
              <a:rPr lang="de-DE" dirty="0" smtClean="0">
                <a:solidFill>
                  <a:srgbClr val="FFC000"/>
                </a:solidFill>
                <a:latin typeface="+mn-lt"/>
              </a:rPr>
              <a:t>.</a:t>
            </a:r>
            <a:endParaRPr lang="de-DE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687216" y="373242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R³B</a:t>
            </a:r>
            <a:endParaRPr lang="de-DE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6399330"/>
            <a:ext cx="7183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Most Experiments </a:t>
            </a:r>
            <a:r>
              <a:rPr lang="de-DE" dirty="0" err="1" smtClean="0">
                <a:latin typeface="+mn-lt"/>
              </a:rPr>
              <a:t>possible</a:t>
            </a:r>
            <a:r>
              <a:rPr lang="de-DE" dirty="0" smtClean="0">
                <a:latin typeface="+mn-lt"/>
              </a:rPr>
              <a:t> at least in </a:t>
            </a:r>
            <a:r>
              <a:rPr lang="de-DE" dirty="0" err="1" smtClean="0">
                <a:latin typeface="+mn-lt"/>
              </a:rPr>
              <a:t>start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versions</a:t>
            </a:r>
            <a:endParaRPr lang="de-DE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85564" y="576926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ring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experiments</a:t>
            </a:r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29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76158"/>
            <a:ext cx="6093651" cy="787557"/>
          </a:xfrm>
        </p:spPr>
        <p:txBody>
          <a:bodyPr>
            <a:noAutofit/>
          </a:bodyPr>
          <a:lstStyle/>
          <a:p>
            <a:r>
              <a:rPr lang="de-DE" dirty="0" smtClean="0"/>
              <a:t>Second </a:t>
            </a:r>
            <a:r>
              <a:rPr lang="de-DE" dirty="0" err="1" smtClean="0"/>
              <a:t>stage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-(HEB (R3B/GLAD) + </a:t>
            </a:r>
            <a:r>
              <a:rPr lang="de-DE" dirty="0" smtClean="0">
                <a:latin typeface="Symbol" panose="05050102010706020507" pitchFamily="18" charset="2"/>
              </a:rPr>
              <a:t>g</a:t>
            </a:r>
            <a:r>
              <a:rPr lang="de-DE" dirty="0" smtClean="0"/>
              <a:t>-setup @ FRF3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906"/>
            <a:ext cx="9144000" cy="54965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7" y="6399330"/>
            <a:ext cx="791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Improved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performance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HISPEC/DESPEC </a:t>
            </a:r>
            <a:r>
              <a:rPr lang="de-DE" dirty="0" err="1" smtClean="0">
                <a:latin typeface="+mn-lt"/>
              </a:rPr>
              <a:t>experiment</a:t>
            </a:r>
            <a:endParaRPr lang="de-DE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826695" y="1463586"/>
            <a:ext cx="2425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HISPEC</a:t>
            </a:r>
          </a:p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DESPEC</a:t>
            </a:r>
          </a:p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Super-FRS </a:t>
            </a:r>
            <a:r>
              <a:rPr lang="de-DE" dirty="0" err="1" smtClean="0">
                <a:solidFill>
                  <a:srgbClr val="FFC000"/>
                </a:solidFill>
                <a:latin typeface="+mn-lt"/>
              </a:rPr>
              <a:t>Exp</a:t>
            </a:r>
            <a:r>
              <a:rPr lang="de-DE" dirty="0" smtClean="0">
                <a:solidFill>
                  <a:srgbClr val="FFC000"/>
                </a:solidFill>
                <a:latin typeface="+mn-lt"/>
              </a:rPr>
              <a:t>.</a:t>
            </a:r>
            <a:endParaRPr lang="de-DE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77045" y="458751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  <a:latin typeface="+mn-lt"/>
              </a:rPr>
              <a:t>R³B</a:t>
            </a:r>
            <a:endParaRPr lang="de-DE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61810" y="585927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</a:t>
            </a:r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ring </a:t>
            </a:r>
            <a:r>
              <a:rPr lang="de-D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experiments</a:t>
            </a:r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1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222" y="956665"/>
            <a:ext cx="9777413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91" y="5681065"/>
            <a:ext cx="3532187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536152" y="4006121"/>
            <a:ext cx="590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/>
              <a:t>R</a:t>
            </a:r>
            <a:r>
              <a:rPr lang="de-DE" altLang="de-DE" sz="1800" b="0" baseline="30000" dirty="0" smtClean="0"/>
              <a:t>3</a:t>
            </a:r>
            <a:r>
              <a:rPr lang="de-DE" altLang="de-DE" sz="1800" b="0" dirty="0" smtClean="0"/>
              <a:t>B</a:t>
            </a:r>
            <a:endParaRPr lang="de-DE" altLang="de-DE" sz="1800" b="0" dirty="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439900" y="4983864"/>
            <a:ext cx="16001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0" dirty="0" err="1"/>
              <a:t>to</a:t>
            </a:r>
            <a:r>
              <a:rPr lang="de-DE" altLang="de-DE" sz="1600" b="0" dirty="0"/>
              <a:t> </a:t>
            </a:r>
            <a:r>
              <a:rPr lang="de-DE" altLang="de-DE" sz="1600" b="0" dirty="0" err="1"/>
              <a:t>storage</a:t>
            </a:r>
            <a:r>
              <a:rPr lang="de-DE" altLang="de-DE" sz="1600" b="0" dirty="0"/>
              <a:t> </a:t>
            </a:r>
            <a:r>
              <a:rPr lang="de-DE" altLang="de-DE" sz="1600" b="0" dirty="0" smtClean="0"/>
              <a:t>rings</a:t>
            </a:r>
          </a:p>
          <a:p>
            <a:pPr eaLnBrk="1" hangingPunct="1"/>
            <a:r>
              <a:rPr lang="de-DE" altLang="de-DE" sz="1600" b="0" dirty="0" smtClean="0"/>
              <a:t> ILIMA, EXL,...</a:t>
            </a:r>
            <a:endParaRPr lang="de-DE" altLang="de-DE" sz="1600" b="0" dirty="0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7303003" y="4896840"/>
            <a:ext cx="8509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/>
          <a:p>
            <a:endParaRPr lang="en-US"/>
          </a:p>
        </p:txBody>
      </p:sp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5728961" y="3891952"/>
            <a:ext cx="660826" cy="41910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2"/>
          <p:cNvSpPr>
            <a:spLocks noChangeArrowheads="1"/>
          </p:cNvSpPr>
          <p:nvPr/>
        </p:nvSpPr>
        <p:spPr bwMode="auto">
          <a:xfrm>
            <a:off x="6429451" y="3625251"/>
            <a:ext cx="2213402" cy="773113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113191" y="4739441"/>
            <a:ext cx="2787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/>
              <a:t>Super-FRS </a:t>
            </a:r>
            <a:r>
              <a:rPr lang="de-DE" altLang="de-DE" sz="1800" b="0" dirty="0" err="1" smtClean="0"/>
              <a:t>collab</a:t>
            </a:r>
            <a:r>
              <a:rPr lang="de-DE" altLang="de-DE" sz="1800" b="0" dirty="0" smtClean="0"/>
              <a:t>.</a:t>
            </a:r>
          </a:p>
          <a:p>
            <a:pPr eaLnBrk="1" hangingPunct="1"/>
            <a:r>
              <a:rPr lang="de-DE" altLang="de-DE" sz="1800" b="0" dirty="0" err="1" smtClean="0"/>
              <a:t>parts</a:t>
            </a:r>
            <a:r>
              <a:rPr lang="de-DE" altLang="de-DE" sz="1800" b="0" dirty="0" smtClean="0"/>
              <a:t> </a:t>
            </a:r>
            <a:r>
              <a:rPr lang="de-DE" altLang="de-DE" sz="1800" b="0" dirty="0" err="1" smtClean="0"/>
              <a:t>from</a:t>
            </a:r>
            <a:r>
              <a:rPr lang="de-DE" altLang="de-DE" sz="1800" b="0" dirty="0" smtClean="0"/>
              <a:t> HISPEC / R</a:t>
            </a:r>
            <a:r>
              <a:rPr lang="de-DE" altLang="de-DE" sz="1800" b="0" baseline="30000" dirty="0" smtClean="0"/>
              <a:t>3</a:t>
            </a:r>
            <a:r>
              <a:rPr lang="de-DE" altLang="de-DE" sz="1800" b="0" dirty="0" smtClean="0"/>
              <a:t>B</a:t>
            </a:r>
            <a:endParaRPr lang="de-DE" altLang="de-DE" sz="1800" b="0" dirty="0"/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4092071" y="4204855"/>
            <a:ext cx="537156" cy="41910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5017003" y="4317308"/>
            <a:ext cx="537156" cy="41910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CC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 rot="2243008">
            <a:off x="6458943" y="2342600"/>
            <a:ext cx="650879" cy="1076566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2"/>
          <p:cNvSpPr>
            <a:spLocks noChangeArrowheads="1"/>
          </p:cNvSpPr>
          <p:nvPr/>
        </p:nvSpPr>
        <p:spPr bwMode="auto">
          <a:xfrm rot="18538067">
            <a:off x="6176029" y="1627347"/>
            <a:ext cx="1260049" cy="427130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5604798" y="1091389"/>
            <a:ext cx="1005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/>
              <a:t>MATS /</a:t>
            </a:r>
          </a:p>
          <a:p>
            <a:pPr eaLnBrk="1" hangingPunct="1"/>
            <a:r>
              <a:rPr lang="de-DE" altLang="de-DE" sz="1800" b="0" dirty="0" err="1" smtClean="0"/>
              <a:t>LaSpec</a:t>
            </a:r>
            <a:endParaRPr lang="de-DE" altLang="de-DE" sz="1800" b="0" dirty="0"/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 rot="2243008">
            <a:off x="7117009" y="1416500"/>
            <a:ext cx="547899" cy="780149"/>
          </a:xfrm>
          <a:prstGeom prst="ellipse">
            <a:avLst/>
          </a:prstGeom>
          <a:solidFill>
            <a:srgbClr val="00CC00">
              <a:alpha val="27000"/>
            </a:srgbClr>
          </a:solidFill>
          <a:ln w="50800" algn="ctr">
            <a:solidFill>
              <a:srgbClr val="009900"/>
            </a:solidFill>
            <a:round/>
            <a:headEnd/>
            <a:tailEnd/>
          </a:ln>
        </p:spPr>
        <p:txBody>
          <a:bodyPr wrap="none" lIns="90000" tIns="46800" rIns="90000" bIns="46800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7476798" y="2505498"/>
            <a:ext cx="1133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0" dirty="0" smtClean="0"/>
              <a:t>HISPEC/</a:t>
            </a:r>
          </a:p>
          <a:p>
            <a:pPr eaLnBrk="1" hangingPunct="1"/>
            <a:r>
              <a:rPr lang="de-DE" altLang="de-DE" sz="1800" b="0" dirty="0" smtClean="0"/>
              <a:t>DESPEC</a:t>
            </a:r>
            <a:endParaRPr lang="de-DE" altLang="de-DE" sz="1800" b="0" dirty="0"/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Super-FRS &amp; NUSTAR </a:t>
            </a:r>
            <a:r>
              <a:rPr lang="de-DE" dirty="0" err="1" smtClean="0"/>
              <a:t>experiments</a:t>
            </a:r>
            <a:endParaRPr lang="en-US" dirty="0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705207" y="1052736"/>
            <a:ext cx="12234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800" b="0" dirty="0" err="1" smtClean="0"/>
              <a:t>Cryogenic</a:t>
            </a:r>
            <a:endParaRPr lang="de-DE" altLang="de-DE" sz="1800" b="0" dirty="0"/>
          </a:p>
          <a:p>
            <a:pPr algn="ctr" eaLnBrk="1" hangingPunct="1"/>
            <a:r>
              <a:rPr lang="de-DE" altLang="de-DE" sz="1800" b="0" dirty="0" err="1"/>
              <a:t>s</a:t>
            </a:r>
            <a:r>
              <a:rPr lang="de-DE" altLang="de-DE" sz="1800" b="0" dirty="0" err="1" smtClean="0"/>
              <a:t>topping</a:t>
            </a:r>
            <a:r>
              <a:rPr lang="de-DE" altLang="de-DE" sz="1800" b="0" dirty="0" smtClean="0"/>
              <a:t> </a:t>
            </a:r>
          </a:p>
          <a:p>
            <a:pPr algn="ctr" eaLnBrk="1" hangingPunct="1"/>
            <a:r>
              <a:rPr lang="de-DE" altLang="de-DE" sz="1800" b="0" dirty="0" err="1"/>
              <a:t>c</a:t>
            </a:r>
            <a:r>
              <a:rPr lang="de-DE" altLang="de-DE" sz="1800" b="0" dirty="0" err="1" smtClean="0"/>
              <a:t>ell</a:t>
            </a:r>
            <a:endParaRPr lang="de-DE" altLang="de-DE" sz="1800" b="0" dirty="0" smtClean="0"/>
          </a:p>
        </p:txBody>
      </p:sp>
      <p:sp>
        <p:nvSpPr>
          <p:cNvPr id="34" name="Rechteck 33"/>
          <p:cNvSpPr/>
          <p:nvPr/>
        </p:nvSpPr>
        <p:spPr>
          <a:xfrm>
            <a:off x="395536" y="1877616"/>
            <a:ext cx="432048" cy="269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6" name="Gruppieren 6"/>
          <p:cNvGrpSpPr>
            <a:grpSpLocks noChangeAspect="1"/>
          </p:cNvGrpSpPr>
          <p:nvPr/>
        </p:nvGrpSpPr>
        <p:grpSpPr bwMode="auto">
          <a:xfrm>
            <a:off x="141659" y="1015516"/>
            <a:ext cx="3649973" cy="2485492"/>
            <a:chOff x="395536" y="626438"/>
            <a:chExt cx="5799680" cy="4341706"/>
          </a:xfrm>
        </p:grpSpPr>
        <p:pic>
          <p:nvPicPr>
            <p:cNvPr id="47" name="Picture 5" descr="Chart of nuclei + r-process pat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140" r="8266" b="46667"/>
            <a:stretch>
              <a:fillRect/>
            </a:stretch>
          </p:blipFill>
          <p:spPr bwMode="auto">
            <a:xfrm>
              <a:off x="395536" y="626438"/>
              <a:ext cx="5799680" cy="434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hteck 5"/>
            <p:cNvSpPr/>
            <p:nvPr/>
          </p:nvSpPr>
          <p:spPr>
            <a:xfrm>
              <a:off x="4499478" y="3572869"/>
              <a:ext cx="1695738" cy="13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cxnSp>
        <p:nvCxnSpPr>
          <p:cNvPr id="49" name="Gerade Verbindung mit Pfeil 9"/>
          <p:cNvCxnSpPr/>
          <p:nvPr/>
        </p:nvCxnSpPr>
        <p:spPr>
          <a:xfrm flipH="1" flipV="1">
            <a:off x="2745231" y="2508482"/>
            <a:ext cx="209734" cy="3138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15"/>
          <p:cNvSpPr txBox="1">
            <a:spLocks noChangeArrowheads="1"/>
          </p:cNvSpPr>
          <p:nvPr/>
        </p:nvSpPr>
        <p:spPr bwMode="auto">
          <a:xfrm rot="19608567">
            <a:off x="2306674" y="2602895"/>
            <a:ext cx="1835150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b="1" dirty="0">
                <a:solidFill>
                  <a:srgbClr val="FF0000"/>
                </a:solidFill>
              </a:rPr>
              <a:t>3</a:t>
            </a:r>
            <a:r>
              <a:rPr lang="de-DE" altLang="de-DE" sz="1200" b="1" baseline="30000" dirty="0">
                <a:solidFill>
                  <a:srgbClr val="FF0000"/>
                </a:solidFill>
              </a:rPr>
              <a:t>rd</a:t>
            </a:r>
            <a:r>
              <a:rPr lang="de-DE" altLang="de-DE" sz="1200" b="1" dirty="0">
                <a:solidFill>
                  <a:srgbClr val="FF0000"/>
                </a:solidFill>
              </a:rPr>
              <a:t> </a:t>
            </a:r>
            <a:r>
              <a:rPr lang="de-DE" altLang="de-DE" sz="1200" b="1" dirty="0" err="1">
                <a:solidFill>
                  <a:srgbClr val="FF0000"/>
                </a:solidFill>
              </a:rPr>
              <a:t>waiting</a:t>
            </a:r>
            <a:r>
              <a:rPr lang="de-DE" altLang="de-DE" sz="1200" b="1" dirty="0">
                <a:solidFill>
                  <a:srgbClr val="FF0000"/>
                </a:solidFill>
              </a:rPr>
              <a:t> </a:t>
            </a:r>
            <a:r>
              <a:rPr lang="de-DE" altLang="de-DE" sz="1200" b="1" dirty="0" err="1" smtClean="0">
                <a:solidFill>
                  <a:srgbClr val="FF0000"/>
                </a:solidFill>
              </a:rPr>
              <a:t>point</a:t>
            </a:r>
            <a:endParaRPr lang="de-DE" altLang="de-DE" sz="1200" b="1" dirty="0">
              <a:solidFill>
                <a:srgbClr val="FF0000"/>
              </a:solidFill>
            </a:endParaRPr>
          </a:p>
        </p:txBody>
      </p:sp>
      <p:sp>
        <p:nvSpPr>
          <p:cNvPr id="51" name="Textfeld 19"/>
          <p:cNvSpPr txBox="1">
            <a:spLocks noChangeArrowheads="1"/>
          </p:cNvSpPr>
          <p:nvPr/>
        </p:nvSpPr>
        <p:spPr bwMode="auto">
          <a:xfrm rot="20678410">
            <a:off x="1260734" y="2641007"/>
            <a:ext cx="1647825" cy="2769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b="1" dirty="0">
                <a:solidFill>
                  <a:srgbClr val="FF0000"/>
                </a:solidFill>
              </a:rPr>
              <a:t>r-</a:t>
            </a:r>
            <a:r>
              <a:rPr lang="de-DE" altLang="de-DE" sz="1200" b="1" dirty="0" err="1">
                <a:solidFill>
                  <a:srgbClr val="FF0000"/>
                </a:solidFill>
              </a:rPr>
              <a:t>process</a:t>
            </a:r>
            <a:r>
              <a:rPr lang="de-DE" altLang="de-DE" sz="1200" b="1" dirty="0">
                <a:solidFill>
                  <a:srgbClr val="FF0000"/>
                </a:solidFill>
              </a:rPr>
              <a:t> </a:t>
            </a:r>
            <a:r>
              <a:rPr lang="de-DE" altLang="de-DE" sz="1200" b="1" dirty="0" err="1">
                <a:solidFill>
                  <a:srgbClr val="FF0000"/>
                </a:solidFill>
              </a:rPr>
              <a:t>path</a:t>
            </a:r>
            <a:endParaRPr lang="de-DE" altLang="de-DE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54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3663" y="1358770"/>
            <a:ext cx="901881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- Super-FRS can be ready </a:t>
            </a:r>
            <a:r>
              <a:rPr lang="en-GB" smtClean="0">
                <a:latin typeface="+mn-lt"/>
              </a:rPr>
              <a:t>for operation in </a:t>
            </a:r>
            <a:r>
              <a:rPr lang="en-GB" dirty="0" smtClean="0">
                <a:latin typeface="+mn-lt"/>
              </a:rPr>
              <a:t>2025</a:t>
            </a:r>
          </a:p>
          <a:p>
            <a:r>
              <a:rPr lang="en-GB" dirty="0" smtClean="0">
                <a:latin typeface="+mn-lt"/>
              </a:rPr>
              <a:t>- Time schedule: ambitious but realistic</a:t>
            </a:r>
          </a:p>
          <a:p>
            <a:pPr>
              <a:buFontTx/>
              <a:buChar char="-"/>
            </a:pPr>
            <a:r>
              <a:rPr lang="en-GB" dirty="0" smtClean="0">
                <a:latin typeface="+mn-lt"/>
              </a:rPr>
              <a:t> Allows for early experiments in Q4/2024-Q1/2025 </a:t>
            </a:r>
          </a:p>
          <a:p>
            <a:pPr marL="342900" indent="-342900"/>
            <a:r>
              <a:rPr lang="en-GB" dirty="0" smtClean="0">
                <a:latin typeface="+mn-lt"/>
              </a:rPr>
              <a:t>- Risk profile in regards to machine considered as manageable </a:t>
            </a:r>
          </a:p>
          <a:p>
            <a:r>
              <a:rPr lang="en-GB" dirty="0" smtClean="0">
                <a:latin typeface="+mn-lt"/>
              </a:rPr>
              <a:t>  as long as contracts can be closed as per schedule and 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  in-kind partner comply with schedule needs</a:t>
            </a:r>
          </a:p>
          <a:p>
            <a:pPr>
              <a:buFontTx/>
              <a:buChar char="-"/>
            </a:pPr>
            <a:r>
              <a:rPr lang="en-GB" dirty="0" smtClean="0">
                <a:latin typeface="+mn-lt"/>
              </a:rPr>
              <a:t> Staged installation of Super-FRS allowing for early experiments</a:t>
            </a:r>
            <a:br>
              <a:rPr lang="en-GB" dirty="0" smtClean="0">
                <a:latin typeface="+mn-lt"/>
              </a:rPr>
            </a:br>
            <a:r>
              <a:rPr lang="en-GB" dirty="0" smtClean="0">
                <a:latin typeface="+mn-lt"/>
              </a:rPr>
              <a:t>  in case time schedule risks materialize (branches not pre-sep.)</a:t>
            </a:r>
          </a:p>
          <a:p>
            <a:pPr>
              <a:buFontTx/>
              <a:buChar char="-"/>
            </a:pPr>
            <a:r>
              <a:rPr lang="en-GB" dirty="0" smtClean="0">
                <a:latin typeface="+mn-lt"/>
              </a:rPr>
              <a:t>Schedule driven by manufacturing and delivery of components</a:t>
            </a:r>
          </a:p>
          <a:p>
            <a:pPr>
              <a:buFontTx/>
              <a:buChar char="-"/>
            </a:pPr>
            <a:endParaRPr lang="en-GB" dirty="0" smtClean="0">
              <a:latin typeface="+mn-lt"/>
            </a:endParaRPr>
          </a:p>
          <a:p>
            <a:pPr>
              <a:buFontTx/>
              <a:buChar char="-"/>
            </a:pPr>
            <a:r>
              <a:rPr lang="en-GB" dirty="0" smtClean="0">
                <a:latin typeface="+mn-lt"/>
              </a:rPr>
              <a:t>BINP is one of the key partners!</a:t>
            </a:r>
          </a:p>
          <a:p>
            <a:pPr>
              <a:buFontTx/>
              <a:buChar char="-"/>
            </a:pPr>
            <a:r>
              <a:rPr lang="en-GB" dirty="0" smtClean="0">
                <a:latin typeface="+mn-lt"/>
              </a:rPr>
              <a:t>Looking </a:t>
            </a:r>
            <a:r>
              <a:rPr lang="en-GB" dirty="0" err="1" smtClean="0">
                <a:latin typeface="+mn-lt"/>
              </a:rPr>
              <a:t>foward</a:t>
            </a:r>
            <a:r>
              <a:rPr lang="en-GB" dirty="0" smtClean="0">
                <a:latin typeface="+mn-lt"/>
              </a:rPr>
              <a:t> for a fruitful workshop </a:t>
            </a:r>
            <a:endParaRPr lang="en-GB" dirty="0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6515" y="143635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9933"/>
                </a:solidFill>
                <a:latin typeface="+mn-lt"/>
              </a:rPr>
              <a:t>Summary</a:t>
            </a:r>
            <a:endParaRPr lang="en-US" sz="4000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3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3014" y="143635"/>
            <a:ext cx="8769475" cy="787557"/>
          </a:xfrm>
        </p:spPr>
        <p:txBody>
          <a:bodyPr>
            <a:noAutofit/>
          </a:bodyPr>
          <a:lstStyle/>
          <a:p>
            <a:pPr algn="l"/>
            <a:r>
              <a:rPr lang="de-DE" sz="2800" dirty="0" err="1" smtClean="0">
                <a:solidFill>
                  <a:srgbClr val="FF9933"/>
                </a:solidFill>
              </a:rPr>
              <a:t>Energy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800" dirty="0" err="1" smtClean="0">
                <a:solidFill>
                  <a:srgbClr val="FF9933"/>
                </a:solidFill>
              </a:rPr>
              <a:t>buncher</a:t>
            </a:r>
            <a:r>
              <a:rPr lang="de-DE" sz="2800" dirty="0" smtClean="0">
                <a:solidFill>
                  <a:srgbClr val="FF9933"/>
                </a:solidFill>
              </a:rPr>
              <a:t> - </a:t>
            </a:r>
            <a:r>
              <a:rPr lang="de-DE" sz="2800" dirty="0" err="1" smtClean="0">
                <a:solidFill>
                  <a:srgbClr val="FF9933"/>
                </a:solidFill>
              </a:rPr>
              <a:t>long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800" dirty="0" err="1" smtClean="0">
                <a:solidFill>
                  <a:srgbClr val="FF9933"/>
                </a:solidFill>
              </a:rPr>
              <a:t>version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800" dirty="0" err="1" smtClean="0">
                <a:solidFill>
                  <a:srgbClr val="FF9933"/>
                </a:solidFill>
              </a:rPr>
              <a:t>of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800" dirty="0" err="1" smtClean="0">
                <a:solidFill>
                  <a:srgbClr val="FF9933"/>
                </a:solidFill>
              </a:rPr>
              <a:t>the</a:t>
            </a:r>
            <a:r>
              <a:rPr lang="de-DE" sz="2800" dirty="0" smtClean="0">
                <a:solidFill>
                  <a:srgbClr val="FF9933"/>
                </a:solidFill>
              </a:rPr>
              <a:t> LEB</a:t>
            </a:r>
            <a:r>
              <a:rPr lang="de-DE" sz="2800" dirty="0">
                <a:solidFill>
                  <a:srgbClr val="FF9933"/>
                </a:solidFill>
              </a:rPr>
              <a:t> </a:t>
            </a:r>
            <a:r>
              <a:rPr lang="de-DE" sz="2800" dirty="0" smtClean="0">
                <a:solidFill>
                  <a:srgbClr val="FF9933"/>
                </a:solidFill>
              </a:rPr>
              <a:t>-</a:t>
            </a:r>
            <a:br>
              <a:rPr lang="de-DE" sz="2800" dirty="0" smtClean="0">
                <a:solidFill>
                  <a:srgbClr val="FF9933"/>
                </a:solidFill>
              </a:rPr>
            </a:br>
            <a:r>
              <a:rPr lang="de-DE" sz="2800" dirty="0" smtClean="0">
                <a:solidFill>
                  <a:srgbClr val="FF9933"/>
                </a:solidFill>
              </a:rPr>
              <a:t>in </a:t>
            </a:r>
            <a:r>
              <a:rPr lang="de-DE" sz="2800" dirty="0" err="1" smtClean="0">
                <a:solidFill>
                  <a:srgbClr val="FF9933"/>
                </a:solidFill>
              </a:rPr>
              <a:t>new</a:t>
            </a:r>
            <a:r>
              <a:rPr lang="de-DE" sz="2800" dirty="0" smtClean="0">
                <a:solidFill>
                  <a:srgbClr val="FF9933"/>
                </a:solidFill>
              </a:rPr>
              <a:t> S-</a:t>
            </a:r>
            <a:r>
              <a:rPr lang="de-DE" sz="2800" dirty="0" err="1" smtClean="0">
                <a:solidFill>
                  <a:srgbClr val="FF9933"/>
                </a:solidFill>
              </a:rPr>
              <a:t>shape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800" dirty="0" err="1" smtClean="0">
                <a:solidFill>
                  <a:srgbClr val="FF9933"/>
                </a:solidFill>
              </a:rPr>
              <a:t>layout</a:t>
            </a:r>
            <a:r>
              <a:rPr lang="de-DE" sz="2800" dirty="0" smtClean="0">
                <a:solidFill>
                  <a:srgbClr val="FF9933"/>
                </a:solidFill>
              </a:rPr>
              <a:t> </a:t>
            </a:r>
            <a:r>
              <a:rPr lang="de-DE" sz="2000" dirty="0" smtClean="0">
                <a:solidFill>
                  <a:srgbClr val="FF9933"/>
                </a:solidFill>
              </a:rPr>
              <a:t>(</a:t>
            </a:r>
            <a:r>
              <a:rPr lang="de-DE" sz="2000" dirty="0" err="1" smtClean="0">
                <a:solidFill>
                  <a:srgbClr val="FF9933"/>
                </a:solidFill>
              </a:rPr>
              <a:t>using</a:t>
            </a:r>
            <a:r>
              <a:rPr lang="de-DE" sz="2000" dirty="0" smtClean="0">
                <a:solidFill>
                  <a:srgbClr val="FF9933"/>
                </a:solidFill>
              </a:rPr>
              <a:t> </a:t>
            </a:r>
            <a:r>
              <a:rPr lang="de-DE" sz="2000" dirty="0" err="1" smtClean="0">
                <a:solidFill>
                  <a:srgbClr val="FF9933"/>
                </a:solidFill>
              </a:rPr>
              <a:t>standard</a:t>
            </a:r>
            <a:r>
              <a:rPr lang="de-DE" sz="2000" dirty="0" smtClean="0">
                <a:solidFill>
                  <a:srgbClr val="FF9933"/>
                </a:solidFill>
              </a:rPr>
              <a:t> </a:t>
            </a:r>
            <a:r>
              <a:rPr lang="de-DE" sz="2000" dirty="0" err="1" smtClean="0">
                <a:solidFill>
                  <a:srgbClr val="FF9933"/>
                </a:solidFill>
              </a:rPr>
              <a:t>multiplet</a:t>
            </a:r>
            <a:r>
              <a:rPr lang="de-DE" sz="2000" dirty="0" smtClean="0">
                <a:solidFill>
                  <a:srgbClr val="FF9933"/>
                </a:solidFill>
              </a:rPr>
              <a:t> </a:t>
            </a:r>
            <a:r>
              <a:rPr lang="de-DE" sz="2000" dirty="0" err="1" smtClean="0">
                <a:solidFill>
                  <a:srgbClr val="FF9933"/>
                </a:solidFill>
              </a:rPr>
              <a:t>magnets</a:t>
            </a:r>
            <a:r>
              <a:rPr lang="de-DE" sz="2000" dirty="0" smtClean="0">
                <a:solidFill>
                  <a:srgbClr val="FF9933"/>
                </a:solidFill>
              </a:rPr>
              <a:t>) </a:t>
            </a:r>
            <a:endParaRPr lang="de-DE" sz="2000" dirty="0">
              <a:solidFill>
                <a:srgbClr val="FF9933"/>
              </a:solidFill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35496" y="3183549"/>
            <a:ext cx="9108504" cy="73353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200"/>
              </a:spcAft>
              <a:buSzPct val="110000"/>
              <a:buFontTx/>
              <a:buChar char="•"/>
            </a:pPr>
            <a:r>
              <a:rPr kumimoji="1" lang="en-US" altLang="ja-JP" sz="1800" dirty="0">
                <a:solidFill>
                  <a:srgbClr val="000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The energy </a:t>
            </a:r>
            <a:r>
              <a:rPr kumimoji="1" lang="en-US" altLang="ja-JP" sz="2000" dirty="0" err="1" smtClean="0">
                <a:solidFill>
                  <a:srgbClr val="000000"/>
                </a:solidFill>
              </a:rPr>
              <a:t>buncher</a:t>
            </a:r>
            <a:r>
              <a:rPr kumimoji="1" lang="en-US" altLang="ja-JP" sz="2000" dirty="0" smtClean="0">
                <a:solidFill>
                  <a:srgbClr val="000000"/>
                </a:solidFill>
              </a:rPr>
              <a:t> at the low energy branch allows to fill the cryogenic   </a:t>
            </a:r>
          </a:p>
          <a:p>
            <a:pPr eaLnBrk="1" hangingPunct="1">
              <a:spcAft>
                <a:spcPts val="200"/>
              </a:spcAft>
              <a:buSzPct val="110000"/>
            </a:pPr>
            <a:r>
              <a:rPr kumimoji="1" lang="en-US" altLang="ja-JP" sz="2000" dirty="0" smtClean="0">
                <a:solidFill>
                  <a:srgbClr val="000000"/>
                </a:solidFill>
              </a:rPr>
              <a:t>  stopping cell serving the low energy experiments MATS and LASPEC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9108504" cy="179378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1500" y="3969060"/>
            <a:ext cx="9265678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Indian in-kind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about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to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be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returned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, potential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interest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of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France on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dipoles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,</a:t>
            </a:r>
            <a:b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</a:b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multiplets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should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be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procured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within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existing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contract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with</a:t>
            </a:r>
            <a:r>
              <a:rPr lang="de-DE" sz="2000" b="1" dirty="0" smtClean="0">
                <a:solidFill>
                  <a:srgbClr val="2D2D8A"/>
                </a:solidFill>
                <a:latin typeface="Arial"/>
                <a:sym typeface="Wingdings" panose="05000000000000000000" pitchFamily="2" charset="2"/>
              </a:rPr>
              <a:t> ASG.</a:t>
            </a:r>
          </a:p>
          <a:p>
            <a:r>
              <a:rPr lang="de-DE" sz="2000" b="1" dirty="0" err="1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Endorsed</a:t>
            </a:r>
            <a:r>
              <a:rPr lang="de-DE" sz="2000" b="1" dirty="0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by</a:t>
            </a:r>
            <a:r>
              <a:rPr lang="de-DE" sz="2000" b="1" dirty="0" smtClean="0">
                <a:solidFill>
                  <a:srgbClr val="C00000"/>
                </a:solidFill>
                <a:latin typeface="Arial"/>
                <a:sym typeface="Wingdings" panose="05000000000000000000" pitchFamily="2" charset="2"/>
              </a:rPr>
              <a:t> CBWG.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363362" y="4893428"/>
            <a:ext cx="2665588" cy="1557568"/>
            <a:chOff x="419100" y="3657600"/>
            <a:chExt cx="3808589" cy="239372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44"/>
            <a:stretch/>
          </p:blipFill>
          <p:spPr bwMode="auto">
            <a:xfrm>
              <a:off x="427567" y="3657601"/>
              <a:ext cx="3800122" cy="2393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4"/>
            <p:cNvSpPr/>
            <p:nvPr/>
          </p:nvSpPr>
          <p:spPr>
            <a:xfrm>
              <a:off x="419100" y="3657600"/>
              <a:ext cx="232410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10" name="Ellipse 9"/>
          <p:cNvSpPr/>
          <p:nvPr/>
        </p:nvSpPr>
        <p:spPr>
          <a:xfrm rot="20903550">
            <a:off x="1095376" y="5738889"/>
            <a:ext cx="1152525" cy="581934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626895" y="5031643"/>
            <a:ext cx="5200463" cy="156966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Design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dipoles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still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to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done</a:t>
            </a:r>
            <a:endParaRPr lang="de-DE" dirty="0">
              <a:solidFill>
                <a:srgbClr val="000000"/>
              </a:solidFill>
              <a:latin typeface="Arial"/>
            </a:endParaRPr>
          </a:p>
          <a:p>
            <a:r>
              <a:rPr lang="de-DE" dirty="0" err="1" smtClean="0">
                <a:solidFill>
                  <a:srgbClr val="000000"/>
                </a:solidFill>
                <a:latin typeface="Arial"/>
              </a:rPr>
              <a:t>magnets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are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last in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testing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sequence</a:t>
            </a:r>
            <a:endParaRPr lang="de-DE" dirty="0" smtClean="0">
              <a:solidFill>
                <a:srgbClr val="000000"/>
              </a:solidFill>
              <a:latin typeface="Arial"/>
            </a:endParaRPr>
          </a:p>
          <a:p>
            <a:r>
              <a:rPr lang="de-DE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 Installation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long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version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de-DE" dirty="0" smtClean="0">
                <a:solidFill>
                  <a:srgbClr val="000000"/>
                </a:solidFill>
                <a:latin typeface="Arial"/>
              </a:rPr>
            </a:br>
            <a:r>
              <a:rPr lang="de-DE" dirty="0" smtClean="0">
                <a:solidFill>
                  <a:srgbClr val="000000"/>
                </a:solidFill>
                <a:latin typeface="Arial"/>
              </a:rPr>
              <a:t>    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LEB </a:t>
            </a:r>
            <a:r>
              <a:rPr lang="de-DE" dirty="0" err="1" smtClean="0">
                <a:solidFill>
                  <a:srgbClr val="000000"/>
                </a:solidFill>
                <a:latin typeface="Arial"/>
              </a:rPr>
              <a:t>starts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in 2025.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2533C-8205-4AB8-847A-6BDEBD35715D}" type="slidenum">
              <a:rPr lang="en-US" altLang="ja-JP" smtClean="0">
                <a:solidFill>
                  <a:srgbClr val="000000"/>
                </a:solidFill>
              </a:rPr>
              <a:pPr/>
              <a:t>22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65" y="1231749"/>
            <a:ext cx="2186735" cy="552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de-DE" dirty="0" smtClean="0">
                <a:solidFill>
                  <a:srgbClr val="FF9933"/>
                </a:solidFill>
              </a:rPr>
              <a:t>Target </a:t>
            </a:r>
            <a:r>
              <a:rPr lang="de-DE" dirty="0" err="1" smtClean="0">
                <a:solidFill>
                  <a:srgbClr val="FF9933"/>
                </a:solidFill>
              </a:rPr>
              <a:t>Chamber</a:t>
            </a:r>
            <a:endParaRPr lang="de-DE" dirty="0">
              <a:solidFill>
                <a:srgbClr val="FF993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82" y="944861"/>
            <a:ext cx="185719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10" y="1637398"/>
            <a:ext cx="2811845" cy="41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8"/>
          <p:cNvSpPr txBox="1"/>
          <p:nvPr/>
        </p:nvSpPr>
        <p:spPr>
          <a:xfrm>
            <a:off x="7092280" y="317794"/>
            <a:ext cx="18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Target plug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(1:1 mock-up)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4346975" y="1313765"/>
            <a:ext cx="18007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Target chamber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7289" y="917979"/>
            <a:ext cx="4054671" cy="14434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solidFill>
                  <a:srgbClr val="000000"/>
                </a:solidFill>
                <a:ea typeface="ＭＳ Ｐゴシック" charset="-128"/>
                <a:cs typeface="Times New Roman" pitchFamily="18" charset="0"/>
              </a:rPr>
              <a:t>Scope:</a:t>
            </a:r>
            <a:endParaRPr kumimoji="1" lang="en-US" altLang="ja-JP" sz="1800" b="1" dirty="0">
              <a:solidFill>
                <a:srgbClr val="000000"/>
              </a:solidFill>
              <a:ea typeface="ＭＳ Ｐゴシック" charset="-128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 Target chamber </a:t>
            </a:r>
            <a:endParaRPr kumimoji="1" lang="en-US" altLang="ja-JP" sz="1800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 various plug inserts (for high-power   </a:t>
            </a: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</a:pP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 target and diagnostic elements) </a:t>
            </a:r>
            <a:endParaRPr kumimoji="1" lang="en-US" altLang="ja-JP" sz="18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80154" y="1314232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≈10 ton</a:t>
            </a:r>
            <a:endParaRPr lang="de-DE" sz="1800" dirty="0" smtClean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004760" y="5065147"/>
            <a:ext cx="952505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≈20 ton</a:t>
            </a:r>
            <a:endParaRPr lang="de-DE" sz="1800" dirty="0" smtClean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318" y="2528900"/>
            <a:ext cx="4983737" cy="4191272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Status / Schedule</a:t>
            </a:r>
          </a:p>
          <a:p>
            <a:pPr marL="57150" lvl="1" indent="-34290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Contract with KVI-CART on design</a:t>
            </a: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2D2D8A"/>
                </a:solidFill>
                <a:latin typeface="Arial"/>
                <a:cs typeface="Times New Roman" pitchFamily="18" charset="0"/>
              </a:rPr>
              <a:t> CDR in preparation (Q1/2019) </a:t>
            </a:r>
            <a:endParaRPr lang="en-US" sz="1800" dirty="0">
              <a:solidFill>
                <a:srgbClr val="2D2D8A"/>
              </a:solidFill>
              <a:latin typeface="Arial"/>
              <a:cs typeface="Times New Roman" pitchFamily="18" charset="0"/>
            </a:endParaRP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 FDR (09/2020, within contract)</a:t>
            </a:r>
            <a:b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 </a:t>
            </a:r>
            <a:endParaRPr lang="en-US" sz="1800" dirty="0">
              <a:solidFill>
                <a:srgbClr val="C00000"/>
              </a:solidFill>
              <a:latin typeface="Arial"/>
              <a:cs typeface="Times New Roman" pitchFamily="18" charset="0"/>
            </a:endParaRP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Follow-up contract on manufacturing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  was planned to be done with KVI  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  (</a:t>
            </a: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  <a:sym typeface="Wingdings" panose="05000000000000000000" pitchFamily="2" charset="2"/>
              </a:rPr>
              <a:t> M10 </a:t>
            </a: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08/2022, no float )</a:t>
            </a:r>
          </a:p>
          <a:p>
            <a:pPr marL="285750" indent="-28575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800" dirty="0" smtClean="0">
              <a:solidFill>
                <a:srgbClr val="C00000"/>
              </a:solidFill>
              <a:latin typeface="Arial"/>
              <a:cs typeface="Times New Roman" pitchFamily="18" charset="0"/>
            </a:endParaRPr>
          </a:p>
          <a:p>
            <a:pPr marL="285750" indent="-28575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KVI-CART future unclear (</a:t>
            </a:r>
            <a:r>
              <a:rPr lang="en-US" sz="180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I</a:t>
            </a: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nfo 01/2019), </a:t>
            </a:r>
            <a:b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official statement not released yet. </a:t>
            </a:r>
            <a:b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Arial"/>
                <a:cs typeface="Times New Roman" pitchFamily="18" charset="0"/>
              </a:rPr>
              <a:t>Risk analysis ongoing.</a:t>
            </a:r>
            <a:endParaRPr lang="en-US" sz="1800" b="1" dirty="0" smtClean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3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de-DE" dirty="0" err="1" smtClean="0">
                <a:solidFill>
                  <a:srgbClr val="FF9933"/>
                </a:solidFill>
              </a:rPr>
              <a:t>Local</a:t>
            </a:r>
            <a:r>
              <a:rPr lang="de-DE" dirty="0" smtClean="0">
                <a:solidFill>
                  <a:srgbClr val="FF9933"/>
                </a:solidFill>
              </a:rPr>
              <a:t> </a:t>
            </a:r>
            <a:r>
              <a:rPr lang="de-DE" dirty="0" err="1" smtClean="0">
                <a:solidFill>
                  <a:srgbClr val="FF9933"/>
                </a:solidFill>
              </a:rPr>
              <a:t>Cryogenics</a:t>
            </a:r>
            <a:endParaRPr lang="de-DE" dirty="0">
              <a:solidFill>
                <a:srgbClr val="FF9933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7288" y="917979"/>
            <a:ext cx="5224801" cy="21318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buSzPct val="110000"/>
            </a:pPr>
            <a:r>
              <a:rPr kumimoji="1" lang="en-US" altLang="ja-JP" sz="1800" b="1" dirty="0" smtClean="0">
                <a:solidFill>
                  <a:srgbClr val="000000"/>
                </a:solidFill>
                <a:ea typeface="ＭＳ Ｐゴシック" charset="-128"/>
                <a:cs typeface="Times New Roman" pitchFamily="18" charset="0"/>
              </a:rPr>
              <a:t>Scope:</a:t>
            </a:r>
            <a:endParaRPr kumimoji="1" lang="en-US" altLang="ja-JP" sz="1800" b="1" dirty="0">
              <a:solidFill>
                <a:srgbClr val="000000"/>
              </a:solidFill>
              <a:ea typeface="ＭＳ Ｐゴシック" charset="-128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ts val="200"/>
              </a:spcBef>
              <a:buSzPct val="110000"/>
              <a:buFontTx/>
              <a:buChar char="•"/>
            </a:pP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 Complete Local Cryogenic System including </a:t>
            </a:r>
            <a:endParaRPr kumimoji="1" lang="en-US" altLang="ja-JP" sz="1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 Feedboxes (≈60) </a:t>
            </a:r>
          </a:p>
          <a:p>
            <a:pPr marL="285750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kumimoji="1" lang="en-US" altLang="ja-JP" sz="1800" dirty="0" err="1" smtClean="0">
                <a:solidFill>
                  <a:srgbClr val="000000"/>
                </a:solidFill>
                <a:ea typeface="ＭＳ Ｐゴシック" charset="-128"/>
              </a:rPr>
              <a:t>Cryo</a:t>
            </a: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-Jumper </a:t>
            </a: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(</a:t>
            </a: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≈250 m) </a:t>
            </a:r>
          </a:p>
          <a:p>
            <a:pPr marL="285750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kumimoji="1" lang="en-US" altLang="ja-JP" sz="1800" dirty="0" err="1" smtClean="0">
                <a:solidFill>
                  <a:srgbClr val="000000"/>
                </a:solidFill>
                <a:ea typeface="ＭＳ Ｐゴシック" charset="-128"/>
              </a:rPr>
              <a:t>Transferlines</a:t>
            </a: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 (</a:t>
            </a: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≈300 m)</a:t>
            </a:r>
          </a:p>
          <a:p>
            <a:pPr marL="285750" eaLnBrk="1" hangingPunct="1">
              <a:lnSpc>
                <a:spcPct val="115000"/>
              </a:lnSpc>
              <a:spcBef>
                <a:spcPts val="200"/>
              </a:spcBef>
              <a:buSzPct val="110000"/>
              <a:buFont typeface="Courier New" panose="02070309020205020404" pitchFamily="49" charset="0"/>
              <a:buChar char="o"/>
            </a:pPr>
            <a:r>
              <a:rPr kumimoji="1" lang="en-US" altLang="ja-JP" sz="18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kumimoji="1" lang="en-US" altLang="ja-JP" sz="1800" dirty="0" smtClean="0">
                <a:solidFill>
                  <a:srgbClr val="000000"/>
                </a:solidFill>
                <a:ea typeface="ＭＳ Ｐゴシック" charset="-128"/>
              </a:rPr>
              <a:t>Branch Box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319" y="3144543"/>
            <a:ext cx="5136754" cy="4109882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608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Status / Schedule</a:t>
            </a:r>
          </a:p>
          <a:p>
            <a:pPr marL="57150" lvl="1" indent="-34290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DMU concept ready</a:t>
            </a:r>
          </a:p>
          <a:p>
            <a:pPr marL="57150" lvl="1" indent="-342900" defTabSz="45720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Common specs released (= scope definition)</a:t>
            </a:r>
          </a:p>
          <a:p>
            <a:pPr indent="-2880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2D2D8A"/>
                </a:solidFill>
                <a:latin typeface="Arial"/>
                <a:cs typeface="Times New Roman" pitchFamily="18" charset="0"/>
              </a:rPr>
              <a:t> IKC with Poland in preparation, 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D2D8A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rgbClr val="2D2D8A"/>
                </a:solidFill>
                <a:latin typeface="Arial"/>
                <a:cs typeface="Times New Roman" pitchFamily="18" charset="0"/>
              </a:rPr>
              <a:t>     M4 planned 06/2019</a:t>
            </a:r>
          </a:p>
          <a:p>
            <a:pPr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D2D8A"/>
              </a:solidFill>
              <a:latin typeface="Arial"/>
              <a:cs typeface="Times New Roman" pitchFamily="18" charset="0"/>
            </a:endParaRPr>
          </a:p>
          <a:p>
            <a:pPr marL="342900" indent="-342900" defTabSz="457200"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CC3300"/>
                </a:solidFill>
              </a:rPr>
              <a:t>Measure: careful </a:t>
            </a:r>
            <a:r>
              <a:rPr lang="en-US" sz="1800" dirty="0">
                <a:solidFill>
                  <a:srgbClr val="CC3300"/>
                </a:solidFill>
              </a:rPr>
              <a:t>contract </a:t>
            </a:r>
            <a:r>
              <a:rPr lang="en-US" sz="1800" dirty="0" smtClean="0">
                <a:solidFill>
                  <a:srgbClr val="CC3300"/>
                </a:solidFill>
              </a:rPr>
              <a:t>negotiations required, </a:t>
            </a:r>
            <a:r>
              <a:rPr lang="en-US" sz="1800" dirty="0">
                <a:solidFill>
                  <a:srgbClr val="CC3300"/>
                </a:solidFill>
              </a:rPr>
              <a:t>in particular concerning the design phase and the availability of parallel production lines </a:t>
            </a:r>
            <a:r>
              <a:rPr lang="en-US" sz="1800" dirty="0" smtClean="0">
                <a:solidFill>
                  <a:srgbClr val="CC3300"/>
                </a:solidFill>
              </a:rPr>
              <a:t>to guarantee M10</a:t>
            </a:r>
            <a:endParaRPr lang="en-US" sz="1800" dirty="0">
              <a:solidFill>
                <a:srgbClr val="CC33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55436"/>
            <a:ext cx="3852000" cy="227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Ellipse 18"/>
          <p:cNvSpPr/>
          <p:nvPr/>
        </p:nvSpPr>
        <p:spPr>
          <a:xfrm>
            <a:off x="5076056" y="947676"/>
            <a:ext cx="4042362" cy="2481324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40816" y="655288"/>
            <a:ext cx="2448272" cy="58477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smtClean="0">
                <a:solidFill>
                  <a:srgbClr val="000000"/>
                </a:solidFill>
              </a:rPr>
              <a:t>Super-FRS </a:t>
            </a:r>
            <a:r>
              <a:rPr lang="de-DE" sz="1600" dirty="0" err="1" smtClean="0">
                <a:solidFill>
                  <a:srgbClr val="000000"/>
                </a:solidFill>
              </a:rPr>
              <a:t>Cryogenics</a:t>
            </a:r>
            <a:r>
              <a:rPr lang="de-DE" sz="1600" dirty="0" smtClean="0">
                <a:solidFill>
                  <a:srgbClr val="000000"/>
                </a:solidFill>
              </a:rPr>
              <a:t> PFD, </a:t>
            </a:r>
            <a:r>
              <a:rPr lang="de-DE" sz="1600" i="1" dirty="0" smtClean="0">
                <a:solidFill>
                  <a:srgbClr val="000000"/>
                </a:solidFill>
              </a:rPr>
              <a:t>Common </a:t>
            </a:r>
            <a:r>
              <a:rPr lang="de-DE" sz="1600" i="1" dirty="0" err="1" smtClean="0">
                <a:solidFill>
                  <a:srgbClr val="000000"/>
                </a:solidFill>
              </a:rPr>
              <a:t>Spec</a:t>
            </a:r>
            <a:endParaRPr lang="de-DE" sz="1600" i="1" dirty="0" smtClean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34045"/>
            <a:ext cx="3768739" cy="22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6" y="5904275"/>
            <a:ext cx="17557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4672063" y="6147956"/>
            <a:ext cx="2448272" cy="58477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err="1" smtClean="0">
                <a:solidFill>
                  <a:srgbClr val="000000"/>
                </a:solidFill>
              </a:rPr>
              <a:t>Cryo</a:t>
            </a:r>
            <a:r>
              <a:rPr lang="de-DE" sz="1600" dirty="0" smtClean="0">
                <a:solidFill>
                  <a:srgbClr val="000000"/>
                </a:solidFill>
              </a:rPr>
              <a:t>-Jumper </a:t>
            </a:r>
            <a:r>
              <a:rPr lang="de-DE" sz="1600" dirty="0" err="1" smtClean="0">
                <a:solidFill>
                  <a:srgbClr val="000000"/>
                </a:solidFill>
              </a:rPr>
              <a:t>as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developed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CERN </a:t>
            </a:r>
            <a:r>
              <a:rPr lang="de-DE" sz="1600" dirty="0" err="1" smtClean="0">
                <a:solidFill>
                  <a:srgbClr val="000000"/>
                </a:solidFill>
              </a:rPr>
              <a:t>Testing</a:t>
            </a:r>
            <a:r>
              <a:rPr lang="de-DE" sz="1600" dirty="0" smtClean="0">
                <a:solidFill>
                  <a:srgbClr val="000000"/>
                </a:solidFill>
              </a:rPr>
              <a:t> Facility</a:t>
            </a:r>
            <a:endParaRPr lang="de-DE" sz="16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5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 bwMode="auto">
          <a:xfrm>
            <a:off x="108210" y="8620"/>
            <a:ext cx="86042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sym typeface="Arial" pitchFamily="34" charset="0"/>
              </a:rPr>
              <a:t>Procurement Status (most critical items)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sym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03215"/>
              </p:ext>
            </p:extLst>
          </p:nvPr>
        </p:nvGraphicFramePr>
        <p:xfrm>
          <a:off x="106502" y="644778"/>
          <a:ext cx="8937486" cy="5844562"/>
        </p:xfrm>
        <a:graphic>
          <a:graphicData uri="http://schemas.openxmlformats.org/drawingml/2006/table">
            <a:tbl>
              <a:tblPr/>
              <a:tblGrid>
                <a:gridCol w="1443584">
                  <a:extLst>
                    <a:ext uri="{9D8B030D-6E8A-4147-A177-3AD203B41FA5}">
                      <a16:colId xmlns="" xmlns:a16="http://schemas.microsoft.com/office/drawing/2014/main" val="4104682933"/>
                    </a:ext>
                  </a:extLst>
                </a:gridCol>
                <a:gridCol w="1080808">
                  <a:extLst>
                    <a:ext uri="{9D8B030D-6E8A-4147-A177-3AD203B41FA5}">
                      <a16:colId xmlns="" xmlns:a16="http://schemas.microsoft.com/office/drawing/2014/main" val="50595798"/>
                    </a:ext>
                  </a:extLst>
                </a:gridCol>
                <a:gridCol w="934960">
                  <a:extLst>
                    <a:ext uri="{9D8B030D-6E8A-4147-A177-3AD203B41FA5}">
                      <a16:colId xmlns="" xmlns:a16="http://schemas.microsoft.com/office/drawing/2014/main" val="4032258449"/>
                    </a:ext>
                  </a:extLst>
                </a:gridCol>
                <a:gridCol w="514228">
                  <a:extLst>
                    <a:ext uri="{9D8B030D-6E8A-4147-A177-3AD203B41FA5}">
                      <a16:colId xmlns="" xmlns:a16="http://schemas.microsoft.com/office/drawing/2014/main" val="457386358"/>
                    </a:ext>
                  </a:extLst>
                </a:gridCol>
                <a:gridCol w="3372238">
                  <a:extLst>
                    <a:ext uri="{9D8B030D-6E8A-4147-A177-3AD203B41FA5}">
                      <a16:colId xmlns="" xmlns:a16="http://schemas.microsoft.com/office/drawing/2014/main" val="930231885"/>
                    </a:ext>
                  </a:extLst>
                </a:gridCol>
                <a:gridCol w="1591668">
                  <a:extLst>
                    <a:ext uri="{9D8B030D-6E8A-4147-A177-3AD203B41FA5}">
                      <a16:colId xmlns="" xmlns:a16="http://schemas.microsoft.com/office/drawing/2014/main" val="2846258263"/>
                    </a:ext>
                  </a:extLst>
                </a:gridCol>
              </a:tblGrid>
              <a:tr h="4719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Component name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ongoing work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Finish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(M10) 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[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mon]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Status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3817415"/>
                  </a:ext>
                </a:extLst>
              </a:tr>
              <a:tr h="5556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Iron Radiation Lateral Shielding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finalising specification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25/11/2021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dirty="0" smtClean="0">
                          <a:latin typeface="+mn-lt"/>
                        </a:rPr>
                        <a:t>Decision to be taken either for an IK partner or to start a FAIR tender in July 2019.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FAIR, not assigned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42126965"/>
                  </a:ext>
                </a:extLst>
              </a:tr>
              <a:tr h="839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Cryogenics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preparing contract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21/12/2022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-4.5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Careful contract negotiations, in particular concerning the design phase and the availability of parallel production lines. 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Assigned to Poland, WUST (Council decision) 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69049256"/>
                  </a:ext>
                </a:extLst>
              </a:tr>
              <a:tr h="7228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 multiplets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FoS site acceptance test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27/07/2023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is uncertain: it depends on the result of the test of first-of-series, which determines the speed of the testing process.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German In-Kind (GSI). Production by ASG, Italy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57174"/>
                  </a:ext>
                </a:extLst>
              </a:tr>
              <a:tr h="839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Multipoles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finalising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specifications preparing contract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20/03/2023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 by BINP foreseen in July 2019. Contract negotiations: BINP should prioritise production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</a:t>
                      </a:r>
                      <a:r>
                        <a:rPr lang="en-I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EoI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Russia, BINP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8655573"/>
                  </a:ext>
                </a:extLst>
              </a:tr>
              <a:tr h="10479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 chamber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finalising design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25/07/2022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KVI-CART will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potentially not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take over the production. FDR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 completed in order to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efficiently tender the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manufacturing.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Assigned to Germany (GSI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).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Subcontractor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KVI-CART, Netherlands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6970239"/>
                  </a:ext>
                </a:extLst>
              </a:tr>
              <a:tr h="12563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Tracking  </a:t>
                      </a:r>
                      <a:endParaRPr lang="en-I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 TPCs) </a:t>
                      </a:r>
                      <a:b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Profile </a:t>
                      </a:r>
                      <a:endParaRPr lang="en-I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 Grids)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preparing contract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05/09/2023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production series (32+32 pieces).</a:t>
                      </a: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Assigned</a:t>
                      </a:r>
                      <a:r>
                        <a:rPr lang="en-I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Finland, University </a:t>
                      </a:r>
                      <a:r>
                        <a:rPr lang="en-I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Jyväskylä</a:t>
                      </a:r>
                      <a:r>
                        <a:rPr lang="en-I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(Council decision)  </a:t>
                      </a:r>
                      <a:endParaRPr lang="en-I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4" marR="6134" marT="61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282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951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25425" y="508000"/>
            <a:ext cx="876300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800" smtClean="0">
                <a:solidFill>
                  <a:srgbClr val="030305"/>
                </a:solidFill>
                <a:cs typeface="+mn-cs"/>
              </a:rPr>
              <a:t>Fiscal year (Apr. to Mar.)</a:t>
            </a:r>
            <a:r>
              <a:rPr kumimoji="1" lang="en-US" altLang="ja-JP" sz="2000" smtClean="0">
                <a:solidFill>
                  <a:srgbClr val="030305"/>
                </a:solidFill>
                <a:cs typeface="+mn-cs"/>
              </a:rPr>
              <a:t>           2002      2003      2004     2005      2006       2007</a:t>
            </a:r>
            <a:endParaRPr kumimoji="1" lang="en-US" altLang="ja-JP" sz="2000" smtClean="0">
              <a:solidFill>
                <a:srgbClr val="2005C1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BigRIPS magnets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Cryogenic plant of STQ1-5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BigRIPS focal-plane devices &amp; vacuum sys.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High-power target &amp; beam dump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Field-map measurement &amp; optics calculation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BigRIPS radiation shielding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ZeroDegree magnets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ZeroDegree focal-plane devices &amp; vacuum system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Beam-line detectors, electronics, DAQ system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Control system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BigRIPS radiation-safety  stuff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Continuous operation of cryocoolers </a:t>
            </a:r>
            <a:r>
              <a:rPr kumimoji="1" lang="en-US" altLang="ja-JP" sz="1600" smtClean="0">
                <a:solidFill>
                  <a:srgbClr val="000000"/>
                </a:solidFill>
                <a:cs typeface="+mn-cs"/>
              </a:rPr>
              <a:t>(STQ6-23)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Continuous operation of cryogenic plant </a:t>
            </a:r>
            <a:r>
              <a:rPr kumimoji="1" lang="en-US" altLang="ja-JP" sz="1600" smtClean="0">
                <a:solidFill>
                  <a:srgbClr val="000000"/>
                </a:solidFill>
                <a:cs typeface="+mn-cs"/>
              </a:rPr>
              <a:t>(STQ-15)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SRC-BigRIPS beam line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cs typeface="+mn-cs"/>
              </a:rPr>
              <a:t>Infrastructure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3121025" y="1165225"/>
            <a:ext cx="1800225" cy="0"/>
          </a:xfrm>
          <a:prstGeom prst="line">
            <a:avLst/>
          </a:prstGeom>
          <a:noFill/>
          <a:ln w="63500">
            <a:solidFill>
              <a:srgbClr val="0303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6019800" y="1125538"/>
            <a:ext cx="8382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3563938" y="1476375"/>
            <a:ext cx="19812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6172200" y="3487738"/>
            <a:ext cx="14478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6019800" y="2339975"/>
            <a:ext cx="1289050" cy="4763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V="1">
            <a:off x="6011863" y="2700338"/>
            <a:ext cx="1296987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6300788" y="3059113"/>
            <a:ext cx="10795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7524750" y="1547813"/>
            <a:ext cx="12700" cy="525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6172200" y="3868738"/>
            <a:ext cx="14478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5072063" y="20955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H="1">
            <a:off x="4035425" y="600075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4949825" y="600075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H="1">
            <a:off x="5795963" y="611188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6588125" y="611188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 flipH="1">
            <a:off x="7616825" y="600075"/>
            <a:ext cx="0" cy="624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flipH="1">
            <a:off x="8455025" y="600075"/>
            <a:ext cx="0" cy="624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>
            <a:off x="3121025" y="600075"/>
            <a:ext cx="11113" cy="741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>
            <a:off x="7812088" y="3213100"/>
            <a:ext cx="104775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V="1">
            <a:off x="5635625" y="5508625"/>
            <a:ext cx="3200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225425" y="904875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 flipV="1">
            <a:off x="4953000" y="1887538"/>
            <a:ext cx="10668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6443663" y="1908175"/>
            <a:ext cx="865187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flipV="1">
            <a:off x="5559425" y="4289425"/>
            <a:ext cx="20574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 flipV="1">
            <a:off x="6705600" y="5926138"/>
            <a:ext cx="2133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 flipH="1">
            <a:off x="3121025" y="22764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6" name="Line 30"/>
          <p:cNvSpPr>
            <a:spLocks noChangeShapeType="1"/>
          </p:cNvSpPr>
          <p:nvPr/>
        </p:nvSpPr>
        <p:spPr bwMode="auto">
          <a:xfrm flipH="1">
            <a:off x="4949825" y="5476875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 flipH="1">
            <a:off x="4035425" y="6010275"/>
            <a:ext cx="7938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121025" y="63912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 flipV="1">
            <a:off x="4067175" y="6300788"/>
            <a:ext cx="2160588" cy="0"/>
          </a:xfrm>
          <a:prstGeom prst="line">
            <a:avLst/>
          </a:prstGeom>
          <a:noFill/>
          <a:ln w="63500">
            <a:solidFill>
              <a:srgbClr val="0303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0" name="Line 34"/>
          <p:cNvSpPr>
            <a:spLocks noChangeShapeType="1"/>
          </p:cNvSpPr>
          <p:nvPr/>
        </p:nvSpPr>
        <p:spPr bwMode="auto">
          <a:xfrm flipV="1">
            <a:off x="1978025" y="6651625"/>
            <a:ext cx="5638800" cy="0"/>
          </a:xfrm>
          <a:prstGeom prst="line">
            <a:avLst/>
          </a:prstGeom>
          <a:noFill/>
          <a:ln w="63500">
            <a:solidFill>
              <a:srgbClr val="0303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 flipV="1">
            <a:off x="7164388" y="2339975"/>
            <a:ext cx="16764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3810000" y="2344738"/>
            <a:ext cx="21336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>
            <a:off x="2435225" y="1165225"/>
            <a:ext cx="7620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4137025" y="6543675"/>
            <a:ext cx="0" cy="85725"/>
          </a:xfrm>
          <a:prstGeom prst="line">
            <a:avLst/>
          </a:prstGeom>
          <a:noFill/>
          <a:ln w="25400">
            <a:solidFill>
              <a:srgbClr val="0303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5" name="Line 39"/>
          <p:cNvSpPr>
            <a:spLocks noChangeShapeType="1"/>
          </p:cNvSpPr>
          <p:nvPr/>
        </p:nvSpPr>
        <p:spPr bwMode="auto">
          <a:xfrm flipH="1">
            <a:off x="5937250" y="6543675"/>
            <a:ext cx="3175" cy="84138"/>
          </a:xfrm>
          <a:prstGeom prst="line">
            <a:avLst/>
          </a:prstGeom>
          <a:noFill/>
          <a:ln w="25400">
            <a:solidFill>
              <a:srgbClr val="0303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>
            <a:off x="5508625" y="5508625"/>
            <a:ext cx="10795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7" name="Line 41"/>
          <p:cNvSpPr>
            <a:spLocks noChangeShapeType="1"/>
          </p:cNvSpPr>
          <p:nvPr/>
        </p:nvSpPr>
        <p:spPr bwMode="auto">
          <a:xfrm>
            <a:off x="7164388" y="2700338"/>
            <a:ext cx="936625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8" name="Line 42"/>
          <p:cNvSpPr>
            <a:spLocks noChangeShapeType="1"/>
          </p:cNvSpPr>
          <p:nvPr/>
        </p:nvSpPr>
        <p:spPr bwMode="auto">
          <a:xfrm flipV="1">
            <a:off x="6400800" y="5926138"/>
            <a:ext cx="12192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 flipV="1">
            <a:off x="6248400" y="4706938"/>
            <a:ext cx="13716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0" name="Line 44"/>
          <p:cNvSpPr>
            <a:spLocks noChangeShapeType="1"/>
          </p:cNvSpPr>
          <p:nvPr/>
        </p:nvSpPr>
        <p:spPr bwMode="auto">
          <a:xfrm>
            <a:off x="6248400" y="5087938"/>
            <a:ext cx="11430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1" name="Line 45"/>
          <p:cNvSpPr>
            <a:spLocks noChangeShapeType="1"/>
          </p:cNvSpPr>
          <p:nvPr/>
        </p:nvSpPr>
        <p:spPr bwMode="auto">
          <a:xfrm>
            <a:off x="5580063" y="2700338"/>
            <a:ext cx="7620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2" name="Line 46"/>
          <p:cNvSpPr>
            <a:spLocks noChangeShapeType="1"/>
          </p:cNvSpPr>
          <p:nvPr/>
        </p:nvSpPr>
        <p:spPr bwMode="auto">
          <a:xfrm>
            <a:off x="5181600" y="4706938"/>
            <a:ext cx="10668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3" name="Line 47"/>
          <p:cNvSpPr>
            <a:spLocks noChangeShapeType="1"/>
          </p:cNvSpPr>
          <p:nvPr/>
        </p:nvSpPr>
        <p:spPr bwMode="auto">
          <a:xfrm>
            <a:off x="5940425" y="3059113"/>
            <a:ext cx="762000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4" name="Line 48"/>
          <p:cNvSpPr>
            <a:spLocks noChangeShapeType="1"/>
          </p:cNvSpPr>
          <p:nvPr/>
        </p:nvSpPr>
        <p:spPr bwMode="auto">
          <a:xfrm flipV="1">
            <a:off x="5435600" y="5940425"/>
            <a:ext cx="241300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>
            <a:off x="5364163" y="1476375"/>
            <a:ext cx="1439862" cy="0"/>
          </a:xfrm>
          <a:prstGeom prst="line">
            <a:avLst/>
          </a:prstGeom>
          <a:noFill/>
          <a:ln w="3175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468313" y="0"/>
            <a:ext cx="7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mtClean="0">
                <a:solidFill>
                  <a:srgbClr val="030305"/>
                </a:solidFill>
                <a:latin typeface="Tahoma" pitchFamily="34" charset="0"/>
                <a:cs typeface="+mn-cs"/>
              </a:rPr>
              <a:t>Schedule of BigRIPS/ZeroDegree construction</a:t>
            </a: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7164388" y="1268413"/>
            <a:ext cx="8382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400" b="1" smtClean="0">
                <a:solidFill>
                  <a:srgbClr val="000000"/>
                </a:solidFill>
                <a:cs typeface="+mn-cs"/>
              </a:rPr>
              <a:t>First RI beams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7812088" y="2492375"/>
            <a:ext cx="14763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800" smtClean="0">
                <a:solidFill>
                  <a:srgbClr val="000000"/>
                </a:solidFill>
                <a:latin typeface="Times" pitchFamily="18" charset="0"/>
                <a:ea typeface="Osaka" pitchFamily="1" charset="-128"/>
                <a:cs typeface="+mn-cs"/>
              </a:rPr>
              <a:t>RI-beam experiment</a:t>
            </a:r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 flipV="1">
            <a:off x="8101013" y="3860800"/>
            <a:ext cx="287337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 flipV="1">
            <a:off x="8101013" y="4292600"/>
            <a:ext cx="287337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31" name="Line 55"/>
          <p:cNvSpPr>
            <a:spLocks noChangeShapeType="1"/>
          </p:cNvSpPr>
          <p:nvPr/>
        </p:nvSpPr>
        <p:spPr bwMode="auto">
          <a:xfrm flipV="1">
            <a:off x="8101013" y="4652963"/>
            <a:ext cx="287337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8027988" y="4652963"/>
            <a:ext cx="503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(ZD)</a:t>
            </a:r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8027988" y="4292600"/>
            <a:ext cx="503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(ZD)</a:t>
            </a:r>
          </a:p>
        </p:txBody>
      </p:sp>
      <p:sp>
        <p:nvSpPr>
          <p:cNvPr id="24634" name="Line 58"/>
          <p:cNvSpPr>
            <a:spLocks noChangeShapeType="1"/>
          </p:cNvSpPr>
          <p:nvPr/>
        </p:nvSpPr>
        <p:spPr bwMode="auto">
          <a:xfrm flipV="1">
            <a:off x="7956550" y="6597650"/>
            <a:ext cx="287338" cy="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4635" name="Text Box 59"/>
          <p:cNvSpPr txBox="1">
            <a:spLocks noChangeArrowheads="1"/>
          </p:cNvSpPr>
          <p:nvPr/>
        </p:nvSpPr>
        <p:spPr bwMode="auto">
          <a:xfrm>
            <a:off x="7812088" y="6583363"/>
            <a:ext cx="503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(ZD)</a:t>
            </a:r>
          </a:p>
        </p:txBody>
      </p:sp>
      <p:sp>
        <p:nvSpPr>
          <p:cNvPr id="24636" name="Text Box 60"/>
          <p:cNvSpPr txBox="1">
            <a:spLocks noChangeArrowheads="1"/>
          </p:cNvSpPr>
          <p:nvPr/>
        </p:nvSpPr>
        <p:spPr bwMode="auto">
          <a:xfrm>
            <a:off x="6084888" y="4292600"/>
            <a:ext cx="1657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(BigRIPS &amp; ZD)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6156325" y="4724400"/>
            <a:ext cx="1657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(BigRIPS &amp; ZD)</a:t>
            </a:r>
          </a:p>
        </p:txBody>
      </p:sp>
      <p:sp>
        <p:nvSpPr>
          <p:cNvPr id="24638" name="Text Box 62"/>
          <p:cNvSpPr txBox="1">
            <a:spLocks noChangeArrowheads="1"/>
          </p:cNvSpPr>
          <p:nvPr/>
        </p:nvSpPr>
        <p:spPr bwMode="auto">
          <a:xfrm>
            <a:off x="5867400" y="1125538"/>
            <a:ext cx="1152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200" smtClean="0">
                <a:solidFill>
                  <a:srgbClr val="000000"/>
                </a:solidFill>
                <a:latin typeface="Arial" charset="0"/>
                <a:cs typeface="+mn-cs"/>
              </a:rPr>
              <a:t>(Installation)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758A-A7EB-4465-BAC0-6026AE74BD14}" type="slidenum">
              <a:rPr lang="en-US" altLang="ja-JP" smtClean="0">
                <a:solidFill>
                  <a:srgbClr val="000000"/>
                </a:solidFill>
              </a:rPr>
              <a:pPr/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d_en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5400"/>
            <a:ext cx="398780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2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92375"/>
            <a:ext cx="4584700" cy="4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884238" y="468313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CCCC00"/>
                </a:solidFill>
                <a:latin typeface="Arial" charset="0"/>
                <a:cs typeface="+mn-cs"/>
              </a:rPr>
              <a:t>Z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082925" y="2897188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CCCC00"/>
                </a:solidFill>
                <a:latin typeface="Arial" charset="0"/>
                <a:cs typeface="+mn-cs"/>
              </a:rPr>
              <a:t>A/Q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787900" y="3211513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CCCC00"/>
                </a:solidFill>
                <a:latin typeface="Arial" charset="0"/>
                <a:cs typeface="+mn-cs"/>
              </a:rPr>
              <a:t>Z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7608888" y="5811838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CCCC00"/>
                </a:solidFill>
                <a:latin typeface="Arial" charset="0"/>
                <a:cs typeface="+mn-cs"/>
              </a:rPr>
              <a:t>A/Q</a:t>
            </a: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62000" y="2309813"/>
            <a:ext cx="2874963" cy="166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803275" y="1908175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800" smtClean="0">
                <a:solidFill>
                  <a:srgbClr val="FFFFFF"/>
                </a:solidFill>
                <a:latin typeface="Arial" charset="0"/>
                <a:cs typeface="+mn-cs"/>
              </a:rPr>
              <a:t>Z=46</a:t>
            </a: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 flipV="1">
            <a:off x="3671888" y="2436813"/>
            <a:ext cx="3205162" cy="920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292725" y="1196975"/>
            <a:ext cx="214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i="1" smtClean="0">
                <a:solidFill>
                  <a:srgbClr val="000000"/>
                </a:solidFill>
                <a:latin typeface="Arial" charset="0"/>
                <a:ea typeface="HGSｺﾞｼｯｸE" pitchFamily="50" charset="-128"/>
                <a:cs typeface="+mn-cs"/>
              </a:rPr>
              <a:t>Bρ: 7.438 Tm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5235575" y="1657350"/>
            <a:ext cx="30797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Arial" charset="0"/>
                <a:cs typeface="+mn-cs"/>
              </a:rPr>
              <a:t>Total dose: 3.6×10</a:t>
            </a:r>
            <a:r>
              <a:rPr kumimoji="1" lang="en-US" altLang="ja-JP" baseline="30000" smtClean="0">
                <a:solidFill>
                  <a:srgbClr val="000000"/>
                </a:solidFill>
                <a:latin typeface="Arial" charset="0"/>
                <a:cs typeface="+mn-cs"/>
              </a:rPr>
              <a:t>12</a:t>
            </a:r>
          </a:p>
          <a:p>
            <a:r>
              <a:rPr kumimoji="1" lang="en-US" altLang="ja-JP" smtClean="0">
                <a:solidFill>
                  <a:srgbClr val="000000"/>
                </a:solidFill>
                <a:latin typeface="Arial" charset="0"/>
                <a:cs typeface="+mn-cs"/>
              </a:rPr>
              <a:t>Total time: 25.4 hour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6870700" y="3013075"/>
            <a:ext cx="1492250" cy="9239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2459038" y="2316163"/>
            <a:ext cx="88900" cy="182562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098800" y="2544763"/>
            <a:ext cx="592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400" baseline="30000" smtClean="0">
                <a:solidFill>
                  <a:srgbClr val="FFFF00"/>
                </a:solidFill>
                <a:latin typeface="Arial" charset="0"/>
                <a:cs typeface="+mn-cs"/>
              </a:rPr>
              <a:t>125</a:t>
            </a:r>
            <a:r>
              <a:rPr kumimoji="1" lang="en-US" altLang="ja-JP" sz="1400" smtClean="0">
                <a:solidFill>
                  <a:srgbClr val="FFFF00"/>
                </a:solidFill>
                <a:latin typeface="Arial" charset="0"/>
                <a:cs typeface="+mn-cs"/>
              </a:rPr>
              <a:t>Pd</a:t>
            </a: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H="1" flipV="1">
            <a:off x="2571750" y="2438400"/>
            <a:ext cx="600075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US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36883" name="Picture 19" descr="aoq_z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11563"/>
            <a:ext cx="3124200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4643438" y="26035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mtClean="0">
                <a:solidFill>
                  <a:srgbClr val="000000"/>
                </a:solidFill>
                <a:latin typeface="Tahoma" pitchFamily="34" charset="0"/>
                <a:cs typeface="+mn-cs"/>
              </a:rPr>
              <a:t>Searching for new isotopes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524750" y="692150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800" smtClean="0">
                <a:solidFill>
                  <a:srgbClr val="000000"/>
                </a:solidFill>
                <a:latin typeface="Arial" charset="0"/>
                <a:cs typeface="+mn-cs"/>
              </a:rPr>
              <a:t>May 2007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3547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optics_check_f5xf3x_90b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36798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782888"/>
            <a:ext cx="323215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660650"/>
            <a:ext cx="2971800" cy="16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 descr="x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08050"/>
            <a:ext cx="3048000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52425" y="1009650"/>
            <a:ext cx="725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(x|x)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61950" y="2914650"/>
            <a:ext cx="73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(a|a)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38150" y="4591050"/>
            <a:ext cx="73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(a|x)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4741863" y="887413"/>
            <a:ext cx="73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(x|a)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4741863" y="2792413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(a|δ)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4818063" y="4468813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(x|δ)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611188" y="6308725"/>
            <a:ext cx="4152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180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F3x gate: ±1 mm, F3a gate: ±1 mrad</a:t>
            </a:r>
          </a:p>
        </p:txBody>
      </p:sp>
      <p:pic>
        <p:nvPicPr>
          <p:cNvPr id="53263" name="Picture 15" descr="optics_f5x_to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356100"/>
            <a:ext cx="1816100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5076825" y="6308725"/>
            <a:ext cx="3716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80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(x|d) gate: ±1 nsec in TOF(F3-F7)</a:t>
            </a:r>
          </a:p>
        </p:txBody>
      </p:sp>
      <p:sp>
        <p:nvSpPr>
          <p:cNvPr id="53265" name="Text Box 32"/>
          <p:cNvSpPr txBox="1">
            <a:spLocks noChangeArrowheads="1"/>
          </p:cNvSpPr>
          <p:nvPr/>
        </p:nvSpPr>
        <p:spPr bwMode="auto">
          <a:xfrm>
            <a:off x="5822950" y="735013"/>
            <a:ext cx="477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400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F5X</a:t>
            </a:r>
          </a:p>
        </p:txBody>
      </p:sp>
      <p:sp>
        <p:nvSpPr>
          <p:cNvPr id="53266" name="Text Box 32"/>
          <p:cNvSpPr txBox="1">
            <a:spLocks noChangeArrowheads="1"/>
          </p:cNvSpPr>
          <p:nvPr/>
        </p:nvSpPr>
        <p:spPr bwMode="auto">
          <a:xfrm>
            <a:off x="6399213" y="2390775"/>
            <a:ext cx="455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1400" smtClean="0">
                <a:solidFill>
                  <a:srgbClr val="000000"/>
                </a:solidFill>
                <a:latin typeface="ＭＳ Ｐゴシック" pitchFamily="50" charset="-128"/>
                <a:cs typeface="+mn-cs"/>
              </a:rPr>
              <a:t>F3a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323850" y="260350"/>
            <a:ext cx="8640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00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Position and angle correlation between F3 and F5 measured with RI beams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758A-A7EB-4465-BAC0-6026AE74BD14}" type="slidenum">
              <a:rPr lang="en-US" altLang="ja-JP" smtClean="0">
                <a:solidFill>
                  <a:srgbClr val="000000"/>
                </a:solidFill>
              </a:rPr>
              <a:pPr/>
              <a:t>28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5984" y="404664"/>
            <a:ext cx="7772400" cy="1143000"/>
          </a:xfrm>
        </p:spPr>
        <p:txBody>
          <a:bodyPr/>
          <a:lstStyle/>
          <a:p>
            <a:r>
              <a:rPr lang="de-DE" dirty="0" smtClean="0"/>
              <a:t>Super-FRS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@ FAIR</a:t>
            </a:r>
            <a:endParaRPr lang="de-DE" dirty="0"/>
          </a:p>
        </p:txBody>
      </p:sp>
      <p:pic>
        <p:nvPicPr>
          <p:cNvPr id="12290" name="Picture 2" descr="C:\Users\haik\AppData\Local\Microsoft\Windows\Temporary Internet Files\Content.Outlook\GIB98N51\Super-FRS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3874"/>
            <a:ext cx="9144000" cy="44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4527985" y="405841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093499" y="4446443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308304" y="508518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750902" y="400506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8028384" y="342900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172400" y="278092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698002" y="6226055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152" y="615601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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</a:rPr>
              <a:t>Collector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</a:rPr>
              <a:t> Ring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012160" y="1772816"/>
            <a:ext cx="3031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Experiment Areas („Caves“)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separated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by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several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  <a:sym typeface="Wingdings" panose="05000000000000000000" pitchFamily="2" charset="2"/>
              </a:rPr>
              <a:t> 100m.</a:t>
            </a: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Pfeil nach oben 14"/>
          <p:cNvSpPr/>
          <p:nvPr/>
        </p:nvSpPr>
        <p:spPr>
          <a:xfrm rot="15549390">
            <a:off x="7263659" y="4822043"/>
            <a:ext cx="135174" cy="220657"/>
          </a:xfrm>
          <a:prstGeom prst="up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38429" y="4725144"/>
            <a:ext cx="6521803" cy="20390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</a:pPr>
            <a:r>
              <a:rPr lang="en-US" sz="1800" dirty="0" smtClean="0">
                <a:solidFill>
                  <a:srgbClr val="000000"/>
                </a:solidFill>
                <a:cs typeface="+mn-cs"/>
              </a:rPr>
              <a:t>Experiments on large scale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</a:pPr>
            <a:endParaRPr lang="en-US" sz="1800" dirty="0" smtClean="0">
              <a:solidFill>
                <a:srgbClr val="000000"/>
              </a:solidFill>
              <a:cs typeface="+mn-cs"/>
            </a:endParaRP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+mn-cs"/>
              </a:rPr>
              <a:t>  Couple local DAQ systems to one system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+mn-cs"/>
              </a:rPr>
              <a:t>  Run common dead time and time stamped systems together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+mn-cs"/>
              </a:rPr>
              <a:t>  Avoid specific (signal) cabling </a:t>
            </a:r>
            <a:r>
              <a:rPr lang="en-US" sz="1800" dirty="0" err="1" smtClean="0">
                <a:solidFill>
                  <a:srgbClr val="000000"/>
                </a:solidFill>
                <a:cs typeface="+mn-cs"/>
              </a:rPr>
              <a:t>inbetween</a:t>
            </a:r>
            <a:r>
              <a:rPr lang="en-US" sz="1800" dirty="0" smtClean="0">
                <a:solidFill>
                  <a:srgbClr val="000000"/>
                </a:solidFill>
                <a:cs typeface="+mn-cs"/>
              </a:rPr>
              <a:t> caves</a:t>
            </a:r>
          </a:p>
          <a:p>
            <a:pPr eaLnBrk="1" fontAlgn="auto" hangingPunct="1">
              <a:spcBef>
                <a:spcPts val="300"/>
              </a:spcBef>
              <a:spcAft>
                <a:spcPts val="0"/>
              </a:spcAft>
              <a:buSzPct val="125000"/>
            </a:pPr>
            <a:endParaRPr lang="en-US" sz="1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5730175" y="184482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FFFF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1520" y="98072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</a:rPr>
              <a:t>NUSTAR DAQ TDR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</a:rPr>
              <a:t>accepted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</a:rPr>
              <a:t> 2018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+mn-cs"/>
              </a:rPr>
              <a:t>by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</a:rPr>
              <a:t> ECE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/>
                <a:cs typeface="+mn-cs"/>
              </a:rPr>
              <a:t>https://edms.cern.ch/document/2024803/1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0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General Project Schedule</a:t>
            </a:r>
            <a:br>
              <a:rPr lang="en-GB" dirty="0" smtClean="0">
                <a:solidFill>
                  <a:srgbClr val="FFC000"/>
                </a:solidFill>
              </a:rPr>
            </a:br>
            <a:r>
              <a:rPr lang="en-GB" dirty="0" smtClean="0">
                <a:solidFill>
                  <a:srgbClr val="FFC000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rgbClr val="FFC000"/>
                </a:solidFill>
              </a:rPr>
              <a:t>Super-FRS readiness required in 2025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General Component status and</a:t>
            </a:r>
          </a:p>
          <a:p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associated (schedule)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options in case of their occurrence.</a:t>
            </a:r>
          </a:p>
        </p:txBody>
      </p:sp>
    </p:spTree>
    <p:extLst>
      <p:ext uri="{BB962C8B-B14F-4D97-AF65-F5344CB8AC3E}">
        <p14:creationId xmlns:p14="http://schemas.microsoft.com/office/powerpoint/2010/main" val="2545503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5870411" cy="78755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Alternative Scenario 1</a:t>
            </a:r>
            <a:br>
              <a:rPr lang="de-DE" dirty="0" smtClean="0"/>
            </a:br>
            <a:r>
              <a:rPr lang="de-DE" dirty="0" smtClean="0"/>
              <a:t>HEB (PID </a:t>
            </a:r>
            <a:r>
              <a:rPr lang="de-DE" dirty="0" err="1" smtClean="0"/>
              <a:t>setup</a:t>
            </a:r>
            <a:r>
              <a:rPr lang="de-DE" dirty="0" smtClean="0"/>
              <a:t> @ FHF1) + R3B/GLAD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6" y="1196752"/>
            <a:ext cx="8028384" cy="5289917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230" y="225426"/>
            <a:ext cx="8604250" cy="414142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Actual installation plan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/>
          <a:srcRect b="3453"/>
          <a:stretch/>
        </p:blipFill>
        <p:spPr>
          <a:xfrm>
            <a:off x="108115" y="968205"/>
            <a:ext cx="8865985" cy="5085565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 bwMode="auto">
          <a:xfrm>
            <a:off x="23253" y="4194085"/>
            <a:ext cx="1215135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71503" y="415401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T103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74754" y="4421132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Legal approval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42132" y="4673400"/>
            <a:ext cx="276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M11 Super-FRS ready for beam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11/07/2024</a:t>
            </a:r>
            <a:endParaRPr lang="en-I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296526" y="3155261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836585" y="3950923"/>
            <a:ext cx="675075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296526" y="3425292"/>
            <a:ext cx="540059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252962" y="338261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G018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99203" y="2913042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3022" y="2787240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Iron shielding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03998" y="3049620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66655" y="3871066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3131841" y="4009063"/>
            <a:ext cx="0" cy="77008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3044439" y="4677961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HBO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3166649" y="4289626"/>
            <a:ext cx="2215442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382092" y="4502985"/>
            <a:ext cx="360040" cy="173326"/>
          </a:xfrm>
          <a:prstGeom prst="rect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60067" y="3999225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 installation and SAT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Diamond 71"/>
          <p:cNvSpPr/>
          <p:nvPr/>
        </p:nvSpPr>
        <p:spPr bwMode="auto">
          <a:xfrm>
            <a:off x="5697127" y="4782284"/>
            <a:ext cx="90010" cy="90010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742132" y="5214783"/>
            <a:ext cx="2970328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72200" y="5118326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Diamond 74"/>
          <p:cNvSpPr/>
          <p:nvPr/>
        </p:nvSpPr>
        <p:spPr bwMode="auto">
          <a:xfrm>
            <a:off x="6610477" y="5480646"/>
            <a:ext cx="90010" cy="90010"/>
          </a:xfrm>
          <a:prstGeom prst="diamond">
            <a:avLst/>
          </a:prstGeom>
          <a:solidFill>
            <a:srgbClr val="E673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896428" y="5553910"/>
            <a:ext cx="146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E67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experiment</a:t>
            </a:r>
            <a:endParaRPr lang="en-IE" sz="1400" b="1" dirty="0">
              <a:solidFill>
                <a:srgbClr val="E67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Diamond 76"/>
          <p:cNvSpPr/>
          <p:nvPr/>
        </p:nvSpPr>
        <p:spPr bwMode="auto">
          <a:xfrm>
            <a:off x="8622450" y="5486401"/>
            <a:ext cx="90010" cy="90010"/>
          </a:xfrm>
          <a:prstGeom prst="diamond">
            <a:avLst/>
          </a:prstGeom>
          <a:solidFill>
            <a:srgbClr val="00863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407317" y="5525651"/>
            <a:ext cx="1736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M12 Super-FRS ready for operation</a:t>
            </a:r>
          </a:p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23/10/2025</a:t>
            </a:r>
            <a:endParaRPr lang="en-IE" sz="1400" b="1" dirty="0">
              <a:solidFill>
                <a:srgbClr val="0086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6605" y="6310883"/>
            <a:ext cx="7695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>
                <a:solidFill>
                  <a:srgbClr val="C00000"/>
                </a:solidFill>
                <a:latin typeface="+mj-lt"/>
              </a:rPr>
              <a:t>M11 Super-FRS ready for </a:t>
            </a:r>
            <a:r>
              <a:rPr lang="en-IE" sz="2800" b="1" dirty="0" smtClean="0">
                <a:solidFill>
                  <a:srgbClr val="C00000"/>
                </a:solidFill>
                <a:latin typeface="+mj-lt"/>
              </a:rPr>
              <a:t>beam 11/07/2024</a:t>
            </a:r>
            <a:endParaRPr lang="en-IE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" y="1704945"/>
            <a:ext cx="4256963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" y="1985090"/>
            <a:ext cx="3057938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" y="2295280"/>
            <a:ext cx="5091078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5351" y="1610447"/>
            <a:ext cx="193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HEBT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21993" y="1902324"/>
            <a:ext cx="193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Cryogenic plant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32228" y="2199513"/>
            <a:ext cx="193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 System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9484" y="5291467"/>
            <a:ext cx="2749989" cy="6770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108115" y="5525651"/>
            <a:ext cx="540059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589551" y="5311369"/>
            <a:ext cx="24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 windows</a:t>
            </a:r>
            <a:endParaRPr lang="en-I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08115" y="5671520"/>
            <a:ext cx="481436" cy="977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09" y="5527214"/>
            <a:ext cx="248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Installation scheduling</a:t>
            </a:r>
            <a:endParaRPr lang="en-I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93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749" y="134538"/>
            <a:ext cx="8604250" cy="414142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Actual installation </a:t>
            </a:r>
            <a:r>
              <a:rPr lang="en-GB" dirty="0">
                <a:solidFill>
                  <a:srgbClr val="FFC000"/>
                </a:solidFill>
              </a:rPr>
              <a:t>plan (criticality)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/>
          <a:srcRect b="4463"/>
          <a:stretch/>
        </p:blipFill>
        <p:spPr>
          <a:xfrm>
            <a:off x="216633" y="646909"/>
            <a:ext cx="8865985" cy="5032341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 bwMode="auto">
          <a:xfrm flipV="1">
            <a:off x="-4724" y="3486642"/>
            <a:ext cx="1341961" cy="493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157847" y="344209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T103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83273" y="3492140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Legal approval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50651" y="3744408"/>
            <a:ext cx="276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M11 Super-FRS ready for beam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11/07/2024</a:t>
            </a:r>
            <a:endParaRPr lang="en-I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05045" y="1727028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945104" y="3021931"/>
            <a:ext cx="675075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405045" y="1997059"/>
            <a:ext cx="540059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05848" y="195280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G018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07722" y="1484809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01541" y="1411994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Iron shielding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2517" y="1674374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54889" y="3137903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3268586" y="3093718"/>
            <a:ext cx="0" cy="77008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3230668" y="352248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HBO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3275168" y="3360634"/>
            <a:ext cx="2215442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490611" y="3573993"/>
            <a:ext cx="360040" cy="173326"/>
          </a:xfrm>
          <a:prstGeom prst="rect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68586" y="3070233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 installation and SAT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Diamond 71"/>
          <p:cNvSpPr/>
          <p:nvPr/>
        </p:nvSpPr>
        <p:spPr bwMode="auto">
          <a:xfrm>
            <a:off x="5805646" y="3853292"/>
            <a:ext cx="90010" cy="90010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850651" y="4285791"/>
            <a:ext cx="2970328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80719" y="4189334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Diamond 74"/>
          <p:cNvSpPr/>
          <p:nvPr/>
        </p:nvSpPr>
        <p:spPr bwMode="auto">
          <a:xfrm>
            <a:off x="6732240" y="4557409"/>
            <a:ext cx="90010" cy="90010"/>
          </a:xfrm>
          <a:prstGeom prst="diamond">
            <a:avLst/>
          </a:prstGeom>
          <a:solidFill>
            <a:srgbClr val="E673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17809" y="4619935"/>
            <a:ext cx="146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E67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experiment</a:t>
            </a:r>
            <a:endParaRPr lang="en-IE" sz="1400" b="1" dirty="0">
              <a:solidFill>
                <a:srgbClr val="E67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Diamond 76"/>
          <p:cNvSpPr/>
          <p:nvPr/>
        </p:nvSpPr>
        <p:spPr bwMode="auto">
          <a:xfrm>
            <a:off x="8730969" y="4557409"/>
            <a:ext cx="90010" cy="90010"/>
          </a:xfrm>
          <a:prstGeom prst="diamond">
            <a:avLst/>
          </a:prstGeom>
          <a:solidFill>
            <a:srgbClr val="00863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5836" y="4596659"/>
            <a:ext cx="1736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M12 Super-FRS ready for operations</a:t>
            </a:r>
          </a:p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23/10/2025</a:t>
            </a:r>
            <a:endParaRPr lang="en-IE" sz="1400" b="1" dirty="0">
              <a:solidFill>
                <a:srgbClr val="0086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189" y="1234708"/>
            <a:ext cx="72762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63" y="1092237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 blocks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4724" y="2483766"/>
            <a:ext cx="2416484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52945" y="2223823"/>
            <a:ext cx="1548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-13250" y="4597628"/>
            <a:ext cx="4135199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7399" y="4356462"/>
            <a:ext cx="3388644" cy="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Instrumentation (SEM, GEM)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-4723" y="5076434"/>
            <a:ext cx="2506494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9249" y="4823306"/>
            <a:ext cx="997436" cy="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dipoles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3251" y="5142873"/>
            <a:ext cx="4475578" cy="382585"/>
            <a:chOff x="-13251" y="5142873"/>
            <a:chExt cx="4475578" cy="382585"/>
          </a:xfrm>
        </p:grpSpPr>
        <p:grpSp>
          <p:nvGrpSpPr>
            <p:cNvPr id="3" name="Group 2"/>
            <p:cNvGrpSpPr/>
            <p:nvPr/>
          </p:nvGrpSpPr>
          <p:grpSpPr>
            <a:xfrm>
              <a:off x="-13251" y="5197995"/>
              <a:ext cx="4270216" cy="327463"/>
              <a:chOff x="-13251" y="5197995"/>
              <a:chExt cx="4270216" cy="327463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-13251" y="5453458"/>
                <a:ext cx="4270216" cy="7200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E" sz="1800" b="0" i="0" u="none" strike="noStrike" cap="none" normalizeH="0" baseline="0">
                  <a:ln>
                    <a:noFill/>
                  </a:ln>
                  <a:solidFill>
                    <a:srgbClr val="CC3300"/>
                  </a:solidFill>
                  <a:effectLst/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6627" y="5197995"/>
                <a:ext cx="13077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CC33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 multiplets</a:t>
                </a:r>
                <a:endParaRPr lang="en-IE" sz="1400" b="1" dirty="0">
                  <a:solidFill>
                    <a:srgbClr val="CC33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3080175" y="5396720"/>
                <a:ext cx="1170130" cy="7624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rgbClr val="CC330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4" name="TextBox 43"/>
            <p:cNvSpPr txBox="1"/>
            <p:nvPr/>
          </p:nvSpPr>
          <p:spPr>
            <a:xfrm>
              <a:off x="2861849" y="5142873"/>
              <a:ext cx="16004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CC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 ring branch</a:t>
              </a:r>
              <a:endParaRPr lang="en-IE" sz="11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2386070" y="4103309"/>
            <a:ext cx="506667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6705" y="3828603"/>
            <a:ext cx="1395155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multipoles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337237" y="4103309"/>
            <a:ext cx="174423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586" y="3828717"/>
            <a:ext cx="139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chamber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09037" y="1243514"/>
            <a:ext cx="3250477" cy="897700"/>
            <a:chOff x="5909037" y="1243514"/>
            <a:chExt cx="3250477" cy="897700"/>
          </a:xfrm>
        </p:grpSpPr>
        <p:grpSp>
          <p:nvGrpSpPr>
            <p:cNvPr id="4" name="Group 3"/>
            <p:cNvGrpSpPr/>
            <p:nvPr/>
          </p:nvGrpSpPr>
          <p:grpSpPr>
            <a:xfrm>
              <a:off x="5909037" y="1243514"/>
              <a:ext cx="3173581" cy="897700"/>
              <a:chOff x="5909037" y="1243514"/>
              <a:chExt cx="3173581" cy="897700"/>
            </a:xfrm>
          </p:grpSpPr>
          <p:sp>
            <p:nvSpPr>
              <p:cNvPr id="52" name="Rectangle 51"/>
              <p:cNvSpPr/>
              <p:nvPr/>
            </p:nvSpPr>
            <p:spPr bwMode="auto">
              <a:xfrm>
                <a:off x="5909037" y="1243514"/>
                <a:ext cx="3173581" cy="8977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E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5967668" y="1477698"/>
                <a:ext cx="540059" cy="0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TextBox 53"/>
              <p:cNvSpPr txBox="1"/>
              <p:nvPr/>
            </p:nvSpPr>
            <p:spPr>
              <a:xfrm>
                <a:off x="6433253" y="1303692"/>
                <a:ext cx="24818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Installation windows</a:t>
                </a:r>
                <a:endParaRPr lang="en-I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5967668" y="1623567"/>
                <a:ext cx="481436" cy="97740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E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433253" y="1514645"/>
                <a:ext cx="24818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Installation scheduling</a:t>
                </a:r>
                <a:endParaRPr lang="en-IE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5970563" y="1864859"/>
                <a:ext cx="497390" cy="10237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E" sz="1800" b="0" i="0" u="none" strike="noStrike" cap="none" normalizeH="0" baseline="0">
                  <a:ln>
                    <a:noFill/>
                  </a:ln>
                  <a:solidFill>
                    <a:srgbClr val="CC3300"/>
                  </a:solidFill>
                  <a:effectLst/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6433254" y="1741684"/>
              <a:ext cx="2726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Components ready for installation</a:t>
              </a:r>
              <a:endParaRPr lang="en-IE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5465" y="5829650"/>
            <a:ext cx="896125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cryogenics installed in parallel to MEP installation</a:t>
            </a:r>
          </a:p>
          <a:p>
            <a:endParaRPr lang="en-GB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Depicted components are on track but with no or minimal float</a:t>
            </a:r>
            <a:endParaRPr lang="en-GB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72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749" y="225426"/>
            <a:ext cx="8604250" cy="414142"/>
          </a:xfrm>
        </p:spPr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Actual installation </a:t>
            </a:r>
            <a:r>
              <a:rPr lang="en-GB" dirty="0">
                <a:solidFill>
                  <a:srgbClr val="FFC000"/>
                </a:solidFill>
              </a:rPr>
              <a:t>plan (possible delays)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/>
          <a:srcRect b="3453"/>
          <a:stretch/>
        </p:blipFill>
        <p:spPr>
          <a:xfrm>
            <a:off x="216633" y="818710"/>
            <a:ext cx="8865985" cy="5085565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 bwMode="auto">
          <a:xfrm flipV="1">
            <a:off x="8189" y="3109030"/>
            <a:ext cx="1341961" cy="493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135014" y="303435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T103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83273" y="3753951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Legal approval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50651" y="4006219"/>
            <a:ext cx="276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M11 Super-FRS ready for beam</a:t>
            </a:r>
          </a:p>
          <a:p>
            <a:r>
              <a:rPr lang="en-GB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11/07/2024</a:t>
            </a:r>
            <a:endParaRPr lang="en-I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05045" y="1988839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945104" y="3283742"/>
            <a:ext cx="675075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405045" y="2258870"/>
            <a:ext cx="540059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05848" y="221461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G018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07722" y="1746620"/>
            <a:ext cx="540060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01541" y="1673805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Iron shielding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2517" y="1936185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54889" y="3399714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3268586" y="3355529"/>
            <a:ext cx="0" cy="44890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TextBox 67"/>
          <p:cNvSpPr txBox="1"/>
          <p:nvPr/>
        </p:nvSpPr>
        <p:spPr>
          <a:xfrm>
            <a:off x="2976115" y="304103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HBO</a:t>
            </a:r>
            <a:endParaRPr lang="en-IE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3275168" y="3622445"/>
            <a:ext cx="2215442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490611" y="3835804"/>
            <a:ext cx="360040" cy="173326"/>
          </a:xfrm>
          <a:prstGeom prst="rect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268586" y="3332044"/>
            <a:ext cx="2762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 installation and SAT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Diamond 71"/>
          <p:cNvSpPr/>
          <p:nvPr/>
        </p:nvSpPr>
        <p:spPr bwMode="auto">
          <a:xfrm>
            <a:off x="5805646" y="4115103"/>
            <a:ext cx="90010" cy="90010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850651" y="4547602"/>
            <a:ext cx="2970328" cy="1440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80719" y="4451145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en-IE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Diamond 74"/>
          <p:cNvSpPr/>
          <p:nvPr/>
        </p:nvSpPr>
        <p:spPr bwMode="auto">
          <a:xfrm>
            <a:off x="6732240" y="4819220"/>
            <a:ext cx="90010" cy="90010"/>
          </a:xfrm>
          <a:prstGeom prst="diamond">
            <a:avLst/>
          </a:prstGeom>
          <a:solidFill>
            <a:srgbClr val="E673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49954" y="4883532"/>
            <a:ext cx="146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E67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experiment</a:t>
            </a:r>
            <a:endParaRPr lang="en-IE" sz="1400" b="1" dirty="0">
              <a:solidFill>
                <a:srgbClr val="E67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Diamond 76"/>
          <p:cNvSpPr/>
          <p:nvPr/>
        </p:nvSpPr>
        <p:spPr bwMode="auto">
          <a:xfrm>
            <a:off x="8730969" y="4819220"/>
            <a:ext cx="90010" cy="90010"/>
          </a:xfrm>
          <a:prstGeom prst="diamond">
            <a:avLst/>
          </a:prstGeom>
          <a:solidFill>
            <a:srgbClr val="00863D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5836" y="4858470"/>
            <a:ext cx="1736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M12 Super-FRS ready for operations</a:t>
            </a:r>
          </a:p>
          <a:p>
            <a:r>
              <a:rPr lang="en-GB" sz="1400" b="1" dirty="0" smtClean="0">
                <a:solidFill>
                  <a:srgbClr val="0086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23/10/2025</a:t>
            </a:r>
            <a:endParaRPr lang="en-IE" sz="1400" b="1" dirty="0">
              <a:solidFill>
                <a:srgbClr val="0086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189" y="1496519"/>
            <a:ext cx="63311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47" y="1205273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 blocks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4724" y="2745577"/>
            <a:ext cx="2416484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8919" y="2490056"/>
            <a:ext cx="1567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Cryogenics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-13250" y="4859439"/>
            <a:ext cx="4135199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7399" y="4618273"/>
            <a:ext cx="3388644" cy="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Instrumentation (SEM, GEM)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-4723" y="5338245"/>
            <a:ext cx="2506494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9249" y="5085117"/>
            <a:ext cx="997436" cy="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dipoles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386070" y="3942064"/>
            <a:ext cx="506667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54472" y="3690708"/>
            <a:ext cx="1395155" cy="14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multipoles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331640" y="4374105"/>
            <a:ext cx="180000" cy="720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10087" y="4129368"/>
            <a:ext cx="1395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chamber</a:t>
            </a:r>
            <a:endParaRPr lang="en-IE" sz="14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71501" y="1496687"/>
            <a:ext cx="1658626" cy="7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84638" y="1241437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Tender or IK assignment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2420915" y="2745577"/>
            <a:ext cx="1110400" cy="7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430871" y="2478097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timeline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511640" y="4382696"/>
            <a:ext cx="2181323" cy="6393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3267" y="4122650"/>
            <a:ext cx="309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KVI-CART to be closed </a:t>
            </a: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new provider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2899318" y="3942065"/>
            <a:ext cx="544799" cy="7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64212" y="3807522"/>
            <a:ext cx="1928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timeline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4121949" y="4861081"/>
            <a:ext cx="544799" cy="7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E" sz="1800" b="0" i="0" u="none" strike="noStrike" cap="none" normalizeH="0" baseline="0">
              <a:ln>
                <a:noFill/>
              </a:ln>
              <a:solidFill>
                <a:srgbClr val="CC3300"/>
              </a:solidFill>
              <a:effectLst/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66700" y="4841153"/>
            <a:ext cx="1928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ontracts’ closure</a:t>
            </a:r>
            <a:endParaRPr lang="en-IE" sz="14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76757" y="1506337"/>
            <a:ext cx="2115234" cy="1200329"/>
            <a:chOff x="5697127" y="1652584"/>
            <a:chExt cx="2115234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5697127" y="1652584"/>
              <a:ext cx="2115234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Risk</a:t>
              </a:r>
            </a:p>
            <a:p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   25% - 50%</a:t>
              </a:r>
            </a:p>
            <a:p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   50% - 75%</a:t>
              </a:r>
            </a:p>
            <a:p>
              <a:r>
                <a:rPr lang="en-GB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        more than 75%</a:t>
              </a:r>
              <a:endParaRPr lang="en-GB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817187" y="2058712"/>
              <a:ext cx="367252" cy="14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Heiti SC Light" charset="0"/>
                <a:cs typeface="Heiti SC Light" charset="0"/>
                <a:sym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821342" y="2325420"/>
              <a:ext cx="367252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Heiti SC Light" charset="0"/>
                <a:cs typeface="Heiti SC Light" charset="0"/>
                <a:sym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824928" y="2608840"/>
              <a:ext cx="367252" cy="144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Heiti SC Light" charset="0"/>
                <a:cs typeface="Heiti SC Light" charset="0"/>
                <a:sym typeface="Arial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16633" y="6233032"/>
            <a:ext cx="8604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cryogenics is the most critical component</a:t>
            </a:r>
            <a:endParaRPr lang="en-GB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5453445"/>
            <a:ext cx="4475578" cy="382585"/>
            <a:chOff x="-13251" y="5142873"/>
            <a:chExt cx="4475578" cy="382585"/>
          </a:xfrm>
        </p:grpSpPr>
        <p:grpSp>
          <p:nvGrpSpPr>
            <p:cNvPr id="95" name="Group 94"/>
            <p:cNvGrpSpPr/>
            <p:nvPr/>
          </p:nvGrpSpPr>
          <p:grpSpPr>
            <a:xfrm>
              <a:off x="-13251" y="5197995"/>
              <a:ext cx="4270216" cy="327463"/>
              <a:chOff x="-13251" y="5197995"/>
              <a:chExt cx="4270216" cy="327463"/>
            </a:xfrm>
          </p:grpSpPr>
          <p:sp>
            <p:nvSpPr>
              <p:cNvPr id="97" name="Rectangle 96"/>
              <p:cNvSpPr/>
              <p:nvPr/>
            </p:nvSpPr>
            <p:spPr bwMode="auto">
              <a:xfrm>
                <a:off x="-13251" y="5453458"/>
                <a:ext cx="4270216" cy="7200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E" sz="1800" b="0" i="0" u="none" strike="noStrike" cap="none" normalizeH="0" baseline="0">
                  <a:ln>
                    <a:noFill/>
                  </a:ln>
                  <a:solidFill>
                    <a:srgbClr val="CC3300"/>
                  </a:solidFill>
                  <a:effectLst/>
                  <a:latin typeface="Arial" charset="0"/>
                  <a:ea typeface="Heiti SC Light" charset="0"/>
                  <a:cs typeface="Heiti SC Light" charset="0"/>
                  <a:sym typeface="Arial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746627" y="5197995"/>
                <a:ext cx="13077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CC33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 multiplets</a:t>
                </a:r>
                <a:endParaRPr lang="en-IE" sz="1400" b="1" dirty="0">
                  <a:solidFill>
                    <a:srgbClr val="CC33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9" name="Straight Arrow Connector 98"/>
              <p:cNvCxnSpPr/>
              <p:nvPr/>
            </p:nvCxnSpPr>
            <p:spPr bwMode="auto">
              <a:xfrm flipV="1">
                <a:off x="3080175" y="5396720"/>
                <a:ext cx="1170130" cy="7624"/>
              </a:xfrm>
              <a:prstGeom prst="straightConnector1">
                <a:avLst/>
              </a:prstGeom>
              <a:solidFill>
                <a:srgbClr val="00B8FF"/>
              </a:solidFill>
              <a:ln w="22225" cap="flat" cmpd="sng" algn="ctr">
                <a:solidFill>
                  <a:srgbClr val="CC3300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6" name="TextBox 95"/>
            <p:cNvSpPr txBox="1"/>
            <p:nvPr/>
          </p:nvSpPr>
          <p:spPr>
            <a:xfrm>
              <a:off x="2861849" y="5142873"/>
              <a:ext cx="16004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rgbClr val="CC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multiplets ring branch</a:t>
              </a:r>
              <a:endParaRPr lang="en-IE" sz="11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39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C000"/>
                </a:solidFill>
              </a:rPr>
              <a:t>Commissioning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Basic tests are performed during installation and </a:t>
            </a:r>
            <a:r>
              <a:rPr lang="en-GB" dirty="0" err="1" smtClean="0"/>
              <a:t>SATBa</a:t>
            </a:r>
            <a:endParaRPr lang="en-GB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Cooling for the whole facility takes 1-2 </a:t>
            </a:r>
            <a:r>
              <a:rPr lang="en-GB" dirty="0" smtClean="0"/>
              <a:t>months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A commissioning period of 4 month is foreseen after the beam becomes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Pilot beam will be used to check the basic functionality of the separator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In conjunction with ramping up the performance first physics experiments can be envisaged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Based on </a:t>
            </a:r>
            <a:r>
              <a:rPr lang="en-GB" dirty="0" err="1" smtClean="0"/>
              <a:t>BigRIPS</a:t>
            </a:r>
            <a:r>
              <a:rPr lang="en-GB" dirty="0" smtClean="0"/>
              <a:t> </a:t>
            </a:r>
            <a:r>
              <a:rPr lang="en-GB" dirty="0" err="1" smtClean="0"/>
              <a:t>startup</a:t>
            </a:r>
            <a:r>
              <a:rPr lang="en-GB" dirty="0" smtClean="0"/>
              <a:t> experience</a:t>
            </a:r>
          </a:p>
        </p:txBody>
      </p:sp>
    </p:spTree>
    <p:extLst>
      <p:ext uri="{BB962C8B-B14F-4D97-AF65-F5344CB8AC3E}">
        <p14:creationId xmlns:p14="http://schemas.microsoft.com/office/powerpoint/2010/main" val="1423778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595830"/>
            <a:ext cx="626427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Dec. 28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,  2006</a:t>
            </a:r>
          </a:p>
          <a:p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          First Beam 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27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Al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10+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 345 MeV/u at RIBF-SRC</a:t>
            </a:r>
          </a:p>
          <a:p>
            <a:endParaRPr kumimoji="1" lang="en-GB" altLang="ja-JP" sz="2000" dirty="0" smtClean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March, 2007</a:t>
            </a: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12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  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86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Kr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31+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beam at 345 MeV/u  several </a:t>
            </a:r>
            <a:r>
              <a:rPr kumimoji="1" lang="en-GB" altLang="ja-JP" sz="2000" dirty="0" err="1" smtClean="0">
                <a:solidFill>
                  <a:srgbClr val="000000"/>
                </a:solidFill>
                <a:latin typeface="Tahoma" pitchFamily="34" charset="0"/>
                <a:cs typeface="+mn-cs"/>
              </a:rPr>
              <a:t>pnA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.</a:t>
            </a: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13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 	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First production of RI beams with 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86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Kr beam</a:t>
            </a: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23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rd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	First successful acceleration of 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238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U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86+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         beam at 345 MeV/u and 0.002 </a:t>
            </a:r>
            <a:r>
              <a:rPr kumimoji="1" lang="en-GB" altLang="ja-JP" sz="2000" dirty="0" err="1" smtClean="0">
                <a:solidFill>
                  <a:srgbClr val="000000"/>
                </a:solidFill>
                <a:latin typeface="Tahoma" pitchFamily="34" charset="0"/>
                <a:cs typeface="+mn-cs"/>
              </a:rPr>
              <a:t>pnA</a:t>
            </a:r>
            <a:endParaRPr kumimoji="1" lang="en-GB" altLang="ja-JP" sz="2000" dirty="0" smtClean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27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	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First production of RI beams with 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238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U beam</a:t>
            </a:r>
          </a:p>
          <a:p>
            <a:endParaRPr kumimoji="1" lang="en-GB" altLang="ja-JP" sz="2000" dirty="0" smtClean="0">
              <a:solidFill>
                <a:srgbClr val="0000FF"/>
              </a:solidFill>
              <a:latin typeface="Tahoma" pitchFamily="34" charset="0"/>
              <a:cs typeface="+mn-cs"/>
            </a:endParaRP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May-June, 2007 </a:t>
            </a:r>
            <a:r>
              <a:rPr kumimoji="1" lang="en-GB" altLang="ja-JP" sz="2000" dirty="0" smtClean="0">
                <a:solidFill>
                  <a:srgbClr val="C00000"/>
                </a:solidFill>
                <a:latin typeface="Tahoma" pitchFamily="34" charset="0"/>
                <a:cs typeface="+mn-cs"/>
              </a:rPr>
              <a:t>(without ZDS)</a:t>
            </a:r>
          </a:p>
          <a:p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  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with 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238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U beam at 345 MeV/u and 0.02 </a:t>
            </a:r>
            <a:r>
              <a:rPr kumimoji="1" lang="en-GB" altLang="ja-JP" sz="2000" dirty="0" err="1" smtClean="0">
                <a:solidFill>
                  <a:srgbClr val="0000FF"/>
                </a:solidFill>
                <a:latin typeface="Tahoma" pitchFamily="34" charset="0"/>
                <a:cs typeface="+mn-cs"/>
              </a:rPr>
              <a:t>pnA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 max</a:t>
            </a:r>
          </a:p>
          <a:p>
            <a:endParaRPr kumimoji="1" lang="en-GB" altLang="ja-JP" sz="2000" dirty="0" smtClean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May 16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-23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</a:t>
            </a:r>
            <a:r>
              <a:rPr kumimoji="1" lang="en-GB" altLang="ja-JP" sz="2000" dirty="0" err="1" smtClean="0">
                <a:solidFill>
                  <a:srgbClr val="0000FF"/>
                </a:solidFill>
                <a:latin typeface="Tahoma" pitchFamily="34" charset="0"/>
                <a:cs typeface="+mn-cs"/>
              </a:rPr>
              <a:t>BigRIPS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 commissioning experiment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May 24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th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– June 3</a:t>
            </a:r>
            <a:r>
              <a:rPr kumimoji="1" lang="en-GB" altLang="ja-JP" sz="2000" baseline="30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rd  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Search for new isotopes</a:t>
            </a:r>
          </a:p>
          <a:p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  </a:t>
            </a:r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End of June(a few days)  detector testing</a:t>
            </a:r>
          </a:p>
          <a:p>
            <a:endParaRPr kumimoji="1" lang="en-GB" altLang="ja-JP" sz="2000" dirty="0" smtClean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r>
              <a:rPr kumimoji="1" lang="en-GB" altLang="ja-JP" sz="2000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Nov. 2007  acceleration test with </a:t>
            </a:r>
            <a:r>
              <a:rPr kumimoji="1" lang="en-GB" altLang="ja-JP" sz="2000" baseline="30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86</a:t>
            </a:r>
            <a:r>
              <a:rPr kumimoji="1" lang="en-GB" altLang="ja-JP" sz="2000" dirty="0" smtClean="0">
                <a:solidFill>
                  <a:srgbClr val="0000FF"/>
                </a:solidFill>
                <a:latin typeface="Tahoma" pitchFamily="34" charset="0"/>
                <a:cs typeface="+mn-cs"/>
              </a:rPr>
              <a:t>Kr beams, 30 </a:t>
            </a:r>
            <a:r>
              <a:rPr kumimoji="1" lang="en-GB" altLang="ja-JP" sz="2000" dirty="0" err="1" smtClean="0">
                <a:solidFill>
                  <a:srgbClr val="0000FF"/>
                </a:solidFill>
                <a:latin typeface="Tahoma" pitchFamily="34" charset="0"/>
                <a:cs typeface="+mn-cs"/>
              </a:rPr>
              <a:t>pnA</a:t>
            </a:r>
            <a:endParaRPr kumimoji="1" lang="en-GB" altLang="ja-JP" sz="2000" dirty="0" smtClean="0">
              <a:solidFill>
                <a:srgbClr val="0000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21950" y="4367432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GB" altLang="ja-JP" sz="1800" dirty="0" smtClean="0">
                <a:solidFill>
                  <a:srgbClr val="0000FF"/>
                </a:solidFill>
                <a:latin typeface="Arial" charset="0"/>
                <a:cs typeface="+mn-cs"/>
              </a:rPr>
              <a:t>(~1x10</a:t>
            </a:r>
            <a:r>
              <a:rPr kumimoji="1" lang="en-GB" altLang="ja-JP" sz="1800" baseline="30000" dirty="0" smtClean="0">
                <a:solidFill>
                  <a:srgbClr val="0000FF"/>
                </a:solidFill>
                <a:latin typeface="Arial" charset="0"/>
                <a:cs typeface="+mn-cs"/>
              </a:rPr>
              <a:t>8</a:t>
            </a:r>
            <a:r>
              <a:rPr kumimoji="1" lang="en-GB" altLang="ja-JP" sz="1800" dirty="0" smtClean="0">
                <a:solidFill>
                  <a:srgbClr val="0000FF"/>
                </a:solidFill>
                <a:latin typeface="Arial" charset="0"/>
                <a:cs typeface="+mn-cs"/>
              </a:rPr>
              <a:t> </a:t>
            </a:r>
            <a:r>
              <a:rPr kumimoji="1" lang="en-GB" altLang="ja-JP" sz="1800" dirty="0" err="1" smtClean="0">
                <a:solidFill>
                  <a:srgbClr val="0000FF"/>
                </a:solidFill>
                <a:latin typeface="Arial" charset="0"/>
                <a:cs typeface="+mn-cs"/>
              </a:rPr>
              <a:t>pps</a:t>
            </a:r>
            <a:r>
              <a:rPr kumimoji="1" lang="en-GB" altLang="ja-JP" sz="1800" dirty="0" smtClean="0">
                <a:solidFill>
                  <a:srgbClr val="0000FF"/>
                </a:solidFill>
                <a:latin typeface="Arial" charset="0"/>
                <a:cs typeface="+mn-cs"/>
              </a:rPr>
              <a:t>)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65175"/>
            <a:ext cx="1636713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92375"/>
            <a:ext cx="180022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451725" y="476250"/>
            <a:ext cx="1008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GB" altLang="ja-JP" sz="1600" dirty="0" smtClean="0">
                <a:solidFill>
                  <a:srgbClr val="000000"/>
                </a:solidFill>
                <a:latin typeface="Arial" charset="0"/>
                <a:cs typeface="+mn-cs"/>
              </a:rPr>
              <a:t>TOF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659563" y="1268413"/>
            <a:ext cx="611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GB" altLang="ja-JP" sz="1800" dirty="0" smtClean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kumimoji="1" lang="en-GB" altLang="ja-JP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659563" y="2924175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GB" altLang="ja-JP" sz="1800" dirty="0" smtClean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kumimoji="1" lang="en-GB" altLang="ja-JP" sz="1800" dirty="0" smtClean="0">
                <a:solidFill>
                  <a:srgbClr val="000000"/>
                </a:solidFill>
                <a:latin typeface="Arial" charset="0"/>
                <a:cs typeface="+mn-cs"/>
              </a:rPr>
              <a:t>E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6417205" y="2132012"/>
            <a:ext cx="531283" cy="21686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GB" sz="1800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507216" y="3338990"/>
            <a:ext cx="512710" cy="16144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GB" sz="1800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540" y="188913"/>
            <a:ext cx="432117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GB" altLang="ja-JP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History of RIBF commissioning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5787135" y="5013325"/>
            <a:ext cx="1089915" cy="8086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kumimoji="1" lang="en-GB" sz="1800" dirty="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7193" name="Picture 25" descr="図2_kub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2016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495" y="6480048"/>
            <a:ext cx="455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T. Kubo RIKEN / Separator Expert Meeting</a:t>
            </a:r>
            <a:endParaRPr lang="en-GB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20016" y="1313765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C00000"/>
                </a:solidFill>
                <a:latin typeface="+mn-lt"/>
              </a:rPr>
              <a:t>Winter break at the facility !</a:t>
            </a:r>
            <a:endParaRPr lang="en-GB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6149" y="6039290"/>
            <a:ext cx="4445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err="1" smtClean="0">
                <a:solidFill>
                  <a:srgbClr val="C00000"/>
                </a:solidFill>
                <a:latin typeface="+mn-lt"/>
              </a:rPr>
              <a:t>Few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months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from</a:t>
            </a:r>
            <a:endParaRPr lang="de-DE" dirty="0" smtClean="0">
              <a:solidFill>
                <a:srgbClr val="C00000"/>
              </a:solidFill>
              <a:latin typeface="+mn-lt"/>
            </a:endParaRPr>
          </a:p>
          <a:p>
            <a:pPr algn="r"/>
            <a:r>
              <a:rPr lang="de-DE" dirty="0" err="1" smtClean="0">
                <a:solidFill>
                  <a:srgbClr val="C00000"/>
                </a:solidFill>
                <a:latin typeface="+mn-lt"/>
              </a:rPr>
              <a:t>pilot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beams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to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first</a:t>
            </a:r>
            <a:r>
              <a:rPr lang="de-DE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experiments</a:t>
            </a:r>
            <a:endParaRPr lang="de-DE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08F9758A-A7EB-4465-BAC0-6026AE74BD14}" type="slidenum">
              <a:rPr lang="en-US" altLang="ja-JP" smtClean="0">
                <a:solidFill>
                  <a:srgbClr val="000000"/>
                </a:solidFill>
              </a:rPr>
              <a:pPr/>
              <a:t>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0" y="4554125"/>
            <a:ext cx="8982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Target Chamber: KVI-CART will not be available to take over the production.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Local Cryogenics: Criticality depends on contract negotiation, design and manufacturing capacities.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SC Multiplets: Float is uncertain,  depends on the result of the test of first-of-series.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C00000"/>
                </a:solidFill>
                <a:latin typeface="+mn-lt"/>
              </a:rPr>
              <a:t>NC Multipoles: Delay in M3. Criticality depends on contract negotiation.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SEM, GEM: IK Finland; Long production series;  Support from GSI </a:t>
            </a:r>
            <a:r>
              <a:rPr lang="en-GB" sz="1800" dirty="0" err="1" smtClean="0">
                <a:latin typeface="+mn-lt"/>
              </a:rPr>
              <a:t>Detlab</a:t>
            </a:r>
            <a:r>
              <a:rPr lang="en-GB" sz="1800" dirty="0" smtClean="0">
                <a:latin typeface="+mn-lt"/>
              </a:rPr>
              <a:t>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+mn-lt"/>
              </a:rPr>
              <a:t>Iron Shielding: decision to be taken either for an IK partner or to start a FAIR tender.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16505" y="53625"/>
            <a:ext cx="860425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defRPr>
            </a:lvl9pPr>
          </a:lstStyle>
          <a:p>
            <a:r>
              <a:rPr lang="en-GB" kern="0" dirty="0" smtClean="0">
                <a:solidFill>
                  <a:srgbClr val="FFC000"/>
                </a:solidFill>
              </a:rPr>
              <a:t>Procurement List (most critical items)</a:t>
            </a:r>
            <a:endParaRPr lang="en-GB" kern="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590" y="652611"/>
            <a:ext cx="7020780" cy="36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7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0"/>
            <a:cs typeface="Heiti SC Light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0"/>
            <a:cs typeface="Heiti SC Light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plate_Xa_C24_TopicName_DDMMYYY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emplate_Xa_C24_TopicName_DDMMYYY.potx" id="{62F92C49-A245-42ED-9E2D-6052D4D3A085}" vid="{4BDD0B2B-BEB0-4AD6-9433-4BE715696906}"/>
    </a:ext>
  </a:extLst>
</a:theme>
</file>

<file path=ppt/theme/theme4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plate_Xa_C24_TopicName_DDMMYYY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Template_Xa_C24_TopicName_DDMMYYY.potx" id="{62F92C49-A245-42ED-9E2D-6052D4D3A085}" vid="{4BDD0B2B-BEB0-4AD6-9433-4BE715696906}"/>
    </a:ext>
  </a:extLst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Heiti SC Light"/>
        <a:cs typeface="Heiti SC Light"/>
      </a:majorFont>
      <a:minorFont>
        <a:latin typeface="Arial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0"/>
            <a:cs typeface="Heiti SC Light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0"/>
            <a:cs typeface="Heiti SC Light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1753</Words>
  <Application>Microsoft Office PowerPoint</Application>
  <PresentationFormat>Bildschirmpräsentation (4:3)</PresentationFormat>
  <Paragraphs>449</Paragraphs>
  <Slides>30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8</vt:i4>
      </vt:variant>
      <vt:variant>
        <vt:lpstr>Folientitel</vt:lpstr>
      </vt:variant>
      <vt:variant>
        <vt:i4>30</vt:i4>
      </vt:variant>
    </vt:vector>
  </HeadingPairs>
  <TitlesOfParts>
    <vt:vector size="38" baseType="lpstr">
      <vt:lpstr>Title &amp; Bullets</vt:lpstr>
      <vt:lpstr>8_Benutzerdefiniertes Design</vt:lpstr>
      <vt:lpstr>Template_Xa_C24_TopicName_DDMMYYY</vt:lpstr>
      <vt:lpstr>1_標準デザイン</vt:lpstr>
      <vt:lpstr>2_標準デザイン</vt:lpstr>
      <vt:lpstr>1_Template_Xa_C24_TopicName_DDMMYYY</vt:lpstr>
      <vt:lpstr>1_Title &amp; Bullets</vt:lpstr>
      <vt:lpstr>標準デザイン</vt:lpstr>
      <vt:lpstr>PowerPoint-Präsentation</vt:lpstr>
      <vt:lpstr>Super-FRS &amp; NUSTAR experiments</vt:lpstr>
      <vt:lpstr>General Project Schedule  Super-FRS readiness required in 2025 </vt:lpstr>
      <vt:lpstr>Actual installation plan</vt:lpstr>
      <vt:lpstr>Actual installation plan (criticality)</vt:lpstr>
      <vt:lpstr>Actual installation plan (possible delays)</vt:lpstr>
      <vt:lpstr>Commissioning</vt:lpstr>
      <vt:lpstr>PowerPoint-Präsentation</vt:lpstr>
      <vt:lpstr>PowerPoint-Präsentation</vt:lpstr>
      <vt:lpstr> Sc Multiplets</vt:lpstr>
      <vt:lpstr>PowerPoint-Präsentation</vt:lpstr>
      <vt:lpstr>Magnets (Radiation Resistant)</vt:lpstr>
      <vt:lpstr>Vacuum System</vt:lpstr>
      <vt:lpstr>NC Multipole Magnets</vt:lpstr>
      <vt:lpstr>Alternative Scenario</vt:lpstr>
      <vt:lpstr>HEBT Installation</vt:lpstr>
      <vt:lpstr>Installation Scenarios</vt:lpstr>
      <vt:lpstr>First stage:  -High energy branch (g-setup @ FHF1) + R3B/GLAD</vt:lpstr>
      <vt:lpstr>Second stage:  -(HEB (R3B/GLAD) + g-setup @ FRF3</vt:lpstr>
      <vt:lpstr>PowerPoint-Präsentation</vt:lpstr>
      <vt:lpstr>PowerPoint-Präsentation</vt:lpstr>
      <vt:lpstr>Energy buncher - long version of the LEB - in new S-shape layout (using standard multiplet magnets) </vt:lpstr>
      <vt:lpstr>Target Chamber</vt:lpstr>
      <vt:lpstr>Local Cryogenics</vt:lpstr>
      <vt:lpstr>PowerPoint-Präsentation</vt:lpstr>
      <vt:lpstr>PowerPoint-Präsentation</vt:lpstr>
      <vt:lpstr>PowerPoint-Präsentation</vt:lpstr>
      <vt:lpstr>PowerPoint-Präsentation</vt:lpstr>
      <vt:lpstr>Super-FRS and experiments @ FAIR</vt:lpstr>
      <vt:lpstr>Alternative Scenario 1 HEB (PID setup @ FHF1) + R3B/GLAD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Status</dc:title>
  <dc:subject>AFC 10</dc:subject>
  <dc:creator>Frank Becker</dc:creator>
  <cp:lastModifiedBy>Simon, Haik Dr.</cp:lastModifiedBy>
  <cp:revision>1813</cp:revision>
  <cp:lastPrinted>2019-02-05T17:54:36Z</cp:lastPrinted>
  <dcterms:created xsi:type="dcterms:W3CDTF">2006-03-05T18:10:42Z</dcterms:created>
  <dcterms:modified xsi:type="dcterms:W3CDTF">2019-05-20T06:42:37Z</dcterms:modified>
</cp:coreProperties>
</file>