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  <p:sldMasterId id="2147484158" r:id="rId2"/>
    <p:sldMasterId id="2147484164" r:id="rId3"/>
  </p:sldMasterIdLst>
  <p:notesMasterIdLst>
    <p:notesMasterId r:id="rId17"/>
  </p:notesMasterIdLst>
  <p:handoutMasterIdLst>
    <p:handoutMasterId r:id="rId18"/>
  </p:handoutMasterIdLst>
  <p:sldIdLst>
    <p:sldId id="295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6" r:id="rId15"/>
    <p:sldId id="293" r:id="rId16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mmer, Michael" initials="MG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0000"/>
    <a:srgbClr val="CCECFF"/>
    <a:srgbClr val="0000CC"/>
    <a:srgbClr val="EAF4FA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2634" autoAdjust="0"/>
  </p:normalViewPr>
  <p:slideViewPr>
    <p:cSldViewPr>
      <p:cViewPr varScale="1">
        <p:scale>
          <a:sx n="153" d="100"/>
          <a:sy n="153" d="100"/>
        </p:scale>
        <p:origin x="2074" y="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180" y="-108"/>
      </p:cViewPr>
      <p:guideLst>
        <p:guide orient="horz" pos="3120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0C127CCA-640B-45E9-B580-CFFA475EE7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1A84-EB42-4371-B542-0F3581C7F1E3}" type="datetimeFigureOut">
              <a:rPr lang="en-GB" smtClean="0"/>
              <a:pPr/>
              <a:t>19/05/2019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48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3B355A-11A6-4559-BE2F-D1FFB476E1CF}" type="datetimeFigureOut">
              <a:rPr lang="en-US"/>
              <a:pPr>
                <a:defRPr/>
              </a:pPr>
              <a:t>5/19/2019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331E49FD-723B-46FD-B982-E0D8DA5C05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221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6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4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5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8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1E49FD-723B-46FD-B982-E0D8DA5C057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9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02386-BEE7-5D4D-B4E7-4BB579C4788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78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E49FD-723B-46FD-B982-E0D8DA5C05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87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1E49FD-723B-46FD-B982-E0D8DA5C057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35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 userDrawn="1"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Line 75"/>
          <p:cNvSpPr>
            <a:spLocks noChangeShapeType="1"/>
          </p:cNvSpPr>
          <p:nvPr userDrawn="1"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69"/>
          <p:cNvSpPr>
            <a:spLocks noChangeArrowheads="1"/>
          </p:cNvSpPr>
          <p:nvPr userDrawn="1"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8"/>
          <p:cNvSpPr>
            <a:spLocks noChangeArrowheads="1"/>
          </p:cNvSpPr>
          <p:nvPr userDrawn="1"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62"/>
          <p:cNvSpPr>
            <a:spLocks noChangeArrowheads="1"/>
          </p:cNvSpPr>
          <p:nvPr userDrawn="1"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Line 82"/>
          <p:cNvSpPr>
            <a:spLocks noChangeShapeType="1"/>
          </p:cNvSpPr>
          <p:nvPr userDrawn="1"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488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158-3215-4C73-BA7D-5B60EAA942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7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032E-F86E-4C5E-AA16-F4DCFE9C6E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62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BF31-9F6A-4D9E-900D-D318B297AF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03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56ED-1A1E-4806-A2C8-4D0291D6C0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24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87338" y="1125538"/>
            <a:ext cx="8605837" cy="525621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0780-A5A7-4142-9B37-9DDEF383F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94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125538"/>
            <a:ext cx="4225925" cy="255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65663" y="1125538"/>
            <a:ext cx="4227512" cy="25511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7338" y="3829050"/>
            <a:ext cx="4225925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5663" y="3829050"/>
            <a:ext cx="4227512" cy="2552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40F-37A6-4A1B-BB69-71F0C96C730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13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097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>
          <a:xfrm>
            <a:off x="-36513" y="6607175"/>
            <a:ext cx="4392613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C1B02-F210-4738-8EE1-B1EA961C3AC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68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726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32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3137-464F-4AD9-9C73-465AF891D3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73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07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42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9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4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08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728604" y="6552643"/>
            <a:ext cx="1220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764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6A7C3-8D5F-4A54-B89D-17817AB69C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CE0E0-A5D1-4101-8052-FB53C53640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10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E9725-06EC-4467-969D-76630C3382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38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7AE9F-ABF5-42BC-883F-BEA53BF397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14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A0154-561E-4C5F-BFBC-B60DE1D36C6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286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536F-118C-48DF-B346-38E5E90C7A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088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98EE-C449-4D3C-BF20-9BA3D3C278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243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Textmasterformate durch Klicken bearbeiten</a:t>
            </a:r>
          </a:p>
          <a:p>
            <a:pPr lvl="1"/>
            <a:r>
              <a:rPr lang="en-GB" altLang="ru-RU" smtClean="0"/>
              <a:t>Zweite Ebene</a:t>
            </a:r>
          </a:p>
          <a:p>
            <a:pPr lvl="2"/>
            <a:r>
              <a:rPr lang="en-GB" altLang="ru-RU" smtClean="0"/>
              <a:t>Dritte Ebene</a:t>
            </a:r>
          </a:p>
          <a:p>
            <a:pPr lvl="3"/>
            <a:r>
              <a:rPr lang="en-GB" altLang="ru-RU" smtClean="0"/>
              <a:t>Vierte Ebene</a:t>
            </a:r>
          </a:p>
          <a:p>
            <a:pPr lvl="4"/>
            <a:r>
              <a:rPr lang="en-GB" altLang="ru-RU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  <a:latin typeface="Arial" charset="0"/>
              </a:defRPr>
            </a:lvl1pPr>
          </a:lstStyle>
          <a:p>
            <a:pPr>
              <a:defRPr/>
            </a:pPr>
            <a:fld id="{3A7F9B92-8915-4E0F-A168-73306231B8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 userDrawn="1"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 userDrawn="1"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 userDrawn="1"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5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buChar char="•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buChar char="–"/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737231" y="6552643"/>
            <a:ext cx="12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146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7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870411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737231" y="6552643"/>
            <a:ext cx="121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noProof="0" smtClean="0"/>
              <a:t>2019-05-22</a:t>
            </a:r>
            <a:endParaRPr lang="en-GB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146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Emmanuel Rosi | Project Planning and Progress | 21st MAC</a:t>
            </a:r>
            <a:endParaRPr lang="en-GB" dirty="0"/>
          </a:p>
        </p:txBody>
      </p:sp>
      <p:pic>
        <p:nvPicPr>
          <p:cNvPr id="13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76" y="255219"/>
            <a:ext cx="658369" cy="548641"/>
          </a:xfrm>
          <a:prstGeom prst="rect">
            <a:avLst/>
          </a:prstGeom>
        </p:spPr>
      </p:pic>
      <p:pic>
        <p:nvPicPr>
          <p:cNvPr id="14" name="Bild 6" descr="GSI_Logo_rgb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2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tabLst>
          <a:tab pos="0" algn="l"/>
        </a:tabLst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FAIR </a:t>
            </a:r>
            <a:r>
              <a:rPr lang="en-US" dirty="0"/>
              <a:t>Project Planning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smtClean="0"/>
              <a:t>Progress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8279" y="3924055"/>
            <a:ext cx="6400800" cy="1520006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 smtClean="0"/>
              <a:t>Natalya Winters</a:t>
            </a:r>
            <a:r>
              <a:rPr lang="en-GB" dirty="0" smtClean="0"/>
              <a:t>, </a:t>
            </a:r>
            <a:r>
              <a:rPr lang="en-GB" dirty="0"/>
              <a:t>Head of </a:t>
            </a:r>
            <a:r>
              <a:rPr lang="en-GB" dirty="0" smtClean="0"/>
              <a:t>PMO Planning</a:t>
            </a:r>
            <a:endParaRPr lang="en-GB" dirty="0"/>
          </a:p>
          <a:p>
            <a:r>
              <a:rPr lang="en-US" dirty="0"/>
              <a:t>BINP-FAIR collaboration coordination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 20-05-2019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1492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689" y="344861"/>
            <a:ext cx="5870411" cy="418867"/>
          </a:xfrm>
        </p:spPr>
        <p:txBody>
          <a:bodyPr>
            <a:noAutofit/>
          </a:bodyPr>
          <a:lstStyle/>
          <a:p>
            <a:r>
              <a:rPr lang="de-DE" dirty="0"/>
              <a:t>CR S-</a:t>
            </a:r>
            <a:r>
              <a:rPr lang="de-DE" dirty="0" err="1"/>
              <a:t>Curve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6" name="Textfeld 15"/>
          <p:cNvSpPr txBox="1"/>
          <p:nvPr/>
        </p:nvSpPr>
        <p:spPr>
          <a:xfrm>
            <a:off x="272300" y="4838961"/>
            <a:ext cx="450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planned milestones</a:t>
            </a:r>
            <a:r>
              <a:rPr kumimoji="0" lang="en-AU" sz="18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at BINP were </a:t>
            </a:r>
            <a:r>
              <a:rPr lang="en-A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corrected</a:t>
            </a:r>
            <a:r>
              <a:rPr kumimoji="0" lang="en-AU" sz="18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after contract signing in the middle of 2018. Major milestones are realistic for 2019 and other years. </a:t>
            </a:r>
            <a:endParaRPr kumimoji="0" lang="en-AU" sz="1800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0" y="1246690"/>
            <a:ext cx="6076506" cy="3174877"/>
          </a:xfrm>
          <a:prstGeom prst="rect">
            <a:avLst/>
          </a:prstGeom>
        </p:spPr>
      </p:pic>
      <p:graphicFrame>
        <p:nvGraphicFramePr>
          <p:cNvPr id="8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10322"/>
              </p:ext>
            </p:extLst>
          </p:nvPr>
        </p:nvGraphicFramePr>
        <p:xfrm>
          <a:off x="4887035" y="1245186"/>
          <a:ext cx="4104455" cy="5305900"/>
        </p:xfrm>
        <a:graphic>
          <a:graphicData uri="http://schemas.openxmlformats.org/drawingml/2006/table">
            <a:tbl>
              <a:tblPr/>
              <a:tblGrid>
                <a:gridCol w="710334">
                  <a:extLst>
                    <a:ext uri="{9D8B030D-6E8A-4147-A177-3AD203B41FA5}">
                      <a16:colId xmlns:a16="http://schemas.microsoft.com/office/drawing/2014/main" val="386853621"/>
                    </a:ext>
                  </a:extLst>
                </a:gridCol>
                <a:gridCol w="1377898">
                  <a:extLst>
                    <a:ext uri="{9D8B030D-6E8A-4147-A177-3AD203B41FA5}">
                      <a16:colId xmlns:a16="http://schemas.microsoft.com/office/drawing/2014/main" val="28215609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8285165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15560661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Package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Progress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2019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Milestones 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75485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077260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2.5.2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Magnets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CDR, FDR of major magnet components will be done in 2019.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674723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2.5.10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Stochastic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Cooling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4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4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Stochastic Cooling –</a:t>
                      </a:r>
                    </a:p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depends on GSI campus</a:t>
                      </a:r>
                      <a:r>
                        <a:rPr lang="en-US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improvements. 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935732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2.5.7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6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6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chambers prototypes planned</a:t>
                      </a:r>
                      <a:r>
                        <a:rPr lang="en-US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 produced and assembled with </a:t>
                      </a:r>
                      <a:r>
                        <a:rPr lang="en-US" sz="11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mw tubes.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67273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2.5.3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Converters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</a:t>
                      </a:r>
                      <a:r>
                        <a:rPr lang="en-US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CDRs should be passed. Prototyping of subsystems.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239405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2.5.5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Injection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Extraction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F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 cables problem:</a:t>
                      </a:r>
                      <a:r>
                        <a:rPr lang="en-US" sz="11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almost solved…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344336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2.5.6.10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Instrumentation BINP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7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593627"/>
                  </a:ext>
                </a:extLst>
              </a:tr>
              <a:tr h="32242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2.5.6.20</a:t>
                      </a:r>
                    </a:p>
                  </a:txBody>
                  <a:tcPr marL="85725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Instrumentation GSI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6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222766"/>
                  </a:ext>
                </a:extLst>
              </a:tr>
            </a:tbl>
          </a:graphicData>
        </a:graphic>
      </p:graphicFrame>
      <p:sp>
        <p:nvSpPr>
          <p:cNvPr id="9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11</a:t>
            </a:fld>
            <a:endParaRPr lang="en-GB" noProof="0" dirty="0"/>
          </a:p>
        </p:txBody>
      </p:sp>
      <p:sp>
        <p:nvSpPr>
          <p:cNvPr id="28" name="Rechteck 32"/>
          <p:cNvSpPr/>
          <p:nvPr/>
        </p:nvSpPr>
        <p:spPr>
          <a:xfrm>
            <a:off x="14611" y="1943835"/>
            <a:ext cx="9053178" cy="259307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itel 2"/>
          <p:cNvSpPr txBox="1">
            <a:spLocks/>
          </p:cNvSpPr>
          <p:nvPr/>
        </p:nvSpPr>
        <p:spPr bwMode="auto">
          <a:xfrm>
            <a:off x="332529" y="353864"/>
            <a:ext cx="455450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599D"/>
                </a:solidFill>
                <a:latin typeface="Arial" charset="0"/>
              </a:defRPr>
            </a:lvl9pPr>
          </a:lstStyle>
          <a:p>
            <a:r>
              <a:rPr lang="de-DE" sz="2400" b="1" dirty="0" smtClean="0">
                <a:solidFill>
                  <a:srgbClr val="333333"/>
                </a:solidFill>
                <a:latin typeface="Arial"/>
                <a:cs typeface="Arial"/>
              </a:rPr>
              <a:t>Progress Status</a:t>
            </a:r>
            <a:r>
              <a:rPr lang="de-DE" sz="2400" b="1" dirty="0" smtClean="0">
                <a:solidFill>
                  <a:srgbClr val="333333"/>
                </a:solidFill>
                <a:latin typeface="Arial"/>
                <a:cs typeface="Arial"/>
              </a:rPr>
              <a:t>:</a:t>
            </a:r>
            <a:endParaRPr lang="en-US" sz="2400" b="1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3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84" y="2070028"/>
            <a:ext cx="3155698" cy="1620180"/>
          </a:xfrm>
          <a:prstGeom prst="rect">
            <a:avLst/>
          </a:prstGeom>
        </p:spPr>
      </p:pic>
      <p:pic>
        <p:nvPicPr>
          <p:cNvPr id="3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28" y="2016632"/>
            <a:ext cx="3339633" cy="1726973"/>
          </a:xfrm>
          <a:prstGeom prst="rect">
            <a:avLst/>
          </a:prstGeom>
        </p:spPr>
      </p:pic>
      <p:sp>
        <p:nvSpPr>
          <p:cNvPr id="32" name="Textfeld 27"/>
          <p:cNvSpPr txBox="1"/>
          <p:nvPr/>
        </p:nvSpPr>
        <p:spPr>
          <a:xfrm>
            <a:off x="1480574" y="3965794"/>
            <a:ext cx="6778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rgbClr val="000000"/>
                </a:solidFill>
                <a:latin typeface="Arial"/>
              </a:rPr>
              <a:t>60 </a:t>
            </a:r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s.c</a:t>
            </a:r>
            <a:r>
              <a:rPr lang="de-DE" sz="16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dipole</a:t>
            </a:r>
            <a:r>
              <a:rPr lang="de-DE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dirty="0" err="1" smtClean="0">
                <a:solidFill>
                  <a:srgbClr val="000000"/>
                </a:solidFill>
                <a:latin typeface="Arial"/>
              </a:rPr>
              <a:t>modules</a:t>
            </a:r>
            <a:r>
              <a:rPr lang="de-DE" sz="16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</a:rPr>
              <a:t>producted</a:t>
            </a:r>
            <a:r>
              <a:rPr lang="de-DE" sz="16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1600" dirty="0" smtClean="0">
                <a:solidFill>
                  <a:srgbClr val="000000"/>
                </a:solidFill>
                <a:latin typeface="Arial"/>
              </a:rPr>
              <a:t>40 </a:t>
            </a:r>
            <a:r>
              <a:rPr lang="en-AU" sz="1600" dirty="0" err="1" smtClean="0">
                <a:solidFill>
                  <a:srgbClr val="000000"/>
                </a:solidFill>
                <a:latin typeface="Arial"/>
              </a:rPr>
              <a:t>s.c.</a:t>
            </a:r>
            <a:r>
              <a:rPr lang="en-AU" sz="1600" dirty="0" smtClean="0">
                <a:solidFill>
                  <a:srgbClr val="000000"/>
                </a:solidFill>
                <a:latin typeface="Arial"/>
              </a:rPr>
              <a:t> dipole modules delivered, </a:t>
            </a:r>
          </a:p>
          <a:p>
            <a:pPr algn="ctr"/>
            <a:r>
              <a:rPr lang="en-AU" sz="1600" dirty="0" smtClean="0">
                <a:solidFill>
                  <a:srgbClr val="000000"/>
                </a:solidFill>
                <a:latin typeface="Arial"/>
              </a:rPr>
              <a:t>36 successfully tested, </a:t>
            </a:r>
            <a:r>
              <a:rPr lang="en-AU" sz="1600" dirty="0" smtClean="0">
                <a:solidFill>
                  <a:srgbClr val="808080"/>
                </a:solidFill>
                <a:latin typeface="Arial"/>
              </a:rPr>
              <a:t>but documentation </a:t>
            </a:r>
            <a:r>
              <a:rPr lang="en-AU" sz="1600" dirty="0" err="1" smtClean="0">
                <a:solidFill>
                  <a:srgbClr val="808080"/>
                </a:solidFill>
                <a:latin typeface="Arial"/>
              </a:rPr>
              <a:t>approvement</a:t>
            </a:r>
            <a:r>
              <a:rPr lang="en-AU" sz="1600" dirty="0" smtClean="0">
                <a:solidFill>
                  <a:srgbClr val="808080"/>
                </a:solidFill>
                <a:latin typeface="Arial"/>
              </a:rPr>
              <a:t> is ongoing</a:t>
            </a:r>
          </a:p>
        </p:txBody>
      </p:sp>
      <p:pic>
        <p:nvPicPr>
          <p:cNvPr id="33" name="Grafik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099" y="2052794"/>
            <a:ext cx="3228435" cy="1673578"/>
          </a:xfrm>
          <a:prstGeom prst="rect">
            <a:avLst/>
          </a:prstGeom>
        </p:spPr>
      </p:pic>
      <p:sp>
        <p:nvSpPr>
          <p:cNvPr id="34" name="Rechteck 31"/>
          <p:cNvSpPr/>
          <p:nvPr/>
        </p:nvSpPr>
        <p:spPr>
          <a:xfrm>
            <a:off x="38540" y="1943835"/>
            <a:ext cx="425722" cy="2593077"/>
          </a:xfrm>
          <a:prstGeom prst="rect">
            <a:avLst/>
          </a:prstGeom>
          <a:solidFill>
            <a:srgbClr val="FF9933"/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SIS -100 </a:t>
            </a:r>
            <a:r>
              <a:rPr kumimoji="0" lang="en-A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s.c.</a:t>
            </a: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dipole magnets</a:t>
            </a:r>
          </a:p>
        </p:txBody>
      </p:sp>
      <p:sp>
        <p:nvSpPr>
          <p:cNvPr id="35" name="Textfeld 33"/>
          <p:cNvSpPr txBox="1"/>
          <p:nvPr/>
        </p:nvSpPr>
        <p:spPr>
          <a:xfrm>
            <a:off x="2082087" y="3698062"/>
            <a:ext cx="849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SPI 100%</a:t>
            </a:r>
          </a:p>
        </p:txBody>
      </p:sp>
      <p:sp>
        <p:nvSpPr>
          <p:cNvPr id="36" name="Textfeld 34"/>
          <p:cNvSpPr txBox="1"/>
          <p:nvPr/>
        </p:nvSpPr>
        <p:spPr>
          <a:xfrm>
            <a:off x="4478673" y="3690208"/>
            <a:ext cx="8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SPI 95 %</a:t>
            </a:r>
          </a:p>
        </p:txBody>
      </p:sp>
      <p:sp>
        <p:nvSpPr>
          <p:cNvPr id="37" name="Textfeld 35"/>
          <p:cNvSpPr txBox="1"/>
          <p:nvPr/>
        </p:nvSpPr>
        <p:spPr>
          <a:xfrm>
            <a:off x="6905493" y="3704290"/>
            <a:ext cx="81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SPI 30 %</a:t>
            </a:r>
          </a:p>
        </p:txBody>
      </p:sp>
      <p:sp>
        <p:nvSpPr>
          <p:cNvPr id="38" name="Textfeld 36"/>
          <p:cNvSpPr txBox="1"/>
          <p:nvPr/>
        </p:nvSpPr>
        <p:spPr>
          <a:xfrm>
            <a:off x="7240548" y="4596499"/>
            <a:ext cx="18822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SPI= Schedule Performance Index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035" y="1407534"/>
            <a:ext cx="2941639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i="1" dirty="0" smtClean="0"/>
              <a:t>Example from </a:t>
            </a:r>
            <a:r>
              <a:rPr lang="de-DE" i="1" dirty="0" smtClean="0"/>
              <a:t>SIS-100</a:t>
            </a:r>
            <a:endParaRPr lang="en-US" i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38540" y="5053418"/>
            <a:ext cx="9016994" cy="830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just"/>
            <a:r>
              <a:rPr lang="en-US" dirty="0"/>
              <a:t>Similar </a:t>
            </a:r>
            <a:r>
              <a:rPr lang="en-US" dirty="0" smtClean="0"/>
              <a:t>S-Curve dashboard will be used for all subprojects @ series components to show progress during</a:t>
            </a:r>
            <a:r>
              <a:rPr lang="de-DE" dirty="0" smtClean="0"/>
              <a:t> </a:t>
            </a:r>
            <a:r>
              <a:rPr lang="en-US" dirty="0" smtClean="0"/>
              <a:t>production</a:t>
            </a:r>
            <a:r>
              <a:rPr lang="de-DE" dirty="0" smtClean="0"/>
              <a:t>, </a:t>
            </a:r>
            <a:r>
              <a:rPr lang="en-US" dirty="0" smtClean="0"/>
              <a:t>delivery</a:t>
            </a:r>
            <a:r>
              <a:rPr lang="de-DE" dirty="0" smtClean="0"/>
              <a:t>  @ SAT</a:t>
            </a:r>
            <a:endParaRPr lang="en-US" dirty="0" smtClean="0"/>
          </a:p>
        </p:txBody>
      </p:sp>
      <p:sp>
        <p:nvSpPr>
          <p:cNvPr id="4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51520" y="852100"/>
            <a:ext cx="6525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333333"/>
                </a:solidFill>
                <a:latin typeface="Arial"/>
                <a:cs typeface="Arial"/>
              </a:rPr>
              <a:t>Series Components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12</a:t>
            </a:fld>
            <a:endParaRPr lang="en-GB" noProof="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6515" y="1393323"/>
            <a:ext cx="8827542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Stable schedule &amp; monthly status report from BINP</a:t>
            </a:r>
            <a:r>
              <a:rPr lang="en-US" altLang="en-US" sz="1800" b="1" dirty="0" smtClean="0">
                <a:latin typeface="+mn-lt"/>
              </a:rPr>
              <a:t> to FAIR to update MS Project Plan are high required </a:t>
            </a:r>
            <a:r>
              <a:rPr lang="de-DE" altLang="en-US" sz="1800" b="1" dirty="0" smtClean="0">
                <a:latin typeface="+mn-lt"/>
              </a:rPr>
              <a:t>– </a:t>
            </a:r>
            <a:r>
              <a:rPr lang="en-US" altLang="en-US" sz="1800" b="1" dirty="0" smtClean="0">
                <a:latin typeface="+mn-lt"/>
              </a:rPr>
              <a:t>O. Gorda contact person for BINP by </a:t>
            </a:r>
            <a:r>
              <a:rPr lang="de-DE" altLang="en-US" sz="1800" b="1" dirty="0" smtClean="0">
                <a:latin typeface="+mn-lt"/>
              </a:rPr>
              <a:t>FAIR. </a:t>
            </a:r>
            <a:endParaRPr lang="en-US" altLang="en-US" sz="1800" b="1" dirty="0" smtClean="0">
              <a:latin typeface="+mn-lt"/>
            </a:endParaRPr>
          </a:p>
          <a:p>
            <a:pPr eaLnBrk="0" hangingPunct="0"/>
            <a:endParaRPr lang="de-DE" altLang="en-US" sz="1800" dirty="0" smtClean="0">
              <a:latin typeface="+mn-lt"/>
            </a:endParaRPr>
          </a:p>
          <a:p>
            <a:pPr eaLnBrk="0" hangingPunct="0"/>
            <a:endParaRPr lang="de-DE" altLang="en-US" sz="1800" dirty="0">
              <a:latin typeface="+mn-lt"/>
            </a:endParaRPr>
          </a:p>
          <a:p>
            <a:pPr eaLnBrk="0" hangingPunct="0"/>
            <a:r>
              <a:rPr lang="en-US" sz="1800" dirty="0" smtClean="0">
                <a:latin typeface="+mn-lt"/>
              </a:rPr>
              <a:t>You input will be used for: </a:t>
            </a:r>
          </a:p>
          <a:p>
            <a:pPr eaLnBrk="0" hangingPunct="0"/>
            <a:endParaRPr lang="de-DE" sz="1800" dirty="0" smtClean="0">
              <a:latin typeface="+mn-lt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present overall current project status to all committee (Council, MAC, AFC …)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stable &amp;  trustful relationship </a:t>
            </a:r>
            <a:r>
              <a:rPr lang="en-US" sz="1800" dirty="0">
                <a:latin typeface="+mn-lt"/>
                <a:sym typeface="Wingdings" panose="05000000000000000000" pitchFamily="2" charset="2"/>
              </a:rPr>
              <a:t>between all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FAIR partners  </a:t>
            </a:r>
            <a:endParaRPr lang="en-US" sz="1800" dirty="0">
              <a:latin typeface="+mn-lt"/>
            </a:endParaRPr>
          </a:p>
          <a:p>
            <a:pPr eaLnBrk="0" hangingPunct="0"/>
            <a:endParaRPr lang="en-US" sz="1800" dirty="0">
              <a:latin typeface="+mn-lt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to </a:t>
            </a:r>
            <a:r>
              <a:rPr lang="en-US" sz="1800" dirty="0">
                <a:latin typeface="+mn-lt"/>
              </a:rPr>
              <a:t>organize </a:t>
            </a:r>
            <a:r>
              <a:rPr lang="en-US" sz="1800" dirty="0" smtClean="0">
                <a:latin typeface="+mn-lt"/>
              </a:rPr>
              <a:t>logistics </a:t>
            </a:r>
            <a:r>
              <a:rPr lang="en-US" sz="1800" dirty="0">
                <a:latin typeface="+mn-lt"/>
              </a:rPr>
              <a:t>and warehouse </a:t>
            </a:r>
            <a:r>
              <a:rPr lang="en-US" sz="1800" dirty="0" smtClean="0">
                <a:latin typeface="+mn-lt"/>
              </a:rPr>
              <a:t>of CR series components</a:t>
            </a:r>
          </a:p>
          <a:p>
            <a:pPr eaLnBrk="0" hangingPunct="0"/>
            <a:endParaRPr lang="en-US" sz="1800" dirty="0" smtClean="0">
              <a:latin typeface="+mn-lt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analyze and manage </a:t>
            </a:r>
            <a:r>
              <a:rPr lang="en-US" sz="1800" dirty="0">
                <a:latin typeface="+mn-lt"/>
              </a:rPr>
              <a:t>critical path </a:t>
            </a:r>
            <a:r>
              <a:rPr lang="en-US" sz="1800" dirty="0" smtClean="0">
                <a:latin typeface="+mn-lt"/>
              </a:rPr>
              <a:t>of CR  - particularly CR installation</a:t>
            </a:r>
          </a:p>
          <a:p>
            <a:pPr eaLnBrk="0" hangingPunct="0"/>
            <a:endParaRPr lang="en-US" sz="1800" dirty="0" smtClean="0">
              <a:latin typeface="+mn-lt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lan </a:t>
            </a:r>
            <a:r>
              <a:rPr lang="en-US" sz="1800" dirty="0">
                <a:latin typeface="+mn-lt"/>
              </a:rPr>
              <a:t>cash </a:t>
            </a:r>
            <a:r>
              <a:rPr lang="en-US" sz="1800" dirty="0" smtClean="0">
                <a:latin typeface="+mn-lt"/>
              </a:rPr>
              <a:t>outflow reliable </a:t>
            </a:r>
            <a:r>
              <a:rPr lang="en-US" sz="18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punctual payment of </a:t>
            </a:r>
            <a:r>
              <a:rPr lang="en-US" sz="1800" dirty="0" smtClean="0">
                <a:latin typeface="+mn-lt"/>
              </a:rPr>
              <a:t>bills by FAIR</a:t>
            </a:r>
          </a:p>
          <a:p>
            <a:pPr eaLnBrk="0" hangingPunct="0"/>
            <a:endParaRPr lang="en-US" sz="1800" dirty="0" smtClean="0">
              <a:latin typeface="+mn-lt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n-lt"/>
              </a:rPr>
              <a:t>…</a:t>
            </a:r>
            <a:endParaRPr lang="en-US" sz="1800" dirty="0" smtClean="0">
              <a:latin typeface="+mn-lt"/>
            </a:endParaRPr>
          </a:p>
          <a:p>
            <a:pPr lvl="0" eaLnBrk="0" hangingPunct="0"/>
            <a:r>
              <a:rPr lang="en-US" altLang="en-US" sz="1400" dirty="0" smtClean="0">
                <a:latin typeface="Arial Unicode MS" panose="020B0604020202020204" pitchFamily="34" charset="-128"/>
              </a:rPr>
              <a:t> 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525" y="278650"/>
            <a:ext cx="3173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FAIR </a:t>
            </a:r>
            <a:r>
              <a:rPr lang="en-US" b="1" dirty="0" smtClean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counts </a:t>
            </a:r>
            <a:r>
              <a:rPr lang="en-US" b="1" dirty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on </a:t>
            </a:r>
            <a:r>
              <a:rPr lang="en-US" b="1" dirty="0" smtClean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you!</a:t>
            </a:r>
            <a:endParaRPr lang="en-US" b="1" dirty="0">
              <a:solidFill>
                <a:srgbClr val="333333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7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idx="4294967295"/>
          </p:nvPr>
        </p:nvSpPr>
        <p:spPr>
          <a:xfrm>
            <a:off x="422564" y="1381964"/>
            <a:ext cx="8287325" cy="49037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Thank you for your attention!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9573" y="3969060"/>
            <a:ext cx="3173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FAIR </a:t>
            </a:r>
            <a:r>
              <a:rPr lang="en-US" b="1" dirty="0" smtClean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counts </a:t>
            </a:r>
            <a:r>
              <a:rPr lang="en-US" b="1" dirty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on </a:t>
            </a:r>
            <a:r>
              <a:rPr lang="en-US" b="1" dirty="0" smtClean="0">
                <a:solidFill>
                  <a:srgbClr val="333333"/>
                </a:solidFill>
                <a:latin typeface="Arial"/>
                <a:ea typeface="+mj-ea"/>
                <a:cs typeface="Arial"/>
              </a:rPr>
              <a:t>you!</a:t>
            </a:r>
            <a:endParaRPr lang="en-US" b="1" dirty="0">
              <a:solidFill>
                <a:srgbClr val="333333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0" y="0"/>
            <a:ext cx="5870411" cy="787557"/>
          </a:xfrm>
        </p:spPr>
        <p:txBody>
          <a:bodyPr/>
          <a:lstStyle/>
          <a:p>
            <a:r>
              <a:rPr lang="de-DE" dirty="0"/>
              <a:t>Re-</a:t>
            </a:r>
            <a:r>
              <a:rPr lang="de-DE" dirty="0" err="1"/>
              <a:t>baseline</a:t>
            </a:r>
            <a:r>
              <a:rPr lang="de-DE" dirty="0"/>
              <a:t> 2019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4294967295"/>
          </p:nvPr>
        </p:nvSpPr>
        <p:spPr>
          <a:xfrm>
            <a:off x="0" y="5063033"/>
            <a:ext cx="9144000" cy="11477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January 2019: </a:t>
            </a:r>
            <a:r>
              <a:rPr lang="en-US" dirty="0" smtClean="0"/>
              <a:t>Level 1 Team during final Re-baselining Workshop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New FAIR Project schedule baseline frozen on the 12.02.2019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948" r="3732"/>
          <a:stretch/>
        </p:blipFill>
        <p:spPr>
          <a:xfrm>
            <a:off x="129600" y="1591182"/>
            <a:ext cx="8898456" cy="30219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B536F-118C-48DF-B346-38E5E90C7A54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61510" y="-8435"/>
            <a:ext cx="5870411" cy="787557"/>
          </a:xfrm>
        </p:spPr>
        <p:txBody>
          <a:bodyPr>
            <a:normAutofit/>
          </a:bodyPr>
          <a:lstStyle/>
          <a:p>
            <a:r>
              <a:rPr lang="de-DE" dirty="0" smtClean="0"/>
              <a:t>B</a:t>
            </a:r>
            <a:r>
              <a:rPr lang="de-DE" dirty="0" smtClean="0"/>
              <a:t>aseline </a:t>
            </a:r>
            <a:r>
              <a:rPr lang="de-DE" dirty="0"/>
              <a:t>2019 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60907" y="1475092"/>
            <a:ext cx="8605837" cy="4751734"/>
          </a:xfrm>
          <a:prstGeom prst="rect">
            <a:avLst/>
          </a:prstGeom>
        </p:spPr>
        <p:txBody>
          <a:bodyPr/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Inhaltsplatzhalter 2"/>
          <p:cNvSpPr txBox="1">
            <a:spLocks/>
          </p:cNvSpPr>
          <p:nvPr/>
        </p:nvSpPr>
        <p:spPr>
          <a:xfrm>
            <a:off x="292457" y="1834949"/>
            <a:ext cx="8605837" cy="4751734"/>
          </a:xfrm>
          <a:prstGeom prst="rect">
            <a:avLst/>
          </a:prstGeom>
        </p:spPr>
        <p:txBody>
          <a:bodyPr/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78790" y="4297695"/>
            <a:ext cx="8236744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3" y="1369472"/>
            <a:ext cx="8964502" cy="406606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 bwMode="auto">
          <a:xfrm>
            <a:off x="-1" y="5579548"/>
            <a:ext cx="9117569" cy="97210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indent="-342900" eaLnBrk="0" hangingPunct="0">
              <a:spcBef>
                <a:spcPct val="20000"/>
              </a:spcBef>
              <a:buClr>
                <a:srgbClr val="0066CC"/>
              </a:buClr>
              <a:buFont typeface="Arial" panose="020B0604020202020204" pitchFamily="34" charset="0"/>
              <a:buChar char="•"/>
              <a:defRPr sz="2400" kern="0">
                <a:solidFill>
                  <a:srgbClr val="00599D"/>
                </a:solidFill>
                <a:latin typeface="+mn-lt"/>
              </a:defRPr>
            </a:lvl1pPr>
            <a:lvl2pPr marL="676275" lvl="1" indent="-342900" eaLnBrk="0" hangingPunct="0">
              <a:spcBef>
                <a:spcPct val="20000"/>
              </a:spcBef>
              <a:buClr>
                <a:srgbClr val="FF9900"/>
              </a:buClr>
              <a:buSzPct val="140000"/>
              <a:buFont typeface="Arial" panose="020B0604020202020204" pitchFamily="34" charset="0"/>
              <a:buChar char="•"/>
              <a:defRPr sz="2000" kern="0">
                <a:latin typeface="+mn-lt"/>
              </a:defRPr>
            </a:lvl2pPr>
            <a:lvl3pPr marL="514350" indent="400050" eaLnBrk="0" hangingPunct="0">
              <a:spcBef>
                <a:spcPct val="20000"/>
              </a:spcBef>
              <a:defRPr>
                <a:latin typeface="+mn-lt"/>
              </a:defRPr>
            </a:lvl3pPr>
            <a:lvl4pPr marL="714375" indent="-20638" eaLnBrk="0" hangingPunct="0">
              <a:spcBef>
                <a:spcPct val="20000"/>
              </a:spcBef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eaLnBrk="0" hangingPunct="0">
              <a:spcBef>
                <a:spcPct val="20000"/>
              </a:spcBef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Early Science in the second half of 2025</a:t>
            </a: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C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Completion of the full FAIR MSV expected until mid of 2026</a:t>
            </a: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/>
        </p:nvSpPr>
        <p:spPr bwMode="auto">
          <a:xfrm rot="16200000">
            <a:off x="1598901" y="2811751"/>
            <a:ext cx="4031675" cy="1190622"/>
          </a:xfrm>
          <a:prstGeom prst="rect">
            <a:avLst/>
          </a:prstGeom>
          <a:solidFill>
            <a:srgbClr val="FFC000">
              <a:alpha val="5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46800" tIns="90000" rIns="46800" bIns="90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Baseline Dates</a:t>
            </a:r>
          </a:p>
        </p:txBody>
      </p:sp>
      <p:sp>
        <p:nvSpPr>
          <p:cNvPr id="3" name="Rechteck 2"/>
          <p:cNvSpPr/>
          <p:nvPr/>
        </p:nvSpPr>
        <p:spPr>
          <a:xfrm>
            <a:off x="7842250" y="4867276"/>
            <a:ext cx="777875" cy="26035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8120419" y="5128070"/>
            <a:ext cx="777875" cy="26035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/>
        </p:nvSpPr>
        <p:spPr>
          <a:xfrm>
            <a:off x="4707014" y="4998720"/>
            <a:ext cx="3133965" cy="760720"/>
          </a:xfrm>
          <a:custGeom>
            <a:avLst/>
            <a:gdLst>
              <a:gd name="connsiteX0" fmla="*/ 0 w 4198620"/>
              <a:gd name="connsiteY0" fmla="*/ 762000 h 762000"/>
              <a:gd name="connsiteX1" fmla="*/ 3253740 w 4198620"/>
              <a:gd name="connsiteY1" fmla="*/ 762000 h 762000"/>
              <a:gd name="connsiteX2" fmla="*/ 3253740 w 4198620"/>
              <a:gd name="connsiteY2" fmla="*/ 0 h 762000"/>
              <a:gd name="connsiteX3" fmla="*/ 4198620 w 419862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620" h="762000">
                <a:moveTo>
                  <a:pt x="0" y="762000"/>
                </a:moveTo>
                <a:lnTo>
                  <a:pt x="3253740" y="762000"/>
                </a:lnTo>
                <a:lnTo>
                  <a:pt x="3253740" y="0"/>
                </a:lnTo>
                <a:lnTo>
                  <a:pt x="4198620" y="0"/>
                </a:ln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Freihandform 21"/>
          <p:cNvSpPr/>
          <p:nvPr/>
        </p:nvSpPr>
        <p:spPr>
          <a:xfrm>
            <a:off x="6619573" y="5267934"/>
            <a:ext cx="1499575" cy="776250"/>
          </a:xfrm>
          <a:custGeom>
            <a:avLst/>
            <a:gdLst>
              <a:gd name="connsiteX0" fmla="*/ 0 w 4198620"/>
              <a:gd name="connsiteY0" fmla="*/ 762000 h 762000"/>
              <a:gd name="connsiteX1" fmla="*/ 3253740 w 4198620"/>
              <a:gd name="connsiteY1" fmla="*/ 762000 h 762000"/>
              <a:gd name="connsiteX2" fmla="*/ 3253740 w 4198620"/>
              <a:gd name="connsiteY2" fmla="*/ 0 h 762000"/>
              <a:gd name="connsiteX3" fmla="*/ 4198620 w 4198620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620" h="762000">
                <a:moveTo>
                  <a:pt x="0" y="762000"/>
                </a:moveTo>
                <a:lnTo>
                  <a:pt x="3253740" y="762000"/>
                </a:lnTo>
                <a:lnTo>
                  <a:pt x="3253740" y="0"/>
                </a:lnTo>
                <a:lnTo>
                  <a:pt x="4198620" y="0"/>
                </a:ln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 rot="16200000">
            <a:off x="2803663" y="2790963"/>
            <a:ext cx="4031674" cy="1232199"/>
          </a:xfrm>
          <a:prstGeom prst="rect">
            <a:avLst/>
          </a:prstGeom>
          <a:solidFill>
            <a:srgbClr val="969696">
              <a:alpha val="55000"/>
            </a:srgb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vert="horz" wrap="none" lIns="46800" tIns="90000" rIns="46800" bIns="90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>
              <a:defRPr sz="2800" ker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Baseline Dates 2016</a:t>
            </a:r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1510" y="-31476"/>
            <a:ext cx="5870411" cy="787557"/>
          </a:xfrm>
        </p:spPr>
        <p:txBody>
          <a:bodyPr/>
          <a:lstStyle/>
          <a:p>
            <a:r>
              <a:rPr lang="en-US" dirty="0" smtClean="0"/>
              <a:t>FAIR MSV Completion Dates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16" y="1549208"/>
            <a:ext cx="6370984" cy="493351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444208" y="2167244"/>
            <a:ext cx="1276390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SIS100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 Q3 2025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  <a:sym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60970" y="4657799"/>
            <a:ext cx="2464478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S-FRS Q4 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beam from SIS100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  <a:sym typeface="Arial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58879" y="4555624"/>
            <a:ext cx="1368906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1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3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HESR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Q2 </a:t>
            </a: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2026 </a:t>
            </a:r>
            <a:endParaRPr kumimoji="0" lang="de-DE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75656" y="2060848"/>
            <a:ext cx="1085283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p-LINAC Q4 2024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  <a:sym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763688" y="5724721"/>
            <a:ext cx="1296144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CR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Q1 2026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650341" y="6349146"/>
            <a:ext cx="3493659" cy="26161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indicates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</a:t>
            </a: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start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of </a:t>
            </a: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pilot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beam </a:t>
            </a: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operation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e. g. Q3 2025 </a:t>
            </a:r>
          </a:p>
        </p:txBody>
      </p:sp>
      <p:sp>
        <p:nvSpPr>
          <p:cNvPr id="13" name="Rectangle 1"/>
          <p:cNvSpPr/>
          <p:nvPr/>
        </p:nvSpPr>
        <p:spPr>
          <a:xfrm>
            <a:off x="6943523" y="2690464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Q2 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7648373" y="5180059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Q3 2024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8"/>
          <p:cNvSpPr/>
          <p:nvPr/>
        </p:nvSpPr>
        <p:spPr>
          <a:xfrm>
            <a:off x="2338967" y="6246411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Q2 2024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23"/>
          <p:cNvSpPr/>
          <p:nvPr/>
        </p:nvSpPr>
        <p:spPr>
          <a:xfrm>
            <a:off x="1865976" y="5078844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Q4 2023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8"/>
          <p:cNvSpPr txBox="1"/>
          <p:nvPr/>
        </p:nvSpPr>
        <p:spPr>
          <a:xfrm>
            <a:off x="4240242" y="4149080"/>
            <a:ext cx="936104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1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3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pbar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Q3 2025 </a:t>
            </a:r>
            <a:endParaRPr kumimoji="0" lang="de-DE" sz="14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0" y="90872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Baseline 2019: Sequential realization along the beam </a:t>
            </a:r>
            <a:r>
              <a:rPr kumimoji="0" lang="en-US" sz="1800" b="0" i="1" u="sng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driven by SIS100</a:t>
            </a:r>
            <a:endParaRPr kumimoji="0" lang="en-US" sz="1800" b="0" i="1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6"/>
          <p:cNvSpPr/>
          <p:nvPr/>
        </p:nvSpPr>
        <p:spPr>
          <a:xfrm>
            <a:off x="5650340" y="6007100"/>
            <a:ext cx="3493659" cy="3420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M11: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Machine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ready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beam – Installation and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cold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0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8" y="1549209"/>
            <a:ext cx="6373192" cy="4933518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Textfeld 11"/>
          <p:cNvSpPr txBox="1"/>
          <p:nvPr/>
        </p:nvSpPr>
        <p:spPr>
          <a:xfrm>
            <a:off x="0" y="90872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Prioritization of S-FRS commissioning with SIS18 beam</a:t>
            </a:r>
            <a:endParaRPr kumimoji="0" lang="en-US" sz="1800" b="0" i="1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650341" y="6349146"/>
            <a:ext cx="3493659" cy="26161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indicates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</a:t>
            </a: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start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of </a:t>
            </a: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pilot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beam </a:t>
            </a:r>
            <a:r>
              <a:rPr kumimoji="0" lang="de-DE" sz="11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operation</a:t>
            </a:r>
            <a:r>
              <a:rPr kumimoji="0" lang="de-DE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 e. g. Q3 2025 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960970" y="4657799"/>
            <a:ext cx="2464478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S-FRS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Q4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beam from SIS18 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763688" y="5724721"/>
            <a:ext cx="1296144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CR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ヒラギノ角ゴ ProN W3" charset="-128"/>
                <a:cs typeface="+mn-cs"/>
                <a:sym typeface="Arial" pitchFamily="34" charset="0"/>
              </a:rPr>
              <a:t>Q2 2025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258879" y="4555624"/>
            <a:ext cx="1368906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1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3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HESR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Q3 2025 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475656" y="2060848"/>
            <a:ext cx="1085283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p-LINAC Q4 2024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  <a:sym typeface="Arial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444208" y="2167244"/>
            <a:ext cx="1276390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SIS100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  <a:sym typeface="Arial" pitchFamily="34" charset="0"/>
              </a:rPr>
              <a:t> Q3 2025 </a:t>
            </a: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ヒラギノ角ゴ ProN W3" charset="-128"/>
              <a:cs typeface="+mn-cs"/>
              <a:sym typeface="Arial" pitchFamily="34" charset="0"/>
            </a:endParaRPr>
          </a:p>
        </p:txBody>
      </p:sp>
      <p:sp>
        <p:nvSpPr>
          <p:cNvPr id="39" name="Rectangle 1"/>
          <p:cNvSpPr/>
          <p:nvPr/>
        </p:nvSpPr>
        <p:spPr>
          <a:xfrm>
            <a:off x="6943523" y="2690464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Q2 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16"/>
          <p:cNvSpPr/>
          <p:nvPr/>
        </p:nvSpPr>
        <p:spPr>
          <a:xfrm>
            <a:off x="7648373" y="5180059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Q3 2024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angle 18"/>
          <p:cNvSpPr/>
          <p:nvPr/>
        </p:nvSpPr>
        <p:spPr>
          <a:xfrm>
            <a:off x="2338967" y="6246411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Q2 2024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ectangle 23"/>
          <p:cNvSpPr/>
          <p:nvPr/>
        </p:nvSpPr>
        <p:spPr>
          <a:xfrm>
            <a:off x="1865976" y="5078844"/>
            <a:ext cx="940845" cy="3692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M11: Q4 2023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 16"/>
          <p:cNvSpPr/>
          <p:nvPr/>
        </p:nvSpPr>
        <p:spPr>
          <a:xfrm>
            <a:off x="5650340" y="6007100"/>
            <a:ext cx="3493659" cy="3420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M11: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Machine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ready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beam – Installation and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cold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commissioning</a:t>
            </a:r>
            <a:r>
              <a:rPr kumimoji="0" lang="de-DE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  <p:sp>
        <p:nvSpPr>
          <p:cNvPr id="22" name="Textfeld 8"/>
          <p:cNvSpPr txBox="1"/>
          <p:nvPr/>
        </p:nvSpPr>
        <p:spPr>
          <a:xfrm>
            <a:off x="4240242" y="4149080"/>
            <a:ext cx="936104" cy="523220"/>
          </a:xfrm>
          <a:prstGeom prst="rect">
            <a:avLst/>
          </a:prstGeom>
          <a:solidFill>
            <a:srgbClr val="AAD8FF"/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 marR="0" lvl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1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N W3" charset="-128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pbar</a:t>
            </a: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N W3" charset="-128"/>
                <a:cs typeface="+mn-cs"/>
              </a:rPr>
              <a:t>Q2 2024 </a:t>
            </a:r>
          </a:p>
        </p:txBody>
      </p:sp>
      <p:sp>
        <p:nvSpPr>
          <p:cNvPr id="23" name="Titel 3"/>
          <p:cNvSpPr>
            <a:spLocks noGrp="1"/>
          </p:cNvSpPr>
          <p:nvPr>
            <p:ph type="title"/>
          </p:nvPr>
        </p:nvSpPr>
        <p:spPr>
          <a:xfrm>
            <a:off x="296525" y="485154"/>
            <a:ext cx="2357650" cy="4235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actual scenario</a:t>
            </a:r>
            <a:endParaRPr lang="en-US" dirty="0"/>
          </a:p>
        </p:txBody>
      </p:sp>
      <p:sp>
        <p:nvSpPr>
          <p:cNvPr id="24" name="Titel 3"/>
          <p:cNvSpPr txBox="1">
            <a:spLocks/>
          </p:cNvSpPr>
          <p:nvPr/>
        </p:nvSpPr>
        <p:spPr>
          <a:xfrm>
            <a:off x="270135" y="76534"/>
            <a:ext cx="5870411" cy="4865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Project Review recommendation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5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BDDA-5CCF-8748-8988-9DC6C898177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1510" y="360859"/>
            <a:ext cx="5870411" cy="418867"/>
          </a:xfrm>
        </p:spPr>
        <p:txBody>
          <a:bodyPr>
            <a:noAutofit/>
          </a:bodyPr>
          <a:lstStyle/>
          <a:p>
            <a:r>
              <a:rPr lang="de-DE" dirty="0"/>
              <a:t>FAIR Critical Path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4294967295"/>
          </p:nvPr>
        </p:nvSpPr>
        <p:spPr>
          <a:xfrm>
            <a:off x="4792091" y="1358770"/>
            <a:ext cx="4214812" cy="501808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Sequential </a:t>
            </a:r>
            <a:r>
              <a:rPr lang="en-US" b="1" dirty="0" smtClean="0"/>
              <a:t>realization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elivery </a:t>
            </a:r>
            <a:r>
              <a:rPr lang="en-US" dirty="0"/>
              <a:t>&amp; installation of local cryogenics, quadrupole units and commissioning of </a:t>
            </a:r>
            <a:r>
              <a:rPr lang="en-US" dirty="0" smtClean="0"/>
              <a:t>SIS100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the subsequent </a:t>
            </a:r>
            <a:r>
              <a:rPr lang="en-US" dirty="0" smtClean="0"/>
              <a:t>machines in the south </a:t>
            </a:r>
            <a:r>
              <a:rPr lang="en-US" dirty="0" smtClean="0"/>
              <a:t>area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/>
              <a:t>Prioritization of S-FRS </a:t>
            </a:r>
            <a:r>
              <a:rPr lang="en-US" b="1" dirty="0" smtClean="0"/>
              <a:t>commissioning </a:t>
            </a:r>
            <a:r>
              <a:rPr lang="en-US" b="1" u="sng" dirty="0"/>
              <a:t>with SIS18 </a:t>
            </a:r>
            <a:r>
              <a:rPr lang="en-US" b="1" dirty="0" smtClean="0"/>
              <a:t>beam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onstruction </a:t>
            </a:r>
            <a:r>
              <a:rPr lang="en-US" dirty="0" smtClean="0"/>
              <a:t>of south area </a:t>
            </a:r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delivery </a:t>
            </a:r>
            <a:r>
              <a:rPr lang="en-US" dirty="0"/>
              <a:t>&amp; installation of Super-FRS </a:t>
            </a:r>
            <a:r>
              <a:rPr lang="en-US" dirty="0" err="1"/>
              <a:t>multiplets</a:t>
            </a:r>
            <a:r>
              <a:rPr lang="en-US" dirty="0"/>
              <a:t> and local </a:t>
            </a:r>
            <a:r>
              <a:rPr lang="en-US" dirty="0" smtClean="0"/>
              <a:t>cryogenics</a:t>
            </a:r>
          </a:p>
          <a:p>
            <a:pPr lvl="1"/>
            <a:r>
              <a:rPr lang="en-US" b="1" dirty="0" smtClean="0"/>
              <a:t>installation CR</a:t>
            </a:r>
          </a:p>
          <a:p>
            <a:pPr lvl="1"/>
            <a:r>
              <a:rPr lang="en-US" dirty="0" smtClean="0"/>
              <a:t>commissioning </a:t>
            </a:r>
            <a:r>
              <a:rPr lang="en-US" dirty="0"/>
              <a:t>works of all </a:t>
            </a:r>
            <a:r>
              <a:rPr lang="en-US" dirty="0" smtClean="0"/>
              <a:t>machines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0" y="1808820"/>
            <a:ext cx="4612221" cy="3628368"/>
          </a:xfrm>
          <a:prstGeom prst="rect">
            <a:avLst/>
          </a:prstGeom>
        </p:spPr>
      </p:pic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3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161510" y="260211"/>
            <a:ext cx="8064896" cy="504056"/>
          </a:xfrm>
        </p:spPr>
        <p:txBody>
          <a:bodyPr>
            <a:noAutofit/>
          </a:bodyPr>
          <a:lstStyle/>
          <a:p>
            <a:r>
              <a:rPr lang="en-US" dirty="0"/>
              <a:t>Overview Level 2 Plan CR</a:t>
            </a:r>
          </a:p>
        </p:txBody>
      </p:sp>
      <p:sp>
        <p:nvSpPr>
          <p:cNvPr id="11" name="Rechteck 10"/>
          <p:cNvSpPr/>
          <p:nvPr/>
        </p:nvSpPr>
        <p:spPr>
          <a:xfrm>
            <a:off x="4350357" y="4935340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" y="1673805"/>
            <a:ext cx="8938239" cy="24752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0095" y="4607030"/>
            <a:ext cx="8938238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manufacturing / procurement plans of all CR components have been </a:t>
            </a:r>
          </a:p>
          <a:p>
            <a:pPr algn="ctr"/>
            <a:r>
              <a:rPr lang="en-US" sz="2000" dirty="0" smtClean="0"/>
              <a:t>discussed and agreed during FAIR-BINP workshop in November 2018 </a:t>
            </a:r>
          </a:p>
          <a:p>
            <a:pPr algn="ctr"/>
            <a:r>
              <a:rPr lang="en-US" sz="2000" dirty="0" smtClean="0"/>
              <a:t>(in Novosibirsk). Time schedules have been implemented in the MS Project Plans.</a:t>
            </a: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9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/>
          <p:cNvSpPr>
            <a:spLocks noGrp="1"/>
          </p:cNvSpPr>
          <p:nvPr>
            <p:ph type="title"/>
          </p:nvPr>
        </p:nvSpPr>
        <p:spPr>
          <a:xfrm>
            <a:off x="161510" y="265698"/>
            <a:ext cx="7815705" cy="504056"/>
          </a:xfrm>
        </p:spPr>
        <p:txBody>
          <a:bodyPr>
            <a:noAutofit/>
          </a:bodyPr>
          <a:lstStyle/>
          <a:p>
            <a:r>
              <a:rPr lang="de-DE" dirty="0"/>
              <a:t>CR - Critical Path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6105552" y="4799821"/>
            <a:ext cx="405045" cy="112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0867" y="1351457"/>
            <a:ext cx="351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Procurement Plans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80867" y="4002766"/>
            <a:ext cx="6013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Installation and Commissioning without Beam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5302"/>
              </p:ext>
            </p:extLst>
          </p:nvPr>
        </p:nvGraphicFramePr>
        <p:xfrm>
          <a:off x="515278" y="4554125"/>
          <a:ext cx="8062167" cy="1604862"/>
        </p:xfrm>
        <a:graphic>
          <a:graphicData uri="http://schemas.openxmlformats.org/drawingml/2006/table">
            <a:tbl>
              <a:tblPr/>
              <a:tblGrid>
                <a:gridCol w="2436542">
                  <a:extLst>
                    <a:ext uri="{9D8B030D-6E8A-4147-A177-3AD203B41FA5}">
                      <a16:colId xmlns:a16="http://schemas.microsoft.com/office/drawing/2014/main" val="112029532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962914094"/>
                    </a:ext>
                  </a:extLst>
                </a:gridCol>
                <a:gridCol w="3105345">
                  <a:extLst>
                    <a:ext uri="{9D8B030D-6E8A-4147-A177-3AD203B41FA5}">
                      <a16:colId xmlns:a16="http://schemas.microsoft.com/office/drawing/2014/main" val="3001852542"/>
                    </a:ext>
                  </a:extLst>
                </a:gridCol>
              </a:tblGrid>
              <a:tr h="5543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date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date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38285"/>
                  </a:ext>
                </a:extLst>
              </a:tr>
              <a:tr h="507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plan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16.08.22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11.09.23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447789"/>
                  </a:ext>
                </a:extLst>
              </a:tr>
              <a:tr h="543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Commissioning without Beam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1.10.23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10.05.24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13654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68024"/>
              </p:ext>
            </p:extLst>
          </p:nvPr>
        </p:nvGraphicFramePr>
        <p:xfrm>
          <a:off x="483153" y="1764397"/>
          <a:ext cx="8049286" cy="1993050"/>
        </p:xfrm>
        <a:graphic>
          <a:graphicData uri="http://schemas.openxmlformats.org/drawingml/2006/table">
            <a:tbl>
              <a:tblPr/>
              <a:tblGrid>
                <a:gridCol w="1342549">
                  <a:extLst>
                    <a:ext uri="{9D8B030D-6E8A-4147-A177-3AD203B41FA5}">
                      <a16:colId xmlns:a16="http://schemas.microsoft.com/office/drawing/2014/main" val="4278147768"/>
                    </a:ext>
                  </a:extLst>
                </a:gridCol>
                <a:gridCol w="1975745">
                  <a:extLst>
                    <a:ext uri="{9D8B030D-6E8A-4147-A177-3AD203B41FA5}">
                      <a16:colId xmlns:a16="http://schemas.microsoft.com/office/drawing/2014/main" val="1120295326"/>
                    </a:ext>
                  </a:extLst>
                </a:gridCol>
                <a:gridCol w="2365496">
                  <a:extLst>
                    <a:ext uri="{9D8B030D-6E8A-4147-A177-3AD203B41FA5}">
                      <a16:colId xmlns:a16="http://schemas.microsoft.com/office/drawing/2014/main" val="1896777592"/>
                    </a:ext>
                  </a:extLst>
                </a:gridCol>
                <a:gridCol w="2365496">
                  <a:extLst>
                    <a:ext uri="{9D8B030D-6E8A-4147-A177-3AD203B41FA5}">
                      <a16:colId xmlns:a16="http://schemas.microsoft.com/office/drawing/2014/main" val="1962914094"/>
                    </a:ext>
                  </a:extLst>
                </a:gridCol>
              </a:tblGrid>
              <a:tr h="49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PSP-number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name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Milestone</a:t>
                      </a:r>
                    </a:p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working on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 date M10</a:t>
                      </a:r>
                    </a:p>
                    <a:p>
                      <a:pPr algn="ctr" rtl="0" fontAlgn="ctr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 </a:t>
                      </a:r>
                      <a:r>
                        <a:rPr lang="en-US" sz="1400" b="1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(baseline)</a:t>
                      </a:r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3" marR="6263" marT="6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38285"/>
                  </a:ext>
                </a:extLst>
              </a:tr>
              <a:tr h="676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2.5.2.1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Dipole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magnet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M8 (</a:t>
                      </a:r>
                      <a:r>
                        <a:rPr lang="en-US" sz="12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FoS</a:t>
                      </a:r>
                      <a:r>
                        <a:rPr lang="en-U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 manufacturing) </a:t>
                      </a:r>
                      <a:endParaRPr lang="en-US" sz="1200" b="0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17.08.2023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447789"/>
                  </a:ext>
                </a:extLst>
              </a:tr>
              <a:tr h="821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2.5.10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Stochastic Cooling</a:t>
                      </a:r>
                      <a:endParaRPr lang="en-US" sz="1200" noProof="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M4, M5, M6, M7, M8, M9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01.01.2023</a:t>
                      </a:r>
                      <a:endParaRPr lang="en-US" sz="12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313654"/>
                  </a:ext>
                </a:extLst>
              </a:tr>
            </a:tbl>
          </a:graphicData>
        </a:graphic>
      </p:graphicFrame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9</a:t>
            </a:fld>
            <a:endParaRPr lang="en-GB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96525" y="169883"/>
            <a:ext cx="5735396" cy="463872"/>
          </a:xfrm>
        </p:spPr>
        <p:txBody>
          <a:bodyPr/>
          <a:lstStyle/>
          <a:p>
            <a:r>
              <a:rPr lang="de-DE" dirty="0" err="1" smtClean="0"/>
              <a:t>Earned</a:t>
            </a:r>
            <a:r>
              <a:rPr lang="de-DE" dirty="0" smtClean="0"/>
              <a:t> Value Management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26" y="1673805"/>
            <a:ext cx="5483917" cy="299952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473" y="1674296"/>
            <a:ext cx="2742735" cy="1959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473" y="4035943"/>
            <a:ext cx="2793891" cy="18384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667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296525" y="5012466"/>
            <a:ext cx="5483917" cy="830997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dirty="0" smtClean="0"/>
              <a:t>Schedule variance analysis is used at </a:t>
            </a:r>
          </a:p>
          <a:p>
            <a:pPr algn="ctr"/>
            <a:r>
              <a:rPr lang="en-US" dirty="0" smtClean="0"/>
              <a:t>every project level to monitor progress</a:t>
            </a:r>
            <a:endParaRPr lang="en-US" dirty="0" smtClean="0"/>
          </a:p>
        </p:txBody>
      </p:sp>
      <p:sp>
        <p:nvSpPr>
          <p:cNvPr id="14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422565" y="6551086"/>
            <a:ext cx="6306039" cy="357157"/>
          </a:xfrm>
        </p:spPr>
        <p:txBody>
          <a:bodyPr/>
          <a:lstStyle/>
          <a:p>
            <a:pPr algn="l"/>
            <a:r>
              <a:rPr lang="en-US" dirty="0" smtClean="0"/>
              <a:t>Natalya Winters| PMO Project Planning</a:t>
            </a:r>
            <a:endParaRPr lang="en-GB" dirty="0"/>
          </a:p>
        </p:txBody>
      </p:sp>
      <p:sp>
        <p:nvSpPr>
          <p:cNvPr id="16" name="Titel 3"/>
          <p:cNvSpPr txBox="1">
            <a:spLocks/>
          </p:cNvSpPr>
          <p:nvPr/>
        </p:nvSpPr>
        <p:spPr>
          <a:xfrm>
            <a:off x="405150" y="633755"/>
            <a:ext cx="3986830" cy="3707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project progress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MAC-Template-V03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On-screen Show (4:3)</PresentationFormat>
  <Paragraphs>195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 Unicode MS</vt:lpstr>
      <vt:lpstr>Arial</vt:lpstr>
      <vt:lpstr>Arial Narrow</vt:lpstr>
      <vt:lpstr>Calibri</vt:lpstr>
      <vt:lpstr>Times New Roman</vt:lpstr>
      <vt:lpstr>Wingdings</vt:lpstr>
      <vt:lpstr>ヒラギノ角ゴ ProN W3</vt:lpstr>
      <vt:lpstr>8_Benutzerdefiniertes Design</vt:lpstr>
      <vt:lpstr>MAC-Template-V03</vt:lpstr>
      <vt:lpstr>1_MAC-Template-V03</vt:lpstr>
      <vt:lpstr>FAIR Project Planning and Progress</vt:lpstr>
      <vt:lpstr>Re-baseline 2019 </vt:lpstr>
      <vt:lpstr>Baseline 2019 </vt:lpstr>
      <vt:lpstr>FAIR MSV Completion Dates</vt:lpstr>
      <vt:lpstr>actual scenario</vt:lpstr>
      <vt:lpstr>FAIR Critical Path</vt:lpstr>
      <vt:lpstr>Overview Level 2 Plan CR</vt:lpstr>
      <vt:lpstr>CR - Critical Path</vt:lpstr>
      <vt:lpstr>Earned Value Management</vt:lpstr>
      <vt:lpstr>CR S-Curve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Status</dc:title>
  <dc:subject>AFC 10</dc:subject>
  <dc:creator>Frank Becker</dc:creator>
  <cp:lastModifiedBy>Winters, Natalya Dr.</cp:lastModifiedBy>
  <cp:revision>1746</cp:revision>
  <cp:lastPrinted>2018-04-19T14:15:25Z</cp:lastPrinted>
  <dcterms:created xsi:type="dcterms:W3CDTF">2006-03-05T18:10:42Z</dcterms:created>
  <dcterms:modified xsi:type="dcterms:W3CDTF">2019-05-20T13:57:59Z</dcterms:modified>
</cp:coreProperties>
</file>