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70" r:id="rId12"/>
    <p:sldId id="273" r:id="rId13"/>
    <p:sldId id="275" r:id="rId14"/>
    <p:sldId id="269" r:id="rId15"/>
    <p:sldId id="277" r:id="rId16"/>
    <p:sldId id="2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6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6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3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9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9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5BE31B-D68A-458C-A4CF-DB286F7C0A45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EFA7C44-F29E-4535-A254-C45A455371C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nij-r@mail.ru" TargetMode="External"/><Relationship Id="rId2" Type="http://schemas.openxmlformats.org/officeDocument/2006/relationships/hyperlink" Target="mailto:kseny121195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tar_qqq@yahoo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smtClean="0"/>
              <a:t>MODELING OF THE DECAPOLE CORRECTORS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60" y="5463941"/>
            <a:ext cx="7891272" cy="106984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Kseniia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Riabchenko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dirty="0" err="1"/>
              <a:t>Budker</a:t>
            </a:r>
            <a:r>
              <a:rPr lang="en-GB" sz="1600" dirty="0"/>
              <a:t> Institute of Nuclear Physics Siberian Branch of Russian Academy of Science</a:t>
            </a:r>
          </a:p>
          <a:p>
            <a:r>
              <a:rPr lang="en-GB" sz="1600" dirty="0"/>
              <a:t>2019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26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3D model of iron free </a:t>
            </a:r>
            <a:r>
              <a:rPr lang="en-US" dirty="0" err="1" smtClean="0"/>
              <a:t>decapole</a:t>
            </a:r>
            <a:r>
              <a:rPr lang="en-US" dirty="0" smtClean="0"/>
              <a:t> I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33" t="18666" r="13958" b="11000"/>
          <a:stretch/>
        </p:blipFill>
        <p:spPr>
          <a:xfrm>
            <a:off x="334867" y="1249199"/>
            <a:ext cx="4922724" cy="359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78" y="5225743"/>
            <a:ext cx="42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model of a quadrupole lens with a vacuum chamber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441004" y="1374755"/>
            <a:ext cx="6017696" cy="3602789"/>
            <a:chOff x="6441004" y="866755"/>
            <a:chExt cx="6017696" cy="360278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0139" t="13000" r="14722" b="6000"/>
            <a:stretch/>
          </p:blipFill>
          <p:spPr>
            <a:xfrm>
              <a:off x="6479593" y="866755"/>
              <a:ext cx="4927600" cy="33199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41004" y="113373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Yoke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9593" y="3746668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Coils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89086" y="3746668"/>
              <a:ext cx="156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Hyperbolic pole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89087" y="1133732"/>
              <a:ext cx="156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chamber</a:t>
              </a:r>
              <a:endParaRPr lang="ru-RU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 rot="1960070">
              <a:off x="7060669" y="1524671"/>
              <a:ext cx="793750" cy="21192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0140891">
              <a:off x="7136895" y="3538484"/>
              <a:ext cx="1552308" cy="15654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18068491">
              <a:off x="6756099" y="3007034"/>
              <a:ext cx="1924989" cy="20664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8860193" flipV="1">
              <a:off x="9377024" y="2048689"/>
              <a:ext cx="1698093" cy="21097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13563232" flipV="1">
              <a:off x="9078530" y="3443657"/>
              <a:ext cx="1839339" cy="21243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20539" y="5225743"/>
            <a:ext cx="545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Decapole</a:t>
            </a:r>
            <a:r>
              <a:rPr lang="en-US" dirty="0" smtClean="0"/>
              <a:t> </a:t>
            </a:r>
            <a:r>
              <a:rPr lang="en-US" dirty="0"/>
              <a:t>iron-free corrector should be placed </a:t>
            </a:r>
            <a:r>
              <a:rPr lang="en-US" dirty="0" smtClean="0"/>
              <a:t>between the </a:t>
            </a:r>
            <a:r>
              <a:rPr lang="en-US" dirty="0"/>
              <a:t>poles of the lens </a:t>
            </a:r>
            <a:r>
              <a:rPr lang="en-US" dirty="0" smtClean="0"/>
              <a:t>and the </a:t>
            </a:r>
            <a:r>
              <a:rPr lang="en-US" dirty="0"/>
              <a:t>outer walls of the vacuum chamber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0" y="0"/>
            <a:ext cx="10437689" cy="866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3D </a:t>
            </a:r>
            <a:r>
              <a:rPr lang="en-US" sz="5300" dirty="0"/>
              <a:t>model of iron free </a:t>
            </a:r>
            <a:r>
              <a:rPr lang="en-US" sz="5300" dirty="0" err="1"/>
              <a:t>decapole</a:t>
            </a:r>
            <a:r>
              <a:rPr lang="en-US" sz="5300" dirty="0"/>
              <a:t> </a:t>
            </a:r>
            <a:r>
              <a:rPr lang="en-US" sz="5300" dirty="0" smtClean="0"/>
              <a:t>II</a:t>
            </a:r>
            <a:endParaRPr lang="ru-RU" sz="5300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672264"/>
              </p:ext>
            </p:extLst>
          </p:nvPr>
        </p:nvGraphicFramePr>
        <p:xfrm>
          <a:off x="3834059" y="2006988"/>
          <a:ext cx="3203961" cy="113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421">
                  <a:extLst>
                    <a:ext uri="{9D8B030D-6E8A-4147-A177-3AD203B41FA5}">
                      <a16:colId xmlns:a16="http://schemas.microsoft.com/office/drawing/2014/main" val="1569429397"/>
                    </a:ext>
                  </a:extLst>
                </a:gridCol>
                <a:gridCol w="757540">
                  <a:extLst>
                    <a:ext uri="{9D8B030D-6E8A-4147-A177-3AD203B41FA5}">
                      <a16:colId xmlns:a16="http://schemas.microsoft.com/office/drawing/2014/main" val="3462052593"/>
                    </a:ext>
                  </a:extLst>
                </a:gridCol>
              </a:tblGrid>
              <a:tr h="39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Width, </a:t>
                      </a: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49023"/>
                  </a:ext>
                </a:extLst>
              </a:tr>
              <a:tr h="39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Thickness, </a:t>
                      </a: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76154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Length,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90</a:t>
                      </a:r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359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056" t="15889" r="14306" b="8556"/>
          <a:stretch/>
        </p:blipFill>
        <p:spPr>
          <a:xfrm>
            <a:off x="196989" y="1128959"/>
            <a:ext cx="3606800" cy="2719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680" t="17889" r="9652" b="13667"/>
          <a:stretch/>
        </p:blipFill>
        <p:spPr>
          <a:xfrm>
            <a:off x="0" y="3848055"/>
            <a:ext cx="4690824" cy="300994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485465" y="2206446"/>
            <a:ext cx="4545746" cy="3144031"/>
            <a:chOff x="6314379" y="1051421"/>
            <a:chExt cx="4545746" cy="31440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14792" t="13444" r="14122" b="7889"/>
            <a:stretch/>
          </p:blipFill>
          <p:spPr>
            <a:xfrm>
              <a:off x="6314379" y="1051421"/>
              <a:ext cx="4545746" cy="3144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436345" y="1190779"/>
                  <a:ext cx="3018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345" y="1190779"/>
                  <a:ext cx="30181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4000" r="-18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36345" y="3663389"/>
                  <a:ext cx="3018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345" y="3663389"/>
                  <a:ext cx="30181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000" r="-18000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34845" y="145358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4845" y="1453589"/>
                  <a:ext cx="3089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6000" r="-2000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85282" y="145358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282" y="1453589"/>
                  <a:ext cx="3089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529" r="-1764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134845" y="340303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4845" y="3403039"/>
                  <a:ext cx="30893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6000" r="-2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728644" y="3389778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644" y="3389778"/>
                  <a:ext cx="308931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3529" r="-17647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89932" y="206318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932" y="2063189"/>
                  <a:ext cx="30893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3529" r="-19608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052232" y="206318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232" y="2063189"/>
                  <a:ext cx="30893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3529" r="-1764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889932" y="276803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932" y="2768039"/>
                  <a:ext cx="308931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3529" r="-1960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052232" y="2768039"/>
                  <a:ext cx="308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232" y="2768039"/>
                  <a:ext cx="308931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3529" r="-17647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5188"/>
              </p:ext>
            </p:extLst>
          </p:nvPr>
        </p:nvGraphicFramePr>
        <p:xfrm>
          <a:off x="3858122" y="3457460"/>
          <a:ext cx="3179897" cy="215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962">
                  <a:extLst>
                    <a:ext uri="{9D8B030D-6E8A-4147-A177-3AD203B41FA5}">
                      <a16:colId xmlns:a16="http://schemas.microsoft.com/office/drawing/2014/main" val="1569429397"/>
                    </a:ext>
                  </a:extLst>
                </a:gridCol>
                <a:gridCol w="909935">
                  <a:extLst>
                    <a:ext uri="{9D8B030D-6E8A-4147-A177-3AD203B41FA5}">
                      <a16:colId xmlns:a16="http://schemas.microsoft.com/office/drawing/2014/main" val="3462052593"/>
                    </a:ext>
                  </a:extLst>
                </a:gridCol>
              </a:tblGrid>
              <a:tr h="3977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I1, A*</a:t>
                      </a:r>
                      <a:r>
                        <a:rPr lang="en-US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turnes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49023"/>
                  </a:ext>
                </a:extLst>
              </a:tr>
              <a:tr h="3977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I2, A*</a:t>
                      </a:r>
                      <a:r>
                        <a:rPr lang="en-US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turnes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76154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I3, A*</a:t>
                      </a:r>
                      <a:r>
                        <a:rPr lang="en-US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turnes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3591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j1, A/mm^2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88730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j2, A/mm^2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35,56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0187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j3, A/mm^2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43,33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2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0" y="0"/>
            <a:ext cx="10348789" cy="866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3D </a:t>
            </a:r>
            <a:r>
              <a:rPr lang="en-US" sz="5300" dirty="0"/>
              <a:t>model of iron free </a:t>
            </a:r>
            <a:r>
              <a:rPr lang="en-US" sz="5300" dirty="0" err="1"/>
              <a:t>decapole</a:t>
            </a:r>
            <a:r>
              <a:rPr lang="en-US" sz="5300" dirty="0"/>
              <a:t> </a:t>
            </a:r>
            <a:r>
              <a:rPr lang="en-US" sz="5300" dirty="0" smtClean="0"/>
              <a:t>III</a:t>
            </a:r>
            <a:endParaRPr lang="ru-RU" sz="53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4747" y="3376320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Integral harmonics: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98947" y="2562991"/>
                <a:ext cx="4239943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Gradient integral: </a:t>
                </a:r>
                <a:r>
                  <a:rPr lang="en-US" sz="24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173</a:t>
                </a:r>
                <a:r>
                  <a:rPr lang="ru-RU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,</a:t>
                </a:r>
                <a:r>
                  <a:rPr lang="en-US" sz="24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67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947" y="2562991"/>
                <a:ext cx="4239943" cy="624786"/>
              </a:xfrm>
              <a:prstGeom prst="rect">
                <a:avLst/>
              </a:prstGeom>
              <a:blipFill>
                <a:blip r:embed="rId2"/>
                <a:stretch>
                  <a:fillRect l="-2302" b="-12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6011" y="1227050"/>
            <a:ext cx="604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current in the main quadrupole coils is </a:t>
            </a:r>
            <a:r>
              <a:rPr lang="en-US" dirty="0" smtClean="0"/>
              <a:t>I = 0 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98472" y="3837985"/>
                <a:ext cx="5439246" cy="763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𝟒𝟔𝟐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72" y="3837985"/>
                <a:ext cx="5439246" cy="763735"/>
              </a:xfrm>
              <a:prstGeom prst="rect">
                <a:avLst/>
              </a:prstGeom>
              <a:blipFill>
                <a:blip r:embed="rId3"/>
                <a:stretch>
                  <a:fillRect b="-6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116011" y="1849919"/>
            <a:ext cx="5816613" cy="4235123"/>
            <a:chOff x="116011" y="1849919"/>
            <a:chExt cx="5816613" cy="423512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16011" y="1849919"/>
              <a:ext cx="5816613" cy="4235123"/>
              <a:chOff x="116011" y="1849919"/>
              <a:chExt cx="5816613" cy="423512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/>
              <a:srcRect l="19374" t="17667" r="18890" b="13334"/>
              <a:stretch/>
            </p:blipFill>
            <p:spPr>
              <a:xfrm>
                <a:off x="116011" y="2021919"/>
                <a:ext cx="5816613" cy="4063123"/>
              </a:xfrm>
              <a:prstGeom prst="rect">
                <a:avLst/>
              </a:prstGeom>
            </p:spPr>
          </p:pic>
          <p:cxnSp>
            <p:nvCxnSpPr>
              <p:cNvPr id="14" name="Прямая со стрелкой 13"/>
              <p:cNvCxnSpPr/>
              <p:nvPr/>
            </p:nvCxnSpPr>
            <p:spPr>
              <a:xfrm>
                <a:off x="2603499" y="2296291"/>
                <a:ext cx="75088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464217" y="18499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58182" y="347055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495800" y="3302000"/>
                <a:ext cx="776286" cy="365891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11617" y="36533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>
                <a:off x="2349499" y="5572891"/>
                <a:ext cx="317501" cy="104009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146717" y="52408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4191000" y="4897172"/>
                <a:ext cx="304800" cy="216648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734217" y="45931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>
              <a:off x="729816" y="3625320"/>
              <a:ext cx="0" cy="4281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47576" y="4928842"/>
                <a:ext cx="1504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𝟓𝟑</m:t>
                      </m:r>
                    </m:oMath>
                  </m:oMathPara>
                </a14:m>
                <a:endParaRPr lang="ru-RU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76" y="4928842"/>
                <a:ext cx="1504579" cy="369332"/>
              </a:xfrm>
              <a:prstGeom prst="rect">
                <a:avLst/>
              </a:prstGeom>
              <a:blipFill>
                <a:blip r:embed="rId5"/>
                <a:stretch>
                  <a:fillRect l="-4878" r="-6911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47576" y="5502575"/>
                <a:ext cx="1733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𝟖𝟖</m:t>
                      </m:r>
                    </m:oMath>
                  </m:oMathPara>
                </a14:m>
                <a:endParaRPr lang="ru-RU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76" y="5502575"/>
                <a:ext cx="1733808" cy="369332"/>
              </a:xfrm>
              <a:prstGeom prst="rect">
                <a:avLst/>
              </a:prstGeom>
              <a:blipFill>
                <a:blip r:embed="rId6"/>
                <a:stretch>
                  <a:fillRect l="-4225" r="-5634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8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0" y="0"/>
            <a:ext cx="10348789" cy="866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3D </a:t>
            </a:r>
            <a:r>
              <a:rPr lang="en-US" sz="5300" dirty="0"/>
              <a:t>model of iron free </a:t>
            </a:r>
            <a:r>
              <a:rPr lang="en-US" sz="5300" dirty="0" err="1"/>
              <a:t>decapole</a:t>
            </a:r>
            <a:r>
              <a:rPr lang="en-US" sz="5300" dirty="0"/>
              <a:t> </a:t>
            </a:r>
            <a:r>
              <a:rPr lang="en-US" sz="5300" dirty="0" smtClean="0"/>
              <a:t>IV</a:t>
            </a:r>
            <a:endParaRPr lang="ru-RU" sz="53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8304" y="3191518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Integral harmonics: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011" y="1065591"/>
                <a:ext cx="7396833" cy="487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current density </a:t>
                </a:r>
                <a:r>
                  <a:rPr lang="en-US" dirty="0"/>
                  <a:t>in the main quadrupole coils is </a:t>
                </a:r>
                <a:r>
                  <a:rPr lang="en-US" dirty="0" smtClean="0"/>
                  <a:t>j = 4,54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1" y="1065591"/>
                <a:ext cx="7396833" cy="487056"/>
              </a:xfrm>
              <a:prstGeom prst="rect">
                <a:avLst/>
              </a:prstGeom>
              <a:blipFill>
                <a:blip r:embed="rId2"/>
                <a:stretch>
                  <a:fillRect l="-660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0848" y="3856692"/>
                <a:ext cx="5877378" cy="81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𝟖𝟏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𝟕𝟏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b="1" i="1">
                                  <a:solidFill>
                                    <a:schemeClr val="accent4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ru-RU" sz="2400" b="1" i="1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848" y="3856692"/>
                <a:ext cx="5877378" cy="812787"/>
              </a:xfrm>
              <a:prstGeom prst="rect">
                <a:avLst/>
              </a:prstGeom>
              <a:blipFill rotWithShape="0">
                <a:blip r:embed="rId3"/>
                <a:stretch>
                  <a:fillRect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116011" y="1938819"/>
            <a:ext cx="5816613" cy="4235123"/>
            <a:chOff x="116011" y="1849919"/>
            <a:chExt cx="5816613" cy="423512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16011" y="1849919"/>
              <a:ext cx="5816613" cy="4235123"/>
              <a:chOff x="116011" y="1849919"/>
              <a:chExt cx="5816613" cy="4235123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4"/>
              <a:srcRect l="19374" t="17667" r="18890" b="13334"/>
              <a:stretch/>
            </p:blipFill>
            <p:spPr>
              <a:xfrm>
                <a:off x="116011" y="2021919"/>
                <a:ext cx="5816613" cy="4063123"/>
              </a:xfrm>
              <a:prstGeom prst="rect">
                <a:avLst/>
              </a:prstGeom>
            </p:spPr>
          </p:pic>
          <p:cxnSp>
            <p:nvCxnSpPr>
              <p:cNvPr id="30" name="Прямая со стрелкой 29"/>
              <p:cNvCxnSpPr/>
              <p:nvPr/>
            </p:nvCxnSpPr>
            <p:spPr>
              <a:xfrm>
                <a:off x="2603499" y="2296291"/>
                <a:ext cx="75088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464217" y="18499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8182" y="347055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3" name="Прямая со стрелкой 32"/>
              <p:cNvCxnSpPr/>
              <p:nvPr/>
            </p:nvCxnSpPr>
            <p:spPr>
              <a:xfrm>
                <a:off x="4495800" y="3302000"/>
                <a:ext cx="776286" cy="365891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11617" y="36533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5" name="Прямая со стрелкой 34"/>
              <p:cNvCxnSpPr/>
              <p:nvPr/>
            </p:nvCxnSpPr>
            <p:spPr>
              <a:xfrm>
                <a:off x="2349499" y="5572891"/>
                <a:ext cx="317501" cy="104009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146717" y="52408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4191000" y="4897172"/>
                <a:ext cx="304800" cy="216648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734217" y="4593119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</a:t>
                </a:r>
                <a:r>
                  <a:rPr lang="en-US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mm</a:t>
                </a:r>
                <a:endPara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>
              <a:off x="729816" y="3625320"/>
              <a:ext cx="0" cy="4281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47576" y="4928842"/>
                <a:ext cx="1562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7,14</a:t>
                </a:r>
                <a:endParaRPr lang="ru-RU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76" y="4928842"/>
                <a:ext cx="1562287" cy="369332"/>
              </a:xfrm>
              <a:prstGeom prst="rect">
                <a:avLst/>
              </a:prstGeom>
              <a:blipFill>
                <a:blip r:embed="rId5"/>
                <a:stretch>
                  <a:fillRect l="-7422" t="-28333" r="-13672" b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47576" y="5502575"/>
                <a:ext cx="1562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ru-RU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4,17</a:t>
                </a:r>
                <a:endParaRPr lang="ru-RU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76" y="5502575"/>
                <a:ext cx="1562287" cy="369332"/>
              </a:xfrm>
              <a:prstGeom prst="rect">
                <a:avLst/>
              </a:prstGeom>
              <a:blipFill>
                <a:blip r:embed="rId6"/>
                <a:stretch>
                  <a:fillRect l="-7422" t="-28333" r="-13672" b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2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568" y="1256710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 course of the </a:t>
            </a:r>
            <a:r>
              <a:rPr lang="en-US" sz="2400" dirty="0" smtClean="0"/>
              <a:t>work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necessary numerical estimates were </a:t>
            </a:r>
            <a:r>
              <a:rPr lang="en-US" sz="2400" dirty="0" smtClean="0"/>
              <a:t>made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three-dimensional </a:t>
            </a:r>
            <a:r>
              <a:rPr lang="en-US" sz="2400" dirty="0"/>
              <a:t>models of two types of </a:t>
            </a:r>
            <a:r>
              <a:rPr lang="en-US" sz="2400" dirty="0" err="1"/>
              <a:t>decapole</a:t>
            </a:r>
            <a:r>
              <a:rPr lang="en-US" sz="2400" dirty="0"/>
              <a:t> correctors are obtained </a:t>
            </a:r>
            <a:endParaRPr lang="en-US" sz="2400" dirty="0" smtClean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their </a:t>
            </a:r>
            <a:r>
              <a:rPr lang="en-US" sz="2400" dirty="0"/>
              <a:t>optimal parameters are </a:t>
            </a:r>
            <a:r>
              <a:rPr lang="en-US" sz="2400" dirty="0" smtClean="0"/>
              <a:t>determined</a:t>
            </a:r>
            <a:endParaRPr lang="ru-RU" sz="2400" dirty="0" smtClean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and the ways of further improvement are found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66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For any questions please contact us by </a:t>
            </a:r>
            <a:r>
              <a:rPr lang="en-US" sz="3600" dirty="0" smtClean="0"/>
              <a:t>mails: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  <a:hlinkClick r:id="rId2"/>
              </a:rPr>
              <a:t>kseny121195@mail.ru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  <a:hlinkClick r:id="rId3"/>
              </a:rPr>
              <a:t>tanij-r@mail.ru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  <a:hlinkClick r:id="rId4"/>
              </a:rPr>
              <a:t>astar_qqq@yahoo.com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EB06-3C5F-4968-9E81-2278D56004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smtClean="0"/>
              <a:t>MODELING OF THE DECAPOLE CORRECTOR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60" y="5463941"/>
            <a:ext cx="7891272" cy="106984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Kseniia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Riabchenko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dirty="0" err="1"/>
              <a:t>Budker</a:t>
            </a:r>
            <a:r>
              <a:rPr lang="en-GB" sz="1600" dirty="0"/>
              <a:t> Institute of Nuclear Physics Siberian Branch of Russian Academy of Science</a:t>
            </a:r>
          </a:p>
          <a:p>
            <a:r>
              <a:rPr lang="en-GB" sz="1600" dirty="0"/>
              <a:t>2019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7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41510" y="296777"/>
            <a:ext cx="10348789" cy="866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3D </a:t>
            </a:r>
            <a:r>
              <a:rPr lang="en-US" sz="5300" dirty="0"/>
              <a:t>model of iron free </a:t>
            </a:r>
            <a:r>
              <a:rPr lang="en-US" sz="5300" dirty="0" err="1"/>
              <a:t>decapole</a:t>
            </a:r>
            <a:r>
              <a:rPr lang="en-US" sz="5300" dirty="0"/>
              <a:t> </a:t>
            </a:r>
            <a:r>
              <a:rPr lang="en-US" sz="5300" dirty="0" smtClean="0"/>
              <a:t>with vacuum chamber</a:t>
            </a:r>
            <a:endParaRPr lang="ru-RU" sz="5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838" t="12529" r="21590" b="6709"/>
          <a:stretch/>
        </p:blipFill>
        <p:spPr>
          <a:xfrm>
            <a:off x="2907699" y="1465943"/>
            <a:ext cx="6416409" cy="5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EB06-3C5F-4968-9E81-2278D5600470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0911" y="-61685"/>
            <a:ext cx="9144000" cy="781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OUTLINE</a:t>
            </a:r>
            <a:endParaRPr lang="ru-RU" sz="4800" b="1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309" y="616578"/>
            <a:ext cx="4887877" cy="809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Main tasks of the study;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Main </a:t>
            </a:r>
            <a:r>
              <a:rPr lang="en-US" sz="2000" dirty="0" smtClean="0"/>
              <a:t>settings;</a:t>
            </a:r>
            <a:endParaRPr lang="ru-RU" sz="2000" dirty="0" smtClean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Gradient </a:t>
            </a:r>
            <a:r>
              <a:rPr lang="en-US" sz="2000" dirty="0"/>
              <a:t>and integral </a:t>
            </a:r>
            <a:r>
              <a:rPr lang="en-US" sz="2000" dirty="0" smtClean="0"/>
              <a:t>estimate;</a:t>
            </a:r>
            <a:endParaRPr lang="ru-RU" sz="2000" dirty="0" smtClean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Current estimate;</a:t>
            </a:r>
            <a:endParaRPr lang="ru-RU" sz="2000" dirty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Pole geometry;</a:t>
            </a:r>
            <a:endParaRPr lang="ru-RU" sz="2000" dirty="0" smtClean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3D </a:t>
            </a:r>
            <a:r>
              <a:rPr lang="en-US" sz="2000" dirty="0"/>
              <a:t>model of </a:t>
            </a:r>
            <a:r>
              <a:rPr lang="en-US" sz="2000" dirty="0" smtClean="0"/>
              <a:t>iron </a:t>
            </a:r>
            <a:r>
              <a:rPr lang="en-US" sz="2000" dirty="0" err="1" smtClean="0"/>
              <a:t>decapole</a:t>
            </a:r>
            <a:r>
              <a:rPr lang="ru-RU" sz="2000" dirty="0" smtClean="0"/>
              <a:t>: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dimensions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field quality</a:t>
            </a:r>
            <a:endParaRPr lang="ru-RU" sz="2000" dirty="0" smtClean="0"/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integral</a:t>
            </a:r>
            <a:endParaRPr lang="en-US" sz="2000" dirty="0"/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gradient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harmonics;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3D </a:t>
            </a:r>
            <a:r>
              <a:rPr lang="en-US" sz="2000" dirty="0"/>
              <a:t>model of </a:t>
            </a:r>
            <a:r>
              <a:rPr lang="en-US" sz="2000" dirty="0" smtClean="0"/>
              <a:t>iron free </a:t>
            </a:r>
            <a:r>
              <a:rPr lang="en-US" sz="2000" dirty="0" err="1" smtClean="0"/>
              <a:t>decapole</a:t>
            </a:r>
            <a:r>
              <a:rPr lang="ru-RU" sz="2000" dirty="0" smtClean="0"/>
              <a:t>:</a:t>
            </a:r>
            <a:endParaRPr lang="ru-RU" sz="2000" dirty="0"/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dimensions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field quality</a:t>
            </a:r>
            <a:endParaRPr lang="ru-RU" sz="2000" dirty="0"/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integral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gradient</a:t>
            </a:r>
          </a:p>
          <a:p>
            <a:pPr marL="3200400" lvl="6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harmonics;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Conclusion;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Thanks.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67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Main tasks of the study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492" y="1559934"/>
            <a:ext cx="11228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task was set: </a:t>
            </a:r>
            <a:r>
              <a:rPr lang="en-US" sz="2000" dirty="0" smtClean="0"/>
              <a:t>to design </a:t>
            </a:r>
            <a:r>
              <a:rPr lang="en-US" sz="2000" dirty="0"/>
              <a:t>a full scale prototype of the </a:t>
            </a:r>
            <a:r>
              <a:rPr lang="en-US" sz="2000" dirty="0" smtClean="0"/>
              <a:t>two types of </a:t>
            </a:r>
            <a:r>
              <a:rPr lang="en-US" sz="2000" dirty="0" err="1" smtClean="0"/>
              <a:t>decapole</a:t>
            </a:r>
            <a:r>
              <a:rPr lang="en-US" sz="2000" dirty="0" smtClean="0"/>
              <a:t> correctors: with and without iron </a:t>
            </a:r>
            <a:r>
              <a:rPr lang="en-US" sz="2000" dirty="0"/>
              <a:t>and the main tasks of the study include: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Creating </a:t>
            </a:r>
            <a:r>
              <a:rPr lang="en-US" sz="2000" dirty="0" smtClean="0"/>
              <a:t> </a:t>
            </a:r>
            <a:r>
              <a:rPr lang="en-US" sz="2000" dirty="0"/>
              <a:t>3D </a:t>
            </a:r>
            <a:r>
              <a:rPr lang="en-US" sz="2000" dirty="0" smtClean="0"/>
              <a:t>models of </a:t>
            </a:r>
            <a:r>
              <a:rPr lang="en-US" sz="2000" dirty="0"/>
              <a:t>two types of correctors</a:t>
            </a: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3D </a:t>
            </a:r>
            <a:r>
              <a:rPr lang="en-US" sz="2000" dirty="0"/>
              <a:t>simulation of the </a:t>
            </a:r>
            <a:r>
              <a:rPr lang="en-US" sz="2000" dirty="0" smtClean="0"/>
              <a:t>field </a:t>
            </a:r>
            <a:endParaRPr lang="ru-RU" sz="20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Determine </a:t>
            </a:r>
            <a:r>
              <a:rPr lang="en-US" sz="2000" dirty="0"/>
              <a:t>whether to make a corrector with the presented parameters</a:t>
            </a:r>
          </a:p>
        </p:txBody>
      </p:sp>
    </p:spTree>
    <p:extLst>
      <p:ext uri="{BB962C8B-B14F-4D97-AF65-F5344CB8AC3E}">
        <p14:creationId xmlns:p14="http://schemas.microsoft.com/office/powerpoint/2010/main" val="2349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24424"/>
              </p:ext>
            </p:extLst>
          </p:nvPr>
        </p:nvGraphicFramePr>
        <p:xfrm>
          <a:off x="1114926" y="1724526"/>
          <a:ext cx="4765007" cy="2029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8211">
                  <a:extLst>
                    <a:ext uri="{9D8B030D-6E8A-4147-A177-3AD203B41FA5}">
                      <a16:colId xmlns:a16="http://schemas.microsoft.com/office/drawing/2014/main" val="1569429397"/>
                    </a:ext>
                  </a:extLst>
                </a:gridCol>
                <a:gridCol w="1636796">
                  <a:extLst>
                    <a:ext uri="{9D8B030D-6E8A-4147-A177-3AD203B41FA5}">
                      <a16:colId xmlns:a16="http://schemas.microsoft.com/office/drawing/2014/main" val="3462052593"/>
                    </a:ext>
                  </a:extLst>
                </a:gridCol>
              </a:tblGrid>
              <a:tr h="722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Hyperbola radius,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232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49023"/>
                  </a:ext>
                </a:extLst>
              </a:tr>
              <a:tr h="722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Coil / pole length,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390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76154"/>
                  </a:ext>
                </a:extLst>
              </a:tr>
              <a:tr h="58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Integral, </a:t>
                      </a:r>
                      <a:r>
                        <a:rPr lang="en-US" sz="2000" u="none" strike="noStrike" dirty="0" smtClean="0">
                          <a:effectLst/>
                        </a:rPr>
                        <a:t>T/m^3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180 ÷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359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Main </a:t>
            </a:r>
            <a:r>
              <a:rPr lang="en-US" dirty="0" smtClean="0"/>
              <a:t>settings of the </a:t>
            </a:r>
            <a:r>
              <a:rPr lang="en-US" dirty="0" err="1" smtClean="0"/>
              <a:t>decapoles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4926" y="1267327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8611" y="37538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iron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257549"/>
              </p:ext>
            </p:extLst>
          </p:nvPr>
        </p:nvGraphicFramePr>
        <p:xfrm>
          <a:off x="6328611" y="4227093"/>
          <a:ext cx="4765007" cy="130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8211">
                  <a:extLst>
                    <a:ext uri="{9D8B030D-6E8A-4147-A177-3AD203B41FA5}">
                      <a16:colId xmlns:a16="http://schemas.microsoft.com/office/drawing/2014/main" val="1569429397"/>
                    </a:ext>
                  </a:extLst>
                </a:gridCol>
                <a:gridCol w="1636796">
                  <a:extLst>
                    <a:ext uri="{9D8B030D-6E8A-4147-A177-3AD203B41FA5}">
                      <a16:colId xmlns:a16="http://schemas.microsoft.com/office/drawing/2014/main" val="3462052593"/>
                    </a:ext>
                  </a:extLst>
                </a:gridCol>
              </a:tblGrid>
              <a:tr h="722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Coils length</a:t>
                      </a:r>
                      <a:r>
                        <a:rPr lang="en-US" sz="2000" u="none" strike="noStrike" dirty="0">
                          <a:effectLst/>
                        </a:rPr>
                        <a:t>,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900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76154"/>
                  </a:ext>
                </a:extLst>
              </a:tr>
              <a:tr h="58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Integral, </a:t>
                      </a:r>
                      <a:r>
                        <a:rPr lang="en-US" sz="2000" u="none" strike="noStrike" dirty="0" smtClean="0">
                          <a:effectLst/>
                        </a:rPr>
                        <a:t>T/m^3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180 ÷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Gradient and integral estimate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3270" y="746576"/>
                <a:ext cx="2827866" cy="707886"/>
              </a:xfrm>
              <a:prstGeom prst="rect">
                <a:avLst/>
              </a:prstGeom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" y="746576"/>
                <a:ext cx="282786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53270" y="1861502"/>
                <a:ext cx="2827866" cy="1325043"/>
              </a:xfrm>
              <a:prstGeom prst="rect">
                <a:avLst/>
              </a:prstGeom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" y="1861502"/>
                <a:ext cx="2827866" cy="1325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3526588" y="1447673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19417" y="1028779"/>
                <a:ext cx="3646014" cy="12448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17" y="1028779"/>
                <a:ext cx="3646014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19417" y="2676977"/>
                <a:ext cx="3646014" cy="1244764"/>
              </a:xfrm>
              <a:prstGeom prst="rect">
                <a:avLst/>
              </a:prstGeom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′′′′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=200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17" y="2676977"/>
                <a:ext cx="3646014" cy="1244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262471" y="1829259"/>
                <a:ext cx="2276570" cy="12448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471" y="1829259"/>
                <a:ext cx="2276570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62279" y="4445443"/>
                <a:ext cx="2683487" cy="70788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79" y="4445443"/>
                <a:ext cx="268348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 вправо 13"/>
          <p:cNvSpPr/>
          <p:nvPr/>
        </p:nvSpPr>
        <p:spPr>
          <a:xfrm>
            <a:off x="8276835" y="2269937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300984" y="4180812"/>
                <a:ext cx="3413404" cy="124476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84" y="4180812"/>
                <a:ext cx="3413404" cy="1244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62279" y="5732542"/>
                <a:ext cx="2683487" cy="70788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=0,39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79" y="5732542"/>
                <a:ext cx="268348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трелка вправо 17"/>
          <p:cNvSpPr/>
          <p:nvPr/>
        </p:nvSpPr>
        <p:spPr>
          <a:xfrm>
            <a:off x="5333108" y="5882965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00984" y="5444332"/>
                <a:ext cx="3413404" cy="124476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=512,8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84" y="5444332"/>
                <a:ext cx="3413404" cy="1244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 вправо 19"/>
          <p:cNvSpPr/>
          <p:nvPr/>
        </p:nvSpPr>
        <p:spPr>
          <a:xfrm>
            <a:off x="5333108" y="4595866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 smtClean="0"/>
              <a:t>Current estimate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3270" y="746576"/>
                <a:ext cx="4440098" cy="1706878"/>
              </a:xfrm>
              <a:prstGeom prst="rect">
                <a:avLst/>
              </a:prstGeom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𝐻𝑑𝑙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" y="746576"/>
                <a:ext cx="444009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5181600" y="2399686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53270" y="2752446"/>
                <a:ext cx="4440098" cy="1244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" y="2752446"/>
                <a:ext cx="4440098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98113" y="5263591"/>
                <a:ext cx="2683487" cy="70788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=0,23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13" y="5263591"/>
                <a:ext cx="268348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238598" y="5263591"/>
                <a:ext cx="3413404" cy="70788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=2,2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598" y="5263591"/>
                <a:ext cx="341340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 вправо 19"/>
          <p:cNvSpPr/>
          <p:nvPr/>
        </p:nvSpPr>
        <p:spPr>
          <a:xfrm>
            <a:off x="5269832" y="5425576"/>
            <a:ext cx="880534" cy="407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150366" y="1980792"/>
                <a:ext cx="4440098" cy="12448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480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66" y="1980792"/>
                <a:ext cx="4440098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Pole geometry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16387" y="741787"/>
            <a:ext cx="11228438" cy="2580741"/>
            <a:chOff x="316387" y="1182945"/>
            <a:chExt cx="11228438" cy="25807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6387" y="1182945"/>
              <a:ext cx="1122843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As an example, the equations describing the poles of </a:t>
              </a:r>
              <a:r>
                <a:rPr lang="en-US" sz="2000" dirty="0" smtClean="0"/>
                <a:t>a:</a:t>
              </a:r>
            </a:p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Quadrupole</a:t>
              </a:r>
              <a:endParaRPr lang="en-US" sz="2000" dirty="0"/>
            </a:p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endParaRPr lang="en-US" sz="2000" dirty="0" smtClean="0"/>
            </a:p>
            <a:p>
              <a:pPr>
                <a:buClr>
                  <a:schemeClr val="accent2"/>
                </a:buClr>
              </a:pPr>
              <a:endParaRPr lang="en-US" sz="2000" dirty="0"/>
            </a:p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endParaRPr lang="en-US" sz="2000" dirty="0"/>
            </a:p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US" sz="2000" dirty="0" err="1"/>
                <a:t>Sextupole</a:t>
              </a:r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25641" y="2049700"/>
                  <a:ext cx="1769331" cy="492443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41" y="2049700"/>
                  <a:ext cx="176933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5641" y="3271243"/>
                  <a:ext cx="2909899" cy="492443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41" y="3271243"/>
                  <a:ext cx="290989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316387" y="3406238"/>
            <a:ext cx="11228438" cy="2246769"/>
            <a:chOff x="316387" y="4301067"/>
            <a:chExt cx="11228438" cy="224676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6387" y="4301067"/>
              <a:ext cx="1122843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And </a:t>
              </a:r>
              <a:r>
                <a:rPr lang="en-US" sz="2000" dirty="0"/>
                <a:t>what about </a:t>
              </a:r>
              <a:r>
                <a:rPr lang="en-US" sz="2000" dirty="0" smtClean="0"/>
                <a:t>the </a:t>
              </a:r>
              <a:r>
                <a:rPr lang="en-US" sz="2000" dirty="0" err="1" smtClean="0"/>
                <a:t>decapole</a:t>
              </a:r>
              <a:r>
                <a:rPr lang="en-US" sz="2000" dirty="0"/>
                <a:t>? A formula describing the hyperbolic geometry of the poles of the corrector was </a:t>
              </a:r>
              <a:r>
                <a:rPr lang="en-US" sz="2000" dirty="0" smtClean="0"/>
                <a:t>obtained:</a:t>
              </a:r>
            </a:p>
            <a:p>
              <a:endParaRPr lang="en-US" sz="2000" dirty="0" smtClean="0"/>
            </a:p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endParaRPr lang="en-US" sz="2000" dirty="0" smtClean="0"/>
            </a:p>
            <a:p>
              <a:pPr>
                <a:buClr>
                  <a:schemeClr val="accent2"/>
                </a:buClr>
              </a:pPr>
              <a:endParaRPr lang="en-US" sz="2000" dirty="0"/>
            </a:p>
            <a:p>
              <a:r>
                <a:rPr lang="en-US" sz="2000" dirty="0" smtClean="0"/>
                <a:t>After that, </a:t>
              </a:r>
              <a:r>
                <a:rPr lang="en-US" sz="2000" dirty="0"/>
                <a:t>the equation </a:t>
              </a:r>
              <a:r>
                <a:rPr lang="en-US" sz="2000" dirty="0" smtClean="0"/>
                <a:t>on x, </a:t>
              </a:r>
              <a:r>
                <a:rPr lang="en-US" sz="2000" dirty="0"/>
                <a:t>which is necessary for working in the Opera </a:t>
              </a:r>
              <a:r>
                <a:rPr lang="en-US" sz="2000" dirty="0" smtClean="0"/>
                <a:t>program, was derived: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25641" y="5178229"/>
                  <a:ext cx="4723729" cy="498085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41" y="5178229"/>
                  <a:ext cx="4723729" cy="498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1767" y="5361261"/>
                <a:ext cx="3915431" cy="145501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67" y="5361261"/>
                <a:ext cx="3915431" cy="1455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7210765" y="758196"/>
            <a:ext cx="4981235" cy="3674844"/>
            <a:chOff x="7797404" y="932212"/>
            <a:chExt cx="4274280" cy="315329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21111" t="12111" r="9514" b="6000"/>
            <a:stretch/>
          </p:blipFill>
          <p:spPr>
            <a:xfrm>
              <a:off x="7797404" y="932212"/>
              <a:ext cx="4274280" cy="3153296"/>
            </a:xfrm>
            <a:prstGeom prst="rect">
              <a:avLst/>
            </a:prstGeom>
          </p:spPr>
        </p:pic>
        <p:cxnSp>
          <p:nvCxnSpPr>
            <p:cNvPr id="14" name="Прямая со стрелкой 13"/>
            <p:cNvCxnSpPr/>
            <p:nvPr/>
          </p:nvCxnSpPr>
          <p:spPr>
            <a:xfrm>
              <a:off x="9568051" y="1612231"/>
              <a:ext cx="0" cy="84048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795581" y="2452712"/>
              <a:ext cx="1421166" cy="31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= 230 mm</a:t>
              </a:r>
              <a:endPara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-54030" y="679821"/>
            <a:ext cx="5525255" cy="3591857"/>
            <a:chOff x="-98998" y="866755"/>
            <a:chExt cx="5052009" cy="32842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0069" t="16112" r="14098" b="8666"/>
            <a:stretch/>
          </p:blipFill>
          <p:spPr>
            <a:xfrm>
              <a:off x="354147" y="866755"/>
              <a:ext cx="4598864" cy="3284210"/>
            </a:xfrm>
            <a:prstGeom prst="rect">
              <a:avLst/>
            </a:prstGeom>
          </p:spPr>
        </p:pic>
        <p:cxnSp>
          <p:nvCxnSpPr>
            <p:cNvPr id="10" name="Прямая со стрелкой 9"/>
            <p:cNvCxnSpPr/>
            <p:nvPr/>
          </p:nvCxnSpPr>
          <p:spPr>
            <a:xfrm>
              <a:off x="835410" y="2911642"/>
              <a:ext cx="657726" cy="89033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-98998" y="3635551"/>
              <a:ext cx="1606617" cy="36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= 390 mm</a:t>
              </a:r>
              <a:endPara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691875" y="3495250"/>
            <a:ext cx="4016473" cy="2912497"/>
            <a:chOff x="3418353" y="3702266"/>
            <a:chExt cx="3848083" cy="279039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/>
            <a:srcRect l="45069" t="17388" r="44514" b="69240"/>
            <a:stretch/>
          </p:blipFill>
          <p:spPr>
            <a:xfrm>
              <a:off x="4339240" y="3702266"/>
              <a:ext cx="2927196" cy="2348338"/>
            </a:xfrm>
            <a:prstGeom prst="rect">
              <a:avLst/>
            </a:prstGeom>
          </p:spPr>
        </p:pic>
        <p:cxnSp>
          <p:nvCxnSpPr>
            <p:cNvPr id="23" name="Прямая со стрелкой 22"/>
            <p:cNvCxnSpPr/>
            <p:nvPr/>
          </p:nvCxnSpPr>
          <p:spPr>
            <a:xfrm>
              <a:off x="5186363" y="4552950"/>
              <a:ext cx="0" cy="126682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734050" y="3738563"/>
              <a:ext cx="0" cy="73818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255419" y="6076950"/>
              <a:ext cx="99774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418353" y="5009438"/>
              <a:ext cx="1768010" cy="35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 = 70,97 mm</a:t>
              </a:r>
              <a:endPara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4008" y="6138810"/>
              <a:ext cx="1764938" cy="35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= 52,06 mm</a:t>
              </a:r>
              <a:endPara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54290" y="3953767"/>
              <a:ext cx="1419385" cy="35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 = 40 mm</a:t>
              </a:r>
              <a:endPara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3D model of iron </a:t>
            </a:r>
            <a:r>
              <a:rPr lang="en-US" dirty="0" err="1" smtClean="0"/>
              <a:t>decapole</a:t>
            </a:r>
            <a:r>
              <a:rPr lang="en-US" dirty="0" smtClean="0"/>
              <a:t> 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5392" y="649981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model of the pole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5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11" y="0"/>
            <a:ext cx="10058400" cy="866755"/>
          </a:xfrm>
        </p:spPr>
        <p:txBody>
          <a:bodyPr/>
          <a:lstStyle/>
          <a:p>
            <a:pPr algn="ctr"/>
            <a:r>
              <a:rPr lang="en-US" dirty="0"/>
              <a:t>3D model of iron </a:t>
            </a:r>
            <a:r>
              <a:rPr lang="en-US" dirty="0" err="1" smtClean="0"/>
              <a:t>decapole</a:t>
            </a:r>
            <a:r>
              <a:rPr lang="en-US" dirty="0" smtClean="0"/>
              <a:t> II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974235"/>
              </p:ext>
            </p:extLst>
          </p:nvPr>
        </p:nvGraphicFramePr>
        <p:xfrm>
          <a:off x="6764533" y="1699765"/>
          <a:ext cx="4077239" cy="1815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749">
                  <a:extLst>
                    <a:ext uri="{9D8B030D-6E8A-4147-A177-3AD203B41FA5}">
                      <a16:colId xmlns:a16="http://schemas.microsoft.com/office/drawing/2014/main" val="1569429397"/>
                    </a:ext>
                  </a:extLst>
                </a:gridCol>
                <a:gridCol w="1037490">
                  <a:extLst>
                    <a:ext uri="{9D8B030D-6E8A-4147-A177-3AD203B41FA5}">
                      <a16:colId xmlns:a16="http://schemas.microsoft.com/office/drawing/2014/main" val="3462052593"/>
                    </a:ext>
                  </a:extLst>
                </a:gridCol>
              </a:tblGrid>
              <a:tr h="39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Width, </a:t>
                      </a: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49023"/>
                  </a:ext>
                </a:extLst>
              </a:tr>
              <a:tr h="39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Thickness, </a:t>
                      </a: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76154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Length,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3591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Current, A*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88730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density, A/mm^2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018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03808" y="1098594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parameters of the coils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69" t="16112" r="14098" b="8666"/>
          <a:stretch/>
        </p:blipFill>
        <p:spPr>
          <a:xfrm>
            <a:off x="231679" y="731958"/>
            <a:ext cx="5029662" cy="3591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6204" y="5263620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Integral harmonics: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78853" y="5734704"/>
                <a:ext cx="5364674" cy="76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−173.97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152367.04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53" y="5734704"/>
                <a:ext cx="5364674" cy="763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86112" y="4137791"/>
                <a:ext cx="4544514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Gradient integral: </a:t>
                </a:r>
                <a:r>
                  <a:rPr lang="ru-RU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187</a:t>
                </a:r>
                <a:r>
                  <a:rPr lang="en-US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ru-RU" sz="2400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997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12" y="4137791"/>
                <a:ext cx="4544514" cy="624786"/>
              </a:xfrm>
              <a:prstGeom prst="rect">
                <a:avLst/>
              </a:prstGeom>
              <a:blipFill>
                <a:blip r:embed="rId4"/>
                <a:stretch>
                  <a:fillRect l="-2011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0</TotalTime>
  <Words>585</Words>
  <Application>Microsoft Office PowerPoint</Application>
  <PresentationFormat>Breitbild</PresentationFormat>
  <Paragraphs>188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Bookman Old Style</vt:lpstr>
      <vt:lpstr>Calibri</vt:lpstr>
      <vt:lpstr>Cambria</vt:lpstr>
      <vt:lpstr>Cambria Math</vt:lpstr>
      <vt:lpstr>Century Gothic</vt:lpstr>
      <vt:lpstr>Wingdings</vt:lpstr>
      <vt:lpstr>Дерево</vt:lpstr>
      <vt:lpstr>3D MODELING OF THE DECAPOLE CORRECTORS</vt:lpstr>
      <vt:lpstr>PowerPoint-Präsentation</vt:lpstr>
      <vt:lpstr>Main tasks of the study</vt:lpstr>
      <vt:lpstr>Main settings of the decapoles</vt:lpstr>
      <vt:lpstr>Gradient and integral estimate</vt:lpstr>
      <vt:lpstr>Current estimate</vt:lpstr>
      <vt:lpstr>Pole geometry</vt:lpstr>
      <vt:lpstr>3D model of iron decapole I</vt:lpstr>
      <vt:lpstr>3D model of iron decapole II</vt:lpstr>
      <vt:lpstr>3D model of iron free decapole I</vt:lpstr>
      <vt:lpstr>3D model of iron free decapole II</vt:lpstr>
      <vt:lpstr>3D model of iron free decapole III</vt:lpstr>
      <vt:lpstr>3D model of iron free decapole IV</vt:lpstr>
      <vt:lpstr>Conclusion</vt:lpstr>
      <vt:lpstr>Thanks for your attention!!!</vt:lpstr>
      <vt:lpstr>3D MODELING OF THE DECAPOLE CORRECTOR</vt:lpstr>
      <vt:lpstr>3D model of iron free decapole with vacuum chamber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MODELING OF THE DECAPOLE CORRECTOR</dc:title>
  <dc:creator>BINP User</dc:creator>
  <cp:lastModifiedBy>Utermann, Sonia Dr.</cp:lastModifiedBy>
  <cp:revision>63</cp:revision>
  <dcterms:created xsi:type="dcterms:W3CDTF">2019-05-06T02:54:57Z</dcterms:created>
  <dcterms:modified xsi:type="dcterms:W3CDTF">2019-05-24T13:35:16Z</dcterms:modified>
</cp:coreProperties>
</file>