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4" r:id="rId3"/>
    <p:sldId id="275" r:id="rId4"/>
    <p:sldId id="276" r:id="rId5"/>
    <p:sldId id="277" r:id="rId6"/>
    <p:sldId id="278" r:id="rId7"/>
    <p:sldId id="280" r:id="rId8"/>
    <p:sldId id="279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6" autoAdjust="0"/>
    <p:restoredTop sz="94660"/>
  </p:normalViewPr>
  <p:slideViewPr>
    <p:cSldViewPr showGuides="1">
      <p:cViewPr>
        <p:scale>
          <a:sx n="70" d="100"/>
          <a:sy n="70" d="100"/>
        </p:scale>
        <p:origin x="-786" y="-336"/>
      </p:cViewPr>
      <p:guideLst>
        <p:guide orient="horz" pos="1026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orient="horz" pos="2928"/>
        <p:guide pos="2160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=""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25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86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=""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532" y="6423285"/>
            <a:ext cx="23040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=""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=""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=""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=""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=""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Bildplatzhalter 4">
            <a:extLst>
              <a:ext uri="{FF2B5EF4-FFF2-40B4-BE49-F238E27FC236}">
                <a16:creationId xmlns=""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=""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=""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=""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=""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Bildplatzhalter 4">
            <a:extLst>
              <a:ext uri="{FF2B5EF4-FFF2-40B4-BE49-F238E27FC236}">
                <a16:creationId xmlns=""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=""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Textplatzhalter 3">
            <a:extLst>
              <a:ext uri="{FF2B5EF4-FFF2-40B4-BE49-F238E27FC236}">
                <a16:creationId xmlns=""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=""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9" name="Textplatzhalter 10">
            <a:extLst>
              <a:ext uri="{FF2B5EF4-FFF2-40B4-BE49-F238E27FC236}">
                <a16:creationId xmlns=""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13" name="Grafik 12">
            <a:extLst>
              <a:ext uri="{FF2B5EF4-FFF2-40B4-BE49-F238E27FC236}">
                <a16:creationId xmlns=""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="" xmlns:a16="http://schemas.microsoft.com/office/drawing/2014/main" id="{658AF006-3416-44FA-BBD1-BCE9F27A19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532" y="6424763"/>
            <a:ext cx="2304000" cy="11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2" r:id="rId6"/>
    <p:sldLayoutId id="2147483673" r:id="rId7"/>
    <p:sldLayoutId id="2147483666" r:id="rId8"/>
    <p:sldLayoutId id="2147483667" r:id="rId9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C693119F-69DD-4BF5-B78E-98C0144F5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cap="none" dirty="0" smtClean="0"/>
              <a:t>May </a:t>
            </a:r>
            <a:r>
              <a:rPr lang="de-DE" cap="none" dirty="0"/>
              <a:t>2</a:t>
            </a:r>
            <a:r>
              <a:rPr lang="de-DE" cap="none" dirty="0" smtClean="0"/>
              <a:t>4, 2019  I  Dieter </a:t>
            </a:r>
            <a:r>
              <a:rPr lang="de-DE" cap="none" dirty="0" err="1" smtClean="0"/>
              <a:t>Prasuhn</a:t>
            </a:r>
            <a:endParaRPr lang="de-DE" cap="none" dirty="0"/>
          </a:p>
        </p:txBody>
      </p:sp>
      <p:sp>
        <p:nvSpPr>
          <p:cNvPr id="11" name="Textplatzhalter 10">
            <a:extLst>
              <a:ext uri="{FF2B5EF4-FFF2-40B4-BE49-F238E27FC236}">
                <a16:creationId xmlns="" xmlns:a16="http://schemas.microsoft.com/office/drawing/2014/main" id="{A5F65145-80CE-4F50-8C39-4EEE423428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Matching</a:t>
            </a:r>
            <a:r>
              <a:rPr lang="de-DE" dirty="0" smtClean="0"/>
              <a:t> CR - HESR</a:t>
            </a:r>
            <a:endParaRPr lang="de-DE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0"/>
            <a:ext cx="6659620" cy="336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0" indent="-1158875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arameters of the CR extracted anti-proton beam</a:t>
            </a:r>
          </a:p>
          <a:p>
            <a:pPr marL="1524000" indent="-1158875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Acceptance of HESR</a:t>
            </a:r>
          </a:p>
          <a:p>
            <a:pPr marL="1524000" indent="-1158875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Origin of the mismatch discussion</a:t>
            </a:r>
          </a:p>
          <a:p>
            <a:pPr marL="1524000" indent="-1158875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524000" indent="-1158875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Solutions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52F4D17-1AD6-42D9-B93A-EB002C62F438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44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Parameters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CR beam at </a:t>
            </a:r>
            <a:r>
              <a:rPr lang="de-DE" dirty="0" err="1" smtClean="0"/>
              <a:t>extraction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1475" y="5401082"/>
            <a:ext cx="11449050" cy="620206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Table </a:t>
            </a:r>
            <a:r>
              <a:rPr lang="de-DE" dirty="0" err="1" smtClean="0"/>
              <a:t>copied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: Christina </a:t>
            </a:r>
            <a:r>
              <a:rPr lang="de-DE" dirty="0" err="1" smtClean="0"/>
              <a:t>Dimopolou</a:t>
            </a:r>
            <a:r>
              <a:rPr lang="de-DE" dirty="0" smtClean="0"/>
              <a:t>, 6</a:t>
            </a:r>
            <a:r>
              <a:rPr lang="de-DE" baseline="30000" dirty="0" smtClean="0"/>
              <a:t>th</a:t>
            </a:r>
            <a:r>
              <a:rPr lang="de-DE" dirty="0" smtClean="0"/>
              <a:t> BINP-FAIR-GSI Workshop, </a:t>
            </a:r>
            <a:r>
              <a:rPr lang="de-DE" dirty="0" err="1" smtClean="0"/>
              <a:t>December</a:t>
            </a:r>
            <a:r>
              <a:rPr lang="de-DE" dirty="0" smtClean="0"/>
              <a:t> 2014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52F4D17-1AD6-42D9-B93A-EB002C62F438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69" y="1356715"/>
            <a:ext cx="11885295" cy="394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9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475" y="116632"/>
            <a:ext cx="11449050" cy="656728"/>
          </a:xfrm>
        </p:spPr>
        <p:txBody>
          <a:bodyPr/>
          <a:lstStyle/>
          <a:p>
            <a:r>
              <a:rPr lang="de-DE" dirty="0" err="1" smtClean="0"/>
              <a:t>Acceptance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HESR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1344" y="908720"/>
            <a:ext cx="11449050" cy="504056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lattice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aperture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vacuum</a:t>
            </a:r>
            <a:r>
              <a:rPr lang="de-DE" dirty="0" smtClean="0"/>
              <a:t> </a:t>
            </a:r>
            <a:r>
              <a:rPr lang="de-DE" dirty="0" err="1" smtClean="0"/>
              <a:t>chambers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52F4D17-1AD6-42D9-B93A-EB002C62F438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77" y="1484784"/>
            <a:ext cx="9294495" cy="446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7"/>
          <p:cNvSpPr/>
          <p:nvPr/>
        </p:nvSpPr>
        <p:spPr>
          <a:xfrm>
            <a:off x="5087888" y="3861048"/>
            <a:ext cx="1008112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2400" dirty="0" err="1" smtClean="0"/>
          </a:p>
        </p:txBody>
      </p:sp>
      <p:sp>
        <p:nvSpPr>
          <p:cNvPr id="10" name="Ellipse 9"/>
          <p:cNvSpPr/>
          <p:nvPr/>
        </p:nvSpPr>
        <p:spPr>
          <a:xfrm>
            <a:off x="5087888" y="4653136"/>
            <a:ext cx="1008112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2400" dirty="0" err="1" smtClean="0"/>
          </a:p>
        </p:txBody>
      </p:sp>
      <p:sp>
        <p:nvSpPr>
          <p:cNvPr id="11" name="Ellipse 10"/>
          <p:cNvSpPr/>
          <p:nvPr/>
        </p:nvSpPr>
        <p:spPr>
          <a:xfrm>
            <a:off x="5087888" y="5445224"/>
            <a:ext cx="1008112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211970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Data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280489"/>
              </p:ext>
            </p:extLst>
          </p:nvPr>
        </p:nvGraphicFramePr>
        <p:xfrm>
          <a:off x="371475" y="1563688"/>
          <a:ext cx="1144905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810"/>
                <a:gridCol w="2289810"/>
                <a:gridCol w="2289810"/>
                <a:gridCol w="2289810"/>
                <a:gridCol w="228981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CR 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values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99% </a:t>
                      </a:r>
                      <a:r>
                        <a:rPr lang="de-DE" dirty="0" err="1" smtClean="0"/>
                        <a:t>particle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content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HESR </a:t>
                      </a:r>
                      <a:r>
                        <a:rPr lang="de-DE" dirty="0" err="1" smtClean="0"/>
                        <a:t>acceptance</a:t>
                      </a:r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(100%)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Horizontal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1.25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6*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err="1" smtClean="0"/>
                        <a:t>value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7.5 mm </a:t>
                      </a:r>
                      <a:r>
                        <a:rPr lang="de-DE" dirty="0" err="1" smtClean="0"/>
                        <a:t>mrad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15.6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Vertical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1.25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6*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value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7.5 mm </a:t>
                      </a:r>
                      <a:r>
                        <a:rPr lang="de-DE" dirty="0" err="1" smtClean="0"/>
                        <a:t>mrad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15.6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de-DE" dirty="0" err="1" smtClean="0"/>
                        <a:t>p</a:t>
                      </a:r>
                      <a:r>
                        <a:rPr lang="de-DE" dirty="0" smtClean="0"/>
                        <a:t>/p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5*10</a:t>
                      </a:r>
                      <a:r>
                        <a:rPr lang="de-DE" baseline="30000" dirty="0" smtClean="0"/>
                        <a:t>-4</a:t>
                      </a:r>
                      <a:endParaRPr lang="de-D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3*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value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1.5*10</a:t>
                      </a:r>
                      <a:r>
                        <a:rPr lang="de-DE" baseline="30000" dirty="0" smtClean="0"/>
                        <a:t>-3</a:t>
                      </a:r>
                      <a:endParaRPr lang="de-D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2.8*10</a:t>
                      </a:r>
                      <a:r>
                        <a:rPr lang="de-DE" baseline="30000" dirty="0" smtClean="0"/>
                        <a:t>-3</a:t>
                      </a:r>
                      <a:endParaRPr lang="de-DE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407368" y="4077072"/>
            <a:ext cx="11449049" cy="509994"/>
          </a:xfrm>
        </p:spPr>
        <p:txBody>
          <a:bodyPr/>
          <a:lstStyle/>
          <a:p>
            <a:pPr algn="ctr"/>
            <a:r>
              <a:rPr lang="de-DE" dirty="0" smtClean="0"/>
              <a:t>In </a:t>
            </a:r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everybody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happy</a:t>
            </a:r>
          </a:p>
          <a:p>
            <a:endParaRPr lang="de-DE" dirty="0"/>
          </a:p>
          <a:p>
            <a:endParaRPr lang="de-DE" dirty="0" smtClean="0"/>
          </a:p>
          <a:p>
            <a:pPr algn="ctr"/>
            <a:r>
              <a:rPr lang="de-DE" sz="2800" dirty="0" smtClean="0">
                <a:solidFill>
                  <a:srgbClr val="FF0000"/>
                </a:solidFill>
              </a:rPr>
              <a:t>BUT: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52F4D17-1AD6-42D9-B93A-EB002C62F438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47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limit</a:t>
            </a:r>
            <a:r>
              <a:rPr lang="de-DE" dirty="0" smtClean="0"/>
              <a:t> in HESR </a:t>
            </a:r>
            <a:r>
              <a:rPr lang="de-DE" dirty="0" err="1" smtClean="0"/>
              <a:t>acceptance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anti-proton beam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accumulated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acceleration</a:t>
            </a:r>
            <a:endParaRPr lang="de-DE" dirty="0" smtClean="0"/>
          </a:p>
          <a:p>
            <a:r>
              <a:rPr lang="de-DE" dirty="0" err="1" smtClean="0"/>
              <a:t>Stochastic</a:t>
            </a:r>
            <a:r>
              <a:rPr lang="de-DE" dirty="0" smtClean="0"/>
              <a:t> </a:t>
            </a:r>
            <a:r>
              <a:rPr lang="de-DE" dirty="0" err="1" smtClean="0"/>
              <a:t>cooling</a:t>
            </a:r>
            <a:r>
              <a:rPr lang="de-DE" dirty="0" smtClean="0"/>
              <a:t> in all planes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at </a:t>
            </a:r>
            <a:r>
              <a:rPr lang="de-DE" dirty="0" err="1" smtClean="0"/>
              <a:t>injection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momentum</a:t>
            </a:r>
            <a:r>
              <a:rPr lang="de-DE" dirty="0" smtClean="0"/>
              <a:t> </a:t>
            </a:r>
            <a:r>
              <a:rPr lang="de-DE" dirty="0" err="1" smtClean="0"/>
              <a:t>cooling</a:t>
            </a:r>
            <a:r>
              <a:rPr lang="de-DE" dirty="0" smtClean="0"/>
              <a:t> 2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: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52F4D17-1AD6-42D9-B93A-EB002C62F438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51791"/>
              </p:ext>
            </p:extLst>
          </p:nvPr>
        </p:nvGraphicFramePr>
        <p:xfrm>
          <a:off x="2423592" y="3645024"/>
          <a:ext cx="878497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022"/>
                <a:gridCol w="3143578"/>
                <a:gridCol w="3384376"/>
              </a:tblGrid>
              <a:tr h="370840"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Advantage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Disadvantage</a:t>
                      </a:r>
                      <a:endParaRPr lang="de-DE" sz="2000" dirty="0"/>
                    </a:p>
                  </a:txBody>
                  <a:tcPr/>
                </a:tc>
              </a:tr>
              <a:tr h="68388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Filter </a:t>
                      </a:r>
                      <a:r>
                        <a:rPr lang="de-DE" sz="2000" dirty="0" err="1" smtClean="0"/>
                        <a:t>cooling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/>
                        <a:t>Fast </a:t>
                      </a:r>
                      <a:r>
                        <a:rPr lang="de-DE" sz="2000" dirty="0" err="1" smtClean="0"/>
                        <a:t>cooling</a:t>
                      </a:r>
                      <a:r>
                        <a:rPr lang="de-DE" sz="2000" dirty="0" smtClean="0"/>
                        <a:t>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/>
                        <a:t>Small </a:t>
                      </a:r>
                      <a:r>
                        <a:rPr lang="de-DE" sz="2000" dirty="0" err="1" smtClean="0"/>
                        <a:t>equilibrium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de-DE" sz="2000" dirty="0" err="1" smtClean="0"/>
                        <a:t>p</a:t>
                      </a:r>
                      <a:r>
                        <a:rPr lang="de-DE" sz="2000" dirty="0" smtClean="0"/>
                        <a:t>/p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err="1" smtClean="0"/>
                        <a:t>Limitted</a:t>
                      </a:r>
                      <a:r>
                        <a:rPr lang="de-DE" sz="2000" baseline="0" dirty="0" smtClean="0"/>
                        <a:t> </a:t>
                      </a:r>
                      <a:r>
                        <a:rPr lang="de-DE" sz="2000" baseline="0" dirty="0" err="1" smtClean="0"/>
                        <a:t>momentum</a:t>
                      </a:r>
                      <a:r>
                        <a:rPr lang="de-DE" sz="2000" baseline="0" dirty="0" smtClean="0"/>
                        <a:t> </a:t>
                      </a:r>
                      <a:r>
                        <a:rPr lang="de-DE" sz="2000" baseline="0" dirty="0" err="1" smtClean="0"/>
                        <a:t>acceptance</a:t>
                      </a:r>
                      <a:r>
                        <a:rPr lang="de-DE" sz="2000" baseline="0" dirty="0" smtClean="0"/>
                        <a:t> (1*10</a:t>
                      </a:r>
                      <a:r>
                        <a:rPr lang="de-DE" sz="2000" baseline="30000" dirty="0" smtClean="0"/>
                        <a:t>-3</a:t>
                      </a:r>
                      <a:r>
                        <a:rPr lang="de-DE" sz="2000" baseline="0" dirty="0" smtClean="0"/>
                        <a:t>)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TOF </a:t>
                      </a:r>
                      <a:r>
                        <a:rPr lang="de-DE" sz="2000" dirty="0" err="1" smtClean="0"/>
                        <a:t>cooling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/>
                        <a:t>Large </a:t>
                      </a:r>
                      <a:r>
                        <a:rPr lang="de-DE" sz="2000" dirty="0" err="1" smtClean="0"/>
                        <a:t>momentum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acceptance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/>
                        <a:t>Long </a:t>
                      </a:r>
                      <a:r>
                        <a:rPr lang="de-DE" sz="2000" dirty="0" err="1" smtClean="0"/>
                        <a:t>cooling</a:t>
                      </a:r>
                      <a:r>
                        <a:rPr lang="de-DE" sz="2000" dirty="0" smtClean="0"/>
                        <a:t> time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/>
                        <a:t>Large </a:t>
                      </a:r>
                      <a:r>
                        <a:rPr lang="de-DE" sz="2000" dirty="0" err="1" smtClean="0"/>
                        <a:t>equilibrium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de-DE" sz="2000" dirty="0" err="1" smtClean="0"/>
                        <a:t>p</a:t>
                      </a:r>
                      <a:r>
                        <a:rPr lang="de-DE" sz="2000" dirty="0" smtClean="0"/>
                        <a:t>/p</a:t>
                      </a:r>
                      <a:endParaRPr lang="de-DE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Data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443392"/>
              </p:ext>
            </p:extLst>
          </p:nvPr>
        </p:nvGraphicFramePr>
        <p:xfrm>
          <a:off x="371475" y="1563688"/>
          <a:ext cx="1144905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810"/>
                <a:gridCol w="2289810"/>
                <a:gridCol w="2289810"/>
                <a:gridCol w="2289810"/>
                <a:gridCol w="228981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CR 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values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99% </a:t>
                      </a:r>
                      <a:r>
                        <a:rPr lang="de-DE" dirty="0" err="1" smtClean="0"/>
                        <a:t>particle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content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HESR </a:t>
                      </a:r>
                      <a:r>
                        <a:rPr lang="de-DE" dirty="0" err="1" smtClean="0"/>
                        <a:t>acceptance</a:t>
                      </a:r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(100%)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Horizontal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1.25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6*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err="1" smtClean="0"/>
                        <a:t>value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7.5 mm </a:t>
                      </a:r>
                      <a:r>
                        <a:rPr lang="de-DE" dirty="0" err="1" smtClean="0"/>
                        <a:t>mrad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15.6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Vertical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1.25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6*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value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7.5 mm </a:t>
                      </a:r>
                      <a:r>
                        <a:rPr lang="de-DE" dirty="0" err="1" smtClean="0"/>
                        <a:t>mrad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15.6 mm </a:t>
                      </a:r>
                      <a:r>
                        <a:rPr lang="de-DE" dirty="0" err="1" smtClean="0"/>
                        <a:t>mrad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de-DE" dirty="0" err="1" smtClean="0"/>
                        <a:t>p</a:t>
                      </a:r>
                      <a:r>
                        <a:rPr lang="de-DE" dirty="0" smtClean="0"/>
                        <a:t>/p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5*10</a:t>
                      </a:r>
                      <a:r>
                        <a:rPr lang="de-DE" baseline="30000" dirty="0" smtClean="0"/>
                        <a:t>-4</a:t>
                      </a:r>
                      <a:endParaRPr lang="de-D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3*</a:t>
                      </a:r>
                      <a:r>
                        <a:rPr lang="de-DE" dirty="0" err="1" smtClean="0"/>
                        <a:t>rms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value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1.5*10</a:t>
                      </a:r>
                      <a:r>
                        <a:rPr lang="de-DE" baseline="30000" dirty="0" smtClean="0"/>
                        <a:t>-3</a:t>
                      </a:r>
                      <a:endParaRPr lang="de-D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2.8*10</a:t>
                      </a:r>
                      <a:r>
                        <a:rPr lang="de-DE" baseline="30000" dirty="0" smtClean="0"/>
                        <a:t>-3</a:t>
                      </a:r>
                      <a:endParaRPr lang="de-DE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407368" y="4077072"/>
            <a:ext cx="11449049" cy="509994"/>
          </a:xfrm>
        </p:spPr>
        <p:txBody>
          <a:bodyPr/>
          <a:lstStyle/>
          <a:p>
            <a:pPr algn="ctr"/>
            <a:r>
              <a:rPr lang="de-DE" dirty="0" err="1" smtClean="0"/>
              <a:t>Momentum</a:t>
            </a:r>
            <a:r>
              <a:rPr lang="de-DE" dirty="0" smtClean="0"/>
              <a:t> </a:t>
            </a:r>
            <a:r>
              <a:rPr lang="de-DE" dirty="0" err="1" smtClean="0"/>
              <a:t>acceptance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FILTER </a:t>
            </a:r>
            <a:r>
              <a:rPr lang="de-DE" dirty="0" err="1" smtClean="0"/>
              <a:t>cooling</a:t>
            </a:r>
            <a:r>
              <a:rPr lang="de-DE" dirty="0" smtClean="0"/>
              <a:t>: 1*10</a:t>
            </a:r>
            <a:r>
              <a:rPr lang="de-DE" baseline="30000" dirty="0" smtClean="0"/>
              <a:t>-3</a:t>
            </a:r>
            <a:endParaRPr lang="de-DE" baseline="300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52F4D17-1AD6-42D9-B93A-EB002C62F43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Ellipse 2"/>
          <p:cNvSpPr/>
          <p:nvPr/>
        </p:nvSpPr>
        <p:spPr>
          <a:xfrm rot="19085776">
            <a:off x="7394537" y="2611917"/>
            <a:ext cx="1459951" cy="20033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18109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584720"/>
          </a:xfrm>
        </p:spPr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ways</a:t>
            </a:r>
            <a:r>
              <a:rPr lang="de-DE" dirty="0" smtClean="0"/>
              <a:t> out: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371475" y="980729"/>
            <a:ext cx="11449050" cy="4796670"/>
          </a:xfrm>
        </p:spPr>
        <p:txBody>
          <a:bodyPr/>
          <a:lstStyle/>
          <a:p>
            <a:pPr marL="804863" indent="-804863">
              <a:buFont typeface="+mj-lt"/>
              <a:buAutoNum type="arabicPeriod"/>
            </a:pPr>
            <a:r>
              <a:rPr lang="de-DE" dirty="0" smtClean="0"/>
              <a:t>CR:</a:t>
            </a:r>
          </a:p>
          <a:p>
            <a:pPr marL="804863" lvl="1" indent="-582613">
              <a:buFont typeface="Symbol" panose="05050102010706020507" pitchFamily="18" charset="2"/>
              <a:buChar char="-"/>
            </a:pPr>
            <a:r>
              <a:rPr lang="de-DE" dirty="0" err="1" smtClean="0"/>
              <a:t>Adjust</a:t>
            </a:r>
            <a:r>
              <a:rPr lang="de-DE" dirty="0" smtClean="0"/>
              <a:t> </a:t>
            </a:r>
            <a:r>
              <a:rPr lang="de-DE" dirty="0" err="1" smtClean="0"/>
              <a:t>mixing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cooled</a:t>
            </a:r>
            <a:r>
              <a:rPr lang="de-DE" dirty="0" smtClean="0"/>
              <a:t> </a:t>
            </a:r>
            <a:r>
              <a:rPr lang="de-DE" dirty="0" err="1" smtClean="0">
                <a:latin typeface="Symbol" panose="05050102010706020507" pitchFamily="18" charset="2"/>
              </a:rPr>
              <a:t>D</a:t>
            </a:r>
            <a:r>
              <a:rPr lang="de-DE" dirty="0" err="1" smtClean="0"/>
              <a:t>p</a:t>
            </a:r>
            <a:r>
              <a:rPr lang="de-DE" dirty="0" smtClean="0"/>
              <a:t>/p in CR</a:t>
            </a:r>
          </a:p>
          <a:p>
            <a:pPr marL="222250" lvl="1" indent="0">
              <a:buNone/>
            </a:pPr>
            <a:r>
              <a:rPr lang="de-DE" dirty="0" smtClean="0"/>
              <a:t>Was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Oleksii</a:t>
            </a:r>
            <a:r>
              <a:rPr lang="de-DE" dirty="0" smtClean="0"/>
              <a:t> </a:t>
            </a:r>
            <a:r>
              <a:rPr lang="de-DE" dirty="0" err="1" smtClean="0"/>
              <a:t>Gorda</a:t>
            </a:r>
            <a:r>
              <a:rPr lang="de-DE" dirty="0" smtClean="0"/>
              <a:t>, 6</a:t>
            </a:r>
            <a:r>
              <a:rPr lang="de-DE" baseline="30000" dirty="0" smtClean="0"/>
              <a:t>th</a:t>
            </a:r>
            <a:r>
              <a:rPr lang="de-DE" dirty="0" smtClean="0"/>
              <a:t> BINP-FAIR-GSI </a:t>
            </a:r>
            <a:r>
              <a:rPr lang="de-DE" dirty="0" err="1" smtClean="0"/>
              <a:t>workshop</a:t>
            </a:r>
            <a:r>
              <a:rPr lang="de-DE" dirty="0" smtClean="0"/>
              <a:t>, </a:t>
            </a:r>
            <a:r>
              <a:rPr lang="de-DE" dirty="0" err="1" smtClean="0"/>
              <a:t>December</a:t>
            </a:r>
            <a:r>
              <a:rPr lang="de-DE" dirty="0" smtClean="0"/>
              <a:t> 2014</a:t>
            </a:r>
          </a:p>
          <a:p>
            <a:pPr marL="1027113" lvl="1" indent="-804863">
              <a:buFont typeface="Symbol" panose="05050102010706020507" pitchFamily="18" charset="2"/>
              <a:buChar char="-"/>
            </a:pPr>
            <a:endParaRPr lang="de-DE" dirty="0"/>
          </a:p>
          <a:p>
            <a:pPr marL="804863" indent="-804863">
              <a:buFont typeface="+mj-lt"/>
              <a:buAutoNum type="arabicPeriod"/>
            </a:pPr>
            <a:r>
              <a:rPr lang="de-DE" dirty="0" smtClean="0"/>
              <a:t>HESR:</a:t>
            </a:r>
          </a:p>
          <a:p>
            <a:pPr marL="804863" lvl="1" indent="-582613">
              <a:buFont typeface="Symbol" panose="05050102010706020507" pitchFamily="18" charset="2"/>
              <a:buChar char="-"/>
            </a:pPr>
            <a:r>
              <a:rPr lang="de-DE" sz="2000" dirty="0" smtClean="0"/>
              <a:t>After </a:t>
            </a:r>
            <a:r>
              <a:rPr lang="de-DE" sz="2000" dirty="0" err="1" smtClean="0"/>
              <a:t>injection</a:t>
            </a:r>
            <a:r>
              <a:rPr lang="de-DE" sz="2000" dirty="0" smtClean="0"/>
              <a:t> </a:t>
            </a:r>
            <a:r>
              <a:rPr lang="de-DE" sz="2000" dirty="0" err="1" smtClean="0"/>
              <a:t>start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TOF </a:t>
            </a:r>
            <a:r>
              <a:rPr lang="de-DE" sz="2000" dirty="0" err="1" smtClean="0"/>
              <a:t>cooling</a:t>
            </a:r>
            <a:endParaRPr lang="de-DE" sz="2000" dirty="0" smtClean="0"/>
          </a:p>
          <a:p>
            <a:pPr marL="804863" lvl="1" indent="-582613">
              <a:buFont typeface="Symbol" panose="05050102010706020507" pitchFamily="18" charset="2"/>
              <a:buChar char="-"/>
            </a:pPr>
            <a:r>
              <a:rPr lang="de-DE" sz="2000" dirty="0" err="1" smtClean="0"/>
              <a:t>When</a:t>
            </a:r>
            <a:r>
              <a:rPr lang="de-DE" sz="2000" dirty="0" smtClean="0"/>
              <a:t> Filter </a:t>
            </a:r>
            <a:r>
              <a:rPr lang="de-DE" sz="2000" dirty="0" err="1" smtClean="0"/>
              <a:t>cooling</a:t>
            </a:r>
            <a:r>
              <a:rPr lang="de-DE" sz="2000" dirty="0" smtClean="0"/>
              <a:t> </a:t>
            </a:r>
            <a:r>
              <a:rPr lang="de-DE" sz="2000" dirty="0" err="1" smtClean="0"/>
              <a:t>acceptance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reached</a:t>
            </a:r>
            <a:r>
              <a:rPr lang="de-DE" sz="2000" dirty="0" smtClean="0"/>
              <a:t> </a:t>
            </a:r>
            <a:r>
              <a:rPr lang="de-DE" sz="2000" dirty="0" err="1" smtClean="0"/>
              <a:t>switch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Filter </a:t>
            </a:r>
            <a:r>
              <a:rPr lang="de-DE" sz="2000" dirty="0" err="1" smtClean="0"/>
              <a:t>cooling</a:t>
            </a:r>
            <a:endParaRPr lang="de-DE" sz="2000" dirty="0" smtClean="0"/>
          </a:p>
          <a:p>
            <a:pPr marL="804863" lvl="1" indent="-582613">
              <a:buFont typeface="Symbol" panose="05050102010706020507" pitchFamily="18" charset="2"/>
              <a:buChar char="-"/>
            </a:pPr>
            <a:r>
              <a:rPr lang="de-DE" sz="2000" dirty="0" smtClean="0"/>
              <a:t>Fast </a:t>
            </a:r>
            <a:r>
              <a:rPr lang="de-DE" sz="2000" dirty="0" err="1" smtClean="0"/>
              <a:t>switching</a:t>
            </a:r>
            <a:r>
              <a:rPr lang="de-DE" sz="2000" dirty="0" smtClean="0"/>
              <a:t> </a:t>
            </a:r>
            <a:r>
              <a:rPr lang="de-DE" sz="2000" dirty="0" err="1" smtClean="0"/>
              <a:t>between</a:t>
            </a:r>
            <a:r>
              <a:rPr lang="de-DE" sz="2000" dirty="0" smtClean="0"/>
              <a:t> TOF </a:t>
            </a:r>
            <a:r>
              <a:rPr lang="de-DE" sz="2000" dirty="0" err="1" smtClean="0"/>
              <a:t>and</a:t>
            </a:r>
            <a:r>
              <a:rPr lang="de-DE" sz="2000" dirty="0" smtClean="0"/>
              <a:t> Filter </a:t>
            </a:r>
            <a:r>
              <a:rPr lang="de-DE" sz="2000" dirty="0" err="1" smtClean="0"/>
              <a:t>cooling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tested</a:t>
            </a:r>
            <a:r>
              <a:rPr lang="de-DE" sz="2000" dirty="0" smtClean="0"/>
              <a:t> at COSY</a:t>
            </a:r>
          </a:p>
          <a:p>
            <a:pPr marL="222250" lvl="1" indent="0">
              <a:buNone/>
            </a:pPr>
            <a:r>
              <a:rPr lang="de-DE" sz="2000" dirty="0" smtClean="0"/>
              <a:t>Filter </a:t>
            </a:r>
            <a:r>
              <a:rPr lang="de-DE" sz="2000" dirty="0" err="1" smtClean="0"/>
              <a:t>cooling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TOF </a:t>
            </a:r>
            <a:r>
              <a:rPr lang="de-DE" sz="2000" dirty="0" err="1" smtClean="0"/>
              <a:t>cooling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foreseen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HESR</a:t>
            </a:r>
          </a:p>
          <a:p>
            <a:pPr marL="222250" lvl="1" indent="0">
              <a:buNone/>
            </a:pPr>
            <a:endParaRPr lang="de-DE" sz="2000" dirty="0"/>
          </a:p>
          <a:p>
            <a:pPr marL="222250" lvl="1" indent="0" algn="ctr">
              <a:buNone/>
            </a:pP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So, </a:t>
            </a:r>
            <a:r>
              <a:rPr lang="de-DE" sz="2400" b="1" dirty="0" err="1" smtClean="0">
                <a:solidFill>
                  <a:schemeClr val="accent3">
                    <a:lumMod val="75000"/>
                  </a:schemeClr>
                </a:solidFill>
              </a:rPr>
              <a:t>this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accent3">
                    <a:lumMod val="75000"/>
                  </a:schemeClr>
                </a:solidFill>
              </a:rPr>
              <a:t>solution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accent3">
                    <a:lumMod val="75000"/>
                  </a:schemeClr>
                </a:solidFill>
              </a:rPr>
              <a:t>realistic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accent3">
                    <a:lumMod val="75000"/>
                  </a:schemeClr>
                </a:solidFill>
              </a:rPr>
              <a:t>accept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 100% anti-protons </a:t>
            </a:r>
            <a:r>
              <a:rPr lang="de-DE" sz="2400" b="1" dirty="0" err="1" smtClean="0">
                <a:solidFill>
                  <a:schemeClr val="accent3">
                    <a:lumMod val="75000"/>
                  </a:schemeClr>
                </a:solidFill>
              </a:rPr>
              <a:t>from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</a:rPr>
              <a:t> CR in HESR</a:t>
            </a:r>
          </a:p>
          <a:p>
            <a:pPr marL="1027113" lvl="1" indent="-804863">
              <a:buFont typeface="Symbol" panose="05050102010706020507" pitchFamily="18" charset="2"/>
              <a:buChar char="-"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24.May 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52F4D17-1AD6-42D9-B93A-EB002C62F438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661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elich_PowerPoint_16x9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Jülich_PowerPoint_16x9.potx" id="{0F5E8835-6491-4076-A857-546EEC7C50FA}" vid="{D6DE276B-3CD7-4E84-9635-17794DF4E23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Juelich_PowerPoint_16x9</Template>
  <TotalTime>0</TotalTime>
  <Words>339</Words>
  <Application>Microsoft Office PowerPoint</Application>
  <PresentationFormat>Benutzerdefiniert</PresentationFormat>
  <Paragraphs>100</Paragraphs>
  <Slides>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Juelich_PowerPoint_16x9</vt:lpstr>
      <vt:lpstr>Matching CR - HESR</vt:lpstr>
      <vt:lpstr>Outline</vt:lpstr>
      <vt:lpstr>Parameters of the CR beam at extraction</vt:lpstr>
      <vt:lpstr>Acceptance of HESR</vt:lpstr>
      <vt:lpstr>Comparison of Data</vt:lpstr>
      <vt:lpstr>The limit in HESR acceptance</vt:lpstr>
      <vt:lpstr>Comparison of Data</vt:lpstr>
      <vt:lpstr>two ways out: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der präsentation</dc:title>
  <dc:creator/>
  <cp:lastModifiedBy/>
  <cp:revision>62</cp:revision>
  <cp:lastPrinted>2017-12-17T14:54:13Z</cp:lastPrinted>
  <dcterms:created xsi:type="dcterms:W3CDTF">2017-12-09T10:26:56Z</dcterms:created>
  <dcterms:modified xsi:type="dcterms:W3CDTF">2019-05-24T07:22:31Z</dcterms:modified>
</cp:coreProperties>
</file>