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4" r:id="rId3"/>
    <p:sldId id="275" r:id="rId4"/>
    <p:sldId id="276" r:id="rId5"/>
    <p:sldId id="277" r:id="rId6"/>
    <p:sldId id="278" r:id="rId7"/>
    <p:sldId id="280" r:id="rId8"/>
    <p:sldId id="279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26" userDrawn="1">
          <p15:clr>
            <a:srgbClr val="A4A3A4"/>
          </p15:clr>
        </p15:guide>
        <p15:guide id="2" pos="234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6" autoAdjust="0"/>
    <p:restoredTop sz="94660"/>
  </p:normalViewPr>
  <p:slideViewPr>
    <p:cSldViewPr showGuides="1">
      <p:cViewPr>
        <p:scale>
          <a:sx n="70" d="100"/>
          <a:sy n="70" d="100"/>
        </p:scale>
        <p:origin x="-786" y="-336"/>
      </p:cViewPr>
      <p:guideLst>
        <p:guide orient="horz" pos="1026"/>
        <p:guide pos="23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3534" y="78"/>
      </p:cViewPr>
      <p:guideLst>
        <p:guide orient="horz" pos="2880"/>
        <p:guide orient="horz" pos="2928"/>
        <p:guide pos="2160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="" xmlns:a16="http://schemas.microsoft.com/office/drawing/2014/main" id="{6E1389CC-567B-462D-9606-5A6D48725E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E32223E6-8DEC-4459-8B52-D06E9BD3DA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DE9E86A-6679-4EC8-847C-9F954F45BF68}" type="datetimeFigureOut">
              <a:rPr lang="de-DE" smtClean="0"/>
              <a:t>24.05.2019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DDE09F90-192B-4C21-A710-7EFC4BA93B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077B6243-ABD9-472E-9641-6E7B2B863D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748E8B7-5326-4A3E-8AE4-83D3CDA8A9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575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13C419-10E8-4216-A6CC-B7C8A23909AD}" type="datetimeFigureOut">
              <a:rPr lang="de-DE" smtClean="0"/>
              <a:t>24.05.2019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F66CAD1-FD47-46B0-9C16-1B81F4E690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32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6CAD1-FD47-46B0-9C16-1B81F4E690E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7258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6CAD1-FD47-46B0-9C16-1B81F4E690E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1868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=""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000"/>
            <a:ext cx="12192000" cy="5067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537344"/>
            <a:ext cx="10728323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Headline der Präsentation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2444192"/>
            <a:ext cx="10728325" cy="516756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Datum  |  Name</a:t>
            </a:r>
            <a:endParaRPr lang="en-US" dirty="0"/>
          </a:p>
        </p:txBody>
      </p:sp>
      <p:sp>
        <p:nvSpPr>
          <p:cNvPr id="12" name="Textplatzhalter 10">
            <a:extLst>
              <a:ext uri="{FF2B5EF4-FFF2-40B4-BE49-F238E27FC236}">
                <a16:creationId xmlns=""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1088740"/>
            <a:ext cx="10728325" cy="72716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spc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der Präsentation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="" xmlns:a16="http://schemas.microsoft.com/office/drawing/2014/main" id="{57CEB1C7-3CEB-41C0-967D-A5811A09D93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9532" y="6423285"/>
            <a:ext cx="2304000" cy="118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 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="" xmlns:a16="http://schemas.microsoft.com/office/drawing/2014/main" id="{A0BABBA3-207B-428D-8CD0-97794373E0F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52013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=""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000"/>
            <a:ext cx="12192000" cy="5067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537344"/>
            <a:ext cx="10728323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Headline der Präsentation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8" y="2660216"/>
            <a:ext cx="10728324" cy="516756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Datum  |  Name</a:t>
            </a:r>
            <a:endParaRPr lang="en-US" dirty="0"/>
          </a:p>
        </p:txBody>
      </p:sp>
      <p:sp>
        <p:nvSpPr>
          <p:cNvPr id="12" name="Textplatzhalter 10">
            <a:extLst>
              <a:ext uri="{FF2B5EF4-FFF2-40B4-BE49-F238E27FC236}">
                <a16:creationId xmlns=""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8" y="1124744"/>
            <a:ext cx="10728325" cy="136180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1800" b="1" cap="none" spc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der Präsentation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="" xmlns:a16="http://schemas.microsoft.com/office/drawing/2014/main" id="{7D7831BC-0764-4D94-B436-8046AD2DF0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sp>
        <p:nvSpPr>
          <p:cNvPr id="10" name="Textplatzhalter 4">
            <a:extLst>
              <a:ext uri="{FF2B5EF4-FFF2-40B4-BE49-F238E27FC236}">
                <a16:creationId xmlns="" xmlns:a16="http://schemas.microsoft.com/office/drawing/2014/main" id="{7390AF7B-9835-4AEF-ADBF-224AF53FB4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9532" y="6423285"/>
            <a:ext cx="2304000" cy="1188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960439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="" xmlns:a16="http://schemas.microsoft.com/office/drawing/2014/main" id="{54A1B7C4-7B43-4178-878E-3C1A63AA60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41313"/>
            <a:ext cx="11449050" cy="308768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=""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9000"/>
            <a:ext cx="12192000" cy="1980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3633688"/>
            <a:ext cx="10728324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Headline der Präsentation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4970822"/>
            <a:ext cx="10728325" cy="360000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Datum  |  Name</a:t>
            </a:r>
            <a:endParaRPr lang="en-US" dirty="0"/>
          </a:p>
        </p:txBody>
      </p:sp>
      <p:sp>
        <p:nvSpPr>
          <p:cNvPr id="12" name="Textplatzhalter 10">
            <a:extLst>
              <a:ext uri="{FF2B5EF4-FFF2-40B4-BE49-F238E27FC236}">
                <a16:creationId xmlns=""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4185084"/>
            <a:ext cx="10728325" cy="72716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spc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der Präsentation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="" xmlns:a16="http://schemas.microsoft.com/office/drawing/2014/main" id="{133D537E-7D32-4AF3-8F50-037B43117F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sp>
        <p:nvSpPr>
          <p:cNvPr id="10" name="Textplatzhalter 4">
            <a:extLst>
              <a:ext uri="{FF2B5EF4-FFF2-40B4-BE49-F238E27FC236}">
                <a16:creationId xmlns="" xmlns:a16="http://schemas.microsoft.com/office/drawing/2014/main" id="{02F77179-7DE6-490F-AFDB-836C5B895F0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532" y="6423285"/>
            <a:ext cx="2304000" cy="1188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349423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=""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9000"/>
            <a:ext cx="12192000" cy="1980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5" name="Bildplatzhalter 4">
            <a:extLst>
              <a:ext uri="{FF2B5EF4-FFF2-40B4-BE49-F238E27FC236}">
                <a16:creationId xmlns="" xmlns:a16="http://schemas.microsoft.com/office/drawing/2014/main" id="{54A1B7C4-7B43-4178-878E-3C1A63AA60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41313"/>
            <a:ext cx="11449050" cy="308768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3633688"/>
            <a:ext cx="10728324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Headline der Präsentation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4911514"/>
            <a:ext cx="10728325" cy="360000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Datum  |  Name</a:t>
            </a:r>
            <a:endParaRPr lang="en-US" dirty="0"/>
          </a:p>
        </p:txBody>
      </p:sp>
      <p:sp>
        <p:nvSpPr>
          <p:cNvPr id="12" name="Textplatzhalter 10">
            <a:extLst>
              <a:ext uri="{FF2B5EF4-FFF2-40B4-BE49-F238E27FC236}">
                <a16:creationId xmlns=""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4221088"/>
            <a:ext cx="10728325" cy="547142"/>
          </a:xfrm>
        </p:spPr>
        <p:txBody>
          <a:bodyPr vert="horz" lIns="0" tIns="0" rIns="0" bIns="0" rtlCol="0" anchor="t" anchorCtr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lang="de-DE" sz="1800" b="1" cap="none" spc="0" baseline="0" dirty="0">
                <a:solidFill>
                  <a:schemeClr val="accent2"/>
                </a:solidFill>
              </a:defRPr>
            </a:lvl1pPr>
          </a:lstStyle>
          <a:p>
            <a:pPr marL="228600" lvl="0" indent="-228600">
              <a:lnSpc>
                <a:spcPct val="100000"/>
              </a:lnSpc>
              <a:spcBef>
                <a:spcPts val="0"/>
              </a:spcBef>
            </a:pPr>
            <a:r>
              <a:rPr lang="de-DE" dirty="0" err="1"/>
              <a:t>Subline</a:t>
            </a:r>
            <a:r>
              <a:rPr lang="de-DE" dirty="0"/>
              <a:t> der Präsentation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="" xmlns:a16="http://schemas.microsoft.com/office/drawing/2014/main" id="{936BB06C-78EA-49C8-AAD0-451B7CEFCA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sp>
        <p:nvSpPr>
          <p:cNvPr id="10" name="Textplatzhalter 4">
            <a:extLst>
              <a:ext uri="{FF2B5EF4-FFF2-40B4-BE49-F238E27FC236}">
                <a16:creationId xmlns="" xmlns:a16="http://schemas.microsoft.com/office/drawing/2014/main" id="{1F0FB68E-EE59-46F0-A3EA-690446700A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532" y="6423285"/>
            <a:ext cx="2304000" cy="1188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813599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extplatzhalter 10">
            <a:extLst>
              <a:ext uri="{FF2B5EF4-FFF2-40B4-BE49-F238E27FC236}">
                <a16:creationId xmlns="" xmlns:a16="http://schemas.microsoft.com/office/drawing/2014/main" id="{F0FEB314-58C6-43FB-BF57-07B357AFA1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3776105" y="6381328"/>
            <a:ext cx="1600508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24.May 2019</a:t>
            </a:r>
            <a:endParaRPr lang="de-D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8290" y="6381328"/>
            <a:ext cx="720000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Page </a:t>
            </a:r>
            <a:fld id="{A52F4D17-1AD6-42D9-B93A-EB002C62F43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020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klei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1578310"/>
            <a:ext cx="11449050" cy="4190666"/>
          </a:xfrm>
        </p:spPr>
        <p:txBody>
          <a:bodyPr/>
          <a:lstStyle>
            <a:lvl1pPr marL="177800" indent="-177800">
              <a:defRPr sz="1800"/>
            </a:lvl1pPr>
            <a:lvl2pPr marL="361950" indent="-184150">
              <a:defRPr sz="1800"/>
            </a:lvl2pPr>
            <a:lvl3pPr marL="539750" indent="-177800">
              <a:defRPr sz="1800"/>
            </a:lvl3pPr>
            <a:lvl4pPr marL="717550" indent="-177800">
              <a:defRPr sz="1800"/>
            </a:lvl4pPr>
            <a:lvl5pPr marL="895350" indent="-177800"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extplatzhalter 10">
            <a:extLst>
              <a:ext uri="{FF2B5EF4-FFF2-40B4-BE49-F238E27FC236}">
                <a16:creationId xmlns="" xmlns:a16="http://schemas.microsoft.com/office/drawing/2014/main" id="{29624FD4-E8F5-4C76-8AB0-019D7FCEAA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3776105" y="6381328"/>
            <a:ext cx="1600508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24.May 2019</a:t>
            </a:r>
            <a:endParaRPr lang="de-D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8290" y="6381328"/>
            <a:ext cx="720000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Page </a:t>
            </a:r>
            <a:fld id="{A52F4D17-1AD6-42D9-B93A-EB002C62F43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392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Bildplatzhalter 4">
            <a:extLst>
              <a:ext uri="{FF2B5EF4-FFF2-40B4-BE49-F238E27FC236}">
                <a16:creationId xmlns="" xmlns:a16="http://schemas.microsoft.com/office/drawing/2014/main" id="{8A00DEAD-5DE0-4EC4-9106-51A82A9A04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628775"/>
            <a:ext cx="5437187" cy="316837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A1A390F4-CC78-4ED1-8D50-5D59AE8D05B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1475" y="4900254"/>
            <a:ext cx="5437187" cy="86872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="" xmlns:a16="http://schemas.microsoft.com/office/drawing/2014/main" id="{23A5E56D-954A-4968-9BC8-DFAC877CAA1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83338" y="1628775"/>
            <a:ext cx="5437187" cy="316837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2" name="Textplatzhalter 3">
            <a:extLst>
              <a:ext uri="{FF2B5EF4-FFF2-40B4-BE49-F238E27FC236}">
                <a16:creationId xmlns="" xmlns:a16="http://schemas.microsoft.com/office/drawing/2014/main" id="{1C326D2C-F758-4203-BE3D-8CDB8EB3094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83338" y="4900254"/>
            <a:ext cx="5437187" cy="86872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13" name="Textplatzhalter 10">
            <a:extLst>
              <a:ext uri="{FF2B5EF4-FFF2-40B4-BE49-F238E27FC236}">
                <a16:creationId xmlns="" xmlns:a16="http://schemas.microsoft.com/office/drawing/2014/main" id="{8D87DCD3-D230-4056-A20A-D9CBA549CE9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3776105" y="6381328"/>
            <a:ext cx="1600508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24.May 2019</a:t>
            </a:r>
            <a:endParaRPr lang="de-DE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8290" y="6381328"/>
            <a:ext cx="720000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Page </a:t>
            </a:r>
            <a:fld id="{A52F4D17-1AD6-42D9-B93A-EB002C62F43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165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9" name="Textplatzhalter 10">
            <a:extLst>
              <a:ext uri="{FF2B5EF4-FFF2-40B4-BE49-F238E27FC236}">
                <a16:creationId xmlns="" xmlns:a16="http://schemas.microsoft.com/office/drawing/2014/main" id="{F63E2467-CDE8-4456-BDC8-2E6458C092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776105" y="6381328"/>
            <a:ext cx="1600508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24.May 2019</a:t>
            </a:r>
            <a:endParaRPr lang="de-DE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8290" y="6381328"/>
            <a:ext cx="720000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Page </a:t>
            </a:r>
            <a:fld id="{A52F4D17-1AD6-42D9-B93A-EB002C62F43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187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6105" y="6381328"/>
            <a:ext cx="1600508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24.May 2019</a:t>
            </a:r>
            <a:endParaRPr lang="de-D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8290" y="6381328"/>
            <a:ext cx="720000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Page </a:t>
            </a:r>
            <a:fld id="{A52F4D17-1AD6-42D9-B93A-EB002C62F43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31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475" y="1563143"/>
            <a:ext cx="11449050" cy="421425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6105" y="6381328"/>
            <a:ext cx="1600508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24.May 2019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8290" y="6381328"/>
            <a:ext cx="720000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Page </a:t>
            </a:r>
            <a:fld id="{A52F4D17-1AD6-42D9-B93A-EB002C62F43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5" y="324000"/>
            <a:ext cx="11449050" cy="11247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pic>
        <p:nvPicPr>
          <p:cNvPr id="13" name="Grafik 12">
            <a:extLst>
              <a:ext uri="{FF2B5EF4-FFF2-40B4-BE49-F238E27FC236}">
                <a16:creationId xmlns="" xmlns:a16="http://schemas.microsoft.com/office/drawing/2014/main" id="{F2C4F5F8-9F24-424C-8284-2E94052236C1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="" xmlns:a16="http://schemas.microsoft.com/office/drawing/2014/main" id="{658AF006-3416-44FA-BBD1-BCE9F27A196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9532" y="6424763"/>
            <a:ext cx="2304000" cy="11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4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0" r:id="rId3"/>
    <p:sldLayoutId id="2147483671" r:id="rId4"/>
    <p:sldLayoutId id="2147483662" r:id="rId5"/>
    <p:sldLayoutId id="2147483672" r:id="rId6"/>
    <p:sldLayoutId id="2147483673" r:id="rId7"/>
    <p:sldLayoutId id="2147483666" r:id="rId8"/>
    <p:sldLayoutId id="2147483667" r:id="rId9"/>
  </p:sldLayoutIdLst>
  <p:hf hdr="0" ftr="0"/>
  <p:txStyles>
    <p:titleStyle>
      <a:lvl1pPr algn="l" defTabSz="914400" rtl="0" eaLnBrk="1" latinLnBrk="0" hangingPunct="1">
        <a:lnSpc>
          <a:spcPct val="114000"/>
        </a:lnSpc>
        <a:spcBef>
          <a:spcPct val="0"/>
        </a:spcBef>
        <a:buNone/>
        <a:defRPr sz="3200" b="1" kern="1200" cap="all" spc="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23495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6675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9535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760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26" userDrawn="1">
          <p15:clr>
            <a:srgbClr val="F26B43"/>
          </p15:clr>
        </p15:guide>
        <p15:guide id="2" pos="234" userDrawn="1">
          <p15:clr>
            <a:srgbClr val="F26B43"/>
          </p15:clr>
        </p15:guide>
        <p15:guide id="3" pos="7446" userDrawn="1">
          <p15:clr>
            <a:srgbClr val="F26B43"/>
          </p15:clr>
        </p15:guide>
        <p15:guide id="4" orient="horz" pos="278" userDrawn="1">
          <p15:clr>
            <a:srgbClr val="F26B43"/>
          </p15:clr>
        </p15:guide>
        <p15:guide id="6" pos="3659" userDrawn="1">
          <p15:clr>
            <a:srgbClr val="F26B43"/>
          </p15:clr>
        </p15:guide>
        <p15:guide id="7" pos="4021" userDrawn="1">
          <p15:clr>
            <a:srgbClr val="F26B43"/>
          </p15:clr>
        </p15:guide>
        <p15:guide id="8" orient="horz" pos="36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C693119F-69DD-4BF5-B78E-98C0144F5F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cap="none" dirty="0" smtClean="0"/>
              <a:t>May </a:t>
            </a:r>
            <a:r>
              <a:rPr lang="de-DE" cap="none" dirty="0"/>
              <a:t>2</a:t>
            </a:r>
            <a:r>
              <a:rPr lang="de-DE" cap="none" dirty="0" smtClean="0"/>
              <a:t>4, 2019  I  Dieter </a:t>
            </a:r>
            <a:r>
              <a:rPr lang="de-DE" cap="none" dirty="0" err="1" smtClean="0"/>
              <a:t>Prasuhn</a:t>
            </a:r>
            <a:endParaRPr lang="de-DE" cap="none" dirty="0"/>
          </a:p>
        </p:txBody>
      </p:sp>
      <p:sp>
        <p:nvSpPr>
          <p:cNvPr id="11" name="Textplatzhalter 10">
            <a:extLst>
              <a:ext uri="{FF2B5EF4-FFF2-40B4-BE49-F238E27FC236}">
                <a16:creationId xmlns="" xmlns:a16="http://schemas.microsoft.com/office/drawing/2014/main" id="{A5F65145-80CE-4F50-8C39-4EEE423428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Matching</a:t>
            </a:r>
            <a:r>
              <a:rPr lang="de-DE" dirty="0" smtClean="0"/>
              <a:t> CR - HESR</a:t>
            </a:r>
            <a:endParaRPr lang="de-DE" dirty="0"/>
          </a:p>
        </p:txBody>
      </p:sp>
      <p:pic>
        <p:nvPicPr>
          <p:cNvPr id="16" name="Grafik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2" y="0"/>
            <a:ext cx="6659620" cy="3361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31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4000" indent="-1158875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arameters of the CR extracted anti-proton beam</a:t>
            </a:r>
          </a:p>
          <a:p>
            <a:pPr marL="1524000" indent="-1158875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Acceptance of HESR</a:t>
            </a:r>
          </a:p>
          <a:p>
            <a:pPr marL="1524000" indent="-1158875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Origin of the mismatch discussion</a:t>
            </a:r>
          </a:p>
          <a:p>
            <a:pPr marL="1524000" indent="-1158875"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1524000" indent="-1158875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Solutions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24.May 2019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A52F4D17-1AD6-42D9-B93A-EB002C62F438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448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Parameters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CR beam at </a:t>
            </a:r>
            <a:r>
              <a:rPr lang="de-DE" dirty="0" err="1" smtClean="0"/>
              <a:t>extraction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1475" y="5401082"/>
            <a:ext cx="11449050" cy="620206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Table </a:t>
            </a:r>
            <a:r>
              <a:rPr lang="de-DE" dirty="0" err="1" smtClean="0"/>
              <a:t>copied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: Christina </a:t>
            </a:r>
            <a:r>
              <a:rPr lang="de-DE" dirty="0" err="1" smtClean="0"/>
              <a:t>Dimopolou</a:t>
            </a:r>
            <a:r>
              <a:rPr lang="de-DE" dirty="0" smtClean="0"/>
              <a:t>, 6</a:t>
            </a:r>
            <a:r>
              <a:rPr lang="de-DE" baseline="30000" dirty="0" smtClean="0"/>
              <a:t>th</a:t>
            </a:r>
            <a:r>
              <a:rPr lang="de-DE" dirty="0" smtClean="0"/>
              <a:t> BINP-FAIR-GSI Workshop, </a:t>
            </a:r>
            <a:r>
              <a:rPr lang="de-DE" dirty="0" err="1" smtClean="0"/>
              <a:t>December</a:t>
            </a:r>
            <a:r>
              <a:rPr lang="de-DE" dirty="0" smtClean="0"/>
              <a:t> 2014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24.May 2019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A52F4D17-1AD6-42D9-B93A-EB002C62F438}" type="slidenum">
              <a:rPr lang="de-DE" smtClean="0"/>
              <a:pPr/>
              <a:t>3</a:t>
            </a:fld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69" y="1356715"/>
            <a:ext cx="11885295" cy="394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297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1475" y="116632"/>
            <a:ext cx="11449050" cy="656728"/>
          </a:xfrm>
        </p:spPr>
        <p:txBody>
          <a:bodyPr/>
          <a:lstStyle/>
          <a:p>
            <a:r>
              <a:rPr lang="de-DE" dirty="0" err="1" smtClean="0"/>
              <a:t>Acceptance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HESR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1344" y="908720"/>
            <a:ext cx="11449050" cy="504056"/>
          </a:xfrm>
        </p:spPr>
        <p:txBody>
          <a:bodyPr/>
          <a:lstStyle/>
          <a:p>
            <a:pPr marL="0" indent="0">
              <a:buNone/>
            </a:pPr>
            <a:r>
              <a:rPr lang="de-DE" dirty="0" err="1" smtClean="0"/>
              <a:t>Defined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maximum</a:t>
            </a:r>
            <a:r>
              <a:rPr lang="de-DE" dirty="0" smtClean="0"/>
              <a:t> </a:t>
            </a:r>
            <a:r>
              <a:rPr lang="de-DE" dirty="0" err="1" smtClean="0"/>
              <a:t>lattice</a:t>
            </a:r>
            <a:r>
              <a:rPr lang="de-DE" dirty="0" smtClean="0"/>
              <a:t> </a:t>
            </a:r>
            <a:r>
              <a:rPr lang="de-DE" dirty="0" err="1" smtClean="0"/>
              <a:t>functions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aperture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vacuum</a:t>
            </a:r>
            <a:r>
              <a:rPr lang="de-DE" dirty="0" smtClean="0"/>
              <a:t> </a:t>
            </a:r>
            <a:r>
              <a:rPr lang="de-DE" dirty="0" err="1" smtClean="0"/>
              <a:t>chambers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24.May 2019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A52F4D17-1AD6-42D9-B93A-EB002C62F438}" type="slidenum">
              <a:rPr lang="de-DE" smtClean="0"/>
              <a:pPr/>
              <a:t>4</a:t>
            </a:fld>
            <a:endParaRPr lang="de-DE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977" y="1484784"/>
            <a:ext cx="9294495" cy="4469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llipse 7"/>
          <p:cNvSpPr/>
          <p:nvPr/>
        </p:nvSpPr>
        <p:spPr>
          <a:xfrm>
            <a:off x="5087888" y="3861048"/>
            <a:ext cx="1008112" cy="7200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de-DE" sz="2400" dirty="0" err="1" smtClean="0"/>
          </a:p>
        </p:txBody>
      </p:sp>
      <p:sp>
        <p:nvSpPr>
          <p:cNvPr id="10" name="Ellipse 9"/>
          <p:cNvSpPr/>
          <p:nvPr/>
        </p:nvSpPr>
        <p:spPr>
          <a:xfrm>
            <a:off x="5087888" y="4653136"/>
            <a:ext cx="1008112" cy="7200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de-DE" sz="2400" dirty="0" err="1" smtClean="0"/>
          </a:p>
        </p:txBody>
      </p:sp>
      <p:sp>
        <p:nvSpPr>
          <p:cNvPr id="11" name="Ellipse 10"/>
          <p:cNvSpPr/>
          <p:nvPr/>
        </p:nvSpPr>
        <p:spPr>
          <a:xfrm>
            <a:off x="5087888" y="5445224"/>
            <a:ext cx="1008112" cy="7200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de-DE" sz="2400" dirty="0" err="1" smtClean="0"/>
          </a:p>
        </p:txBody>
      </p:sp>
    </p:spTree>
    <p:extLst>
      <p:ext uri="{BB962C8B-B14F-4D97-AF65-F5344CB8AC3E}">
        <p14:creationId xmlns:p14="http://schemas.microsoft.com/office/powerpoint/2010/main" val="211970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Comparison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Data</a:t>
            </a:r>
            <a:endParaRPr lang="de-DE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280489"/>
              </p:ext>
            </p:extLst>
          </p:nvPr>
        </p:nvGraphicFramePr>
        <p:xfrm>
          <a:off x="371475" y="1563688"/>
          <a:ext cx="1144905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9810"/>
                <a:gridCol w="2289810"/>
                <a:gridCol w="2289810"/>
                <a:gridCol w="2289810"/>
                <a:gridCol w="2289810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CR </a:t>
                      </a:r>
                      <a:r>
                        <a:rPr lang="de-DE" dirty="0" err="1" smtClean="0"/>
                        <a:t>rms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values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99% </a:t>
                      </a:r>
                      <a:r>
                        <a:rPr lang="de-DE" dirty="0" err="1" smtClean="0"/>
                        <a:t>particle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content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HESR </a:t>
                      </a:r>
                      <a:r>
                        <a:rPr lang="de-DE" dirty="0" err="1" smtClean="0"/>
                        <a:t>acceptance</a:t>
                      </a:r>
                      <a:endParaRPr lang="de-DE" dirty="0" smtClean="0"/>
                    </a:p>
                    <a:p>
                      <a:pPr algn="ctr"/>
                      <a:r>
                        <a:rPr lang="de-DE" dirty="0" smtClean="0"/>
                        <a:t>(100%)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Horizontal</a:t>
                      </a:r>
                      <a:r>
                        <a:rPr lang="de-DE" baseline="0" dirty="0" smtClean="0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1.25 mm </a:t>
                      </a:r>
                      <a:r>
                        <a:rPr lang="de-DE" dirty="0" err="1" smtClean="0"/>
                        <a:t>mrad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6*</a:t>
                      </a:r>
                      <a:r>
                        <a:rPr lang="de-DE" dirty="0" err="1" smtClean="0"/>
                        <a:t>rms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dirty="0" err="1" smtClean="0"/>
                        <a:t>value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7.5 mm </a:t>
                      </a:r>
                      <a:r>
                        <a:rPr lang="de-DE" dirty="0" err="1" smtClean="0"/>
                        <a:t>mrad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15.6 mm </a:t>
                      </a:r>
                      <a:r>
                        <a:rPr lang="de-DE" dirty="0" err="1" smtClean="0"/>
                        <a:t>mrad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Vertical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1.25 mm </a:t>
                      </a:r>
                      <a:r>
                        <a:rPr lang="de-DE" dirty="0" err="1" smtClean="0"/>
                        <a:t>mrad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6*</a:t>
                      </a:r>
                      <a:r>
                        <a:rPr lang="de-DE" dirty="0" err="1" smtClean="0"/>
                        <a:t>rms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value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7.5 mm </a:t>
                      </a:r>
                      <a:r>
                        <a:rPr lang="de-DE" dirty="0" err="1" smtClean="0"/>
                        <a:t>mrad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15.6 mm </a:t>
                      </a:r>
                      <a:r>
                        <a:rPr lang="de-DE" dirty="0" err="1" smtClean="0"/>
                        <a:t>mrad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de-DE" dirty="0" err="1" smtClean="0"/>
                        <a:t>p</a:t>
                      </a:r>
                      <a:r>
                        <a:rPr lang="de-DE" dirty="0" smtClean="0"/>
                        <a:t>/p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5*10</a:t>
                      </a:r>
                      <a:r>
                        <a:rPr lang="de-DE" baseline="30000" dirty="0" smtClean="0"/>
                        <a:t>-4</a:t>
                      </a:r>
                      <a:endParaRPr lang="de-DE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3*</a:t>
                      </a:r>
                      <a:r>
                        <a:rPr lang="de-DE" dirty="0" err="1" smtClean="0"/>
                        <a:t>rms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value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1.5*10</a:t>
                      </a:r>
                      <a:r>
                        <a:rPr lang="de-DE" baseline="30000" dirty="0" smtClean="0"/>
                        <a:t>-3</a:t>
                      </a:r>
                      <a:endParaRPr lang="de-DE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2.8*10</a:t>
                      </a:r>
                      <a:r>
                        <a:rPr lang="de-DE" baseline="30000" dirty="0" smtClean="0"/>
                        <a:t>-3</a:t>
                      </a:r>
                      <a:endParaRPr lang="de-DE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407368" y="4077072"/>
            <a:ext cx="11449049" cy="509994"/>
          </a:xfrm>
        </p:spPr>
        <p:txBody>
          <a:bodyPr/>
          <a:lstStyle/>
          <a:p>
            <a:pPr algn="ctr"/>
            <a:r>
              <a:rPr lang="de-DE" dirty="0" smtClean="0"/>
              <a:t>In </a:t>
            </a:r>
            <a:r>
              <a:rPr lang="de-DE" dirty="0" err="1" smtClean="0"/>
              <a:t>Principle</a:t>
            </a:r>
            <a:r>
              <a:rPr lang="de-DE" dirty="0" smtClean="0"/>
              <a:t> </a:t>
            </a:r>
            <a:r>
              <a:rPr lang="de-DE" dirty="0" err="1" smtClean="0"/>
              <a:t>everybody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happy</a:t>
            </a:r>
          </a:p>
          <a:p>
            <a:endParaRPr lang="de-DE" dirty="0"/>
          </a:p>
          <a:p>
            <a:endParaRPr lang="de-DE" dirty="0" smtClean="0"/>
          </a:p>
          <a:p>
            <a:pPr algn="ctr"/>
            <a:r>
              <a:rPr lang="de-DE" sz="2800" dirty="0" smtClean="0">
                <a:solidFill>
                  <a:srgbClr val="FF0000"/>
                </a:solidFill>
              </a:rPr>
              <a:t>BUT:</a:t>
            </a: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24.May 2019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A52F4D17-1AD6-42D9-B93A-EB002C62F438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247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limit</a:t>
            </a:r>
            <a:r>
              <a:rPr lang="de-DE" dirty="0" smtClean="0"/>
              <a:t> in HESR </a:t>
            </a:r>
            <a:r>
              <a:rPr lang="de-DE" dirty="0" err="1" smtClean="0"/>
              <a:t>acceptance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 anti-proton beam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accumulated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acceleration</a:t>
            </a:r>
            <a:endParaRPr lang="de-DE" dirty="0" smtClean="0"/>
          </a:p>
          <a:p>
            <a:r>
              <a:rPr lang="de-DE" dirty="0" err="1" smtClean="0"/>
              <a:t>Stochastic</a:t>
            </a:r>
            <a:r>
              <a:rPr lang="de-DE" dirty="0" smtClean="0"/>
              <a:t> </a:t>
            </a:r>
            <a:r>
              <a:rPr lang="de-DE" dirty="0" err="1" smtClean="0"/>
              <a:t>cooling</a:t>
            </a:r>
            <a:r>
              <a:rPr lang="de-DE" dirty="0" smtClean="0"/>
              <a:t> in all planes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 at </a:t>
            </a:r>
            <a:r>
              <a:rPr lang="de-DE" dirty="0" err="1" smtClean="0"/>
              <a:t>injection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momentum</a:t>
            </a:r>
            <a:r>
              <a:rPr lang="de-DE" dirty="0" smtClean="0"/>
              <a:t> </a:t>
            </a:r>
            <a:r>
              <a:rPr lang="de-DE" dirty="0" err="1" smtClean="0"/>
              <a:t>cooling</a:t>
            </a:r>
            <a:r>
              <a:rPr lang="de-DE" dirty="0" smtClean="0"/>
              <a:t> 2 </a:t>
            </a:r>
            <a:r>
              <a:rPr lang="de-DE" dirty="0" err="1" smtClean="0"/>
              <a:t>methods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: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24.May 2019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A52F4D17-1AD6-42D9-B93A-EB002C62F438}" type="slidenum">
              <a:rPr lang="de-DE" smtClean="0"/>
              <a:pPr/>
              <a:t>6</a:t>
            </a:fld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851791"/>
              </p:ext>
            </p:extLst>
          </p:nvPr>
        </p:nvGraphicFramePr>
        <p:xfrm>
          <a:off x="2423592" y="3645024"/>
          <a:ext cx="8784976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022"/>
                <a:gridCol w="3143578"/>
                <a:gridCol w="3384376"/>
              </a:tblGrid>
              <a:tr h="370840">
                <a:tc>
                  <a:txBody>
                    <a:bodyPr/>
                    <a:lstStyle/>
                    <a:p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Advantage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err="1" smtClean="0"/>
                        <a:t>Disadvantage</a:t>
                      </a:r>
                      <a:endParaRPr lang="de-DE" sz="2000" dirty="0"/>
                    </a:p>
                  </a:txBody>
                  <a:tcPr/>
                </a:tc>
              </a:tr>
              <a:tr h="683880"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Filter </a:t>
                      </a:r>
                      <a:r>
                        <a:rPr lang="de-DE" sz="2000" dirty="0" err="1" smtClean="0"/>
                        <a:t>cooling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smtClean="0"/>
                        <a:t>Fast </a:t>
                      </a:r>
                      <a:r>
                        <a:rPr lang="de-DE" sz="2000" dirty="0" err="1" smtClean="0"/>
                        <a:t>cooling</a:t>
                      </a:r>
                      <a:r>
                        <a:rPr lang="de-DE" sz="2000" dirty="0" smtClean="0"/>
                        <a:t> time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smtClean="0"/>
                        <a:t>Small </a:t>
                      </a:r>
                      <a:r>
                        <a:rPr lang="de-DE" sz="2000" dirty="0" err="1" smtClean="0"/>
                        <a:t>equilibrium</a:t>
                      </a:r>
                      <a:r>
                        <a:rPr lang="de-DE" sz="2000" dirty="0" smtClean="0"/>
                        <a:t> </a:t>
                      </a:r>
                      <a:r>
                        <a:rPr lang="de-DE" sz="2000" dirty="0" err="1" smtClean="0"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de-DE" sz="2000" dirty="0" err="1" smtClean="0"/>
                        <a:t>p</a:t>
                      </a:r>
                      <a:r>
                        <a:rPr lang="de-DE" sz="2000" dirty="0" smtClean="0"/>
                        <a:t>/p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err="1" smtClean="0"/>
                        <a:t>Limitted</a:t>
                      </a:r>
                      <a:r>
                        <a:rPr lang="de-DE" sz="2000" baseline="0" dirty="0" smtClean="0"/>
                        <a:t> </a:t>
                      </a:r>
                      <a:r>
                        <a:rPr lang="de-DE" sz="2000" baseline="0" dirty="0" err="1" smtClean="0"/>
                        <a:t>momentum</a:t>
                      </a:r>
                      <a:r>
                        <a:rPr lang="de-DE" sz="2000" baseline="0" dirty="0" smtClean="0"/>
                        <a:t> </a:t>
                      </a:r>
                      <a:r>
                        <a:rPr lang="de-DE" sz="2000" baseline="0" dirty="0" err="1" smtClean="0"/>
                        <a:t>acceptance</a:t>
                      </a:r>
                      <a:r>
                        <a:rPr lang="de-DE" sz="2000" baseline="0" dirty="0" smtClean="0"/>
                        <a:t> (1*10</a:t>
                      </a:r>
                      <a:r>
                        <a:rPr lang="de-DE" sz="2000" baseline="30000" dirty="0" smtClean="0"/>
                        <a:t>-3</a:t>
                      </a:r>
                      <a:r>
                        <a:rPr lang="de-DE" sz="2000" baseline="0" dirty="0" smtClean="0"/>
                        <a:t>)</a:t>
                      </a:r>
                      <a:endParaRPr lang="de-DE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TOF </a:t>
                      </a:r>
                      <a:r>
                        <a:rPr lang="de-DE" sz="2000" dirty="0" err="1" smtClean="0"/>
                        <a:t>cooling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smtClean="0"/>
                        <a:t>Large </a:t>
                      </a:r>
                      <a:r>
                        <a:rPr lang="de-DE" sz="2000" dirty="0" err="1" smtClean="0"/>
                        <a:t>momentum</a:t>
                      </a:r>
                      <a:r>
                        <a:rPr lang="de-DE" sz="2000" dirty="0" smtClean="0"/>
                        <a:t> </a:t>
                      </a:r>
                      <a:r>
                        <a:rPr lang="de-DE" sz="2000" dirty="0" err="1" smtClean="0"/>
                        <a:t>acceptance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smtClean="0"/>
                        <a:t>Long </a:t>
                      </a:r>
                      <a:r>
                        <a:rPr lang="de-DE" sz="2000" dirty="0" err="1" smtClean="0"/>
                        <a:t>cooling</a:t>
                      </a:r>
                      <a:r>
                        <a:rPr lang="de-DE" sz="2000" dirty="0" smtClean="0"/>
                        <a:t> time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000" dirty="0" smtClean="0"/>
                        <a:t>Large </a:t>
                      </a:r>
                      <a:r>
                        <a:rPr lang="de-DE" sz="2000" dirty="0" err="1" smtClean="0"/>
                        <a:t>equilibrium</a:t>
                      </a:r>
                      <a:r>
                        <a:rPr lang="de-DE" sz="2000" dirty="0" smtClean="0"/>
                        <a:t> </a:t>
                      </a:r>
                      <a:r>
                        <a:rPr lang="de-DE" sz="2000" dirty="0" err="1" smtClean="0"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de-DE" sz="2000" dirty="0" err="1" smtClean="0"/>
                        <a:t>p</a:t>
                      </a:r>
                      <a:r>
                        <a:rPr lang="de-DE" sz="2000" dirty="0" smtClean="0"/>
                        <a:t>/p</a:t>
                      </a:r>
                      <a:endParaRPr lang="de-DE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87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Comparison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Data</a:t>
            </a:r>
            <a:endParaRPr lang="de-DE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443392"/>
              </p:ext>
            </p:extLst>
          </p:nvPr>
        </p:nvGraphicFramePr>
        <p:xfrm>
          <a:off x="371475" y="1563688"/>
          <a:ext cx="1144905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9810"/>
                <a:gridCol w="2289810"/>
                <a:gridCol w="2289810"/>
                <a:gridCol w="2289810"/>
                <a:gridCol w="2289810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CR </a:t>
                      </a:r>
                      <a:r>
                        <a:rPr lang="de-DE" dirty="0" err="1" smtClean="0"/>
                        <a:t>rms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values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99% </a:t>
                      </a:r>
                      <a:r>
                        <a:rPr lang="de-DE" dirty="0" err="1" smtClean="0"/>
                        <a:t>particle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content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HESR </a:t>
                      </a:r>
                      <a:r>
                        <a:rPr lang="de-DE" dirty="0" err="1" smtClean="0"/>
                        <a:t>acceptance</a:t>
                      </a:r>
                      <a:endParaRPr lang="de-DE" dirty="0" smtClean="0"/>
                    </a:p>
                    <a:p>
                      <a:pPr algn="ctr"/>
                      <a:r>
                        <a:rPr lang="de-DE" dirty="0" smtClean="0"/>
                        <a:t>(100%)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Horizontal</a:t>
                      </a:r>
                      <a:r>
                        <a:rPr lang="de-DE" baseline="0" dirty="0" smtClean="0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1.25 mm </a:t>
                      </a:r>
                      <a:r>
                        <a:rPr lang="de-DE" dirty="0" err="1" smtClean="0"/>
                        <a:t>mrad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6*</a:t>
                      </a:r>
                      <a:r>
                        <a:rPr lang="de-DE" dirty="0" err="1" smtClean="0"/>
                        <a:t>rms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dirty="0" err="1" smtClean="0"/>
                        <a:t>value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7.5 mm </a:t>
                      </a:r>
                      <a:r>
                        <a:rPr lang="de-DE" dirty="0" err="1" smtClean="0"/>
                        <a:t>mrad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15.6 mm </a:t>
                      </a:r>
                      <a:r>
                        <a:rPr lang="de-DE" dirty="0" err="1" smtClean="0"/>
                        <a:t>mrad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Vertical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1.25 mm </a:t>
                      </a:r>
                      <a:r>
                        <a:rPr lang="de-DE" dirty="0" err="1" smtClean="0"/>
                        <a:t>mrad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6*</a:t>
                      </a:r>
                      <a:r>
                        <a:rPr lang="de-DE" dirty="0" err="1" smtClean="0"/>
                        <a:t>rms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value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7.5 mm </a:t>
                      </a:r>
                      <a:r>
                        <a:rPr lang="de-DE" dirty="0" err="1" smtClean="0"/>
                        <a:t>mrad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15.6 mm </a:t>
                      </a:r>
                      <a:r>
                        <a:rPr lang="de-DE" dirty="0" err="1" smtClean="0"/>
                        <a:t>mrad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de-DE" dirty="0" err="1" smtClean="0"/>
                        <a:t>p</a:t>
                      </a:r>
                      <a:r>
                        <a:rPr lang="de-DE" dirty="0" smtClean="0"/>
                        <a:t>/p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5*10</a:t>
                      </a:r>
                      <a:r>
                        <a:rPr lang="de-DE" baseline="30000" dirty="0" smtClean="0"/>
                        <a:t>-4</a:t>
                      </a:r>
                      <a:endParaRPr lang="de-DE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3*</a:t>
                      </a:r>
                      <a:r>
                        <a:rPr lang="de-DE" dirty="0" err="1" smtClean="0"/>
                        <a:t>rms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value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1.5*10</a:t>
                      </a:r>
                      <a:r>
                        <a:rPr lang="de-DE" baseline="30000" dirty="0" smtClean="0"/>
                        <a:t>-3</a:t>
                      </a:r>
                      <a:endParaRPr lang="de-DE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2.8*10</a:t>
                      </a:r>
                      <a:r>
                        <a:rPr lang="de-DE" baseline="30000" dirty="0" smtClean="0"/>
                        <a:t>-3</a:t>
                      </a:r>
                      <a:endParaRPr lang="de-DE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407368" y="4077072"/>
            <a:ext cx="11449049" cy="509994"/>
          </a:xfrm>
        </p:spPr>
        <p:txBody>
          <a:bodyPr/>
          <a:lstStyle/>
          <a:p>
            <a:pPr algn="ctr"/>
            <a:r>
              <a:rPr lang="de-DE" dirty="0" err="1" smtClean="0"/>
              <a:t>Momentum</a:t>
            </a:r>
            <a:r>
              <a:rPr lang="de-DE" dirty="0" smtClean="0"/>
              <a:t> </a:t>
            </a:r>
            <a:r>
              <a:rPr lang="de-DE" dirty="0" err="1" smtClean="0"/>
              <a:t>acceptance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FILTER </a:t>
            </a:r>
            <a:r>
              <a:rPr lang="de-DE" dirty="0" err="1" smtClean="0"/>
              <a:t>cooling</a:t>
            </a:r>
            <a:r>
              <a:rPr lang="de-DE" dirty="0" smtClean="0"/>
              <a:t>: 1*10</a:t>
            </a:r>
            <a:r>
              <a:rPr lang="de-DE" baseline="30000" dirty="0" smtClean="0"/>
              <a:t>-3</a:t>
            </a:r>
            <a:endParaRPr lang="de-DE" baseline="3000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24.May 2019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A52F4D17-1AD6-42D9-B93A-EB002C62F438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3" name="Ellipse 2"/>
          <p:cNvSpPr/>
          <p:nvPr/>
        </p:nvSpPr>
        <p:spPr>
          <a:xfrm rot="19085776">
            <a:off x="7394537" y="2611917"/>
            <a:ext cx="1459951" cy="200334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de-DE" sz="2400" dirty="0" err="1" smtClean="0"/>
          </a:p>
        </p:txBody>
      </p:sp>
    </p:spTree>
    <p:extLst>
      <p:ext uri="{BB962C8B-B14F-4D97-AF65-F5344CB8AC3E}">
        <p14:creationId xmlns:p14="http://schemas.microsoft.com/office/powerpoint/2010/main" val="181095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1475" y="324000"/>
            <a:ext cx="11449050" cy="584720"/>
          </a:xfrm>
        </p:spPr>
        <p:txBody>
          <a:bodyPr/>
          <a:lstStyle/>
          <a:p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ways</a:t>
            </a:r>
            <a:r>
              <a:rPr lang="de-DE" dirty="0" smtClean="0"/>
              <a:t> out: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idx="1"/>
          </p:nvPr>
        </p:nvSpPr>
        <p:spPr>
          <a:xfrm>
            <a:off x="371475" y="980729"/>
            <a:ext cx="11449050" cy="4796670"/>
          </a:xfrm>
        </p:spPr>
        <p:txBody>
          <a:bodyPr/>
          <a:lstStyle/>
          <a:p>
            <a:pPr marL="804863" indent="-804863">
              <a:buFont typeface="+mj-lt"/>
              <a:buAutoNum type="arabicPeriod"/>
            </a:pPr>
            <a:r>
              <a:rPr lang="de-DE" dirty="0" smtClean="0"/>
              <a:t>CR:</a:t>
            </a:r>
          </a:p>
          <a:p>
            <a:pPr marL="804863" lvl="1" indent="-582613">
              <a:buFont typeface="Symbol" panose="05050102010706020507" pitchFamily="18" charset="2"/>
              <a:buChar char="-"/>
            </a:pPr>
            <a:r>
              <a:rPr lang="de-DE" dirty="0" err="1" smtClean="0"/>
              <a:t>Adjust</a:t>
            </a:r>
            <a:r>
              <a:rPr lang="de-DE" dirty="0" smtClean="0"/>
              <a:t> </a:t>
            </a:r>
            <a:r>
              <a:rPr lang="de-DE" dirty="0" err="1" smtClean="0"/>
              <a:t>mixing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reduce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cooled</a:t>
            </a:r>
            <a:r>
              <a:rPr lang="de-DE" dirty="0" smtClean="0"/>
              <a:t> </a:t>
            </a:r>
            <a:r>
              <a:rPr lang="de-DE" dirty="0" err="1" smtClean="0">
                <a:latin typeface="Symbol" panose="05050102010706020507" pitchFamily="18" charset="2"/>
              </a:rPr>
              <a:t>D</a:t>
            </a:r>
            <a:r>
              <a:rPr lang="de-DE" dirty="0" err="1" smtClean="0"/>
              <a:t>p</a:t>
            </a:r>
            <a:r>
              <a:rPr lang="de-DE" dirty="0" smtClean="0"/>
              <a:t>/p in CR</a:t>
            </a:r>
          </a:p>
          <a:p>
            <a:pPr marL="222250" lvl="1" indent="0">
              <a:buNone/>
            </a:pPr>
            <a:r>
              <a:rPr lang="de-DE" dirty="0" smtClean="0"/>
              <a:t>Was </a:t>
            </a:r>
            <a:r>
              <a:rPr lang="de-DE" dirty="0" err="1" smtClean="0"/>
              <a:t>discussed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Oleksii</a:t>
            </a:r>
            <a:r>
              <a:rPr lang="de-DE" dirty="0" smtClean="0"/>
              <a:t> </a:t>
            </a:r>
            <a:r>
              <a:rPr lang="de-DE" dirty="0" err="1" smtClean="0"/>
              <a:t>Gorda</a:t>
            </a:r>
            <a:r>
              <a:rPr lang="de-DE" dirty="0" smtClean="0"/>
              <a:t>, 6</a:t>
            </a:r>
            <a:r>
              <a:rPr lang="de-DE" baseline="30000" dirty="0" smtClean="0"/>
              <a:t>th</a:t>
            </a:r>
            <a:r>
              <a:rPr lang="de-DE" dirty="0" smtClean="0"/>
              <a:t> BINP-FAIR-GSI </a:t>
            </a:r>
            <a:r>
              <a:rPr lang="de-DE" dirty="0" err="1" smtClean="0"/>
              <a:t>workshop</a:t>
            </a:r>
            <a:r>
              <a:rPr lang="de-DE" dirty="0" smtClean="0"/>
              <a:t>, </a:t>
            </a:r>
            <a:r>
              <a:rPr lang="de-DE" dirty="0" err="1" smtClean="0"/>
              <a:t>December</a:t>
            </a:r>
            <a:r>
              <a:rPr lang="de-DE" dirty="0" smtClean="0"/>
              <a:t> 2014</a:t>
            </a:r>
          </a:p>
          <a:p>
            <a:pPr marL="1027113" lvl="1" indent="-804863">
              <a:buFont typeface="Symbol" panose="05050102010706020507" pitchFamily="18" charset="2"/>
              <a:buChar char="-"/>
            </a:pPr>
            <a:endParaRPr lang="de-DE" dirty="0"/>
          </a:p>
          <a:p>
            <a:pPr marL="804863" indent="-804863">
              <a:buFont typeface="+mj-lt"/>
              <a:buAutoNum type="arabicPeriod"/>
            </a:pPr>
            <a:r>
              <a:rPr lang="de-DE" dirty="0" smtClean="0"/>
              <a:t>HESR:</a:t>
            </a:r>
          </a:p>
          <a:p>
            <a:pPr marL="804863" lvl="1" indent="-582613">
              <a:buFont typeface="Symbol" panose="05050102010706020507" pitchFamily="18" charset="2"/>
              <a:buChar char="-"/>
            </a:pPr>
            <a:r>
              <a:rPr lang="de-DE" sz="2000" dirty="0" smtClean="0"/>
              <a:t>After </a:t>
            </a:r>
            <a:r>
              <a:rPr lang="de-DE" sz="2000" dirty="0" err="1" smtClean="0"/>
              <a:t>injection</a:t>
            </a:r>
            <a:r>
              <a:rPr lang="de-DE" sz="2000" dirty="0" smtClean="0"/>
              <a:t> </a:t>
            </a:r>
            <a:r>
              <a:rPr lang="de-DE" sz="2000" dirty="0" err="1" smtClean="0"/>
              <a:t>start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TOF </a:t>
            </a:r>
            <a:r>
              <a:rPr lang="de-DE" sz="2000" dirty="0" err="1" smtClean="0"/>
              <a:t>cooling</a:t>
            </a:r>
            <a:endParaRPr lang="de-DE" sz="2000" dirty="0" smtClean="0"/>
          </a:p>
          <a:p>
            <a:pPr marL="804863" lvl="1" indent="-582613">
              <a:buFont typeface="Symbol" panose="05050102010706020507" pitchFamily="18" charset="2"/>
              <a:buChar char="-"/>
            </a:pPr>
            <a:r>
              <a:rPr lang="de-DE" sz="2000" dirty="0" err="1" smtClean="0"/>
              <a:t>When</a:t>
            </a:r>
            <a:r>
              <a:rPr lang="de-DE" sz="2000" dirty="0" smtClean="0"/>
              <a:t> Filter </a:t>
            </a:r>
            <a:r>
              <a:rPr lang="de-DE" sz="2000" dirty="0" err="1" smtClean="0"/>
              <a:t>cooling</a:t>
            </a:r>
            <a:r>
              <a:rPr lang="de-DE" sz="2000" dirty="0" smtClean="0"/>
              <a:t> </a:t>
            </a:r>
            <a:r>
              <a:rPr lang="de-DE" sz="2000" dirty="0" err="1" smtClean="0"/>
              <a:t>acceptance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reached</a:t>
            </a:r>
            <a:r>
              <a:rPr lang="de-DE" sz="2000" dirty="0" smtClean="0"/>
              <a:t> </a:t>
            </a:r>
            <a:r>
              <a:rPr lang="de-DE" sz="2000" dirty="0" err="1" smtClean="0"/>
              <a:t>switch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Filter </a:t>
            </a:r>
            <a:r>
              <a:rPr lang="de-DE" sz="2000" dirty="0" err="1" smtClean="0"/>
              <a:t>cooling</a:t>
            </a:r>
            <a:endParaRPr lang="de-DE" sz="2000" dirty="0" smtClean="0"/>
          </a:p>
          <a:p>
            <a:pPr marL="804863" lvl="1" indent="-582613">
              <a:buFont typeface="Symbol" panose="05050102010706020507" pitchFamily="18" charset="2"/>
              <a:buChar char="-"/>
            </a:pPr>
            <a:r>
              <a:rPr lang="de-DE" sz="2000" dirty="0" smtClean="0"/>
              <a:t>Fast </a:t>
            </a:r>
            <a:r>
              <a:rPr lang="de-DE" sz="2000" dirty="0" err="1" smtClean="0"/>
              <a:t>switching</a:t>
            </a:r>
            <a:r>
              <a:rPr lang="de-DE" sz="2000" dirty="0" smtClean="0"/>
              <a:t> </a:t>
            </a:r>
            <a:r>
              <a:rPr lang="de-DE" sz="2000" dirty="0" err="1" smtClean="0"/>
              <a:t>between</a:t>
            </a:r>
            <a:r>
              <a:rPr lang="de-DE" sz="2000" dirty="0" smtClean="0"/>
              <a:t> TOF </a:t>
            </a:r>
            <a:r>
              <a:rPr lang="de-DE" sz="2000" dirty="0" err="1" smtClean="0"/>
              <a:t>and</a:t>
            </a:r>
            <a:r>
              <a:rPr lang="de-DE" sz="2000" dirty="0" smtClean="0"/>
              <a:t> Filter </a:t>
            </a:r>
            <a:r>
              <a:rPr lang="de-DE" sz="2000" dirty="0" err="1" smtClean="0"/>
              <a:t>cooling</a:t>
            </a:r>
            <a:r>
              <a:rPr lang="de-DE" sz="2000" dirty="0" smtClean="0"/>
              <a:t> </a:t>
            </a:r>
            <a:r>
              <a:rPr lang="de-DE" sz="2000" dirty="0" err="1" smtClean="0"/>
              <a:t>has</a:t>
            </a:r>
            <a:r>
              <a:rPr lang="de-DE" sz="2000" dirty="0" smtClean="0"/>
              <a:t> </a:t>
            </a:r>
            <a:r>
              <a:rPr lang="de-DE" sz="2000" dirty="0" err="1" smtClean="0"/>
              <a:t>been</a:t>
            </a:r>
            <a:r>
              <a:rPr lang="de-DE" sz="2000" dirty="0" smtClean="0"/>
              <a:t> </a:t>
            </a:r>
            <a:r>
              <a:rPr lang="de-DE" sz="2000" dirty="0" err="1" smtClean="0"/>
              <a:t>tested</a:t>
            </a:r>
            <a:r>
              <a:rPr lang="de-DE" sz="2000" dirty="0" smtClean="0"/>
              <a:t> at COSY</a:t>
            </a:r>
          </a:p>
          <a:p>
            <a:pPr marL="222250" lvl="1" indent="0">
              <a:buNone/>
            </a:pPr>
            <a:r>
              <a:rPr lang="de-DE" sz="2000" dirty="0" smtClean="0"/>
              <a:t>Filter </a:t>
            </a:r>
            <a:r>
              <a:rPr lang="de-DE" sz="2000" dirty="0" err="1" smtClean="0"/>
              <a:t>cooling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TOF </a:t>
            </a:r>
            <a:r>
              <a:rPr lang="de-DE" sz="2000" dirty="0" err="1" smtClean="0"/>
              <a:t>cooling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foreseen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HESR</a:t>
            </a:r>
          </a:p>
          <a:p>
            <a:pPr marL="222250" lvl="1" indent="0">
              <a:buNone/>
            </a:pPr>
            <a:endParaRPr lang="de-DE" sz="2000" dirty="0"/>
          </a:p>
          <a:p>
            <a:pPr marL="222250" lvl="1" indent="0" algn="ctr">
              <a:buNone/>
            </a:pPr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</a:rPr>
              <a:t>So, </a:t>
            </a:r>
            <a:r>
              <a:rPr lang="de-DE" sz="2400" b="1" dirty="0" err="1" smtClean="0">
                <a:solidFill>
                  <a:schemeClr val="accent3">
                    <a:lumMod val="75000"/>
                  </a:schemeClr>
                </a:solidFill>
              </a:rPr>
              <a:t>this</a:t>
            </a:r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b="1" dirty="0" err="1" smtClean="0">
                <a:solidFill>
                  <a:schemeClr val="accent3">
                    <a:lumMod val="75000"/>
                  </a:schemeClr>
                </a:solidFill>
              </a:rPr>
              <a:t>solution</a:t>
            </a:r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b="1" dirty="0" err="1" smtClean="0">
                <a:solidFill>
                  <a:schemeClr val="accent3">
                    <a:lumMod val="75000"/>
                  </a:schemeClr>
                </a:solidFill>
              </a:rPr>
              <a:t>is</a:t>
            </a:r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b="1" dirty="0" err="1" smtClean="0">
                <a:solidFill>
                  <a:schemeClr val="accent3">
                    <a:lumMod val="75000"/>
                  </a:schemeClr>
                </a:solidFill>
              </a:rPr>
              <a:t>realistic</a:t>
            </a:r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b="1" dirty="0" err="1" smtClean="0">
                <a:solidFill>
                  <a:schemeClr val="accent3">
                    <a:lumMod val="75000"/>
                  </a:schemeClr>
                </a:solidFill>
              </a:rPr>
              <a:t>to</a:t>
            </a:r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b="1" dirty="0" err="1" smtClean="0">
                <a:solidFill>
                  <a:schemeClr val="accent3">
                    <a:lumMod val="75000"/>
                  </a:schemeClr>
                </a:solidFill>
              </a:rPr>
              <a:t>accept</a:t>
            </a:r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</a:rPr>
              <a:t> 100% anti-protons </a:t>
            </a:r>
            <a:r>
              <a:rPr lang="de-DE" sz="2400" b="1" dirty="0" err="1" smtClean="0">
                <a:solidFill>
                  <a:schemeClr val="accent3">
                    <a:lumMod val="75000"/>
                  </a:schemeClr>
                </a:solidFill>
              </a:rPr>
              <a:t>from</a:t>
            </a:r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</a:rPr>
              <a:t> CR in HESR</a:t>
            </a:r>
          </a:p>
          <a:p>
            <a:pPr marL="1027113" lvl="1" indent="-804863">
              <a:buFont typeface="Symbol" panose="05050102010706020507" pitchFamily="18" charset="2"/>
              <a:buChar char="-"/>
            </a:pPr>
            <a:endParaRPr lang="de-DE" dirty="0" smtClean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24.May 2019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A52F4D17-1AD6-42D9-B93A-EB002C62F438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661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uelich_PowerPoint_16x9">
  <a:themeElements>
    <a:clrScheme name="Benutzerdefiniert 292">
      <a:dk1>
        <a:sysClr val="windowText" lastClr="000000"/>
      </a:dk1>
      <a:lt1>
        <a:sysClr val="window" lastClr="FFFFFF"/>
      </a:lt1>
      <a:dk2>
        <a:srgbClr val="6D268E"/>
      </a:dk2>
      <a:lt2>
        <a:srgbClr val="EBEBEB"/>
      </a:lt2>
      <a:accent1>
        <a:srgbClr val="023D6B"/>
      </a:accent1>
      <a:accent2>
        <a:srgbClr val="ADBDE3"/>
      </a:accent2>
      <a:accent3>
        <a:srgbClr val="30A93B"/>
      </a:accent3>
      <a:accent4>
        <a:srgbClr val="FFE900"/>
      </a:accent4>
      <a:accent5>
        <a:srgbClr val="FF8C0C"/>
      </a:accent5>
      <a:accent6>
        <a:srgbClr val="DF0F44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95000"/>
          </a:lnSpc>
          <a:defRPr sz="2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lnSpc>
            <a:spcPct val="95000"/>
          </a:lnSpc>
          <a:defRPr sz="2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Jülich_PowerPoint_16x9.potx" id="{0F5E8835-6491-4076-A857-546EEC7C50FA}" vid="{D6DE276B-3CD7-4E84-9635-17794DF4E23B}"/>
    </a:ext>
  </a:extLst>
</a:theme>
</file>

<file path=ppt/theme/theme2.xml><?xml version="1.0" encoding="utf-8"?>
<a:theme xmlns:a="http://schemas.openxmlformats.org/drawingml/2006/main" name="Office">
  <a:themeElements>
    <a:clrScheme name="Benutzerdefiniert 282">
      <a:dk1>
        <a:sysClr val="windowText" lastClr="000000"/>
      </a:dk1>
      <a:lt1>
        <a:sysClr val="window" lastClr="FFFFFF"/>
      </a:lt1>
      <a:dk2>
        <a:srgbClr val="AF82B9"/>
      </a:dk2>
      <a:lt2>
        <a:srgbClr val="EBEBEB"/>
      </a:lt2>
      <a:accent1>
        <a:srgbClr val="023D6B"/>
      </a:accent1>
      <a:accent2>
        <a:srgbClr val="ADBDE3"/>
      </a:accent2>
      <a:accent3>
        <a:srgbClr val="B9D25F"/>
      </a:accent3>
      <a:accent4>
        <a:srgbClr val="FAEB5A"/>
      </a:accent4>
      <a:accent5>
        <a:srgbClr val="FAB45A"/>
      </a:accent5>
      <a:accent6>
        <a:srgbClr val="EB5F73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282">
      <a:dk1>
        <a:sysClr val="windowText" lastClr="000000"/>
      </a:dk1>
      <a:lt1>
        <a:sysClr val="window" lastClr="FFFFFF"/>
      </a:lt1>
      <a:dk2>
        <a:srgbClr val="AF82B9"/>
      </a:dk2>
      <a:lt2>
        <a:srgbClr val="EBEBEB"/>
      </a:lt2>
      <a:accent1>
        <a:srgbClr val="023D6B"/>
      </a:accent1>
      <a:accent2>
        <a:srgbClr val="ADBDE3"/>
      </a:accent2>
      <a:accent3>
        <a:srgbClr val="B9D25F"/>
      </a:accent3>
      <a:accent4>
        <a:srgbClr val="FAEB5A"/>
      </a:accent4>
      <a:accent5>
        <a:srgbClr val="FAB45A"/>
      </a:accent5>
      <a:accent6>
        <a:srgbClr val="EB5F73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Juelich_PowerPoint_16x9</Template>
  <TotalTime>0</TotalTime>
  <Words>339</Words>
  <Application>Microsoft Office PowerPoint</Application>
  <PresentationFormat>Benutzerdefiniert</PresentationFormat>
  <Paragraphs>100</Paragraphs>
  <Slides>8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Juelich_PowerPoint_16x9</vt:lpstr>
      <vt:lpstr>Matching CR - HESR</vt:lpstr>
      <vt:lpstr>Outline</vt:lpstr>
      <vt:lpstr>Parameters of the CR beam at extraction</vt:lpstr>
      <vt:lpstr>Acceptance of HESR</vt:lpstr>
      <vt:lpstr>Comparison of Data</vt:lpstr>
      <vt:lpstr>The limit in HESR acceptance</vt:lpstr>
      <vt:lpstr>Comparison of Data</vt:lpstr>
      <vt:lpstr>two ways out: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der präsentation</dc:title>
  <dc:creator/>
  <cp:lastModifiedBy/>
  <cp:revision>62</cp:revision>
  <cp:lastPrinted>2017-12-17T14:54:13Z</cp:lastPrinted>
  <dcterms:created xsi:type="dcterms:W3CDTF">2017-12-09T10:26:56Z</dcterms:created>
  <dcterms:modified xsi:type="dcterms:W3CDTF">2019-05-24T07:22:31Z</dcterms:modified>
</cp:coreProperties>
</file>