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7"/>
  </p:notesMasterIdLst>
  <p:handoutMasterIdLst>
    <p:handoutMasterId r:id="rId28"/>
  </p:handoutMasterIdLst>
  <p:sldIdLst>
    <p:sldId id="256" r:id="rId2"/>
    <p:sldId id="296" r:id="rId3"/>
    <p:sldId id="298" r:id="rId4"/>
    <p:sldId id="325" r:id="rId5"/>
    <p:sldId id="300" r:id="rId6"/>
    <p:sldId id="271" r:id="rId7"/>
    <p:sldId id="328" r:id="rId8"/>
    <p:sldId id="330" r:id="rId9"/>
    <p:sldId id="326" r:id="rId10"/>
    <p:sldId id="301" r:id="rId11"/>
    <p:sldId id="302" r:id="rId12"/>
    <p:sldId id="316" r:id="rId13"/>
    <p:sldId id="317" r:id="rId14"/>
    <p:sldId id="320" r:id="rId15"/>
    <p:sldId id="305" r:id="rId16"/>
    <p:sldId id="327" r:id="rId17"/>
    <p:sldId id="306" r:id="rId18"/>
    <p:sldId id="309" r:id="rId19"/>
    <p:sldId id="310" r:id="rId20"/>
    <p:sldId id="312" r:id="rId21"/>
    <p:sldId id="314" r:id="rId22"/>
    <p:sldId id="311" r:id="rId23"/>
    <p:sldId id="277" r:id="rId24"/>
    <p:sldId id="331" r:id="rId25"/>
    <p:sldId id="332" r:id="rId26"/>
  </p:sldIdLst>
  <p:sldSz cx="9144000" cy="6858000" type="screen4x3"/>
  <p:notesSz cx="6858000" cy="9144000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33"/>
    <a:srgbClr val="666666"/>
    <a:srgbClr val="EAEAEA"/>
    <a:srgbClr val="FDBB6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1" autoAdjust="0"/>
    <p:restoredTop sz="94691" autoAdjust="0"/>
  </p:normalViewPr>
  <p:slideViewPr>
    <p:cSldViewPr snapToGrid="0" snapToObjects="1">
      <p:cViewPr varScale="1">
        <p:scale>
          <a:sx n="63" d="100"/>
          <a:sy n="63" d="100"/>
        </p:scale>
        <p:origin x="1596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851660-0934-124D-A4B3-496C7F320307}" type="datetimeFigureOut">
              <a:rPr lang="de-DE" smtClean="0"/>
              <a:t>31.05.2019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3A3EDE-7EBB-0F4A-80C2-34DB9D2E2ED3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282155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C828EF-C252-394A-93BF-1C478CFA0896}" type="datetimeFigureOut">
              <a:rPr lang="de-DE" smtClean="0"/>
              <a:t>31.05.2019</a:t>
            </a:fld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E02386-BEE7-5D4D-B4E7-4BB579C47884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2901983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 6" descr="fair-mesh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3" t="11489" r="5373" b="5511"/>
          <a:stretch/>
        </p:blipFill>
        <p:spPr>
          <a:xfrm>
            <a:off x="110437" y="1417154"/>
            <a:ext cx="8926586" cy="505625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251563" y="3244364"/>
            <a:ext cx="6607516" cy="779866"/>
          </a:xfrm>
        </p:spPr>
        <p:txBody>
          <a:bodyPr anchor="b" anchorCtr="0">
            <a:noAutofit/>
          </a:bodyPr>
          <a:lstStyle>
            <a:lvl1pPr algn="ctr">
              <a:defRPr sz="3600">
                <a:solidFill>
                  <a:srgbClr val="333333"/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4024230"/>
            <a:ext cx="6400800" cy="584660"/>
          </a:xfrm>
        </p:spPr>
        <p:txBody>
          <a:bodyPr>
            <a:normAutofit/>
          </a:bodyPr>
          <a:lstStyle>
            <a:lvl1pPr marL="0" indent="0" algn="ctr">
              <a:buNone/>
              <a:defRPr sz="1700">
                <a:solidFill>
                  <a:srgbClr val="66666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 smtClean="0"/>
              <a:t>Click to edit Master subtitle style</a:t>
            </a:r>
            <a:endParaRPr lang="en-GB" noProof="0" dirty="0"/>
          </a:p>
        </p:txBody>
      </p:sp>
      <p:sp>
        <p:nvSpPr>
          <p:cNvPr id="13" name="Rechteck 12"/>
          <p:cNvSpPr/>
          <p:nvPr userDrawn="1"/>
        </p:nvSpPr>
        <p:spPr>
          <a:xfrm>
            <a:off x="404091" y="6650182"/>
            <a:ext cx="3371273" cy="207818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4099368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964992" y="6552643"/>
            <a:ext cx="74489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333333"/>
                </a:solidFill>
                <a:latin typeface="Arial"/>
                <a:cs typeface="Arial"/>
              </a:defRPr>
            </a:lvl1pPr>
          </a:lstStyle>
          <a:p>
            <a:fld id="{125CBDDA-5CCF-8748-8988-9DC6C8981774}" type="slidenum">
              <a:rPr lang="en-GB" noProof="0" smtClean="0"/>
              <a:pPr/>
              <a:t>‹Nr.›</a:t>
            </a:fld>
            <a:endParaRPr lang="en-GB" noProof="0" dirty="0"/>
          </a:p>
        </p:txBody>
      </p:sp>
      <p:sp>
        <p:nvSpPr>
          <p:cNvPr id="9" name="Datumsplatzhalter 4"/>
          <p:cNvSpPr>
            <a:spLocks noGrp="1"/>
          </p:cNvSpPr>
          <p:nvPr>
            <p:ph type="dt" sz="half" idx="2"/>
          </p:nvPr>
        </p:nvSpPr>
        <p:spPr>
          <a:xfrm>
            <a:off x="6728604" y="6552643"/>
            <a:ext cx="12202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333333"/>
                </a:solidFill>
              </a:defRPr>
            </a:lvl1pPr>
          </a:lstStyle>
          <a:p>
            <a:r>
              <a:rPr lang="en-US" noProof="0" smtClean="0"/>
              <a:t>2019-05-21</a:t>
            </a:r>
            <a:endParaRPr lang="en-GB" noProof="0" dirty="0"/>
          </a:p>
        </p:txBody>
      </p:sp>
      <p:sp>
        <p:nvSpPr>
          <p:cNvPr id="10" name="Titelplatzhalter 1"/>
          <p:cNvSpPr>
            <a:spLocks noGrp="1"/>
          </p:cNvSpPr>
          <p:nvPr>
            <p:ph type="title"/>
          </p:nvPr>
        </p:nvSpPr>
        <p:spPr>
          <a:xfrm>
            <a:off x="422565" y="270000"/>
            <a:ext cx="5870411" cy="78755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  <p:sp>
        <p:nvSpPr>
          <p:cNvPr id="11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422565" y="6551086"/>
            <a:ext cx="6306039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rgbClr val="333333"/>
                </a:solidFill>
              </a:defRPr>
            </a:lvl1pPr>
          </a:lstStyle>
          <a:p>
            <a:pPr algn="l"/>
            <a:r>
              <a:rPr lang="en-GB" smtClean="0"/>
              <a:t>Hagelskamp/Reich-Sprenger - Site Management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476649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964992" y="6552643"/>
            <a:ext cx="74489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333333"/>
                </a:solidFill>
                <a:latin typeface="Arial"/>
                <a:cs typeface="Arial"/>
              </a:defRPr>
            </a:lvl1pPr>
          </a:lstStyle>
          <a:p>
            <a:fld id="{125CBDDA-5CCF-8748-8988-9DC6C8981774}" type="slidenum">
              <a:rPr lang="en-GB" noProof="0" smtClean="0"/>
              <a:pPr/>
              <a:t>‹Nr.›</a:t>
            </a:fld>
            <a:endParaRPr lang="en-GB" noProof="0" dirty="0"/>
          </a:p>
        </p:txBody>
      </p:sp>
      <p:sp>
        <p:nvSpPr>
          <p:cNvPr id="10" name="Datumsplatzhalter 4"/>
          <p:cNvSpPr>
            <a:spLocks noGrp="1"/>
          </p:cNvSpPr>
          <p:nvPr>
            <p:ph type="dt" sz="half" idx="10"/>
          </p:nvPr>
        </p:nvSpPr>
        <p:spPr>
          <a:xfrm>
            <a:off x="6728604" y="6552643"/>
            <a:ext cx="12202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333333"/>
                </a:solidFill>
              </a:defRPr>
            </a:lvl1pPr>
          </a:lstStyle>
          <a:p>
            <a:r>
              <a:rPr lang="en-US" noProof="0" smtClean="0"/>
              <a:t>2019-05-21</a:t>
            </a:r>
            <a:endParaRPr lang="en-GB" noProof="0" dirty="0"/>
          </a:p>
        </p:txBody>
      </p:sp>
      <p:sp>
        <p:nvSpPr>
          <p:cNvPr id="11" name="Titelplatzhalter 1"/>
          <p:cNvSpPr>
            <a:spLocks noGrp="1"/>
          </p:cNvSpPr>
          <p:nvPr>
            <p:ph type="title"/>
          </p:nvPr>
        </p:nvSpPr>
        <p:spPr>
          <a:xfrm>
            <a:off x="422565" y="270000"/>
            <a:ext cx="5870411" cy="78755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  <p:sp>
        <p:nvSpPr>
          <p:cNvPr id="12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422565" y="6551086"/>
            <a:ext cx="6306039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rgbClr val="333333"/>
                </a:solidFill>
              </a:defRPr>
            </a:lvl1pPr>
          </a:lstStyle>
          <a:p>
            <a:pPr algn="l"/>
            <a:r>
              <a:rPr lang="en-GB" smtClean="0"/>
              <a:t>Hagelskamp/Reich-Sprenger - Site Management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660251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964992" y="6552643"/>
            <a:ext cx="74489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333333"/>
                </a:solidFill>
                <a:latin typeface="Arial"/>
                <a:cs typeface="Arial"/>
              </a:defRPr>
            </a:lvl1pPr>
          </a:lstStyle>
          <a:p>
            <a:fld id="{125CBDDA-5CCF-8748-8988-9DC6C8981774}" type="slidenum">
              <a:rPr lang="en-GB" noProof="0" smtClean="0"/>
              <a:pPr/>
              <a:t>‹Nr.›</a:t>
            </a:fld>
            <a:endParaRPr lang="en-GB" noProof="0" dirty="0"/>
          </a:p>
        </p:txBody>
      </p:sp>
      <p:sp>
        <p:nvSpPr>
          <p:cNvPr id="8" name="Datumsplatzhalter 4"/>
          <p:cNvSpPr>
            <a:spLocks noGrp="1"/>
          </p:cNvSpPr>
          <p:nvPr>
            <p:ph type="dt" sz="half" idx="2"/>
          </p:nvPr>
        </p:nvSpPr>
        <p:spPr>
          <a:xfrm>
            <a:off x="6728604" y="6552643"/>
            <a:ext cx="12202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333333"/>
                </a:solidFill>
              </a:defRPr>
            </a:lvl1pPr>
          </a:lstStyle>
          <a:p>
            <a:r>
              <a:rPr lang="en-US" noProof="0" smtClean="0"/>
              <a:t>2019-05-21</a:t>
            </a:r>
            <a:endParaRPr lang="en-GB" noProof="0" dirty="0"/>
          </a:p>
        </p:txBody>
      </p:sp>
      <p:sp>
        <p:nvSpPr>
          <p:cNvPr id="9" name="Titelplatzhalter 1"/>
          <p:cNvSpPr>
            <a:spLocks noGrp="1"/>
          </p:cNvSpPr>
          <p:nvPr>
            <p:ph type="title"/>
          </p:nvPr>
        </p:nvSpPr>
        <p:spPr>
          <a:xfrm>
            <a:off x="422565" y="270000"/>
            <a:ext cx="5870411" cy="78755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  <p:sp>
        <p:nvSpPr>
          <p:cNvPr id="10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422565" y="6551086"/>
            <a:ext cx="6306039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rgbClr val="333333"/>
                </a:solidFill>
              </a:defRPr>
            </a:lvl1pPr>
          </a:lstStyle>
          <a:p>
            <a:pPr algn="l"/>
            <a:r>
              <a:rPr lang="en-GB" smtClean="0"/>
              <a:t>Hagelskamp/Reich-Sprenger - Site Management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897924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/>
          <p:cNvSpPr/>
          <p:nvPr/>
        </p:nvSpPr>
        <p:spPr>
          <a:xfrm>
            <a:off x="0" y="6612411"/>
            <a:ext cx="9144000" cy="255600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22565" y="1450685"/>
            <a:ext cx="8211834" cy="49035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964992" y="6552643"/>
            <a:ext cx="74489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333333"/>
                </a:solidFill>
                <a:latin typeface="Arial"/>
                <a:cs typeface="Arial"/>
              </a:defRPr>
            </a:lvl1pPr>
          </a:lstStyle>
          <a:p>
            <a:fld id="{125CBDDA-5CCF-8748-8988-9DC6C8981774}" type="slidenum">
              <a:rPr lang="en-GB" noProof="0" smtClean="0"/>
              <a:pPr/>
              <a:t>‹Nr.›</a:t>
            </a:fld>
            <a:endParaRPr lang="en-GB" noProof="0" dirty="0"/>
          </a:p>
        </p:txBody>
      </p:sp>
      <p:cxnSp>
        <p:nvCxnSpPr>
          <p:cNvPr id="9" name="Gerade Verbindung 8"/>
          <p:cNvCxnSpPr/>
          <p:nvPr/>
        </p:nvCxnSpPr>
        <p:spPr>
          <a:xfrm>
            <a:off x="0" y="1068273"/>
            <a:ext cx="9144000" cy="0"/>
          </a:xfrm>
          <a:prstGeom prst="line">
            <a:avLst/>
          </a:prstGeom>
          <a:ln w="254000">
            <a:solidFill>
              <a:srgbClr val="EAEA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22565" y="270000"/>
            <a:ext cx="5870411" cy="78755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  <p:sp>
        <p:nvSpPr>
          <p:cNvPr id="4" name="Rechteck 3"/>
          <p:cNvSpPr>
            <a:spLocks/>
          </p:cNvSpPr>
          <p:nvPr/>
        </p:nvSpPr>
        <p:spPr>
          <a:xfrm>
            <a:off x="-1" y="939485"/>
            <a:ext cx="255600" cy="255600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12" name="Rechteck 11"/>
          <p:cNvSpPr>
            <a:spLocks/>
          </p:cNvSpPr>
          <p:nvPr/>
        </p:nvSpPr>
        <p:spPr>
          <a:xfrm>
            <a:off x="-1" y="6609871"/>
            <a:ext cx="255600" cy="255600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>
          <a:xfrm>
            <a:off x="6737231" y="6552643"/>
            <a:ext cx="1211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333333"/>
                </a:solidFill>
              </a:defRPr>
            </a:lvl1pPr>
          </a:lstStyle>
          <a:p>
            <a:r>
              <a:rPr lang="en-US" noProof="0" smtClean="0"/>
              <a:t>2019-05-21</a:t>
            </a:r>
            <a:endParaRPr lang="en-GB" noProof="0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422565" y="6551086"/>
            <a:ext cx="6314665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rgbClr val="333333"/>
                </a:solidFill>
              </a:defRPr>
            </a:lvl1pPr>
          </a:lstStyle>
          <a:p>
            <a:pPr algn="l"/>
            <a:r>
              <a:rPr lang="en-GB" smtClean="0"/>
              <a:t>Hagelskamp/Reich-Sprenger - Site Management</a:t>
            </a:r>
            <a:endParaRPr lang="en-GB" dirty="0"/>
          </a:p>
        </p:txBody>
      </p:sp>
      <p:pic>
        <p:nvPicPr>
          <p:cNvPr id="13" name="Grafik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2976" y="255219"/>
            <a:ext cx="658369" cy="548641"/>
          </a:xfrm>
          <a:prstGeom prst="rect">
            <a:avLst/>
          </a:prstGeom>
        </p:spPr>
      </p:pic>
      <p:pic>
        <p:nvPicPr>
          <p:cNvPr id="14" name="Bild 6" descr="GSI_Logo_rgb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7965" y="259790"/>
            <a:ext cx="1349516" cy="449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886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4" r:id="rId4"/>
  </p:sldLayoutIdLst>
  <p:timing>
    <p:tnLst>
      <p:par>
        <p:cTn id="1" dur="indefinite" restart="never" nodeType="tmRoot"/>
      </p:par>
    </p:tnLst>
  </p:timing>
  <p:hf hdr="0"/>
  <p:txStyles>
    <p:titleStyle>
      <a:lvl1pPr algn="l" defTabSz="457200" rtl="0" eaLnBrk="1" latinLnBrk="0" hangingPunct="1">
        <a:spcBef>
          <a:spcPct val="0"/>
        </a:spcBef>
        <a:buNone/>
        <a:defRPr sz="2400" b="1" kern="1200">
          <a:solidFill>
            <a:srgbClr val="333333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tabLst>
          <a:tab pos="0" algn="l"/>
        </a:tabLst>
        <a:defRPr sz="2400" kern="1200">
          <a:solidFill>
            <a:srgbClr val="333333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tabLst>
          <a:tab pos="0" algn="l"/>
        </a:tabLst>
        <a:defRPr sz="2000" kern="1200">
          <a:solidFill>
            <a:srgbClr val="333333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tabLst>
          <a:tab pos="0" algn="l"/>
        </a:tabLst>
        <a:defRPr sz="1800" kern="1200">
          <a:solidFill>
            <a:srgbClr val="333333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tabLst>
          <a:tab pos="0" algn="l"/>
        </a:tabLst>
        <a:defRPr sz="1600" kern="1200">
          <a:solidFill>
            <a:srgbClr val="333333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tabLst>
          <a:tab pos="0" algn="l"/>
        </a:tabLst>
        <a:defRPr sz="1400" kern="1200">
          <a:solidFill>
            <a:srgbClr val="333333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tags" Target="../tags/tag2.xml"/><Relationship Id="rId7" Type="http://schemas.openxmlformats.org/officeDocument/2006/relationships/image" Target="../media/image24.png"/><Relationship Id="rId2" Type="http://schemas.openxmlformats.org/officeDocument/2006/relationships/tags" Target="../tags/tag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3.emf"/><Relationship Id="rId5" Type="http://schemas.openxmlformats.org/officeDocument/2006/relationships/oleObject" Target="../embeddings/oleObject1.bin"/><Relationship Id="rId4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tags" Target="../tags/tag4.xml"/><Relationship Id="rId7" Type="http://schemas.openxmlformats.org/officeDocument/2006/relationships/image" Target="../media/image26.png"/><Relationship Id="rId2" Type="http://schemas.openxmlformats.org/officeDocument/2006/relationships/tags" Target="../tags/tag3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3.emf"/><Relationship Id="rId5" Type="http://schemas.openxmlformats.org/officeDocument/2006/relationships/oleObject" Target="../embeddings/oleObject1.bin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29.em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251563" y="2929317"/>
            <a:ext cx="6607516" cy="1094913"/>
          </a:xfrm>
        </p:spPr>
        <p:txBody>
          <a:bodyPr/>
          <a:lstStyle/>
          <a:p>
            <a:r>
              <a:rPr lang="en-GB" sz="3200" dirty="0" smtClean="0"/>
              <a:t>Site Management</a:t>
            </a:r>
            <a:br>
              <a:rPr lang="en-GB" sz="3200" dirty="0" smtClean="0"/>
            </a:br>
            <a:r>
              <a:rPr lang="en-GB" sz="3200" dirty="0" smtClean="0"/>
              <a:t>Lean Construction Workshop </a:t>
            </a:r>
            <a:endParaRPr lang="en-GB" sz="2800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4024229"/>
            <a:ext cx="6400800" cy="938295"/>
          </a:xfrm>
        </p:spPr>
        <p:txBody>
          <a:bodyPr>
            <a:normAutofit lnSpcReduction="10000"/>
          </a:bodyPr>
          <a:lstStyle/>
          <a:p>
            <a:r>
              <a:rPr lang="en-GB" sz="1700" dirty="0" smtClean="0"/>
              <a:t>Harald Hagelskamp, Hartmut Reich-Sprenger</a:t>
            </a:r>
          </a:p>
          <a:p>
            <a:r>
              <a:rPr lang="en-GB" dirty="0" smtClean="0"/>
              <a:t>2</a:t>
            </a:r>
            <a:r>
              <a:rPr lang="en-GB" sz="1700" baseline="30000" dirty="0" smtClean="0"/>
              <a:t>nd</a:t>
            </a:r>
            <a:r>
              <a:rPr lang="en-GB" sz="1700" dirty="0" smtClean="0"/>
              <a:t> BINP/FAIR CR Workshop Meeting,</a:t>
            </a:r>
          </a:p>
          <a:p>
            <a:r>
              <a:rPr lang="en-GB" dirty="0" smtClean="0"/>
              <a:t>20.-24. May 2019</a:t>
            </a:r>
            <a:endParaRPr lang="en-GB" sz="1700" dirty="0"/>
          </a:p>
        </p:txBody>
      </p:sp>
    </p:spTree>
    <p:extLst>
      <p:ext uri="{BB962C8B-B14F-4D97-AF65-F5344CB8AC3E}">
        <p14:creationId xmlns:p14="http://schemas.microsoft.com/office/powerpoint/2010/main" val="3910199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25CBDDA-5CCF-8748-8988-9DC6C8981774}" type="slidenum">
              <a:rPr lang="en-GB" noProof="0" smtClean="0"/>
              <a:pPr/>
              <a:t>10</a:t>
            </a:fld>
            <a:endParaRPr lang="en-GB" noProof="0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noProof="0" smtClean="0"/>
              <a:t>2019-05-21</a:t>
            </a:r>
            <a:endParaRPr lang="en-GB" noProof="0" dirty="0"/>
          </a:p>
        </p:txBody>
      </p:sp>
      <p:sp>
        <p:nvSpPr>
          <p:cNvPr id="11" name="Titel 10"/>
          <p:cNvSpPr>
            <a:spLocks noGrp="1"/>
          </p:cNvSpPr>
          <p:nvPr>
            <p:ph type="title"/>
          </p:nvPr>
        </p:nvSpPr>
        <p:spPr>
          <a:xfrm>
            <a:off x="422565" y="270000"/>
            <a:ext cx="5870411" cy="409731"/>
          </a:xfrm>
        </p:spPr>
        <p:txBody>
          <a:bodyPr>
            <a:normAutofit fontScale="90000"/>
          </a:bodyPr>
          <a:lstStyle/>
          <a:p>
            <a:r>
              <a:rPr lang="de-DE" dirty="0" smtClean="0"/>
              <a:t>Logistics - Intermediate Storage</a:t>
            </a:r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en-GB" smtClean="0"/>
              <a:t>Hagelskamp/Reich-Sprenger - Site Management</a:t>
            </a:r>
            <a:endParaRPr lang="en-GB" dirty="0"/>
          </a:p>
        </p:txBody>
      </p:sp>
      <p:sp>
        <p:nvSpPr>
          <p:cNvPr id="7" name="Textfeld 6"/>
          <p:cNvSpPr txBox="1"/>
          <p:nvPr/>
        </p:nvSpPr>
        <p:spPr>
          <a:xfrm>
            <a:off x="422565" y="5891002"/>
            <a:ext cx="8211834" cy="3693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0070C0"/>
            </a:solidFill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lang="en-US" dirty="0" smtClean="0"/>
              <a:t>Central Logistic Control to ensure steady flow of components to FAIR Site</a:t>
            </a:r>
            <a:r>
              <a:rPr lang="de-DE" dirty="0" smtClean="0"/>
              <a:t>.</a:t>
            </a:r>
          </a:p>
        </p:txBody>
      </p:sp>
      <p:pic>
        <p:nvPicPr>
          <p:cNvPr id="8" name="Picture 4" descr="D:\FAIR_Project\Site Management\Logistik\Halle Weiterstadt\Bilder Umlagerung\20180418_09415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5314" y="4060464"/>
            <a:ext cx="2543998" cy="1665186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5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D:\FAIR_Project\Site Management\Logistik\Halle Weiterstadt\IMG_20180221_12335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565" y="4060464"/>
            <a:ext cx="2220249" cy="1665186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5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Inhaltsplatzhalter 2"/>
          <p:cNvSpPr txBox="1">
            <a:spLocks/>
          </p:cNvSpPr>
          <p:nvPr/>
        </p:nvSpPr>
        <p:spPr bwMode="auto">
          <a:xfrm>
            <a:off x="142228" y="1278680"/>
            <a:ext cx="8210193" cy="2616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85725" indent="-857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defRPr sz="2400">
                <a:solidFill>
                  <a:srgbClr val="00599D"/>
                </a:solidFill>
                <a:latin typeface="+mn-lt"/>
                <a:ea typeface="+mn-ea"/>
                <a:cs typeface="+mn-cs"/>
              </a:defRPr>
            </a:lvl1pPr>
            <a:lvl2pPr marL="419100" indent="-2667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14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2pPr>
            <a:lvl3pPr marL="514350" indent="400050" algn="l" rtl="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3pPr>
            <a:lvl4pPr marL="714375" indent="-20638" algn="l" rtl="0" eaLnBrk="0" fontAlgn="base" hangingPunct="0">
              <a:spcBef>
                <a:spcPct val="20000"/>
              </a:spcBef>
              <a:spcAft>
                <a:spcPct val="0"/>
              </a:spcAft>
              <a:defRPr sz="1600" i="1">
                <a:solidFill>
                  <a:srgbClr val="990000"/>
                </a:solidFill>
                <a:latin typeface="+mn-lt"/>
              </a:defRPr>
            </a:lvl4pPr>
            <a:lvl5pPr marL="2143125" indent="-1247775" algn="l" rtl="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6CC"/>
                </a:solidFill>
                <a:latin typeface="+mn-lt"/>
              </a:defRPr>
            </a:lvl5pPr>
            <a:lvl6pPr marL="2600325" indent="-1247775" algn="l" rtl="0" eaLnBrk="1" fontAlgn="base" hangingPunct="1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6CC"/>
                </a:solidFill>
                <a:latin typeface="+mn-lt"/>
              </a:defRPr>
            </a:lvl6pPr>
            <a:lvl7pPr marL="3057525" indent="-1247775" algn="l" rtl="0" eaLnBrk="1" fontAlgn="base" hangingPunct="1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6CC"/>
                </a:solidFill>
                <a:latin typeface="+mn-lt"/>
              </a:defRPr>
            </a:lvl7pPr>
            <a:lvl8pPr marL="3514725" indent="-1247775" algn="l" rtl="0" eaLnBrk="1" fontAlgn="base" hangingPunct="1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6CC"/>
                </a:solidFill>
                <a:latin typeface="+mn-lt"/>
              </a:defRPr>
            </a:lvl8pPr>
            <a:lvl9pPr marL="3971925" indent="-1247775" algn="l" rtl="0" eaLnBrk="1" fontAlgn="base" hangingPunct="1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6CC"/>
                </a:solidFill>
                <a:latin typeface="+mn-lt"/>
              </a:defRPr>
            </a:lvl9pPr>
          </a:lstStyle>
          <a:p>
            <a:pPr marL="619094" lvl="1" indent="-285736" defTabSz="914353">
              <a:spcBef>
                <a:spcPts val="0"/>
              </a:spcBef>
            </a:pPr>
            <a:r>
              <a:rPr lang="en-US" sz="1400" kern="0" dirty="0" smtClean="0">
                <a:solidFill>
                  <a:srgbClr val="000000"/>
                </a:solidFill>
                <a:latin typeface="Arial"/>
                <a:cs typeface="Arial" charset="0"/>
              </a:rPr>
              <a:t>FAIR is renting 9000m² of storage area approx. 10km from FAIR site for the next four years.</a:t>
            </a:r>
          </a:p>
          <a:p>
            <a:pPr marL="619094" lvl="1" indent="-285736" defTabSz="914353">
              <a:spcBef>
                <a:spcPts val="0"/>
              </a:spcBef>
            </a:pPr>
            <a:r>
              <a:rPr lang="en-US" sz="1400" kern="0" dirty="0" smtClean="0">
                <a:solidFill>
                  <a:srgbClr val="000000"/>
                </a:solidFill>
                <a:latin typeface="Arial"/>
                <a:cs typeface="Arial" charset="0"/>
              </a:rPr>
              <a:t>DB Schenker is contracted as Logistic Services Provider to manage all loading and storage activities and to perform all transports to Fair site and to GSI.</a:t>
            </a:r>
          </a:p>
          <a:p>
            <a:pPr marL="619094" lvl="1" indent="-285736" defTabSz="914353">
              <a:spcBef>
                <a:spcPts val="0"/>
              </a:spcBef>
            </a:pPr>
            <a:endParaRPr lang="en-US" sz="1400" kern="0" dirty="0" smtClean="0">
              <a:solidFill>
                <a:srgbClr val="000000"/>
              </a:solidFill>
              <a:latin typeface="Arial"/>
              <a:cs typeface="Arial" charset="0"/>
            </a:endParaRPr>
          </a:p>
          <a:p>
            <a:pPr marL="619094" lvl="1" indent="-285736" defTabSz="914353">
              <a:spcBef>
                <a:spcPts val="0"/>
              </a:spcBef>
            </a:pPr>
            <a:r>
              <a:rPr lang="en-US" sz="1400" kern="0" dirty="0" smtClean="0">
                <a:solidFill>
                  <a:srgbClr val="000000"/>
                </a:solidFill>
                <a:latin typeface="Arial"/>
                <a:cs typeface="Arial" charset="0"/>
              </a:rPr>
              <a:t>All Components (Assembly Groups) will be taken into storage after completion of Pre-Assembly and after successful completion of all relevant functional tests.</a:t>
            </a:r>
          </a:p>
          <a:p>
            <a:pPr marL="619094" lvl="1" indent="-285736" defTabSz="914353">
              <a:spcBef>
                <a:spcPts val="0"/>
              </a:spcBef>
            </a:pPr>
            <a:r>
              <a:rPr lang="en-US" sz="1400" kern="0" dirty="0" smtClean="0">
                <a:solidFill>
                  <a:srgbClr val="000000"/>
                </a:solidFill>
                <a:latin typeface="Arial"/>
                <a:cs typeface="Arial" charset="0"/>
              </a:rPr>
              <a:t>All Assembly Groups (Transport Units) will be packed and loaded for transport to site according to installation sequence</a:t>
            </a:r>
            <a:r>
              <a:rPr lang="en-US" sz="1400" kern="0" dirty="0">
                <a:solidFill>
                  <a:srgbClr val="000000"/>
                </a:solidFill>
                <a:cs typeface="Arial" charset="0"/>
              </a:rPr>
              <a:t> and</a:t>
            </a:r>
            <a:r>
              <a:rPr lang="en-US" sz="1400" kern="0" dirty="0" smtClean="0">
                <a:solidFill>
                  <a:srgbClr val="000000"/>
                </a:solidFill>
                <a:cs typeface="Arial" charset="0"/>
              </a:rPr>
              <a:t> requirements</a:t>
            </a:r>
            <a:r>
              <a:rPr lang="en-US" sz="1400" kern="0" dirty="0" smtClean="0">
                <a:solidFill>
                  <a:srgbClr val="000000"/>
                </a:solidFill>
                <a:latin typeface="Arial"/>
                <a:cs typeface="Arial" charset="0"/>
              </a:rPr>
              <a:t>, to allow testing and preservation of completed beam line sections.</a:t>
            </a:r>
          </a:p>
          <a:p>
            <a:pPr marL="619094" lvl="1" indent="-285736" defTabSz="914353">
              <a:spcBef>
                <a:spcPts val="0"/>
              </a:spcBef>
            </a:pPr>
            <a:endParaRPr lang="en-US" sz="1400" kern="0" dirty="0">
              <a:solidFill>
                <a:srgbClr val="000000"/>
              </a:solidFill>
              <a:latin typeface="Arial"/>
              <a:cs typeface="Arial" charset="0"/>
            </a:endParaRPr>
          </a:p>
          <a:p>
            <a:pPr marL="619094" lvl="1" indent="-285736" defTabSz="914353">
              <a:spcBef>
                <a:spcPts val="0"/>
              </a:spcBef>
            </a:pPr>
            <a:r>
              <a:rPr lang="en-US" sz="1400" kern="0" dirty="0" smtClean="0">
                <a:solidFill>
                  <a:srgbClr val="000000"/>
                </a:solidFill>
                <a:latin typeface="Arial"/>
                <a:cs typeface="Arial" charset="0"/>
              </a:rPr>
              <a:t>Status of all Components (delivery, storage, necessary rest work) are recorded and tracked in </a:t>
            </a:r>
            <a:r>
              <a:rPr lang="en-US" sz="1400" kern="0" dirty="0">
                <a:solidFill>
                  <a:srgbClr val="000000"/>
                </a:solidFill>
                <a:latin typeface="Arial"/>
                <a:cs typeface="Arial" charset="0"/>
              </a:rPr>
              <a:t>SAP PLM (Product Lifecycle Management</a:t>
            </a:r>
            <a:r>
              <a:rPr lang="en-US" sz="1400" kern="0" dirty="0" smtClean="0">
                <a:solidFill>
                  <a:srgbClr val="000000"/>
                </a:solidFill>
                <a:latin typeface="Arial"/>
                <a:cs typeface="Arial" charset="0"/>
              </a:rPr>
              <a:t>).</a:t>
            </a:r>
            <a:endParaRPr lang="en-US" sz="1400" kern="0" dirty="0">
              <a:solidFill>
                <a:srgbClr val="000000"/>
              </a:solidFill>
              <a:latin typeface="Arial"/>
              <a:cs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7688" y="4059713"/>
            <a:ext cx="3022752" cy="166593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5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94484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25CBDDA-5CCF-8748-8988-9DC6C8981774}" type="slidenum">
              <a:rPr lang="en-GB" noProof="0" smtClean="0"/>
              <a:pPr/>
              <a:t>11</a:t>
            </a:fld>
            <a:endParaRPr lang="en-GB" noProof="0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noProof="0" smtClean="0"/>
              <a:t>2019-05-21</a:t>
            </a:r>
            <a:endParaRPr lang="en-GB" noProof="0" dirty="0"/>
          </a:p>
        </p:txBody>
      </p:sp>
      <p:sp>
        <p:nvSpPr>
          <p:cNvPr id="11" name="Titel 10"/>
          <p:cNvSpPr>
            <a:spLocks noGrp="1"/>
          </p:cNvSpPr>
          <p:nvPr>
            <p:ph type="title"/>
          </p:nvPr>
        </p:nvSpPr>
        <p:spPr>
          <a:xfrm>
            <a:off x="422565" y="270000"/>
            <a:ext cx="5870411" cy="409731"/>
          </a:xfrm>
        </p:spPr>
        <p:txBody>
          <a:bodyPr>
            <a:normAutofit fontScale="90000"/>
          </a:bodyPr>
          <a:lstStyle/>
          <a:p>
            <a:r>
              <a:rPr lang="de-DE" dirty="0" smtClean="0"/>
              <a:t>Logistics – Transport to FAIR Site </a:t>
            </a:r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en-GB" smtClean="0"/>
              <a:t>Hagelskamp/Reich-Sprenger - Site Management</a:t>
            </a:r>
            <a:endParaRPr lang="en-GB" dirty="0"/>
          </a:p>
        </p:txBody>
      </p:sp>
      <p:sp>
        <p:nvSpPr>
          <p:cNvPr id="7" name="Textfeld 6"/>
          <p:cNvSpPr txBox="1"/>
          <p:nvPr/>
        </p:nvSpPr>
        <p:spPr>
          <a:xfrm>
            <a:off x="428877" y="5891002"/>
            <a:ext cx="8205521" cy="33855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0070C0"/>
            </a:solidFill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lang="en-US" sz="1600" dirty="0" smtClean="0"/>
              <a:t>The Guideline Document „Internal Logistics“ becomes an integral part of the Contracts </a:t>
            </a:r>
            <a:endParaRPr lang="en-US" sz="1600" dirty="0"/>
          </a:p>
        </p:txBody>
      </p:sp>
      <p:sp>
        <p:nvSpPr>
          <p:cNvPr id="22" name="Inhaltsplatzhalter 2"/>
          <p:cNvSpPr txBox="1">
            <a:spLocks/>
          </p:cNvSpPr>
          <p:nvPr/>
        </p:nvSpPr>
        <p:spPr>
          <a:xfrm>
            <a:off x="422565" y="1401724"/>
            <a:ext cx="4395172" cy="1869678"/>
          </a:xfrm>
          <a:prstGeom prst="rect">
            <a:avLst/>
          </a:prstGeom>
          <a:solidFill>
            <a:srgbClr val="FFFFCC"/>
          </a:solidFill>
          <a:ln w="25400">
            <a:solidFill>
              <a:srgbClr val="002060"/>
            </a:solidFill>
          </a:ln>
        </p:spPr>
        <p:txBody>
          <a:bodyPr>
            <a:normAutofit/>
          </a:bodyPr>
          <a:lstStyle>
            <a:lvl1pPr marL="342900" indent="-342900" algn="l" rtl="0" eaLnBrk="1" fontAlgn="base" hangingPunct="1">
              <a:spcBef>
                <a:spcPts val="913"/>
              </a:spcBef>
              <a:spcAft>
                <a:spcPct val="0"/>
              </a:spcAft>
              <a:defRPr sz="3400">
                <a:solidFill>
                  <a:srgbClr val="00599D"/>
                </a:solidFill>
                <a:latin typeface="+mn-lt"/>
                <a:ea typeface="+mn-ea"/>
                <a:cs typeface="+mn-cs"/>
                <a:sym typeface="Arial" pitchFamily="34" charset="0"/>
              </a:defRPr>
            </a:lvl1pPr>
            <a:lvl2pPr marL="647700" indent="-192088" algn="l" rtl="0" eaLnBrk="1" fontAlgn="base" hangingPunct="1">
              <a:spcBef>
                <a:spcPts val="688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34" charset="0"/>
              </a:defRPr>
            </a:lvl2pPr>
            <a:lvl3pPr marL="1295400" indent="-381000" algn="l" rtl="0" eaLnBrk="1" fontAlgn="base" hangingPunct="1">
              <a:spcBef>
                <a:spcPts val="6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34" charset="0"/>
              </a:defRPr>
            </a:lvl3pPr>
            <a:lvl4pPr marL="1955800" indent="-585788" algn="l" rtl="0" eaLnBrk="1" fontAlgn="base" hangingPunct="1">
              <a:spcBef>
                <a:spcPts val="600"/>
              </a:spcBef>
              <a:spcAft>
                <a:spcPct val="0"/>
              </a:spcAft>
              <a:defRPr sz="2100">
                <a:solidFill>
                  <a:srgbClr val="990000"/>
                </a:solidFill>
                <a:latin typeface="Arial Italic" charset="0"/>
                <a:ea typeface="+mn-ea"/>
                <a:cs typeface="+mn-cs"/>
                <a:sym typeface="Arial Italic" charset="0"/>
              </a:defRPr>
            </a:lvl4pPr>
            <a:lvl5pPr marL="2603500" indent="-774700" algn="l" rtl="0" eaLnBrk="1" fontAlgn="base" hangingPunct="1">
              <a:spcBef>
                <a:spcPts val="600"/>
              </a:spcBef>
              <a:spcAft>
                <a:spcPct val="0"/>
              </a:spcAft>
              <a:defRPr sz="2100">
                <a:solidFill>
                  <a:srgbClr val="0066CC"/>
                </a:solidFill>
                <a:latin typeface="+mn-lt"/>
                <a:ea typeface="+mn-ea"/>
                <a:cs typeface="+mn-cs"/>
                <a:sym typeface="Arial" pitchFamily="34" charset="0"/>
              </a:defRPr>
            </a:lvl5pPr>
            <a:lvl6pPr marL="3060700" algn="l" rtl="0" eaLnBrk="1" fontAlgn="base" hangingPunct="1">
              <a:spcBef>
                <a:spcPts val="600"/>
              </a:spcBef>
              <a:spcAft>
                <a:spcPct val="0"/>
              </a:spcAft>
              <a:defRPr sz="2200">
                <a:solidFill>
                  <a:srgbClr val="0066CC"/>
                </a:solidFill>
                <a:latin typeface="+mn-lt"/>
                <a:ea typeface="+mn-ea"/>
                <a:cs typeface="+mn-cs"/>
                <a:sym typeface="Arial" charset="0"/>
              </a:defRPr>
            </a:lvl6pPr>
            <a:lvl7pPr marL="3517900" algn="l" rtl="0" eaLnBrk="1" fontAlgn="base" hangingPunct="1">
              <a:spcBef>
                <a:spcPts val="600"/>
              </a:spcBef>
              <a:spcAft>
                <a:spcPct val="0"/>
              </a:spcAft>
              <a:defRPr sz="2200">
                <a:solidFill>
                  <a:srgbClr val="0066CC"/>
                </a:solidFill>
                <a:latin typeface="+mn-lt"/>
                <a:ea typeface="+mn-ea"/>
                <a:cs typeface="+mn-cs"/>
                <a:sym typeface="Arial" charset="0"/>
              </a:defRPr>
            </a:lvl7pPr>
            <a:lvl8pPr marL="3975100" algn="l" rtl="0" eaLnBrk="1" fontAlgn="base" hangingPunct="1">
              <a:spcBef>
                <a:spcPts val="600"/>
              </a:spcBef>
              <a:spcAft>
                <a:spcPct val="0"/>
              </a:spcAft>
              <a:defRPr sz="2200">
                <a:solidFill>
                  <a:srgbClr val="0066CC"/>
                </a:solidFill>
                <a:latin typeface="+mn-lt"/>
                <a:ea typeface="+mn-ea"/>
                <a:cs typeface="+mn-cs"/>
                <a:sym typeface="Arial" charset="0"/>
              </a:defRPr>
            </a:lvl8pPr>
            <a:lvl9pPr marL="4432300" algn="l" rtl="0" eaLnBrk="1" fontAlgn="base" hangingPunct="1">
              <a:spcBef>
                <a:spcPts val="600"/>
              </a:spcBef>
              <a:spcAft>
                <a:spcPct val="0"/>
              </a:spcAft>
              <a:defRPr sz="2200">
                <a:solidFill>
                  <a:srgbClr val="0066CC"/>
                </a:solidFill>
                <a:latin typeface="+mn-lt"/>
                <a:ea typeface="+mn-ea"/>
                <a:cs typeface="+mn-cs"/>
                <a:sym typeface="Arial" charset="0"/>
              </a:defRPr>
            </a:lvl9pPr>
          </a:lstStyle>
          <a:p>
            <a:pPr marL="333358" lvl="1" indent="0"/>
            <a:r>
              <a:rPr lang="en-US" sz="1687" b="1" dirty="0" smtClean="0">
                <a:solidFill>
                  <a:schemeClr val="accent5">
                    <a:lumMod val="25000"/>
                  </a:schemeClr>
                </a:solidFill>
              </a:rPr>
              <a:t>Contractor Tasks</a:t>
            </a:r>
          </a:p>
          <a:p>
            <a:pPr marL="534269" lvl="1" indent="-200911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accent5">
                    <a:lumMod val="25000"/>
                  </a:schemeClr>
                </a:solidFill>
              </a:rPr>
              <a:t>Daily transport of Material and Equipment.</a:t>
            </a:r>
          </a:p>
          <a:p>
            <a:pPr marL="534269" lvl="1" indent="-200911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accent5">
                    <a:lumMod val="25000"/>
                  </a:schemeClr>
                </a:solidFill>
              </a:rPr>
              <a:t>Daily cleaning and refuse removal.</a:t>
            </a:r>
          </a:p>
          <a:p>
            <a:pPr marL="534269" lvl="1" indent="-200911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accent5">
                    <a:lumMod val="25000"/>
                  </a:schemeClr>
                </a:solidFill>
              </a:rPr>
              <a:t>Participation in daily and weekly LCM Steering meetings.</a:t>
            </a:r>
          </a:p>
          <a:p>
            <a:pPr marL="534269" lvl="1" indent="-200911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accent5">
                    <a:lumMod val="25000"/>
                  </a:schemeClr>
                </a:solidFill>
              </a:rPr>
              <a:t>Daily request for usage of Cranes and Lifts</a:t>
            </a:r>
            <a:r>
              <a:rPr lang="de-DE" sz="1400" dirty="0" smtClean="0">
                <a:solidFill>
                  <a:schemeClr val="accent5">
                    <a:lumMod val="25000"/>
                  </a:schemeClr>
                </a:solidFill>
              </a:rPr>
              <a:t>.</a:t>
            </a:r>
            <a:endParaRPr lang="de-DE" sz="1400" dirty="0">
              <a:solidFill>
                <a:schemeClr val="accent5">
                  <a:lumMod val="25000"/>
                </a:schemeClr>
              </a:solidFill>
            </a:endParaRPr>
          </a:p>
        </p:txBody>
      </p:sp>
      <p:sp>
        <p:nvSpPr>
          <p:cNvPr id="24" name="Inhaltsplatzhalter 2"/>
          <p:cNvSpPr txBox="1">
            <a:spLocks/>
          </p:cNvSpPr>
          <p:nvPr/>
        </p:nvSpPr>
        <p:spPr>
          <a:xfrm>
            <a:off x="422565" y="3912284"/>
            <a:ext cx="4395172" cy="1717974"/>
          </a:xfrm>
          <a:prstGeom prst="rect">
            <a:avLst/>
          </a:prstGeom>
          <a:solidFill>
            <a:srgbClr val="FFFFCC"/>
          </a:solidFill>
          <a:ln w="25400">
            <a:solidFill>
              <a:srgbClr val="002060"/>
            </a:solidFill>
          </a:ln>
        </p:spPr>
        <p:txBody>
          <a:bodyPr>
            <a:normAutofit fontScale="92500"/>
          </a:bodyPr>
          <a:lstStyle>
            <a:lvl1pPr marL="342900" indent="-342900" algn="l" rtl="0" eaLnBrk="1" fontAlgn="base" hangingPunct="1">
              <a:spcBef>
                <a:spcPts val="913"/>
              </a:spcBef>
              <a:spcAft>
                <a:spcPct val="0"/>
              </a:spcAft>
              <a:defRPr sz="3400">
                <a:solidFill>
                  <a:srgbClr val="00599D"/>
                </a:solidFill>
                <a:latin typeface="+mn-lt"/>
                <a:ea typeface="+mn-ea"/>
                <a:cs typeface="+mn-cs"/>
                <a:sym typeface="Arial" pitchFamily="34" charset="0"/>
              </a:defRPr>
            </a:lvl1pPr>
            <a:lvl2pPr marL="647700" indent="-192088" algn="l" rtl="0" eaLnBrk="1" fontAlgn="base" hangingPunct="1">
              <a:spcBef>
                <a:spcPts val="688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34" charset="0"/>
              </a:defRPr>
            </a:lvl2pPr>
            <a:lvl3pPr marL="1295400" indent="-381000" algn="l" rtl="0" eaLnBrk="1" fontAlgn="base" hangingPunct="1">
              <a:spcBef>
                <a:spcPts val="6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34" charset="0"/>
              </a:defRPr>
            </a:lvl3pPr>
            <a:lvl4pPr marL="1955800" indent="-585788" algn="l" rtl="0" eaLnBrk="1" fontAlgn="base" hangingPunct="1">
              <a:spcBef>
                <a:spcPts val="600"/>
              </a:spcBef>
              <a:spcAft>
                <a:spcPct val="0"/>
              </a:spcAft>
              <a:defRPr sz="2100">
                <a:solidFill>
                  <a:srgbClr val="990000"/>
                </a:solidFill>
                <a:latin typeface="Arial Italic" charset="0"/>
                <a:ea typeface="+mn-ea"/>
                <a:cs typeface="+mn-cs"/>
                <a:sym typeface="Arial Italic" charset="0"/>
              </a:defRPr>
            </a:lvl4pPr>
            <a:lvl5pPr marL="2603500" indent="-774700" algn="l" rtl="0" eaLnBrk="1" fontAlgn="base" hangingPunct="1">
              <a:spcBef>
                <a:spcPts val="600"/>
              </a:spcBef>
              <a:spcAft>
                <a:spcPct val="0"/>
              </a:spcAft>
              <a:defRPr sz="2100">
                <a:solidFill>
                  <a:srgbClr val="0066CC"/>
                </a:solidFill>
                <a:latin typeface="+mn-lt"/>
                <a:ea typeface="+mn-ea"/>
                <a:cs typeface="+mn-cs"/>
                <a:sym typeface="Arial" pitchFamily="34" charset="0"/>
              </a:defRPr>
            </a:lvl5pPr>
            <a:lvl6pPr marL="3060700" algn="l" rtl="0" eaLnBrk="1" fontAlgn="base" hangingPunct="1">
              <a:spcBef>
                <a:spcPts val="600"/>
              </a:spcBef>
              <a:spcAft>
                <a:spcPct val="0"/>
              </a:spcAft>
              <a:defRPr sz="2200">
                <a:solidFill>
                  <a:srgbClr val="0066CC"/>
                </a:solidFill>
                <a:latin typeface="+mn-lt"/>
                <a:ea typeface="+mn-ea"/>
                <a:cs typeface="+mn-cs"/>
                <a:sym typeface="Arial" charset="0"/>
              </a:defRPr>
            </a:lvl6pPr>
            <a:lvl7pPr marL="3517900" algn="l" rtl="0" eaLnBrk="1" fontAlgn="base" hangingPunct="1">
              <a:spcBef>
                <a:spcPts val="600"/>
              </a:spcBef>
              <a:spcAft>
                <a:spcPct val="0"/>
              </a:spcAft>
              <a:defRPr sz="2200">
                <a:solidFill>
                  <a:srgbClr val="0066CC"/>
                </a:solidFill>
                <a:latin typeface="+mn-lt"/>
                <a:ea typeface="+mn-ea"/>
                <a:cs typeface="+mn-cs"/>
                <a:sym typeface="Arial" charset="0"/>
              </a:defRPr>
            </a:lvl7pPr>
            <a:lvl8pPr marL="3975100" algn="l" rtl="0" eaLnBrk="1" fontAlgn="base" hangingPunct="1">
              <a:spcBef>
                <a:spcPts val="600"/>
              </a:spcBef>
              <a:spcAft>
                <a:spcPct val="0"/>
              </a:spcAft>
              <a:defRPr sz="2200">
                <a:solidFill>
                  <a:srgbClr val="0066CC"/>
                </a:solidFill>
                <a:latin typeface="+mn-lt"/>
                <a:ea typeface="+mn-ea"/>
                <a:cs typeface="+mn-cs"/>
                <a:sym typeface="Arial" charset="0"/>
              </a:defRPr>
            </a:lvl8pPr>
            <a:lvl9pPr marL="4432300" algn="l" rtl="0" eaLnBrk="1" fontAlgn="base" hangingPunct="1">
              <a:spcBef>
                <a:spcPts val="600"/>
              </a:spcBef>
              <a:spcAft>
                <a:spcPct val="0"/>
              </a:spcAft>
              <a:defRPr sz="2200">
                <a:solidFill>
                  <a:srgbClr val="0066CC"/>
                </a:solidFill>
                <a:latin typeface="+mn-lt"/>
                <a:ea typeface="+mn-ea"/>
                <a:cs typeface="+mn-cs"/>
                <a:sym typeface="Arial" charset="0"/>
              </a:defRPr>
            </a:lvl9pPr>
          </a:lstStyle>
          <a:p>
            <a:pPr marL="333358" lvl="1" indent="0"/>
            <a:r>
              <a:rPr lang="en-US" sz="1266" b="1" kern="0" dirty="0" smtClean="0">
                <a:solidFill>
                  <a:schemeClr val="accent5">
                    <a:lumMod val="25000"/>
                  </a:schemeClr>
                </a:solidFill>
              </a:rPr>
              <a:t>FAIR Site Team Tasks</a:t>
            </a:r>
          </a:p>
          <a:p>
            <a:pPr marL="534269" lvl="1" indent="-200911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accent5">
                    <a:lumMod val="25000"/>
                  </a:schemeClr>
                </a:solidFill>
              </a:rPr>
              <a:t>Coordination of LCM Steering meetings</a:t>
            </a:r>
          </a:p>
          <a:p>
            <a:pPr marL="534269" lvl="1" indent="-200911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accent5">
                    <a:lumMod val="25000"/>
                  </a:schemeClr>
                </a:solidFill>
              </a:rPr>
              <a:t>Supervision of logistical activities of Contractor.</a:t>
            </a:r>
          </a:p>
          <a:p>
            <a:pPr marL="534269" lvl="1" indent="-200911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accent5">
                    <a:lumMod val="25000"/>
                  </a:schemeClr>
                </a:solidFill>
              </a:rPr>
              <a:t>Supervision of adherence to EHS and Fire Prevention Requirements.</a:t>
            </a:r>
          </a:p>
          <a:p>
            <a:pPr marL="534269" lvl="1" indent="-200911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accent5">
                    <a:lumMod val="25000"/>
                  </a:schemeClr>
                </a:solidFill>
              </a:rPr>
              <a:t>Operation of Cranes and Lifts.</a:t>
            </a:r>
            <a:endParaRPr lang="en-US" sz="1400" dirty="0">
              <a:solidFill>
                <a:schemeClr val="accent5">
                  <a:lumMod val="2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7649" y="1401724"/>
            <a:ext cx="2993737" cy="2362432"/>
          </a:xfrm>
          <a:prstGeom prst="rect">
            <a:avLst/>
          </a:prstGeom>
          <a:ln w="19050"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2829033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25CBDDA-5CCF-8748-8988-9DC6C8981774}" type="slidenum">
              <a:rPr lang="en-GB" noProof="0" smtClean="0"/>
              <a:pPr/>
              <a:t>12</a:t>
            </a:fld>
            <a:endParaRPr lang="en-GB" noProof="0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noProof="0" smtClean="0"/>
              <a:t>2019-05-21</a:t>
            </a:r>
            <a:endParaRPr lang="en-GB" noProof="0" dirty="0"/>
          </a:p>
        </p:txBody>
      </p:sp>
      <p:sp>
        <p:nvSpPr>
          <p:cNvPr id="11" name="Titel 10"/>
          <p:cNvSpPr>
            <a:spLocks noGrp="1"/>
          </p:cNvSpPr>
          <p:nvPr>
            <p:ph type="title"/>
          </p:nvPr>
        </p:nvSpPr>
        <p:spPr>
          <a:xfrm>
            <a:off x="422565" y="270000"/>
            <a:ext cx="5870411" cy="409731"/>
          </a:xfrm>
        </p:spPr>
        <p:txBody>
          <a:bodyPr>
            <a:normAutofit fontScale="90000"/>
          </a:bodyPr>
          <a:lstStyle/>
          <a:p>
            <a:r>
              <a:rPr lang="de-DE" dirty="0" smtClean="0"/>
              <a:t>Logistics – Transport to FAIR Site </a:t>
            </a:r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en-GB" smtClean="0"/>
              <a:t>Hagelskamp/Reich-Sprenger - Site Management</a:t>
            </a:r>
            <a:endParaRPr lang="en-GB" dirty="0"/>
          </a:p>
        </p:txBody>
      </p:sp>
      <p:sp>
        <p:nvSpPr>
          <p:cNvPr id="7" name="Textfeld 6"/>
          <p:cNvSpPr txBox="1"/>
          <p:nvPr/>
        </p:nvSpPr>
        <p:spPr>
          <a:xfrm>
            <a:off x="422566" y="5891002"/>
            <a:ext cx="8484948" cy="58477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0070C0"/>
            </a:solidFill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lang="en-US" sz="1600" dirty="0" smtClean="0"/>
              <a:t>The coordination of the Internal Site Logistics will be managed </a:t>
            </a:r>
          </a:p>
          <a:p>
            <a:pPr algn="ctr"/>
            <a:r>
              <a:rPr lang="en-US" sz="1600" dirty="0" smtClean="0"/>
              <a:t>in the LCM Tool by Site Management and the Machine Installation Team.</a:t>
            </a:r>
            <a:endParaRPr lang="en-US" sz="1600" dirty="0"/>
          </a:p>
        </p:txBody>
      </p:sp>
      <p:sp>
        <p:nvSpPr>
          <p:cNvPr id="8" name="Textfeld 6"/>
          <p:cNvSpPr txBox="1"/>
          <p:nvPr/>
        </p:nvSpPr>
        <p:spPr>
          <a:xfrm>
            <a:off x="422565" y="1363714"/>
            <a:ext cx="5306596" cy="40011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lvl="0" eaLnBrk="0" hangingPunct="0">
              <a:spcBef>
                <a:spcPct val="20000"/>
              </a:spcBef>
              <a:buClr>
                <a:srgbClr val="0066CC"/>
              </a:buClr>
            </a:pPr>
            <a:r>
              <a:rPr lang="en-US" sz="2000" kern="0" dirty="0" smtClean="0"/>
              <a:t>Site Internal Logistics – started in 2018</a:t>
            </a:r>
            <a:endParaRPr lang="en-US" sz="2000" kern="0" dirty="0">
              <a:latin typeface="Arial"/>
            </a:endParaRPr>
          </a:p>
        </p:txBody>
      </p:sp>
      <p:sp>
        <p:nvSpPr>
          <p:cNvPr id="9" name="Inhaltsplatzhalter 2"/>
          <p:cNvSpPr txBox="1">
            <a:spLocks/>
          </p:cNvSpPr>
          <p:nvPr/>
        </p:nvSpPr>
        <p:spPr bwMode="auto">
          <a:xfrm>
            <a:off x="422565" y="3508794"/>
            <a:ext cx="5306596" cy="230534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solidFill>
              <a:srgbClr val="002060"/>
            </a:solidFill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85725" indent="-857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defRPr sz="2400">
                <a:solidFill>
                  <a:srgbClr val="00599D"/>
                </a:solidFill>
                <a:latin typeface="+mn-lt"/>
                <a:ea typeface="+mn-ea"/>
                <a:cs typeface="+mn-cs"/>
              </a:defRPr>
            </a:lvl1pPr>
            <a:lvl2pPr marL="419100" indent="-2667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14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2pPr>
            <a:lvl3pPr marL="514350" indent="400050" algn="l" rtl="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3pPr>
            <a:lvl4pPr marL="714375" indent="-20638" algn="l" rtl="0" eaLnBrk="0" fontAlgn="base" hangingPunct="0">
              <a:spcBef>
                <a:spcPct val="20000"/>
              </a:spcBef>
              <a:spcAft>
                <a:spcPct val="0"/>
              </a:spcAft>
              <a:defRPr sz="1600" i="1">
                <a:solidFill>
                  <a:srgbClr val="990000"/>
                </a:solidFill>
                <a:latin typeface="+mn-lt"/>
              </a:defRPr>
            </a:lvl4pPr>
            <a:lvl5pPr marL="2143125" indent="-1247775" algn="l" rtl="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6CC"/>
                </a:solidFill>
                <a:latin typeface="+mn-lt"/>
              </a:defRPr>
            </a:lvl5pPr>
            <a:lvl6pPr marL="2600325" indent="-1247775" algn="l" rtl="0" eaLnBrk="1" fontAlgn="base" hangingPunct="1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6CC"/>
                </a:solidFill>
                <a:latin typeface="+mn-lt"/>
              </a:defRPr>
            </a:lvl6pPr>
            <a:lvl7pPr marL="3057525" indent="-1247775" algn="l" rtl="0" eaLnBrk="1" fontAlgn="base" hangingPunct="1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6CC"/>
                </a:solidFill>
                <a:latin typeface="+mn-lt"/>
              </a:defRPr>
            </a:lvl7pPr>
            <a:lvl8pPr marL="3514725" indent="-1247775" algn="l" rtl="0" eaLnBrk="1" fontAlgn="base" hangingPunct="1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6CC"/>
                </a:solidFill>
                <a:latin typeface="+mn-lt"/>
              </a:defRPr>
            </a:lvl8pPr>
            <a:lvl9pPr marL="3971925" indent="-1247775" algn="l" rtl="0" eaLnBrk="1" fontAlgn="base" hangingPunct="1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6CC"/>
                </a:solidFill>
                <a:latin typeface="+mn-lt"/>
              </a:defRPr>
            </a:lvl9pPr>
          </a:lstStyle>
          <a:p>
            <a:pPr marL="619125" lvl="1" indent="-285750">
              <a:lnSpc>
                <a:spcPct val="150000"/>
              </a:lnSpc>
              <a:spcBef>
                <a:spcPts val="0"/>
              </a:spcBef>
              <a:buClrTx/>
            </a:pPr>
            <a:r>
              <a:rPr lang="en-US" sz="1600" kern="0" dirty="0" smtClean="0"/>
              <a:t>Planning of transportation and escape routes.</a:t>
            </a:r>
          </a:p>
          <a:p>
            <a:pPr marL="619125" lvl="1" indent="-285750">
              <a:lnSpc>
                <a:spcPct val="150000"/>
              </a:lnSpc>
              <a:spcBef>
                <a:spcPts val="0"/>
              </a:spcBef>
              <a:buClrTx/>
            </a:pPr>
            <a:r>
              <a:rPr lang="en-US" sz="1600" kern="0" dirty="0"/>
              <a:t>P</a:t>
            </a:r>
            <a:r>
              <a:rPr lang="en-US" sz="1600" kern="0" dirty="0" smtClean="0"/>
              <a:t>lanning and estimate of temporary storage areas.</a:t>
            </a:r>
          </a:p>
          <a:p>
            <a:pPr marL="619125" lvl="1" indent="-285750">
              <a:lnSpc>
                <a:spcPct val="150000"/>
              </a:lnSpc>
              <a:spcBef>
                <a:spcPts val="0"/>
              </a:spcBef>
              <a:buClrTx/>
            </a:pPr>
            <a:r>
              <a:rPr lang="en-US" sz="1600" kern="0" dirty="0" smtClean="0"/>
              <a:t>Control of bottlenecks, </a:t>
            </a:r>
            <a:r>
              <a:rPr lang="en-US" sz="1600" kern="0" dirty="0" err="1" smtClean="0"/>
              <a:t>ie</a:t>
            </a:r>
            <a:r>
              <a:rPr lang="en-US" sz="1600" kern="0" dirty="0" smtClean="0"/>
              <a:t>. access capacities of cranes and lifts.</a:t>
            </a:r>
          </a:p>
          <a:p>
            <a:pPr marL="619125" lvl="1" indent="-285750">
              <a:lnSpc>
                <a:spcPct val="150000"/>
              </a:lnSpc>
              <a:spcBef>
                <a:spcPts val="0"/>
              </a:spcBef>
              <a:buClrTx/>
            </a:pPr>
            <a:r>
              <a:rPr lang="en-US" sz="1600" kern="0" dirty="0" smtClean="0"/>
              <a:t>Estimation </a:t>
            </a:r>
            <a:r>
              <a:rPr lang="en-US" sz="1600" kern="0" dirty="0"/>
              <a:t>of material quantities and </a:t>
            </a:r>
            <a:r>
              <a:rPr lang="en-US" sz="1600" kern="0" dirty="0" smtClean="0"/>
              <a:t>dimensions/weights</a:t>
            </a:r>
            <a:r>
              <a:rPr lang="en-US" sz="1600" kern="0" dirty="0"/>
              <a:t>.</a:t>
            </a:r>
          </a:p>
        </p:txBody>
      </p:sp>
      <p:sp>
        <p:nvSpPr>
          <p:cNvPr id="10" name="Inhaltsplatzhalter 2"/>
          <p:cNvSpPr txBox="1">
            <a:spLocks/>
          </p:cNvSpPr>
          <p:nvPr/>
        </p:nvSpPr>
        <p:spPr bwMode="auto">
          <a:xfrm>
            <a:off x="422566" y="1907301"/>
            <a:ext cx="5306596" cy="143711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solidFill>
              <a:srgbClr val="002060"/>
            </a:solidFill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85725" indent="-857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defRPr sz="2400">
                <a:solidFill>
                  <a:srgbClr val="00599D"/>
                </a:solidFill>
                <a:latin typeface="+mn-lt"/>
                <a:ea typeface="+mn-ea"/>
                <a:cs typeface="+mn-cs"/>
              </a:defRPr>
            </a:lvl1pPr>
            <a:lvl2pPr marL="419100" indent="-2667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14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2pPr>
            <a:lvl3pPr marL="514350" indent="400050" algn="l" rtl="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3pPr>
            <a:lvl4pPr marL="714375" indent="-20638" algn="l" rtl="0" eaLnBrk="0" fontAlgn="base" hangingPunct="0">
              <a:spcBef>
                <a:spcPct val="20000"/>
              </a:spcBef>
              <a:spcAft>
                <a:spcPct val="0"/>
              </a:spcAft>
              <a:defRPr sz="1600" i="1">
                <a:solidFill>
                  <a:srgbClr val="990000"/>
                </a:solidFill>
                <a:latin typeface="+mn-lt"/>
              </a:defRPr>
            </a:lvl4pPr>
            <a:lvl5pPr marL="2143125" indent="-1247775" algn="l" rtl="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6CC"/>
                </a:solidFill>
                <a:latin typeface="+mn-lt"/>
              </a:defRPr>
            </a:lvl5pPr>
            <a:lvl6pPr marL="2600325" indent="-1247775" algn="l" rtl="0" eaLnBrk="1" fontAlgn="base" hangingPunct="1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6CC"/>
                </a:solidFill>
                <a:latin typeface="+mn-lt"/>
              </a:defRPr>
            </a:lvl6pPr>
            <a:lvl7pPr marL="3057525" indent="-1247775" algn="l" rtl="0" eaLnBrk="1" fontAlgn="base" hangingPunct="1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6CC"/>
                </a:solidFill>
                <a:latin typeface="+mn-lt"/>
              </a:defRPr>
            </a:lvl7pPr>
            <a:lvl8pPr marL="3514725" indent="-1247775" algn="l" rtl="0" eaLnBrk="1" fontAlgn="base" hangingPunct="1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6CC"/>
                </a:solidFill>
                <a:latin typeface="+mn-lt"/>
              </a:defRPr>
            </a:lvl8pPr>
            <a:lvl9pPr marL="3971925" indent="-1247775" algn="l" rtl="0" eaLnBrk="1" fontAlgn="base" hangingPunct="1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6CC"/>
                </a:solidFill>
                <a:latin typeface="+mn-lt"/>
              </a:defRPr>
            </a:lvl9pPr>
          </a:lstStyle>
          <a:p>
            <a:pPr marL="619125" lvl="1" indent="-285750">
              <a:spcBef>
                <a:spcPts val="0"/>
              </a:spcBef>
            </a:pPr>
            <a:r>
              <a:rPr lang="en-US" sz="1600" kern="0" dirty="0" smtClean="0"/>
              <a:t>to develop concepts for organizing the logistics processes inside the buildings.</a:t>
            </a:r>
          </a:p>
          <a:p>
            <a:pPr marL="619125" lvl="1" indent="-285750">
              <a:spcBef>
                <a:spcPts val="0"/>
              </a:spcBef>
            </a:pPr>
            <a:r>
              <a:rPr lang="en-US" sz="1600" kern="0" dirty="0" smtClean="0"/>
              <a:t>to manage the interfaces between Machine Installation </a:t>
            </a:r>
            <a:r>
              <a:rPr lang="en-US" sz="1600" kern="0" dirty="0"/>
              <a:t>T</a:t>
            </a:r>
            <a:r>
              <a:rPr lang="en-US" sz="1600" kern="0" dirty="0" smtClean="0"/>
              <a:t>eam and Contractors for Technical </a:t>
            </a:r>
            <a:r>
              <a:rPr lang="en-US" sz="1600" kern="0" dirty="0"/>
              <a:t>S</a:t>
            </a:r>
            <a:r>
              <a:rPr lang="en-US" sz="1600" kern="0" dirty="0" smtClean="0"/>
              <a:t>ervices </a:t>
            </a:r>
            <a:r>
              <a:rPr lang="en-US" sz="1600" kern="0" dirty="0"/>
              <a:t>E</a:t>
            </a:r>
            <a:r>
              <a:rPr lang="en-US" sz="1600" kern="0" dirty="0" smtClean="0"/>
              <a:t>quipment.</a:t>
            </a:r>
          </a:p>
        </p:txBody>
      </p:sp>
      <p:pic>
        <p:nvPicPr>
          <p:cNvPr id="12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8913" y="1358443"/>
            <a:ext cx="2938602" cy="2075043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13" name="Grafik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8912" y="3508795"/>
            <a:ext cx="2938601" cy="2305340"/>
          </a:xfrm>
          <a:prstGeom prst="rect">
            <a:avLst/>
          </a:prstGeom>
          <a:ln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2479156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5" name="Objekt 34" hidden="1">
            <a:extLst>
              <a:ext uri="{FF2B5EF4-FFF2-40B4-BE49-F238E27FC236}">
                <a16:creationId xmlns:a16="http://schemas.microsoft.com/office/drawing/2014/main" id="{473F1C4C-ED77-422C-9C6B-5BFECD56E0E3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134" y="1134"/>
          <a:ext cx="1134" cy="11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46" name="think-cell Folie" r:id="rId5" imgW="270" imgH="270" progId="TCLayout.ActiveDocument.1">
                  <p:embed/>
                </p:oleObj>
              </mc:Choice>
              <mc:Fallback>
                <p:oleObj name="think-cell Folie" r:id="rId5" imgW="270" imgH="270" progId="TCLayout.ActiveDocument.1">
                  <p:embed/>
                  <p:pic>
                    <p:nvPicPr>
                      <p:cNvPr id="35" name="Objekt 34" hidden="1">
                        <a:extLst>
                          <a:ext uri="{FF2B5EF4-FFF2-40B4-BE49-F238E27FC236}">
                            <a16:creationId xmlns:a16="http://schemas.microsoft.com/office/drawing/2014/main" id="{473F1C4C-ED77-422C-9C6B-5BFECD56E0E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134" y="1134"/>
                        <a:ext cx="1134" cy="113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" name="Rechteck 39" hidden="1">
            <a:extLst>
              <a:ext uri="{FF2B5EF4-FFF2-40B4-BE49-F238E27FC236}">
                <a16:creationId xmlns:a16="http://schemas.microsoft.com/office/drawing/2014/main" id="{FB85BBA7-30B8-4E99-AF4A-ABB7A67ECBCC}"/>
              </a:ext>
            </a:extLst>
          </p:cNvPr>
          <p:cNvSpPr/>
          <p:nvPr>
            <p:custDataLst>
              <p:tags r:id="rId3"/>
            </p:custDataLst>
          </p:nvPr>
        </p:nvSpPr>
        <p:spPr bwMode="auto">
          <a:xfrm>
            <a:off x="0" y="0"/>
            <a:ext cx="113393" cy="113393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/>
            <a:endParaRPr lang="de-DE" sz="200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285741" y="1251924"/>
            <a:ext cx="4359087" cy="1465191"/>
          </a:xfrm>
          <a:solidFill>
            <a:schemeClr val="accent6">
              <a:lumMod val="20000"/>
              <a:lumOff val="80000"/>
            </a:schemeClr>
          </a:solidFill>
          <a:ln w="19050">
            <a:solidFill>
              <a:srgbClr val="002060"/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600" b="1" dirty="0"/>
              <a:t>2</a:t>
            </a:r>
            <a:r>
              <a:rPr lang="en-GB" sz="1600" b="1" dirty="0" smtClean="0"/>
              <a:t>016</a:t>
            </a:r>
            <a:r>
              <a:rPr lang="en-GB" sz="1600" dirty="0" smtClean="0"/>
              <a:t>: </a:t>
            </a:r>
            <a:r>
              <a:rPr lang="en-GB" sz="1600" dirty="0"/>
              <a:t>F</a:t>
            </a:r>
            <a:r>
              <a:rPr lang="en-GB" sz="1600" dirty="0" smtClean="0"/>
              <a:t>irst Machine Installation </a:t>
            </a:r>
            <a:r>
              <a:rPr lang="en-GB" sz="1600" b="1" dirty="0" smtClean="0"/>
              <a:t>Concepts</a:t>
            </a:r>
            <a:r>
              <a:rPr lang="en-GB" sz="1600" dirty="0" smtClean="0"/>
              <a:t> were developed for each Accelerator System and Experiment Group.</a:t>
            </a:r>
          </a:p>
          <a:p>
            <a:r>
              <a:rPr lang="en-GB" sz="1600" dirty="0" smtClean="0"/>
              <a:t>Flow Charts</a:t>
            </a:r>
          </a:p>
          <a:p>
            <a:r>
              <a:rPr lang="en-GB" sz="1600" dirty="0" smtClean="0"/>
              <a:t>MS Projects Schedules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B13E67DB-3F5A-400D-8115-4A6680BE68C1}" type="slidenum">
              <a:rPr lang="de-DE" smtClean="0"/>
              <a:pPr>
                <a:defRPr/>
              </a:pPr>
              <a:t>13</a:t>
            </a:fld>
            <a:endParaRPr lang="de-DE"/>
          </a:p>
        </p:txBody>
      </p:sp>
      <p:sp>
        <p:nvSpPr>
          <p:cNvPr id="11" name="Titel 1">
            <a:extLst>
              <a:ext uri="{FF2B5EF4-FFF2-40B4-BE49-F238E27FC236}">
                <a16:creationId xmlns:a16="http://schemas.microsoft.com/office/drawing/2014/main" id="{401C3523-16FB-4BCF-B1E4-A78C2BBF1176}"/>
              </a:ext>
            </a:extLst>
          </p:cNvPr>
          <p:cNvSpPr txBox="1">
            <a:spLocks/>
          </p:cNvSpPr>
          <p:nvPr/>
        </p:nvSpPr>
        <p:spPr bwMode="auto">
          <a:xfrm>
            <a:off x="396197" y="334282"/>
            <a:ext cx="8605837" cy="49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920">
                <a:solidFill>
                  <a:srgbClr val="00599D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920">
                <a:solidFill>
                  <a:srgbClr val="00599D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920">
                <a:solidFill>
                  <a:srgbClr val="00599D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920">
                <a:solidFill>
                  <a:srgbClr val="00599D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920">
                <a:solidFill>
                  <a:srgbClr val="00599D"/>
                </a:solidFill>
                <a:latin typeface="Arial" charset="0"/>
              </a:defRPr>
            </a:lvl5pPr>
            <a:lvl6pPr marL="640093" algn="l" rtl="0" eaLnBrk="1" fontAlgn="base" hangingPunct="1">
              <a:spcBef>
                <a:spcPct val="0"/>
              </a:spcBef>
              <a:spcAft>
                <a:spcPct val="0"/>
              </a:spcAft>
              <a:defRPr sz="3920">
                <a:solidFill>
                  <a:srgbClr val="00599D"/>
                </a:solidFill>
                <a:latin typeface="Arial" charset="0"/>
              </a:defRPr>
            </a:lvl6pPr>
            <a:lvl7pPr marL="1280185" algn="l" rtl="0" eaLnBrk="1" fontAlgn="base" hangingPunct="1">
              <a:spcBef>
                <a:spcPct val="0"/>
              </a:spcBef>
              <a:spcAft>
                <a:spcPct val="0"/>
              </a:spcAft>
              <a:defRPr sz="3920">
                <a:solidFill>
                  <a:srgbClr val="00599D"/>
                </a:solidFill>
                <a:latin typeface="Arial" charset="0"/>
              </a:defRPr>
            </a:lvl7pPr>
            <a:lvl8pPr marL="1920278" algn="l" rtl="0" eaLnBrk="1" fontAlgn="base" hangingPunct="1">
              <a:spcBef>
                <a:spcPct val="0"/>
              </a:spcBef>
              <a:spcAft>
                <a:spcPct val="0"/>
              </a:spcAft>
              <a:defRPr sz="3920">
                <a:solidFill>
                  <a:srgbClr val="00599D"/>
                </a:solidFill>
                <a:latin typeface="Arial" charset="0"/>
              </a:defRPr>
            </a:lvl8pPr>
            <a:lvl9pPr marL="2560372" algn="l" rtl="0" eaLnBrk="1" fontAlgn="base" hangingPunct="1">
              <a:spcBef>
                <a:spcPct val="0"/>
              </a:spcBef>
              <a:spcAft>
                <a:spcPct val="0"/>
              </a:spcAft>
              <a:defRPr sz="3920">
                <a:solidFill>
                  <a:srgbClr val="00599D"/>
                </a:solidFill>
                <a:latin typeface="Arial" charset="0"/>
              </a:defRPr>
            </a:lvl9pPr>
          </a:lstStyle>
          <a:p>
            <a:r>
              <a:rPr lang="de-DE" sz="2200" b="1" dirty="0" err="1">
                <a:solidFill>
                  <a:srgbClr val="333333"/>
                </a:solidFill>
                <a:cs typeface="Arial"/>
              </a:rPr>
              <a:t>Machine</a:t>
            </a:r>
            <a:r>
              <a:rPr lang="de-DE" sz="2200" b="1" dirty="0">
                <a:solidFill>
                  <a:srgbClr val="333333"/>
                </a:solidFill>
                <a:cs typeface="Arial"/>
              </a:rPr>
              <a:t> Installation - Mechanical</a:t>
            </a:r>
            <a:endParaRPr lang="de-DE" sz="1800" kern="0" dirty="0">
              <a:solidFill>
                <a:srgbClr val="00B050"/>
              </a:solidFill>
            </a:endParaRPr>
          </a:p>
        </p:txBody>
      </p:sp>
      <p:sp>
        <p:nvSpPr>
          <p:cNvPr id="19" name="Textfeld 6"/>
          <p:cNvSpPr txBox="1"/>
          <p:nvPr/>
        </p:nvSpPr>
        <p:spPr>
          <a:xfrm>
            <a:off x="285741" y="6075668"/>
            <a:ext cx="8534578" cy="3693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0070C0"/>
            </a:solidFill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lang="en-US" dirty="0" smtClean="0"/>
              <a:t>Detailed Installation Sequence defines delivery priorities.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35448" y="1265902"/>
            <a:ext cx="3784871" cy="1938000"/>
          </a:xfrm>
          <a:prstGeom prst="rect">
            <a:avLst/>
          </a:prstGeom>
          <a:ln w="19050">
            <a:solidFill>
              <a:srgbClr val="002060"/>
            </a:solidFill>
          </a:ln>
        </p:spPr>
      </p:pic>
      <p:sp>
        <p:nvSpPr>
          <p:cNvPr id="21" name="Content Placeholder 3"/>
          <p:cNvSpPr>
            <a:spLocks noGrp="1"/>
          </p:cNvSpPr>
          <p:nvPr>
            <p:ph sz="half" idx="1"/>
          </p:nvPr>
        </p:nvSpPr>
        <p:spPr>
          <a:xfrm>
            <a:off x="285741" y="3278578"/>
            <a:ext cx="8534578" cy="581324"/>
          </a:xfrm>
          <a:solidFill>
            <a:schemeClr val="accent6">
              <a:lumMod val="20000"/>
              <a:lumOff val="80000"/>
            </a:schemeClr>
          </a:solidFill>
          <a:ln w="19050">
            <a:solidFill>
              <a:srgbClr val="002060"/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600" b="1" dirty="0" smtClean="0"/>
              <a:t>2019</a:t>
            </a:r>
            <a:r>
              <a:rPr lang="en-GB" sz="1600" dirty="0" smtClean="0"/>
              <a:t>: Review of first </a:t>
            </a:r>
            <a:r>
              <a:rPr lang="en-GB" sz="1600" b="1" dirty="0" smtClean="0"/>
              <a:t>Concepts</a:t>
            </a:r>
            <a:r>
              <a:rPr lang="en-GB" sz="1600" dirty="0" smtClean="0"/>
              <a:t> by the Machine Installation Team to define detailed Installation </a:t>
            </a:r>
            <a:r>
              <a:rPr lang="en-GB" sz="1600" b="1" dirty="0" smtClean="0"/>
              <a:t>Sequences </a:t>
            </a:r>
            <a:r>
              <a:rPr lang="en-GB" sz="1600" dirty="0" smtClean="0"/>
              <a:t>by </a:t>
            </a:r>
            <a:r>
              <a:rPr lang="en-GB" sz="1600" dirty="0"/>
              <a:t>Assembly Group.</a:t>
            </a:r>
          </a:p>
          <a:p>
            <a:pPr marL="0" indent="0">
              <a:buNone/>
            </a:pPr>
            <a:endParaRPr lang="en-GB" sz="1600" b="1" dirty="0" smtClean="0"/>
          </a:p>
        </p:txBody>
      </p:sp>
      <p:sp>
        <p:nvSpPr>
          <p:cNvPr id="16" name="Content Placeholder 7"/>
          <p:cNvSpPr>
            <a:spLocks noGrp="1"/>
          </p:cNvSpPr>
          <p:nvPr>
            <p:ph sz="half" idx="1"/>
          </p:nvPr>
        </p:nvSpPr>
        <p:spPr>
          <a:xfrm>
            <a:off x="285741" y="4001990"/>
            <a:ext cx="7110379" cy="1931589"/>
          </a:xfrm>
          <a:solidFill>
            <a:schemeClr val="accent6">
              <a:lumMod val="20000"/>
              <a:lumOff val="80000"/>
            </a:schemeClr>
          </a:solidFill>
          <a:ln w="19050">
            <a:solidFill>
              <a:srgbClr val="002060"/>
            </a:solidFill>
          </a:ln>
        </p:spPr>
        <p:txBody>
          <a:bodyPr>
            <a:normAutofit/>
          </a:bodyPr>
          <a:lstStyle/>
          <a:p>
            <a:r>
              <a:rPr lang="en-GB" sz="1600" dirty="0" smtClean="0"/>
              <a:t>to </a:t>
            </a:r>
            <a:r>
              <a:rPr lang="en-GB" sz="1600" dirty="0"/>
              <a:t>ensure that beam line sections are completed, leak tested and preserved for later commissioning</a:t>
            </a:r>
            <a:r>
              <a:rPr lang="en-GB" sz="1600" dirty="0" smtClean="0"/>
              <a:t>.</a:t>
            </a:r>
          </a:p>
          <a:p>
            <a:endParaRPr lang="en-GB" sz="1600" dirty="0" smtClean="0"/>
          </a:p>
          <a:p>
            <a:r>
              <a:rPr lang="en-GB" sz="1600" dirty="0" smtClean="0"/>
              <a:t>to start tracking the delivery and pre-assembly status of each Assembly Group to ensure continuous installation along the beam line.</a:t>
            </a:r>
          </a:p>
          <a:p>
            <a:endParaRPr lang="en-GB" sz="1600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5400000">
            <a:off x="7263115" y="4403810"/>
            <a:ext cx="1931589" cy="1127950"/>
          </a:xfrm>
          <a:prstGeom prst="rect">
            <a:avLst/>
          </a:prstGeom>
          <a:ln w="15875">
            <a:solidFill>
              <a:srgbClr val="002060"/>
            </a:solidFill>
          </a:ln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smtClean="0"/>
              <a:t>2019-05-21</a:t>
            </a:r>
            <a:endParaRPr lang="en-GB" noProof="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en-GB" smtClean="0"/>
              <a:t>Hagelskamp/Reich-Sprenger - Site Management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843445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5" name="Objekt 34" hidden="1">
            <a:extLst>
              <a:ext uri="{FF2B5EF4-FFF2-40B4-BE49-F238E27FC236}">
                <a16:creationId xmlns:a16="http://schemas.microsoft.com/office/drawing/2014/main" id="{473F1C4C-ED77-422C-9C6B-5BFECD56E0E3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134" y="1134"/>
          <a:ext cx="1134" cy="11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69" name="think-cell Folie" r:id="rId5" imgW="270" imgH="270" progId="TCLayout.ActiveDocument.1">
                  <p:embed/>
                </p:oleObj>
              </mc:Choice>
              <mc:Fallback>
                <p:oleObj name="think-cell Folie" r:id="rId5" imgW="270" imgH="270" progId="TCLayout.ActiveDocument.1">
                  <p:embed/>
                  <p:pic>
                    <p:nvPicPr>
                      <p:cNvPr id="35" name="Objekt 34" hidden="1">
                        <a:extLst>
                          <a:ext uri="{FF2B5EF4-FFF2-40B4-BE49-F238E27FC236}">
                            <a16:creationId xmlns:a16="http://schemas.microsoft.com/office/drawing/2014/main" id="{473F1C4C-ED77-422C-9C6B-5BFECD56E0E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134" y="1134"/>
                        <a:ext cx="1134" cy="113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" name="Rechteck 39" hidden="1">
            <a:extLst>
              <a:ext uri="{FF2B5EF4-FFF2-40B4-BE49-F238E27FC236}">
                <a16:creationId xmlns:a16="http://schemas.microsoft.com/office/drawing/2014/main" id="{FB85BBA7-30B8-4E99-AF4A-ABB7A67ECBCC}"/>
              </a:ext>
            </a:extLst>
          </p:cNvPr>
          <p:cNvSpPr/>
          <p:nvPr>
            <p:custDataLst>
              <p:tags r:id="rId3"/>
            </p:custDataLst>
          </p:nvPr>
        </p:nvSpPr>
        <p:spPr bwMode="auto">
          <a:xfrm>
            <a:off x="0" y="0"/>
            <a:ext cx="113393" cy="113393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/>
            <a:endParaRPr lang="de-DE" sz="200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pPr>
              <a:defRPr/>
            </a:pPr>
            <a:fld id="{B13E67DB-3F5A-400D-8115-4A6680BE68C1}" type="slidenum">
              <a:rPr lang="de-DE" smtClean="0"/>
              <a:pPr>
                <a:defRPr/>
              </a:pPr>
              <a:t>14</a:t>
            </a:fld>
            <a:endParaRPr lang="de-DE"/>
          </a:p>
        </p:txBody>
      </p:sp>
      <p:sp>
        <p:nvSpPr>
          <p:cNvPr id="164" name="Titel 1">
            <a:extLst>
              <a:ext uri="{FF2B5EF4-FFF2-40B4-BE49-F238E27FC236}">
                <a16:creationId xmlns:a16="http://schemas.microsoft.com/office/drawing/2014/main" id="{757B9329-1BE7-4EF5-9FDA-877B16368E6F}"/>
              </a:ext>
            </a:extLst>
          </p:cNvPr>
          <p:cNvSpPr txBox="1">
            <a:spLocks/>
          </p:cNvSpPr>
          <p:nvPr/>
        </p:nvSpPr>
        <p:spPr bwMode="auto">
          <a:xfrm>
            <a:off x="285750" y="527480"/>
            <a:ext cx="8605837" cy="49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920">
                <a:solidFill>
                  <a:srgbClr val="00599D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920">
                <a:solidFill>
                  <a:srgbClr val="00599D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920">
                <a:solidFill>
                  <a:srgbClr val="00599D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920">
                <a:solidFill>
                  <a:srgbClr val="00599D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920">
                <a:solidFill>
                  <a:srgbClr val="00599D"/>
                </a:solidFill>
                <a:latin typeface="Arial" charset="0"/>
              </a:defRPr>
            </a:lvl5pPr>
            <a:lvl6pPr marL="640093" algn="l" rtl="0" eaLnBrk="1" fontAlgn="base" hangingPunct="1">
              <a:spcBef>
                <a:spcPct val="0"/>
              </a:spcBef>
              <a:spcAft>
                <a:spcPct val="0"/>
              </a:spcAft>
              <a:defRPr sz="3920">
                <a:solidFill>
                  <a:srgbClr val="00599D"/>
                </a:solidFill>
                <a:latin typeface="Arial" charset="0"/>
              </a:defRPr>
            </a:lvl6pPr>
            <a:lvl7pPr marL="1280185" algn="l" rtl="0" eaLnBrk="1" fontAlgn="base" hangingPunct="1">
              <a:spcBef>
                <a:spcPct val="0"/>
              </a:spcBef>
              <a:spcAft>
                <a:spcPct val="0"/>
              </a:spcAft>
              <a:defRPr sz="3920">
                <a:solidFill>
                  <a:srgbClr val="00599D"/>
                </a:solidFill>
                <a:latin typeface="Arial" charset="0"/>
              </a:defRPr>
            </a:lvl7pPr>
            <a:lvl8pPr marL="1920278" algn="l" rtl="0" eaLnBrk="1" fontAlgn="base" hangingPunct="1">
              <a:spcBef>
                <a:spcPct val="0"/>
              </a:spcBef>
              <a:spcAft>
                <a:spcPct val="0"/>
              </a:spcAft>
              <a:defRPr sz="3920">
                <a:solidFill>
                  <a:srgbClr val="00599D"/>
                </a:solidFill>
                <a:latin typeface="Arial" charset="0"/>
              </a:defRPr>
            </a:lvl8pPr>
            <a:lvl9pPr marL="2560372" algn="l" rtl="0" eaLnBrk="1" fontAlgn="base" hangingPunct="1">
              <a:spcBef>
                <a:spcPct val="0"/>
              </a:spcBef>
              <a:spcAft>
                <a:spcPct val="0"/>
              </a:spcAft>
              <a:defRPr sz="3920">
                <a:solidFill>
                  <a:srgbClr val="00599D"/>
                </a:solidFill>
                <a:latin typeface="Arial" charset="0"/>
              </a:defRPr>
            </a:lvl9pPr>
          </a:lstStyle>
          <a:p>
            <a:r>
              <a:rPr lang="en-US" sz="1286" dirty="0"/>
              <a:t/>
            </a:r>
            <a:br>
              <a:rPr lang="en-US" sz="1286" dirty="0"/>
            </a:br>
            <a:endParaRPr lang="de-DE" sz="1286" kern="0" dirty="0">
              <a:solidFill>
                <a:srgbClr val="00B05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85750" y="1383887"/>
            <a:ext cx="4990257" cy="1569660"/>
          </a:xfrm>
          <a:prstGeom prst="rect">
            <a:avLst/>
          </a:prstGeom>
          <a:solidFill>
            <a:schemeClr val="bg1">
              <a:lumMod val="85000"/>
            </a:schemeClr>
          </a:solidFill>
          <a:ln w="15875"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r>
              <a:rPr lang="en-GB" sz="1600" u="sng" dirty="0" smtClean="0"/>
              <a:t>Electrical:</a:t>
            </a:r>
          </a:p>
          <a:p>
            <a:r>
              <a:rPr lang="en-GB" sz="1600" dirty="0" smtClean="0"/>
              <a:t>Machine Power Racks will be installed before and during cable installation by Electrical Contractors.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/>
              <a:t>guided by User Cable </a:t>
            </a:r>
            <a:r>
              <a:rPr lang="en-GB" sz="1600" dirty="0"/>
              <a:t>D</a:t>
            </a:r>
            <a:r>
              <a:rPr lang="en-GB" sz="1600" dirty="0" smtClean="0"/>
              <a:t>ata </a:t>
            </a:r>
            <a:r>
              <a:rPr lang="en-GB" sz="1600" dirty="0"/>
              <a:t>B</a:t>
            </a:r>
            <a:r>
              <a:rPr lang="en-GB" sz="1600" dirty="0" smtClean="0"/>
              <a:t>ase</a:t>
            </a: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/>
              <a:t>to </a:t>
            </a:r>
            <a:r>
              <a:rPr lang="en-GB" sz="1600" dirty="0"/>
              <a:t>facilitate efficient placing and connections of cables to connecting </a:t>
            </a:r>
            <a:r>
              <a:rPr lang="en-GB" sz="1600" dirty="0" smtClean="0"/>
              <a:t>points. </a:t>
            </a:r>
          </a:p>
        </p:txBody>
      </p:sp>
      <p:sp>
        <p:nvSpPr>
          <p:cNvPr id="16" name="Titel 10"/>
          <p:cNvSpPr>
            <a:spLocks noGrp="1"/>
          </p:cNvSpPr>
          <p:nvPr>
            <p:ph type="title"/>
          </p:nvPr>
        </p:nvSpPr>
        <p:spPr>
          <a:xfrm>
            <a:off x="357828" y="322614"/>
            <a:ext cx="5870411" cy="409731"/>
          </a:xfrm>
        </p:spPr>
        <p:txBody>
          <a:bodyPr>
            <a:normAutofit fontScale="90000"/>
          </a:bodyPr>
          <a:lstStyle/>
          <a:p>
            <a:r>
              <a:rPr lang="de-DE" dirty="0" err="1" smtClean="0"/>
              <a:t>Machine</a:t>
            </a:r>
            <a:r>
              <a:rPr lang="de-DE" dirty="0" smtClean="0"/>
              <a:t> Installation – Media Connection</a:t>
            </a:r>
            <a:endParaRPr lang="de-DE" dirty="0"/>
          </a:p>
        </p:txBody>
      </p:sp>
      <p:sp>
        <p:nvSpPr>
          <p:cNvPr id="17" name="Textfeld 6"/>
          <p:cNvSpPr txBox="1"/>
          <p:nvPr/>
        </p:nvSpPr>
        <p:spPr>
          <a:xfrm>
            <a:off x="422565" y="6075668"/>
            <a:ext cx="8397754" cy="3693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0070C0"/>
            </a:solidFill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lang="en-US" dirty="0" smtClean="0"/>
              <a:t>Dedicated installation teams for media connections</a:t>
            </a:r>
          </a:p>
        </p:txBody>
      </p:sp>
      <p:grpSp>
        <p:nvGrpSpPr>
          <p:cNvPr id="13" name="Gruppieren 7">
            <a:extLst>
              <a:ext uri="{FF2B5EF4-FFF2-40B4-BE49-F238E27FC236}">
                <a16:creationId xmlns:a16="http://schemas.microsoft.com/office/drawing/2014/main" id="{A2DEA8C1-1C82-4FB7-9118-3DE53590916D}"/>
              </a:ext>
            </a:extLst>
          </p:cNvPr>
          <p:cNvGrpSpPr/>
          <p:nvPr/>
        </p:nvGrpSpPr>
        <p:grpSpPr>
          <a:xfrm>
            <a:off x="6304051" y="1379253"/>
            <a:ext cx="2239303" cy="2031324"/>
            <a:chOff x="410285" y="1848102"/>
            <a:chExt cx="5401328" cy="6721473"/>
          </a:xfrm>
        </p:grpSpPr>
        <p:pic>
          <p:nvPicPr>
            <p:cNvPr id="18" name="Grafik 13">
              <a:extLst>
                <a:ext uri="{FF2B5EF4-FFF2-40B4-BE49-F238E27FC236}">
                  <a16:creationId xmlns:a16="http://schemas.microsoft.com/office/drawing/2014/main" id="{77B4EA31-FE96-4CED-9C3D-E267A82E1A7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10285" y="1848102"/>
              <a:ext cx="5401328" cy="6721473"/>
            </a:xfrm>
            <a:prstGeom prst="rect">
              <a:avLst/>
            </a:prstGeom>
            <a:ln w="19050">
              <a:solidFill>
                <a:srgbClr val="002060"/>
              </a:solidFill>
            </a:ln>
          </p:spPr>
        </p:pic>
        <p:sp>
          <p:nvSpPr>
            <p:cNvPr id="19" name="Freihandform: Form 14">
              <a:extLst>
                <a:ext uri="{FF2B5EF4-FFF2-40B4-BE49-F238E27FC236}">
                  <a16:creationId xmlns:a16="http://schemas.microsoft.com/office/drawing/2014/main" id="{E1BAED9A-287B-4F5D-B6FD-9DFAB5C732CE}"/>
                </a:ext>
              </a:extLst>
            </p:cNvPr>
            <p:cNvSpPr/>
            <p:nvPr/>
          </p:nvSpPr>
          <p:spPr>
            <a:xfrm>
              <a:off x="3095625" y="2933700"/>
              <a:ext cx="1504950" cy="5410200"/>
            </a:xfrm>
            <a:custGeom>
              <a:avLst/>
              <a:gdLst>
                <a:gd name="connsiteX0" fmla="*/ 285750 w 1504950"/>
                <a:gd name="connsiteY0" fmla="*/ 5410200 h 5410200"/>
                <a:gd name="connsiteX1" fmla="*/ 285750 w 1504950"/>
                <a:gd name="connsiteY1" fmla="*/ 4781550 h 5410200"/>
                <a:gd name="connsiteX2" fmla="*/ 400050 w 1504950"/>
                <a:gd name="connsiteY2" fmla="*/ 3790950 h 5410200"/>
                <a:gd name="connsiteX3" fmla="*/ 495300 w 1504950"/>
                <a:gd name="connsiteY3" fmla="*/ 3400425 h 5410200"/>
                <a:gd name="connsiteX4" fmla="*/ 0 w 1504950"/>
                <a:gd name="connsiteY4" fmla="*/ 3238500 h 5410200"/>
                <a:gd name="connsiteX5" fmla="*/ 809625 w 1504950"/>
                <a:gd name="connsiteY5" fmla="*/ 0 h 5410200"/>
                <a:gd name="connsiteX6" fmla="*/ 1504950 w 1504950"/>
                <a:gd name="connsiteY6" fmla="*/ 171450 h 5410200"/>
                <a:gd name="connsiteX7" fmla="*/ 581025 w 1504950"/>
                <a:gd name="connsiteY7" fmla="*/ 3781425 h 5410200"/>
                <a:gd name="connsiteX8" fmla="*/ 485775 w 1504950"/>
                <a:gd name="connsiteY8" fmla="*/ 4267200 h 5410200"/>
                <a:gd name="connsiteX9" fmla="*/ 466725 w 1504950"/>
                <a:gd name="connsiteY9" fmla="*/ 4524375 h 5410200"/>
                <a:gd name="connsiteX10" fmla="*/ 447675 w 1504950"/>
                <a:gd name="connsiteY10" fmla="*/ 5391150 h 5410200"/>
                <a:gd name="connsiteX11" fmla="*/ 285750 w 1504950"/>
                <a:gd name="connsiteY11" fmla="*/ 5410200 h 5410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504950" h="5410200">
                  <a:moveTo>
                    <a:pt x="285750" y="5410200"/>
                  </a:moveTo>
                  <a:lnTo>
                    <a:pt x="285750" y="4781550"/>
                  </a:lnTo>
                  <a:lnTo>
                    <a:pt x="400050" y="3790950"/>
                  </a:lnTo>
                  <a:lnTo>
                    <a:pt x="495300" y="3400425"/>
                  </a:lnTo>
                  <a:lnTo>
                    <a:pt x="0" y="3238500"/>
                  </a:lnTo>
                  <a:lnTo>
                    <a:pt x="809625" y="0"/>
                  </a:lnTo>
                  <a:lnTo>
                    <a:pt x="1504950" y="171450"/>
                  </a:lnTo>
                  <a:lnTo>
                    <a:pt x="581025" y="3781425"/>
                  </a:lnTo>
                  <a:lnTo>
                    <a:pt x="485775" y="4267200"/>
                  </a:lnTo>
                  <a:lnTo>
                    <a:pt x="466725" y="4524375"/>
                  </a:lnTo>
                  <a:lnTo>
                    <a:pt x="447675" y="5391150"/>
                  </a:lnTo>
                  <a:lnTo>
                    <a:pt x="285750" y="5410200"/>
                  </a:lnTo>
                  <a:close/>
                </a:path>
              </a:pathLst>
            </a:custGeom>
            <a:solidFill>
              <a:srgbClr val="FFFF00">
                <a:alpha val="60000"/>
              </a:srgbClr>
            </a:solidFill>
            <a:ln w="190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286"/>
            </a:p>
          </p:txBody>
        </p:sp>
      </p:grpSp>
      <p:sp>
        <p:nvSpPr>
          <p:cNvPr id="20" name="Rectangle 19"/>
          <p:cNvSpPr/>
          <p:nvPr/>
        </p:nvSpPr>
        <p:spPr>
          <a:xfrm>
            <a:off x="268359" y="3410577"/>
            <a:ext cx="4003029" cy="2308324"/>
          </a:xfrm>
          <a:prstGeom prst="rect">
            <a:avLst/>
          </a:prstGeom>
          <a:solidFill>
            <a:schemeClr val="bg1">
              <a:lumMod val="85000"/>
            </a:schemeClr>
          </a:solidFill>
          <a:ln w="15875"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r>
              <a:rPr lang="en-GB" sz="1600" u="sng" dirty="0" smtClean="0"/>
              <a:t>Cooling Water:</a:t>
            </a:r>
          </a:p>
          <a:p>
            <a:r>
              <a:rPr lang="en-GB" sz="1600" dirty="0" smtClean="0"/>
              <a:t>Defined interface between Installation of Cool Water Distribution and Connection to Machine Components.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/>
              <a:t>standard distribution headers are agreed and will be supplied by Contractor.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/>
              <a:t>Establish a dedicated team for the installation of cooling water systems.</a:t>
            </a:r>
            <a:endParaRPr lang="en-GB" sz="1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28239" y="4219561"/>
            <a:ext cx="2315115" cy="1481563"/>
          </a:xfrm>
          <a:prstGeom prst="rect">
            <a:avLst/>
          </a:prstGeom>
          <a:ln w="19050">
            <a:solidFill>
              <a:srgbClr val="002060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29622" y="3669798"/>
            <a:ext cx="1440383" cy="2044635"/>
          </a:xfrm>
          <a:prstGeom prst="rect">
            <a:avLst/>
          </a:prstGeom>
          <a:ln w="19050">
            <a:solidFill>
              <a:srgbClr val="002060"/>
            </a:solidFill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noProof="0" smtClean="0"/>
              <a:t>2019-05-21</a:t>
            </a:r>
            <a:endParaRPr lang="en-GB" noProof="0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en-GB" smtClean="0"/>
              <a:t>Hagelskamp/Reich-Sprenger - Site Management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290740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25CBDDA-5CCF-8748-8988-9DC6C8981774}" type="slidenum">
              <a:rPr lang="en-GB" noProof="0" smtClean="0"/>
              <a:pPr/>
              <a:t>15</a:t>
            </a:fld>
            <a:endParaRPr lang="en-GB" noProof="0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noProof="0" smtClean="0"/>
              <a:t>2019-05-21</a:t>
            </a:r>
            <a:endParaRPr lang="en-GB" noProof="0" dirty="0"/>
          </a:p>
        </p:txBody>
      </p:sp>
      <p:sp>
        <p:nvSpPr>
          <p:cNvPr id="11" name="Titel 10"/>
          <p:cNvSpPr>
            <a:spLocks noGrp="1"/>
          </p:cNvSpPr>
          <p:nvPr>
            <p:ph type="title"/>
          </p:nvPr>
        </p:nvSpPr>
        <p:spPr>
          <a:xfrm>
            <a:off x="422565" y="270000"/>
            <a:ext cx="5870411" cy="409731"/>
          </a:xfrm>
        </p:spPr>
        <p:txBody>
          <a:bodyPr>
            <a:normAutofit fontScale="90000"/>
          </a:bodyPr>
          <a:lstStyle/>
          <a:p>
            <a:r>
              <a:rPr lang="de-DE" dirty="0" smtClean="0"/>
              <a:t>Machine Commissioning</a:t>
            </a:r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en-GB" smtClean="0"/>
              <a:t>Hagelskamp/Reich-Sprenger - Site Management</a:t>
            </a:r>
            <a:endParaRPr lang="en-GB" dirty="0"/>
          </a:p>
        </p:txBody>
      </p:sp>
      <p:sp>
        <p:nvSpPr>
          <p:cNvPr id="7" name="Textfeld 6"/>
          <p:cNvSpPr txBox="1"/>
          <p:nvPr/>
        </p:nvSpPr>
        <p:spPr>
          <a:xfrm>
            <a:off x="422565" y="5891002"/>
            <a:ext cx="8426900" cy="64633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0070C0"/>
            </a:solidFill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lang="en-US" dirty="0" smtClean="0"/>
              <a:t>Integrated Commissioning Concepts </a:t>
            </a:r>
          </a:p>
          <a:p>
            <a:pPr algn="ctr"/>
            <a:r>
              <a:rPr lang="en-US" dirty="0" smtClean="0"/>
              <a:t>for Technical Service Equipment and Machine Systems</a:t>
            </a:r>
          </a:p>
        </p:txBody>
      </p:sp>
      <p:graphicFrame>
        <p:nvGraphicFramePr>
          <p:cNvPr id="8" name="Objekt 3">
            <a:extLst>
              <a:ext uri="{FF2B5EF4-FFF2-40B4-BE49-F238E27FC236}">
                <a16:creationId xmlns:a16="http://schemas.microsoft.com/office/drawing/2014/main" id="{7973DBB3-FAEA-469C-BAF6-7781E98814F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85787894"/>
              </p:ext>
            </p:extLst>
          </p:nvPr>
        </p:nvGraphicFramePr>
        <p:xfrm>
          <a:off x="422565" y="1335187"/>
          <a:ext cx="6529318" cy="40773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78" name="Acrobat Document" r:id="rId3" imgW="15138360" imgH="10693069" progId="AcroExch.Document.2015">
                  <p:embed/>
                </p:oleObj>
              </mc:Choice>
              <mc:Fallback>
                <p:oleObj name="Acrobat Document" r:id="rId3" imgW="15138360" imgH="10693069" progId="AcroExch.Document.2015">
                  <p:embed/>
                  <p:pic>
                    <p:nvPicPr>
                      <p:cNvPr id="4" name="Objekt 3">
                        <a:extLst>
                          <a:ext uri="{FF2B5EF4-FFF2-40B4-BE49-F238E27FC236}">
                            <a16:creationId xmlns:a16="http://schemas.microsoft.com/office/drawing/2014/main" id="{7973DBB3-FAEA-469C-BAF6-7781E98814F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22565" y="1335187"/>
                        <a:ext cx="6529318" cy="4077320"/>
                      </a:xfrm>
                      <a:prstGeom prst="rect">
                        <a:avLst/>
                      </a:prstGeom>
                      <a:ln w="15875">
                        <a:solidFill>
                          <a:srgbClr val="00206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422565" y="1319877"/>
            <a:ext cx="6529318" cy="30777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5875">
            <a:solidFill>
              <a:srgbClr val="002060"/>
            </a:solidFill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lang="en-GB" sz="1400" b="1" dirty="0" smtClean="0"/>
              <a:t>Commissioning Concepts Technical Service Equipment</a:t>
            </a:r>
          </a:p>
        </p:txBody>
      </p:sp>
      <p:sp>
        <p:nvSpPr>
          <p:cNvPr id="5" name="Rectangle 4"/>
          <p:cNvSpPr/>
          <p:nvPr/>
        </p:nvSpPr>
        <p:spPr>
          <a:xfrm>
            <a:off x="5054301" y="3520035"/>
            <a:ext cx="3795164" cy="2087745"/>
          </a:xfrm>
          <a:prstGeom prst="rect">
            <a:avLst/>
          </a:prstGeom>
          <a:solidFill>
            <a:schemeClr val="bg1"/>
          </a:solidFill>
          <a:ln w="15875">
            <a:solidFill>
              <a:srgbClr val="00206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5054301" y="3520035"/>
            <a:ext cx="3795164" cy="30777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5875">
            <a:solidFill>
              <a:srgbClr val="002060"/>
            </a:solidFill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lang="en-GB" sz="1400" b="1" dirty="0"/>
              <a:t>Commissioning </a:t>
            </a:r>
            <a:r>
              <a:rPr lang="en-GB" sz="1400" b="1" dirty="0" smtClean="0"/>
              <a:t>Concepts Machine</a:t>
            </a:r>
            <a:endParaRPr lang="en-GB" sz="14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5098884" y="4774048"/>
            <a:ext cx="3795164" cy="307777"/>
          </a:xfrm>
          <a:prstGeom prst="rect">
            <a:avLst/>
          </a:prstGeom>
          <a:noFill/>
          <a:ln w="15875">
            <a:noFill/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lang="en-GB" sz="1400" b="1" dirty="0"/>
              <a:t>O</a:t>
            </a:r>
            <a:r>
              <a:rPr lang="en-GB" sz="1400" b="1" dirty="0" smtClean="0"/>
              <a:t>btain Operating Permits!</a:t>
            </a:r>
            <a:endParaRPr lang="en-GB" sz="1400" b="1" dirty="0"/>
          </a:p>
        </p:txBody>
      </p:sp>
    </p:spTree>
    <p:extLst>
      <p:ext uri="{BB962C8B-B14F-4D97-AF65-F5344CB8AC3E}">
        <p14:creationId xmlns:p14="http://schemas.microsoft.com/office/powerpoint/2010/main" val="3990280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25CBDDA-5CCF-8748-8988-9DC6C8981774}" type="slidenum">
              <a:rPr lang="en-GB" noProof="0" smtClean="0"/>
              <a:pPr/>
              <a:t>16</a:t>
            </a:fld>
            <a:endParaRPr lang="en-GB" noProof="0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noProof="0" smtClean="0"/>
              <a:t>2019-05-21</a:t>
            </a:r>
            <a:endParaRPr lang="en-GB" noProof="0" dirty="0"/>
          </a:p>
        </p:txBody>
      </p:sp>
      <p:sp>
        <p:nvSpPr>
          <p:cNvPr id="11" name="Titel 10"/>
          <p:cNvSpPr>
            <a:spLocks noGrp="1"/>
          </p:cNvSpPr>
          <p:nvPr>
            <p:ph type="title"/>
          </p:nvPr>
        </p:nvSpPr>
        <p:spPr>
          <a:xfrm>
            <a:off x="422565" y="270000"/>
            <a:ext cx="5870411" cy="482559"/>
          </a:xfrm>
        </p:spPr>
        <p:txBody>
          <a:bodyPr/>
          <a:lstStyle/>
          <a:p>
            <a:r>
              <a:rPr lang="de-DE" dirty="0" err="1"/>
              <a:t>Machine</a:t>
            </a:r>
            <a:r>
              <a:rPr lang="de-DE" dirty="0"/>
              <a:t> Installation </a:t>
            </a:r>
            <a:r>
              <a:rPr lang="de-DE" dirty="0" err="1"/>
              <a:t>Processes</a:t>
            </a:r>
            <a:endParaRPr lang="en-GB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en-GB" smtClean="0"/>
              <a:t>Hagelskamp/Reich-Sprenger - Site Management</a:t>
            </a:r>
            <a:endParaRPr lang="en-GB" dirty="0"/>
          </a:p>
        </p:txBody>
      </p:sp>
      <p:sp>
        <p:nvSpPr>
          <p:cNvPr id="102" name="Textfeld 6"/>
          <p:cNvSpPr txBox="1"/>
          <p:nvPr/>
        </p:nvSpPr>
        <p:spPr>
          <a:xfrm>
            <a:off x="422565" y="5891002"/>
            <a:ext cx="8211834" cy="3693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0070C0"/>
            </a:solidFill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lang="en-US" dirty="0" smtClean="0"/>
              <a:t>Well defined and controlled Processes are the key to success</a:t>
            </a:r>
            <a:r>
              <a:rPr lang="de-DE" dirty="0" smtClean="0"/>
              <a:t>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1194" y="1273041"/>
            <a:ext cx="6954576" cy="432565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30927" y="3873781"/>
            <a:ext cx="7606514" cy="1724911"/>
          </a:xfrm>
          <a:prstGeom prst="rect">
            <a:avLst/>
          </a:prstGeom>
          <a:noFill/>
          <a:ln w="25400"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2857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25CBDDA-5CCF-8748-8988-9DC6C8981774}" type="slidenum">
              <a:rPr lang="en-GB" noProof="0" smtClean="0"/>
              <a:pPr/>
              <a:t>17</a:t>
            </a:fld>
            <a:endParaRPr lang="en-GB" noProof="0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noProof="0" smtClean="0"/>
              <a:t>2019-05-21</a:t>
            </a:r>
            <a:endParaRPr lang="en-GB" noProof="0" dirty="0"/>
          </a:p>
        </p:txBody>
      </p:sp>
      <p:sp>
        <p:nvSpPr>
          <p:cNvPr id="11" name="Titel 10"/>
          <p:cNvSpPr>
            <a:spLocks noGrp="1"/>
          </p:cNvSpPr>
          <p:nvPr>
            <p:ph type="title"/>
          </p:nvPr>
        </p:nvSpPr>
        <p:spPr>
          <a:xfrm>
            <a:off x="422565" y="178025"/>
            <a:ext cx="5870411" cy="776835"/>
          </a:xfrm>
        </p:spPr>
        <p:txBody>
          <a:bodyPr>
            <a:normAutofit fontScale="90000"/>
          </a:bodyPr>
          <a:lstStyle/>
          <a:p>
            <a:r>
              <a:rPr lang="de-DE" dirty="0" smtClean="0"/>
              <a:t>Site Management Tools</a:t>
            </a:r>
            <a:br>
              <a:rPr lang="de-DE" dirty="0" smtClean="0"/>
            </a:br>
            <a:r>
              <a:rPr lang="de-DE" dirty="0" smtClean="0"/>
              <a:t>MS Projects</a:t>
            </a:r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en-GB" smtClean="0"/>
              <a:t>Hagelskamp/Reich-Sprenger - Site Management</a:t>
            </a:r>
            <a:endParaRPr lang="en-GB" dirty="0"/>
          </a:p>
        </p:txBody>
      </p:sp>
      <p:sp>
        <p:nvSpPr>
          <p:cNvPr id="7" name="Textfeld 6"/>
          <p:cNvSpPr txBox="1"/>
          <p:nvPr/>
        </p:nvSpPr>
        <p:spPr>
          <a:xfrm>
            <a:off x="422564" y="5891002"/>
            <a:ext cx="8381179" cy="64633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0070C0"/>
            </a:solidFill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lang="en-US" dirty="0" smtClean="0"/>
              <a:t>Integrated LCM Results and MS Projects Plans </a:t>
            </a:r>
          </a:p>
          <a:p>
            <a:pPr algn="ctr"/>
            <a:r>
              <a:rPr lang="en-US" dirty="0" smtClean="0"/>
              <a:t>Technical Services and Machine Installation</a:t>
            </a:r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564" y="1465247"/>
            <a:ext cx="8381179" cy="4067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174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22564" y="1297726"/>
            <a:ext cx="3089379" cy="4525963"/>
          </a:xfrm>
          <a:solidFill>
            <a:schemeClr val="accent6">
              <a:lumMod val="20000"/>
              <a:lumOff val="80000"/>
            </a:schemeClr>
          </a:solidFill>
          <a:ln w="15875">
            <a:solidFill>
              <a:srgbClr val="002060"/>
            </a:solidFill>
          </a:ln>
        </p:spPr>
        <p:txBody>
          <a:bodyPr>
            <a:normAutofit/>
          </a:bodyPr>
          <a:lstStyle/>
          <a:p>
            <a:endParaRPr lang="en-GB" sz="1600" dirty="0" smtClean="0"/>
          </a:p>
          <a:p>
            <a:r>
              <a:rPr lang="en-GB" sz="1200" dirty="0" smtClean="0"/>
              <a:t>Define Installation Sequence</a:t>
            </a:r>
          </a:p>
          <a:p>
            <a:r>
              <a:rPr lang="en-GB" sz="1200" dirty="0" smtClean="0"/>
              <a:t>Progress tracking by “PULL” System.</a:t>
            </a:r>
          </a:p>
          <a:p>
            <a:endParaRPr lang="en-GB" sz="1200" dirty="0"/>
          </a:p>
          <a:p>
            <a:r>
              <a:rPr lang="en-GB" sz="1200" dirty="0" smtClean="0"/>
              <a:t>Expedite deliveries according to installation sequence.</a:t>
            </a:r>
          </a:p>
          <a:p>
            <a:r>
              <a:rPr lang="en-GB" sz="1200" dirty="0" smtClean="0"/>
              <a:t>prepare and perform Pre-Assembly according to inst. sequence.</a:t>
            </a:r>
          </a:p>
          <a:p>
            <a:endParaRPr lang="en-GB" sz="1200" dirty="0"/>
          </a:p>
          <a:p>
            <a:r>
              <a:rPr lang="en-GB" sz="1200" dirty="0" smtClean="0"/>
              <a:t>Prepare work instructions and other documentation according to installation needs.</a:t>
            </a:r>
          </a:p>
          <a:p>
            <a:endParaRPr lang="en-GB" sz="1200" dirty="0"/>
          </a:p>
          <a:p>
            <a:r>
              <a:rPr lang="en-GB" sz="1200" dirty="0" smtClean="0"/>
              <a:t>50 Components in Beam Line.</a:t>
            </a:r>
          </a:p>
          <a:p>
            <a:r>
              <a:rPr lang="en-GB" sz="1200" dirty="0"/>
              <a:t>7</a:t>
            </a:r>
            <a:r>
              <a:rPr lang="en-GB" sz="1200" dirty="0" smtClean="0"/>
              <a:t> Components installation ready.</a:t>
            </a:r>
          </a:p>
          <a:p>
            <a:r>
              <a:rPr lang="en-GB" sz="1200" dirty="0" smtClean="0"/>
              <a:t>104 Racks in Service tunnel.</a:t>
            </a:r>
          </a:p>
          <a:p>
            <a:r>
              <a:rPr lang="en-GB" sz="1200" dirty="0" smtClean="0"/>
              <a:t>0 racks installation ready.</a:t>
            </a:r>
            <a:endParaRPr lang="en-GB" sz="1200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25CBDDA-5CCF-8748-8988-9DC6C8981774}" type="slidenum">
              <a:rPr lang="en-GB" noProof="0" smtClean="0"/>
              <a:pPr/>
              <a:t>18</a:t>
            </a:fld>
            <a:endParaRPr lang="en-GB" noProof="0" dirty="0"/>
          </a:p>
        </p:txBody>
      </p:sp>
      <p:sp>
        <p:nvSpPr>
          <p:cNvPr id="11" name="Titel 10"/>
          <p:cNvSpPr>
            <a:spLocks noGrp="1"/>
          </p:cNvSpPr>
          <p:nvPr>
            <p:ph type="title"/>
          </p:nvPr>
        </p:nvSpPr>
        <p:spPr>
          <a:xfrm>
            <a:off x="422565" y="217303"/>
            <a:ext cx="5870411" cy="787557"/>
          </a:xfrm>
        </p:spPr>
        <p:txBody>
          <a:bodyPr>
            <a:normAutofit fontScale="90000"/>
          </a:bodyPr>
          <a:lstStyle/>
          <a:p>
            <a:r>
              <a:rPr lang="de-DE" dirty="0" smtClean="0"/>
              <a:t>Site Management Tools</a:t>
            </a:r>
            <a:br>
              <a:rPr lang="de-DE" dirty="0" smtClean="0"/>
            </a:br>
            <a:r>
              <a:rPr lang="de-DE" dirty="0" smtClean="0"/>
              <a:t>Progress Tracking Installation</a:t>
            </a:r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en-GB" smtClean="0"/>
              <a:t>Hagelskamp/Reich-Sprenger - Site Management</a:t>
            </a:r>
            <a:endParaRPr lang="en-GB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4294967295"/>
          </p:nvPr>
        </p:nvSpPr>
        <p:spPr>
          <a:xfrm>
            <a:off x="7923213" y="6553200"/>
            <a:ext cx="1220787" cy="365125"/>
          </a:xfrm>
        </p:spPr>
        <p:txBody>
          <a:bodyPr/>
          <a:lstStyle/>
          <a:p>
            <a:r>
              <a:rPr lang="en-US" noProof="0" smtClean="0"/>
              <a:t>2019-05-21</a:t>
            </a:r>
            <a:endParaRPr lang="en-GB" noProof="0" dirty="0"/>
          </a:p>
        </p:txBody>
      </p:sp>
      <p:sp>
        <p:nvSpPr>
          <p:cNvPr id="7" name="Textfeld 6"/>
          <p:cNvSpPr txBox="1"/>
          <p:nvPr/>
        </p:nvSpPr>
        <p:spPr>
          <a:xfrm>
            <a:off x="422564" y="5891002"/>
            <a:ext cx="8287325" cy="3693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0070C0"/>
            </a:solidFill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lang="en-US" dirty="0" smtClean="0"/>
              <a:t>Detailed Expediting to ensure on-time completion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0205" y="1297726"/>
            <a:ext cx="3414815" cy="3152893"/>
          </a:xfrm>
          <a:prstGeom prst="rect">
            <a:avLst/>
          </a:prstGeom>
          <a:ln w="3175">
            <a:solidFill>
              <a:srgbClr val="002060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6360" y="3793545"/>
            <a:ext cx="1152244" cy="2030144"/>
          </a:xfrm>
          <a:prstGeom prst="rect">
            <a:avLst/>
          </a:prstGeom>
          <a:ln w="15875">
            <a:solidFill>
              <a:srgbClr val="002060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25994" y="3027204"/>
            <a:ext cx="1830160" cy="2796485"/>
          </a:xfrm>
          <a:prstGeom prst="rect">
            <a:avLst/>
          </a:prstGeom>
          <a:ln w="15875"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3591726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25CBDDA-5CCF-8748-8988-9DC6C8981774}" type="slidenum">
              <a:rPr lang="en-GB" noProof="0" smtClean="0"/>
              <a:pPr/>
              <a:t>19</a:t>
            </a:fld>
            <a:endParaRPr lang="en-GB" noProof="0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noProof="0" smtClean="0"/>
              <a:t>2019-05-21</a:t>
            </a:r>
            <a:endParaRPr lang="en-GB" noProof="0" dirty="0"/>
          </a:p>
        </p:txBody>
      </p:sp>
      <p:sp>
        <p:nvSpPr>
          <p:cNvPr id="11" name="Titel 10"/>
          <p:cNvSpPr>
            <a:spLocks noGrp="1"/>
          </p:cNvSpPr>
          <p:nvPr>
            <p:ph type="title"/>
          </p:nvPr>
        </p:nvSpPr>
        <p:spPr>
          <a:xfrm>
            <a:off x="422565" y="178025"/>
            <a:ext cx="5870411" cy="776835"/>
          </a:xfrm>
        </p:spPr>
        <p:txBody>
          <a:bodyPr>
            <a:normAutofit fontScale="90000"/>
          </a:bodyPr>
          <a:lstStyle/>
          <a:p>
            <a:r>
              <a:rPr lang="de-DE" dirty="0" smtClean="0"/>
              <a:t>Site Management Tools</a:t>
            </a:r>
            <a:br>
              <a:rPr lang="de-DE" dirty="0" smtClean="0"/>
            </a:br>
            <a:r>
              <a:rPr lang="de-DE" dirty="0" smtClean="0"/>
              <a:t>SAP-PLM </a:t>
            </a:r>
            <a:r>
              <a:rPr lang="de-DE" dirty="0" err="1" smtClean="0"/>
              <a:t>Product</a:t>
            </a:r>
            <a:r>
              <a:rPr lang="de-DE" dirty="0" smtClean="0"/>
              <a:t> </a:t>
            </a:r>
            <a:r>
              <a:rPr lang="de-DE" dirty="0" err="1" smtClean="0"/>
              <a:t>Lifecycle</a:t>
            </a:r>
            <a:r>
              <a:rPr lang="de-DE" dirty="0" smtClean="0"/>
              <a:t> Management</a:t>
            </a:r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en-GB" smtClean="0"/>
              <a:t>Hagelskamp/Reich-Sprenger - Site Management</a:t>
            </a:r>
            <a:endParaRPr lang="en-GB" dirty="0"/>
          </a:p>
        </p:txBody>
      </p:sp>
      <p:sp>
        <p:nvSpPr>
          <p:cNvPr id="7" name="Textfeld 6"/>
          <p:cNvSpPr txBox="1"/>
          <p:nvPr/>
        </p:nvSpPr>
        <p:spPr>
          <a:xfrm>
            <a:off x="199050" y="5891002"/>
            <a:ext cx="8764163" cy="3693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0070C0"/>
            </a:solidFill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lang="en-US" dirty="0" smtClean="0"/>
              <a:t>SAP-PLM to steer logistics and assembly status</a:t>
            </a:r>
            <a:r>
              <a:rPr lang="de-DE" dirty="0" smtClean="0"/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4286" y="1384663"/>
            <a:ext cx="4608928" cy="26881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8230" y="3634492"/>
            <a:ext cx="1901200" cy="2182834"/>
          </a:xfrm>
          <a:prstGeom prst="rect">
            <a:avLst/>
          </a:prstGeom>
          <a:solidFill>
            <a:schemeClr val="bg1"/>
          </a:solidFill>
          <a:ln w="15875">
            <a:solidFill>
              <a:srgbClr val="002060"/>
            </a:solidFill>
          </a:ln>
        </p:spPr>
      </p:pic>
      <p:sp>
        <p:nvSpPr>
          <p:cNvPr id="10" name="Rechteck 4"/>
          <p:cNvSpPr/>
          <p:nvPr/>
        </p:nvSpPr>
        <p:spPr>
          <a:xfrm>
            <a:off x="199051" y="1374988"/>
            <a:ext cx="4015424" cy="444233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1200" u="sng" dirty="0" smtClean="0">
                <a:solidFill>
                  <a:schemeClr val="tx1"/>
                </a:solidFill>
                <a:latin typeface="Arial" pitchFamily="34" charset="0"/>
                <a:cs typeface="Arial" charset="0"/>
              </a:rPr>
              <a:t>The Objective:</a:t>
            </a:r>
          </a:p>
          <a:p>
            <a:r>
              <a:rPr lang="en-US" sz="1200" dirty="0">
                <a:solidFill>
                  <a:schemeClr val="tx1"/>
                </a:solidFill>
                <a:latin typeface="Arial" pitchFamily="34" charset="0"/>
                <a:cs typeface="Arial" charset="0"/>
              </a:rPr>
              <a:t>T</a:t>
            </a:r>
            <a:r>
              <a:rPr lang="en-US" sz="1200" dirty="0" smtClean="0">
                <a:solidFill>
                  <a:schemeClr val="tx1"/>
                </a:solidFill>
                <a:latin typeface="Arial" pitchFamily="34" charset="0"/>
                <a:cs typeface="Arial" charset="0"/>
              </a:rPr>
              <a:t>o implement PLM as the lead tool to control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1200" dirty="0" smtClean="0">
                <a:solidFill>
                  <a:schemeClr val="tx1"/>
                </a:solidFill>
                <a:latin typeface="Arial" pitchFamily="34" charset="0"/>
                <a:cs typeface="Arial" charset="0"/>
              </a:rPr>
              <a:t>all logistical movements of components after FAT Milestone at supplier.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1200" dirty="0" smtClean="0">
                <a:solidFill>
                  <a:schemeClr val="tx1"/>
                </a:solidFill>
                <a:latin typeface="Arial" pitchFamily="34" charset="0"/>
                <a:cs typeface="Arial" charset="0"/>
              </a:rPr>
              <a:t>status of readiness for installation of all component assemblies.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1200" dirty="0" smtClean="0">
                <a:solidFill>
                  <a:schemeClr val="tx1"/>
                </a:solidFill>
                <a:latin typeface="Arial" pitchFamily="34" charset="0"/>
                <a:cs typeface="Arial" charset="0"/>
              </a:rPr>
              <a:t>to enable just-in-time delivery to final installation location.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1200" dirty="0">
              <a:solidFill>
                <a:schemeClr val="tx1"/>
              </a:solidFill>
              <a:latin typeface="Arial" pitchFamily="34" charset="0"/>
              <a:cs typeface="Arial" charset="0"/>
            </a:endParaRPr>
          </a:p>
          <a:p>
            <a:r>
              <a:rPr lang="en-US" sz="1200" u="sng" dirty="0" smtClean="0">
                <a:solidFill>
                  <a:schemeClr val="tx1"/>
                </a:solidFill>
                <a:latin typeface="Arial" pitchFamily="34" charset="0"/>
                <a:cs typeface="Arial" charset="0"/>
              </a:rPr>
              <a:t>The Status: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1200" dirty="0" smtClean="0">
                <a:solidFill>
                  <a:schemeClr val="tx1"/>
                </a:solidFill>
                <a:latin typeface="Arial" pitchFamily="34" charset="0"/>
                <a:cs typeface="Arial" charset="0"/>
              </a:rPr>
              <a:t>more than 4000 components (CID) registered in PLM (25.000).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1200" dirty="0" smtClean="0">
                <a:solidFill>
                  <a:schemeClr val="tx1"/>
                </a:solidFill>
                <a:latin typeface="Arial" pitchFamily="34" charset="0"/>
                <a:cs typeface="Arial" charset="0"/>
              </a:rPr>
              <a:t>only 800 CID with logistic status data.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1200" dirty="0" smtClean="0">
                <a:solidFill>
                  <a:schemeClr val="tx1"/>
                </a:solidFill>
                <a:latin typeface="Arial" pitchFamily="34" charset="0"/>
                <a:cs typeface="Arial" charset="0"/>
              </a:rPr>
              <a:t>only 120 CID with status of readiness for installation..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endParaRPr lang="en-US" sz="1200" dirty="0" smtClean="0">
              <a:solidFill>
                <a:schemeClr val="tx1"/>
              </a:solidFill>
              <a:latin typeface="Arial" pitchFamily="34" charset="0"/>
              <a:cs typeface="Arial" charset="0"/>
            </a:endParaRPr>
          </a:p>
          <a:p>
            <a:r>
              <a:rPr lang="en-US" sz="1200" u="sng" dirty="0" smtClean="0">
                <a:solidFill>
                  <a:schemeClr val="tx1"/>
                </a:solidFill>
                <a:latin typeface="Arial" pitchFamily="34" charset="0"/>
                <a:cs typeface="Arial" charset="0"/>
              </a:rPr>
              <a:t>The Plan: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1200" dirty="0" smtClean="0">
                <a:solidFill>
                  <a:schemeClr val="tx1"/>
                </a:solidFill>
                <a:latin typeface="Arial" pitchFamily="34" charset="0"/>
                <a:cs typeface="Arial" charset="0"/>
              </a:rPr>
              <a:t>to complete the PLM data base with CID for all component  </a:t>
            </a:r>
            <a:r>
              <a:rPr lang="en-US" sz="1200" dirty="0">
                <a:solidFill>
                  <a:schemeClr val="tx1"/>
                </a:solidFill>
                <a:latin typeface="Arial" pitchFamily="34" charset="0"/>
                <a:cs typeface="Arial" charset="0"/>
              </a:rPr>
              <a:t>a</a:t>
            </a:r>
            <a:r>
              <a:rPr lang="en-US" sz="1200" dirty="0" smtClean="0">
                <a:solidFill>
                  <a:schemeClr val="tx1"/>
                </a:solidFill>
                <a:latin typeface="Arial" pitchFamily="34" charset="0"/>
                <a:cs typeface="Arial" charset="0"/>
              </a:rPr>
              <a:t>ssemblies with sub-assembly structure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1200" dirty="0">
                <a:solidFill>
                  <a:schemeClr val="tx1"/>
                </a:solidFill>
                <a:latin typeface="Arial" pitchFamily="34" charset="0"/>
                <a:cs typeface="Arial" charset="0"/>
              </a:rPr>
              <a:t>T</a:t>
            </a:r>
            <a:r>
              <a:rPr lang="en-US" sz="1200" dirty="0" smtClean="0">
                <a:solidFill>
                  <a:schemeClr val="tx1"/>
                </a:solidFill>
                <a:latin typeface="Arial" pitchFamily="34" charset="0"/>
                <a:cs typeface="Arial" charset="0"/>
              </a:rPr>
              <a:t>o implement a process for regular updates of the PLM databank with logistics data, </a:t>
            </a:r>
            <a:r>
              <a:rPr lang="en-US" sz="1200" dirty="0" err="1" smtClean="0">
                <a:solidFill>
                  <a:schemeClr val="tx1"/>
                </a:solidFill>
                <a:latin typeface="Arial" pitchFamily="34" charset="0"/>
                <a:cs typeface="Arial" charset="0"/>
              </a:rPr>
              <a:t>ie</a:t>
            </a:r>
            <a:r>
              <a:rPr lang="en-US" sz="1200" dirty="0" smtClean="0">
                <a:solidFill>
                  <a:schemeClr val="tx1"/>
                </a:solidFill>
                <a:latin typeface="Arial" pitchFamily="34" charset="0"/>
                <a:cs typeface="Arial" charset="0"/>
              </a:rPr>
              <a:t>. delivery dates, storage location, remaining work status.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59649" y="3935864"/>
            <a:ext cx="1645784" cy="1918300"/>
          </a:xfrm>
          <a:prstGeom prst="rect">
            <a:avLst/>
          </a:prstGeom>
          <a:ln w="15875"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891861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25CBDDA-5CCF-8748-8988-9DC6C8981774}" type="slidenum">
              <a:rPr lang="en-GB" noProof="0" smtClean="0"/>
              <a:pPr/>
              <a:t>2</a:t>
            </a:fld>
            <a:endParaRPr lang="en-GB" noProof="0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noProof="0" smtClean="0"/>
              <a:t>2019-05-21</a:t>
            </a:r>
            <a:endParaRPr lang="en-GB" noProof="0" dirty="0"/>
          </a:p>
        </p:txBody>
      </p:sp>
      <p:sp>
        <p:nvSpPr>
          <p:cNvPr id="11" name="Titel 10"/>
          <p:cNvSpPr>
            <a:spLocks noGrp="1"/>
          </p:cNvSpPr>
          <p:nvPr>
            <p:ph type="title"/>
          </p:nvPr>
        </p:nvSpPr>
        <p:spPr>
          <a:xfrm>
            <a:off x="422565" y="270000"/>
            <a:ext cx="5870411" cy="409731"/>
          </a:xfrm>
        </p:spPr>
        <p:txBody>
          <a:bodyPr>
            <a:normAutofit fontScale="90000"/>
          </a:bodyPr>
          <a:lstStyle/>
          <a:p>
            <a:r>
              <a:rPr lang="de-DE" dirty="0" smtClean="0"/>
              <a:t>Installation Team</a:t>
            </a:r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en-GB" smtClean="0"/>
              <a:t>Hagelskamp/Reich-Sprenger - Site Management</a:t>
            </a:r>
            <a:endParaRPr lang="en-GB" dirty="0"/>
          </a:p>
        </p:txBody>
      </p:sp>
      <p:sp>
        <p:nvSpPr>
          <p:cNvPr id="7" name="Textfeld 6"/>
          <p:cNvSpPr txBox="1"/>
          <p:nvPr/>
        </p:nvSpPr>
        <p:spPr>
          <a:xfrm>
            <a:off x="422565" y="5891002"/>
            <a:ext cx="8211834" cy="3693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0070C0"/>
            </a:solidFill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lang="en-GB" dirty="0" smtClean="0"/>
              <a:t>An integrated approach to Machine Installation.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5812" y="1433571"/>
            <a:ext cx="6767940" cy="4181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241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25CBDDA-5CCF-8748-8988-9DC6C8981774}" type="slidenum">
              <a:rPr lang="en-GB" noProof="0" smtClean="0"/>
              <a:pPr/>
              <a:t>20</a:t>
            </a:fld>
            <a:endParaRPr lang="en-GB" noProof="0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noProof="0" smtClean="0"/>
              <a:t>2019-05-21</a:t>
            </a:r>
            <a:endParaRPr lang="en-GB" noProof="0" dirty="0"/>
          </a:p>
        </p:txBody>
      </p:sp>
      <p:sp>
        <p:nvSpPr>
          <p:cNvPr id="11" name="Titel 10"/>
          <p:cNvSpPr>
            <a:spLocks noGrp="1"/>
          </p:cNvSpPr>
          <p:nvPr>
            <p:ph type="title"/>
          </p:nvPr>
        </p:nvSpPr>
        <p:spPr>
          <a:xfrm>
            <a:off x="422565" y="178025"/>
            <a:ext cx="5870411" cy="776835"/>
          </a:xfrm>
        </p:spPr>
        <p:txBody>
          <a:bodyPr>
            <a:normAutofit fontScale="90000"/>
          </a:bodyPr>
          <a:lstStyle/>
          <a:p>
            <a:r>
              <a:rPr lang="de-DE" dirty="0" smtClean="0"/>
              <a:t>Site Management Tools</a:t>
            </a:r>
            <a:br>
              <a:rPr lang="de-DE" dirty="0" smtClean="0"/>
            </a:br>
            <a:r>
              <a:rPr lang="de-DE" dirty="0" smtClean="0"/>
              <a:t>LCM – Lean Construction Management</a:t>
            </a:r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en-GB" smtClean="0"/>
              <a:t>Hagelskamp/Reich-Sprenger - Site Management</a:t>
            </a:r>
            <a:endParaRPr lang="en-GB" dirty="0"/>
          </a:p>
        </p:txBody>
      </p:sp>
      <p:sp>
        <p:nvSpPr>
          <p:cNvPr id="7" name="Textfeld 6"/>
          <p:cNvSpPr txBox="1"/>
          <p:nvPr/>
        </p:nvSpPr>
        <p:spPr>
          <a:xfrm>
            <a:off x="422565" y="6075668"/>
            <a:ext cx="8287325" cy="3693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0070C0"/>
            </a:solidFill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lang="de-DE" dirty="0" smtClean="0"/>
              <a:t>Integrated Process Planning </a:t>
            </a:r>
            <a:r>
              <a:rPr lang="de-DE" dirty="0" err="1" smtClean="0"/>
              <a:t>and</a:t>
            </a:r>
            <a:r>
              <a:rPr lang="de-DE" dirty="0" smtClean="0"/>
              <a:t> Control</a:t>
            </a:r>
          </a:p>
        </p:txBody>
      </p:sp>
      <p:pic>
        <p:nvPicPr>
          <p:cNvPr id="9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564" y="1346907"/>
            <a:ext cx="6268524" cy="3050883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3984759" y="3799493"/>
            <a:ext cx="1162935" cy="396510"/>
          </a:xfrm>
          <a:prstGeom prst="ellipse">
            <a:avLst/>
          </a:prstGeom>
          <a:noFill/>
          <a:ln w="25400"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20" name="Oval 19"/>
          <p:cNvSpPr/>
          <p:nvPr/>
        </p:nvSpPr>
        <p:spPr>
          <a:xfrm>
            <a:off x="4095599" y="2701976"/>
            <a:ext cx="534201" cy="340744"/>
          </a:xfrm>
          <a:prstGeom prst="ellipse">
            <a:avLst/>
          </a:prstGeom>
          <a:noFill/>
          <a:ln w="25400"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21" name="Oval 20"/>
          <p:cNvSpPr/>
          <p:nvPr/>
        </p:nvSpPr>
        <p:spPr>
          <a:xfrm>
            <a:off x="3236902" y="2701976"/>
            <a:ext cx="517466" cy="303451"/>
          </a:xfrm>
          <a:prstGeom prst="ellipse">
            <a:avLst/>
          </a:prstGeom>
          <a:noFill/>
          <a:ln w="25400"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12" name="Rechteck 4"/>
          <p:cNvSpPr/>
          <p:nvPr/>
        </p:nvSpPr>
        <p:spPr>
          <a:xfrm>
            <a:off x="422565" y="4569049"/>
            <a:ext cx="8287325" cy="131267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1400" u="sng" dirty="0">
                <a:latin typeface="Arial" panose="020B0604020202020204" pitchFamily="34" charset="0"/>
                <a:cs typeface="Arial" panose="020B0604020202020204" pitchFamily="34" charset="0"/>
              </a:rPr>
              <a:t>Implemented in 2017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ensure an integrated approach to process planning between machine and technical services.</a:t>
            </a:r>
            <a:endParaRPr lang="en-US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tx1"/>
                </a:solidFill>
                <a:cs typeface="Arial" charset="0"/>
              </a:rPr>
              <a:t>to secure and steer an optimized and continuous installation process.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cs typeface="Arial" charset="0"/>
              </a:rPr>
              <a:t>t</a:t>
            </a:r>
            <a:r>
              <a:rPr lang="en-US" sz="1400" dirty="0" smtClean="0">
                <a:solidFill>
                  <a:schemeClr val="tx1"/>
                </a:solidFill>
                <a:cs typeface="Arial" charset="0"/>
              </a:rPr>
              <a:t>o identify and eliminate impediments and obstructions early and effectively.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tx1"/>
                </a:solidFill>
                <a:cs typeface="Arial" charset="0"/>
              </a:rPr>
              <a:t>to implement a PULL-SYSTEM.</a:t>
            </a:r>
          </a:p>
        </p:txBody>
      </p:sp>
    </p:spTree>
    <p:extLst>
      <p:ext uri="{BB962C8B-B14F-4D97-AF65-F5344CB8AC3E}">
        <p14:creationId xmlns:p14="http://schemas.microsoft.com/office/powerpoint/2010/main" val="1697156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25CBDDA-5CCF-8748-8988-9DC6C8981774}" type="slidenum">
              <a:rPr lang="en-GB" noProof="0" smtClean="0"/>
              <a:pPr/>
              <a:t>21</a:t>
            </a:fld>
            <a:endParaRPr lang="en-GB" noProof="0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noProof="0" smtClean="0"/>
              <a:t>2019-05-21</a:t>
            </a:r>
            <a:endParaRPr lang="en-GB" noProof="0" dirty="0"/>
          </a:p>
        </p:txBody>
      </p:sp>
      <p:sp>
        <p:nvSpPr>
          <p:cNvPr id="11" name="Titel 10"/>
          <p:cNvSpPr>
            <a:spLocks noGrp="1"/>
          </p:cNvSpPr>
          <p:nvPr>
            <p:ph type="title"/>
          </p:nvPr>
        </p:nvSpPr>
        <p:spPr>
          <a:xfrm>
            <a:off x="422565" y="178025"/>
            <a:ext cx="5870411" cy="776835"/>
          </a:xfrm>
        </p:spPr>
        <p:txBody>
          <a:bodyPr>
            <a:normAutofit fontScale="90000"/>
          </a:bodyPr>
          <a:lstStyle/>
          <a:p>
            <a:r>
              <a:rPr lang="de-DE" dirty="0" smtClean="0"/>
              <a:t>Site Management Tools</a:t>
            </a:r>
            <a:br>
              <a:rPr lang="de-DE" dirty="0" smtClean="0"/>
            </a:br>
            <a:r>
              <a:rPr lang="de-DE" dirty="0" smtClean="0"/>
              <a:t>LCM – Lean Construction Management</a:t>
            </a:r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en-GB" smtClean="0"/>
              <a:t>Hagelskamp/Reich-Sprenger - Site Management</a:t>
            </a:r>
            <a:endParaRPr lang="en-GB" dirty="0"/>
          </a:p>
        </p:txBody>
      </p:sp>
      <p:sp>
        <p:nvSpPr>
          <p:cNvPr id="7" name="Textfeld 6"/>
          <p:cNvSpPr txBox="1"/>
          <p:nvPr/>
        </p:nvSpPr>
        <p:spPr>
          <a:xfrm>
            <a:off x="226710" y="5405480"/>
            <a:ext cx="8636822" cy="83099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0070C0"/>
            </a:solidFill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Parallel Installation of the Machine Components and of Technical Services Equipment.</a:t>
            </a:r>
          </a:p>
          <a:p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1600" dirty="0"/>
              <a:t>E</a:t>
            </a:r>
            <a:r>
              <a:rPr lang="en-US" sz="1600" dirty="0" smtClean="0"/>
              <a:t>arly start for installation </a:t>
            </a:r>
            <a:r>
              <a:rPr lang="en-US" sz="1600" dirty="0"/>
              <a:t>of user supply units (racks, power converter,….).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7292" y="1475814"/>
            <a:ext cx="3204603" cy="3525064"/>
          </a:xfrm>
          <a:prstGeom prst="rect">
            <a:avLst/>
          </a:prstGeom>
        </p:spPr>
      </p:pic>
      <p:sp>
        <p:nvSpPr>
          <p:cNvPr id="13" name="Inhaltsplatzhalter 1">
            <a:extLst>
              <a:ext uri="{FF2B5EF4-FFF2-40B4-BE49-F238E27FC236}">
                <a16:creationId xmlns:a16="http://schemas.microsoft.com/office/drawing/2014/main" id="{BF2B467B-D9BA-482A-A818-8B879FCD78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7134" y="1475814"/>
            <a:ext cx="4126841" cy="3525064"/>
          </a:xfrm>
          <a:solidFill>
            <a:schemeClr val="bg1">
              <a:lumMod val="85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anchor="ctr">
            <a:normAutofit/>
          </a:bodyPr>
          <a:lstStyle/>
          <a:p>
            <a:pPr lvl="1"/>
            <a:r>
              <a:rPr lang="de-DE" sz="1400" dirty="0" err="1" smtClean="0"/>
              <a:t>Allmost</a:t>
            </a:r>
            <a:r>
              <a:rPr lang="de-DE" sz="1400" dirty="0" smtClean="0"/>
              <a:t> </a:t>
            </a:r>
            <a:r>
              <a:rPr lang="de-DE" sz="1400" dirty="0"/>
              <a:t>all </a:t>
            </a:r>
            <a:r>
              <a:rPr lang="de-DE" sz="1400" dirty="0" smtClean="0"/>
              <a:t>Buildings </a:t>
            </a:r>
            <a:r>
              <a:rPr lang="de-DE" sz="1400" dirty="0" err="1"/>
              <a:t>are</a:t>
            </a:r>
            <a:r>
              <a:rPr lang="de-DE" sz="1400" dirty="0"/>
              <a:t> </a:t>
            </a:r>
            <a:r>
              <a:rPr lang="de-DE" sz="1400" dirty="0" err="1"/>
              <a:t>completed</a:t>
            </a:r>
            <a:r>
              <a:rPr lang="de-DE" sz="1400" dirty="0"/>
              <a:t>.</a:t>
            </a:r>
          </a:p>
          <a:p>
            <a:pPr lvl="2"/>
            <a:r>
              <a:rPr lang="de-DE" sz="1400" dirty="0" smtClean="0"/>
              <a:t>HESR </a:t>
            </a:r>
            <a:r>
              <a:rPr lang="de-DE" sz="1400" dirty="0"/>
              <a:t>(T108) in May/June 2019</a:t>
            </a:r>
          </a:p>
          <a:p>
            <a:pPr lvl="2"/>
            <a:r>
              <a:rPr lang="de-DE" sz="1400" dirty="0"/>
              <a:t>APPA (G050) in May 2019</a:t>
            </a:r>
          </a:p>
          <a:p>
            <a:pPr lvl="2"/>
            <a:r>
              <a:rPr lang="de-DE" sz="1400" dirty="0"/>
              <a:t>CR (G007) in May/June 2019</a:t>
            </a:r>
          </a:p>
          <a:p>
            <a:pPr lvl="1"/>
            <a:endParaRPr lang="de-DE" sz="1400" dirty="0" smtClean="0"/>
          </a:p>
          <a:p>
            <a:pPr lvl="1"/>
            <a:r>
              <a:rPr lang="de-DE" sz="1400" dirty="0" smtClean="0"/>
              <a:t>Workshop </a:t>
            </a:r>
            <a:r>
              <a:rPr lang="de-DE" sz="1400" dirty="0" err="1"/>
              <a:t>R</a:t>
            </a:r>
            <a:r>
              <a:rPr lang="de-DE" sz="1400" dirty="0" err="1" smtClean="0"/>
              <a:t>esults</a:t>
            </a:r>
            <a:r>
              <a:rPr lang="de-DE" sz="1400" dirty="0" smtClean="0"/>
              <a:t> </a:t>
            </a:r>
            <a:r>
              <a:rPr lang="de-DE" sz="1400" dirty="0" err="1" smtClean="0"/>
              <a:t>are</a:t>
            </a:r>
            <a:r>
              <a:rPr lang="de-DE" sz="1400" dirty="0" smtClean="0"/>
              <a:t> </a:t>
            </a:r>
            <a:r>
              <a:rPr lang="de-DE" sz="1400" dirty="0" err="1" smtClean="0"/>
              <a:t>integrated</a:t>
            </a:r>
            <a:r>
              <a:rPr lang="de-DE" sz="1400" dirty="0" smtClean="0"/>
              <a:t> </a:t>
            </a:r>
            <a:r>
              <a:rPr lang="de-DE" sz="1400" dirty="0" err="1" smtClean="0"/>
              <a:t>into</a:t>
            </a:r>
            <a:r>
              <a:rPr lang="de-DE" sz="1400" dirty="0" smtClean="0"/>
              <a:t> </a:t>
            </a:r>
            <a:r>
              <a:rPr lang="de-DE" sz="1400" dirty="0" err="1"/>
              <a:t>the</a:t>
            </a:r>
            <a:r>
              <a:rPr lang="de-DE" sz="1400" dirty="0"/>
              <a:t> MS Projects Plans </a:t>
            </a:r>
            <a:r>
              <a:rPr lang="de-DE" sz="1400" dirty="0" err="1"/>
              <a:t>of</a:t>
            </a:r>
            <a:r>
              <a:rPr lang="de-DE" sz="1400" dirty="0"/>
              <a:t> </a:t>
            </a:r>
            <a:r>
              <a:rPr lang="de-DE" sz="1400" dirty="0" smtClean="0"/>
              <a:t>FSB.</a:t>
            </a:r>
            <a:endParaRPr lang="de-DE" sz="1400" dirty="0"/>
          </a:p>
          <a:p>
            <a:pPr lvl="1"/>
            <a:r>
              <a:rPr lang="de-DE" sz="1400" dirty="0"/>
              <a:t>LCM </a:t>
            </a:r>
            <a:r>
              <a:rPr lang="de-DE" sz="1400" dirty="0" err="1"/>
              <a:t>wordkshops</a:t>
            </a:r>
            <a:r>
              <a:rPr lang="de-DE" sz="1400" dirty="0"/>
              <a:t> will </a:t>
            </a:r>
            <a:r>
              <a:rPr lang="de-DE" sz="1400" dirty="0" err="1"/>
              <a:t>continue</a:t>
            </a:r>
            <a:r>
              <a:rPr lang="de-DE" sz="1400" dirty="0"/>
              <a:t> </a:t>
            </a:r>
            <a:r>
              <a:rPr lang="de-DE" sz="1400" dirty="0" err="1"/>
              <a:t>with</a:t>
            </a:r>
            <a:r>
              <a:rPr lang="de-DE" sz="1400" dirty="0"/>
              <a:t> </a:t>
            </a:r>
            <a:r>
              <a:rPr lang="de-DE" sz="1400" dirty="0" err="1"/>
              <a:t>Contractors</a:t>
            </a:r>
            <a:r>
              <a:rPr lang="de-DE" sz="1400" dirty="0"/>
              <a:t> in 2020.</a:t>
            </a:r>
          </a:p>
        </p:txBody>
      </p:sp>
    </p:spTree>
    <p:extLst>
      <p:ext uri="{BB962C8B-B14F-4D97-AF65-F5344CB8AC3E}">
        <p14:creationId xmlns:p14="http://schemas.microsoft.com/office/powerpoint/2010/main" val="1116813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25CBDDA-5CCF-8748-8988-9DC6C8981774}" type="slidenum">
              <a:rPr lang="en-GB" noProof="0" smtClean="0"/>
              <a:pPr/>
              <a:t>22</a:t>
            </a:fld>
            <a:endParaRPr lang="en-GB" noProof="0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noProof="0" smtClean="0"/>
              <a:t>2019-05-21</a:t>
            </a:r>
            <a:endParaRPr lang="en-GB" noProof="0" dirty="0"/>
          </a:p>
        </p:txBody>
      </p:sp>
      <p:sp>
        <p:nvSpPr>
          <p:cNvPr id="11" name="Titel 10"/>
          <p:cNvSpPr>
            <a:spLocks noGrp="1"/>
          </p:cNvSpPr>
          <p:nvPr>
            <p:ph type="title"/>
          </p:nvPr>
        </p:nvSpPr>
        <p:spPr>
          <a:xfrm>
            <a:off x="422565" y="178025"/>
            <a:ext cx="5870411" cy="77683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Site Management Tools</a:t>
            </a:r>
            <a:br>
              <a:rPr lang="en-US" dirty="0" smtClean="0"/>
            </a:br>
            <a:r>
              <a:rPr lang="en-US" dirty="0" smtClean="0"/>
              <a:t>Resource Planning</a:t>
            </a:r>
            <a:endParaRPr lang="en-US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en-GB" smtClean="0"/>
              <a:t>Hagelskamp/Reich-Sprenger - Site Management</a:t>
            </a:r>
            <a:endParaRPr lang="en-GB" dirty="0"/>
          </a:p>
        </p:txBody>
      </p:sp>
      <p:sp>
        <p:nvSpPr>
          <p:cNvPr id="7" name="Textfeld 6"/>
          <p:cNvSpPr txBox="1"/>
          <p:nvPr/>
        </p:nvSpPr>
        <p:spPr>
          <a:xfrm>
            <a:off x="422565" y="5891002"/>
            <a:ext cx="8211834" cy="3693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0070C0"/>
            </a:solidFill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lang="en-US" dirty="0" smtClean="0"/>
              <a:t>Installation Resource Plan will be reviewed by Dec. 2019 </a:t>
            </a:r>
          </a:p>
        </p:txBody>
      </p:sp>
      <p:sp>
        <p:nvSpPr>
          <p:cNvPr id="8" name="Inhaltsplatzhalter 2"/>
          <p:cNvSpPr>
            <a:spLocks noGrp="1"/>
          </p:cNvSpPr>
          <p:nvPr>
            <p:ph idx="1"/>
          </p:nvPr>
        </p:nvSpPr>
        <p:spPr>
          <a:xfrm>
            <a:off x="422565" y="1450686"/>
            <a:ext cx="8211834" cy="1632379"/>
          </a:xfrm>
          <a:solidFill>
            <a:schemeClr val="bg1">
              <a:lumMod val="85000"/>
            </a:schemeClr>
          </a:solidFill>
          <a:ln w="19050">
            <a:solidFill>
              <a:srgbClr val="002060"/>
            </a:solidFill>
          </a:ln>
        </p:spPr>
        <p:txBody>
          <a:bodyPr>
            <a:normAutofit lnSpcReduction="1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 smtClean="0"/>
              <a:t>Total required resource capacity		 	 				372 FTE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 smtClean="0"/>
              <a:t>Resources required for storage and logistics	   			  31 FTE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 smtClean="0"/>
              <a:t>Resources for Work Preparation &amp; Instructions		 	  35 FTE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rgbClr val="00599D"/>
                </a:solidFill>
                <a:cs typeface="+mn-cs"/>
              </a:rPr>
              <a:t>Resources for Installation								306 FTE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rgbClr val="00599D"/>
                </a:solidFill>
                <a:cs typeface="+mn-cs"/>
              </a:rPr>
              <a:t>Total in MS Projects				</a:t>
            </a:r>
            <a:r>
              <a:rPr lang="de-DE" sz="1800" dirty="0" smtClean="0">
                <a:solidFill>
                  <a:srgbClr val="00599D"/>
                </a:solidFill>
                <a:cs typeface="+mn-cs"/>
              </a:rPr>
              <a:t>					218 FTE</a:t>
            </a:r>
            <a:endParaRPr lang="de-DE" sz="1800" dirty="0">
              <a:solidFill>
                <a:srgbClr val="00599D"/>
              </a:solidFill>
              <a:cs typeface="+mn-cs"/>
            </a:endParaRPr>
          </a:p>
          <a:p>
            <a:pPr marL="0" indent="0"/>
            <a:endParaRPr lang="de-DE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3460" y="3447360"/>
            <a:ext cx="3330939" cy="2216222"/>
          </a:xfrm>
          <a:prstGeom prst="rect">
            <a:avLst/>
          </a:prstGeom>
        </p:spPr>
      </p:pic>
      <p:sp>
        <p:nvSpPr>
          <p:cNvPr id="9" name="Inhaltsplatzhalter 2"/>
          <p:cNvSpPr txBox="1">
            <a:spLocks/>
          </p:cNvSpPr>
          <p:nvPr/>
        </p:nvSpPr>
        <p:spPr>
          <a:xfrm>
            <a:off x="422565" y="3464106"/>
            <a:ext cx="4764430" cy="2199476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>
            <a:solidFill>
              <a:srgbClr val="002060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tabLst>
                <a:tab pos="0" algn="l"/>
              </a:tabLst>
              <a:defRPr sz="24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tabLst>
                <a:tab pos="0" algn="l"/>
              </a:tabLst>
              <a:defRPr sz="20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tabLst>
                <a:tab pos="0" algn="l"/>
              </a:tabLst>
              <a:defRPr sz="18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tabLst>
                <a:tab pos="0" algn="l"/>
              </a:tabLst>
              <a:defRPr sz="16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tabLst>
                <a:tab pos="0" algn="l"/>
              </a:tabLst>
              <a:defRPr sz="14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sz="1800" dirty="0" smtClean="0"/>
              <a:t>Resources are defined with generic qualifications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800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en-US" sz="1800" dirty="0" err="1" smtClean="0"/>
              <a:t>Personnell</a:t>
            </a:r>
            <a:r>
              <a:rPr lang="en-US" sz="1800" dirty="0" smtClean="0"/>
              <a:t> from GSI, In-Kind Partners and external </a:t>
            </a:r>
            <a:r>
              <a:rPr lang="en-US" sz="1800" dirty="0" err="1" smtClean="0"/>
              <a:t>contrctors</a:t>
            </a:r>
            <a:r>
              <a:rPr lang="en-US" sz="1800" dirty="0" smtClean="0"/>
              <a:t>.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800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en-US" sz="1800" dirty="0" smtClean="0"/>
              <a:t>Recruiting, Training, Qualification for Pre-Assembly and Installation. 		</a:t>
            </a:r>
            <a:endParaRPr lang="en-US" sz="1800" u="sng" dirty="0" smtClean="0"/>
          </a:p>
          <a:p>
            <a:pPr marL="0" indent="0"/>
            <a:endParaRPr lang="de-DE" sz="800" dirty="0"/>
          </a:p>
        </p:txBody>
      </p:sp>
    </p:spTree>
    <p:extLst>
      <p:ext uri="{BB962C8B-B14F-4D97-AF65-F5344CB8AC3E}">
        <p14:creationId xmlns:p14="http://schemas.microsoft.com/office/powerpoint/2010/main" val="1347018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Inhaltsplatzhalter 2"/>
          <p:cNvSpPr>
            <a:spLocks noGrp="1"/>
          </p:cNvSpPr>
          <p:nvPr>
            <p:ph idx="1"/>
          </p:nvPr>
        </p:nvSpPr>
        <p:spPr>
          <a:xfrm>
            <a:off x="287338" y="1399922"/>
            <a:ext cx="8605837" cy="4911865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endParaRPr lang="de-DE" sz="2000" dirty="0" smtClean="0">
              <a:solidFill>
                <a:srgbClr val="00599D"/>
              </a:solidFill>
              <a:ea typeface="+mn-ea"/>
              <a:cs typeface="+mn-cs"/>
            </a:endParaRP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5600" dirty="0" smtClean="0">
                <a:solidFill>
                  <a:schemeClr val="tx1"/>
                </a:solidFill>
              </a:rPr>
              <a:t>The Installation Strategy is implemented and detailed installation concepts and sequences are in preparation.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5600" dirty="0" smtClean="0">
                <a:solidFill>
                  <a:schemeClr val="tx1"/>
                </a:solidFill>
              </a:rPr>
              <a:t>The Installation Phase is defined and detailed to be Processes-driven and to follow a PULL-Principle.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5600" dirty="0" smtClean="0">
                <a:solidFill>
                  <a:schemeClr val="tx1"/>
                </a:solidFill>
              </a:rPr>
              <a:t>Processes planning and control takes an integrated approach to include</a:t>
            </a:r>
          </a:p>
          <a:p>
            <a:pPr lvl="1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5600" dirty="0" smtClean="0">
                <a:solidFill>
                  <a:schemeClr val="tx1"/>
                </a:solidFill>
              </a:rPr>
              <a:t>supply, delivery and pre-assembly phases of the components</a:t>
            </a:r>
          </a:p>
          <a:p>
            <a:pPr lvl="1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5600" dirty="0" smtClean="0">
                <a:solidFill>
                  <a:schemeClr val="tx1"/>
                </a:solidFill>
              </a:rPr>
              <a:t>and to include the interfaces and installation activities for the Technical Services Equipment.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5600" dirty="0" smtClean="0">
              <a:solidFill>
                <a:schemeClr val="tx1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pPr>
              <a:defRPr/>
            </a:pPr>
            <a:fld id="{B13E67DB-3F5A-400D-8115-4A6680BE68C1}" type="slidenum">
              <a:rPr lang="de-DE" smtClean="0"/>
              <a:pPr>
                <a:defRPr/>
              </a:pPr>
              <a:t>23</a:t>
            </a:fld>
            <a:endParaRPr lang="de-DE"/>
          </a:p>
        </p:txBody>
      </p:sp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422565" y="270000"/>
            <a:ext cx="5870411" cy="482559"/>
          </a:xfrm>
        </p:spPr>
        <p:txBody>
          <a:bodyPr/>
          <a:lstStyle/>
          <a:p>
            <a:r>
              <a:rPr lang="de-DE" dirty="0" smtClean="0"/>
              <a:t>Summary</a:t>
            </a:r>
            <a:endParaRPr lang="de-DE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noProof="0" smtClean="0"/>
              <a:t>2019-05-21</a:t>
            </a:r>
            <a:endParaRPr lang="en-GB" noProof="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en-GB" smtClean="0"/>
              <a:t>Hagelskamp/Reich-Sprenger - Site Management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32255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Inhaltsplatzhalter 2"/>
          <p:cNvSpPr>
            <a:spLocks noGrp="1"/>
          </p:cNvSpPr>
          <p:nvPr>
            <p:ph idx="1"/>
          </p:nvPr>
        </p:nvSpPr>
        <p:spPr>
          <a:xfrm>
            <a:off x="287338" y="1399923"/>
            <a:ext cx="8605837" cy="4175490"/>
          </a:xfrm>
        </p:spPr>
        <p:txBody>
          <a:bodyPr>
            <a:normAutofit fontScale="40000" lnSpcReduction="20000"/>
          </a:bodyPr>
          <a:lstStyle/>
          <a:p>
            <a:pPr marL="0" indent="0">
              <a:buNone/>
            </a:pPr>
            <a:endParaRPr lang="de-DE" sz="2000" dirty="0" smtClean="0">
              <a:solidFill>
                <a:srgbClr val="00599D"/>
              </a:solidFill>
              <a:ea typeface="+mn-ea"/>
              <a:cs typeface="+mn-cs"/>
            </a:endParaRPr>
          </a:p>
          <a:p>
            <a:pPr marL="0" indent="0">
              <a:spcBef>
                <a:spcPts val="600"/>
              </a:spcBef>
              <a:buNone/>
            </a:pPr>
            <a:endParaRPr lang="en-US" sz="5600" dirty="0" smtClean="0">
              <a:solidFill>
                <a:schemeClr val="tx1"/>
              </a:solidFill>
            </a:endParaRPr>
          </a:p>
          <a:p>
            <a:pPr lvl="1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5600" dirty="0" smtClean="0">
                <a:solidFill>
                  <a:schemeClr val="tx1"/>
                </a:solidFill>
                <a:cs typeface="+mn-cs"/>
              </a:rPr>
              <a:t>LCM Process Planning and integration into MS Projects Plans.</a:t>
            </a:r>
          </a:p>
          <a:p>
            <a:pPr lvl="1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5600" dirty="0" smtClean="0">
                <a:solidFill>
                  <a:schemeClr val="tx1"/>
                </a:solidFill>
                <a:cs typeface="+mn-cs"/>
              </a:rPr>
              <a:t>Detailed Plan of Installation Sequence along the Beam Line and in Supply Areas, as well as connections to electrical and cooling water supply.</a:t>
            </a:r>
          </a:p>
          <a:p>
            <a:pPr lvl="1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5600" dirty="0" smtClean="0">
                <a:solidFill>
                  <a:schemeClr val="tx1"/>
                </a:solidFill>
                <a:cs typeface="+mn-cs"/>
              </a:rPr>
              <a:t>Plan the logistical requirements inside the buildings.</a:t>
            </a:r>
          </a:p>
          <a:p>
            <a:pPr lvl="1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5600" dirty="0" smtClean="0">
                <a:solidFill>
                  <a:schemeClr val="tx1"/>
                </a:solidFill>
                <a:cs typeface="+mn-cs"/>
              </a:rPr>
              <a:t>Detailed Delivery Plan to match the Installation Sequence.</a:t>
            </a:r>
          </a:p>
          <a:p>
            <a:pPr lvl="1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5600" dirty="0" smtClean="0">
                <a:solidFill>
                  <a:schemeClr val="tx1"/>
                </a:solidFill>
                <a:cs typeface="+mn-cs"/>
              </a:rPr>
              <a:t>Plan the logistical requirements for delivery, pre-assembly and storage.</a:t>
            </a:r>
          </a:p>
          <a:p>
            <a:pPr lvl="1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5600" dirty="0" smtClean="0">
                <a:solidFill>
                  <a:schemeClr val="tx1"/>
                </a:solidFill>
                <a:cs typeface="+mn-cs"/>
              </a:rPr>
              <a:t>Plan the required resources.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pPr>
              <a:defRPr/>
            </a:pPr>
            <a:fld id="{B13E67DB-3F5A-400D-8115-4A6680BE68C1}" type="slidenum">
              <a:rPr lang="de-DE" smtClean="0"/>
              <a:pPr>
                <a:defRPr/>
              </a:pPr>
              <a:t>24</a:t>
            </a:fld>
            <a:endParaRPr lang="de-DE"/>
          </a:p>
        </p:txBody>
      </p:sp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422565" y="270000"/>
            <a:ext cx="5870411" cy="482559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Next steps for CR Installation</a:t>
            </a:r>
            <a:r>
              <a:rPr lang="en-US" dirty="0" smtClean="0">
                <a:solidFill>
                  <a:schemeClr val="tx1"/>
                </a:solidFill>
              </a:rPr>
              <a:t>:</a:t>
            </a:r>
            <a:endParaRPr lang="de-DE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noProof="0" smtClean="0"/>
              <a:t>2019-05-21</a:t>
            </a:r>
            <a:endParaRPr lang="en-GB" noProof="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en-GB" smtClean="0"/>
              <a:t>Hagelskamp/Reich-Sprenger - Site Management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5638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251563" y="3155894"/>
            <a:ext cx="6607516" cy="1094913"/>
          </a:xfrm>
        </p:spPr>
        <p:txBody>
          <a:bodyPr/>
          <a:lstStyle/>
          <a:p>
            <a:r>
              <a:rPr lang="en-GB" sz="3200" dirty="0" smtClean="0"/>
              <a:t>Thank You</a:t>
            </a:r>
            <a:br>
              <a:rPr lang="en-GB" sz="3200" dirty="0" smtClean="0"/>
            </a:br>
            <a:r>
              <a:rPr lang="en-GB" sz="3200" dirty="0" smtClean="0"/>
              <a:t>Let’s move CR 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1689953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22565" y="270000"/>
            <a:ext cx="5870411" cy="401639"/>
          </a:xfrm>
        </p:spPr>
        <p:txBody>
          <a:bodyPr/>
          <a:lstStyle/>
          <a:p>
            <a:r>
              <a:rPr lang="de-DE" sz="2000" dirty="0" smtClean="0"/>
              <a:t>Installation – </a:t>
            </a:r>
            <a:r>
              <a:rPr lang="de-DE" sz="2000" dirty="0" err="1" smtClean="0"/>
              <a:t>Strategy</a:t>
            </a:r>
            <a:r>
              <a:rPr lang="de-DE" sz="2000" dirty="0" smtClean="0"/>
              <a:t> </a:t>
            </a:r>
            <a:r>
              <a:rPr lang="de-DE" sz="2000" dirty="0" err="1" smtClean="0"/>
              <a:t>and</a:t>
            </a:r>
            <a:r>
              <a:rPr lang="de-DE" sz="2000" dirty="0" smtClean="0"/>
              <a:t> Team</a:t>
            </a:r>
            <a:endParaRPr lang="de-DE" sz="2000" dirty="0"/>
          </a:p>
        </p:txBody>
      </p:sp>
      <p:sp>
        <p:nvSpPr>
          <p:cNvPr id="6" name="Inhaltsplatzhalter 2"/>
          <p:cNvSpPr>
            <a:spLocks noGrp="1"/>
          </p:cNvSpPr>
          <p:nvPr>
            <p:ph idx="1"/>
          </p:nvPr>
        </p:nvSpPr>
        <p:spPr>
          <a:xfrm>
            <a:off x="422565" y="1855289"/>
            <a:ext cx="8211833" cy="3226510"/>
          </a:xfrm>
        </p:spPr>
        <p:txBody>
          <a:bodyPr>
            <a:normAutofit fontScale="92500" lnSpcReduction="20000"/>
          </a:bodyPr>
          <a:lstStyle/>
          <a:p>
            <a:pPr marL="333375" lvl="1" indent="0">
              <a:buNone/>
            </a:pPr>
            <a:r>
              <a:rPr lang="de-DE" b="1" dirty="0" err="1" smtClean="0">
                <a:sym typeface="Wingdings" panose="05000000000000000000" pitchFamily="2" charset="2"/>
              </a:rPr>
              <a:t>Roles</a:t>
            </a:r>
            <a:r>
              <a:rPr lang="de-DE" b="1" dirty="0" smtClean="0">
                <a:sym typeface="Wingdings" panose="05000000000000000000" pitchFamily="2" charset="2"/>
              </a:rPr>
              <a:t> </a:t>
            </a:r>
            <a:r>
              <a:rPr lang="de-DE" b="1" dirty="0" err="1">
                <a:sym typeface="Wingdings" panose="05000000000000000000" pitchFamily="2" charset="2"/>
              </a:rPr>
              <a:t>and</a:t>
            </a:r>
            <a:r>
              <a:rPr lang="de-DE" b="1" dirty="0">
                <a:sym typeface="Wingdings" panose="05000000000000000000" pitchFamily="2" charset="2"/>
              </a:rPr>
              <a:t> </a:t>
            </a:r>
            <a:r>
              <a:rPr lang="de-DE" b="1" dirty="0" err="1">
                <a:sym typeface="Wingdings" panose="05000000000000000000" pitchFamily="2" charset="2"/>
              </a:rPr>
              <a:t>Reponsibilities</a:t>
            </a:r>
            <a:r>
              <a:rPr lang="de-DE" b="1" dirty="0">
                <a:sym typeface="Wingdings" panose="05000000000000000000" pitchFamily="2" charset="2"/>
              </a:rPr>
              <a:t> </a:t>
            </a:r>
            <a:r>
              <a:rPr lang="de-DE" b="1" dirty="0" err="1">
                <a:sym typeface="Wingdings" panose="05000000000000000000" pitchFamily="2" charset="2"/>
              </a:rPr>
              <a:t>of</a:t>
            </a:r>
            <a:r>
              <a:rPr lang="de-DE" b="1" dirty="0">
                <a:sym typeface="Wingdings" panose="05000000000000000000" pitchFamily="2" charset="2"/>
              </a:rPr>
              <a:t> </a:t>
            </a:r>
            <a:r>
              <a:rPr lang="de-DE" b="1" dirty="0" err="1">
                <a:sym typeface="Wingdings" panose="05000000000000000000" pitchFamily="2" charset="2"/>
              </a:rPr>
              <a:t>the</a:t>
            </a:r>
            <a:r>
              <a:rPr lang="de-DE" b="1" dirty="0">
                <a:sym typeface="Wingdings" panose="05000000000000000000" pitchFamily="2" charset="2"/>
              </a:rPr>
              <a:t> Installation </a:t>
            </a:r>
            <a:r>
              <a:rPr lang="de-DE" b="1" dirty="0" smtClean="0">
                <a:sym typeface="Wingdings" panose="05000000000000000000" pitchFamily="2" charset="2"/>
              </a:rPr>
              <a:t>Team:</a:t>
            </a:r>
            <a:endParaRPr lang="en-US" b="1" dirty="0">
              <a:sym typeface="Wingdings" panose="05000000000000000000" pitchFamily="2" charset="2"/>
            </a:endParaRPr>
          </a:p>
          <a:p>
            <a:pPr marL="628650" lvl="3" indent="0"/>
            <a:endParaRPr lang="en-US" dirty="0">
              <a:sym typeface="Wingdings" panose="05000000000000000000" pitchFamily="2" charset="2"/>
            </a:endParaRPr>
          </a:p>
          <a:p>
            <a:pPr marL="771525" lvl="1" indent="-342900">
              <a:buFont typeface="Wingdings" panose="05000000000000000000" pitchFamily="2" charset="2"/>
              <a:buChar char="§"/>
            </a:pPr>
            <a:r>
              <a:rPr lang="en-US" sz="1600" dirty="0">
                <a:sym typeface="Wingdings" panose="05000000000000000000" pitchFamily="2" charset="2"/>
              </a:rPr>
              <a:t>All installation activities for all Subprojects are centrally coordinated by the Installation Team.</a:t>
            </a:r>
          </a:p>
          <a:p>
            <a:pPr marL="771525" lvl="1" indent="-342900">
              <a:buFont typeface="Wingdings" panose="05000000000000000000" pitchFamily="2" charset="2"/>
              <a:buChar char="§"/>
            </a:pPr>
            <a:endParaRPr lang="en-US" sz="1600" dirty="0">
              <a:sym typeface="Wingdings" panose="05000000000000000000" pitchFamily="2" charset="2"/>
            </a:endParaRPr>
          </a:p>
          <a:p>
            <a:pPr marL="971550" lvl="1" indent="-342900">
              <a:buFont typeface="Wingdings" panose="05000000000000000000" pitchFamily="2" charset="2"/>
              <a:buChar char="§"/>
            </a:pPr>
            <a:r>
              <a:rPr lang="en-US" sz="1600" dirty="0">
                <a:sym typeface="Wingdings" panose="05000000000000000000" pitchFamily="2" charset="2"/>
              </a:rPr>
              <a:t>The responsibility for the coordination and timing lies with the Installation Team.</a:t>
            </a:r>
          </a:p>
          <a:p>
            <a:pPr marL="971550" lvl="1" indent="-342900">
              <a:buFont typeface="Wingdings" panose="05000000000000000000" pitchFamily="2" charset="2"/>
              <a:buChar char="§"/>
            </a:pPr>
            <a:r>
              <a:rPr lang="en-US" sz="1600" dirty="0">
                <a:sym typeface="Wingdings" panose="05000000000000000000" pitchFamily="2" charset="2"/>
              </a:rPr>
              <a:t>The responsibility for the technical correctness and quality of the installation lies with the Subproject (WPL/SPL).</a:t>
            </a:r>
          </a:p>
          <a:p>
            <a:pPr marL="771525" lvl="1" indent="-342900">
              <a:buFont typeface="Wingdings" panose="05000000000000000000" pitchFamily="2" charset="2"/>
              <a:buChar char="§"/>
            </a:pPr>
            <a:endParaRPr lang="en-US" sz="1600" dirty="0">
              <a:sym typeface="Wingdings" panose="05000000000000000000" pitchFamily="2" charset="2"/>
            </a:endParaRPr>
          </a:p>
          <a:p>
            <a:pPr marL="771525" lvl="1" indent="-342900">
              <a:buFont typeface="Wingdings" panose="05000000000000000000" pitchFamily="2" charset="2"/>
              <a:buChar char="§"/>
            </a:pPr>
            <a:r>
              <a:rPr lang="en-US" sz="1600" dirty="0">
                <a:sym typeface="Wingdings" panose="05000000000000000000" pitchFamily="2" charset="2"/>
              </a:rPr>
              <a:t>Resources will be employed interchangeably between Subprojects, where specialist expertise allows.</a:t>
            </a:r>
          </a:p>
          <a:p>
            <a:pPr marL="771525" lvl="1" indent="-342900">
              <a:buFont typeface="Wingdings" panose="05000000000000000000" pitchFamily="2" charset="2"/>
              <a:buChar char="§"/>
            </a:pPr>
            <a:endParaRPr lang="en-US" sz="1600" dirty="0">
              <a:sym typeface="Wingdings" panose="05000000000000000000" pitchFamily="2" charset="2"/>
            </a:endParaRPr>
          </a:p>
          <a:p>
            <a:pPr marL="771525" lvl="1" indent="-342900">
              <a:buFont typeface="Wingdings" panose="05000000000000000000" pitchFamily="2" charset="2"/>
              <a:buChar char="§"/>
            </a:pPr>
            <a:r>
              <a:rPr lang="en-US" sz="1600" dirty="0">
                <a:sym typeface="Wingdings" panose="05000000000000000000" pitchFamily="2" charset="2"/>
              </a:rPr>
              <a:t>Pre-defined work packages will be executed by external resources, however, guided and coordinated by the FAIR Installation Team. </a:t>
            </a:r>
          </a:p>
          <a:p>
            <a:pPr marL="771525" lvl="2" indent="-342900">
              <a:buFont typeface="Wingdings" charset="2"/>
              <a:buChar char="•"/>
            </a:pPr>
            <a:endParaRPr lang="en-US" sz="1600" dirty="0">
              <a:sym typeface="Wingdings" panose="05000000000000000000" pitchFamily="2" charset="2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pPr>
              <a:defRPr/>
            </a:pPr>
            <a:fld id="{B13E67DB-3F5A-400D-8115-4A6680BE68C1}" type="slidenum">
              <a:rPr lang="de-DE" smtClean="0"/>
              <a:pPr>
                <a:defRPr/>
              </a:pPr>
              <a:t>3</a:t>
            </a:fld>
            <a:endParaRPr lang="de-DE"/>
          </a:p>
        </p:txBody>
      </p:sp>
      <p:sp>
        <p:nvSpPr>
          <p:cNvPr id="8" name="Textfeld 6"/>
          <p:cNvSpPr txBox="1"/>
          <p:nvPr/>
        </p:nvSpPr>
        <p:spPr>
          <a:xfrm>
            <a:off x="422565" y="5891002"/>
            <a:ext cx="8211834" cy="3693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0070C0"/>
            </a:solidFill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lang="en-GB" dirty="0" smtClean="0"/>
              <a:t>Clear Role Definition &amp; Sharing of Work Load. 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noProof="0" smtClean="0"/>
              <a:t>2019-05-21</a:t>
            </a:r>
            <a:endParaRPr lang="en-GB" noProof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en-GB" smtClean="0"/>
              <a:t>Hagelskamp/Reich-Sprenger - Site Management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99228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25CBDDA-5CCF-8748-8988-9DC6C8981774}" type="slidenum">
              <a:rPr lang="en-GB" noProof="0" smtClean="0"/>
              <a:pPr/>
              <a:t>4</a:t>
            </a:fld>
            <a:endParaRPr lang="en-GB" noProof="0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noProof="0" smtClean="0"/>
              <a:t>2019-05-21</a:t>
            </a:r>
            <a:endParaRPr lang="en-GB" noProof="0" dirty="0"/>
          </a:p>
        </p:txBody>
      </p:sp>
      <p:sp>
        <p:nvSpPr>
          <p:cNvPr id="11" name="Titel 10"/>
          <p:cNvSpPr>
            <a:spLocks noGrp="1"/>
          </p:cNvSpPr>
          <p:nvPr>
            <p:ph type="title"/>
          </p:nvPr>
        </p:nvSpPr>
        <p:spPr>
          <a:xfrm>
            <a:off x="422565" y="270000"/>
            <a:ext cx="5870411" cy="482559"/>
          </a:xfrm>
        </p:spPr>
        <p:txBody>
          <a:bodyPr/>
          <a:lstStyle/>
          <a:p>
            <a:r>
              <a:rPr lang="de-DE" dirty="0" err="1"/>
              <a:t>Machine</a:t>
            </a:r>
            <a:r>
              <a:rPr lang="de-DE" dirty="0"/>
              <a:t> Installation </a:t>
            </a:r>
            <a:r>
              <a:rPr lang="de-DE" dirty="0" err="1"/>
              <a:t>Processes</a:t>
            </a:r>
            <a:endParaRPr lang="en-GB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en-GB" smtClean="0"/>
              <a:t>Hagelskamp/Reich-Sprenger - Site Management</a:t>
            </a:r>
            <a:endParaRPr lang="en-GB" dirty="0"/>
          </a:p>
        </p:txBody>
      </p:sp>
      <p:sp>
        <p:nvSpPr>
          <p:cNvPr id="102" name="Textfeld 6"/>
          <p:cNvSpPr txBox="1"/>
          <p:nvPr/>
        </p:nvSpPr>
        <p:spPr>
          <a:xfrm>
            <a:off x="422565" y="5891002"/>
            <a:ext cx="8211834" cy="3693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0070C0"/>
            </a:solidFill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lang="en-US" dirty="0" smtClean="0"/>
              <a:t>Well defined and controlled Processes are the key to success.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1194" y="1273041"/>
            <a:ext cx="6954576" cy="4325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613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25CBDDA-5CCF-8748-8988-9DC6C8981774}" type="slidenum">
              <a:rPr lang="en-GB" noProof="0" smtClean="0"/>
              <a:pPr/>
              <a:t>5</a:t>
            </a:fld>
            <a:endParaRPr lang="en-GB" noProof="0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noProof="0" smtClean="0"/>
              <a:t>2019-05-21</a:t>
            </a:r>
            <a:endParaRPr lang="en-GB" noProof="0" dirty="0"/>
          </a:p>
        </p:txBody>
      </p:sp>
      <p:sp>
        <p:nvSpPr>
          <p:cNvPr id="11" name="Titel 10"/>
          <p:cNvSpPr>
            <a:spLocks noGrp="1"/>
          </p:cNvSpPr>
          <p:nvPr>
            <p:ph type="title"/>
          </p:nvPr>
        </p:nvSpPr>
        <p:spPr>
          <a:xfrm>
            <a:off x="422565" y="270000"/>
            <a:ext cx="5870411" cy="409731"/>
          </a:xfrm>
        </p:spPr>
        <p:txBody>
          <a:bodyPr>
            <a:normAutofit fontScale="90000"/>
          </a:bodyPr>
          <a:lstStyle/>
          <a:p>
            <a:r>
              <a:rPr lang="de-DE" dirty="0" smtClean="0"/>
              <a:t>Pre-Assembly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Testing</a:t>
            </a:r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en-GB" smtClean="0"/>
              <a:t>Hagelskamp/Reich-Sprenger - Site Management</a:t>
            </a:r>
            <a:endParaRPr lang="en-GB" dirty="0"/>
          </a:p>
        </p:txBody>
      </p:sp>
      <p:sp>
        <p:nvSpPr>
          <p:cNvPr id="7" name="Textfeld 6"/>
          <p:cNvSpPr txBox="1"/>
          <p:nvPr/>
        </p:nvSpPr>
        <p:spPr>
          <a:xfrm>
            <a:off x="422565" y="5891002"/>
            <a:ext cx="8211834" cy="3693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0070C0"/>
            </a:solidFill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lang="en-US" dirty="0" smtClean="0"/>
              <a:t>Assembly Groups – Transport Units minimize work scope in the tunnel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024" y="1226555"/>
            <a:ext cx="8266375" cy="2217808"/>
          </a:xfrm>
          <a:prstGeom prst="rect">
            <a:avLst/>
          </a:prstGeom>
          <a:ln w="15875">
            <a:solidFill>
              <a:srgbClr val="002060"/>
            </a:solidFill>
          </a:ln>
        </p:spPr>
      </p:pic>
      <p:sp>
        <p:nvSpPr>
          <p:cNvPr id="9" name="Textfeld 8"/>
          <p:cNvSpPr txBox="1"/>
          <p:nvPr/>
        </p:nvSpPr>
        <p:spPr>
          <a:xfrm>
            <a:off x="666484" y="3305864"/>
            <a:ext cx="1704482" cy="276999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 err="1" smtClean="0"/>
              <a:t>nc</a:t>
            </a:r>
            <a:r>
              <a:rPr lang="en-US" sz="1200" dirty="0" smtClean="0"/>
              <a:t> dipole unit</a:t>
            </a:r>
            <a:endParaRPr lang="en-US" sz="1200" dirty="0"/>
          </a:p>
        </p:txBody>
      </p:sp>
      <p:sp>
        <p:nvSpPr>
          <p:cNvPr id="10" name="Textfeld 9"/>
          <p:cNvSpPr txBox="1"/>
          <p:nvPr/>
        </p:nvSpPr>
        <p:spPr>
          <a:xfrm>
            <a:off x="2756239" y="3300019"/>
            <a:ext cx="1177065" cy="276999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 err="1" smtClean="0"/>
              <a:t>nc</a:t>
            </a:r>
            <a:r>
              <a:rPr lang="en-US" sz="1200" dirty="0" smtClean="0"/>
              <a:t> 4-pole unit</a:t>
            </a:r>
            <a:endParaRPr lang="en-US" sz="1200" dirty="0"/>
          </a:p>
        </p:txBody>
      </p:sp>
      <p:sp>
        <p:nvSpPr>
          <p:cNvPr id="12" name="Textfeld 10"/>
          <p:cNvSpPr txBox="1"/>
          <p:nvPr/>
        </p:nvSpPr>
        <p:spPr>
          <a:xfrm>
            <a:off x="7455648" y="3294682"/>
            <a:ext cx="935307" cy="276999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 err="1" smtClean="0"/>
              <a:t>nc</a:t>
            </a:r>
            <a:r>
              <a:rPr lang="en-US" sz="1200" dirty="0" smtClean="0"/>
              <a:t> 4-pole</a:t>
            </a:r>
            <a:endParaRPr lang="en-US" sz="1200" dirty="0"/>
          </a:p>
        </p:txBody>
      </p:sp>
      <p:sp>
        <p:nvSpPr>
          <p:cNvPr id="13" name="Textfeld 11"/>
          <p:cNvSpPr txBox="1"/>
          <p:nvPr/>
        </p:nvSpPr>
        <p:spPr>
          <a:xfrm>
            <a:off x="4179732" y="3294683"/>
            <a:ext cx="1364912" cy="276999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 err="1" smtClean="0"/>
              <a:t>BI&amp;nc</a:t>
            </a:r>
            <a:r>
              <a:rPr lang="en-US" sz="1200" dirty="0" smtClean="0"/>
              <a:t> </a:t>
            </a:r>
            <a:r>
              <a:rPr lang="en-US" sz="1200" dirty="0" err="1" smtClean="0"/>
              <a:t>steerer</a:t>
            </a:r>
            <a:endParaRPr lang="en-US" sz="1200" dirty="0"/>
          </a:p>
        </p:txBody>
      </p:sp>
      <p:sp>
        <p:nvSpPr>
          <p:cNvPr id="14" name="Textfeld 12"/>
          <p:cNvSpPr txBox="1"/>
          <p:nvPr/>
        </p:nvSpPr>
        <p:spPr>
          <a:xfrm>
            <a:off x="5742070" y="3294683"/>
            <a:ext cx="1461023" cy="276999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straight vacuum</a:t>
            </a:r>
            <a:endParaRPr lang="en-US" sz="1200" dirty="0"/>
          </a:p>
        </p:txBody>
      </p:sp>
      <p:sp>
        <p:nvSpPr>
          <p:cNvPr id="5" name="Rectangle 4"/>
          <p:cNvSpPr/>
          <p:nvPr/>
        </p:nvSpPr>
        <p:spPr>
          <a:xfrm>
            <a:off x="368024" y="3862433"/>
            <a:ext cx="8266375" cy="181588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marL="333375" lvl="1" indent="0">
              <a:buNone/>
            </a:pPr>
            <a:r>
              <a:rPr lang="en-US" sz="1600" dirty="0">
                <a:sym typeface="Wingdings" panose="05000000000000000000" pitchFamily="2" charset="2"/>
              </a:rPr>
              <a:t>Definition of Pre-Assembly: </a:t>
            </a:r>
          </a:p>
          <a:p>
            <a:pPr marL="333375" lvl="1" indent="0">
              <a:buNone/>
            </a:pPr>
            <a:r>
              <a:rPr lang="en-US" sz="1600" dirty="0">
                <a:sym typeface="Wingdings" panose="05000000000000000000" pitchFamily="2" charset="2"/>
              </a:rPr>
              <a:t>The Pre-Assembly Process is understood (defined) to include all activities required to complete an assembly group ready for installation in the FAIR Buildings.</a:t>
            </a:r>
          </a:p>
          <a:p>
            <a:pPr marL="714375" lvl="2" indent="-285750">
              <a:buFont typeface="Arial" panose="020B0604020202020204" pitchFamily="34" charset="0"/>
              <a:buChar char="•"/>
            </a:pPr>
            <a:endParaRPr lang="en-US" sz="1600" dirty="0" smtClean="0">
              <a:sym typeface="Wingdings" panose="05000000000000000000" pitchFamily="2" charset="2"/>
            </a:endParaRPr>
          </a:p>
          <a:p>
            <a:pPr marL="714375" lvl="2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ym typeface="Wingdings" panose="05000000000000000000" pitchFamily="2" charset="2"/>
              </a:rPr>
              <a:t>Planning </a:t>
            </a:r>
            <a:r>
              <a:rPr lang="en-US" sz="1600" dirty="0">
                <a:sym typeface="Wingdings" panose="05000000000000000000" pitchFamily="2" charset="2"/>
              </a:rPr>
              <a:t>and coordination of workshop </a:t>
            </a:r>
            <a:r>
              <a:rPr lang="en-US" sz="1600" dirty="0" smtClean="0">
                <a:sym typeface="Wingdings" panose="05000000000000000000" pitchFamily="2" charset="2"/>
              </a:rPr>
              <a:t>capacity</a:t>
            </a:r>
            <a:r>
              <a:rPr lang="en-US" sz="1600" dirty="0">
                <a:sym typeface="Wingdings" panose="05000000000000000000" pitchFamily="2" charset="2"/>
              </a:rPr>
              <a:t>.</a:t>
            </a:r>
          </a:p>
          <a:p>
            <a:pPr marL="714375" lvl="2" indent="-285750">
              <a:buFont typeface="Arial" panose="020B0604020202020204" pitchFamily="34" charset="0"/>
              <a:buChar char="•"/>
            </a:pPr>
            <a:r>
              <a:rPr lang="en-US" sz="1600" dirty="0">
                <a:sym typeface="Wingdings" panose="05000000000000000000" pitchFamily="2" charset="2"/>
              </a:rPr>
              <a:t>Planning and coordination of tools and lifting devices.</a:t>
            </a:r>
          </a:p>
          <a:p>
            <a:pPr marL="714375" lvl="2" indent="-285750">
              <a:buFont typeface="Arial" panose="020B0604020202020204" pitchFamily="34" charset="0"/>
              <a:buChar char="•"/>
            </a:pPr>
            <a:r>
              <a:rPr lang="en-US" sz="1600" dirty="0">
                <a:sym typeface="Wingdings" panose="05000000000000000000" pitchFamily="2" charset="2"/>
              </a:rPr>
              <a:t>Planning and coordination of assembly resources.</a:t>
            </a:r>
          </a:p>
        </p:txBody>
      </p:sp>
    </p:spTree>
    <p:extLst>
      <p:ext uri="{BB962C8B-B14F-4D97-AF65-F5344CB8AC3E}">
        <p14:creationId xmlns:p14="http://schemas.microsoft.com/office/powerpoint/2010/main" val="2989340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22565" y="270000"/>
            <a:ext cx="5870411" cy="434007"/>
          </a:xfrm>
        </p:spPr>
        <p:txBody>
          <a:bodyPr/>
          <a:lstStyle/>
          <a:p>
            <a:r>
              <a:rPr lang="de-DE" sz="2000" dirty="0" err="1"/>
              <a:t>Pre-Assembly</a:t>
            </a:r>
            <a:r>
              <a:rPr lang="de-DE" sz="2000" dirty="0"/>
              <a:t> </a:t>
            </a:r>
            <a:r>
              <a:rPr lang="de-DE" sz="2000" dirty="0" err="1"/>
              <a:t>and</a:t>
            </a:r>
            <a:r>
              <a:rPr lang="de-DE" sz="2000" dirty="0"/>
              <a:t> </a:t>
            </a:r>
            <a:r>
              <a:rPr lang="de-DE" sz="2000" dirty="0" err="1"/>
              <a:t>Testing</a:t>
            </a:r>
            <a:endParaRPr lang="de-DE" sz="2000" dirty="0"/>
          </a:p>
        </p:txBody>
      </p:sp>
      <p:sp>
        <p:nvSpPr>
          <p:cNvPr id="6" name="Inhaltsplatzhalter 2"/>
          <p:cNvSpPr>
            <a:spLocks noGrp="1"/>
          </p:cNvSpPr>
          <p:nvPr>
            <p:ph idx="1"/>
          </p:nvPr>
        </p:nvSpPr>
        <p:spPr>
          <a:xfrm>
            <a:off x="422565" y="1279627"/>
            <a:ext cx="5203228" cy="4557705"/>
          </a:xfrm>
          <a:solidFill>
            <a:schemeClr val="accent6">
              <a:lumMod val="40000"/>
              <a:lumOff val="60000"/>
            </a:schemeClr>
          </a:solidFill>
          <a:ln w="19050">
            <a:solidFill>
              <a:srgbClr val="002060"/>
            </a:solidFill>
          </a:ln>
        </p:spPr>
        <p:txBody>
          <a:bodyPr>
            <a:noAutofit/>
          </a:bodyPr>
          <a:lstStyle/>
          <a:p>
            <a:pPr marL="333375" lvl="1" indent="0">
              <a:buNone/>
            </a:pPr>
            <a:endParaRPr lang="de-DE" sz="1800" dirty="0" smtClean="0">
              <a:solidFill>
                <a:schemeClr val="tx1"/>
              </a:solidFill>
              <a:cs typeface="+mn-cs"/>
              <a:sym typeface="Wingdings" panose="05000000000000000000" pitchFamily="2" charset="2"/>
            </a:endParaRPr>
          </a:p>
          <a:p>
            <a:pPr marL="333375" lvl="1" indent="0">
              <a:buNone/>
            </a:pPr>
            <a:r>
              <a:rPr lang="de-DE" sz="1800" dirty="0" smtClean="0">
                <a:solidFill>
                  <a:schemeClr val="tx1"/>
                </a:solidFill>
                <a:cs typeface="+mn-cs"/>
                <a:sym typeface="Wingdings" panose="05000000000000000000" pitchFamily="2" charset="2"/>
              </a:rPr>
              <a:t>The Tasks </a:t>
            </a:r>
            <a:r>
              <a:rPr lang="de-DE" sz="1800" dirty="0" err="1" smtClean="0">
                <a:solidFill>
                  <a:schemeClr val="tx1"/>
                </a:solidFill>
                <a:cs typeface="+mn-cs"/>
                <a:sym typeface="Wingdings" panose="05000000000000000000" pitchFamily="2" charset="2"/>
              </a:rPr>
              <a:t>of</a:t>
            </a:r>
            <a:r>
              <a:rPr lang="de-DE" sz="1800" dirty="0" smtClean="0">
                <a:solidFill>
                  <a:schemeClr val="tx1"/>
                </a:solidFill>
                <a:cs typeface="+mn-cs"/>
                <a:sym typeface="Wingdings" panose="05000000000000000000" pitchFamily="2" charset="2"/>
              </a:rPr>
              <a:t> </a:t>
            </a:r>
            <a:r>
              <a:rPr lang="de-DE" sz="1800" dirty="0" err="1" smtClean="0">
                <a:solidFill>
                  <a:schemeClr val="tx1"/>
                </a:solidFill>
                <a:cs typeface="+mn-cs"/>
                <a:sym typeface="Wingdings" panose="05000000000000000000" pitchFamily="2" charset="2"/>
              </a:rPr>
              <a:t>the</a:t>
            </a:r>
            <a:r>
              <a:rPr lang="de-DE" sz="1800" dirty="0" smtClean="0">
                <a:solidFill>
                  <a:schemeClr val="tx1"/>
                </a:solidFill>
                <a:cs typeface="+mn-cs"/>
                <a:sym typeface="Wingdings" panose="05000000000000000000" pitchFamily="2" charset="2"/>
              </a:rPr>
              <a:t> </a:t>
            </a:r>
            <a:r>
              <a:rPr lang="de-DE" sz="1800" dirty="0" err="1" smtClean="0">
                <a:solidFill>
                  <a:schemeClr val="tx1"/>
                </a:solidFill>
                <a:cs typeface="+mn-cs"/>
                <a:sym typeface="Wingdings" panose="05000000000000000000" pitchFamily="2" charset="2"/>
              </a:rPr>
              <a:t>Pre-Assembly</a:t>
            </a:r>
            <a:r>
              <a:rPr lang="de-DE" sz="1800" dirty="0" smtClean="0">
                <a:solidFill>
                  <a:schemeClr val="tx1"/>
                </a:solidFill>
                <a:cs typeface="+mn-cs"/>
                <a:sym typeface="Wingdings" panose="05000000000000000000" pitchFamily="2" charset="2"/>
              </a:rPr>
              <a:t> Team </a:t>
            </a:r>
            <a:r>
              <a:rPr lang="de-DE" sz="1800" dirty="0" err="1" smtClean="0">
                <a:solidFill>
                  <a:schemeClr val="tx1"/>
                </a:solidFill>
                <a:cs typeface="+mn-cs"/>
                <a:sym typeface="Wingdings" panose="05000000000000000000" pitchFamily="2" charset="2"/>
              </a:rPr>
              <a:t>are</a:t>
            </a:r>
            <a:r>
              <a:rPr lang="de-DE" sz="1800" dirty="0" smtClean="0">
                <a:solidFill>
                  <a:schemeClr val="tx1"/>
                </a:solidFill>
                <a:cs typeface="+mn-cs"/>
                <a:sym typeface="Wingdings" panose="05000000000000000000" pitchFamily="2" charset="2"/>
              </a:rPr>
              <a:t> </a:t>
            </a:r>
            <a:r>
              <a:rPr lang="de-DE" sz="1800" dirty="0" err="1" smtClean="0">
                <a:solidFill>
                  <a:schemeClr val="tx1"/>
                </a:solidFill>
                <a:cs typeface="+mn-cs"/>
                <a:sym typeface="Wingdings" panose="05000000000000000000" pitchFamily="2" charset="2"/>
              </a:rPr>
              <a:t>to</a:t>
            </a:r>
            <a:r>
              <a:rPr lang="en-US" sz="1800" dirty="0" smtClean="0">
                <a:solidFill>
                  <a:schemeClr val="tx1"/>
                </a:solidFill>
                <a:cs typeface="+mn-cs"/>
                <a:sym typeface="Wingdings" panose="05000000000000000000" pitchFamily="2" charset="2"/>
              </a:rPr>
              <a:t> coordinate and logistically plan all pre-assembly activities.</a:t>
            </a:r>
          </a:p>
          <a:p>
            <a:pPr marL="333375" lvl="1" indent="0">
              <a:buNone/>
            </a:pPr>
            <a:endParaRPr lang="en-US" sz="1800" dirty="0" smtClean="0">
              <a:solidFill>
                <a:schemeClr val="tx1"/>
              </a:solidFill>
              <a:cs typeface="+mn-cs"/>
              <a:sym typeface="Wingdings" panose="05000000000000000000" pitchFamily="2" charset="2"/>
            </a:endParaRPr>
          </a:p>
          <a:p>
            <a:pPr marL="914400" lvl="3" indent="-285750">
              <a:buClrTx/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sym typeface="Wingdings" panose="05000000000000000000" pitchFamily="2" charset="2"/>
              </a:rPr>
              <a:t>The responsibility for the coordination and timing lies with the Installation Team</a:t>
            </a:r>
            <a:r>
              <a:rPr lang="en-US" sz="1800" dirty="0" smtClean="0">
                <a:solidFill>
                  <a:schemeClr val="tx1"/>
                </a:solidFill>
                <a:sym typeface="Wingdings" panose="05000000000000000000" pitchFamily="2" charset="2"/>
              </a:rPr>
              <a:t>.</a:t>
            </a:r>
          </a:p>
          <a:p>
            <a:pPr marL="914400" lvl="3" indent="-285750">
              <a:buClrTx/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pPr marL="914400" lvl="3" indent="-285750">
              <a:buClrTx/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sym typeface="Wingdings" panose="05000000000000000000" pitchFamily="2" charset="2"/>
              </a:rPr>
              <a:t>The responsibility for the technical correctness and quality of the installation </a:t>
            </a:r>
            <a:r>
              <a:rPr lang="en-US" sz="1800" dirty="0" smtClean="0">
                <a:solidFill>
                  <a:schemeClr val="tx1"/>
                </a:solidFill>
                <a:sym typeface="Wingdings" panose="05000000000000000000" pitchFamily="2" charset="2"/>
              </a:rPr>
              <a:t>remains </a:t>
            </a:r>
            <a:r>
              <a:rPr lang="en-US" sz="1800" dirty="0">
                <a:solidFill>
                  <a:schemeClr val="tx1"/>
                </a:solidFill>
                <a:sym typeface="Wingdings" panose="05000000000000000000" pitchFamily="2" charset="2"/>
              </a:rPr>
              <a:t>with the Subproject</a:t>
            </a:r>
            <a:r>
              <a:rPr lang="en-US" sz="1800" dirty="0" smtClean="0">
                <a:solidFill>
                  <a:schemeClr val="tx1"/>
                </a:solidFill>
                <a:sym typeface="Wingdings" panose="05000000000000000000" pitchFamily="2" charset="2"/>
              </a:rPr>
              <a:t>.</a:t>
            </a:r>
            <a:endParaRPr lang="en-US" sz="1800" dirty="0">
              <a:solidFill>
                <a:schemeClr val="tx1"/>
              </a:solidFill>
              <a:sym typeface="Wingdings" panose="05000000000000000000" pitchFamily="2" charset="2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pPr>
              <a:defRPr/>
            </a:pPr>
            <a:fld id="{B13E67DB-3F5A-400D-8115-4A6680BE68C1}" type="slidenum">
              <a:rPr lang="de-DE" smtClean="0"/>
              <a:pPr>
                <a:defRPr/>
              </a:pPr>
              <a:t>6</a:t>
            </a:fld>
            <a:endParaRPr lang="de-DE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2687" y="1279627"/>
            <a:ext cx="2711648" cy="4134703"/>
          </a:xfrm>
          <a:prstGeom prst="rect">
            <a:avLst/>
          </a:prstGeom>
          <a:ln w="15875">
            <a:solidFill>
              <a:srgbClr val="002060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6212687" y="5468000"/>
            <a:ext cx="2711648" cy="369332"/>
          </a:xfrm>
          <a:prstGeom prst="rect">
            <a:avLst/>
          </a:prstGeom>
          <a:solidFill>
            <a:schemeClr val="bg2">
              <a:lumMod val="75000"/>
            </a:schemeClr>
          </a:solidFill>
          <a:ln w="15875">
            <a:solidFill>
              <a:srgbClr val="002060"/>
            </a:solidFill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lang="en-GB" dirty="0" smtClean="0"/>
              <a:t>Workshop Lay-out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422565" y="5891002"/>
            <a:ext cx="8211834" cy="3693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0070C0"/>
            </a:solidFill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lang="en-US" dirty="0" smtClean="0"/>
              <a:t>Limited Workshop Capacity requires central Coordination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noProof="0" smtClean="0"/>
              <a:t>2019-05-21</a:t>
            </a:r>
            <a:endParaRPr lang="en-GB" noProof="0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en-GB" smtClean="0"/>
              <a:t>Hagelskamp/Reich-Sprenger - Site Management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39085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559725" y="1235089"/>
            <a:ext cx="3250394" cy="2264529"/>
          </a:xfrm>
          <a:prstGeom prst="rect">
            <a:avLst/>
          </a:prstGeom>
          <a:ln w="19050">
            <a:solidFill>
              <a:srgbClr val="002060"/>
            </a:solidFill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25CBDDA-5CCF-8748-8988-9DC6C8981774}" type="slidenum">
              <a:rPr lang="en-GB" noProof="0" smtClean="0"/>
              <a:pPr/>
              <a:t>7</a:t>
            </a:fld>
            <a:endParaRPr lang="en-GB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noProof="0" smtClean="0"/>
              <a:t>2019-05-21</a:t>
            </a:r>
            <a:endParaRPr lang="en-GB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en-GB" smtClean="0"/>
              <a:t>Hagelskamp/Reich-Sprenger - Site Management</a:t>
            </a:r>
            <a:endParaRPr lang="en-GB" dirty="0"/>
          </a:p>
        </p:txBody>
      </p:sp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422565" y="145309"/>
            <a:ext cx="5870411" cy="685963"/>
          </a:xfrm>
        </p:spPr>
        <p:txBody>
          <a:bodyPr>
            <a:normAutofit fontScale="90000"/>
          </a:bodyPr>
          <a:lstStyle/>
          <a:p>
            <a:r>
              <a:rPr lang="de-DE" sz="2000" dirty="0" err="1"/>
              <a:t>Pre-Assembly</a:t>
            </a:r>
            <a:r>
              <a:rPr lang="de-DE" sz="2000" dirty="0"/>
              <a:t> </a:t>
            </a:r>
            <a:r>
              <a:rPr lang="de-DE" sz="2000" dirty="0" err="1"/>
              <a:t>and</a:t>
            </a:r>
            <a:r>
              <a:rPr lang="de-DE" sz="2000" dirty="0"/>
              <a:t> </a:t>
            </a:r>
            <a:r>
              <a:rPr lang="de-DE" sz="2000" dirty="0" err="1" smtClean="0"/>
              <a:t>Testing</a:t>
            </a:r>
            <a:r>
              <a:rPr lang="de-DE" sz="2000" dirty="0" smtClean="0"/>
              <a:t> – </a:t>
            </a:r>
            <a:br>
              <a:rPr lang="de-DE" sz="2000" dirty="0" smtClean="0"/>
            </a:br>
            <a:r>
              <a:rPr lang="de-DE" sz="2000" dirty="0" err="1" smtClean="0"/>
              <a:t>Preparation</a:t>
            </a:r>
            <a:r>
              <a:rPr lang="de-DE" sz="2000" dirty="0" smtClean="0"/>
              <a:t> </a:t>
            </a:r>
            <a:r>
              <a:rPr lang="de-DE" sz="2000" dirty="0" err="1" smtClean="0"/>
              <a:t>of</a:t>
            </a:r>
            <a:r>
              <a:rPr lang="de-DE" sz="2000" dirty="0" smtClean="0"/>
              <a:t> Work </a:t>
            </a:r>
            <a:r>
              <a:rPr lang="de-DE" sz="2000" dirty="0" err="1" smtClean="0"/>
              <a:t>Instructions</a:t>
            </a:r>
            <a:endParaRPr lang="de-DE" sz="20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9725" y="3637385"/>
            <a:ext cx="3250394" cy="2319686"/>
          </a:xfrm>
          <a:prstGeom prst="rect">
            <a:avLst/>
          </a:prstGeom>
          <a:ln w="19050">
            <a:solidFill>
              <a:srgbClr val="002060"/>
            </a:solidFill>
          </a:ln>
        </p:spPr>
      </p:pic>
      <p:sp>
        <p:nvSpPr>
          <p:cNvPr id="10" name="Inhaltsplatzhalter 2"/>
          <p:cNvSpPr txBox="1">
            <a:spLocks/>
          </p:cNvSpPr>
          <p:nvPr/>
        </p:nvSpPr>
        <p:spPr>
          <a:xfrm>
            <a:off x="221673" y="1235089"/>
            <a:ext cx="5181600" cy="472198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rgbClr val="002060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tabLst>
                <a:tab pos="0" algn="l"/>
              </a:tabLst>
              <a:defRPr sz="24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tabLst>
                <a:tab pos="0" algn="l"/>
              </a:tabLst>
              <a:defRPr sz="20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tabLst>
                <a:tab pos="0" algn="l"/>
              </a:tabLst>
              <a:defRPr sz="18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tabLst>
                <a:tab pos="0" algn="l"/>
              </a:tabLst>
              <a:defRPr sz="16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tabLst>
                <a:tab pos="0" algn="l"/>
              </a:tabLst>
              <a:defRPr sz="14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71550" lvl="3" indent="-342900">
              <a:buClrTx/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tx1"/>
                </a:solidFill>
                <a:sym typeface="Wingdings" panose="05000000000000000000" pitchFamily="2" charset="2"/>
              </a:rPr>
              <a:t>repeatability of work steps.</a:t>
            </a:r>
          </a:p>
          <a:p>
            <a:pPr marL="971550" lvl="3" indent="-342900">
              <a:buClrTx/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tx1"/>
                </a:solidFill>
                <a:sym typeface="Wingdings" panose="05000000000000000000" pitchFamily="2" charset="2"/>
              </a:rPr>
              <a:t>improved Quality </a:t>
            </a:r>
            <a:r>
              <a:rPr lang="en-US" sz="1800" dirty="0" err="1" smtClean="0">
                <a:solidFill>
                  <a:schemeClr val="tx1"/>
                </a:solidFill>
                <a:sym typeface="Wingdings" panose="05000000000000000000" pitchFamily="2" charset="2"/>
              </a:rPr>
              <a:t>Preformance</a:t>
            </a:r>
            <a:r>
              <a:rPr lang="en-US" sz="1800" dirty="0" smtClean="0">
                <a:solidFill>
                  <a:schemeClr val="tx1"/>
                </a:solidFill>
                <a:sym typeface="Wingdings" panose="05000000000000000000" pitchFamily="2" charset="2"/>
              </a:rPr>
              <a:t>.</a:t>
            </a:r>
          </a:p>
          <a:p>
            <a:pPr marL="971550" lvl="3" indent="-342900">
              <a:buClrTx/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tx1"/>
                </a:solidFill>
                <a:sym typeface="Wingdings" panose="05000000000000000000" pitchFamily="2" charset="2"/>
              </a:rPr>
              <a:t>easier training of less experienced personnel or external resources.</a:t>
            </a:r>
          </a:p>
          <a:p>
            <a:pPr marL="971550" lvl="3" indent="-342900">
              <a:buClrTx/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tx1"/>
                </a:solidFill>
                <a:sym typeface="Wingdings" panose="05000000000000000000" pitchFamily="2" charset="2"/>
              </a:rPr>
              <a:t>personnel can be deployed interchangeably.</a:t>
            </a:r>
          </a:p>
          <a:p>
            <a:pPr marL="971550" lvl="3" indent="-342900">
              <a:buClrTx/>
              <a:buFont typeface="Arial" panose="020B0604020202020204" pitchFamily="34" charset="0"/>
              <a:buChar char="•"/>
            </a:pPr>
            <a:endParaRPr lang="en-US" sz="1800" dirty="0" smtClean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pPr marL="971550" lvl="3" indent="-342900">
              <a:buClrTx/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tx1"/>
                </a:solidFill>
                <a:sym typeface="Wingdings" panose="05000000000000000000" pitchFamily="2" charset="2"/>
              </a:rPr>
              <a:t>approx. 140 Instruction cover 80-90% of Components and Assemblies.</a:t>
            </a:r>
          </a:p>
          <a:p>
            <a:pPr marL="971550" lvl="3" indent="-342900">
              <a:buClrTx/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tx1"/>
                </a:solidFill>
                <a:sym typeface="Wingdings" panose="05000000000000000000" pitchFamily="2" charset="2"/>
              </a:rPr>
              <a:t>21 are completed – 85 by Dec. 2019</a:t>
            </a:r>
          </a:p>
          <a:p>
            <a:pPr marL="971550" lvl="3" indent="-342900"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tx1"/>
              </a:solidFill>
              <a:sym typeface="Wingdings" panose="05000000000000000000" pitchFamily="2" charset="2"/>
            </a:endParaRPr>
          </a:p>
        </p:txBody>
      </p:sp>
      <p:sp>
        <p:nvSpPr>
          <p:cNvPr id="11" name="Textfeld 6"/>
          <p:cNvSpPr txBox="1"/>
          <p:nvPr/>
        </p:nvSpPr>
        <p:spPr>
          <a:xfrm>
            <a:off x="221673" y="6073120"/>
            <a:ext cx="8588446" cy="3693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0070C0"/>
            </a:solidFill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lang="en-US" dirty="0" smtClean="0"/>
              <a:t>Harmonized Work Instructions enable Standard Processes</a:t>
            </a:r>
          </a:p>
        </p:txBody>
      </p:sp>
      <p:pic>
        <p:nvPicPr>
          <p:cNvPr id="12" name="Bild 50" descr="iüiiäi &#10;iiii.' — : i &#10;aii•i• &#10;diplfeOlOOU017 ">
            <a:extLst>
              <a:ext uri="{FF2B5EF4-FFF2-40B4-BE49-F238E27FC236}">
                <a16:creationId xmlns:a16="http://schemas.microsoft.com/office/drawing/2014/main" id="{C9ACC887-14C8-4690-A4ED-5A707460C9A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74" b="23644"/>
          <a:stretch/>
        </p:blipFill>
        <p:spPr bwMode="auto">
          <a:xfrm>
            <a:off x="422565" y="4391251"/>
            <a:ext cx="1419281" cy="1427658"/>
          </a:xfrm>
          <a:prstGeom prst="rect">
            <a:avLst/>
          </a:prstGeom>
          <a:noFill/>
          <a:ln w="12700">
            <a:solidFill>
              <a:srgbClr val="00206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272204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25CBDDA-5CCF-8748-8988-9DC6C8981774}" type="slidenum">
              <a:rPr lang="en-GB" noProof="0" smtClean="0"/>
              <a:pPr/>
              <a:t>8</a:t>
            </a:fld>
            <a:endParaRPr lang="en-GB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noProof="0" smtClean="0"/>
              <a:t>2019-05-21</a:t>
            </a:r>
            <a:endParaRPr lang="en-GB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en-GB" smtClean="0"/>
              <a:t>Hagelskamp/Reich-Sprenger - Site Management</a:t>
            </a:r>
            <a:endParaRPr lang="en-GB" dirty="0"/>
          </a:p>
        </p:txBody>
      </p:sp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422565" y="145309"/>
            <a:ext cx="5870411" cy="685963"/>
          </a:xfrm>
        </p:spPr>
        <p:txBody>
          <a:bodyPr>
            <a:normAutofit fontScale="90000"/>
          </a:bodyPr>
          <a:lstStyle/>
          <a:p>
            <a:r>
              <a:rPr lang="de-DE" sz="2000" dirty="0" err="1"/>
              <a:t>Pre-Assembly</a:t>
            </a:r>
            <a:r>
              <a:rPr lang="de-DE" sz="2000" dirty="0"/>
              <a:t> </a:t>
            </a:r>
            <a:r>
              <a:rPr lang="de-DE" sz="2000" dirty="0" err="1"/>
              <a:t>and</a:t>
            </a:r>
            <a:r>
              <a:rPr lang="de-DE" sz="2000" dirty="0"/>
              <a:t> </a:t>
            </a:r>
            <a:r>
              <a:rPr lang="de-DE" sz="2000" dirty="0" err="1" smtClean="0"/>
              <a:t>Testing</a:t>
            </a:r>
            <a:r>
              <a:rPr lang="de-DE" sz="2000" dirty="0" smtClean="0"/>
              <a:t> – </a:t>
            </a:r>
            <a:br>
              <a:rPr lang="de-DE" sz="2000" dirty="0" smtClean="0"/>
            </a:br>
            <a:r>
              <a:rPr lang="de-DE" sz="2000" dirty="0" err="1" smtClean="0"/>
              <a:t>Preparation</a:t>
            </a:r>
            <a:r>
              <a:rPr lang="de-DE" sz="2000" dirty="0" smtClean="0"/>
              <a:t> </a:t>
            </a:r>
            <a:r>
              <a:rPr lang="de-DE" sz="2000" dirty="0" err="1" smtClean="0"/>
              <a:t>of</a:t>
            </a:r>
            <a:r>
              <a:rPr lang="de-DE" sz="2000" dirty="0" smtClean="0"/>
              <a:t> Work </a:t>
            </a:r>
            <a:r>
              <a:rPr lang="de-DE" sz="2000" dirty="0" err="1" smtClean="0"/>
              <a:t>Instructions</a:t>
            </a:r>
            <a:endParaRPr lang="de-DE" sz="2000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21988" y="2273583"/>
            <a:ext cx="2890951" cy="2016000"/>
          </a:xfrm>
          <a:prstGeom prst="rect">
            <a:avLst/>
          </a:prstGeom>
          <a:ln w="15875">
            <a:solidFill>
              <a:srgbClr val="002060"/>
            </a:solidFill>
          </a:ln>
        </p:spPr>
      </p:pic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297824" y="2312081"/>
            <a:ext cx="2119891" cy="2878957"/>
          </a:xfrm>
          <a:prstGeom prst="rect">
            <a:avLst/>
          </a:prstGeom>
          <a:ln w="15875">
            <a:solidFill>
              <a:srgbClr val="002060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3960614" y="3234872"/>
            <a:ext cx="2868586" cy="2033028"/>
          </a:xfrm>
          <a:prstGeom prst="rect">
            <a:avLst/>
          </a:prstGeom>
          <a:ln w="15875">
            <a:solidFill>
              <a:srgbClr val="002060"/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5893241" y="3548520"/>
            <a:ext cx="2890952" cy="2047572"/>
          </a:xfrm>
          <a:prstGeom prst="rect">
            <a:avLst/>
          </a:prstGeom>
          <a:ln w="15875">
            <a:solidFill>
              <a:srgbClr val="002060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583055" y="1371920"/>
            <a:ext cx="1664904" cy="369332"/>
          </a:xfrm>
          <a:prstGeom prst="rect">
            <a:avLst/>
          </a:prstGeom>
          <a:solidFill>
            <a:schemeClr val="bg2">
              <a:lumMod val="75000"/>
            </a:schemeClr>
          </a:solidFill>
          <a:ln w="19050">
            <a:solidFill>
              <a:srgbClr val="002060"/>
            </a:solidFill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lang="en-GB" dirty="0" smtClean="0"/>
              <a:t>Read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517337" y="1836107"/>
            <a:ext cx="1664904" cy="369332"/>
          </a:xfrm>
          <a:prstGeom prst="rect">
            <a:avLst/>
          </a:prstGeom>
          <a:solidFill>
            <a:schemeClr val="bg2">
              <a:lumMod val="75000"/>
            </a:schemeClr>
          </a:solidFill>
          <a:ln w="19050">
            <a:solidFill>
              <a:srgbClr val="002060"/>
            </a:solidFill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lang="en-GB" dirty="0" smtClean="0"/>
              <a:t>Build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554475" y="2350644"/>
            <a:ext cx="1664904" cy="369332"/>
          </a:xfrm>
          <a:prstGeom prst="rect">
            <a:avLst/>
          </a:prstGeom>
          <a:solidFill>
            <a:schemeClr val="bg2">
              <a:lumMod val="75000"/>
            </a:schemeClr>
          </a:solidFill>
          <a:ln w="19050">
            <a:solidFill>
              <a:srgbClr val="002060"/>
            </a:solidFill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lang="en-GB" dirty="0" smtClean="0"/>
              <a:t>Check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498285" y="2632427"/>
            <a:ext cx="1664904" cy="369332"/>
          </a:xfrm>
          <a:prstGeom prst="rect">
            <a:avLst/>
          </a:prstGeom>
          <a:solidFill>
            <a:schemeClr val="bg2">
              <a:lumMod val="75000"/>
            </a:schemeClr>
          </a:solidFill>
          <a:ln w="19050">
            <a:solidFill>
              <a:srgbClr val="002060"/>
            </a:solidFill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lang="en-GB" dirty="0" err="1" smtClean="0"/>
              <a:t>LoP</a:t>
            </a:r>
            <a:r>
              <a:rPr lang="en-GB" dirty="0" smtClean="0"/>
              <a:t> - Store</a:t>
            </a:r>
          </a:p>
        </p:txBody>
      </p:sp>
      <p:sp>
        <p:nvSpPr>
          <p:cNvPr id="20" name="Textfeld 6"/>
          <p:cNvSpPr txBox="1"/>
          <p:nvPr/>
        </p:nvSpPr>
        <p:spPr>
          <a:xfrm>
            <a:off x="415487" y="6073120"/>
            <a:ext cx="8211834" cy="3693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0070C0"/>
            </a:solidFill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lang="en-US" dirty="0" smtClean="0"/>
              <a:t>Well defined Processes are the basis for a good Plan and Control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66648" y="3731324"/>
            <a:ext cx="1360673" cy="2148075"/>
          </a:xfrm>
          <a:prstGeom prst="rect">
            <a:avLst/>
          </a:prstGeom>
          <a:ln w="22225">
            <a:solidFill>
              <a:schemeClr val="bg1"/>
            </a:solidFill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31488" y="3802247"/>
            <a:ext cx="1351434" cy="2081106"/>
          </a:xfrm>
          <a:prstGeom prst="rect">
            <a:avLst/>
          </a:prstGeom>
          <a:ln w="254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3226436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25CBDDA-5CCF-8748-8988-9DC6C8981774}" type="slidenum">
              <a:rPr lang="en-GB" noProof="0" smtClean="0"/>
              <a:pPr/>
              <a:t>9</a:t>
            </a:fld>
            <a:endParaRPr lang="en-GB" noProof="0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noProof="0" smtClean="0"/>
              <a:t>2019-05-21</a:t>
            </a:r>
            <a:endParaRPr lang="en-GB" noProof="0" dirty="0"/>
          </a:p>
        </p:txBody>
      </p:sp>
      <p:sp>
        <p:nvSpPr>
          <p:cNvPr id="11" name="Titel 10"/>
          <p:cNvSpPr>
            <a:spLocks noGrp="1"/>
          </p:cNvSpPr>
          <p:nvPr>
            <p:ph type="title"/>
          </p:nvPr>
        </p:nvSpPr>
        <p:spPr>
          <a:xfrm>
            <a:off x="422565" y="270000"/>
            <a:ext cx="5870411" cy="482559"/>
          </a:xfrm>
        </p:spPr>
        <p:txBody>
          <a:bodyPr/>
          <a:lstStyle/>
          <a:p>
            <a:r>
              <a:rPr lang="de-DE" dirty="0" err="1"/>
              <a:t>Machine</a:t>
            </a:r>
            <a:r>
              <a:rPr lang="de-DE" dirty="0"/>
              <a:t> Installation </a:t>
            </a:r>
            <a:r>
              <a:rPr lang="de-DE" dirty="0" err="1"/>
              <a:t>Processes</a:t>
            </a:r>
            <a:endParaRPr lang="en-GB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en-GB" smtClean="0"/>
              <a:t>Hagelskamp/Reich-Sprenger - Site Management</a:t>
            </a:r>
            <a:endParaRPr lang="en-GB" dirty="0"/>
          </a:p>
        </p:txBody>
      </p:sp>
      <p:sp>
        <p:nvSpPr>
          <p:cNvPr id="102" name="Textfeld 6"/>
          <p:cNvSpPr txBox="1"/>
          <p:nvPr/>
        </p:nvSpPr>
        <p:spPr>
          <a:xfrm>
            <a:off x="422565" y="5891002"/>
            <a:ext cx="8211834" cy="3693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0070C0"/>
            </a:solidFill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lang="de-DE" dirty="0" err="1" smtClean="0"/>
              <a:t>Well</a:t>
            </a:r>
            <a:r>
              <a:rPr lang="de-DE" dirty="0" smtClean="0"/>
              <a:t> </a:t>
            </a:r>
            <a:r>
              <a:rPr lang="de-DE" dirty="0" err="1"/>
              <a:t>d</a:t>
            </a:r>
            <a:r>
              <a:rPr lang="de-DE" dirty="0" err="1" smtClean="0"/>
              <a:t>efined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controlled</a:t>
            </a:r>
            <a:r>
              <a:rPr lang="de-DE" dirty="0" smtClean="0"/>
              <a:t> </a:t>
            </a:r>
            <a:r>
              <a:rPr lang="de-DE" dirty="0" err="1" smtClean="0"/>
              <a:t>Processes</a:t>
            </a:r>
            <a:r>
              <a:rPr lang="de-DE" dirty="0" smtClean="0"/>
              <a:t> </a:t>
            </a:r>
            <a:r>
              <a:rPr lang="de-DE" dirty="0" err="1" smtClean="0"/>
              <a:t>are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key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success</a:t>
            </a:r>
            <a:r>
              <a:rPr lang="de-DE" dirty="0" smtClean="0"/>
              <a:t>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1194" y="1273041"/>
            <a:ext cx="6954576" cy="432565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25226" y="2714877"/>
            <a:ext cx="7606514" cy="1153116"/>
          </a:xfrm>
          <a:prstGeom prst="rect">
            <a:avLst/>
          </a:prstGeom>
          <a:noFill/>
          <a:ln w="25400"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4733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L7cEiRDTaWO56.esM3g2w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L7cEiRDTaWO56.esM3g2w"/>
</p:tagLst>
</file>

<file path=ppt/theme/theme1.xml><?xml version="1.0" encoding="utf-8"?>
<a:theme xmlns:a="http://schemas.openxmlformats.org/drawingml/2006/main" name="MAC-Template-V03">
  <a:themeElements>
    <a:clrScheme name="Benutzerdefiniert 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666666"/>
      </a:hlink>
      <a:folHlink>
        <a:srgbClr val="800080"/>
      </a:folHlink>
    </a:clrScheme>
    <a:fontScheme name="Office Klassisch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DBB63"/>
        </a:solidFill>
        <a:ln>
          <a:noFill/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91440" tIns="45720" rIns="91440" bIns="45720" rtlCol="0" anchor="t"/>
      <a:lstStyle>
        <a:defPPr algn="l">
          <a:defRPr dirty="0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MAC-Template-V03</Template>
  <TotalTime>0</TotalTime>
  <Words>1584</Words>
  <Application>Microsoft Office PowerPoint</Application>
  <PresentationFormat>Bildschirmpräsentation (4:3)</PresentationFormat>
  <Paragraphs>268</Paragraphs>
  <Slides>25</Slides>
  <Notes>0</Notes>
  <HiddenSlides>0</HiddenSlides>
  <MMClips>0</MMClips>
  <ScaleCrop>false</ScaleCrop>
  <HeadingPairs>
    <vt:vector size="8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Eingebettete OLE-Server</vt:lpstr>
      </vt:variant>
      <vt:variant>
        <vt:i4>2</vt:i4>
      </vt:variant>
      <vt:variant>
        <vt:lpstr>Folientitel</vt:lpstr>
      </vt:variant>
      <vt:variant>
        <vt:i4>25</vt:i4>
      </vt:variant>
    </vt:vector>
  </HeadingPairs>
  <TitlesOfParts>
    <vt:vector size="31" baseType="lpstr">
      <vt:lpstr>Arial</vt:lpstr>
      <vt:lpstr>Calibri</vt:lpstr>
      <vt:lpstr>Wingdings</vt:lpstr>
      <vt:lpstr>MAC-Template-V03</vt:lpstr>
      <vt:lpstr>think-cell Folie</vt:lpstr>
      <vt:lpstr>Acrobat Document</vt:lpstr>
      <vt:lpstr>Site Management Lean Construction Workshop </vt:lpstr>
      <vt:lpstr>Installation Team</vt:lpstr>
      <vt:lpstr>Installation – Strategy and Team</vt:lpstr>
      <vt:lpstr>Machine Installation Processes</vt:lpstr>
      <vt:lpstr>Pre-Assembly and Testing</vt:lpstr>
      <vt:lpstr>Pre-Assembly and Testing</vt:lpstr>
      <vt:lpstr>Pre-Assembly and Testing –  Preparation of Work Instructions</vt:lpstr>
      <vt:lpstr>Pre-Assembly and Testing –  Preparation of Work Instructions</vt:lpstr>
      <vt:lpstr>Machine Installation Processes</vt:lpstr>
      <vt:lpstr>Logistics - Intermediate Storage</vt:lpstr>
      <vt:lpstr>Logistics – Transport to FAIR Site </vt:lpstr>
      <vt:lpstr>Logistics – Transport to FAIR Site </vt:lpstr>
      <vt:lpstr>PowerPoint-Präsentation</vt:lpstr>
      <vt:lpstr>Machine Installation – Media Connection</vt:lpstr>
      <vt:lpstr>Machine Commissioning</vt:lpstr>
      <vt:lpstr>Machine Installation Processes</vt:lpstr>
      <vt:lpstr>Site Management Tools MS Projects</vt:lpstr>
      <vt:lpstr>Site Management Tools Progress Tracking Installation</vt:lpstr>
      <vt:lpstr>Site Management Tools SAP-PLM Product Lifecycle Management</vt:lpstr>
      <vt:lpstr>Site Management Tools LCM – Lean Construction Management</vt:lpstr>
      <vt:lpstr>Site Management Tools LCM – Lean Construction Management</vt:lpstr>
      <vt:lpstr>Site Management Tools Resource Planning</vt:lpstr>
      <vt:lpstr>Summary</vt:lpstr>
      <vt:lpstr>Next steps for CR Installation:</vt:lpstr>
      <vt:lpstr>Thank You Let’s move CR </vt:lpstr>
    </vt:vector>
  </TitlesOfParts>
  <Company>GSI Helmholzzentrum für Schwerionenforschung mbH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Pedro Carvas</dc:creator>
  <cp:lastModifiedBy>Utermann, Sonia Dr.</cp:lastModifiedBy>
  <cp:revision>122</cp:revision>
  <dcterms:created xsi:type="dcterms:W3CDTF">2017-05-03T12:35:34Z</dcterms:created>
  <dcterms:modified xsi:type="dcterms:W3CDTF">2019-05-31T08:36:47Z</dcterms:modified>
</cp:coreProperties>
</file>