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8" r:id="rId3"/>
    <p:sldId id="264" r:id="rId4"/>
    <p:sldId id="269" r:id="rId5"/>
    <p:sldId id="284" r:id="rId6"/>
    <p:sldId id="259" r:id="rId7"/>
    <p:sldId id="278" r:id="rId8"/>
    <p:sldId id="263" r:id="rId9"/>
    <p:sldId id="262" r:id="rId10"/>
    <p:sldId id="280" r:id="rId11"/>
    <p:sldId id="281" r:id="rId12"/>
    <p:sldId id="282" r:id="rId13"/>
    <p:sldId id="271" r:id="rId14"/>
    <p:sldId id="261" r:id="rId15"/>
    <p:sldId id="272" r:id="rId16"/>
    <p:sldId id="265" r:id="rId17"/>
    <p:sldId id="266" r:id="rId18"/>
    <p:sldId id="270" r:id="rId19"/>
    <p:sldId id="283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orient="horz" pos="2886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596" y="78"/>
      </p:cViewPr>
      <p:guideLst>
        <p:guide orient="horz" pos="845"/>
        <p:guide orient="horz" pos="288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10EE-F91A-4C9B-BB50-CC4B503D0C1B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CDFC-3CA6-4FD2-ACCD-1A4BDCC1F69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6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10EE-F91A-4C9B-BB50-CC4B503D0C1B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CDFC-3CA6-4FD2-ACCD-1A4BDCC1F69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6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10EE-F91A-4C9B-BB50-CC4B503D0C1B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CDFC-3CA6-4FD2-ACCD-1A4BDCC1F69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9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10EE-F91A-4C9B-BB50-CC4B503D0C1B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CDFC-3CA6-4FD2-ACCD-1A4BDCC1F69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3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10EE-F91A-4C9B-BB50-CC4B503D0C1B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CDFC-3CA6-4FD2-ACCD-1A4BDCC1F69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5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10EE-F91A-4C9B-BB50-CC4B503D0C1B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CDFC-3CA6-4FD2-ACCD-1A4BDCC1F69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1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10EE-F91A-4C9B-BB50-CC4B503D0C1B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CDFC-3CA6-4FD2-ACCD-1A4BDCC1F69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06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10EE-F91A-4C9B-BB50-CC4B503D0C1B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CDFC-3CA6-4FD2-ACCD-1A4BDCC1F69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9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10EE-F91A-4C9B-BB50-CC4B503D0C1B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CDFC-3CA6-4FD2-ACCD-1A4BDCC1F69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13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10EE-F91A-4C9B-BB50-CC4B503D0C1B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CDFC-3CA6-4FD2-ACCD-1A4BDCC1F69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01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10EE-F91A-4C9B-BB50-CC4B503D0C1B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CDFC-3CA6-4FD2-ACCD-1A4BDCC1F69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8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110EE-F91A-4C9B-BB50-CC4B503D0C1B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1CDFC-3CA6-4FD2-ACCD-1A4BDCC1F69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42FD4.26590F1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Radiation resistant Super-FRS quadrupoles and sextupoles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 23</a:t>
            </a:r>
            <a:r>
              <a:rPr lang="en-US" baseline="30000" dirty="0" smtClean="0"/>
              <a:t>rd</a:t>
            </a:r>
            <a:r>
              <a:rPr lang="en-US" dirty="0" smtClean="0"/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422909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274638"/>
            <a:ext cx="91440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Coil </a:t>
            </a:r>
            <a:r>
              <a:rPr lang="de-DE" dirty="0" err="1" smtClean="0"/>
              <a:t>cross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quadrupole</a:t>
            </a:r>
            <a:r>
              <a:rPr lang="de-DE" dirty="0" smtClean="0"/>
              <a:t> 1a/1b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395536" y="142206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Opera 2d models</a:t>
            </a:r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44824"/>
            <a:ext cx="9066938" cy="45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379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87" y="1540424"/>
            <a:ext cx="7993143" cy="527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274638"/>
            <a:ext cx="91440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Coil </a:t>
            </a:r>
            <a:r>
              <a:rPr lang="de-DE" dirty="0" err="1" smtClean="0"/>
              <a:t>cross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quadrupole</a:t>
            </a:r>
            <a:r>
              <a:rPr lang="de-DE" dirty="0" smtClean="0"/>
              <a:t> 2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395536" y="134076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Opera 2d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14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Twist lock system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48467"/>
            <a:ext cx="2808312" cy="5348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754" y="1268760"/>
            <a:ext cx="4956493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3732754" y="5229200"/>
            <a:ext cx="4954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Twist lock system at J-PARC for automated lifting of radiation resistant magnets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80773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39552" y="134076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connections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.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connections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5292080" y="134076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connections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water</a:t>
            </a:r>
            <a:r>
              <a:rPr lang="de-DE" dirty="0" smtClean="0"/>
              <a:t>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24" y="1700806"/>
            <a:ext cx="3011167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2957258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14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Alignment system of a dipole.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2043"/>
            <a:ext cx="9143999" cy="377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95536" y="5230941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Left</a:t>
            </a:r>
            <a:r>
              <a:rPr lang="en-GB" dirty="0"/>
              <a:t>: overview with the six adjustment rods, right: </a:t>
            </a:r>
            <a:r>
              <a:rPr lang="en-US" dirty="0"/>
              <a:t>top view on the support frame.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3-strut system is used for horizontal adjustments.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95536" y="602302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The same </a:t>
            </a:r>
            <a:r>
              <a:rPr lang="de-DE" dirty="0" err="1" smtClean="0"/>
              <a:t>principle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quadrupol</a:t>
            </a:r>
            <a:r>
              <a:rPr lang="de-DE" dirty="0" smtClean="0"/>
              <a:t> 1a/1b, </a:t>
            </a:r>
            <a:r>
              <a:rPr lang="de-DE" dirty="0" err="1" smtClean="0"/>
              <a:t>quadrupol</a:t>
            </a:r>
            <a:r>
              <a:rPr lang="de-DE" dirty="0" smtClean="0"/>
              <a:t> 2/</a:t>
            </a:r>
            <a:r>
              <a:rPr lang="de-DE" dirty="0" err="1" smtClean="0"/>
              <a:t>sextupole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sextupole</a:t>
            </a:r>
            <a:r>
              <a:rPr lang="de-DE" dirty="0"/>
              <a:t>/</a:t>
            </a:r>
            <a:r>
              <a:rPr lang="de-DE" smtClean="0"/>
              <a:t>beamcatcher</a:t>
            </a:r>
            <a:r>
              <a:rPr lang="de-DE" dirty="0" smtClean="0"/>
              <a:t> 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90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radiation</a:t>
            </a:r>
            <a:r>
              <a:rPr lang="de-DE" dirty="0" smtClean="0"/>
              <a:t> </a:t>
            </a:r>
            <a:r>
              <a:rPr lang="de-DE" dirty="0" err="1" smtClean="0"/>
              <a:t>resistant</a:t>
            </a:r>
            <a:r>
              <a:rPr lang="de-DE" dirty="0" smtClean="0"/>
              <a:t> </a:t>
            </a:r>
            <a:r>
              <a:rPr lang="de-DE" dirty="0" err="1" smtClean="0"/>
              <a:t>lubricant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387500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2555776" y="3789040"/>
            <a:ext cx="720080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Gerade Verbindung 5"/>
          <p:cNvCxnSpPr>
            <a:stCxn id="4" idx="6"/>
          </p:cNvCxnSpPr>
          <p:nvPr/>
        </p:nvCxnSpPr>
        <p:spPr>
          <a:xfrm flipV="1">
            <a:off x="3275856" y="2852936"/>
            <a:ext cx="2736304" cy="111612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768" y="3068960"/>
            <a:ext cx="17526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04864"/>
            <a:ext cx="18002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932040" y="3968760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All gears and bearings must be </a:t>
            </a:r>
            <a:r>
              <a:rPr lang="en-GB" dirty="0" err="1"/>
              <a:t>lubrified</a:t>
            </a:r>
            <a:r>
              <a:rPr lang="en-GB" dirty="0"/>
              <a:t> with the lubricant FLUOSTAR FH 2 of the company LUBRILOG (France). This lubricant is radiation resistant up to 1.0 </a:t>
            </a:r>
            <a:r>
              <a:rPr lang="en-GB" dirty="0" err="1"/>
              <a:t>MGy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446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70449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115616" y="3502749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Lances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724128" y="1414517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Lances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endParaRPr lang="de-DE" dirty="0"/>
          </a:p>
        </p:txBody>
      </p:sp>
      <p:cxnSp>
        <p:nvCxnSpPr>
          <p:cNvPr id="7" name="Gerade Verbindung mit Pfeil 6"/>
          <p:cNvCxnSpPr/>
          <p:nvPr/>
        </p:nvCxnSpPr>
        <p:spPr>
          <a:xfrm flipH="1">
            <a:off x="5076056" y="1844824"/>
            <a:ext cx="648071" cy="323165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1907704" y="489446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Rods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vertical</a:t>
            </a:r>
            <a:r>
              <a:rPr lang="de-DE" dirty="0" smtClean="0"/>
              <a:t> </a:t>
            </a:r>
            <a:r>
              <a:rPr lang="de-DE" dirty="0" err="1" smtClean="0"/>
              <a:t>adjustment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5292080" y="5385990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Rod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vertical</a:t>
            </a:r>
            <a:r>
              <a:rPr lang="de-DE" dirty="0" smtClean="0"/>
              <a:t> </a:t>
            </a:r>
            <a:r>
              <a:rPr lang="de-DE" dirty="0" err="1" smtClean="0"/>
              <a:t>adjustment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4139952" y="188640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Rods </a:t>
            </a:r>
            <a:r>
              <a:rPr lang="de-DE" dirty="0" err="1" smtClean="0"/>
              <a:t>for</a:t>
            </a:r>
            <a:r>
              <a:rPr lang="de-DE" dirty="0" smtClean="0"/>
              <a:t> horizontal </a:t>
            </a:r>
            <a:r>
              <a:rPr lang="de-DE" dirty="0" err="1" smtClean="0"/>
              <a:t>adjustment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6516216" y="2793702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Rod </a:t>
            </a:r>
            <a:r>
              <a:rPr lang="de-DE" dirty="0" err="1" smtClean="0"/>
              <a:t>for</a:t>
            </a:r>
            <a:r>
              <a:rPr lang="de-DE" dirty="0" smtClean="0"/>
              <a:t> horizontal </a:t>
            </a:r>
            <a:r>
              <a:rPr lang="de-DE" dirty="0" err="1" smtClean="0"/>
              <a:t>adjustment</a:t>
            </a:r>
            <a:endParaRPr lang="de-DE" dirty="0"/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2915816" y="1412776"/>
            <a:ext cx="216024" cy="64894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2915816" y="1414517"/>
            <a:ext cx="1656184" cy="32273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H="1" flipV="1">
            <a:off x="4773421" y="3717032"/>
            <a:ext cx="1008110" cy="166895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5" idx="3"/>
          </p:cNvCxnSpPr>
          <p:nvPr/>
        </p:nvCxnSpPr>
        <p:spPr>
          <a:xfrm flipV="1">
            <a:off x="2267744" y="3140968"/>
            <a:ext cx="1584176" cy="684947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 flipH="1">
            <a:off x="4211960" y="1111970"/>
            <a:ext cx="260412" cy="4639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>
            <a:off x="4472372" y="1111970"/>
            <a:ext cx="459668" cy="1567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 flipH="1">
            <a:off x="5277476" y="3212976"/>
            <a:ext cx="1238740" cy="28977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22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70449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187624" y="342900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bayonet</a:t>
            </a:r>
            <a:r>
              <a:rPr lang="de-DE" dirty="0"/>
              <a:t> socket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724128" y="1414517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bayonet</a:t>
            </a:r>
            <a:r>
              <a:rPr lang="de-DE" dirty="0"/>
              <a:t> socket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331640" y="1414517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</a:t>
            </a:r>
            <a:r>
              <a:rPr lang="de-DE" dirty="0" smtClean="0"/>
              <a:t>lane </a:t>
            </a:r>
            <a:r>
              <a:rPr lang="de-DE" dirty="0" err="1" smtClean="0"/>
              <a:t>surfaces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6516216" y="279370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plane </a:t>
            </a:r>
            <a:r>
              <a:rPr lang="de-DE" dirty="0" err="1"/>
              <a:t>surfaces</a:t>
            </a:r>
            <a:endParaRPr lang="de-DE" dirty="0"/>
          </a:p>
        </p:txBody>
      </p:sp>
      <p:cxnSp>
        <p:nvCxnSpPr>
          <p:cNvPr id="35" name="Gerade Verbindung mit Pfeil 34"/>
          <p:cNvCxnSpPr/>
          <p:nvPr/>
        </p:nvCxnSpPr>
        <p:spPr>
          <a:xfrm>
            <a:off x="2267744" y="1844824"/>
            <a:ext cx="792088" cy="94887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>
            <a:off x="2267744" y="1844824"/>
            <a:ext cx="1251756" cy="66084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 flipH="1" flipV="1">
            <a:off x="5652120" y="2793702"/>
            <a:ext cx="864096" cy="2752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2267744" y="1844824"/>
            <a:ext cx="1872208" cy="3728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2267744" y="1844824"/>
            <a:ext cx="2736304" cy="8478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 flipH="1">
            <a:off x="4860032" y="3068960"/>
            <a:ext cx="1656184" cy="8478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flipH="1">
            <a:off x="4283968" y="3068960"/>
            <a:ext cx="2232248" cy="3728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H="1">
            <a:off x="3779912" y="3068960"/>
            <a:ext cx="2736304" cy="5760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V="1">
            <a:off x="2051720" y="3111351"/>
            <a:ext cx="1296144" cy="73692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>
            <a:stCxn id="6" idx="1"/>
          </p:cNvCxnSpPr>
          <p:nvPr/>
        </p:nvCxnSpPr>
        <p:spPr>
          <a:xfrm flipH="1">
            <a:off x="5292080" y="1737683"/>
            <a:ext cx="432048" cy="4799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9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Status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specifications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radiation</a:t>
            </a:r>
            <a:r>
              <a:rPr lang="de-DE" dirty="0" smtClean="0"/>
              <a:t> </a:t>
            </a:r>
            <a:r>
              <a:rPr lang="de-DE" dirty="0" err="1" smtClean="0"/>
              <a:t>resistant</a:t>
            </a:r>
            <a:r>
              <a:rPr lang="de-DE" dirty="0" smtClean="0"/>
              <a:t> Super-FRS multipole </a:t>
            </a:r>
            <a:r>
              <a:rPr lang="de-DE" dirty="0" err="1" smtClean="0"/>
              <a:t>magnets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Quadrupole 1a/1b: </a:t>
            </a:r>
            <a:r>
              <a:rPr lang="de-DE" sz="2800" dirty="0" err="1"/>
              <a:t>specification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 smtClean="0"/>
              <a:t>approved</a:t>
            </a:r>
            <a:endParaRPr lang="de-DE" sz="2800" dirty="0" smtClean="0"/>
          </a:p>
          <a:p>
            <a:r>
              <a:rPr lang="de-DE" sz="2800" dirty="0" smtClean="0"/>
              <a:t>Quadrupole 2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/>
              <a:t>s</a:t>
            </a:r>
            <a:r>
              <a:rPr lang="de-DE" sz="2800" dirty="0" smtClean="0"/>
              <a:t>extupoles: </a:t>
            </a:r>
            <a:r>
              <a:rPr lang="de-DE" sz="2800" dirty="0" err="1"/>
              <a:t>specification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approved</a:t>
            </a:r>
            <a:r>
              <a:rPr lang="de-DE" sz="2800" dirty="0"/>
              <a:t> </a:t>
            </a:r>
            <a:endParaRPr lang="de-DE" sz="2800" dirty="0" smtClean="0"/>
          </a:p>
          <a:p>
            <a:r>
              <a:rPr lang="de-DE" sz="2800" dirty="0" smtClean="0"/>
              <a:t>Drawing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adjustable</a:t>
            </a:r>
            <a:r>
              <a:rPr lang="de-DE" sz="2800" dirty="0" smtClean="0"/>
              <a:t> </a:t>
            </a:r>
            <a:r>
              <a:rPr lang="de-DE" sz="2800" dirty="0" err="1" smtClean="0"/>
              <a:t>support</a:t>
            </a:r>
            <a:r>
              <a:rPr lang="de-DE" sz="2800" dirty="0" smtClean="0"/>
              <a:t> </a:t>
            </a:r>
            <a:r>
              <a:rPr lang="de-DE" sz="2800" dirty="0" err="1" smtClean="0"/>
              <a:t>frames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quadrupoles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first</a:t>
            </a:r>
            <a:r>
              <a:rPr lang="de-DE" sz="2800" dirty="0" smtClean="0"/>
              <a:t> sextupoles in </a:t>
            </a:r>
            <a:r>
              <a:rPr lang="de-DE" sz="2800" dirty="0" err="1" smtClean="0"/>
              <a:t>almost</a:t>
            </a:r>
            <a:r>
              <a:rPr lang="de-DE" sz="2800" dirty="0" smtClean="0"/>
              <a:t> </a:t>
            </a:r>
            <a:r>
              <a:rPr lang="de-DE" sz="2800" dirty="0" err="1" smtClean="0"/>
              <a:t>finished</a:t>
            </a:r>
            <a:r>
              <a:rPr lang="de-DE" sz="2800" dirty="0" smtClean="0"/>
              <a:t>. Waiting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last </a:t>
            </a:r>
            <a:r>
              <a:rPr lang="de-DE" sz="2800" dirty="0" err="1" smtClean="0"/>
              <a:t>test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lifting</a:t>
            </a:r>
            <a:r>
              <a:rPr lang="de-DE" sz="2800" dirty="0" smtClean="0"/>
              <a:t> </a:t>
            </a:r>
            <a:r>
              <a:rPr lang="de-DE" sz="2800" dirty="0" err="1" smtClean="0"/>
              <a:t>gears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support</a:t>
            </a:r>
            <a:r>
              <a:rPr lang="de-DE" sz="2800" dirty="0" smtClean="0"/>
              <a:t> </a:t>
            </a:r>
            <a:r>
              <a:rPr lang="de-DE" sz="2800" dirty="0" err="1" smtClean="0"/>
              <a:t>frame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dipole</a:t>
            </a:r>
            <a:r>
              <a:rPr lang="de-DE" sz="2800" dirty="0" smtClean="0"/>
              <a:t> prototype.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510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Suggested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step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R&amp;D-</a:t>
            </a:r>
            <a:r>
              <a:rPr lang="de-DE" sz="2800" dirty="0" err="1" smtClean="0"/>
              <a:t>Contract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BINP</a:t>
            </a:r>
          </a:p>
          <a:p>
            <a:pPr lvl="1"/>
            <a:r>
              <a:rPr lang="de-DE" sz="2400" dirty="0" err="1" smtClean="0"/>
              <a:t>Magnetostatic</a:t>
            </a:r>
            <a:r>
              <a:rPr lang="de-DE" sz="2400" dirty="0" smtClean="0"/>
              <a:t> </a:t>
            </a:r>
            <a:r>
              <a:rPr lang="de-DE" sz="2400" dirty="0"/>
              <a:t>3D </a:t>
            </a:r>
            <a:r>
              <a:rPr lang="de-DE" sz="2400" dirty="0" err="1" smtClean="0"/>
              <a:t>modeling</a:t>
            </a:r>
            <a:endParaRPr lang="de-DE" sz="2400" dirty="0" smtClean="0"/>
          </a:p>
          <a:p>
            <a:pPr lvl="1"/>
            <a:r>
              <a:rPr lang="en-US" sz="2400" dirty="0"/>
              <a:t>Creation of 3D CAD models of multipole </a:t>
            </a:r>
            <a:r>
              <a:rPr lang="en-US" sz="2400" dirty="0" smtClean="0"/>
              <a:t>magnets</a:t>
            </a:r>
          </a:p>
          <a:p>
            <a:pPr lvl="1"/>
            <a:r>
              <a:rPr lang="en-US" sz="2400" dirty="0"/>
              <a:t>Development of technology for the production of </a:t>
            </a:r>
            <a:r>
              <a:rPr lang="en-US" sz="2400" dirty="0" smtClean="0"/>
              <a:t>magnets</a:t>
            </a:r>
          </a:p>
          <a:p>
            <a:pPr lvl="2"/>
            <a:r>
              <a:rPr lang="en-US" sz="2000" dirty="0"/>
              <a:t>The process of manufacturing of radiation-resistant coils</a:t>
            </a:r>
            <a:r>
              <a:rPr lang="de-DE" sz="2000" dirty="0" smtClean="0"/>
              <a:t>.</a:t>
            </a:r>
          </a:p>
          <a:p>
            <a:pPr lvl="2"/>
            <a:r>
              <a:rPr lang="en-US" sz="2000" dirty="0"/>
              <a:t>Iron yoke </a:t>
            </a:r>
            <a:r>
              <a:rPr lang="en-US" sz="2000" dirty="0" smtClean="0"/>
              <a:t>production</a:t>
            </a:r>
          </a:p>
          <a:p>
            <a:pPr lvl="2"/>
            <a:r>
              <a:rPr lang="en-US" sz="2000" dirty="0"/>
              <a:t>Development of the procedure for assembling and connecting </a:t>
            </a:r>
            <a:r>
              <a:rPr lang="en-US" sz="2000" dirty="0" smtClean="0"/>
              <a:t>magnets</a:t>
            </a:r>
          </a:p>
          <a:p>
            <a:pPr lvl="1"/>
            <a:r>
              <a:rPr lang="en-US" sz="2400" dirty="0" err="1" smtClean="0"/>
              <a:t>Magnetostatic</a:t>
            </a:r>
            <a:r>
              <a:rPr lang="en-US" sz="2400" dirty="0" smtClean="0"/>
              <a:t> </a:t>
            </a:r>
            <a:r>
              <a:rPr lang="en-US" sz="2400" dirty="0"/>
              <a:t>3D modeling of 3D CAD </a:t>
            </a:r>
            <a:r>
              <a:rPr lang="en-US" sz="2400" dirty="0" smtClean="0"/>
              <a:t>models</a:t>
            </a:r>
          </a:p>
          <a:p>
            <a:pPr lvl="1"/>
            <a:r>
              <a:rPr lang="en-US" sz="2400" dirty="0" smtClean="0"/>
              <a:t>CDR after 11 months?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2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Heavily shielded target area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179512" y="5733256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positions of radiation resistant quadrupoles FPF1QT11 (Quadrupole 1a), FPF1QT12 (Quadrupole 1b), FPF1QT13 (Quadrupole 2), the two </a:t>
            </a:r>
            <a:r>
              <a:rPr lang="en-GB" dirty="0" err="1"/>
              <a:t>sextupoles</a:t>
            </a:r>
            <a:r>
              <a:rPr lang="en-GB" dirty="0"/>
              <a:t> </a:t>
            </a:r>
            <a:r>
              <a:rPr lang="en-GB" dirty="0" smtClean="0"/>
              <a:t>FPF1KS11</a:t>
            </a:r>
            <a:r>
              <a:rPr lang="en-GB" dirty="0"/>
              <a:t>, </a:t>
            </a:r>
            <a:r>
              <a:rPr lang="en-GB" dirty="0" smtClean="0"/>
              <a:t>FPF2KS11 </a:t>
            </a:r>
            <a:r>
              <a:rPr lang="en-GB" dirty="0"/>
              <a:t>and the three dipoles FPFMH1, FPFMH12 and FPFMH13 are indicated</a:t>
            </a:r>
            <a:r>
              <a:rPr lang="en-US" dirty="0"/>
              <a:t>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35" y="1237113"/>
            <a:ext cx="8865861" cy="4424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12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50716"/>
            <a:ext cx="9000000" cy="603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740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First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radiation</a:t>
            </a:r>
            <a:r>
              <a:rPr lang="de-DE" dirty="0" smtClean="0"/>
              <a:t> </a:t>
            </a:r>
            <a:r>
              <a:rPr lang="de-DE" dirty="0" err="1" smtClean="0"/>
              <a:t>resistant</a:t>
            </a:r>
            <a:r>
              <a:rPr lang="de-DE" dirty="0" smtClean="0"/>
              <a:t> </a:t>
            </a:r>
            <a:r>
              <a:rPr lang="de-DE" dirty="0" err="1" smtClean="0"/>
              <a:t>quadrupoles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4716016" y="141277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quadrupole 1a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6516216" y="14220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quadrupole </a:t>
            </a:r>
            <a:r>
              <a:rPr lang="en-GB" dirty="0" smtClean="0"/>
              <a:t>1b</a:t>
            </a:r>
            <a:endParaRPr lang="en-US" dirty="0"/>
          </a:p>
        </p:txBody>
      </p:sp>
      <p:pic>
        <p:nvPicPr>
          <p:cNvPr id="1026" name="Grafik 2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022" y="1904618"/>
            <a:ext cx="4739474" cy="440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4117511" cy="464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1043608" y="142206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Opera 2d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7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Quadrupole 2 – </a:t>
            </a:r>
            <a:r>
              <a:rPr lang="de-DE" dirty="0" err="1" smtClean="0"/>
              <a:t>Sextupole</a:t>
            </a:r>
            <a:r>
              <a:rPr lang="de-DE" dirty="0" smtClean="0"/>
              <a:t> </a:t>
            </a:r>
            <a:r>
              <a:rPr lang="de-DE" dirty="0" err="1" smtClean="0"/>
              <a:t>combination</a:t>
            </a:r>
            <a:endParaRPr lang="en-US" dirty="0"/>
          </a:p>
        </p:txBody>
      </p:sp>
      <p:pic>
        <p:nvPicPr>
          <p:cNvPr id="4" name="Grafik 3" descr="cid:image001.png@01D42FD4.26590F10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592903" cy="4708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44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mtClean="0"/>
              <a:t>Second Sextupole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92" y="1542256"/>
            <a:ext cx="7537312" cy="51665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179512" y="2543993"/>
            <a:ext cx="20162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second radiation resistant sextupole </a:t>
            </a:r>
            <a:r>
              <a:rPr lang="en-US" dirty="0" smtClean="0"/>
              <a:t>must </a:t>
            </a:r>
            <a:r>
              <a:rPr lang="en-US" dirty="0"/>
              <a:t>be mounted on an adjustment device into a </a:t>
            </a:r>
            <a:r>
              <a:rPr lang="en-US" dirty="0" smtClean="0"/>
              <a:t>framework. </a:t>
            </a:r>
            <a:r>
              <a:rPr lang="en-US" dirty="0"/>
              <a:t>This sextupole framework must combine the pillow seal and the magnet with the beam catcher BC3 to a stiff structure.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115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Main requirements of the 8 radiation resistant magnets</a:t>
            </a:r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612683"/>
              </p:ext>
            </p:extLst>
          </p:nvPr>
        </p:nvGraphicFramePr>
        <p:xfrm>
          <a:off x="323528" y="1772816"/>
          <a:ext cx="8280919" cy="21122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3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8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74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0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74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94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PSP code</a:t>
                      </a:r>
                      <a:endParaRPr lang="en-US" sz="2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Magnet</a:t>
                      </a:r>
                      <a:endParaRPr lang="en-US" sz="2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Number of </a:t>
                      </a:r>
                      <a:endParaRPr lang="en-US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magnets</a:t>
                      </a:r>
                      <a:endParaRPr lang="en-US" sz="2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Min. field strength</a:t>
                      </a:r>
                      <a:endParaRPr lang="en-US" sz="2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Max. field strength</a:t>
                      </a:r>
                      <a:endParaRPr lang="en-US" sz="2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Effective length (m)</a:t>
                      </a:r>
                      <a:endParaRPr lang="en-US" sz="2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Useable aperture (mm)</a:t>
                      </a:r>
                      <a:endParaRPr lang="en-US" sz="2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Field </a:t>
                      </a:r>
                      <a:endParaRPr lang="en-US" sz="2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Quality</a:t>
                      </a:r>
                      <a:endParaRPr lang="en-US" sz="2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21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2.4.2.1.1</a:t>
                      </a:r>
                      <a:endParaRPr lang="en-US" sz="2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Dipole 1</a:t>
                      </a:r>
                      <a:endParaRPr lang="en-US" sz="2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</a:t>
                      </a:r>
                      <a:endParaRPr lang="en-US" sz="2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0.15 T</a:t>
                      </a:r>
                      <a:endParaRPr lang="en-US" sz="2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1.6 T</a:t>
                      </a:r>
                      <a:endParaRPr lang="en-US" sz="2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2.400</a:t>
                      </a:r>
                      <a:endParaRPr lang="en-US" sz="2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1200 × 140</a:t>
                      </a:r>
                      <a:endParaRPr lang="en-US" sz="2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±3∙10</a:t>
                      </a:r>
                      <a:r>
                        <a:rPr lang="en-GB" sz="1400" baseline="30000">
                          <a:effectLst/>
                        </a:rPr>
                        <a:t>-4</a:t>
                      </a:r>
                      <a:endParaRPr lang="en-US" sz="2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31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2.4.2.2.1</a:t>
                      </a:r>
                      <a:endParaRPr lang="en-US" sz="2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Quadrupole 1a</a:t>
                      </a:r>
                      <a:endParaRPr lang="en-US" sz="2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1.6 T/m</a:t>
                      </a:r>
                      <a:endParaRPr lang="en-US" sz="2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15.4 T/m</a:t>
                      </a:r>
                      <a:endParaRPr lang="en-US" sz="2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0.933</a:t>
                      </a:r>
                      <a:endParaRPr lang="en-US" sz="2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Ø 130</a:t>
                      </a:r>
                      <a:endParaRPr lang="en-US" sz="2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±1∙10</a:t>
                      </a:r>
                      <a:r>
                        <a:rPr lang="en-GB" sz="1400" baseline="30000">
                          <a:effectLst/>
                        </a:rPr>
                        <a:t>-3</a:t>
                      </a:r>
                      <a:endParaRPr lang="en-US" sz="2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2.4.2.2.1</a:t>
                      </a:r>
                      <a:endParaRPr lang="en-US" sz="2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Quadrupole 1b</a:t>
                      </a:r>
                      <a:endParaRPr lang="en-US" sz="2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1.2 T/m</a:t>
                      </a:r>
                      <a:endParaRPr lang="en-US" sz="2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11.8 T/m</a:t>
                      </a:r>
                      <a:endParaRPr lang="en-US" sz="2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1.244</a:t>
                      </a:r>
                      <a:endParaRPr lang="en-US" sz="2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Ø 180</a:t>
                      </a:r>
                      <a:endParaRPr lang="en-US" sz="2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±1∙10</a:t>
                      </a:r>
                      <a:r>
                        <a:rPr lang="en-GB" sz="1400" baseline="30000" dirty="0">
                          <a:effectLst/>
                        </a:rPr>
                        <a:t>-3</a:t>
                      </a:r>
                      <a:endParaRPr lang="en-US" sz="2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2.4.2.2.2</a:t>
                      </a:r>
                      <a:endParaRPr lang="en-US" sz="2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Quadrupole 2</a:t>
                      </a:r>
                      <a:endParaRPr lang="en-US" sz="2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0.6 T/m</a:t>
                      </a:r>
                      <a:endParaRPr lang="en-US" sz="2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6.1 T/m</a:t>
                      </a:r>
                      <a:endParaRPr lang="en-US" sz="2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1.200</a:t>
                      </a:r>
                      <a:endParaRPr lang="en-US" sz="2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380 × 240</a:t>
                      </a:r>
                      <a:endParaRPr lang="en-US" sz="2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±1∙10</a:t>
                      </a:r>
                      <a:r>
                        <a:rPr lang="en-GB" sz="1400" baseline="30000" dirty="0">
                          <a:effectLst/>
                        </a:rPr>
                        <a:t>-3</a:t>
                      </a:r>
                      <a:endParaRPr lang="en-US" sz="2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2.4.2.3.1</a:t>
                      </a:r>
                      <a:endParaRPr lang="en-US" sz="2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Sextupole 1</a:t>
                      </a:r>
                      <a:endParaRPr lang="en-US" sz="2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3.5 T/m</a:t>
                      </a:r>
                      <a:r>
                        <a:rPr lang="en-GB" sz="1400" baseline="300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34 T/m</a:t>
                      </a:r>
                      <a:r>
                        <a:rPr lang="en-GB" sz="1400" baseline="300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0.600</a:t>
                      </a:r>
                      <a:endParaRPr lang="en-US" sz="2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Ø 380</a:t>
                      </a:r>
                      <a:endParaRPr lang="en-US" sz="2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±5∙10</a:t>
                      </a:r>
                      <a:r>
                        <a:rPr lang="en-GB" sz="1400" baseline="30000" dirty="0">
                          <a:effectLst/>
                        </a:rPr>
                        <a:t>-3</a:t>
                      </a:r>
                      <a:endParaRPr lang="en-US" sz="2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076" name="Picture 10" descr="MIC%20ca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47660"/>
            <a:ext cx="2233612" cy="223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067944" y="4759984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All </a:t>
            </a:r>
            <a:r>
              <a:rPr lang="de-DE" dirty="0" err="1" smtClean="0"/>
              <a:t>magnets</a:t>
            </a:r>
            <a:r>
              <a:rPr lang="de-DE" dirty="0" smtClean="0"/>
              <a:t> must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equipped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radiation</a:t>
            </a:r>
            <a:r>
              <a:rPr lang="de-DE" dirty="0" smtClean="0"/>
              <a:t> </a:t>
            </a:r>
            <a:r>
              <a:rPr lang="de-DE" dirty="0" err="1" smtClean="0"/>
              <a:t>resistant</a:t>
            </a:r>
            <a:r>
              <a:rPr lang="de-DE" dirty="0" smtClean="0"/>
              <a:t> </a:t>
            </a:r>
            <a:r>
              <a:rPr lang="de-DE" dirty="0" err="1" smtClean="0"/>
              <a:t>cables</a:t>
            </a:r>
            <a:r>
              <a:rPr lang="de-DE" dirty="0" smtClean="0"/>
              <a:t> </a:t>
            </a:r>
          </a:p>
          <a:p>
            <a:endParaRPr lang="de-DE" dirty="0"/>
          </a:p>
          <a:p>
            <a:r>
              <a:rPr lang="de-DE" dirty="0" smtClean="0"/>
              <a:t>The </a:t>
            </a:r>
            <a:r>
              <a:rPr lang="de-DE" dirty="0" err="1" smtClean="0"/>
              <a:t>dipoles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indirect</a:t>
            </a:r>
            <a:r>
              <a:rPr lang="de-DE" dirty="0" smtClean="0"/>
              <a:t> </a:t>
            </a:r>
            <a:r>
              <a:rPr lang="de-DE" dirty="0" err="1" smtClean="0"/>
              <a:t>cooled</a:t>
            </a:r>
            <a:r>
              <a:rPr lang="de-DE" dirty="0" smtClean="0"/>
              <a:t> (</a:t>
            </a:r>
            <a:r>
              <a:rPr lang="de-DE" dirty="0" err="1" smtClean="0"/>
              <a:t>left</a:t>
            </a:r>
            <a:r>
              <a:rPr lang="de-DE" dirty="0" smtClean="0"/>
              <a:t>), </a:t>
            </a:r>
          </a:p>
          <a:p>
            <a:r>
              <a:rPr lang="de-DE" dirty="0" smtClean="0"/>
              <a:t>all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magnet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direct</a:t>
            </a:r>
            <a:r>
              <a:rPr lang="de-DE" dirty="0" smtClean="0"/>
              <a:t> </a:t>
            </a:r>
            <a:r>
              <a:rPr lang="de-DE" dirty="0" err="1" smtClean="0"/>
              <a:t>cooled</a:t>
            </a:r>
            <a:r>
              <a:rPr lang="de-DE" dirty="0" smtClean="0"/>
              <a:t> (</a:t>
            </a:r>
            <a:r>
              <a:rPr lang="de-DE" dirty="0" err="1" smtClean="0"/>
              <a:t>right</a:t>
            </a:r>
            <a:r>
              <a:rPr lang="de-DE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44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104330"/>
            <a:ext cx="8136000" cy="349302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radiation resistant Hitachi cables</a:t>
            </a:r>
            <a:endParaRPr lang="en-US" dirty="0"/>
          </a:p>
        </p:txBody>
      </p:sp>
      <p:pic>
        <p:nvPicPr>
          <p:cNvPr id="3076" name="Picture 10" descr="MIC%20cab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55394"/>
            <a:ext cx="1785574" cy="178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27584" y="1436583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All </a:t>
            </a:r>
            <a:r>
              <a:rPr lang="de-DE" dirty="0" err="1" smtClean="0"/>
              <a:t>quadrupoles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both</a:t>
            </a:r>
            <a:r>
              <a:rPr lang="de-DE" dirty="0" smtClean="0"/>
              <a:t> sextupoles </a:t>
            </a:r>
            <a:r>
              <a:rPr lang="de-DE" dirty="0" err="1" smtClean="0"/>
              <a:t>designed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parameters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hollow</a:t>
            </a:r>
            <a:r>
              <a:rPr lang="de-DE" dirty="0" smtClean="0"/>
              <a:t> 2000A-H </a:t>
            </a:r>
            <a:r>
              <a:rPr lang="de-DE" dirty="0" err="1" smtClean="0"/>
              <a:t>cables</a:t>
            </a:r>
            <a:r>
              <a:rPr lang="de-DE" dirty="0" smtClean="0"/>
              <a:t>.</a:t>
            </a:r>
          </a:p>
          <a:p>
            <a:r>
              <a:rPr lang="de-DE" dirty="0" smtClean="0"/>
              <a:t>Minimum </a:t>
            </a:r>
            <a:r>
              <a:rPr lang="de-DE" dirty="0" err="1" smtClean="0"/>
              <a:t>winding</a:t>
            </a:r>
            <a:r>
              <a:rPr lang="de-DE" dirty="0" smtClean="0"/>
              <a:t> </a:t>
            </a:r>
            <a:r>
              <a:rPr lang="de-DE" dirty="0" err="1" smtClean="0"/>
              <a:t>radius</a:t>
            </a:r>
            <a:r>
              <a:rPr lang="de-DE" dirty="0" smtClean="0"/>
              <a:t> ca. 5.5×diameter = 110 mm.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394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First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radiation</a:t>
            </a:r>
            <a:r>
              <a:rPr lang="de-DE" dirty="0" smtClean="0"/>
              <a:t> </a:t>
            </a:r>
            <a:r>
              <a:rPr lang="de-DE" dirty="0" err="1" smtClean="0"/>
              <a:t>resistant</a:t>
            </a:r>
            <a:r>
              <a:rPr lang="de-DE" dirty="0" smtClean="0"/>
              <a:t> </a:t>
            </a:r>
            <a:r>
              <a:rPr lang="de-DE" dirty="0" err="1" smtClean="0"/>
              <a:t>quadrupoles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60848"/>
            <a:ext cx="9093299" cy="226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11560" y="170080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quadrupole 1a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4860032" y="169151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quadrupole </a:t>
            </a:r>
            <a:r>
              <a:rPr lang="en-GB" dirty="0" smtClean="0"/>
              <a:t>1b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683568" y="637203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Magnetical</a:t>
            </a:r>
            <a:r>
              <a:rPr lang="de-DE" dirty="0" smtClean="0"/>
              <a:t> design </a:t>
            </a:r>
            <a:r>
              <a:rPr lang="de-DE" dirty="0" err="1" smtClean="0"/>
              <a:t>made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Peter Rottländer (GSI)</a:t>
            </a:r>
            <a:endParaRPr lang="en-US" dirty="0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293653"/>
              </p:ext>
            </p:extLst>
          </p:nvPr>
        </p:nvGraphicFramePr>
        <p:xfrm>
          <a:off x="539552" y="4725144"/>
          <a:ext cx="8064896" cy="13076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2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7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5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8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2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95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PSP code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Magnet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gap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(mm)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Dimension (m) (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</a:rPr>
                        <a:t>x,y,z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Max. current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inductance (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</a:rPr>
                        <a:t>mH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Resistance (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</a:rPr>
                        <a:t>mOhm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Power (kw)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H2O (l/min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20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2.4.2.2.1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Quadrupole 1a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1.19 / 1.8 / 1.8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981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72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0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2.4.2.2.1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Quadrupole 1b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1.15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/ 1.8 / 1.8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1408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116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67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4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Grafik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99" y="2060848"/>
            <a:ext cx="4538489" cy="251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Third </a:t>
            </a:r>
            <a:r>
              <a:rPr lang="de-DE" dirty="0" err="1" smtClean="0"/>
              <a:t>radiation</a:t>
            </a:r>
            <a:r>
              <a:rPr lang="de-DE" dirty="0" smtClean="0"/>
              <a:t> </a:t>
            </a:r>
            <a:r>
              <a:rPr lang="de-DE" dirty="0" err="1" smtClean="0"/>
              <a:t>resistant</a:t>
            </a:r>
            <a:r>
              <a:rPr lang="de-DE" dirty="0" smtClean="0"/>
              <a:t> quadrupole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radiation</a:t>
            </a:r>
            <a:r>
              <a:rPr lang="de-DE" dirty="0" smtClean="0"/>
              <a:t> </a:t>
            </a:r>
            <a:r>
              <a:rPr lang="de-DE" dirty="0" err="1" smtClean="0"/>
              <a:t>resistant</a:t>
            </a:r>
            <a:r>
              <a:rPr lang="de-DE" dirty="0" smtClean="0"/>
              <a:t> </a:t>
            </a:r>
            <a:r>
              <a:rPr lang="de-DE" dirty="0" err="1" smtClean="0"/>
              <a:t>sextupole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611560" y="170080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quadrupole </a:t>
            </a:r>
            <a:r>
              <a:rPr lang="en-GB" dirty="0" smtClean="0"/>
              <a:t>2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4860032" y="169151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sextupole</a:t>
            </a:r>
            <a:r>
              <a:rPr lang="en-GB" dirty="0" smtClean="0"/>
              <a:t> 1</a:t>
            </a:r>
            <a:endParaRPr lang="en-US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843174"/>
              </p:ext>
            </p:extLst>
          </p:nvPr>
        </p:nvGraphicFramePr>
        <p:xfrm>
          <a:off x="539552" y="4725144"/>
          <a:ext cx="8064896" cy="13076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2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7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5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8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2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95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PSP code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Magnet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gap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(mm)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Dimension (m) (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</a:rPr>
                        <a:t>x,y,z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Max. current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inductance (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</a:rPr>
                        <a:t>mH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Resistance (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</a:rPr>
                        <a:t>mOhm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Power (kw)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H2O (l/min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20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2.4.2.2.2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Quadrupole 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163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1.5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/ 1.6 / 1.6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1800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61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205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115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0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2.4.2.3.1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Sextupole 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195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0.75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/ 1.3 / 1.3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1800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18.3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3" marR="68573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683568" y="637203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Magnetical</a:t>
            </a:r>
            <a:r>
              <a:rPr lang="de-DE" dirty="0" smtClean="0"/>
              <a:t> design </a:t>
            </a:r>
            <a:r>
              <a:rPr lang="de-DE" dirty="0" err="1" smtClean="0"/>
              <a:t>made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Alexander Kalimov</a:t>
            </a:r>
            <a:endParaRPr lang="en-US" dirty="0"/>
          </a:p>
        </p:txBody>
      </p:sp>
      <p:pic>
        <p:nvPicPr>
          <p:cNvPr id="1026" name="Grafik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3" y="2060848"/>
            <a:ext cx="4559317" cy="252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5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700</Words>
  <Application>Microsoft Office PowerPoint</Application>
  <PresentationFormat>Bildschirmpräsentation (4:3)</PresentationFormat>
  <Paragraphs>170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MS Mincho</vt:lpstr>
      <vt:lpstr>Arial</vt:lpstr>
      <vt:lpstr>Calibri</vt:lpstr>
      <vt:lpstr>Times New Roman</vt:lpstr>
      <vt:lpstr>Larissa</vt:lpstr>
      <vt:lpstr>Radiation resistant Super-FRS quadrupoles and sextupoles</vt:lpstr>
      <vt:lpstr>Heavily shielded target area</vt:lpstr>
      <vt:lpstr>First two radiation resistant quadrupoles</vt:lpstr>
      <vt:lpstr>Quadrupole 2 – Sextupole combination</vt:lpstr>
      <vt:lpstr>Second Sextupole</vt:lpstr>
      <vt:lpstr>Main requirements of the 8 radiation resistant magnets</vt:lpstr>
      <vt:lpstr>radiation resistant Hitachi cables</vt:lpstr>
      <vt:lpstr>First two radiation resistant quadrupoles</vt:lpstr>
      <vt:lpstr>Third radiation resistant quadrupole and radiation resistant sextupole</vt:lpstr>
      <vt:lpstr>Coil cross section quadrupole 1a/1b</vt:lpstr>
      <vt:lpstr>Coil cross section quadrupole 2</vt:lpstr>
      <vt:lpstr>Twist lock system</vt:lpstr>
      <vt:lpstr>PowerPoint-Präsentation</vt:lpstr>
      <vt:lpstr>Alignment system of a dipole.</vt:lpstr>
      <vt:lpstr>radiation resistant lubricant</vt:lpstr>
      <vt:lpstr>PowerPoint-Präsentation</vt:lpstr>
      <vt:lpstr>PowerPoint-Präsentation</vt:lpstr>
      <vt:lpstr>Status of specifications of radiation resistant Super-FRS multipole magnets</vt:lpstr>
      <vt:lpstr>Suggested next step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Leibrock, Hanno Dr.</dc:creator>
  <cp:lastModifiedBy>Utermann, Sonia Dr.</cp:lastModifiedBy>
  <cp:revision>53</cp:revision>
  <dcterms:created xsi:type="dcterms:W3CDTF">2018-04-13T14:18:49Z</dcterms:created>
  <dcterms:modified xsi:type="dcterms:W3CDTF">2019-05-31T08:32:04Z</dcterms:modified>
</cp:coreProperties>
</file>