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wmv" ContentType="video/x-ms-wmv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media/image103.jpg" ContentType="image/jpe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>
  <p:sldMasterIdLst>
    <p:sldMasterId id="2147483660" r:id="rId1"/>
    <p:sldMasterId id="2147483665" r:id="rId2"/>
    <p:sldMasterId id="2147483669" r:id="rId3"/>
  </p:sldMasterIdLst>
  <p:notesMasterIdLst>
    <p:notesMasterId r:id="rId52"/>
  </p:notesMasterIdLst>
  <p:sldIdLst>
    <p:sldId id="563" r:id="rId4"/>
    <p:sldId id="573" r:id="rId5"/>
    <p:sldId id="596" r:id="rId6"/>
    <p:sldId id="595" r:id="rId7"/>
    <p:sldId id="495" r:id="rId8"/>
    <p:sldId id="593" r:id="rId9"/>
    <p:sldId id="586" r:id="rId10"/>
    <p:sldId id="589" r:id="rId11"/>
    <p:sldId id="597" r:id="rId12"/>
    <p:sldId id="580" r:id="rId13"/>
    <p:sldId id="581" r:id="rId14"/>
    <p:sldId id="576" r:id="rId15"/>
    <p:sldId id="591" r:id="rId16"/>
    <p:sldId id="579" r:id="rId17"/>
    <p:sldId id="592" r:id="rId18"/>
    <p:sldId id="594" r:id="rId19"/>
    <p:sldId id="582" r:id="rId20"/>
    <p:sldId id="517" r:id="rId21"/>
    <p:sldId id="549" r:id="rId22"/>
    <p:sldId id="575" r:id="rId23"/>
    <p:sldId id="583" r:id="rId24"/>
    <p:sldId id="590" r:id="rId25"/>
    <p:sldId id="584" r:id="rId26"/>
    <p:sldId id="525" r:id="rId27"/>
    <p:sldId id="587" r:id="rId28"/>
    <p:sldId id="588" r:id="rId29"/>
    <p:sldId id="513" r:id="rId30"/>
    <p:sldId id="515" r:id="rId31"/>
    <p:sldId id="514" r:id="rId32"/>
    <p:sldId id="559" r:id="rId33"/>
    <p:sldId id="496" r:id="rId34"/>
    <p:sldId id="497" r:id="rId35"/>
    <p:sldId id="565" r:id="rId36"/>
    <p:sldId id="520" r:id="rId37"/>
    <p:sldId id="567" r:id="rId38"/>
    <p:sldId id="566" r:id="rId39"/>
    <p:sldId id="502" r:id="rId40"/>
    <p:sldId id="542" r:id="rId41"/>
    <p:sldId id="543" r:id="rId42"/>
    <p:sldId id="544" r:id="rId43"/>
    <p:sldId id="562" r:id="rId44"/>
    <p:sldId id="571" r:id="rId45"/>
    <p:sldId id="572" r:id="rId46"/>
    <p:sldId id="537" r:id="rId47"/>
    <p:sldId id="564" r:id="rId48"/>
    <p:sldId id="334" r:id="rId49"/>
    <p:sldId id="466" r:id="rId50"/>
    <p:sldId id="469" r:id="rId5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9900CC"/>
    <a:srgbClr val="FFFF99"/>
    <a:srgbClr val="FF9933"/>
    <a:srgbClr val="FF9900"/>
    <a:srgbClr val="FF9966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74" autoAdjust="0"/>
    <p:restoredTop sz="97407" autoAdjust="0"/>
  </p:normalViewPr>
  <p:slideViewPr>
    <p:cSldViewPr snapToObjects="1">
      <p:cViewPr>
        <p:scale>
          <a:sx n="70" d="100"/>
          <a:sy n="70" d="100"/>
        </p:scale>
        <p:origin x="-1386" y="-174"/>
      </p:cViewPr>
      <p:guideLst>
        <p:guide orient="horz" pos="4088"/>
        <p:guide pos="42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12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50"/>
      <c:rotY val="20"/>
      <c:rAngAx val="0"/>
      <c:perspective val="7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eparator> </c:separator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countries!$A$3:$A$13</c:f>
              <c:strCache>
                <c:ptCount val="10"/>
                <c:pt idx="0">
                  <c:v>China</c:v>
                </c:pt>
                <c:pt idx="1">
                  <c:v>Czech Republic</c:v>
                </c:pt>
                <c:pt idx="2">
                  <c:v>France</c:v>
                </c:pt>
                <c:pt idx="3">
                  <c:v>Germany</c:v>
                </c:pt>
                <c:pt idx="4">
                  <c:v>Hungary</c:v>
                </c:pt>
                <c:pt idx="5">
                  <c:v>India</c:v>
                </c:pt>
                <c:pt idx="6">
                  <c:v>Poland</c:v>
                </c:pt>
                <c:pt idx="7">
                  <c:v>Romania</c:v>
                </c:pt>
                <c:pt idx="8">
                  <c:v>Russia</c:v>
                </c:pt>
                <c:pt idx="9">
                  <c:v>Ukraine</c:v>
                </c:pt>
              </c:strCache>
            </c:strRef>
          </c:cat>
          <c:val>
            <c:numRef>
              <c:f>countries!$E$3:$E$13</c:f>
              <c:numCache>
                <c:formatCode>#.#00</c:formatCode>
                <c:ptCount val="10"/>
                <c:pt idx="0">
                  <c:v>9.1911764705882355</c:v>
                </c:pt>
                <c:pt idx="1">
                  <c:v>2.2058823529411766</c:v>
                </c:pt>
                <c:pt idx="2">
                  <c:v>0.73529411764705876</c:v>
                </c:pt>
                <c:pt idx="3">
                  <c:v>35.294117647058826</c:v>
                </c:pt>
                <c:pt idx="4">
                  <c:v>1.1029411764705883</c:v>
                </c:pt>
                <c:pt idx="5">
                  <c:v>13.602941176470587</c:v>
                </c:pt>
                <c:pt idx="6">
                  <c:v>8.8235294117647065</c:v>
                </c:pt>
                <c:pt idx="7">
                  <c:v>5.8823529411764701</c:v>
                </c:pt>
                <c:pt idx="8">
                  <c:v>20.588235294117645</c:v>
                </c:pt>
                <c:pt idx="9">
                  <c:v>2.2058823529411766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C1-408F-BB4B-9E23CE9457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D77D9-7C78-41DD-BEC2-B844B1014818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D9856-F772-4531-82C0-3CF99004C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57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29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10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0"/>
            <a:ext cx="6481762" cy="6921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34925" y="6597650"/>
            <a:ext cx="3096915" cy="26035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067175" y="6597650"/>
            <a:ext cx="1134895" cy="26035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de-DE" dirty="0" err="1" smtClean="0">
                <a:solidFill>
                  <a:srgbClr val="000000"/>
                </a:solidFill>
              </a:rPr>
              <a:t>C.Sturm</a:t>
            </a:r>
            <a:r>
              <a:rPr lang="de-DE" altLang="de-DE" dirty="0" smtClean="0">
                <a:solidFill>
                  <a:srgbClr val="000000"/>
                </a:solidFill>
              </a:rPr>
              <a:t>, </a:t>
            </a:r>
            <a:r>
              <a:rPr lang="de-DE" altLang="de-DE" dirty="0" err="1" smtClean="0">
                <a:solidFill>
                  <a:srgbClr val="000000"/>
                </a:solidFill>
              </a:rPr>
              <a:t>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027988" y="6596063"/>
            <a:ext cx="1008062" cy="2174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3D1B2B-A9C5-490E-B396-B442927CC454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830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526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357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0" y="-26988"/>
            <a:ext cx="9144000" cy="792163"/>
          </a:xfrm>
          <a:prstGeom prst="rect">
            <a:avLst/>
          </a:prstGeom>
          <a:gradFill rotWithShape="1">
            <a:gsLst>
              <a:gs pos="0">
                <a:srgbClr val="324284"/>
              </a:gs>
              <a:gs pos="100000">
                <a:srgbClr val="6F7AC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566ABE"/>
              </a:solidFill>
              <a:latin typeface="Arial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0"/>
            <a:ext cx="648176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597650"/>
            <a:ext cx="30067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67175" y="6597650"/>
            <a:ext cx="113489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err="1" smtClean="0">
                <a:solidFill>
                  <a:srgbClr val="000000"/>
                </a:solidFill>
              </a:rPr>
              <a:t>C.Sturm</a:t>
            </a:r>
            <a:r>
              <a:rPr lang="de-DE" altLang="de-DE" dirty="0" smtClean="0">
                <a:solidFill>
                  <a:srgbClr val="000000"/>
                </a:solidFill>
              </a:rPr>
              <a:t>, </a:t>
            </a:r>
            <a:r>
              <a:rPr lang="de-DE" altLang="de-DE" dirty="0" err="1" smtClean="0">
                <a:solidFill>
                  <a:srgbClr val="000000"/>
                </a:solidFill>
              </a:rPr>
              <a:t>mCBM</a:t>
            </a:r>
            <a:endParaRPr lang="de-DE" altLang="de-DE" dirty="0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596063"/>
            <a:ext cx="1008062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96A2FF-3747-482E-814E-E2B02659E543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3175"/>
            <a:ext cx="5667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297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128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2"/>
          <p:cNvSpPr txBox="1">
            <a:spLocks/>
          </p:cNvSpPr>
          <p:nvPr userDrawn="1"/>
        </p:nvSpPr>
        <p:spPr>
          <a:xfrm>
            <a:off x="34925" y="6597650"/>
            <a:ext cx="3096915" cy="2603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time retreat, February 23,  2018</a:t>
            </a:r>
          </a:p>
        </p:txBody>
      </p:sp>
      <p:sp>
        <p:nvSpPr>
          <p:cNvPr id="8" name="Fußzeilenplatzhalter 3"/>
          <p:cNvSpPr txBox="1">
            <a:spLocks/>
          </p:cNvSpPr>
          <p:nvPr userDrawn="1"/>
        </p:nvSpPr>
        <p:spPr>
          <a:xfrm>
            <a:off x="4067175" y="6597650"/>
            <a:ext cx="1134895" cy="2603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C.Sturm</a:t>
            </a:r>
            <a:r>
              <a:rPr lang="de-DE" altLang="de-DE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1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mCBM</a:t>
            </a:r>
            <a:endParaRPr lang="de-DE" altLang="de-DE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liennummernplatzhalter 4"/>
          <p:cNvSpPr txBox="1">
            <a:spLocks/>
          </p:cNvSpPr>
          <p:nvPr userDrawn="1"/>
        </p:nvSpPr>
        <p:spPr>
          <a:xfrm>
            <a:off x="8460432" y="6525344"/>
            <a:ext cx="576460" cy="288206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A3D1B2B-A9C5-490E-B396-B442927CC454}" type="slidenum">
              <a:rPr lang="de-DE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205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5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0.png"/><Relationship Id="rId4" Type="http://schemas.openxmlformats.org/officeDocument/2006/relationships/image" Target="../media/image100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94.png"/><Relationship Id="rId7" Type="http://schemas.openxmlformats.org/officeDocument/2006/relationships/image" Target="../media/image10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10.jpeg"/><Relationship Id="rId4" Type="http://schemas.openxmlformats.org/officeDocument/2006/relationships/image" Target="../media/image95.png"/><Relationship Id="rId9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tmp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108.wm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1.png"/><Relationship Id="rId4" Type="http://schemas.openxmlformats.org/officeDocument/2006/relationships/image" Target="../media/image10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1.png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3716905" y="5139189"/>
            <a:ext cx="3780420" cy="116953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i="1" dirty="0" smtClean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Status of </a:t>
            </a:r>
            <a:r>
              <a:rPr lang="en-US" sz="2400" b="1" i="1" dirty="0" err="1" smtClean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mCBM@SIS18</a:t>
            </a:r>
            <a:endParaRPr lang="en-US" sz="2400" b="1" i="1" dirty="0" smtClean="0">
              <a:solidFill>
                <a:srgbClr val="0000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endParaRPr lang="en-US" sz="1600" dirty="0" smtClean="0">
              <a:ea typeface="+mn-ea"/>
              <a:cs typeface="+mn-cs"/>
            </a:endParaRPr>
          </a:p>
          <a:p>
            <a:pPr algn="l">
              <a:spcBef>
                <a:spcPts val="0"/>
              </a:spcBef>
            </a:pPr>
            <a:r>
              <a:rPr lang="en-US" sz="1600" i="1" dirty="0" smtClean="0">
                <a:ea typeface="+mn-ea"/>
                <a:cs typeface="+mn-cs"/>
              </a:rPr>
              <a:t>Christian Sturm</a:t>
            </a:r>
            <a:r>
              <a:rPr lang="en-US" sz="1600" dirty="0" smtClean="0">
                <a:ea typeface="+mn-ea"/>
                <a:cs typeface="+mn-cs"/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en-US" sz="1600" dirty="0" smtClean="0">
                <a:ea typeface="+mn-ea"/>
                <a:cs typeface="+mn-cs"/>
              </a:rPr>
              <a:t>for the </a:t>
            </a:r>
            <a:r>
              <a:rPr lang="en-US" sz="1600" dirty="0" err="1" smtClean="0">
                <a:ea typeface="+mn-ea"/>
                <a:cs typeface="+mn-cs"/>
              </a:rPr>
              <a:t>CBM</a:t>
            </a:r>
            <a:r>
              <a:rPr lang="en-US" sz="1600" dirty="0" smtClean="0">
                <a:ea typeface="+mn-ea"/>
                <a:cs typeface="+mn-cs"/>
              </a:rPr>
              <a:t> Collaboration </a:t>
            </a:r>
            <a:endParaRPr lang="en-US" sz="36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5" y="169765"/>
            <a:ext cx="8412480" cy="45643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505" y="4239090"/>
            <a:ext cx="2638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UrQMD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Au+Au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1.24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AGeV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collision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57" y="3570765"/>
            <a:ext cx="619613" cy="1022361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1" y="3177"/>
            <a:ext cx="1078815" cy="32948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8" name="Picture 5" descr="http://www.fair-center.eu/uploads/pics/FAIR_Logo_rgb_72dpi_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9" y="384175"/>
            <a:ext cx="697310" cy="58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109" y="3175"/>
            <a:ext cx="5667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62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mCBM</a:t>
            </a:r>
            <a:r>
              <a:rPr lang="en-US" dirty="0"/>
              <a:t> data path </a:t>
            </a:r>
            <a:r>
              <a:rPr lang="en-US" dirty="0" smtClean="0"/>
              <a:t>into </a:t>
            </a:r>
            <a:r>
              <a:rPr lang="en-US" dirty="0"/>
              <a:t>the Green IT Cube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7" y="1019139"/>
            <a:ext cx="8931104" cy="342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16"/>
          <p:cNvSpPr>
            <a:spLocks noChangeShapeType="1"/>
          </p:cNvSpPr>
          <p:nvPr/>
        </p:nvSpPr>
        <p:spPr bwMode="auto">
          <a:xfrm flipV="1">
            <a:off x="446949" y="5685117"/>
            <a:ext cx="938332" cy="0"/>
          </a:xfrm>
          <a:prstGeom prst="line">
            <a:avLst/>
          </a:prstGeom>
          <a:noFill/>
          <a:ln w="76200">
            <a:solidFill>
              <a:srgbClr val="0A0EF5"/>
            </a:solidFill>
            <a:round/>
            <a:headEnd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Line 16"/>
          <p:cNvSpPr>
            <a:spLocks noChangeShapeType="1"/>
          </p:cNvSpPr>
          <p:nvPr/>
        </p:nvSpPr>
        <p:spPr bwMode="auto">
          <a:xfrm flipH="1">
            <a:off x="446949" y="4765989"/>
            <a:ext cx="938332" cy="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Rectangle 20"/>
          <p:cNvSpPr/>
          <p:nvPr/>
        </p:nvSpPr>
        <p:spPr>
          <a:xfrm>
            <a:off x="1436796" y="4585188"/>
            <a:ext cx="562500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50000"/>
              </a:spcAft>
              <a:buClr>
                <a:srgbClr val="F28E00"/>
              </a:buClr>
            </a:pPr>
            <a:r>
              <a:rPr lang="en-US" sz="1800" b="1" dirty="0" smtClean="0"/>
              <a:t>288x </a:t>
            </a:r>
            <a:r>
              <a:rPr lang="en-US" sz="1800" dirty="0" smtClean="0"/>
              <a:t>multi-mode OM4 fibers, </a:t>
            </a:r>
            <a:r>
              <a:rPr lang="en-US" sz="1800" b="1" dirty="0" smtClean="0"/>
              <a:t>50 m </a:t>
            </a:r>
            <a:r>
              <a:rPr lang="en-US" sz="1800" dirty="0" smtClean="0"/>
              <a:t>long:</a:t>
            </a:r>
          </a:p>
          <a:p>
            <a:pPr>
              <a:spcAft>
                <a:spcPct val="50000"/>
              </a:spcAft>
              <a:buClr>
                <a:srgbClr val="F28E00"/>
              </a:buClr>
            </a:pPr>
            <a:r>
              <a:rPr lang="en-US" sz="1800" dirty="0" smtClean="0"/>
              <a:t>mCBM cave – </a:t>
            </a:r>
            <a:r>
              <a:rPr lang="en-US" sz="1800" dirty="0" err="1" smtClean="0"/>
              <a:t>DAQ</a:t>
            </a:r>
            <a:r>
              <a:rPr lang="en-US" sz="1800" dirty="0" smtClean="0"/>
              <a:t> container</a:t>
            </a:r>
            <a:endParaRPr lang="en-US" sz="1800" dirty="0"/>
          </a:p>
        </p:txBody>
      </p:sp>
      <p:sp>
        <p:nvSpPr>
          <p:cNvPr id="10" name="Rectangle 21"/>
          <p:cNvSpPr/>
          <p:nvPr/>
        </p:nvSpPr>
        <p:spPr>
          <a:xfrm>
            <a:off x="1447526" y="5482637"/>
            <a:ext cx="561427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50000"/>
              </a:spcAft>
              <a:buClr>
                <a:srgbClr val="F28E00"/>
              </a:buClr>
            </a:pPr>
            <a:r>
              <a:rPr lang="en-US" sz="1800" b="1" dirty="0" smtClean="0"/>
              <a:t>144x</a:t>
            </a:r>
            <a:r>
              <a:rPr lang="en-US" sz="1800" dirty="0" smtClean="0"/>
              <a:t> single-mode OS2 fibers, </a:t>
            </a:r>
            <a:r>
              <a:rPr lang="en-US" sz="1800" b="1" dirty="0" smtClean="0"/>
              <a:t>300 m </a:t>
            </a:r>
            <a:r>
              <a:rPr lang="en-US" sz="1800" dirty="0" smtClean="0"/>
              <a:t>long:</a:t>
            </a:r>
          </a:p>
          <a:p>
            <a:pPr>
              <a:spcAft>
                <a:spcPct val="50000"/>
              </a:spcAft>
              <a:buClr>
                <a:srgbClr val="F28E00"/>
              </a:buClr>
            </a:pPr>
            <a:r>
              <a:rPr lang="en-US" sz="1800" dirty="0" smtClean="0"/>
              <a:t>DAQ container – Green Cube</a:t>
            </a:r>
            <a:endParaRPr lang="en-US" sz="1800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43" y="1035255"/>
            <a:ext cx="8691683" cy="350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6109416" y="2714611"/>
            <a:ext cx="1177683" cy="0"/>
          </a:xfrm>
          <a:prstGeom prst="line">
            <a:avLst/>
          </a:prstGeom>
          <a:noFill/>
          <a:ln w="76200">
            <a:solidFill>
              <a:srgbClr val="0A0EF5"/>
            </a:solidFill>
            <a:round/>
            <a:headEnd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6275688" y="3846401"/>
            <a:ext cx="984444" cy="10972"/>
          </a:xfrm>
          <a:prstGeom prst="line">
            <a:avLst/>
          </a:prstGeom>
          <a:noFill/>
          <a:ln w="76200">
            <a:solidFill>
              <a:srgbClr val="0A0EF5"/>
            </a:solidFill>
            <a:round/>
            <a:headEnd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 flipH="1" flipV="1">
            <a:off x="7261226" y="2119107"/>
            <a:ext cx="0" cy="619805"/>
          </a:xfrm>
          <a:prstGeom prst="line">
            <a:avLst/>
          </a:prstGeom>
          <a:noFill/>
          <a:ln w="76200">
            <a:solidFill>
              <a:srgbClr val="0A0EF5"/>
            </a:solidFill>
            <a:round/>
            <a:headEnd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 flipV="1">
            <a:off x="6923510" y="1657506"/>
            <a:ext cx="187510" cy="354376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V="1">
            <a:off x="6841179" y="1728316"/>
            <a:ext cx="230278" cy="427054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7111019" y="1657506"/>
            <a:ext cx="176079" cy="618445"/>
          </a:xfrm>
          <a:prstGeom prst="line">
            <a:avLst/>
          </a:prstGeom>
          <a:noFill/>
          <a:ln w="76200">
            <a:solidFill>
              <a:srgbClr val="0A0EF5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Rectangle 35"/>
          <p:cNvSpPr>
            <a:spLocks noChangeArrowheads="1"/>
          </p:cNvSpPr>
          <p:nvPr/>
        </p:nvSpPr>
        <p:spPr bwMode="auto">
          <a:xfrm>
            <a:off x="7085262" y="3563503"/>
            <a:ext cx="887204" cy="646331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altLang="de-DE" sz="18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G</a:t>
            </a:r>
            <a:r>
              <a:rPr lang="en-US" altLang="de-DE" sz="1800" b="1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reen</a:t>
            </a:r>
            <a:endParaRPr lang="en-US" altLang="de-DE" sz="1800" b="1" dirty="0">
              <a:solidFill>
                <a:srgbClr val="00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  <a:p>
            <a:pPr algn="ctr">
              <a:defRPr/>
            </a:pPr>
            <a:r>
              <a:rPr lang="en-US" altLang="de-DE" sz="18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C</a:t>
            </a:r>
            <a:r>
              <a:rPr lang="en-US" altLang="de-DE" sz="18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ube</a:t>
            </a:r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 flipV="1">
            <a:off x="6139157" y="2738864"/>
            <a:ext cx="0" cy="1147803"/>
          </a:xfrm>
          <a:prstGeom prst="line">
            <a:avLst/>
          </a:prstGeom>
          <a:noFill/>
          <a:ln w="76200">
            <a:solidFill>
              <a:srgbClr val="0A0EF5"/>
            </a:solidFill>
            <a:round/>
            <a:headEnd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4744">
            <a:off x="6908313" y="5185672"/>
            <a:ext cx="1312611" cy="837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7483">
            <a:off x="6414177" y="4310734"/>
            <a:ext cx="1314561" cy="83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7483">
            <a:off x="7796387" y="4310737"/>
            <a:ext cx="1314561" cy="83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8"/>
          <p:cNvSpPr/>
          <p:nvPr/>
        </p:nvSpPr>
        <p:spPr>
          <a:xfrm>
            <a:off x="7110094" y="5070103"/>
            <a:ext cx="11641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144x each</a:t>
            </a:r>
            <a:endParaRPr lang="de-DE" dirty="0"/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>
            <a:off x="6123061" y="3845881"/>
            <a:ext cx="830593" cy="11492"/>
          </a:xfrm>
          <a:prstGeom prst="line">
            <a:avLst/>
          </a:prstGeom>
          <a:noFill/>
          <a:ln w="76200">
            <a:solidFill>
              <a:srgbClr val="0A0EF5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31" y="4008216"/>
            <a:ext cx="796721" cy="53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3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mFLES</a:t>
            </a:r>
            <a:r>
              <a:rPr lang="en-US" dirty="0"/>
              <a:t> racks @ Green IT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7" name="Picture 4" descr="http://cbm.uni-muenster.de/mcbm/more/mcbm_daq_062018/20180618_1623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28278" y="2198285"/>
            <a:ext cx="5126324" cy="287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cbm.uni-muenster.de/mcbm/more/mcbm_daq_062018/p_20180618_1622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3937" y="2205056"/>
            <a:ext cx="5112779" cy="287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1868799" y="733635"/>
            <a:ext cx="19827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2000" dirty="0" smtClean="0">
                <a:latin typeface="+mn-lt"/>
              </a:rPr>
              <a:t>Rack GC-5A60</a:t>
            </a:r>
            <a:endParaRPr lang="en-US" altLang="en-US" sz="2000" b="1" dirty="0">
              <a:latin typeface="+mn-lt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4828794" y="717980"/>
            <a:ext cx="19827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2000" dirty="0" smtClean="0">
                <a:latin typeface="+mn-lt"/>
              </a:rPr>
              <a:t>Rack GC-5A61</a:t>
            </a:r>
            <a:endParaRPr lang="en-US" altLang="en-US" sz="2000" b="1" dirty="0">
              <a:latin typeface="+mn-lt"/>
            </a:endParaRPr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-18510" y="3489137"/>
            <a:ext cx="1533699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1800" dirty="0" smtClean="0">
                <a:latin typeface="+mn-lt"/>
              </a:rPr>
              <a:t>2x </a:t>
            </a:r>
            <a:r>
              <a:rPr lang="en-US" altLang="en-US" sz="1800" dirty="0" err="1" smtClean="0">
                <a:latin typeface="+mn-lt"/>
              </a:rPr>
              <a:t>mFLES</a:t>
            </a:r>
            <a:endParaRPr lang="en-US" altLang="en-US" sz="1800" dirty="0" smtClean="0">
              <a:latin typeface="+mn-lt"/>
            </a:endParaRPr>
          </a:p>
          <a:p>
            <a:pPr algn="ctr">
              <a:buFontTx/>
              <a:buNone/>
            </a:pPr>
            <a:r>
              <a:rPr lang="en-US" altLang="en-US" sz="1800" dirty="0" smtClean="0">
                <a:latin typeface="+mn-lt"/>
              </a:rPr>
              <a:t>input nodes</a:t>
            </a:r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-18510" y="1700295"/>
            <a:ext cx="1533699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1800" dirty="0" smtClean="0">
                <a:latin typeface="+mn-lt"/>
              </a:rPr>
              <a:t>144x OS2 fibers</a:t>
            </a:r>
          </a:p>
          <a:p>
            <a:pPr algn="ctr">
              <a:buFontTx/>
              <a:buNone/>
            </a:pPr>
            <a:r>
              <a:rPr lang="en-US" altLang="en-US" sz="1800" dirty="0" smtClean="0">
                <a:latin typeface="+mn-lt"/>
              </a:rPr>
              <a:t>end here</a:t>
            </a:r>
            <a:endParaRPr lang="en-US" altLang="en-US" sz="1800" b="1" dirty="0">
              <a:latin typeface="+mn-lt"/>
            </a:endParaRP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 flipV="1">
            <a:off x="1201430" y="2168860"/>
            <a:ext cx="1030310" cy="0"/>
          </a:xfrm>
          <a:prstGeom prst="line">
            <a:avLst/>
          </a:prstGeom>
          <a:noFill/>
          <a:ln w="38100">
            <a:solidFill>
              <a:srgbClr val="0A0EF5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 flipV="1">
            <a:off x="1361698" y="2367185"/>
            <a:ext cx="1588627" cy="153729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7384706" y="3360347"/>
            <a:ext cx="1533699" cy="192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1800" dirty="0" err="1" smtClean="0">
                <a:latin typeface="+mn-lt"/>
              </a:rPr>
              <a:t>38x</a:t>
            </a:r>
            <a:r>
              <a:rPr lang="en-US" altLang="en-US" sz="1800" dirty="0" smtClean="0">
                <a:latin typeface="+mn-lt"/>
              </a:rPr>
              <a:t> </a:t>
            </a:r>
            <a:r>
              <a:rPr lang="en-US" altLang="en-US" sz="1800" dirty="0" err="1" smtClean="0">
                <a:latin typeface="+mn-lt"/>
              </a:rPr>
              <a:t>mFLES</a:t>
            </a:r>
            <a:endParaRPr lang="en-US" altLang="en-US" sz="1800" dirty="0" smtClean="0">
              <a:latin typeface="+mn-lt"/>
            </a:endParaRPr>
          </a:p>
          <a:p>
            <a:pPr algn="ctr">
              <a:buFontTx/>
              <a:buNone/>
            </a:pPr>
            <a:r>
              <a:rPr lang="en-US" altLang="en-US" sz="1800" dirty="0" smtClean="0">
                <a:latin typeface="+mn-lt"/>
              </a:rPr>
              <a:t>processing nodes</a:t>
            </a:r>
          </a:p>
          <a:p>
            <a:pPr algn="ctr">
              <a:buFontTx/>
              <a:buNone/>
            </a:pPr>
            <a:r>
              <a:rPr lang="en-US" altLang="en-US" sz="1800" dirty="0" smtClean="0">
                <a:latin typeface="+mn-lt"/>
              </a:rPr>
              <a:t>are online,</a:t>
            </a:r>
          </a:p>
          <a:p>
            <a:pPr algn="ctr">
              <a:buFontTx/>
              <a:buNone/>
            </a:pPr>
            <a:r>
              <a:rPr lang="en-US" altLang="en-US" sz="1800" dirty="0" smtClean="0">
                <a:latin typeface="+mn-lt"/>
              </a:rPr>
              <a:t>80 TB hard drives</a:t>
            </a:r>
            <a:endParaRPr lang="en-US" altLang="en-US" sz="1800" dirty="0">
              <a:latin typeface="+mn-lt"/>
            </a:endParaRPr>
          </a:p>
        </p:txBody>
      </p: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7384706" y="1275288"/>
            <a:ext cx="1533699" cy="164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1800" dirty="0" err="1" smtClean="0">
                <a:latin typeface="+mn-lt"/>
              </a:rPr>
              <a:t>Infiniband</a:t>
            </a:r>
            <a:r>
              <a:rPr lang="en-US" altLang="en-US" sz="1800" dirty="0" smtClean="0">
                <a:latin typeface="+mn-lt"/>
              </a:rPr>
              <a:t> </a:t>
            </a:r>
          </a:p>
          <a:p>
            <a:pPr algn="ctr">
              <a:buFontTx/>
              <a:buNone/>
            </a:pPr>
            <a:r>
              <a:rPr lang="en-US" altLang="en-US" sz="1800" dirty="0" smtClean="0">
                <a:latin typeface="+mn-lt"/>
              </a:rPr>
              <a:t>switches</a:t>
            </a:r>
          </a:p>
          <a:p>
            <a:pPr algn="ctr">
              <a:buFontTx/>
              <a:buNone/>
            </a:pPr>
            <a:r>
              <a:rPr lang="en-US" altLang="en-US" sz="1800" dirty="0" smtClean="0">
                <a:latin typeface="+mn-lt"/>
              </a:rPr>
              <a:t>are</a:t>
            </a:r>
          </a:p>
          <a:p>
            <a:pPr algn="ctr">
              <a:buFontTx/>
              <a:buNone/>
            </a:pPr>
            <a:r>
              <a:rPr lang="en-US" altLang="en-US" sz="1800" dirty="0" smtClean="0">
                <a:latin typeface="+mn-lt"/>
              </a:rPr>
              <a:t>cabled with nodes</a:t>
            </a:r>
            <a:endParaRPr lang="en-US" altLang="en-US" sz="1800" b="1" dirty="0">
              <a:latin typeface="+mn-lt"/>
            </a:endParaRP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H="1">
            <a:off x="6189107" y="2099760"/>
            <a:ext cx="1464672" cy="26742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H="1">
            <a:off x="6189107" y="4083622"/>
            <a:ext cx="1354772" cy="16691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-18510" y="5057810"/>
            <a:ext cx="1533699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1800" dirty="0" err="1" smtClean="0">
                <a:latin typeface="+mn-lt"/>
              </a:rPr>
              <a:t>mFLES</a:t>
            </a:r>
            <a:endParaRPr lang="en-US" altLang="en-US" sz="1800" dirty="0" smtClean="0">
              <a:latin typeface="+mn-lt"/>
            </a:endParaRPr>
          </a:p>
          <a:p>
            <a:pPr algn="ctr">
              <a:buFontTx/>
              <a:buNone/>
            </a:pPr>
            <a:r>
              <a:rPr lang="en-US" altLang="en-US" sz="1800" dirty="0" smtClean="0">
                <a:latin typeface="+mn-lt"/>
              </a:rPr>
              <a:t>login node</a:t>
            </a: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 flipV="1">
            <a:off x="1426095" y="4167077"/>
            <a:ext cx="1524230" cy="111004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 flipV="1">
            <a:off x="1420728" y="2825929"/>
            <a:ext cx="1470566" cy="11771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" name="Rectangle 1"/>
          <p:cNvSpPr/>
          <p:nvPr/>
        </p:nvSpPr>
        <p:spPr bwMode="auto">
          <a:xfrm>
            <a:off x="1468299" y="5476402"/>
            <a:ext cx="5900483" cy="72018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ectangle 2"/>
          <p:cNvSpPr/>
          <p:nvPr/>
        </p:nvSpPr>
        <p:spPr>
          <a:xfrm>
            <a:off x="1556665" y="1109345"/>
            <a:ext cx="14510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altLang="en-US" sz="2000" dirty="0" smtClean="0">
                <a:solidFill>
                  <a:schemeClr val="bg1"/>
                </a:solidFill>
              </a:rPr>
              <a:t>entry stage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sp>
        <p:nvSpPr>
          <p:cNvPr id="24" name="Rectangle 22"/>
          <p:cNvSpPr/>
          <p:nvPr/>
        </p:nvSpPr>
        <p:spPr>
          <a:xfrm>
            <a:off x="4467402" y="1106681"/>
            <a:ext cx="21226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altLang="en-US" sz="2000" dirty="0" smtClean="0">
                <a:solidFill>
                  <a:schemeClr val="bg1"/>
                </a:solidFill>
              </a:rPr>
              <a:t>processing stage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885" y="8375"/>
            <a:ext cx="1086155" cy="7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hteck 25"/>
          <p:cNvSpPr/>
          <p:nvPr/>
        </p:nvSpPr>
        <p:spPr>
          <a:xfrm>
            <a:off x="1310220" y="5759541"/>
            <a:ext cx="7710802" cy="5847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optical </a:t>
            </a:r>
            <a:r>
              <a:rPr lang="en-US" sz="1600" dirty="0"/>
              <a:t>links to </a:t>
            </a:r>
            <a:r>
              <a:rPr lang="en-US" sz="1600" dirty="0" smtClean="0"/>
              <a:t>Green IT Cube </a:t>
            </a:r>
            <a:r>
              <a:rPr lang="en-US" sz="1600" dirty="0"/>
              <a:t>commissioned and tested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mFLES</a:t>
            </a:r>
            <a:r>
              <a:rPr lang="en-US" sz="1600" dirty="0" smtClean="0"/>
              <a:t> </a:t>
            </a:r>
            <a:r>
              <a:rPr lang="en-US" sz="1600" dirty="0"/>
              <a:t>software ready for basic </a:t>
            </a:r>
            <a:r>
              <a:rPr lang="en-US" sz="1600" dirty="0" smtClean="0"/>
              <a:t>operation, full </a:t>
            </a:r>
            <a:r>
              <a:rPr lang="en-US" sz="1600" dirty="0" err="1"/>
              <a:t>flesnet</a:t>
            </a:r>
            <a:r>
              <a:rPr lang="en-US" sz="1600" dirty="0"/>
              <a:t> chain installed and tested </a:t>
            </a:r>
          </a:p>
        </p:txBody>
      </p:sp>
    </p:spTree>
    <p:extLst>
      <p:ext uri="{BB962C8B-B14F-4D97-AF65-F5344CB8AC3E}">
        <p14:creationId xmlns:p14="http://schemas.microsoft.com/office/powerpoint/2010/main" val="117676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75" y="3510494"/>
            <a:ext cx="2346725" cy="312896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</a:t>
            </a:r>
            <a:r>
              <a:rPr lang="en-US" dirty="0" err="1" smtClean="0"/>
              <a:t>mCBM</a:t>
            </a:r>
            <a:r>
              <a:rPr lang="en-US" dirty="0" smtClean="0"/>
              <a:t> target chamber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095" y="3087344"/>
            <a:ext cx="5328175" cy="355211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" y="773705"/>
            <a:ext cx="5084484" cy="338965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10" y="773704"/>
            <a:ext cx="4387988" cy="292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5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mCBM</a:t>
            </a:r>
            <a:r>
              <a:rPr lang="en-US" dirty="0" smtClean="0"/>
              <a:t> ready for commissioning (Nov. 2018)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397" y="773704"/>
            <a:ext cx="2460273" cy="369040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0" y="773704"/>
            <a:ext cx="5951465" cy="396764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672744"/>
            <a:ext cx="4365485" cy="291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4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preliminary results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6" name="Gruppieren 10"/>
          <p:cNvGrpSpPr/>
          <p:nvPr/>
        </p:nvGrpSpPr>
        <p:grpSpPr>
          <a:xfrm>
            <a:off x="6301861" y="1055868"/>
            <a:ext cx="2842139" cy="5613492"/>
            <a:chOff x="6301861" y="1242118"/>
            <a:chExt cx="2842139" cy="5613492"/>
          </a:xfrm>
        </p:grpSpPr>
        <p:pic>
          <p:nvPicPr>
            <p:cNvPr id="7" name="Grafik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861" y="3613466"/>
              <a:ext cx="2842139" cy="3242144"/>
            </a:xfrm>
            <a:prstGeom prst="rect">
              <a:avLst/>
            </a:prstGeom>
          </p:spPr>
        </p:pic>
        <p:pic>
          <p:nvPicPr>
            <p:cNvPr id="8" name="Grafik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7205" y="1242118"/>
              <a:ext cx="2723915" cy="2681937"/>
            </a:xfrm>
            <a:prstGeom prst="rect">
              <a:avLst/>
            </a:prstGeom>
          </p:spPr>
        </p:pic>
      </p:grpSp>
      <p:grpSp>
        <p:nvGrpSpPr>
          <p:cNvPr id="9" name="Gruppieren 9"/>
          <p:cNvGrpSpPr/>
          <p:nvPr/>
        </p:nvGrpSpPr>
        <p:grpSpPr>
          <a:xfrm>
            <a:off x="3343570" y="1235888"/>
            <a:ext cx="2938620" cy="5040560"/>
            <a:chOff x="-1029592" y="1963382"/>
            <a:chExt cx="2938620" cy="5040560"/>
          </a:xfrm>
        </p:grpSpPr>
        <p:pic>
          <p:nvPicPr>
            <p:cNvPr id="10" name="Grafik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9592" y="5393019"/>
              <a:ext cx="2928428" cy="1610923"/>
            </a:xfrm>
            <a:prstGeom prst="rect">
              <a:avLst/>
            </a:prstGeom>
          </p:spPr>
        </p:pic>
        <p:pic>
          <p:nvPicPr>
            <p:cNvPr id="11" name="Grafik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0" y="1963382"/>
              <a:ext cx="1837528" cy="3519010"/>
            </a:xfrm>
            <a:prstGeom prst="rect">
              <a:avLst/>
            </a:prstGeom>
          </p:spPr>
        </p:pic>
      </p:grpSp>
      <p:grpSp>
        <p:nvGrpSpPr>
          <p:cNvPr id="12" name="Gruppieren 8"/>
          <p:cNvGrpSpPr/>
          <p:nvPr/>
        </p:nvGrpSpPr>
        <p:grpSpPr>
          <a:xfrm>
            <a:off x="58140" y="1370903"/>
            <a:ext cx="3883790" cy="3096164"/>
            <a:chOff x="2321750" y="1953016"/>
            <a:chExt cx="3883790" cy="3096164"/>
          </a:xfrm>
        </p:grpSpPr>
        <p:pic>
          <p:nvPicPr>
            <p:cNvPr id="13" name="Grafik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750" y="3993204"/>
              <a:ext cx="3883790" cy="1055976"/>
            </a:xfrm>
            <a:prstGeom prst="rect">
              <a:avLst/>
            </a:prstGeom>
          </p:spPr>
        </p:pic>
        <p:pic>
          <p:nvPicPr>
            <p:cNvPr id="14" name="Grafik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5479" y="1953016"/>
              <a:ext cx="3093747" cy="2070230"/>
            </a:xfrm>
            <a:prstGeom prst="rect">
              <a:avLst/>
            </a:prstGeom>
          </p:spPr>
        </p:pic>
      </p:grpSp>
      <p:pic>
        <p:nvPicPr>
          <p:cNvPr id="15" name="Grafi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68" y="5473427"/>
            <a:ext cx="2389127" cy="549270"/>
          </a:xfrm>
          <a:prstGeom prst="rect">
            <a:avLst/>
          </a:prstGeom>
        </p:spPr>
      </p:pic>
      <p:pic>
        <p:nvPicPr>
          <p:cNvPr id="16" name="Grafik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92" y="5977692"/>
            <a:ext cx="2386223" cy="540060"/>
          </a:xfrm>
          <a:prstGeom prst="rect">
            <a:avLst/>
          </a:prstGeom>
        </p:spPr>
      </p:pic>
      <p:sp>
        <p:nvSpPr>
          <p:cNvPr id="17" name="Textfeld 13"/>
          <p:cNvSpPr txBox="1"/>
          <p:nvPr/>
        </p:nvSpPr>
        <p:spPr>
          <a:xfrm>
            <a:off x="58140" y="1020216"/>
            <a:ext cx="3050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individual data streams from:</a:t>
            </a:r>
          </a:p>
        </p:txBody>
      </p:sp>
      <p:sp>
        <p:nvSpPr>
          <p:cNvPr id="18" name="Textfeld 14"/>
          <p:cNvSpPr txBox="1"/>
          <p:nvPr/>
        </p:nvSpPr>
        <p:spPr>
          <a:xfrm>
            <a:off x="2966704" y="1188361"/>
            <a:ext cx="753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mSTS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feld 15"/>
          <p:cNvSpPr txBox="1"/>
          <p:nvPr/>
        </p:nvSpPr>
        <p:spPr>
          <a:xfrm>
            <a:off x="4526995" y="1128053"/>
            <a:ext cx="970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mMUCH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6"/>
          <p:cNvSpPr txBox="1"/>
          <p:nvPr/>
        </p:nvSpPr>
        <p:spPr>
          <a:xfrm>
            <a:off x="6862015" y="1128053"/>
            <a:ext cx="762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mTOF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feld 17"/>
          <p:cNvSpPr txBox="1"/>
          <p:nvPr/>
        </p:nvSpPr>
        <p:spPr>
          <a:xfrm>
            <a:off x="272623" y="4701273"/>
            <a:ext cx="2526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beam profile</a:t>
            </a:r>
          </a:p>
          <a:p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5m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downstream 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front of the beam dump</a:t>
            </a:r>
          </a:p>
        </p:txBody>
      </p:sp>
      <p:sp>
        <p:nvSpPr>
          <p:cNvPr id="22" name="Textfeld 18"/>
          <p:cNvSpPr txBox="1"/>
          <p:nvPr/>
        </p:nvSpPr>
        <p:spPr>
          <a:xfrm>
            <a:off x="3660547" y="761883"/>
            <a:ext cx="3492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5th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2018,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(42+)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0.95AGeV</a:t>
            </a:r>
            <a:endParaRPr lang="de-DE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70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preliminary results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62" y="3383995"/>
            <a:ext cx="6689312" cy="3285365"/>
          </a:xfrm>
          <a:prstGeom prst="rect">
            <a:avLst/>
          </a:prstGeom>
        </p:spPr>
      </p:pic>
      <p:pic>
        <p:nvPicPr>
          <p:cNvPr id="7" name="2018-12-09-2349-beamOnHTD-ScTarge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1570" y="780666"/>
            <a:ext cx="3133426" cy="1765569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26494" y="793566"/>
            <a:ext cx="3619906" cy="2725443"/>
            <a:chOff x="-1416377" y="1100718"/>
            <a:chExt cx="2902604" cy="2185383"/>
          </a:xfrm>
        </p:grpSpPr>
        <p:pic>
          <p:nvPicPr>
            <p:cNvPr id="8" name="Grafik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16377" y="1109148"/>
              <a:ext cx="2902604" cy="2176953"/>
            </a:xfrm>
            <a:prstGeom prst="rect">
              <a:avLst/>
            </a:prstGeom>
          </p:spPr>
        </p:pic>
        <p:sp>
          <p:nvSpPr>
            <p:cNvPr id="9" name="Textfeld 7"/>
            <p:cNvSpPr txBox="1"/>
            <p:nvPr/>
          </p:nvSpPr>
          <p:spPr>
            <a:xfrm>
              <a:off x="-1416377" y="1100718"/>
              <a:ext cx="22438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</a:t>
              </a: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14, 2018, 01:12</a:t>
              </a:r>
              <a:endPara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698323" y="963593"/>
            <a:ext cx="22987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beam: 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Ag (45+), 1.2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AGeV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1.4 s spill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5523" y="4288013"/>
            <a:ext cx="18004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combined, 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synchronized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 transport 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of all mounted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subsystems 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67041" y="369903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2x spills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27295" y="3883696"/>
            <a:ext cx="1069524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mSTS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mMUCH</a:t>
            </a:r>
            <a:endParaRPr 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mTOF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</a:p>
          <a:p>
            <a:r>
              <a:rPr lang="en-US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mTOF</a:t>
            </a:r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48233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5" y="0"/>
            <a:ext cx="8317495" cy="692150"/>
          </a:xfrm>
        </p:spPr>
        <p:txBody>
          <a:bodyPr/>
          <a:lstStyle/>
          <a:p>
            <a:r>
              <a:rPr lang="en-US" dirty="0" smtClean="0"/>
              <a:t>To Do </a:t>
            </a:r>
            <a:br>
              <a:rPr lang="en-US" dirty="0" smtClean="0"/>
            </a:br>
            <a:r>
              <a:rPr lang="en-US" dirty="0" smtClean="0"/>
              <a:t>for 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err="1" smtClean="0"/>
              <a:t>mCBM</a:t>
            </a:r>
            <a:r>
              <a:rPr lang="en-US" dirty="0" smtClean="0"/>
              <a:t> commissioning beam time, March 2019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3043" y="2078850"/>
            <a:ext cx="232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hit rates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not fully understood,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T0 saturation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6257" y="4938115"/>
            <a:ext cx="78341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furthermore: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reconstruction of events, 4D data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complete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mSTS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detector station-0, exchange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mMUCH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electronics parts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commissioning of new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mCBM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control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prepare installation of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mRICH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mPSD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modules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633" y="863715"/>
            <a:ext cx="5188117" cy="405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7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mCBM</a:t>
            </a:r>
            <a:r>
              <a:rPr lang="en-US" dirty="0"/>
              <a:t> data </a:t>
            </a:r>
            <a:r>
              <a:rPr lang="en-US" dirty="0" smtClean="0"/>
              <a:t>taking 2019 &amp; 2020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de-DE">
              <a:solidFill>
                <a:srgbClr val="000000"/>
              </a:solidFill>
            </a:endParaRP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875137"/>
              </p:ext>
            </p:extLst>
          </p:nvPr>
        </p:nvGraphicFramePr>
        <p:xfrm>
          <a:off x="116505" y="953725"/>
          <a:ext cx="5940660" cy="182880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720080"/>
                <a:gridCol w="52205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2018</a:t>
                      </a:r>
                      <a:r>
                        <a:rPr lang="en-US" dirty="0" smtClean="0">
                          <a:solidFill>
                            <a:srgbClr val="FF9900"/>
                          </a:solidFill>
                          <a:latin typeface="Times New Roman"/>
                          <a:cs typeface="Times New Roman"/>
                        </a:rPr>
                        <a:t>→ </a:t>
                      </a:r>
                      <a:r>
                        <a:rPr lang="en-US" dirty="0" smtClean="0">
                          <a:solidFill>
                            <a:srgbClr val="FF9900"/>
                          </a:solidFill>
                          <a:latin typeface="+mn-lt"/>
                          <a:cs typeface="Times New Roman"/>
                        </a:rPr>
                        <a:t>2019</a:t>
                      </a:r>
                      <a:endParaRPr lang="en-US" dirty="0" smtClean="0">
                        <a:solidFill>
                          <a:srgbClr val="FF99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development &amp;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commissioning</a:t>
                      </a:r>
                    </a:p>
                    <a:p>
                      <a:r>
                        <a:rPr lang="en-US" sz="1400" dirty="0" smtClean="0"/>
                        <a:t>data transport, data analysis,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detector tests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2019</a:t>
                      </a:r>
                      <a:r>
                        <a:rPr lang="en-US" dirty="0" smtClean="0">
                          <a:solidFill>
                            <a:srgbClr val="FF9900"/>
                          </a:solidFill>
                          <a:latin typeface="Times New Roman"/>
                          <a:cs typeface="Times New Roman"/>
                        </a:rPr>
                        <a:t>→ </a:t>
                      </a:r>
                      <a:r>
                        <a:rPr lang="en-US" dirty="0" smtClean="0">
                          <a:solidFill>
                            <a:srgbClr val="FF9900"/>
                          </a:solidFill>
                          <a:latin typeface="+mn-lt"/>
                          <a:cs typeface="Times New Roman"/>
                        </a:rPr>
                        <a:t>2020</a:t>
                      </a:r>
                      <a:endParaRPr lang="en-US" dirty="0" smtClean="0">
                        <a:solidFill>
                          <a:srgbClr val="FF99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approaching full performance</a:t>
                      </a:r>
                    </a:p>
                    <a:p>
                      <a:r>
                        <a:rPr lang="en-US" sz="1400" dirty="0" smtClean="0"/>
                        <a:t>subsystems completed, high-rate data transport</a:t>
                      </a:r>
                      <a:r>
                        <a:rPr lang="en-US" sz="1400" baseline="0" dirty="0" smtClean="0"/>
                        <a:t> / processing </a:t>
                      </a:r>
                    </a:p>
                    <a:p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→ </a:t>
                      </a:r>
                      <a:r>
                        <a:rPr lang="en-US" sz="1400" baseline="0" dirty="0" smtClean="0"/>
                        <a:t>online reconstruction</a:t>
                      </a:r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feld 28"/>
          <p:cNvSpPr txBox="1"/>
          <p:nvPr/>
        </p:nvSpPr>
        <p:spPr>
          <a:xfrm>
            <a:off x="6515770" y="1369657"/>
            <a:ext cx="2520280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66FF"/>
                </a:solidFill>
              </a:rPr>
              <a:t>requested </a:t>
            </a:r>
            <a:r>
              <a:rPr lang="en-US" dirty="0" err="1" smtClean="0">
                <a:solidFill>
                  <a:srgbClr val="0066FF"/>
                </a:solidFill>
              </a:rPr>
              <a:t>beamtime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</a:p>
          <a:p>
            <a:r>
              <a:rPr lang="en-US" dirty="0" smtClean="0">
                <a:solidFill>
                  <a:srgbClr val="0066FF"/>
                </a:solidFill>
              </a:rPr>
              <a:t>was fully granted </a:t>
            </a:r>
          </a:p>
          <a:p>
            <a:r>
              <a:rPr lang="en-US" dirty="0" smtClean="0">
                <a:solidFill>
                  <a:srgbClr val="0066FF"/>
                </a:solidFill>
              </a:rPr>
              <a:t>by GSI/FAIR G-PAC </a:t>
            </a:r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9" name="Geschweifte Klammer rechts 8"/>
          <p:cNvSpPr/>
          <p:nvPr/>
        </p:nvSpPr>
        <p:spPr>
          <a:xfrm>
            <a:off x="6204466" y="1133745"/>
            <a:ext cx="155448" cy="1395155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12"/>
          <p:cNvSpPr/>
          <p:nvPr/>
        </p:nvSpPr>
        <p:spPr>
          <a:xfrm>
            <a:off x="116505" y="3248980"/>
            <a:ext cx="89109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2018 – </a:t>
            </a:r>
            <a:r>
              <a:rPr lang="en-US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Q1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2019: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tests during engineering runs Nov./Dec. 2018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4x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weeks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mCBM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parasitc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 beam:  March 4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March 31, 2019</a:t>
            </a:r>
            <a:endParaRPr lang="en-US" dirty="0" smtClean="0"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Times New Roman"/>
              </a:rPr>
              <a:t>beam</a:t>
            </a:r>
            <a:r>
              <a:rPr lang="en-US" dirty="0">
                <a:latin typeface="Arial" panose="020B0604020202020204" pitchFamily="34" charset="0"/>
                <a:cs typeface="Times New Roman"/>
              </a:rPr>
              <a:t>: </a:t>
            </a:r>
            <a:r>
              <a:rPr lang="en-US" baseline="30000" dirty="0" err="1">
                <a:latin typeface="Arial" panose="020B0604020202020204" pitchFamily="34" charset="0"/>
                <a:cs typeface="Times New Roman"/>
              </a:rPr>
              <a:t>107</a:t>
            </a:r>
            <a:r>
              <a:rPr lang="en-US" dirty="0" err="1">
                <a:latin typeface="Arial" panose="020B0604020202020204" pitchFamily="34" charset="0"/>
                <a:cs typeface="Times New Roman"/>
              </a:rPr>
              <a:t>Ag</a:t>
            </a:r>
            <a:r>
              <a:rPr lang="en-US" dirty="0">
                <a:latin typeface="Arial" panose="020B0604020202020204" pitchFamily="34" charset="0"/>
                <a:cs typeface="Times New Roman"/>
              </a:rPr>
              <a:t>, 1.65 </a:t>
            </a:r>
            <a:r>
              <a:rPr lang="en-US" dirty="0" err="1">
                <a:latin typeface="Arial" panose="020B0604020202020204" pitchFamily="34" charset="0"/>
                <a:cs typeface="Times New Roman"/>
              </a:rPr>
              <a:t>AGeV</a:t>
            </a:r>
            <a:r>
              <a:rPr lang="en-US" dirty="0">
                <a:latin typeface="Arial" panose="020B0604020202020204" pitchFamily="34" charset="0"/>
                <a:cs typeface="Times New Roman"/>
              </a:rPr>
              <a:t>  (top </a:t>
            </a:r>
            <a:r>
              <a:rPr lang="en-US" dirty="0" err="1" smtClean="0">
                <a:latin typeface="Arial" panose="020B0604020202020204" pitchFamily="34" charset="0"/>
                <a:cs typeface="Times New Roman"/>
              </a:rPr>
              <a:t>SIS18</a:t>
            </a:r>
            <a:r>
              <a:rPr lang="en-US" dirty="0" smtClean="0">
                <a:latin typeface="Arial" panose="020B0604020202020204" pitchFamily="34" charset="0"/>
                <a:cs typeface="Times New Roman"/>
              </a:rPr>
              <a:t>)</a:t>
            </a:r>
          </a:p>
          <a:p>
            <a:endParaRPr lang="en-US" dirty="0" smtClean="0">
              <a:latin typeface="Arial" panose="020B0604020202020204" pitchFamily="34" charset="0"/>
              <a:cs typeface="Times New Roman"/>
            </a:endParaRPr>
          </a:p>
          <a:p>
            <a:r>
              <a:rPr lang="en-US" dirty="0" smtClean="0">
                <a:latin typeface="Arial" panose="020B0604020202020204" pitchFamily="34" charset="0"/>
                <a:cs typeface="Times New Roman"/>
              </a:rPr>
              <a:t>by </a:t>
            </a:r>
            <a:r>
              <a:rPr lang="en-US" dirty="0">
                <a:latin typeface="Arial" panose="020B0604020202020204" pitchFamily="34" charset="0"/>
                <a:cs typeface="Times New Roman"/>
              </a:rPr>
              <a:t>G-PAC granted beam </a:t>
            </a:r>
            <a:r>
              <a:rPr lang="en-US" dirty="0" smtClean="0">
                <a:latin typeface="Arial" panose="020B0604020202020204" pitchFamily="34" charset="0"/>
                <a:cs typeface="Times New Roman"/>
              </a:rPr>
              <a:t>time for 2018 (</a:t>
            </a:r>
            <a:r>
              <a:rPr lang="en-US" dirty="0" smtClean="0">
                <a:latin typeface="Times New Roman"/>
                <a:cs typeface="Times New Roman"/>
              </a:rPr>
              <a:t>→ </a:t>
            </a:r>
            <a:r>
              <a:rPr lang="en-US" dirty="0" smtClean="0">
                <a:cs typeface="Times New Roman"/>
              </a:rPr>
              <a:t>2019</a:t>
            </a:r>
            <a:r>
              <a:rPr lang="en-US" dirty="0" smtClean="0">
                <a:latin typeface="Arial" panose="020B0604020202020204" pitchFamily="34" charset="0"/>
                <a:cs typeface="Times New Roman"/>
              </a:rPr>
              <a:t>):  </a:t>
            </a:r>
          </a:p>
          <a:p>
            <a:r>
              <a:rPr lang="en-US" dirty="0" smtClean="0">
                <a:latin typeface="Arial" panose="020B0604020202020204" pitchFamily="34" charset="0"/>
                <a:cs typeface="Times New Roman"/>
              </a:rPr>
              <a:t>51 </a:t>
            </a:r>
            <a:r>
              <a:rPr lang="en-US" dirty="0">
                <a:latin typeface="Arial" panose="020B0604020202020204" pitchFamily="34" charset="0"/>
                <a:cs typeface="Times New Roman"/>
              </a:rPr>
              <a:t>parasitic </a:t>
            </a:r>
            <a:r>
              <a:rPr lang="en-US" dirty="0" smtClean="0">
                <a:latin typeface="Arial" panose="020B0604020202020204" pitchFamily="34" charset="0"/>
                <a:cs typeface="Times New Roman"/>
              </a:rPr>
              <a:t>shifts </a:t>
            </a:r>
            <a:r>
              <a:rPr lang="en-US" dirty="0" smtClean="0">
                <a:latin typeface="Times New Roman"/>
                <a:cs typeface="Times New Roman"/>
              </a:rPr>
              <a:t>→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41h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28d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≈ </a:t>
            </a:r>
            <a:r>
              <a:rPr lang="en-US" dirty="0" smtClean="0">
                <a:latin typeface="Times New Roman"/>
                <a:cs typeface="Times New Roman"/>
              </a:rPr>
              <a:t>1 -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2h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fixed slots per day</a:t>
            </a:r>
            <a:r>
              <a:rPr lang="en-US" dirty="0" smtClean="0">
                <a:latin typeface="Arial" panose="020B0604020202020204" pitchFamily="34" charset="0"/>
                <a:cs typeface="Times New Roman"/>
              </a:rPr>
              <a:t> (i.e. 12:00 – 13:00 &amp; 18:00 – 19:00)</a:t>
            </a:r>
            <a:endParaRPr lang="en-US" dirty="0">
              <a:latin typeface="Arial" panose="020B0604020202020204" pitchFamily="34" charset="0"/>
              <a:cs typeface="Times New Roman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20" y="3519010"/>
            <a:ext cx="2207719" cy="2943625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7659262" y="2849492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mCBM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Gerade Verbindung 16"/>
          <p:cNvCxnSpPr/>
          <p:nvPr/>
        </p:nvCxnSpPr>
        <p:spPr>
          <a:xfrm flipH="1">
            <a:off x="8622450" y="3474005"/>
            <a:ext cx="135015" cy="4500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77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0"/>
            <a:ext cx="7687102" cy="692150"/>
          </a:xfrm>
        </p:spPr>
        <p:txBody>
          <a:bodyPr/>
          <a:lstStyle/>
          <a:p>
            <a:r>
              <a:rPr lang="en-US" dirty="0" err="1"/>
              <a:t>CBM</a:t>
            </a:r>
            <a:r>
              <a:rPr lang="en-US" dirty="0"/>
              <a:t> </a:t>
            </a:r>
            <a:r>
              <a:rPr lang="en-US" dirty="0" smtClean="0"/>
              <a:t>Collaboration</a:t>
            </a:r>
            <a:r>
              <a:rPr lang="en-US" dirty="0"/>
              <a:t>: 55 institutions, 470 members</a:t>
            </a:r>
          </a:p>
        </p:txBody>
      </p:sp>
      <p:pic>
        <p:nvPicPr>
          <p:cNvPr id="6" name="Grafik 5" descr="Bildschirmausschnitt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3"/>
          <a:stretch/>
        </p:blipFill>
        <p:spPr>
          <a:xfrm>
            <a:off x="116505" y="3924055"/>
            <a:ext cx="5274118" cy="2604637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51520" y="756115"/>
            <a:ext cx="2305051" cy="34829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China: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CCNU Wuhan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Tsinghua</a:t>
            </a: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USTC Hefei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CTGU </a:t>
            </a:r>
            <a:r>
              <a:rPr lang="en-US" sz="1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Yichang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Chongqing Univ. </a:t>
            </a:r>
            <a:endParaRPr lang="en-US" sz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Czech Republic:</a:t>
            </a:r>
            <a:endParaRPr lang="en-GB" sz="1400" u="sng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CAS,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Rez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Techn. Univ.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Prague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France: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IPHC Strasbourg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851430" y="770507"/>
            <a:ext cx="201800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Germany:</a:t>
            </a:r>
            <a:r>
              <a:rPr lang="de-DE" sz="1600" u="sng" dirty="0">
                <a:solidFill>
                  <a:srgbClr val="1442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Darmstadt 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FAIR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IKF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FIAS </a:t>
            </a:r>
            <a:r>
              <a:rPr lang="de-DE" sz="1200" dirty="0">
                <a:solidFill>
                  <a:srgbClr val="002060"/>
                </a:solidFill>
              </a:rPr>
              <a:t>Frankfurt Univ. ICS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GSI Darmstadt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Giessen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P.I.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ZITI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HZ Dresden-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Rossendorf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KIT Karlsruhe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Münster Univ.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Tübingen Univ. 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Wuppertal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ZIB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Berlin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endParaRPr lang="en-GB" sz="1600" u="sng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703275" y="902909"/>
            <a:ext cx="1724025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1600" u="sng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India: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Aligarh Muslim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Bose Inst.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err="1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Panjab</a:t>
            </a:r>
            <a:r>
              <a:rPr lang="en-US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Jammu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Kashmir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Calcutta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B.H. Univ. </a:t>
            </a:r>
            <a:r>
              <a:rPr lang="en-GB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Varanasi</a:t>
            </a:r>
            <a:endParaRPr lang="en-US" altLang="de-DE" sz="1200" dirty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VECC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IOP Bhubaneswar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</a:t>
            </a:r>
            <a:r>
              <a:rPr lang="en-GB" altLang="de-DE" sz="1200" dirty="0" err="1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Kharagpur</a:t>
            </a:r>
            <a:endParaRPr lang="en-GB" altLang="de-DE" sz="1200" dirty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Indore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err="1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Gauhati</a:t>
            </a:r>
            <a:r>
              <a:rPr lang="en-GB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</a:t>
            </a:r>
          </a:p>
        </p:txBody>
      </p:sp>
      <p:sp>
        <p:nvSpPr>
          <p:cNvPr id="10" name="Rechteck 9"/>
          <p:cNvSpPr/>
          <p:nvPr/>
        </p:nvSpPr>
        <p:spPr>
          <a:xfrm>
            <a:off x="5317232" y="902909"/>
            <a:ext cx="17102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Korea: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Pusan Nat.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800" u="sng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Poland:</a:t>
            </a:r>
            <a:endParaRPr lang="de-DE" sz="16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AGH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Jag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 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002060"/>
                </a:solidFill>
                <a:latin typeface="Tahoma" pitchFamily="34" charset="0"/>
              </a:rPr>
              <a:t>Romania</a:t>
            </a:r>
            <a:r>
              <a:rPr lang="de-DE" sz="1600" dirty="0">
                <a:solidFill>
                  <a:srgbClr val="002060"/>
                </a:solidFill>
                <a:latin typeface="Tahoma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NIPNE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Univ.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 smtClean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Hungary: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KFKI Budapest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Eötvös</a:t>
            </a: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</a:t>
            </a:r>
            <a:r>
              <a:rPr lang="en-GB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66555" y="3924055"/>
            <a:ext cx="4489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30</a:t>
            </a:r>
            <a:r>
              <a:rPr lang="de-DE" baseline="30000" dirty="0">
                <a:solidFill>
                  <a:srgbClr val="FFFF00"/>
                </a:solidFill>
              </a:rPr>
              <a:t>th</a:t>
            </a:r>
            <a:r>
              <a:rPr lang="de-DE" dirty="0">
                <a:solidFill>
                  <a:srgbClr val="FFFF00"/>
                </a:solidFill>
              </a:rPr>
              <a:t> CBM </a:t>
            </a:r>
            <a:r>
              <a:rPr lang="de-DE" dirty="0" err="1">
                <a:solidFill>
                  <a:srgbClr val="FFFF00"/>
                </a:solidFill>
              </a:rPr>
              <a:t>Collaboration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meeting</a:t>
            </a:r>
            <a:r>
              <a:rPr lang="de-DE" dirty="0">
                <a:solidFill>
                  <a:srgbClr val="FFFF00"/>
                </a:solidFill>
              </a:rPr>
              <a:t> in Wuhan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24-28 September 2017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6745805" y="6890578"/>
            <a:ext cx="72008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6313757" y="6818570"/>
            <a:ext cx="72008" cy="18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540185" y="3984289"/>
            <a:ext cx="1494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</a:t>
            </a:r>
            <a:r>
              <a:rPr lang="de-DE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Scientists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6939200" y="776966"/>
            <a:ext cx="2267519" cy="3376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Russia</a:t>
            </a: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:</a:t>
            </a:r>
            <a:endParaRPr lang="de-DE" sz="1600" u="sng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IHEP </a:t>
            </a:r>
            <a:r>
              <a:rPr lang="en-GB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Protvino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INR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Troitzk</a:t>
            </a:r>
            <a:endParaRPr lang="en-GB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ITEP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Kurchatov</a:t>
            </a: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Inst.,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VBLHEP,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LIT,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MEPHI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Moscow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PNPI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Gatchina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SINP MSU, Moscow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8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Ukraine:</a:t>
            </a:r>
            <a:r>
              <a:rPr lang="it-IT" sz="16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T. Shevchenko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Kiev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Kiev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Inst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Nucl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Research</a:t>
            </a:r>
            <a:endParaRPr lang="it-IT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graphicFrame>
        <p:nvGraphicFramePr>
          <p:cNvPr id="18" name="Diagramm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6497631"/>
              </p:ext>
            </p:extLst>
          </p:nvPr>
        </p:nvGraphicFramePr>
        <p:xfrm>
          <a:off x="5157065" y="4236479"/>
          <a:ext cx="4163593" cy="2577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Datumsplatzhalt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23" name="Fußzeilenplatzhalt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24" name="Foliennummernplatzhalt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30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286635" y="2888940"/>
            <a:ext cx="15520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</a:t>
            </a:r>
          </a:p>
          <a:p>
            <a:endParaRPr lang="en-US" sz="3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mCBM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71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20715170-C7E2-4139-85E0-4C7E682A14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953725"/>
            <a:ext cx="5155952" cy="498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exploring dense </a:t>
            </a:r>
            <a:r>
              <a:rPr lang="en-US" dirty="0" err="1"/>
              <a:t>QCD</a:t>
            </a:r>
            <a:r>
              <a:rPr lang="en-US" dirty="0"/>
              <a:t> </a:t>
            </a:r>
            <a:r>
              <a:rPr lang="en-US" dirty="0" smtClean="0"/>
              <a:t>matter: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Rate capabilities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916705" y="908720"/>
            <a:ext cx="855094" cy="4500500"/>
          </a:xfrm>
          <a:prstGeom prst="rect">
            <a:avLst/>
          </a:prstGeom>
          <a:solidFill>
            <a:schemeClr val="accent1">
              <a:alpha val="36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el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2342691"/>
                  </p:ext>
                </p:extLst>
              </p:nvPr>
            </p:nvGraphicFramePr>
            <p:xfrm>
              <a:off x="6057165" y="1189421"/>
              <a:ext cx="2721163" cy="336470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92733"/>
                    <a:gridCol w="1128430"/>
                  </a:tblGrid>
                  <a:tr h="646382">
                    <a:tc gridSpan="2">
                      <a:txBody>
                        <a:bodyPr/>
                        <a:lstStyle/>
                        <a:p>
                          <a:r>
                            <a:rPr lang="en-US" sz="1800" noProof="0" dirty="0" smtClean="0"/>
                            <a:t>FAIR </a:t>
                          </a:r>
                          <a:r>
                            <a:rPr lang="en-US" sz="1800" noProof="0" dirty="0" err="1" smtClean="0"/>
                            <a:t>SIS100</a:t>
                          </a:r>
                          <a:r>
                            <a:rPr lang="en-US" sz="1800" noProof="0" dirty="0" smtClean="0"/>
                            <a:t> energies </a:t>
                          </a:r>
                        </a:p>
                        <a:p>
                          <a:r>
                            <a:rPr lang="en-US" sz="1600" b="0" noProof="0" dirty="0" smtClean="0">
                              <a:solidFill>
                                <a:schemeClr val="tx1"/>
                              </a:solidFill>
                            </a:rPr>
                            <a:t>(Au ions)</a:t>
                          </a:r>
                          <a:endParaRPr lang="en-US" sz="1600" b="0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60707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6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600" b="0" i="1" smtClean="0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latin typeface="Cambria Math"/>
                                    </a:rPr>
                                    <m:t>𝑘𝑖𝑛</m:t>
                                  </m:r>
                                </m:sub>
                                <m:sup>
                                  <m:r>
                                    <a:rPr lang="de-DE" sz="1600" b="0" i="1" smtClean="0">
                                      <a:latin typeface="Cambria Math"/>
                                    </a:rPr>
                                    <m:t>𝑙𝑎𝑏</m:t>
                                  </m:r>
                                </m:sup>
                              </m:sSubSup>
                            </m:oMath>
                          </a14:m>
                          <a:r>
                            <a:rPr lang="de-DE" sz="1600" dirty="0" smtClean="0"/>
                            <a:t> </a:t>
                          </a:r>
                          <a:r>
                            <a:rPr lang="de-DE" sz="1200" dirty="0" smtClean="0"/>
                            <a:t>[</a:t>
                          </a:r>
                          <a:r>
                            <a:rPr lang="de-DE" sz="1200" dirty="0" err="1" smtClean="0"/>
                            <a:t>A</a:t>
                          </a:r>
                          <a:r>
                            <a:rPr lang="de-DE" sz="1200" dirty="0" err="1" smtClean="0">
                              <a:latin typeface="Times New Roman"/>
                              <a:cs typeface="Times New Roman"/>
                            </a:rPr>
                            <a:t>∙</a:t>
                          </a:r>
                          <a:r>
                            <a:rPr lang="de-DE" sz="1200" dirty="0" err="1" smtClean="0"/>
                            <a:t>GeV</a:t>
                          </a:r>
                          <a:r>
                            <a:rPr lang="de-DE" sz="1200" dirty="0" smtClean="0"/>
                            <a:t>]</a:t>
                          </a:r>
                          <a:endParaRPr lang="de-DE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de-DE" sz="1600" b="0" i="1" dirty="0" smtClean="0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de-DE" sz="1600" b="0" i="1" dirty="0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b="0" i="1" dirty="0" smtClean="0">
                                          <a:latin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de-DE" sz="1600" b="0" i="1" dirty="0" smtClean="0">
                                          <a:latin typeface="Cambria Math"/>
                                        </a:rPr>
                                        <m:t>𝑁𝑁</m:t>
                                      </m:r>
                                    </m:sub>
                                  </m:sSub>
                                </m:e>
                              </m:rad>
                              <m:r>
                                <a:rPr lang="de-DE" sz="1600" b="0" i="0" dirty="0" smtClean="0">
                                  <a:latin typeface="Cambria Math"/>
                                </a:rPr>
                                <m:t> </m:t>
                              </m:r>
                            </m:oMath>
                          </a14:m>
                          <a:r>
                            <a:rPr lang="de-DE" sz="1200" dirty="0" smtClean="0"/>
                            <a:t>[</a:t>
                          </a:r>
                          <a:r>
                            <a:rPr lang="de-DE" sz="1200" dirty="0" err="1" smtClean="0"/>
                            <a:t>GeV</a:t>
                          </a:r>
                          <a:r>
                            <a:rPr lang="de-DE" sz="1200" dirty="0" smtClean="0"/>
                            <a:t>]</a:t>
                          </a:r>
                          <a:endParaRPr lang="de-DE" sz="1600" dirty="0"/>
                        </a:p>
                      </a:txBody>
                      <a:tcPr/>
                    </a:tc>
                  </a:tr>
                  <a:tr h="398272"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</a:t>
                          </a:r>
                          <a:r>
                            <a:rPr lang="de-DE" sz="1400" baseline="0" dirty="0" smtClean="0"/>
                            <a:t> </a:t>
                          </a:r>
                          <a:r>
                            <a:rPr lang="de-DE" sz="1400" dirty="0" smtClean="0"/>
                            <a:t>2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2.7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98272"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4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3.3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98272"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8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4.3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98272"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11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4.9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98272">
                    <a:tc>
                      <a:txBody>
                        <a:bodyPr/>
                        <a:lstStyle/>
                        <a:p>
                          <a:r>
                            <a:rPr lang="de-DE" sz="14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14 </a:t>
                          </a:r>
                          <a:r>
                            <a:rPr lang="de-DE" sz="1400" baseline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de-DE" sz="12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(</a:t>
                          </a:r>
                          <a:r>
                            <a:rPr lang="de-DE" sz="1200" dirty="0" err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Ca</a:t>
                          </a:r>
                          <a:r>
                            <a:rPr lang="de-DE" sz="12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)</a:t>
                          </a:r>
                        </a:p>
                        <a:p>
                          <a:r>
                            <a:rPr lang="de-DE" sz="12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29   (</a:t>
                          </a:r>
                          <a:r>
                            <a:rPr lang="de-DE" sz="1200" baseline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 p</a:t>
                          </a:r>
                          <a:r>
                            <a:rPr lang="de-DE" sz="12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)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4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 5.5</a:t>
                          </a:r>
                        </a:p>
                        <a:p>
                          <a:r>
                            <a:rPr lang="de-DE" sz="14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 7.6</a:t>
                          </a:r>
                          <a:endParaRPr lang="de-DE" sz="14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el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2342691"/>
                  </p:ext>
                </p:extLst>
              </p:nvPr>
            </p:nvGraphicFramePr>
            <p:xfrm>
              <a:off x="6057165" y="1189421"/>
              <a:ext cx="2721163" cy="336470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92733"/>
                    <a:gridCol w="1128430"/>
                  </a:tblGrid>
                  <a:tr h="646382">
                    <a:tc gridSpan="2">
                      <a:txBody>
                        <a:bodyPr/>
                        <a:lstStyle/>
                        <a:p>
                          <a:r>
                            <a:rPr lang="en-US" sz="1800" noProof="0" dirty="0" smtClean="0"/>
                            <a:t>FAIR </a:t>
                          </a:r>
                          <a:r>
                            <a:rPr lang="en-US" sz="1800" noProof="0" dirty="0" err="1" smtClean="0"/>
                            <a:t>SIS100</a:t>
                          </a:r>
                          <a:r>
                            <a:rPr lang="en-US" sz="1800" noProof="0" dirty="0" smtClean="0"/>
                            <a:t> energies </a:t>
                          </a:r>
                        </a:p>
                        <a:p>
                          <a:r>
                            <a:rPr lang="en-US" sz="1600" b="0" noProof="0" dirty="0" smtClean="0">
                              <a:solidFill>
                                <a:schemeClr val="tx1"/>
                              </a:solidFill>
                            </a:rPr>
                            <a:t>(Au ions)</a:t>
                          </a:r>
                          <a:endParaRPr lang="en-US" sz="1600" b="0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60707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83" t="-111000" r="-71264" b="-35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41622" t="-111000" r="-541" b="-356000"/>
                          </a:stretch>
                        </a:blipFill>
                      </a:tcPr>
                    </a:tc>
                  </a:tr>
                  <a:tr h="398272"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</a:t>
                          </a:r>
                          <a:r>
                            <a:rPr lang="de-DE" sz="1400" baseline="0" dirty="0" smtClean="0"/>
                            <a:t> </a:t>
                          </a:r>
                          <a:r>
                            <a:rPr lang="de-DE" sz="1400" dirty="0" smtClean="0"/>
                            <a:t>2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2.7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98272"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4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3.3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98272"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8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4.3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98272"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11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4.9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de-DE" sz="14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14 </a:t>
                          </a:r>
                          <a:r>
                            <a:rPr lang="de-DE" sz="1400" baseline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de-DE" sz="12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(</a:t>
                          </a:r>
                          <a:r>
                            <a:rPr lang="de-DE" sz="1200" dirty="0" err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Ca</a:t>
                          </a:r>
                          <a:r>
                            <a:rPr lang="de-DE" sz="12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)</a:t>
                          </a:r>
                        </a:p>
                        <a:p>
                          <a:r>
                            <a:rPr lang="de-DE" sz="12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29   (</a:t>
                          </a:r>
                          <a:r>
                            <a:rPr lang="de-DE" sz="1200" baseline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 p</a:t>
                          </a:r>
                          <a:r>
                            <a:rPr lang="de-DE" sz="12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)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4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 5.5</a:t>
                          </a:r>
                        </a:p>
                        <a:p>
                          <a:r>
                            <a:rPr lang="de-DE" sz="14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 7.6</a:t>
                          </a:r>
                          <a:endParaRPr lang="de-DE" sz="14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1" name="Textfeld 3"/>
          <p:cNvSpPr txBox="1"/>
          <p:nvPr/>
        </p:nvSpPr>
        <p:spPr>
          <a:xfrm>
            <a:off x="5742130" y="5323464"/>
            <a:ext cx="3108543" cy="12311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 smtClean="0"/>
              <a:t>CBM‘s unique feature</a:t>
            </a:r>
            <a:r>
              <a:rPr lang="en-US" sz="2000" u="sng" dirty="0" smtClean="0"/>
              <a:t>:</a:t>
            </a:r>
          </a:p>
          <a:p>
            <a:r>
              <a:rPr lang="en-US" dirty="0" smtClean="0"/>
              <a:t>ultimate rate capability for </a:t>
            </a:r>
          </a:p>
          <a:p>
            <a:r>
              <a:rPr lang="en-US" dirty="0" smtClean="0"/>
              <a:t>high statistics measurement </a:t>
            </a:r>
          </a:p>
          <a:p>
            <a:r>
              <a:rPr lang="en-US" dirty="0" smtClean="0"/>
              <a:t>of rare probes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98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1</a:t>
            </a:r>
            <a:r>
              <a:rPr lang="en-US" baseline="30000" dirty="0" smtClean="0"/>
              <a:t>st</a:t>
            </a:r>
            <a:r>
              <a:rPr lang="en-US" dirty="0" smtClean="0"/>
              <a:t> Beam Time retreat (Feb. 2018): </a:t>
            </a:r>
            <a:br>
              <a:rPr lang="en-US" dirty="0" smtClean="0"/>
            </a:br>
            <a:r>
              <a:rPr lang="en-US" dirty="0" err="1" smtClean="0"/>
              <a:t>mCBM</a:t>
            </a:r>
            <a:r>
              <a:rPr lang="en-US" dirty="0" smtClean="0"/>
              <a:t> major goals for 2018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30" name="Gruppieren 29"/>
          <p:cNvGrpSpPr>
            <a:grpSpLocks noChangeAspect="1"/>
          </p:cNvGrpSpPr>
          <p:nvPr/>
        </p:nvGrpSpPr>
        <p:grpSpPr>
          <a:xfrm>
            <a:off x="389232" y="908721"/>
            <a:ext cx="2302438" cy="2980722"/>
            <a:chOff x="206515" y="1355347"/>
            <a:chExt cx="2575165" cy="3333793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515" y="1355347"/>
              <a:ext cx="2172748" cy="3061600"/>
            </a:xfrm>
            <a:prstGeom prst="rect">
              <a:avLst/>
            </a:prstGeom>
          </p:spPr>
        </p:pic>
        <p:sp>
          <p:nvSpPr>
            <p:cNvPr id="21" name="Textfeld 20"/>
            <p:cNvSpPr txBox="1"/>
            <p:nvPr/>
          </p:nvSpPr>
          <p:spPr>
            <a:xfrm>
              <a:off x="1966563" y="2781707"/>
              <a:ext cx="702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mTRD</a:t>
              </a:r>
              <a:endParaRPr lang="en-US" sz="1200" dirty="0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976845" y="2078850"/>
              <a:ext cx="8048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mTOF</a:t>
              </a:r>
              <a:endParaRPr lang="en-US" sz="1200" dirty="0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1646675" y="3744035"/>
              <a:ext cx="7553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mSTS</a:t>
              </a:r>
              <a:endParaRPr lang="en-US" sz="1200" dirty="0"/>
            </a:p>
          </p:txBody>
        </p:sp>
        <p:cxnSp>
          <p:nvCxnSpPr>
            <p:cNvPr id="24" name="Gerade Verbindung mit Pfeil 23"/>
            <p:cNvCxnSpPr/>
            <p:nvPr/>
          </p:nvCxnSpPr>
          <p:spPr>
            <a:xfrm rot="480000" flipH="1" flipV="1">
              <a:off x="1507863" y="4140438"/>
              <a:ext cx="222210" cy="36109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feld 24"/>
            <p:cNvSpPr txBox="1"/>
            <p:nvPr/>
          </p:nvSpPr>
          <p:spPr>
            <a:xfrm>
              <a:off x="1213906" y="4412141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beam</a:t>
              </a:r>
              <a:endParaRPr lang="en-US" sz="1600" dirty="0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857865" y="4059070"/>
              <a:ext cx="698799" cy="309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target</a:t>
              </a:r>
              <a:endParaRPr lang="en-US" sz="1400" dirty="0"/>
            </a:p>
          </p:txBody>
        </p:sp>
      </p:grp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810" y="773706"/>
            <a:ext cx="5422223" cy="333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" y="818708"/>
            <a:ext cx="409136" cy="675075"/>
          </a:xfrm>
          <a:prstGeom prst="rect">
            <a:avLst/>
          </a:prstGeom>
        </p:spPr>
      </p:pic>
      <p:sp>
        <p:nvSpPr>
          <p:cNvPr id="33" name="Textfeld 32"/>
          <p:cNvSpPr txBox="1"/>
          <p:nvPr/>
        </p:nvSpPr>
        <p:spPr>
          <a:xfrm>
            <a:off x="206515" y="3924055"/>
            <a:ext cx="78182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Start the </a:t>
            </a:r>
            <a:r>
              <a:rPr lang="en-US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CBM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full system test: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operate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mTRD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mTOF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(+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counter) and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mSTS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1x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station)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data transport to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mFLES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@ Green IT Cube incl. event building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parasitic beam: ions, </a:t>
            </a:r>
            <a:r>
              <a:rPr lang="en-US" dirty="0" err="1" smtClean="0">
                <a:cs typeface="Arial" panose="020B0604020202020204" pitchFamily="34" charset="0"/>
              </a:rPr>
              <a:t>T</a:t>
            </a:r>
            <a:r>
              <a:rPr lang="en-US" baseline="-25000" dirty="0" err="1" smtClean="0">
                <a:cs typeface="Arial" panose="020B0604020202020204" pitchFamily="34" charset="0"/>
              </a:rPr>
              <a:t>lab</a:t>
            </a:r>
            <a:r>
              <a:rPr lang="en-US" dirty="0" smtClean="0">
                <a:cs typeface="Arial" panose="020B0604020202020204" pitchFamily="34" charset="0"/>
              </a:rPr>
              <a:t>&gt; 1 </a:t>
            </a:r>
            <a:r>
              <a:rPr lang="en-US" dirty="0" err="1" smtClean="0">
                <a:cs typeface="Arial" panose="020B0604020202020204" pitchFamily="34" charset="0"/>
              </a:rPr>
              <a:t>AGeV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smtClean="0">
                <a:cs typeface="Arial" panose="020B0604020202020204" pitchFamily="34" charset="0"/>
              </a:rPr>
              <a:t>&amp; slow extraction (10s), 10</a:t>
            </a:r>
            <a:r>
              <a:rPr lang="en-US" baseline="30000" dirty="0" smtClean="0">
                <a:cs typeface="Arial" panose="020B0604020202020204" pitchFamily="34" charset="0"/>
              </a:rPr>
              <a:t>5</a:t>
            </a:r>
            <a:r>
              <a:rPr lang="en-US" dirty="0" smtClean="0"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- </a:t>
            </a:r>
            <a:r>
              <a:rPr lang="en-US" dirty="0" smtClean="0">
                <a:cs typeface="Arial" panose="020B0604020202020204" pitchFamily="34" charset="0"/>
              </a:rPr>
              <a:t>10</a:t>
            </a:r>
            <a:r>
              <a:rPr lang="en-US" baseline="30000" dirty="0" smtClean="0">
                <a:cs typeface="Arial" panose="020B0604020202020204" pitchFamily="34" charset="0"/>
              </a:rPr>
              <a:t>6 </a:t>
            </a:r>
            <a:r>
              <a:rPr lang="en-US" dirty="0" smtClean="0">
                <a:cs typeface="Arial" panose="020B0604020202020204" pitchFamily="34" charset="0"/>
              </a:rPr>
              <a:t>s</a:t>
            </a:r>
            <a:r>
              <a:rPr lang="en-US" baseline="30000" dirty="0" smtClean="0">
                <a:cs typeface="Arial" panose="020B0604020202020204" pitchFamily="34" charset="0"/>
              </a:rPr>
              <a:t>-1</a:t>
            </a:r>
            <a:r>
              <a:rPr lang="en-US" dirty="0" smtClean="0">
                <a:cs typeface="Arial" panose="020B0604020202020204" pitchFamily="34" charset="0"/>
              </a:rPr>
              <a:t> </a:t>
            </a:r>
          </a:p>
          <a:p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smtClean="0">
                <a:cs typeface="Arial" panose="020B0604020202020204" pitchFamily="34" charset="0"/>
              </a:rPr>
              <a:t>    (→ </a:t>
            </a:r>
            <a:r>
              <a:rPr lang="en-US" baseline="30000" dirty="0" smtClean="0">
                <a:cs typeface="Arial" panose="020B0604020202020204" pitchFamily="34" charset="0"/>
              </a:rPr>
              <a:t>107</a:t>
            </a:r>
            <a:r>
              <a:rPr lang="en-US" dirty="0" smtClean="0">
                <a:cs typeface="Arial" panose="020B0604020202020204" pitchFamily="34" charset="0"/>
              </a:rPr>
              <a:t>Ag/</a:t>
            </a:r>
            <a:r>
              <a:rPr lang="en-US" baseline="30000" dirty="0" smtClean="0">
                <a:cs typeface="Arial" panose="020B0604020202020204" pitchFamily="34" charset="0"/>
              </a:rPr>
              <a:t>109</a:t>
            </a:r>
            <a:r>
              <a:rPr lang="en-US" dirty="0" smtClean="0">
                <a:cs typeface="Arial" panose="020B0604020202020204" pitchFamily="34" charset="0"/>
              </a:rPr>
              <a:t>Ag 1.65AGeV is fine !)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basic data analysis </a:t>
            </a:r>
            <a:r>
              <a:rPr lang="en-US" dirty="0" smtClean="0">
                <a:latin typeface="Times New Roman"/>
                <a:cs typeface="Times New Roman"/>
              </a:rPr>
              <a:t>→ </a:t>
            </a:r>
            <a:r>
              <a:rPr lang="en-US" dirty="0" smtClean="0">
                <a:cs typeface="Times New Roman"/>
              </a:rPr>
              <a:t>correlated hits between detector stations</a:t>
            </a:r>
          </a:p>
          <a:p>
            <a:endParaRPr lang="en-US" dirty="0">
              <a:cs typeface="Times New Roman"/>
            </a:endParaRPr>
          </a:p>
          <a:p>
            <a:r>
              <a:rPr lang="en-US" b="1" dirty="0" smtClean="0">
                <a:solidFill>
                  <a:srgbClr val="0066FF"/>
                </a:solidFill>
                <a:cs typeface="Times New Roman"/>
              </a:rPr>
              <a:t>Support by beam diagnostics team required.</a:t>
            </a:r>
          </a:p>
          <a:p>
            <a:r>
              <a:rPr lang="en-US" b="1" dirty="0">
                <a:solidFill>
                  <a:srgbClr val="0066FF"/>
                </a:solidFill>
                <a:cs typeface="Arial" panose="020B0604020202020204" pitchFamily="34" charset="0"/>
              </a:rPr>
              <a:t>No show-stopper </a:t>
            </a:r>
            <a:r>
              <a:rPr lang="en-US" b="1" dirty="0" smtClean="0">
                <a:solidFill>
                  <a:srgbClr val="0066FF"/>
                </a:solidFill>
                <a:cs typeface="Arial" panose="020B0604020202020204" pitchFamily="34" charset="0"/>
              </a:rPr>
              <a:t>visible.</a:t>
            </a:r>
            <a:endParaRPr lang="en-US" b="1" dirty="0">
              <a:solidFill>
                <a:srgbClr val="0066FF"/>
              </a:solidFill>
              <a:cs typeface="Arial" panose="020B0604020202020204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546531" y="773706"/>
            <a:ext cx="1994457" cy="30777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start version for 2018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284033" y="4194085"/>
            <a:ext cx="386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FFC000"/>
                </a:solidFill>
                <a:latin typeface="Wingdings" panose="05000000000000000000" pitchFamily="2" charset="2"/>
                <a:cs typeface="Arial" panose="020B0604020202020204" pitchFamily="34" charset="0"/>
              </a:rPr>
              <a:t>ü</a:t>
            </a:r>
            <a:endParaRPr lang="de-DE" sz="1600" b="1" dirty="0" smtClean="0">
              <a:solidFill>
                <a:srgbClr val="FFC000"/>
              </a:solidFill>
              <a:latin typeface="Wingdings" panose="05000000000000000000" pitchFamily="2" charset="2"/>
              <a:cs typeface="Arial" panose="020B0604020202020204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8284033" y="4424045"/>
            <a:ext cx="386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B050"/>
                </a:solidFill>
                <a:latin typeface="Wingdings" panose="05000000000000000000" pitchFamily="2" charset="2"/>
                <a:cs typeface="Arial" panose="020B0604020202020204" pitchFamily="34" charset="0"/>
              </a:rPr>
              <a:t>ü</a:t>
            </a:r>
            <a:endParaRPr lang="de-DE" sz="1600" b="1" dirty="0" smtClean="0">
              <a:solidFill>
                <a:srgbClr val="00B050"/>
              </a:solidFill>
              <a:latin typeface="Wingdings" panose="05000000000000000000" pitchFamily="2" charset="2"/>
              <a:cs typeface="Arial" panose="020B0604020202020204" pitchFamily="34" charset="0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8284033" y="4787900"/>
            <a:ext cx="386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B050"/>
                </a:solidFill>
                <a:latin typeface="Wingdings" panose="05000000000000000000" pitchFamily="2" charset="2"/>
                <a:cs typeface="Arial" panose="020B0604020202020204" pitchFamily="34" charset="0"/>
              </a:rPr>
              <a:t>ü</a:t>
            </a:r>
            <a:endParaRPr lang="de-DE" sz="1600" b="1" dirty="0" smtClean="0">
              <a:solidFill>
                <a:srgbClr val="00B050"/>
              </a:solidFill>
              <a:latin typeface="Wingdings" panose="05000000000000000000" pitchFamily="2" charset="2"/>
              <a:cs typeface="Arial" panose="020B0604020202020204" pitchFamily="34" charset="0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8284033" y="5229200"/>
            <a:ext cx="386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FFC000"/>
                </a:solidFill>
                <a:latin typeface="Wingdings" panose="05000000000000000000" pitchFamily="2" charset="2"/>
                <a:cs typeface="Arial" panose="020B0604020202020204" pitchFamily="34" charset="0"/>
              </a:rPr>
              <a:t>ü</a:t>
            </a:r>
            <a:endParaRPr lang="de-DE" sz="1600" b="1" dirty="0" smtClean="0">
              <a:solidFill>
                <a:srgbClr val="FFC000"/>
              </a:solidFill>
              <a:latin typeface="Wingdings" panose="05000000000000000000" pitchFamily="2" charset="2"/>
              <a:cs typeface="Arial" panose="020B0604020202020204" pitchFamily="34" charset="0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8284033" y="5802700"/>
            <a:ext cx="386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FFC000"/>
                </a:solidFill>
                <a:latin typeface="Wingdings" panose="05000000000000000000" pitchFamily="2" charset="2"/>
                <a:cs typeface="Arial" panose="020B0604020202020204" pitchFamily="34" charset="0"/>
              </a:rPr>
              <a:t>ü</a:t>
            </a:r>
            <a:endParaRPr lang="de-DE" sz="1600" b="1" dirty="0" smtClean="0">
              <a:solidFill>
                <a:srgbClr val="FFC000"/>
              </a:solidFill>
              <a:latin typeface="Wingdings" panose="05000000000000000000" pitchFamily="2" charset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93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>
            <a:grpSpLocks noChangeAspect="1"/>
          </p:cNvGrpSpPr>
          <p:nvPr/>
        </p:nvGrpSpPr>
        <p:grpSpPr>
          <a:xfrm>
            <a:off x="420458" y="1929556"/>
            <a:ext cx="4523908" cy="4371549"/>
            <a:chOff x="7002270" y="1088740"/>
            <a:chExt cx="4703928" cy="4545506"/>
          </a:xfrm>
        </p:grpSpPr>
        <p:pic>
          <p:nvPicPr>
            <p:cNvPr id="15" name="Grafik 14" descr="Bildschirmausschnitt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2270" y="1088740"/>
              <a:ext cx="4703928" cy="4545506"/>
            </a:xfrm>
            <a:prstGeom prst="rect">
              <a:avLst/>
            </a:prstGeom>
          </p:spPr>
        </p:pic>
        <p:sp>
          <p:nvSpPr>
            <p:cNvPr id="16" name="Rechteck 15"/>
            <p:cNvSpPr/>
            <p:nvPr/>
          </p:nvSpPr>
          <p:spPr>
            <a:xfrm>
              <a:off x="7047275" y="1178750"/>
              <a:ext cx="4590510" cy="2025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mCBM</a:t>
            </a:r>
            <a:r>
              <a:rPr lang="en-US" dirty="0"/>
              <a:t> data </a:t>
            </a:r>
            <a:r>
              <a:rPr lang="en-US" dirty="0" smtClean="0"/>
              <a:t>taking 2021 &amp; 2022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0" name="Textfeld 28"/>
          <p:cNvSpPr txBox="1"/>
          <p:nvPr/>
        </p:nvSpPr>
        <p:spPr>
          <a:xfrm>
            <a:off x="6597225" y="2015176"/>
            <a:ext cx="2506596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proposal to be submitted in 2019/20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Geschweifte Klammer rechts 10"/>
          <p:cNvSpPr/>
          <p:nvPr/>
        </p:nvSpPr>
        <p:spPr>
          <a:xfrm>
            <a:off x="6399436" y="1552240"/>
            <a:ext cx="154604" cy="1572205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615466"/>
              </p:ext>
            </p:extLst>
          </p:nvPr>
        </p:nvGraphicFramePr>
        <p:xfrm>
          <a:off x="183470" y="1313765"/>
          <a:ext cx="5940660" cy="182880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720080"/>
                <a:gridCol w="52205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2020</a:t>
                      </a:r>
                    </a:p>
                    <a:p>
                      <a:r>
                        <a:rPr lang="en-US" dirty="0" smtClean="0">
                          <a:solidFill>
                            <a:srgbClr val="FF9900"/>
                          </a:solidFill>
                          <a:latin typeface="Times New Roman"/>
                          <a:cs typeface="Times New Roman"/>
                        </a:rPr>
                        <a:t>→ </a:t>
                      </a:r>
                      <a:r>
                        <a:rPr lang="en-US" dirty="0" smtClean="0">
                          <a:solidFill>
                            <a:srgbClr val="FF9900"/>
                          </a:solidFill>
                          <a:latin typeface="+mn-lt"/>
                          <a:cs typeface="Times New Roman"/>
                        </a:rPr>
                        <a:t>2021</a:t>
                      </a:r>
                      <a:endParaRPr lang="en-US" dirty="0">
                        <a:solidFill>
                          <a:srgbClr val="FF99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r>
                        <a:rPr lang="en-US" baseline="30000" dirty="0" smtClean="0"/>
                        <a:t>st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benchmark run</a:t>
                      </a:r>
                    </a:p>
                    <a:p>
                      <a:r>
                        <a:rPr lang="en-US" sz="1400" noProof="0" dirty="0" smtClean="0"/>
                        <a:t>Λ reconstruction production runs</a:t>
                      </a:r>
                    </a:p>
                    <a:p>
                      <a:r>
                        <a:rPr lang="en-US" sz="1400" noProof="0" dirty="0" smtClean="0"/>
                        <a:t>benchmark</a:t>
                      </a:r>
                      <a:r>
                        <a:rPr lang="en-US" sz="1400" baseline="0" noProof="0" dirty="0" smtClean="0"/>
                        <a:t> coll. systems: </a:t>
                      </a:r>
                      <a:r>
                        <a:rPr lang="en-US" sz="1400" noProof="0" dirty="0" err="1" smtClean="0"/>
                        <a:t>Ni+Ni</a:t>
                      </a:r>
                      <a:r>
                        <a:rPr lang="en-US" sz="1400" noProof="0" dirty="0" smtClean="0"/>
                        <a:t> </a:t>
                      </a:r>
                      <a:r>
                        <a:rPr lang="en-US" sz="1400" noProof="0" dirty="0" err="1" smtClean="0"/>
                        <a:t>1.93AGeV</a:t>
                      </a:r>
                      <a:r>
                        <a:rPr lang="en-US" sz="1400" noProof="0" dirty="0" smtClean="0"/>
                        <a:t> &amp; </a:t>
                      </a:r>
                      <a:r>
                        <a:rPr lang="en-US" sz="1400" noProof="0" dirty="0" err="1" smtClean="0"/>
                        <a:t>Au+Au</a:t>
                      </a:r>
                      <a:r>
                        <a:rPr lang="en-US" sz="1400" noProof="0" dirty="0" smtClean="0"/>
                        <a:t> </a:t>
                      </a:r>
                      <a:r>
                        <a:rPr lang="en-US" sz="1400" noProof="0" dirty="0" err="1" smtClean="0"/>
                        <a:t>1.24AGeV</a:t>
                      </a:r>
                      <a:r>
                        <a:rPr lang="en-US" sz="1400" noProof="0" dirty="0" smtClean="0"/>
                        <a:t> </a:t>
                      </a:r>
                      <a:endParaRPr lang="en-US" sz="1400" noProof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2021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9900"/>
                          </a:solidFill>
                          <a:latin typeface="Times New Roman"/>
                          <a:cs typeface="Times New Roman"/>
                        </a:rPr>
                        <a:t>→ </a:t>
                      </a:r>
                      <a:r>
                        <a:rPr lang="en-US" dirty="0" smtClean="0">
                          <a:solidFill>
                            <a:srgbClr val="FF9900"/>
                          </a:solidFill>
                          <a:latin typeface="+mn-lt"/>
                          <a:cs typeface="Times New Roman"/>
                        </a:rPr>
                        <a:t>2022</a:t>
                      </a:r>
                      <a:endParaRPr lang="en-US" dirty="0" smtClean="0">
                        <a:solidFill>
                          <a:srgbClr val="FF99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r>
                        <a:rPr lang="en-US" baseline="30000" dirty="0" smtClean="0"/>
                        <a:t>nd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benchmark run</a:t>
                      </a:r>
                    </a:p>
                    <a:p>
                      <a:r>
                        <a:rPr lang="el-GR" sz="1400" dirty="0" smtClean="0"/>
                        <a:t>Λ </a:t>
                      </a:r>
                      <a:r>
                        <a:rPr lang="en-US" sz="1400" dirty="0" smtClean="0"/>
                        <a:t>reconstruction in </a:t>
                      </a:r>
                      <a:r>
                        <a:rPr lang="en-US" sz="1400" dirty="0" err="1" smtClean="0"/>
                        <a:t>Ni+Ni</a:t>
                      </a:r>
                      <a:r>
                        <a:rPr lang="en-US" sz="1400" dirty="0" smtClean="0"/>
                        <a:t> and </a:t>
                      </a:r>
                      <a:r>
                        <a:rPr lang="en-US" sz="1400" dirty="0" err="1" smtClean="0"/>
                        <a:t>Au+Au</a:t>
                      </a:r>
                      <a:r>
                        <a:rPr lang="en-US" sz="1400" dirty="0" smtClean="0"/>
                        <a:t> collisions </a:t>
                      </a:r>
                    </a:p>
                    <a:p>
                      <a:r>
                        <a:rPr lang="en-US" sz="1400" dirty="0" smtClean="0"/>
                        <a:t>at various projectile</a:t>
                      </a:r>
                      <a:r>
                        <a:rPr lang="en-US" sz="1400" baseline="0" dirty="0" smtClean="0"/>
                        <a:t> energies </a:t>
                      </a:r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→ </a:t>
                      </a:r>
                      <a:r>
                        <a:rPr lang="el-GR" sz="1400" baseline="0" dirty="0" smtClean="0">
                          <a:latin typeface="+mn-lt"/>
                          <a:cs typeface="Times New Roman"/>
                        </a:rPr>
                        <a:t>Λ</a:t>
                      </a:r>
                      <a:r>
                        <a:rPr lang="de-DE" sz="14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aseline="0" dirty="0" smtClean="0">
                          <a:latin typeface="+mn-lt"/>
                          <a:cs typeface="Times New Roman"/>
                        </a:rPr>
                        <a:t>production excitation function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7" name="Textfeld 16"/>
          <p:cNvSpPr txBox="1"/>
          <p:nvPr/>
        </p:nvSpPr>
        <p:spPr>
          <a:xfrm>
            <a:off x="5078192" y="4329100"/>
            <a:ext cx="393569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 smtClean="0"/>
              <a:t>Λ</a:t>
            </a:r>
            <a:r>
              <a:rPr lang="de-DE" u="sng" dirty="0" smtClean="0"/>
              <a:t> </a:t>
            </a:r>
            <a:r>
              <a:rPr lang="en-US" u="sng" dirty="0" smtClean="0"/>
              <a:t>- slope  parameter: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smaller than proton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not explained by transport models</a:t>
            </a:r>
          </a:p>
          <a:p>
            <a:r>
              <a:rPr lang="en-US" dirty="0" smtClean="0"/>
              <a:t>     reason unclear: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 err="1" smtClean="0"/>
              <a:t>rescattering</a:t>
            </a:r>
            <a:r>
              <a:rPr lang="en-US" dirty="0" smtClean="0"/>
              <a:t> cross section ?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 smtClean="0"/>
              <a:t>repulsive potential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968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1575582" y="3541982"/>
            <a:ext cx="2585511" cy="843720"/>
            <a:chOff x="1536439" y="5757874"/>
            <a:chExt cx="2585511" cy="843720"/>
          </a:xfrm>
        </p:grpSpPr>
        <p:sp>
          <p:nvSpPr>
            <p:cNvPr id="7" name="Line 14"/>
            <p:cNvSpPr>
              <a:spLocks noChangeShapeType="1"/>
            </p:cNvSpPr>
            <p:nvPr/>
          </p:nvSpPr>
          <p:spPr bwMode="auto">
            <a:xfrm rot="16200000">
              <a:off x="1127362" y="6182991"/>
              <a:ext cx="827680" cy="9525"/>
            </a:xfrm>
            <a:prstGeom prst="line">
              <a:avLst/>
            </a:prstGeom>
            <a:noFill/>
            <a:ln w="38100">
              <a:solidFill>
                <a:srgbClr val="FF7C80"/>
              </a:solidFill>
              <a:round/>
              <a:headEnd type="triangle" w="med" len="med"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8" name="Line 18"/>
            <p:cNvSpPr>
              <a:spLocks noChangeShapeType="1"/>
            </p:cNvSpPr>
            <p:nvPr/>
          </p:nvSpPr>
          <p:spPr bwMode="auto">
            <a:xfrm rot="16200000">
              <a:off x="3649396" y="5671848"/>
              <a:ext cx="2" cy="945100"/>
            </a:xfrm>
            <a:prstGeom prst="line">
              <a:avLst/>
            </a:prstGeom>
            <a:noFill/>
            <a:ln w="38100">
              <a:solidFill>
                <a:srgbClr val="FF7C80"/>
              </a:solidFill>
              <a:round/>
              <a:headEnd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19"/>
            <p:cNvSpPr>
              <a:spLocks noChangeShapeType="1"/>
            </p:cNvSpPr>
            <p:nvPr/>
          </p:nvSpPr>
          <p:spPr bwMode="auto">
            <a:xfrm rot="16200000" flipH="1">
              <a:off x="3356864" y="5514248"/>
              <a:ext cx="0" cy="1530168"/>
            </a:xfrm>
            <a:prstGeom prst="line">
              <a:avLst/>
            </a:prstGeom>
            <a:noFill/>
            <a:ln w="38100">
              <a:solidFill>
                <a:srgbClr val="FF7C80"/>
              </a:solidFill>
              <a:round/>
              <a:headEnd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10" name="Line 20"/>
            <p:cNvSpPr>
              <a:spLocks noChangeShapeType="1"/>
            </p:cNvSpPr>
            <p:nvPr/>
          </p:nvSpPr>
          <p:spPr bwMode="auto">
            <a:xfrm rot="16200000" flipH="1">
              <a:off x="2974320" y="5284105"/>
              <a:ext cx="1" cy="2295252"/>
            </a:xfrm>
            <a:prstGeom prst="line">
              <a:avLst/>
            </a:prstGeom>
            <a:noFill/>
            <a:ln w="38100">
              <a:solidFill>
                <a:srgbClr val="FF7C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" name="Line 21"/>
            <p:cNvSpPr>
              <a:spLocks noChangeShapeType="1"/>
            </p:cNvSpPr>
            <p:nvPr/>
          </p:nvSpPr>
          <p:spPr bwMode="auto">
            <a:xfrm rot="16200000">
              <a:off x="2829194" y="5291375"/>
              <a:ext cx="2" cy="2585510"/>
            </a:xfrm>
            <a:prstGeom prst="line">
              <a:avLst/>
            </a:prstGeom>
            <a:noFill/>
            <a:ln w="38100">
              <a:solidFill>
                <a:srgbClr val="FF7C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" name="Line 15"/>
            <p:cNvSpPr>
              <a:spLocks noChangeShapeType="1"/>
            </p:cNvSpPr>
            <p:nvPr/>
          </p:nvSpPr>
          <p:spPr bwMode="auto">
            <a:xfrm rot="16200000">
              <a:off x="1486672" y="6113933"/>
              <a:ext cx="680044" cy="1"/>
            </a:xfrm>
            <a:prstGeom prst="line">
              <a:avLst/>
            </a:prstGeom>
            <a:noFill/>
            <a:ln w="38100">
              <a:solidFill>
                <a:srgbClr val="FF7C80"/>
              </a:solidFill>
              <a:round/>
              <a:headEnd type="triangle" w="med" len="med"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 rot="16200000" flipV="1">
              <a:off x="2336688" y="6024240"/>
              <a:ext cx="505419" cy="4763"/>
            </a:xfrm>
            <a:prstGeom prst="line">
              <a:avLst/>
            </a:prstGeom>
            <a:noFill/>
            <a:ln w="38100">
              <a:solidFill>
                <a:srgbClr val="FF7C80"/>
              </a:solidFill>
              <a:round/>
              <a:headEnd type="triangle" w="med" len="med"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 rot="16200000" flipV="1">
              <a:off x="2991604" y="5943115"/>
              <a:ext cx="370482" cy="0"/>
            </a:xfrm>
            <a:prstGeom prst="line">
              <a:avLst/>
            </a:prstGeom>
            <a:noFill/>
            <a:ln w="38100">
              <a:solidFill>
                <a:srgbClr val="FF7C80"/>
              </a:solidFill>
              <a:round/>
              <a:headEnd type="triangle" w="med" len="med"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" name="Gruppieren 14"/>
          <p:cNvGrpSpPr>
            <a:grpSpLocks noChangeAspect="1"/>
          </p:cNvGrpSpPr>
          <p:nvPr/>
        </p:nvGrpSpPr>
        <p:grpSpPr>
          <a:xfrm flipH="1">
            <a:off x="7103919" y="3103317"/>
            <a:ext cx="2019119" cy="1395155"/>
            <a:chOff x="7049793" y="1449583"/>
            <a:chExt cx="1887692" cy="1304342"/>
          </a:xfrm>
        </p:grpSpPr>
        <p:pic>
          <p:nvPicPr>
            <p:cNvPr id="16" name="Picture 2" descr="https://www.gsi.de/fileadmin/_processed_/csm_1_210116_f1fe4f176c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49793" y="1449583"/>
              <a:ext cx="1887692" cy="1304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35"/>
            <p:cNvSpPr>
              <a:spLocks noChangeArrowheads="1"/>
            </p:cNvSpPr>
            <p:nvPr/>
          </p:nvSpPr>
          <p:spPr bwMode="auto">
            <a:xfrm rot="120000">
              <a:off x="7525242" y="1980067"/>
              <a:ext cx="120577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defRPr/>
              </a:pPr>
              <a:r>
                <a:rPr lang="de-DE" altLang="de-DE" sz="1200" dirty="0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Arial" charset="0"/>
                </a:rPr>
                <a:t>g</a:t>
              </a:r>
              <a:r>
                <a:rPr lang="en-US" altLang="de-DE" sz="1200" dirty="0" err="1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Arial" charset="0"/>
                </a:rPr>
                <a:t>reen</a:t>
              </a:r>
              <a:r>
                <a:rPr lang="en-US" altLang="de-DE" sz="1200" dirty="0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Arial" charset="0"/>
                </a:rPr>
                <a:t> IT cube</a:t>
              </a: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5653248" y="4012039"/>
            <a:ext cx="668085" cy="203801"/>
            <a:chOff x="5116994" y="6227931"/>
            <a:chExt cx="445116" cy="125667"/>
          </a:xfrm>
        </p:grpSpPr>
        <p:sp>
          <p:nvSpPr>
            <p:cNvPr id="19" name="Line 18"/>
            <p:cNvSpPr>
              <a:spLocks noChangeShapeType="1"/>
            </p:cNvSpPr>
            <p:nvPr/>
          </p:nvSpPr>
          <p:spPr bwMode="auto">
            <a:xfrm rot="16200000">
              <a:off x="5339549" y="6005376"/>
              <a:ext cx="3" cy="445113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 rot="16200000" flipH="1">
              <a:off x="5339552" y="6131040"/>
              <a:ext cx="0" cy="445116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</p:grpSp>
      <p:pic>
        <p:nvPicPr>
          <p:cNvPr id="21" name="Grafik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1" y="1133745"/>
            <a:ext cx="4044259" cy="27346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99091" y="3103317"/>
            <a:ext cx="922342" cy="139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81073" y="3103318"/>
            <a:ext cx="1862330" cy="13975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feld 23"/>
          <p:cNvSpPr txBox="1"/>
          <p:nvPr/>
        </p:nvSpPr>
        <p:spPr>
          <a:xfrm>
            <a:off x="4161093" y="1112062"/>
            <a:ext cx="48701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mCBM@SIS18</a:t>
            </a:r>
            <a:r>
              <a:rPr lang="de-DE" sz="16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full system test-setup </a:t>
            </a:r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high-rate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nucleus-nucleus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collisions at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GSI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/FAIR</a:t>
            </a: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161093" y="2023198"/>
            <a:ext cx="497604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CBM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prototype detector systems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streaming read-out and data transport to the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mFLES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10 MHz collision rate</a:t>
            </a:r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irst commissioning beam in December 2018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530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03" y="167502"/>
            <a:ext cx="2203107" cy="1195345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763" y="3175"/>
            <a:ext cx="5667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6"/>
          <p:cNvSpPr txBox="1"/>
          <p:nvPr/>
        </p:nvSpPr>
        <p:spPr>
          <a:xfrm>
            <a:off x="96527" y="717424"/>
            <a:ext cx="2299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b="1" dirty="0" err="1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CBM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@SIS18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671900" y="6560554"/>
            <a:ext cx="14750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Christian Sturm,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GSI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Gerade Verbindung mit Pfeil 5"/>
          <p:cNvCxnSpPr/>
          <p:nvPr/>
        </p:nvCxnSpPr>
        <p:spPr>
          <a:xfrm flipH="1">
            <a:off x="998101" y="1179089"/>
            <a:ext cx="18504" cy="385697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71500" y="5364215"/>
            <a:ext cx="40286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CBM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4400" b="1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SIS100</a:t>
            </a:r>
            <a:endParaRPr lang="de-DE" sz="4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662010" y="199509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2018 - 2022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187532" y="6034354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2025 - </a:t>
            </a:r>
            <a:endParaRPr lang="en-US" dirty="0"/>
          </a:p>
        </p:txBody>
      </p:sp>
      <p:pic>
        <p:nvPicPr>
          <p:cNvPr id="10" name="Picture 2" descr="C:\Users\senger\AppData\Local\Microsoft\Windows\Temporary Internet Files\Content.Outlook\JE4H31NI\CBM_Detektor_Man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1" r="8216"/>
          <a:stretch/>
        </p:blipFill>
        <p:spPr bwMode="auto">
          <a:xfrm>
            <a:off x="5313570" y="4241300"/>
            <a:ext cx="3398890" cy="256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1039827" y="1527514"/>
            <a:ext cx="789190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full system test-setup for high-rate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A+A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collisions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test prototype detectors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test front-end electronics (FEE)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develop &amp; test the data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transport to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DPB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FLIB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(1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and 2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FPGA)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develop &amp; test the data transport to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FLES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develop &amp; test μ-slice + time-slice building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test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&amp; develop data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transport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using a CRI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develop &amp; test a general timing + fast control system 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TFC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develop &amp; test the detector + experiment control system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DCS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&amp; ECS)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to develop &amp; test the online reconstruction +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to develop &amp; test the software online framework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develop &amp; test the data analysis   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-18510" y="2294583"/>
            <a:ext cx="978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–</a:t>
            </a:r>
          </a:p>
          <a:p>
            <a:r>
              <a:rPr lang="en-US" dirty="0" err="1" smtClean="0"/>
              <a:t>Q2</a:t>
            </a:r>
            <a:r>
              <a:rPr lang="en-US" dirty="0" smtClean="0"/>
              <a:t> 2019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-6553" y="3856183"/>
            <a:ext cx="978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Q2</a:t>
            </a:r>
            <a:r>
              <a:rPr lang="en-US" dirty="0" smtClean="0"/>
              <a:t> 2019</a:t>
            </a:r>
          </a:p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017218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of </a:t>
            </a:r>
            <a:r>
              <a:rPr lang="en-US" dirty="0" smtClean="0"/>
              <a:t>the </a:t>
            </a:r>
            <a:r>
              <a:rPr lang="en-US" dirty="0" err="1" smtClean="0"/>
              <a:t>mCBM</a:t>
            </a:r>
            <a:r>
              <a:rPr lang="en-US" dirty="0" smtClean="0"/>
              <a:t> </a:t>
            </a:r>
            <a:r>
              <a:rPr lang="en-US" dirty="0"/>
              <a:t>test-setup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15" y="908720"/>
            <a:ext cx="675075" cy="111387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 rot="21660000">
            <a:off x="774847" y="4976018"/>
            <a:ext cx="16528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support table</a:t>
            </a:r>
          </a:p>
          <a:p>
            <a:r>
              <a:rPr lang="en-US" sz="1050" dirty="0" smtClean="0">
                <a:solidFill>
                  <a:schemeClr val="bg1"/>
                </a:solidFill>
              </a:rPr>
              <a:t>(with rail system)</a:t>
            </a:r>
            <a:endParaRPr lang="en-US" sz="1050" dirty="0">
              <a:solidFill>
                <a:schemeClr val="bg1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5229407" y="987255"/>
            <a:ext cx="3708078" cy="5457080"/>
            <a:chOff x="5112060" y="942250"/>
            <a:chExt cx="3708078" cy="5457080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2060" y="1133745"/>
              <a:ext cx="3520440" cy="4960620"/>
            </a:xfrm>
            <a:prstGeom prst="rect">
              <a:avLst/>
            </a:prstGeom>
          </p:spPr>
        </p:pic>
        <p:sp>
          <p:nvSpPr>
            <p:cNvPr id="18" name="Textfeld 17"/>
            <p:cNvSpPr txBox="1"/>
            <p:nvPr/>
          </p:nvSpPr>
          <p:spPr>
            <a:xfrm>
              <a:off x="7619596" y="4599252"/>
              <a:ext cx="9701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mMUCH</a:t>
              </a:r>
              <a:endParaRPr lang="en-US" sz="1600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7963813" y="3444833"/>
              <a:ext cx="7761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mTRD</a:t>
              </a:r>
              <a:endParaRPr lang="en-US" sz="1600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8037385" y="2438890"/>
              <a:ext cx="7628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mTOF</a:t>
              </a:r>
              <a:endParaRPr lang="en-US" sz="1600" dirty="0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7408681" y="5139190"/>
              <a:ext cx="7537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mSTS</a:t>
              </a:r>
              <a:endParaRPr lang="en-US" sz="1600" dirty="0"/>
            </a:p>
          </p:txBody>
        </p:sp>
        <p:cxnSp>
          <p:nvCxnSpPr>
            <p:cNvPr id="22" name="Gerade Verbindung mit Pfeil 21"/>
            <p:cNvCxnSpPr/>
            <p:nvPr/>
          </p:nvCxnSpPr>
          <p:spPr>
            <a:xfrm rot="480000" flipH="1" flipV="1">
              <a:off x="7220595" y="5646345"/>
              <a:ext cx="360040" cy="5850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/>
            <p:cNvSpPr txBox="1"/>
            <p:nvPr/>
          </p:nvSpPr>
          <p:spPr>
            <a:xfrm>
              <a:off x="6861159" y="6060776"/>
              <a:ext cx="6976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beam</a:t>
              </a: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6551564" y="5405907"/>
              <a:ext cx="7104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target</a:t>
              </a:r>
              <a:endParaRPr lang="en-US" dirty="0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7963813" y="1824209"/>
              <a:ext cx="8563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mRICH</a:t>
              </a:r>
              <a:endParaRPr lang="en-US" sz="1600" dirty="0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7769172" y="942250"/>
              <a:ext cx="1031051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top view</a:t>
              </a: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5877145" y="3924055"/>
              <a:ext cx="7761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mPSD</a:t>
              </a:r>
              <a:endParaRPr lang="en-US" sz="1600" dirty="0"/>
            </a:p>
          </p:txBody>
        </p:sp>
      </p:grpSp>
      <p:grpSp>
        <p:nvGrpSpPr>
          <p:cNvPr id="30" name="Gruppieren 29"/>
          <p:cNvGrpSpPr/>
          <p:nvPr/>
        </p:nvGrpSpPr>
        <p:grpSpPr>
          <a:xfrm>
            <a:off x="91733" y="1653262"/>
            <a:ext cx="5515382" cy="3755958"/>
            <a:chOff x="201976" y="1169567"/>
            <a:chExt cx="5515382" cy="3755958"/>
          </a:xfrm>
        </p:grpSpPr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976" y="1933031"/>
              <a:ext cx="5515382" cy="2992494"/>
            </a:xfrm>
            <a:prstGeom prst="rect">
              <a:avLst/>
            </a:prstGeom>
          </p:spPr>
        </p:pic>
        <p:sp>
          <p:nvSpPr>
            <p:cNvPr id="32" name="Textfeld 31"/>
            <p:cNvSpPr txBox="1"/>
            <p:nvPr/>
          </p:nvSpPr>
          <p:spPr>
            <a:xfrm>
              <a:off x="1708093" y="1169567"/>
              <a:ext cx="1218955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side view</a:t>
              </a:r>
            </a:p>
          </p:txBody>
        </p:sp>
        <p:sp>
          <p:nvSpPr>
            <p:cNvPr id="33" name="Textfeld 32"/>
            <p:cNvSpPr txBox="1"/>
            <p:nvPr/>
          </p:nvSpPr>
          <p:spPr>
            <a:xfrm rot="21540000">
              <a:off x="2930548" y="4405625"/>
              <a:ext cx="165281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>
                  <a:solidFill>
                    <a:schemeClr val="bg1"/>
                  </a:solidFill>
                </a:rPr>
                <a:t>support table</a:t>
              </a:r>
            </a:p>
            <a:p>
              <a:r>
                <a:rPr lang="en-US" sz="1050" dirty="0" smtClean="0">
                  <a:solidFill>
                    <a:schemeClr val="bg1"/>
                  </a:solidFill>
                </a:rPr>
                <a:t>(with rail system)</a:t>
              </a:r>
              <a:endParaRPr lang="en-US" sz="105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56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mCBM</a:t>
            </a:r>
            <a:r>
              <a:rPr lang="en-US" dirty="0"/>
              <a:t> read-out and data transport</a:t>
            </a:r>
            <a:br>
              <a:rPr lang="en-US" dirty="0"/>
            </a:br>
            <a:r>
              <a:rPr lang="en-US" dirty="0"/>
              <a:t>Start </a:t>
            </a:r>
            <a:r>
              <a:rPr lang="en-US" dirty="0" smtClean="0"/>
              <a:t>version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773704"/>
            <a:ext cx="8998829" cy="5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69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 read-out chain of </a:t>
            </a:r>
            <a:r>
              <a:rPr lang="en-US" dirty="0" err="1" smtClean="0"/>
              <a:t>mSTS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146686" y="1196964"/>
            <a:ext cx="8723830" cy="4429855"/>
            <a:chOff x="146686" y="1196964"/>
            <a:chExt cx="8723830" cy="4429855"/>
          </a:xfrm>
        </p:grpSpPr>
        <p:pic>
          <p:nvPicPr>
            <p:cNvPr id="8" name="Content Placeholder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36" t="8941" r="12333" b="6876"/>
            <a:stretch/>
          </p:blipFill>
          <p:spPr>
            <a:xfrm>
              <a:off x="1515801" y="2610099"/>
              <a:ext cx="2014167" cy="1661689"/>
            </a:xfrm>
            <a:prstGeom prst="rect">
              <a:avLst/>
            </a:prstGeom>
          </p:spPr>
        </p:pic>
        <p:pic>
          <p:nvPicPr>
            <p:cNvPr id="9" name="Grafik 1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564018">
              <a:off x="-510104" y="3101693"/>
              <a:ext cx="2364233" cy="818189"/>
            </a:xfrm>
            <a:prstGeom prst="rect">
              <a:avLst/>
            </a:prstGeom>
          </p:spPr>
        </p:pic>
        <p:sp>
          <p:nvSpPr>
            <p:cNvPr id="10" name="Right Arrow 13"/>
            <p:cNvSpPr/>
            <p:nvPr/>
          </p:nvSpPr>
          <p:spPr>
            <a:xfrm>
              <a:off x="957972" y="3090110"/>
              <a:ext cx="609600" cy="68759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4" descr="http://cbm.uni-muenster.de/daq/more/mcbm/p_20180104_175728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270"/>
            <a:stretch/>
          </p:blipFill>
          <p:spPr bwMode="auto">
            <a:xfrm>
              <a:off x="6162653" y="2610099"/>
              <a:ext cx="2650710" cy="1661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5"/>
            <p:cNvSpPr txBox="1"/>
            <p:nvPr/>
          </p:nvSpPr>
          <p:spPr>
            <a:xfrm>
              <a:off x="146686" y="1309262"/>
              <a:ext cx="14513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STS modules </a:t>
              </a:r>
              <a:br>
                <a:rPr lang="en-US" sz="1400" b="1" dirty="0" smtClean="0"/>
              </a:br>
              <a:r>
                <a:rPr lang="en-US" sz="1400" dirty="0" smtClean="0"/>
                <a:t>8 STS-XYTER v2.0 on FEB-8</a:t>
              </a:r>
              <a:endParaRPr lang="en-US" sz="1400" dirty="0"/>
            </a:p>
          </p:txBody>
        </p:sp>
        <p:sp>
          <p:nvSpPr>
            <p:cNvPr id="13" name="TextBox 17"/>
            <p:cNvSpPr txBox="1"/>
            <p:nvPr/>
          </p:nvSpPr>
          <p:spPr>
            <a:xfrm>
              <a:off x="523864" y="4584992"/>
              <a:ext cx="14551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copper link </a:t>
              </a:r>
              <a:endParaRPr lang="en-US" sz="1400" dirty="0"/>
            </a:p>
          </p:txBody>
        </p:sp>
        <p:sp>
          <p:nvSpPr>
            <p:cNvPr id="14" name="TextBox 18"/>
            <p:cNvSpPr txBox="1"/>
            <p:nvPr/>
          </p:nvSpPr>
          <p:spPr>
            <a:xfrm>
              <a:off x="3002626" y="4601391"/>
              <a:ext cx="13664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optical link</a:t>
              </a:r>
              <a:endParaRPr lang="en-US" sz="1400" dirty="0"/>
            </a:p>
          </p:txBody>
        </p:sp>
        <p:sp>
          <p:nvSpPr>
            <p:cNvPr id="15" name="Rectangle 20"/>
            <p:cNvSpPr/>
            <p:nvPr/>
          </p:nvSpPr>
          <p:spPr>
            <a:xfrm>
              <a:off x="6219805" y="1209839"/>
              <a:ext cx="265071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000" b="1" dirty="0" smtClean="0"/>
                <a:t>FLES input node</a:t>
              </a:r>
            </a:p>
            <a:p>
              <a:pPr algn="ctr"/>
              <a:r>
                <a:rPr lang="en-US" altLang="en-US" sz="2000" b="1" dirty="0" smtClean="0"/>
                <a:t>with FLIB</a:t>
              </a:r>
            </a:p>
            <a:p>
              <a:pPr algn="ctr"/>
              <a:r>
                <a:rPr lang="en-US" altLang="en-US" sz="2000" b="1" dirty="0" smtClean="0"/>
                <a:t>boards</a:t>
              </a:r>
              <a:endParaRPr lang="en-US" sz="2000" dirty="0"/>
            </a:p>
          </p:txBody>
        </p:sp>
        <p:sp>
          <p:nvSpPr>
            <p:cNvPr id="16" name="Left Brace 21"/>
            <p:cNvSpPr/>
            <p:nvPr/>
          </p:nvSpPr>
          <p:spPr>
            <a:xfrm rot="16200000">
              <a:off x="1831061" y="3543637"/>
              <a:ext cx="334573" cy="3063241"/>
            </a:xfrm>
            <a:prstGeom prst="lef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22"/>
            <p:cNvSpPr txBox="1"/>
            <p:nvPr/>
          </p:nvSpPr>
          <p:spPr>
            <a:xfrm>
              <a:off x="793838" y="5288265"/>
              <a:ext cx="23989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HTD cave, on detector </a:t>
              </a:r>
              <a:endParaRPr lang="en-US" b="1" dirty="0"/>
            </a:p>
          </p:txBody>
        </p:sp>
        <p:sp>
          <p:nvSpPr>
            <p:cNvPr id="18" name="Left Brace 23"/>
            <p:cNvSpPr/>
            <p:nvPr/>
          </p:nvSpPr>
          <p:spPr>
            <a:xfrm rot="16200000">
              <a:off x="7332432" y="3739388"/>
              <a:ext cx="311152" cy="2650711"/>
            </a:xfrm>
            <a:prstGeom prst="lef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24"/>
            <p:cNvSpPr txBox="1"/>
            <p:nvPr/>
          </p:nvSpPr>
          <p:spPr>
            <a:xfrm>
              <a:off x="6538912" y="5264138"/>
              <a:ext cx="1853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Green Cube </a:t>
              </a:r>
              <a:endParaRPr lang="en-US" b="1" dirty="0"/>
            </a:p>
          </p:txBody>
        </p:sp>
        <p:pic>
          <p:nvPicPr>
            <p:cNvPr id="20" name="Picture 2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833" y="2606234"/>
              <a:ext cx="2067585" cy="1665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ight Arrow 26"/>
            <p:cNvSpPr/>
            <p:nvPr/>
          </p:nvSpPr>
          <p:spPr>
            <a:xfrm>
              <a:off x="3378494" y="3105350"/>
              <a:ext cx="609600" cy="687595"/>
            </a:xfrm>
            <a:prstGeom prst="rightArrow">
              <a:avLst/>
            </a:prstGeom>
            <a:solidFill>
              <a:srgbClr val="FF00FF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Arrow 27"/>
            <p:cNvSpPr/>
            <p:nvPr/>
          </p:nvSpPr>
          <p:spPr>
            <a:xfrm>
              <a:off x="5664494" y="3105350"/>
              <a:ext cx="609600" cy="687595"/>
            </a:xfrm>
            <a:prstGeom prst="rightArrow">
              <a:avLst/>
            </a:prstGeom>
            <a:solidFill>
              <a:srgbClr val="0A0EF5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8"/>
            <p:cNvSpPr txBox="1"/>
            <p:nvPr/>
          </p:nvSpPr>
          <p:spPr>
            <a:xfrm>
              <a:off x="5242906" y="4601391"/>
              <a:ext cx="13664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optical link</a:t>
              </a:r>
              <a:endParaRPr lang="en-US" sz="1400" dirty="0"/>
            </a:p>
          </p:txBody>
        </p:sp>
        <p:sp>
          <p:nvSpPr>
            <p:cNvPr id="24" name="Left Brace 29"/>
            <p:cNvSpPr/>
            <p:nvPr/>
          </p:nvSpPr>
          <p:spPr>
            <a:xfrm rot="16200000">
              <a:off x="4651036" y="3941427"/>
              <a:ext cx="350521" cy="2286001"/>
            </a:xfrm>
            <a:prstGeom prst="lef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30"/>
            <p:cNvSpPr txBox="1"/>
            <p:nvPr/>
          </p:nvSpPr>
          <p:spPr>
            <a:xfrm>
              <a:off x="3892864" y="5264138"/>
              <a:ext cx="1853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DAQ container</a:t>
              </a:r>
              <a:endParaRPr lang="en-US" b="1" dirty="0"/>
            </a:p>
          </p:txBody>
        </p:sp>
        <p:sp>
          <p:nvSpPr>
            <p:cNvPr id="26" name="Rectangle 31"/>
            <p:cNvSpPr/>
            <p:nvPr/>
          </p:nvSpPr>
          <p:spPr>
            <a:xfrm>
              <a:off x="3435541" y="1208350"/>
              <a:ext cx="29447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altLang="en-US" sz="2000" b="1" dirty="0" smtClean="0"/>
                <a:t>μ</a:t>
              </a:r>
              <a:r>
                <a:rPr lang="en-US" altLang="en-US" sz="2000" b="1" dirty="0" smtClean="0"/>
                <a:t>TCA crate</a:t>
              </a:r>
            </a:p>
            <a:p>
              <a:pPr algn="ctr"/>
              <a:r>
                <a:rPr lang="en-US" altLang="en-US" sz="2000" b="1" dirty="0" smtClean="0"/>
                <a:t>with AFCK</a:t>
              </a:r>
            </a:p>
            <a:p>
              <a:pPr algn="ctr"/>
              <a:r>
                <a:rPr lang="en-US" altLang="en-US" sz="2000" b="1" dirty="0" smtClean="0"/>
                <a:t>boards</a:t>
              </a:r>
              <a:endParaRPr lang="en-US" sz="2000" dirty="0"/>
            </a:p>
          </p:txBody>
        </p:sp>
        <p:sp>
          <p:nvSpPr>
            <p:cNvPr id="27" name="Rectangle 1"/>
            <p:cNvSpPr/>
            <p:nvPr/>
          </p:nvSpPr>
          <p:spPr>
            <a:xfrm>
              <a:off x="1321820" y="1196964"/>
              <a:ext cx="239004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/>
                <a:t>Common </a:t>
              </a:r>
              <a:endParaRPr lang="en-US" sz="2000" b="1" dirty="0" smtClean="0"/>
            </a:p>
            <a:p>
              <a:pPr algn="ctr"/>
              <a:r>
                <a:rPr lang="en-US" sz="2000" b="1" dirty="0" err="1" smtClean="0"/>
                <a:t>GBTx</a:t>
              </a:r>
              <a:r>
                <a:rPr lang="en-US" sz="2000" b="1" dirty="0" smtClean="0"/>
                <a:t> </a:t>
              </a:r>
              <a:endParaRPr lang="en-US" sz="2000" b="1" dirty="0"/>
            </a:p>
            <a:p>
              <a:pPr algn="ctr"/>
              <a:r>
                <a:rPr lang="en-US" sz="2000" b="1" dirty="0"/>
                <a:t>Readout Board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1279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mDAQ</a:t>
            </a:r>
            <a:r>
              <a:rPr lang="en-US" dirty="0" smtClean="0"/>
              <a:t> and </a:t>
            </a:r>
            <a:r>
              <a:rPr lang="en-US" dirty="0" err="1" smtClean="0"/>
              <a:t>mFLES</a:t>
            </a:r>
            <a:r>
              <a:rPr lang="en-US" dirty="0" smtClean="0"/>
              <a:t> 2018 (start version)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7812360" y="888250"/>
            <a:ext cx="1189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present design</a:t>
            </a:r>
            <a:endParaRPr lang="en-US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369651"/>
              </p:ext>
            </p:extLst>
          </p:nvPr>
        </p:nvGraphicFramePr>
        <p:xfrm>
          <a:off x="268362" y="3898141"/>
          <a:ext cx="864096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718"/>
                <a:gridCol w="542718"/>
                <a:gridCol w="2536301"/>
                <a:gridCol w="2404166"/>
                <a:gridCol w="2615057"/>
              </a:tblGrid>
              <a:tr h="370840"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Device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Function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Location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70x</a:t>
                      </a:r>
                      <a:r>
                        <a:rPr lang="en-US" sz="160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GBTx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data concentrator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Cave, on</a:t>
                      </a:r>
                      <a:r>
                        <a:rPr lang="en-US" sz="1600" baseline="0" dirty="0" smtClean="0"/>
                        <a:t> detector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12x</a:t>
                      </a:r>
                      <a:r>
                        <a:rPr lang="en-US" sz="160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AFCK</a:t>
                      </a:r>
                      <a:r>
                        <a:rPr lang="en-US" sz="160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r>
                        <a:rPr lang="en-US" sz="1600" baseline="30000" dirty="0" smtClean="0"/>
                        <a:t>st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layer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FPGA board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DAQ</a:t>
                      </a:r>
                      <a:r>
                        <a:rPr lang="en-US" sz="1600" dirty="0" smtClean="0"/>
                        <a:t> container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96x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Optical fibers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Data transport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DAQ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→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Green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 IT Cube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4x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FLIB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r>
                        <a:rPr lang="en-US" sz="1600" baseline="30000" dirty="0" smtClean="0"/>
                        <a:t>nd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 layer FPGA board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Green IT Cube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2x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mFLES</a:t>
                      </a:r>
                      <a:r>
                        <a:rPr lang="en-US" sz="1600" dirty="0" smtClean="0"/>
                        <a:t> input node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Input stage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Green IT Cube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42x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mFLES</a:t>
                      </a:r>
                      <a:r>
                        <a:rPr lang="en-US" sz="1600" dirty="0" smtClean="0"/>
                        <a:t> compute nodes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Processing stage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Green IT Cube</a:t>
                      </a: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6" name="Gruppieren 15"/>
          <p:cNvGrpSpPr/>
          <p:nvPr/>
        </p:nvGrpSpPr>
        <p:grpSpPr>
          <a:xfrm>
            <a:off x="2072483" y="800464"/>
            <a:ext cx="4999033" cy="3074817"/>
            <a:chOff x="2072483" y="800464"/>
            <a:chExt cx="4999033" cy="307481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2483" y="800464"/>
              <a:ext cx="4999033" cy="3074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>
              <a:off x="2833360" y="1290246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1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4391980" y="1875311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5308635" y="2235351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5668675" y="2573905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5967155" y="2573905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6642230" y="1530097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6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Datumsplatzhalt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29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" y="0"/>
            <a:ext cx="7822117" cy="692150"/>
          </a:xfrm>
        </p:spPr>
        <p:txBody>
          <a:bodyPr/>
          <a:lstStyle/>
          <a:p>
            <a:r>
              <a:rPr lang="en-US" dirty="0" err="1" smtClean="0"/>
              <a:t>mCBM</a:t>
            </a:r>
            <a:r>
              <a:rPr lang="en-US" dirty="0" smtClean="0"/>
              <a:t> read-out, data transport and processing </a:t>
            </a:r>
            <a:br>
              <a:rPr lang="en-US" dirty="0" smtClean="0"/>
            </a:br>
            <a:r>
              <a:rPr lang="en-US" dirty="0" smtClean="0"/>
              <a:t>Final version</a:t>
            </a:r>
            <a:endParaRPr lang="en-US" dirty="0"/>
          </a:p>
        </p:txBody>
      </p:sp>
      <p:pic>
        <p:nvPicPr>
          <p:cNvPr id="167" name="Grafik 1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42" y="773705"/>
            <a:ext cx="8235915" cy="5332740"/>
          </a:xfrm>
          <a:prstGeom prst="rect">
            <a:avLst/>
          </a:prstGeom>
        </p:spPr>
      </p:pic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43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mDAQ</a:t>
            </a:r>
            <a:r>
              <a:rPr lang="en-US" dirty="0"/>
              <a:t> and </a:t>
            </a:r>
            <a:r>
              <a:rPr lang="en-US" dirty="0" err="1"/>
              <a:t>mFLES</a:t>
            </a:r>
            <a:r>
              <a:rPr lang="en-US" dirty="0"/>
              <a:t> </a:t>
            </a:r>
            <a:r>
              <a:rPr lang="en-US" dirty="0" smtClean="0"/>
              <a:t>2019 (</a:t>
            </a:r>
            <a:r>
              <a:rPr lang="en-US" dirty="0" err="1" smtClean="0"/>
              <a:t>SIS100</a:t>
            </a:r>
            <a:r>
              <a:rPr lang="en-US" dirty="0" smtClean="0"/>
              <a:t> version)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7812360" y="888250"/>
            <a:ext cx="1189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present design</a:t>
            </a:r>
            <a:endParaRPr lang="en-US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045717"/>
              </p:ext>
            </p:extLst>
          </p:nvPr>
        </p:nvGraphicFramePr>
        <p:xfrm>
          <a:off x="206515" y="4309305"/>
          <a:ext cx="877597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718"/>
                <a:gridCol w="542718"/>
                <a:gridCol w="2536301"/>
                <a:gridCol w="2768973"/>
                <a:gridCol w="2385265"/>
              </a:tblGrid>
              <a:tr h="370840"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Device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Function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Location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70x</a:t>
                      </a:r>
                      <a:r>
                        <a:rPr lang="en-US" sz="160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GBTx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data concentrator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Cave, on</a:t>
                      </a:r>
                      <a:r>
                        <a:rPr lang="en-US" sz="1600" baseline="0" dirty="0" smtClean="0"/>
                        <a:t> detector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6x</a:t>
                      </a:r>
                      <a:r>
                        <a:rPr lang="en-US" sz="160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FPGA board (</a:t>
                      </a:r>
                      <a:r>
                        <a:rPr lang="en-US" sz="1600" dirty="0" err="1" smtClean="0"/>
                        <a:t>1x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layer only)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DAQ</a:t>
                      </a:r>
                      <a:r>
                        <a:rPr lang="en-US" sz="1600" dirty="0" smtClean="0"/>
                        <a:t> container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2x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mFLES</a:t>
                      </a:r>
                      <a:r>
                        <a:rPr lang="en-US" sz="1600" dirty="0" smtClean="0"/>
                        <a:t> input node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Input stage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DAQ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 container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96x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Optical fibers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Data transport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DAQ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→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Green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 IT Cube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42x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mFLES</a:t>
                      </a:r>
                      <a:r>
                        <a:rPr lang="en-US" sz="1600" dirty="0" smtClean="0"/>
                        <a:t> compute nodes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Processing stage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Green IT Cube</a:t>
                      </a: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5" name="Gruppieren 14"/>
          <p:cNvGrpSpPr/>
          <p:nvPr/>
        </p:nvGrpSpPr>
        <p:grpSpPr>
          <a:xfrm>
            <a:off x="1871700" y="773705"/>
            <a:ext cx="5394052" cy="3492639"/>
            <a:chOff x="1871700" y="773705"/>
            <a:chExt cx="5394052" cy="3492639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1700" y="773705"/>
              <a:ext cx="5394052" cy="3492639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2771800" y="1560276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1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4273520" y="1898830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5308635" y="1898830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073720" y="2483895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6568775" y="2820416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sp>
        <p:nvSpPr>
          <p:cNvPr id="18" name="Datumsplatzhalt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57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6505" y="0"/>
            <a:ext cx="8325925" cy="692150"/>
          </a:xfrm>
        </p:spPr>
        <p:txBody>
          <a:bodyPr/>
          <a:lstStyle/>
          <a:p>
            <a:r>
              <a:rPr lang="en-US" dirty="0" smtClean="0"/>
              <a:t>The high-performance free-streaming </a:t>
            </a:r>
            <a:r>
              <a:rPr lang="en-US" dirty="0" err="1" smtClean="0"/>
              <a:t>DAQ</a:t>
            </a:r>
            <a:r>
              <a:rPr lang="en-US" dirty="0" smtClean="0"/>
              <a:t> system of </a:t>
            </a:r>
            <a:r>
              <a:rPr lang="en-US" dirty="0" err="1" smtClean="0"/>
              <a:t>CBM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3" name="Datumsplatzhalt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34" name="Fußzeilenplatzhalt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35" name="Foliennummernplatzhalt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29" name="Picture 66" descr="http://www.physi.uni-heidelberg.de/~demscher/aida/cbm/01_cbm_cave_20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" y="1284154"/>
            <a:ext cx="9142476" cy="364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" descr="https://www.gsi.de/fileadmin/_processed_/csm_1_210116_f1fe4f176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954" y="2209911"/>
            <a:ext cx="1841942" cy="127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AutoShape 71"/>
          <p:cNvSpPr>
            <a:spLocks noChangeArrowheads="1"/>
          </p:cNvSpPr>
          <p:nvPr/>
        </p:nvSpPr>
        <p:spPr bwMode="auto">
          <a:xfrm>
            <a:off x="5297250" y="2453803"/>
            <a:ext cx="1606550" cy="899140"/>
          </a:xfrm>
          <a:prstGeom prst="rightArrow">
            <a:avLst>
              <a:gd name="adj1" fmla="val 41074"/>
              <a:gd name="adj2" fmla="val 47768"/>
            </a:avLst>
          </a:prstGeom>
          <a:solidFill>
            <a:srgbClr val="FFFF00">
              <a:alpha val="24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de-DE" sz="1800">
              <a:effectLst/>
              <a:latin typeface="Arial" charset="0"/>
              <a:cs typeface="Arial" charset="0"/>
            </a:endParaRPr>
          </a:p>
        </p:txBody>
      </p:sp>
      <p:sp>
        <p:nvSpPr>
          <p:cNvPr id="37" name="Rectangle 18"/>
          <p:cNvSpPr/>
          <p:nvPr/>
        </p:nvSpPr>
        <p:spPr>
          <a:xfrm>
            <a:off x="5284060" y="2715239"/>
            <a:ext cx="153035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de-DE" sz="2000" b="1" dirty="0" smtClean="0">
                <a:solidFill>
                  <a:schemeClr val="bg1"/>
                </a:solidFill>
                <a:cs typeface="Arial" charset="0"/>
              </a:rPr>
              <a:t>1 </a:t>
            </a:r>
            <a:r>
              <a:rPr lang="en-US" altLang="de-DE" sz="2000" b="1" dirty="0">
                <a:solidFill>
                  <a:schemeClr val="bg1"/>
                </a:solidFill>
                <a:cs typeface="Arial" charset="0"/>
              </a:rPr>
              <a:t>TB/s</a:t>
            </a: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 rot="21391634">
            <a:off x="7460513" y="2686063"/>
            <a:ext cx="1229439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altLang="de-DE" sz="14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G</a:t>
            </a:r>
            <a:r>
              <a:rPr lang="en-US" altLang="de-DE" sz="1400" b="1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reen</a:t>
            </a:r>
            <a:r>
              <a:rPr lang="en-US" altLang="de-DE" sz="14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 IT Cube</a:t>
            </a:r>
            <a:endParaRPr lang="en-US" altLang="de-DE" sz="1400" b="1" dirty="0">
              <a:solidFill>
                <a:srgbClr val="00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39" name="Rectangle 26"/>
          <p:cNvSpPr/>
          <p:nvPr/>
        </p:nvSpPr>
        <p:spPr>
          <a:xfrm>
            <a:off x="5492134" y="2376685"/>
            <a:ext cx="953963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altLang="de-DE" sz="1600" dirty="0">
                <a:solidFill>
                  <a:schemeClr val="bg1"/>
                </a:solidFill>
                <a:latin typeface="+mn-lt"/>
                <a:cs typeface="Arial" charset="0"/>
              </a:rPr>
              <a:t>μ</a:t>
            </a:r>
            <a:r>
              <a:rPr lang="el-GR" altLang="de-DE" sz="1600" dirty="0">
                <a:solidFill>
                  <a:schemeClr val="bg1"/>
                </a:solidFill>
                <a:latin typeface="+mn-lt"/>
                <a:cs typeface="Arial" charset="0"/>
              </a:rPr>
              <a:t>-</a:t>
            </a:r>
            <a:r>
              <a:rPr lang="en-US" altLang="de-DE" sz="1600" dirty="0">
                <a:solidFill>
                  <a:schemeClr val="bg1"/>
                </a:solidFill>
                <a:latin typeface="+mn-lt"/>
                <a:cs typeface="Arial" charset="0"/>
              </a:rPr>
              <a:t>slices</a:t>
            </a:r>
          </a:p>
        </p:txBody>
      </p:sp>
      <p:sp>
        <p:nvSpPr>
          <p:cNvPr id="40" name="AutoShape 81"/>
          <p:cNvSpPr>
            <a:spLocks noChangeAspect="1" noChangeArrowheads="1"/>
          </p:cNvSpPr>
          <p:nvPr/>
        </p:nvSpPr>
        <p:spPr bwMode="auto">
          <a:xfrm rot="16200000">
            <a:off x="3105168" y="2604325"/>
            <a:ext cx="1716096" cy="1887706"/>
          </a:xfrm>
          <a:custGeom>
            <a:avLst/>
            <a:gdLst>
              <a:gd name="T0" fmla="*/ 120508298 w 21600"/>
              <a:gd name="T1" fmla="*/ 0 h 21600"/>
              <a:gd name="T2" fmla="*/ 23891132 w 21600"/>
              <a:gd name="T3" fmla="*/ 147238101 h 21600"/>
              <a:gd name="T4" fmla="*/ 120687474 w 21600"/>
              <a:gd name="T5" fmla="*/ 57816468 h 21600"/>
              <a:gd name="T6" fmla="*/ 272176882 w 21600"/>
              <a:gd name="T7" fmla="*/ 146370680 h 21600"/>
              <a:gd name="T8" fmla="*/ 218043946 w 21600"/>
              <a:gd name="T9" fmla="*/ 211871563 h 21600"/>
              <a:gd name="T10" fmla="*/ 163910956 w 21600"/>
              <a:gd name="T11" fmla="*/ 14637068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334" y="10800"/>
                </a:moveTo>
                <a:cubicBezTo>
                  <a:pt x="17334" y="7191"/>
                  <a:pt x="14408" y="4266"/>
                  <a:pt x="10800" y="4266"/>
                </a:cubicBezTo>
                <a:cubicBezTo>
                  <a:pt x="7191" y="4266"/>
                  <a:pt x="4266" y="7191"/>
                  <a:pt x="4266" y="10800"/>
                </a:cubicBezTo>
                <a:cubicBezTo>
                  <a:pt x="4265" y="10816"/>
                  <a:pt x="4266" y="10832"/>
                  <a:pt x="4266" y="10848"/>
                </a:cubicBezTo>
                <a:lnTo>
                  <a:pt x="0" y="10880"/>
                </a:lnTo>
                <a:cubicBezTo>
                  <a:pt x="0" y="10853"/>
                  <a:pt x="0" y="10826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9467" y="15633"/>
                </a:lnTo>
                <a:lnTo>
                  <a:pt x="14634" y="10800"/>
                </a:lnTo>
                <a:lnTo>
                  <a:pt x="17334" y="10800"/>
                </a:lnTo>
                <a:close/>
              </a:path>
            </a:pathLst>
          </a:custGeom>
          <a:solidFill>
            <a:srgbClr val="FF3300">
              <a:alpha val="34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FF0000"/>
              </a:solidFill>
            </a:endParaRPr>
          </a:p>
        </p:txBody>
      </p:sp>
      <p:sp>
        <p:nvSpPr>
          <p:cNvPr id="41" name="Rectangle 86"/>
          <p:cNvSpPr>
            <a:spLocks noChangeArrowheads="1"/>
          </p:cNvSpPr>
          <p:nvPr/>
        </p:nvSpPr>
        <p:spPr bwMode="auto">
          <a:xfrm>
            <a:off x="4682044" y="2722393"/>
            <a:ext cx="486948" cy="361960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de-DE" sz="1800">
              <a:effectLst/>
              <a:latin typeface="Arial" charset="0"/>
              <a:cs typeface="Arial" charset="0"/>
            </a:endParaRPr>
          </a:p>
        </p:txBody>
      </p:sp>
      <p:grpSp>
        <p:nvGrpSpPr>
          <p:cNvPr id="42" name="Gruppieren 25"/>
          <p:cNvGrpSpPr/>
          <p:nvPr/>
        </p:nvGrpSpPr>
        <p:grpSpPr>
          <a:xfrm>
            <a:off x="2969269" y="1749010"/>
            <a:ext cx="1954008" cy="2703968"/>
            <a:chOff x="2659123" y="2134053"/>
            <a:chExt cx="2154564" cy="3016139"/>
          </a:xfrm>
        </p:grpSpPr>
        <p:sp>
          <p:nvSpPr>
            <p:cNvPr id="43" name="Rectangle 82"/>
            <p:cNvSpPr>
              <a:spLocks noChangeArrowheads="1"/>
            </p:cNvSpPr>
            <p:nvPr/>
          </p:nvSpPr>
          <p:spPr bwMode="auto">
            <a:xfrm rot="16200000">
              <a:off x="2437474" y="3867604"/>
              <a:ext cx="1020219" cy="57692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de-DE" sz="2800" dirty="0">
                  <a:solidFill>
                    <a:schemeClr val="bg1"/>
                  </a:solidFill>
                  <a:cs typeface="Arial" charset="0"/>
                </a:rPr>
                <a:t>data</a:t>
              </a:r>
            </a:p>
          </p:txBody>
        </p:sp>
        <p:sp>
          <p:nvSpPr>
            <p:cNvPr id="44" name="Rectangle 83"/>
            <p:cNvSpPr>
              <a:spLocks noChangeArrowheads="1"/>
            </p:cNvSpPr>
            <p:nvPr/>
          </p:nvSpPr>
          <p:spPr bwMode="auto">
            <a:xfrm rot="20011967">
              <a:off x="3005120" y="3087965"/>
              <a:ext cx="908866" cy="58362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de-DE" sz="2800" dirty="0">
                  <a:solidFill>
                    <a:schemeClr val="bg1"/>
                  </a:solidFill>
                  <a:cs typeface="Arial" charset="0"/>
                </a:rPr>
                <a:t>flow</a:t>
              </a:r>
            </a:p>
          </p:txBody>
        </p:sp>
        <p:cxnSp>
          <p:nvCxnSpPr>
            <p:cNvPr id="45" name="Straight Arrow Connector 13"/>
            <p:cNvCxnSpPr>
              <a:cxnSpLocks noChangeShapeType="1"/>
            </p:cNvCxnSpPr>
            <p:nvPr/>
          </p:nvCxnSpPr>
          <p:spPr bwMode="auto">
            <a:xfrm>
              <a:off x="4804751" y="2134053"/>
              <a:ext cx="8936" cy="1004016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" name="Rectangle 15"/>
            <p:cNvSpPr/>
            <p:nvPr/>
          </p:nvSpPr>
          <p:spPr>
            <a:xfrm>
              <a:off x="3340333" y="4253607"/>
              <a:ext cx="1086023" cy="377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de-DE" sz="1600" dirty="0">
                  <a:cs typeface="Arial" charset="0"/>
                </a:rPr>
                <a:t>~80m</a:t>
              </a:r>
            </a:p>
          </p:txBody>
        </p:sp>
        <p:sp>
          <p:nvSpPr>
            <p:cNvPr id="47" name="Rectangle 82"/>
            <p:cNvSpPr>
              <a:spLocks noChangeArrowheads="1"/>
            </p:cNvSpPr>
            <p:nvPr/>
          </p:nvSpPr>
          <p:spPr bwMode="auto">
            <a:xfrm rot="12574093">
              <a:off x="2931476" y="4566567"/>
              <a:ext cx="843466" cy="58362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de-DE" sz="2800" dirty="0" smtClean="0">
                  <a:solidFill>
                    <a:schemeClr val="bg1"/>
                  </a:solidFill>
                  <a:cs typeface="Arial" charset="0"/>
                </a:rPr>
                <a:t>raw</a:t>
              </a:r>
              <a:endParaRPr lang="en-US" altLang="de-DE" sz="2800" dirty="0">
                <a:solidFill>
                  <a:schemeClr val="bg1"/>
                </a:solidFill>
                <a:cs typeface="Arial" charset="0"/>
              </a:endParaRPr>
            </a:p>
          </p:txBody>
        </p:sp>
      </p:grpSp>
      <p:sp>
        <p:nvSpPr>
          <p:cNvPr id="48" name="Rectangle 14"/>
          <p:cNvSpPr/>
          <p:nvPr/>
        </p:nvSpPr>
        <p:spPr>
          <a:xfrm>
            <a:off x="6642230" y="3175016"/>
            <a:ext cx="1168449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sz="1800" dirty="0" smtClean="0">
                <a:solidFill>
                  <a:schemeClr val="bg1"/>
                </a:solidFill>
                <a:latin typeface="+mn-lt"/>
                <a:cs typeface="Arial" charset="0"/>
              </a:rPr>
              <a:t>~ </a:t>
            </a:r>
            <a:r>
              <a:rPr lang="en-US" altLang="de-DE" sz="1800" dirty="0" err="1" smtClean="0">
                <a:solidFill>
                  <a:schemeClr val="bg1"/>
                </a:solidFill>
                <a:latin typeface="+mn-lt"/>
                <a:cs typeface="Arial" charset="0"/>
              </a:rPr>
              <a:t>800m</a:t>
            </a:r>
            <a:endParaRPr lang="en-US" altLang="de-DE" sz="1800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49" name="Textfeld 28"/>
          <p:cNvSpPr txBox="1"/>
          <p:nvPr/>
        </p:nvSpPr>
        <p:spPr>
          <a:xfrm rot="-600000">
            <a:off x="1514962" y="2269832"/>
            <a:ext cx="66075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data transport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50" name="Textfeld 13"/>
          <p:cNvSpPr txBox="1">
            <a:spLocks noChangeArrowheads="1"/>
          </p:cNvSpPr>
          <p:nvPr/>
        </p:nvSpPr>
        <p:spPr bwMode="auto">
          <a:xfrm>
            <a:off x="206515" y="4734145"/>
            <a:ext cx="4320480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xtLst/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/>
            <a:r>
              <a:rPr lang="en-US" altLang="de-DE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Main features: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Arial" pitchFamily="34" charset="0"/>
                <a:cs typeface="Arial" pitchFamily="34" charset="0"/>
              </a:rPr>
              <a:t>radiation tolerant detectors and front-end electronics 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Arial" pitchFamily="34" charset="0"/>
                <a:cs typeface="Arial" pitchFamily="34" charset="0"/>
              </a:rPr>
              <a:t>free-streaming DAQ system</a:t>
            </a:r>
            <a:endParaRPr lang="en-US" altLang="de-DE" sz="1800" dirty="0">
              <a:latin typeface="Arial" pitchFamily="34" charset="0"/>
              <a:cs typeface="Arial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Arial" pitchFamily="34" charset="0"/>
                <a:cs typeface="Arial" pitchFamily="34" charset="0"/>
              </a:rPr>
              <a:t>all detector hits with time </a:t>
            </a:r>
            <a:r>
              <a:rPr lang="en-US" altLang="de-DE" sz="1800" dirty="0" smtClean="0">
                <a:latin typeface="Arial" pitchFamily="34" charset="0"/>
                <a:cs typeface="Arial" pitchFamily="34" charset="0"/>
              </a:rPr>
              <a:t>stamps,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altLang="de-DE" sz="1800" dirty="0" smtClean="0">
                <a:latin typeface="Arial" pitchFamily="34" charset="0"/>
                <a:cs typeface="Arial" pitchFamily="34" charset="0"/>
              </a:rPr>
              <a:t>oftware based event selection</a:t>
            </a:r>
            <a:endParaRPr lang="en-US" altLang="de-DE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" name="Picture 6" descr="omegaP_new24c_co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3394" y="4702202"/>
            <a:ext cx="2754001" cy="201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Straight Arrow Connector 13"/>
          <p:cNvCxnSpPr>
            <a:cxnSpLocks noChangeShapeType="1"/>
          </p:cNvCxnSpPr>
          <p:nvPr/>
        </p:nvCxnSpPr>
        <p:spPr bwMode="auto">
          <a:xfrm>
            <a:off x="8037385" y="1980994"/>
            <a:ext cx="0" cy="322881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" name="Rectangle 11"/>
          <p:cNvSpPr/>
          <p:nvPr/>
        </p:nvSpPr>
        <p:spPr>
          <a:xfrm>
            <a:off x="6662264" y="818710"/>
            <a:ext cx="2468117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sz="1800" dirty="0" smtClean="0">
                <a:latin typeface="+mn-lt"/>
                <a:cs typeface="Arial" charset="0"/>
              </a:rPr>
              <a:t>Green IT Cube: </a:t>
            </a:r>
          </a:p>
          <a:p>
            <a:r>
              <a:rPr lang="en-US" altLang="de-DE" sz="1800" dirty="0" smtClean="0">
                <a:solidFill>
                  <a:srgbClr val="FF0000"/>
                </a:solidFill>
                <a:latin typeface="+mn-lt"/>
                <a:cs typeface="Arial" charset="0"/>
              </a:rPr>
              <a:t>online</a:t>
            </a:r>
            <a:r>
              <a:rPr lang="en-US" altLang="de-DE" sz="1800" dirty="0" smtClean="0">
                <a:latin typeface="+mn-lt"/>
                <a:cs typeface="Arial" charset="0"/>
              </a:rPr>
              <a:t> </a:t>
            </a:r>
          </a:p>
          <a:p>
            <a:r>
              <a:rPr lang="en-US" altLang="de-DE" sz="1800" dirty="0" smtClean="0">
                <a:latin typeface="+mn-lt"/>
                <a:cs typeface="Arial" charset="0"/>
              </a:rPr>
              <a:t>time slice building </a:t>
            </a:r>
            <a:r>
              <a:rPr lang="en-US" altLang="de-DE" sz="18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and</a:t>
            </a:r>
            <a:r>
              <a:rPr lang="en-US" altLang="de-DE" sz="1800" dirty="0" smtClean="0">
                <a:latin typeface="+mn-lt"/>
                <a:cs typeface="Arial" charset="0"/>
              </a:rPr>
              <a:t> event </a:t>
            </a:r>
            <a:r>
              <a:rPr lang="en-US" altLang="de-DE" sz="1800" dirty="0">
                <a:latin typeface="+mn-lt"/>
                <a:cs typeface="Arial" charset="0"/>
              </a:rPr>
              <a:t>selection</a:t>
            </a:r>
          </a:p>
        </p:txBody>
      </p:sp>
      <p:sp>
        <p:nvSpPr>
          <p:cNvPr id="54" name="Rectangle 12"/>
          <p:cNvSpPr/>
          <p:nvPr/>
        </p:nvSpPr>
        <p:spPr>
          <a:xfrm>
            <a:off x="3671900" y="870684"/>
            <a:ext cx="247527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sz="1800" dirty="0" smtClean="0">
                <a:latin typeface="+mn-lt"/>
                <a:cs typeface="Arial" charset="0"/>
              </a:rPr>
              <a:t>DAQ room:</a:t>
            </a:r>
            <a:endParaRPr lang="de-DE" altLang="de-DE" sz="1800" dirty="0" smtClean="0">
              <a:latin typeface="+mn-lt"/>
              <a:cs typeface="Arial" charset="0"/>
            </a:endParaRPr>
          </a:p>
          <a:p>
            <a:r>
              <a:rPr lang="de-DE" altLang="de-DE" sz="1800" dirty="0" smtClean="0">
                <a:latin typeface="+mn-lt"/>
                <a:cs typeface="Arial" charset="0"/>
              </a:rPr>
              <a:t>d</a:t>
            </a:r>
            <a:r>
              <a:rPr lang="en-US" altLang="de-DE" sz="1800" dirty="0" err="1">
                <a:latin typeface="+mn-lt"/>
                <a:cs typeface="Arial" charset="0"/>
              </a:rPr>
              <a:t>ata</a:t>
            </a:r>
            <a:r>
              <a:rPr lang="en-US" altLang="de-DE" sz="1800" dirty="0">
                <a:latin typeface="+mn-lt"/>
                <a:cs typeface="Arial" charset="0"/>
              </a:rPr>
              <a:t> pre-processing </a:t>
            </a:r>
          </a:p>
          <a:p>
            <a:r>
              <a:rPr lang="en-US" altLang="de-DE" sz="1800" dirty="0" smtClean="0">
                <a:latin typeface="+mn-lt"/>
                <a:cs typeface="Arial" charset="0"/>
              </a:rPr>
              <a:t>on FLES </a:t>
            </a:r>
            <a:r>
              <a:rPr lang="en-US" altLang="de-DE" sz="1800" dirty="0">
                <a:latin typeface="+mn-lt"/>
                <a:cs typeface="Arial" charset="0"/>
              </a:rPr>
              <a:t>input cluster</a:t>
            </a:r>
          </a:p>
        </p:txBody>
      </p:sp>
      <p:cxnSp>
        <p:nvCxnSpPr>
          <p:cNvPr id="55" name="Straight Arrow Connector 13"/>
          <p:cNvCxnSpPr>
            <a:cxnSpLocks noChangeShapeType="1"/>
          </p:cNvCxnSpPr>
          <p:nvPr/>
        </p:nvCxnSpPr>
        <p:spPr bwMode="auto">
          <a:xfrm rot="10800000">
            <a:off x="5697125" y="4374105"/>
            <a:ext cx="0" cy="322881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" name="TextBox 55"/>
          <p:cNvSpPr txBox="1"/>
          <p:nvPr/>
        </p:nvSpPr>
        <p:spPr>
          <a:xfrm rot="-2940000">
            <a:off x="6614443" y="2330411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endParaRPr 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 rot="3300000">
            <a:off x="6864985" y="2369142"/>
            <a:ext cx="3401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endParaRPr 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85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mCBM</a:t>
            </a:r>
            <a:r>
              <a:rPr lang="en-US" dirty="0"/>
              <a:t> Cave (</a:t>
            </a:r>
            <a:r>
              <a:rPr lang="en-US" dirty="0" err="1" smtClean="0"/>
              <a:t>HTD</a:t>
            </a:r>
            <a:r>
              <a:rPr lang="en-US" dirty="0" smtClean="0"/>
              <a:t> @ </a:t>
            </a:r>
            <a:r>
              <a:rPr lang="en-US" dirty="0" err="1" smtClean="0"/>
              <a:t>SIS18</a:t>
            </a:r>
            <a:r>
              <a:rPr lang="en-US" dirty="0" smtClean="0"/>
              <a:t> facility)</a:t>
            </a:r>
            <a:endParaRPr lang="en-US" dirty="0"/>
          </a:p>
        </p:txBody>
      </p:sp>
      <p:grpSp>
        <p:nvGrpSpPr>
          <p:cNvPr id="6" name="Gruppieren 17"/>
          <p:cNvGrpSpPr>
            <a:grpSpLocks noChangeAspect="1"/>
          </p:cNvGrpSpPr>
          <p:nvPr/>
        </p:nvGrpSpPr>
        <p:grpSpPr>
          <a:xfrm>
            <a:off x="71500" y="818710"/>
            <a:ext cx="4770530" cy="3412572"/>
            <a:chOff x="485233" y="755229"/>
            <a:chExt cx="8182222" cy="585310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233" y="755229"/>
              <a:ext cx="8182222" cy="5853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hteck 19"/>
            <p:cNvSpPr/>
            <p:nvPr/>
          </p:nvSpPr>
          <p:spPr>
            <a:xfrm>
              <a:off x="656565" y="6151802"/>
              <a:ext cx="270030" cy="270671"/>
            </a:xfrm>
            <a:prstGeom prst="rect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hteck 20"/>
            <p:cNvSpPr/>
            <p:nvPr/>
          </p:nvSpPr>
          <p:spPr>
            <a:xfrm>
              <a:off x="3356865" y="1898830"/>
              <a:ext cx="1395155" cy="270030"/>
            </a:xfrm>
            <a:prstGeom prst="rect">
              <a:avLst/>
            </a:prstGeom>
            <a:solidFill>
              <a:srgbClr val="5F5F5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hteck 21"/>
            <p:cNvSpPr/>
            <p:nvPr/>
          </p:nvSpPr>
          <p:spPr>
            <a:xfrm>
              <a:off x="1037680" y="6151802"/>
              <a:ext cx="270030" cy="270030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feld 22"/>
            <p:cNvSpPr txBox="1"/>
            <p:nvPr/>
          </p:nvSpPr>
          <p:spPr>
            <a:xfrm>
              <a:off x="1367944" y="6144833"/>
              <a:ext cx="13885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additional shielding</a:t>
              </a:r>
              <a:endParaRPr lang="en-US" sz="1400" dirty="0"/>
            </a:p>
          </p:txBody>
        </p:sp>
        <p:sp>
          <p:nvSpPr>
            <p:cNvPr id="12" name="Rechteck 23"/>
            <p:cNvSpPr/>
            <p:nvPr/>
          </p:nvSpPr>
          <p:spPr>
            <a:xfrm>
              <a:off x="3356865" y="2168860"/>
              <a:ext cx="1395155" cy="270030"/>
            </a:xfrm>
            <a:prstGeom prst="rect">
              <a:avLst/>
            </a:prstGeom>
            <a:solidFill>
              <a:srgbClr val="5F5F5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6"/>
          <a:stretch/>
        </p:blipFill>
        <p:spPr bwMode="auto">
          <a:xfrm>
            <a:off x="4341515" y="3566037"/>
            <a:ext cx="4730985" cy="305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76960" y="4239090"/>
            <a:ext cx="431502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modified </a:t>
            </a:r>
            <a:r>
              <a:rPr lang="en-US" dirty="0"/>
              <a:t>switching magnet </a:t>
            </a:r>
            <a:r>
              <a:rPr lang="en-US" sz="1600" dirty="0" smtClean="0"/>
              <a:t>(</a:t>
            </a:r>
            <a:r>
              <a:rPr lang="en-US" sz="1600" dirty="0" err="1"/>
              <a:t>HTD</a:t>
            </a:r>
            <a:r>
              <a:rPr lang="en-US" sz="1600" dirty="0"/>
              <a:t> </a:t>
            </a:r>
            <a:r>
              <a:rPr lang="en-US" sz="1600" dirty="0" err="1" smtClean="0"/>
              <a:t>MU1</a:t>
            </a:r>
            <a:r>
              <a:rPr lang="en-US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</a:t>
            </a:r>
            <a:r>
              <a:rPr lang="en-US" dirty="0" smtClean="0"/>
              <a:t>ew </a:t>
            </a:r>
            <a:r>
              <a:rPr lang="en-US" dirty="0"/>
              <a:t>beam </a:t>
            </a:r>
            <a:r>
              <a:rPr lang="en-US" dirty="0" smtClean="0"/>
              <a:t>dump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dditional shielding</a:t>
            </a:r>
            <a:endParaRPr lang="en-US" dirty="0"/>
          </a:p>
          <a:p>
            <a:endParaRPr lang="en-US" dirty="0" smtClean="0"/>
          </a:p>
          <a:p>
            <a:pPr lvl="2"/>
            <a:r>
              <a:rPr lang="en-US" dirty="0" err="1" smtClean="0"/>
              <a:t>FLUKA</a:t>
            </a:r>
            <a:r>
              <a:rPr lang="en-US" dirty="0" smtClean="0"/>
              <a:t> calculations (right fig.):</a:t>
            </a:r>
            <a:endParaRPr lang="en-US" dirty="0"/>
          </a:p>
          <a:p>
            <a:pPr lvl="2"/>
            <a:r>
              <a:rPr lang="en-US" dirty="0"/>
              <a:t>10</a:t>
            </a:r>
            <a:r>
              <a:rPr lang="en-US" baseline="30000" dirty="0"/>
              <a:t>8</a:t>
            </a:r>
            <a:r>
              <a:rPr lang="en-US" dirty="0"/>
              <a:t> Au ions s</a:t>
            </a:r>
            <a:r>
              <a:rPr lang="en-US" baseline="30000" dirty="0"/>
              <a:t>-1</a:t>
            </a:r>
            <a:r>
              <a:rPr lang="en-US" dirty="0"/>
              <a:t>, 1.24 </a:t>
            </a:r>
            <a:r>
              <a:rPr lang="en-US" dirty="0" err="1"/>
              <a:t>AGeV</a:t>
            </a:r>
            <a:r>
              <a:rPr lang="en-US" dirty="0"/>
              <a:t>,</a:t>
            </a:r>
          </a:p>
          <a:p>
            <a:pPr lvl="2"/>
            <a:r>
              <a:rPr lang="en-US" dirty="0"/>
              <a:t>2.5 mm Au target (P</a:t>
            </a:r>
            <a:r>
              <a:rPr lang="en-US" baseline="-25000" dirty="0"/>
              <a:t>int</a:t>
            </a:r>
            <a:r>
              <a:rPr lang="en-US" dirty="0"/>
              <a:t> = 10%)</a:t>
            </a:r>
          </a:p>
          <a:p>
            <a:pPr lvl="2"/>
            <a:r>
              <a:rPr lang="en-US" dirty="0"/>
              <a:t>vertical section: </a:t>
            </a:r>
            <a:r>
              <a:rPr lang="en-US" b="1" dirty="0"/>
              <a:t>beam level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5"/>
              <p:cNvSpPr txBox="1"/>
              <p:nvPr/>
            </p:nvSpPr>
            <p:spPr>
              <a:xfrm>
                <a:off x="4746560" y="5754151"/>
                <a:ext cx="3233578" cy="3779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b="1" dirty="0">
                    <a:solidFill>
                      <a:srgbClr val="FFFF00"/>
                    </a:solidFill>
                  </a:rPr>
                  <a:t>r</a:t>
                </a:r>
                <a:r>
                  <a:rPr lang="de-DE" b="1" dirty="0" err="1">
                    <a:solidFill>
                      <a:srgbClr val="FFFF00"/>
                    </a:solidFill>
                  </a:rPr>
                  <a:t>equirement</a:t>
                </a:r>
                <a:r>
                  <a:rPr lang="de-DE" b="1" dirty="0">
                    <a:solidFill>
                      <a:srgbClr val="FFFF00"/>
                    </a:solidFill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de-DE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de-DE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</m:acc>
                    <m:r>
                      <a:rPr lang="de-DE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de-DE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de-DE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de-DE" b="1" dirty="0">
                    <a:solidFill>
                      <a:srgbClr val="FFFF00"/>
                    </a:solidFill>
                  </a:rPr>
                  <a:t>Sv/h</a:t>
                </a:r>
              </a:p>
            </p:txBody>
          </p:sp>
        </mc:Choice>
        <mc:Fallback xmlns="">
          <p:sp>
            <p:nvSpPr>
              <p:cNvPr id="15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6560" y="5754151"/>
                <a:ext cx="3233578" cy="377989"/>
              </a:xfrm>
              <a:prstGeom prst="rect">
                <a:avLst/>
              </a:prstGeom>
              <a:blipFill rotWithShape="1">
                <a:blip r:embed="rId4"/>
                <a:stretch>
                  <a:fillRect l="-1698" t="-4839" r="-943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Gerade Verbindung mit Pfeil 16"/>
          <p:cNvCxnSpPr/>
          <p:nvPr/>
        </p:nvCxnSpPr>
        <p:spPr>
          <a:xfrm>
            <a:off x="8031925" y="5951302"/>
            <a:ext cx="631551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5"/>
          <p:cNvSpPr txBox="1"/>
          <p:nvPr/>
        </p:nvSpPr>
        <p:spPr>
          <a:xfrm>
            <a:off x="7813563" y="3455705"/>
            <a:ext cx="824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dose rate</a:t>
            </a:r>
          </a:p>
        </p:txBody>
      </p:sp>
      <p:sp>
        <p:nvSpPr>
          <p:cNvPr id="19" name="Textfeld 24"/>
          <p:cNvSpPr txBox="1"/>
          <p:nvPr/>
        </p:nvSpPr>
        <p:spPr>
          <a:xfrm>
            <a:off x="116505" y="2087270"/>
            <a:ext cx="8130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err="1"/>
              <a:t>HTD</a:t>
            </a:r>
            <a:r>
              <a:rPr lang="de-DE" sz="1100" b="1" dirty="0"/>
              <a:t> </a:t>
            </a:r>
            <a:r>
              <a:rPr lang="de-DE" sz="1100" b="1" dirty="0" err="1" smtClean="0"/>
              <a:t>MU1</a:t>
            </a:r>
            <a:endParaRPr lang="de-DE" sz="1100" b="1" dirty="0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6" y="905307"/>
            <a:ext cx="494739" cy="816319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017" y="818710"/>
            <a:ext cx="3517811" cy="2636995"/>
          </a:xfrm>
          <a:prstGeom prst="rect">
            <a:avLst/>
          </a:prstGeom>
        </p:spPr>
      </p:pic>
      <p:cxnSp>
        <p:nvCxnSpPr>
          <p:cNvPr id="23" name="Gerade Verbindung mit Pfeil 22"/>
          <p:cNvCxnSpPr/>
          <p:nvPr/>
        </p:nvCxnSpPr>
        <p:spPr>
          <a:xfrm flipH="1">
            <a:off x="2771800" y="2348880"/>
            <a:ext cx="3330370" cy="27003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Datumsplatzhalt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28" name="Fußzeilenplatzhalt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12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of the </a:t>
            </a:r>
            <a:r>
              <a:rPr lang="en-US" dirty="0" err="1"/>
              <a:t>mCBM</a:t>
            </a:r>
            <a:r>
              <a:rPr lang="en-US" dirty="0"/>
              <a:t> Cave - HTD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33" y="755229"/>
            <a:ext cx="8182222" cy="585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656565" y="6151802"/>
            <a:ext cx="270030" cy="270671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3356865" y="1898830"/>
            <a:ext cx="1395155" cy="27003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1037680" y="6151802"/>
            <a:ext cx="270030" cy="27003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1367944" y="6144833"/>
            <a:ext cx="13885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additional shielding</a:t>
            </a:r>
            <a:endParaRPr lang="en-US" sz="1400" dirty="0"/>
          </a:p>
        </p:txBody>
      </p:sp>
      <p:sp>
        <p:nvSpPr>
          <p:cNvPr id="12" name="Rechteck 11"/>
          <p:cNvSpPr/>
          <p:nvPr/>
        </p:nvSpPr>
        <p:spPr>
          <a:xfrm>
            <a:off x="3356865" y="2168860"/>
            <a:ext cx="1395155" cy="27003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64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shielding calculations (</a:t>
            </a:r>
            <a:r>
              <a:rPr lang="en-US" dirty="0" err="1"/>
              <a:t>FLUKA</a:t>
            </a:r>
            <a:r>
              <a:rPr lang="en-US" dirty="0"/>
              <a:t>)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566555" y="818709"/>
            <a:ext cx="8241375" cy="5668610"/>
            <a:chOff x="566555" y="818709"/>
            <a:chExt cx="8241375" cy="566861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555" y="818710"/>
              <a:ext cx="8241375" cy="566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feld 3"/>
                <p:cNvSpPr txBox="1"/>
                <p:nvPr/>
              </p:nvSpPr>
              <p:spPr>
                <a:xfrm>
                  <a:off x="4301970" y="5121241"/>
                  <a:ext cx="3233578" cy="3779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>
                      <a:solidFill>
                        <a:srgbClr val="FFFF00"/>
                      </a:solidFill>
                    </a:rPr>
                    <a:t>r</a:t>
                  </a:r>
                  <a:r>
                    <a:rPr lang="de-DE" b="1" dirty="0" err="1">
                      <a:solidFill>
                        <a:srgbClr val="FFFF00"/>
                      </a:solidFill>
                    </a:rPr>
                    <a:t>equirement</a:t>
                  </a:r>
                  <a:r>
                    <a:rPr lang="de-DE" b="1" dirty="0">
                      <a:solidFill>
                        <a:srgbClr val="FFFF00"/>
                      </a:solidFill>
                    </a:rPr>
                    <a:t>: </a:t>
                  </a:r>
                  <a14:m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e-DE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</m:acc>
                      <m:r>
                        <a:rPr lang="de-DE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de-DE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de-DE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de-DE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</m:oMath>
                  </a14:m>
                  <a:r>
                    <a:rPr lang="de-DE" b="1" dirty="0">
                      <a:solidFill>
                        <a:srgbClr val="FFFF00"/>
                      </a:solidFill>
                    </a:rPr>
                    <a:t>Sv/h</a:t>
                  </a:r>
                </a:p>
              </p:txBody>
            </p:sp>
          </mc:Choice>
          <mc:Fallback xmlns="">
            <p:sp>
              <p:nvSpPr>
                <p:cNvPr id="4" name="Textfeld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1970" y="5121241"/>
                  <a:ext cx="3233578" cy="377989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1698" t="-4839" r="-943" b="-258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Gerade Verbindung mit Pfeil 6"/>
            <p:cNvCxnSpPr/>
            <p:nvPr/>
          </p:nvCxnSpPr>
          <p:spPr>
            <a:xfrm>
              <a:off x="7495843" y="5319210"/>
              <a:ext cx="631551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hteck 7"/>
            <p:cNvSpPr/>
            <p:nvPr/>
          </p:nvSpPr>
          <p:spPr>
            <a:xfrm>
              <a:off x="2591780" y="818709"/>
              <a:ext cx="3960440" cy="4050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1286635" y="802449"/>
            <a:ext cx="630672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8</a:t>
            </a:r>
            <a:r>
              <a:rPr lang="en-US" dirty="0"/>
              <a:t> Au ions s</a:t>
            </a:r>
            <a:r>
              <a:rPr lang="en-US" baseline="30000" dirty="0"/>
              <a:t>-1</a:t>
            </a:r>
            <a:r>
              <a:rPr lang="en-US" dirty="0"/>
              <a:t>, 1.24 </a:t>
            </a:r>
            <a:r>
              <a:rPr lang="en-US" dirty="0" err="1"/>
              <a:t>AGeV</a:t>
            </a:r>
            <a:r>
              <a:rPr lang="en-US" dirty="0"/>
              <a:t>, on 2.5 mm Au target (P</a:t>
            </a:r>
            <a:r>
              <a:rPr lang="en-US" baseline="-25000" dirty="0"/>
              <a:t>int</a:t>
            </a:r>
            <a:r>
              <a:rPr lang="en-US" dirty="0"/>
              <a:t> = 10%)</a:t>
            </a:r>
          </a:p>
          <a:p>
            <a:r>
              <a:rPr lang="en-US" dirty="0"/>
              <a:t>vertical section: </a:t>
            </a:r>
            <a:r>
              <a:rPr lang="en-US" b="1" dirty="0"/>
              <a:t>beam level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8061047" y="77370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dose rate</a:t>
            </a:r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5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mCBM</a:t>
            </a:r>
            <a:r>
              <a:rPr lang="en-US" dirty="0" smtClean="0"/>
              <a:t> beam line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4" y="908720"/>
            <a:ext cx="9144000" cy="211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69062" y="3546703"/>
            <a:ext cx="258275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beam diagnostic chamber</a:t>
            </a:r>
          </a:p>
          <a:p>
            <a:r>
              <a:rPr lang="en-US" sz="1600" dirty="0" smtClean="0"/>
              <a:t>scintillation screen 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vacuum: accelerator 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751393" y="4514635"/>
            <a:ext cx="3041217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target chamber</a:t>
            </a: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err="1" smtClean="0"/>
              <a:t>T</a:t>
            </a:r>
            <a:r>
              <a:rPr lang="en-US" sz="1600" baseline="-25000" dirty="0" err="1" smtClean="0"/>
              <a:t>0</a:t>
            </a:r>
            <a:r>
              <a:rPr lang="en-US" sz="1600" dirty="0" smtClean="0"/>
              <a:t> diamond counter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target ladder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small permanent magnet (?)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(to bend-out low-E </a:t>
            </a:r>
            <a:r>
              <a:rPr lang="el-GR" sz="1600" dirty="0" smtClean="0">
                <a:latin typeface="Times New Roman"/>
                <a:cs typeface="Times New Roman"/>
              </a:rPr>
              <a:t>δ</a:t>
            </a:r>
            <a:r>
              <a:rPr lang="de-DE" sz="1600" dirty="0" smtClean="0">
                <a:latin typeface="Times New Roman"/>
                <a:cs typeface="Times New Roman"/>
              </a:rPr>
              <a:t>e)</a:t>
            </a:r>
            <a:endParaRPr lang="en-US" sz="1600" dirty="0" smtClean="0"/>
          </a:p>
          <a:p>
            <a:r>
              <a:rPr lang="en-US" sz="1600" dirty="0" smtClean="0">
                <a:solidFill>
                  <a:srgbClr val="0000FF"/>
                </a:solidFill>
              </a:rPr>
              <a:t>vacuum: experiment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572000" y="3546790"/>
            <a:ext cx="212590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beam pipe</a:t>
            </a:r>
          </a:p>
          <a:p>
            <a:r>
              <a:rPr lang="en-US" sz="1600" dirty="0" smtClean="0"/>
              <a:t>carbon, d=</a:t>
            </a:r>
            <a:r>
              <a:rPr lang="en-US" sz="1600" dirty="0" err="1" smtClean="0"/>
              <a:t>100mm</a:t>
            </a:r>
            <a:endParaRPr lang="en-US" sz="1600" dirty="0"/>
          </a:p>
          <a:p>
            <a:r>
              <a:rPr lang="en-US" sz="1600" dirty="0" smtClean="0">
                <a:solidFill>
                  <a:srgbClr val="0000FF"/>
                </a:solidFill>
              </a:rPr>
              <a:t>vacuum: experiment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509396" y="4680137"/>
            <a:ext cx="252665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u="sng" dirty="0"/>
              <a:t>scintillation </a:t>
            </a:r>
            <a:r>
              <a:rPr lang="en-US" sz="1600" u="sng" dirty="0" smtClean="0"/>
              <a:t>screen</a:t>
            </a:r>
          </a:p>
          <a:p>
            <a:r>
              <a:rPr lang="en-US" sz="1600" dirty="0" smtClean="0"/>
              <a:t>in front of the beam dump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atmospheric pressure 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-18510" y="3023955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Present concept:</a:t>
            </a:r>
            <a:endParaRPr lang="en-US" u="sng" dirty="0"/>
          </a:p>
        </p:txBody>
      </p:sp>
      <p:cxnSp>
        <p:nvCxnSpPr>
          <p:cNvPr id="10" name="Gerade Verbindung mit Pfeil 9"/>
          <p:cNvCxnSpPr/>
          <p:nvPr/>
        </p:nvCxnSpPr>
        <p:spPr>
          <a:xfrm flipV="1">
            <a:off x="2951820" y="2033846"/>
            <a:ext cx="675075" cy="139515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V="1">
            <a:off x="3679029" y="2393887"/>
            <a:ext cx="442921" cy="19839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V="1">
            <a:off x="6102170" y="2312764"/>
            <a:ext cx="172891" cy="11162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V="1">
            <a:off x="7772723" y="2573907"/>
            <a:ext cx="0" cy="19407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55" y="4554125"/>
            <a:ext cx="1546160" cy="1931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490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mSTS</a:t>
            </a:r>
            <a:r>
              <a:rPr lang="en-US" dirty="0" smtClean="0"/>
              <a:t> integration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8" t="20428" r="32784" b="12658"/>
          <a:stretch/>
        </p:blipFill>
        <p:spPr bwMode="auto">
          <a:xfrm>
            <a:off x="1137264" y="2239780"/>
            <a:ext cx="3479741" cy="405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47" r="35846" b="4932"/>
          <a:stretch/>
        </p:blipFill>
        <p:spPr bwMode="auto">
          <a:xfrm>
            <a:off x="6102170" y="912227"/>
            <a:ext cx="2703865" cy="2905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6" t="14938" r="19465" b="6635"/>
          <a:stretch/>
        </p:blipFill>
        <p:spPr bwMode="auto">
          <a:xfrm>
            <a:off x="5382090" y="3924055"/>
            <a:ext cx="3453492" cy="258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296525" y="953725"/>
            <a:ext cx="5535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 C-frames (“Units”)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holding the ladders with modules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holding the read-out and powering electronics </a:t>
            </a:r>
            <a:br>
              <a:rPr lang="en-GB" dirty="0" smtClean="0"/>
            </a:br>
            <a:r>
              <a:rPr lang="en-GB" dirty="0" smtClean="0"/>
              <a:t>(FEB, C-ROB, POB) on cooling plates</a:t>
            </a:r>
          </a:p>
        </p:txBody>
      </p:sp>
      <p:sp>
        <p:nvSpPr>
          <p:cNvPr id="11" name="Textfeld 10"/>
          <p:cNvSpPr txBox="1"/>
          <p:nvPr/>
        </p:nvSpPr>
        <p:spPr>
          <a:xfrm rot="3180505">
            <a:off x="6937483" y="2339561"/>
            <a:ext cx="899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beam pipe</a:t>
            </a:r>
            <a:endParaRPr lang="en-US" sz="120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45" y="3609020"/>
            <a:ext cx="485486" cy="801052"/>
          </a:xfrm>
          <a:prstGeom prst="rect">
            <a:avLst/>
          </a:prstGeom>
        </p:spPr>
      </p:pic>
      <p:sp>
        <p:nvSpPr>
          <p:cNvPr id="17" name="Datumsplatzhalt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64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mRICH</a:t>
            </a:r>
            <a:endParaRPr lang="en-US" dirty="0"/>
          </a:p>
        </p:txBody>
      </p:sp>
      <p:sp>
        <p:nvSpPr>
          <p:cNvPr id="3" name="object 2"/>
          <p:cNvSpPr>
            <a:spLocks noChangeAspect="1"/>
          </p:cNvSpPr>
          <p:nvPr/>
        </p:nvSpPr>
        <p:spPr>
          <a:xfrm>
            <a:off x="2684583" y="4731444"/>
            <a:ext cx="6072882" cy="18029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Group 8"/>
          <p:cNvGrpSpPr/>
          <p:nvPr/>
        </p:nvGrpSpPr>
        <p:grpSpPr>
          <a:xfrm>
            <a:off x="143970" y="1077202"/>
            <a:ext cx="5118100" cy="2565400"/>
            <a:chOff x="542290" y="1116330"/>
            <a:chExt cx="5118100" cy="2565400"/>
          </a:xfrm>
        </p:grpSpPr>
        <p:sp>
          <p:nvSpPr>
            <p:cNvPr id="5" name="object 2"/>
            <p:cNvSpPr/>
            <p:nvPr/>
          </p:nvSpPr>
          <p:spPr>
            <a:xfrm>
              <a:off x="3023870" y="1116330"/>
              <a:ext cx="2636520" cy="2565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53769" y="1197610"/>
              <a:ext cx="579120" cy="968375"/>
            </a:xfrm>
            <a:custGeom>
              <a:avLst/>
              <a:gdLst/>
              <a:ahLst/>
              <a:cxnLst/>
              <a:rect l="l" t="t" r="r" b="b"/>
              <a:pathLst>
                <a:path w="579119" h="968375">
                  <a:moveTo>
                    <a:pt x="0" y="968376"/>
                  </a:moveTo>
                  <a:lnTo>
                    <a:pt x="579120" y="968376"/>
                  </a:lnTo>
                  <a:lnTo>
                    <a:pt x="579120" y="0"/>
                  </a:lnTo>
                  <a:lnTo>
                    <a:pt x="0" y="0"/>
                  </a:lnTo>
                  <a:lnTo>
                    <a:pt x="0" y="968376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53769" y="2223133"/>
              <a:ext cx="579120" cy="920115"/>
            </a:xfrm>
            <a:custGeom>
              <a:avLst/>
              <a:gdLst/>
              <a:ahLst/>
              <a:cxnLst/>
              <a:rect l="l" t="t" r="r" b="b"/>
              <a:pathLst>
                <a:path w="579119" h="920114">
                  <a:moveTo>
                    <a:pt x="0" y="920116"/>
                  </a:moveTo>
                  <a:lnTo>
                    <a:pt x="579120" y="920116"/>
                  </a:lnTo>
                  <a:lnTo>
                    <a:pt x="579120" y="0"/>
                  </a:lnTo>
                  <a:lnTo>
                    <a:pt x="0" y="0"/>
                  </a:lnTo>
                  <a:lnTo>
                    <a:pt x="0" y="920116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53769" y="1197610"/>
              <a:ext cx="579120" cy="1945639"/>
            </a:xfrm>
            <a:custGeom>
              <a:avLst/>
              <a:gdLst/>
              <a:ahLst/>
              <a:cxnLst/>
              <a:rect l="l" t="t" r="r" b="b"/>
              <a:pathLst>
                <a:path w="579119" h="1945639">
                  <a:moveTo>
                    <a:pt x="289560" y="1945639"/>
                  </a:moveTo>
                  <a:lnTo>
                    <a:pt x="0" y="1945639"/>
                  </a:lnTo>
                  <a:lnTo>
                    <a:pt x="0" y="0"/>
                  </a:lnTo>
                  <a:lnTo>
                    <a:pt x="579120" y="0"/>
                  </a:lnTo>
                  <a:lnTo>
                    <a:pt x="579120" y="1945639"/>
                  </a:lnTo>
                  <a:lnTo>
                    <a:pt x="289560" y="1945639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814320" y="1197610"/>
              <a:ext cx="0" cy="968375"/>
            </a:xfrm>
            <a:custGeom>
              <a:avLst/>
              <a:gdLst/>
              <a:ahLst/>
              <a:cxnLst/>
              <a:rect l="l" t="t" r="r" b="b"/>
              <a:pathLst>
                <a:path h="968375">
                  <a:moveTo>
                    <a:pt x="0" y="0"/>
                  </a:moveTo>
                  <a:lnTo>
                    <a:pt x="0" y="968376"/>
                  </a:lnTo>
                </a:path>
              </a:pathLst>
            </a:custGeom>
            <a:ln w="506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814320" y="2223133"/>
              <a:ext cx="0" cy="1134745"/>
            </a:xfrm>
            <a:custGeom>
              <a:avLst/>
              <a:gdLst/>
              <a:ahLst/>
              <a:cxnLst/>
              <a:rect l="l" t="t" r="r" b="b"/>
              <a:pathLst>
                <a:path h="1134745">
                  <a:moveTo>
                    <a:pt x="0" y="0"/>
                  </a:moveTo>
                  <a:lnTo>
                    <a:pt x="0" y="1134746"/>
                  </a:lnTo>
                </a:path>
              </a:pathLst>
            </a:custGeom>
            <a:ln w="506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42290" y="2194560"/>
              <a:ext cx="2647950" cy="0"/>
            </a:xfrm>
            <a:custGeom>
              <a:avLst/>
              <a:gdLst/>
              <a:ahLst/>
              <a:cxnLst/>
              <a:rect l="l" t="t" r="r" b="b"/>
              <a:pathLst>
                <a:path w="2647950">
                  <a:moveTo>
                    <a:pt x="0" y="0"/>
                  </a:moveTo>
                  <a:lnTo>
                    <a:pt x="2647950" y="0"/>
                  </a:lnTo>
                </a:path>
              </a:pathLst>
            </a:custGeom>
            <a:ln w="5714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178810" y="2109470"/>
              <a:ext cx="171450" cy="171450"/>
            </a:xfrm>
            <a:custGeom>
              <a:avLst/>
              <a:gdLst/>
              <a:ahLst/>
              <a:cxnLst/>
              <a:rect l="l" t="t" r="r" b="b"/>
              <a:pathLst>
                <a:path w="171450" h="171450">
                  <a:moveTo>
                    <a:pt x="0" y="0"/>
                  </a:moveTo>
                  <a:lnTo>
                    <a:pt x="0" y="171450"/>
                  </a:lnTo>
                  <a:lnTo>
                    <a:pt x="171450" y="850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3130" y="1339850"/>
              <a:ext cx="1901189" cy="853440"/>
            </a:xfrm>
            <a:custGeom>
              <a:avLst/>
              <a:gdLst/>
              <a:ahLst/>
              <a:cxnLst/>
              <a:rect l="l" t="t" r="r" b="b"/>
              <a:pathLst>
                <a:path w="1901189" h="853439">
                  <a:moveTo>
                    <a:pt x="0" y="853439"/>
                  </a:moveTo>
                  <a:lnTo>
                    <a:pt x="1901189" y="0"/>
                  </a:lnTo>
                </a:path>
              </a:pathLst>
            </a:custGeom>
            <a:ln w="19048">
              <a:solidFill>
                <a:srgbClr val="9999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32889" y="1577339"/>
              <a:ext cx="1281430" cy="568960"/>
            </a:xfrm>
            <a:custGeom>
              <a:avLst/>
              <a:gdLst/>
              <a:ahLst/>
              <a:cxnLst/>
              <a:rect l="l" t="t" r="r" b="b"/>
              <a:pathLst>
                <a:path w="1281430" h="568960">
                  <a:moveTo>
                    <a:pt x="0" y="568960"/>
                  </a:moveTo>
                  <a:lnTo>
                    <a:pt x="1281430" y="0"/>
                  </a:lnTo>
                </a:path>
              </a:pathLst>
            </a:custGeom>
            <a:ln w="19048">
              <a:solidFill>
                <a:srgbClr val="9999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32889" y="2241550"/>
              <a:ext cx="1281430" cy="570230"/>
            </a:xfrm>
            <a:custGeom>
              <a:avLst/>
              <a:gdLst/>
              <a:ahLst/>
              <a:cxnLst/>
              <a:rect l="l" t="t" r="r" b="b"/>
              <a:pathLst>
                <a:path w="1281430" h="570230">
                  <a:moveTo>
                    <a:pt x="0" y="0"/>
                  </a:moveTo>
                  <a:lnTo>
                    <a:pt x="1281430" y="570229"/>
                  </a:lnTo>
                </a:path>
              </a:pathLst>
            </a:custGeom>
            <a:ln w="19048">
              <a:solidFill>
                <a:srgbClr val="9999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53769" y="2194560"/>
              <a:ext cx="1860550" cy="902969"/>
            </a:xfrm>
            <a:custGeom>
              <a:avLst/>
              <a:gdLst/>
              <a:ahLst/>
              <a:cxnLst/>
              <a:rect l="l" t="t" r="r" b="b"/>
              <a:pathLst>
                <a:path w="1860550" h="902969">
                  <a:moveTo>
                    <a:pt x="0" y="0"/>
                  </a:moveTo>
                  <a:lnTo>
                    <a:pt x="1860550" y="902969"/>
                  </a:lnTo>
                </a:path>
              </a:pathLst>
            </a:custGeom>
            <a:ln w="19048">
              <a:solidFill>
                <a:srgbClr val="9999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9"/>
            <p:cNvSpPr txBox="1"/>
            <p:nvPr/>
          </p:nvSpPr>
          <p:spPr>
            <a:xfrm>
              <a:off x="2073910" y="2866572"/>
              <a:ext cx="153035" cy="2540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800" dirty="0">
                  <a:latin typeface="Liberation Sans"/>
                  <a:cs typeface="Liberation Sans"/>
                </a:rPr>
                <a:t>d</a:t>
              </a:r>
              <a:endParaRPr sz="1800">
                <a:latin typeface="Liberation Sans"/>
                <a:cs typeface="Liberation Sans"/>
              </a:endParaRPr>
            </a:p>
          </p:txBody>
        </p:sp>
      </p:grpSp>
      <p:sp>
        <p:nvSpPr>
          <p:cNvPr id="18" name="object 19"/>
          <p:cNvSpPr txBox="1"/>
          <p:nvPr/>
        </p:nvSpPr>
        <p:spPr>
          <a:xfrm>
            <a:off x="1760400" y="3369780"/>
            <a:ext cx="128143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85"/>
              </a:lnSpc>
            </a:pPr>
            <a:r>
              <a:rPr sz="1800" spc="-15" dirty="0">
                <a:cs typeface="Liberation Sans"/>
              </a:rPr>
              <a:t>3</a:t>
            </a:r>
            <a:r>
              <a:rPr sz="1800" dirty="0">
                <a:cs typeface="Liberation Sans"/>
              </a:rPr>
              <a:t>x2</a:t>
            </a:r>
            <a:r>
              <a:rPr sz="1800" spc="-5" dirty="0">
                <a:cs typeface="Liberation Sans"/>
              </a:rPr>
              <a:t> </a:t>
            </a:r>
            <a:r>
              <a:rPr sz="1800" spc="-15" dirty="0">
                <a:cs typeface="Liberation Sans"/>
              </a:rPr>
              <a:t>MAPMT</a:t>
            </a:r>
            <a:endParaRPr sz="1800" dirty="0">
              <a:cs typeface="Liberation Sans"/>
            </a:endParaRPr>
          </a:p>
          <a:p>
            <a:pPr marL="12700">
              <a:lnSpc>
                <a:spcPts val="2085"/>
              </a:lnSpc>
            </a:pPr>
            <a:r>
              <a:rPr sz="1800" dirty="0">
                <a:cs typeface="Liberation Sans"/>
              </a:rPr>
              <a:t>m</a:t>
            </a:r>
            <a:r>
              <a:rPr sz="1800" spc="-15" dirty="0">
                <a:cs typeface="Liberation Sans"/>
              </a:rPr>
              <a:t>o</a:t>
            </a:r>
            <a:r>
              <a:rPr sz="1800" spc="-5" dirty="0">
                <a:cs typeface="Liberation Sans"/>
              </a:rPr>
              <a:t>d</a:t>
            </a:r>
            <a:r>
              <a:rPr sz="1800" spc="-15" dirty="0">
                <a:cs typeface="Liberation Sans"/>
              </a:rPr>
              <a:t>u</a:t>
            </a:r>
            <a:r>
              <a:rPr sz="1800" spc="-5" dirty="0">
                <a:cs typeface="Liberation Sans"/>
              </a:rPr>
              <a:t>le(s)</a:t>
            </a:r>
            <a:endParaRPr sz="1800" dirty="0">
              <a:cs typeface="Liberation Sans"/>
            </a:endParaRPr>
          </a:p>
        </p:txBody>
      </p:sp>
      <p:sp>
        <p:nvSpPr>
          <p:cNvPr id="19" name="object 3"/>
          <p:cNvSpPr>
            <a:spLocks noChangeAspect="1"/>
          </p:cNvSpPr>
          <p:nvPr/>
        </p:nvSpPr>
        <p:spPr>
          <a:xfrm>
            <a:off x="251520" y="3924055"/>
            <a:ext cx="2667248" cy="2297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7"/>
          <p:cNvSpPr txBox="1"/>
          <p:nvPr/>
        </p:nvSpPr>
        <p:spPr>
          <a:xfrm>
            <a:off x="26495" y="863715"/>
            <a:ext cx="1802130" cy="5129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0170" marR="83185">
              <a:lnSpc>
                <a:spcPts val="2010"/>
              </a:lnSpc>
            </a:pPr>
            <a:r>
              <a:rPr sz="1800" spc="-5" dirty="0">
                <a:cs typeface="Liberation Sans"/>
              </a:rPr>
              <a:t>Ae</a:t>
            </a:r>
            <a:r>
              <a:rPr sz="1800" spc="-10" dirty="0">
                <a:cs typeface="Liberation Sans"/>
              </a:rPr>
              <a:t>r</a:t>
            </a:r>
            <a:r>
              <a:rPr sz="1800" spc="-5" dirty="0">
                <a:cs typeface="Liberation Sans"/>
              </a:rPr>
              <a:t>og</a:t>
            </a:r>
            <a:r>
              <a:rPr sz="1800" spc="-15" dirty="0">
                <a:cs typeface="Liberation Sans"/>
              </a:rPr>
              <a:t>e</a:t>
            </a:r>
            <a:r>
              <a:rPr sz="1800" dirty="0">
                <a:cs typeface="Liberation Sans"/>
              </a:rPr>
              <a:t>l</a:t>
            </a:r>
            <a:r>
              <a:rPr sz="1800" spc="-5" dirty="0">
                <a:cs typeface="Liberation Sans"/>
              </a:rPr>
              <a:t> </a:t>
            </a:r>
            <a:r>
              <a:rPr sz="1800" dirty="0">
                <a:cs typeface="Liberation Sans"/>
              </a:rPr>
              <a:t>ra</a:t>
            </a:r>
            <a:r>
              <a:rPr sz="1800" spc="-15" dirty="0">
                <a:cs typeface="Liberation Sans"/>
              </a:rPr>
              <a:t>d</a:t>
            </a:r>
            <a:r>
              <a:rPr sz="1800" spc="-5" dirty="0">
                <a:cs typeface="Liberation Sans"/>
              </a:rPr>
              <a:t>iator </a:t>
            </a:r>
            <a:r>
              <a:rPr lang="de-DE" sz="1800" spc="-5" dirty="0" smtClean="0">
                <a:cs typeface="Liberation Sans"/>
              </a:rPr>
              <a:t>(</a:t>
            </a:r>
            <a:r>
              <a:rPr sz="1800" spc="-5" dirty="0" smtClean="0">
                <a:cs typeface="Liberation Sans"/>
              </a:rPr>
              <a:t>fe</a:t>
            </a:r>
            <a:r>
              <a:rPr sz="1800" dirty="0" smtClean="0">
                <a:cs typeface="Liberation Sans"/>
              </a:rPr>
              <a:t>w</a:t>
            </a:r>
            <a:r>
              <a:rPr sz="1800" spc="-5" dirty="0" smtClean="0">
                <a:cs typeface="Liberation Sans"/>
              </a:rPr>
              <a:t> </a:t>
            </a:r>
            <a:r>
              <a:rPr sz="1800" dirty="0">
                <a:cs typeface="Liberation Sans"/>
              </a:rPr>
              <a:t>cm</a:t>
            </a:r>
            <a:r>
              <a:rPr sz="1800" spc="-5" dirty="0">
                <a:cs typeface="Liberation Sans"/>
              </a:rPr>
              <a:t> </a:t>
            </a:r>
            <a:r>
              <a:rPr sz="1800" dirty="0" smtClean="0">
                <a:cs typeface="Liberation Sans"/>
              </a:rPr>
              <a:t>t</a:t>
            </a:r>
            <a:r>
              <a:rPr sz="1800" spc="-15" dirty="0" smtClean="0">
                <a:cs typeface="Liberation Sans"/>
              </a:rPr>
              <a:t>h</a:t>
            </a:r>
            <a:r>
              <a:rPr sz="1800" spc="-5" dirty="0" smtClean="0">
                <a:cs typeface="Liberation Sans"/>
              </a:rPr>
              <a:t>ick</a:t>
            </a:r>
            <a:r>
              <a:rPr lang="de-DE" sz="1800" spc="-5" dirty="0" smtClean="0">
                <a:cs typeface="Liberation Sans"/>
              </a:rPr>
              <a:t>)</a:t>
            </a:r>
            <a:endParaRPr sz="1800" dirty="0">
              <a:cs typeface="Liberation Sans"/>
            </a:endParaRPr>
          </a:p>
        </p:txBody>
      </p:sp>
      <p:sp>
        <p:nvSpPr>
          <p:cNvPr id="21" name="TextBox 25"/>
          <p:cNvSpPr txBox="1"/>
          <p:nvPr/>
        </p:nvSpPr>
        <p:spPr>
          <a:xfrm>
            <a:off x="5392479" y="863715"/>
            <a:ext cx="3625801" cy="353943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New </a:t>
            </a:r>
            <a:r>
              <a:rPr lang="en-US" sz="1600" u="sng" dirty="0"/>
              <a:t>proposal by the RICH group:</a:t>
            </a:r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smtClean="0"/>
              <a:t>Aerogel </a:t>
            </a:r>
            <a:r>
              <a:rPr lang="en-US" sz="1600" dirty="0"/>
              <a:t>proximity focusing </a:t>
            </a:r>
            <a:r>
              <a:rPr lang="en-US" sz="1600" dirty="0" smtClean="0"/>
              <a:t>RICH</a:t>
            </a:r>
          </a:p>
          <a:p>
            <a:r>
              <a:rPr lang="en-US" sz="1600" dirty="0" smtClean="0"/>
              <a:t>to be installed for phase II / 2019,</a:t>
            </a:r>
          </a:p>
          <a:p>
            <a:r>
              <a:rPr lang="en-US" sz="1600" dirty="0" smtClean="0"/>
              <a:t>≈ 0.5m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acceptance,</a:t>
            </a:r>
          </a:p>
          <a:p>
            <a:r>
              <a:rPr lang="en-US" sz="1600" dirty="0" smtClean="0"/>
              <a:t>need 50 – 70 cm space behind </a:t>
            </a:r>
            <a:r>
              <a:rPr lang="en-US" sz="1600" dirty="0" err="1" smtClean="0"/>
              <a:t>mTOF</a:t>
            </a:r>
            <a:endParaRPr lang="en-US" sz="1600" dirty="0"/>
          </a:p>
          <a:p>
            <a:endParaRPr lang="en-US" sz="1600" dirty="0" smtClean="0"/>
          </a:p>
          <a:p>
            <a:r>
              <a:rPr lang="en-US" sz="1600" b="1" i="1" dirty="0" smtClean="0"/>
              <a:t>open issues: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read-out </a:t>
            </a:r>
          </a:p>
          <a:p>
            <a:r>
              <a:rPr lang="en-US" sz="1600" dirty="0" smtClean="0"/>
              <a:t>     </a:t>
            </a:r>
            <a:r>
              <a:rPr lang="en-US" sz="1600" dirty="0" err="1" smtClean="0"/>
              <a:t>DiRICH</a:t>
            </a:r>
            <a:r>
              <a:rPr lang="en-US" sz="1600" dirty="0" smtClean="0"/>
              <a:t> &amp; </a:t>
            </a:r>
            <a:r>
              <a:rPr lang="en-US" sz="1600" dirty="0" err="1" smtClean="0"/>
              <a:t>TRBnet</a:t>
            </a:r>
            <a:r>
              <a:rPr lang="en-US" sz="1600" dirty="0" smtClean="0"/>
              <a:t> to be included </a:t>
            </a:r>
            <a:endParaRPr lang="en-US" sz="1600" dirty="0"/>
          </a:p>
          <a:p>
            <a:r>
              <a:rPr lang="en-US" sz="1600" dirty="0" smtClean="0"/>
              <a:t>     into the </a:t>
            </a:r>
            <a:r>
              <a:rPr lang="en-US" sz="1600" dirty="0" err="1" smtClean="0"/>
              <a:t>mCBM</a:t>
            </a:r>
            <a:r>
              <a:rPr lang="en-US" sz="1600" dirty="0" smtClean="0"/>
              <a:t> DAQ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→ synergy with </a:t>
            </a:r>
            <a:r>
              <a:rPr lang="en-US" sz="1600" dirty="0" err="1" smtClean="0"/>
              <a:t>mPSD</a:t>
            </a:r>
            <a:endParaRPr lang="en-US" sz="1600" dirty="0" smtClean="0"/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detector integration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integration into </a:t>
            </a:r>
            <a:r>
              <a:rPr lang="en-US" sz="1600" dirty="0" err="1" smtClean="0"/>
              <a:t>mCBM</a:t>
            </a:r>
            <a:endParaRPr lang="en-US" sz="1600" dirty="0"/>
          </a:p>
        </p:txBody>
      </p:sp>
      <p:sp>
        <p:nvSpPr>
          <p:cNvPr id="22" name="Datumsplatzhalt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23" name="Fußzeilenplatzhalt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24" name="Foliennummernplatzhalt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1139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mCBM</a:t>
            </a:r>
            <a:r>
              <a:rPr lang="en-US" dirty="0"/>
              <a:t> – support infrastructure 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6" y="811681"/>
            <a:ext cx="6006944" cy="545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4"/>
          <p:cNvSpPr>
            <a:spLocks noChangeArrowheads="1"/>
          </p:cNvSpPr>
          <p:nvPr/>
        </p:nvSpPr>
        <p:spPr bwMode="auto">
          <a:xfrm rot="20848638">
            <a:off x="1805876" y="2709302"/>
            <a:ext cx="541827" cy="742435"/>
          </a:xfrm>
          <a:prstGeom prst="ellipse">
            <a:avLst/>
          </a:prstGeom>
          <a:noFill/>
          <a:ln w="38100">
            <a:solidFill>
              <a:srgbClr val="FF33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016604" y="4374106"/>
            <a:ext cx="1881396" cy="1035114"/>
          </a:xfrm>
          <a:prstGeom prst="rect">
            <a:avLst/>
          </a:prstGeom>
          <a:noFill/>
          <a:ln w="38100">
            <a:solidFill>
              <a:srgbClr val="FF330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484140" y="1505803"/>
            <a:ext cx="827720" cy="609600"/>
          </a:xfrm>
          <a:prstGeom prst="rect">
            <a:avLst/>
          </a:prstGeom>
          <a:noFill/>
          <a:ln w="38100">
            <a:solidFill>
              <a:srgbClr val="FF330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Line 16"/>
          <p:cNvSpPr>
            <a:spLocks noChangeShapeType="1"/>
          </p:cNvSpPr>
          <p:nvPr/>
        </p:nvSpPr>
        <p:spPr bwMode="auto">
          <a:xfrm flipH="1">
            <a:off x="3041830" y="1088740"/>
            <a:ext cx="3779658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862015" y="888685"/>
            <a:ext cx="11817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effectLst/>
                <a:latin typeface="+mn-lt"/>
              </a:rPr>
              <a:t>g</a:t>
            </a:r>
            <a:r>
              <a:rPr lang="en-US" altLang="de-DE" sz="2000" dirty="0">
                <a:effectLst/>
                <a:latin typeface="+mn-lt"/>
              </a:rPr>
              <a:t>as area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6867525" y="1610548"/>
            <a:ext cx="19284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/>
            <a:r>
              <a:rPr lang="de-DE" altLang="de-DE" sz="2000" dirty="0" err="1" smtClean="0">
                <a:effectLst/>
                <a:latin typeface="+mn-lt"/>
              </a:rPr>
              <a:t>counting</a:t>
            </a:r>
            <a:r>
              <a:rPr lang="de-DE" altLang="de-DE" sz="2000" dirty="0" smtClean="0">
                <a:effectLst/>
                <a:latin typeface="+mn-lt"/>
              </a:rPr>
              <a:t> </a:t>
            </a:r>
            <a:r>
              <a:rPr lang="de-DE" altLang="de-DE" sz="2000" dirty="0" err="1" smtClean="0">
                <a:effectLst/>
                <a:latin typeface="+mn-lt"/>
              </a:rPr>
              <a:t>house</a:t>
            </a:r>
            <a:endParaRPr lang="en-US" altLang="de-DE" sz="2000" dirty="0">
              <a:effectLst/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6880692" y="2659392"/>
            <a:ext cx="19021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effectLst/>
                <a:latin typeface="+mn-lt"/>
              </a:rPr>
              <a:t>DAQ </a:t>
            </a:r>
            <a:r>
              <a:rPr lang="de-DE" altLang="de-DE" sz="2000" dirty="0" err="1" smtClean="0">
                <a:effectLst/>
                <a:latin typeface="+mn-lt"/>
              </a:rPr>
              <a:t>container</a:t>
            </a:r>
            <a:endParaRPr lang="en-US" altLang="de-DE" sz="2000" dirty="0">
              <a:effectLst/>
              <a:latin typeface="+mn-lt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6884217" y="4087743"/>
            <a:ext cx="10679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/>
            <a:r>
              <a:rPr lang="de-DE" altLang="de-DE" sz="2000" b="1" dirty="0" err="1">
                <a:effectLst/>
                <a:latin typeface="+mn-lt"/>
              </a:rPr>
              <a:t>mCBM</a:t>
            </a:r>
            <a:r>
              <a:rPr lang="de-DE" altLang="de-DE" sz="2000" b="1" dirty="0">
                <a:effectLst/>
                <a:latin typeface="+mn-lt"/>
              </a:rPr>
              <a:t> </a:t>
            </a:r>
          </a:p>
          <a:p>
            <a:pPr eaLnBrk="1" hangingPunct="1"/>
            <a:r>
              <a:rPr lang="de-DE" altLang="de-DE" sz="2000" b="1" dirty="0">
                <a:effectLst/>
                <a:latin typeface="+mn-lt"/>
              </a:rPr>
              <a:t>cave</a:t>
            </a:r>
            <a:endParaRPr lang="en-US" altLang="de-DE" sz="2000" b="1" dirty="0">
              <a:effectLst/>
              <a:latin typeface="+mn-lt"/>
            </a:endParaRPr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 flipH="1">
            <a:off x="3311860" y="1810603"/>
            <a:ext cx="3509628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H="1">
            <a:off x="2276744" y="2859447"/>
            <a:ext cx="4544743" cy="11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H="1">
            <a:off x="2917047" y="4441686"/>
            <a:ext cx="3904439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6237185" y="5021810"/>
            <a:ext cx="16385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effectLst/>
                <a:latin typeface="+mn-lt"/>
              </a:rPr>
              <a:t>Green Cube</a:t>
            </a:r>
            <a:endParaRPr lang="en-US" altLang="de-DE" sz="2000" dirty="0">
              <a:effectLst/>
              <a:latin typeface="+mn-lt"/>
            </a:endParaRPr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 flipH="1">
            <a:off x="6957265" y="5443538"/>
            <a:ext cx="0" cy="685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 flipH="1">
            <a:off x="7109665" y="5443538"/>
            <a:ext cx="0" cy="685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764650" y="101254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461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Hit </a:t>
            </a:r>
            <a:r>
              <a:rPr lang="de-DE" dirty="0" err="1" smtClean="0"/>
              <a:t>rates</a:t>
            </a:r>
            <a:r>
              <a:rPr lang="de-DE" dirty="0" smtClean="0"/>
              <a:t> at </a:t>
            </a:r>
            <a:r>
              <a:rPr lang="de-DE" dirty="0" err="1" smtClean="0"/>
              <a:t>mCBM</a:t>
            </a:r>
            <a:r>
              <a:rPr lang="de-DE" dirty="0" smtClean="0"/>
              <a:t> (</a:t>
            </a:r>
            <a:r>
              <a:rPr lang="de-DE" dirty="0" err="1" smtClean="0"/>
              <a:t>simulation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41530" y="4897904"/>
            <a:ext cx="3747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Input: </a:t>
            </a:r>
          </a:p>
          <a:p>
            <a:r>
              <a:rPr lang="en-US" dirty="0" err="1"/>
              <a:t>UrQMD</a:t>
            </a:r>
            <a:r>
              <a:rPr lang="en-US" dirty="0"/>
              <a:t>, </a:t>
            </a:r>
            <a:r>
              <a:rPr lang="en-US" dirty="0" err="1"/>
              <a:t>Au+Au</a:t>
            </a:r>
            <a:r>
              <a:rPr lang="en-US" dirty="0"/>
              <a:t> 1.24 </a:t>
            </a:r>
            <a:r>
              <a:rPr lang="en-US" dirty="0" err="1"/>
              <a:t>AGeV</a:t>
            </a:r>
            <a:r>
              <a:rPr lang="en-US" dirty="0"/>
              <a:t>, </a:t>
            </a:r>
            <a:r>
              <a:rPr lang="en-US" dirty="0" err="1"/>
              <a:t>mbias</a:t>
            </a:r>
            <a:r>
              <a:rPr lang="en-US" dirty="0"/>
              <a:t>,</a:t>
            </a:r>
          </a:p>
          <a:p>
            <a:r>
              <a:rPr lang="en-US" dirty="0"/>
              <a:t>incl.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de-DE" dirty="0">
                <a:cs typeface="Times New Roman"/>
              </a:rPr>
              <a:t>-</a:t>
            </a:r>
            <a:r>
              <a:rPr lang="de-DE" dirty="0" err="1">
                <a:cs typeface="Times New Roman"/>
              </a:rPr>
              <a:t>electrons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4842030" y="1043735"/>
            <a:ext cx="2797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mSTS</a:t>
            </a:r>
            <a:r>
              <a:rPr lang="en-US" i="1" dirty="0"/>
              <a:t>, </a:t>
            </a: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station</a:t>
            </a:r>
          </a:p>
          <a:p>
            <a:r>
              <a:rPr lang="en-US" sz="1400" dirty="0"/>
              <a:t>max. (design) rate: 1.5 MHz/</a:t>
            </a:r>
            <a:r>
              <a:rPr lang="en-US" sz="1400" dirty="0" err="1"/>
              <a:t>cm</a:t>
            </a:r>
            <a:r>
              <a:rPr lang="en-US" sz="1400" baseline="30000" dirty="0" err="1"/>
              <a:t>2</a:t>
            </a:r>
            <a:r>
              <a:rPr lang="en-US" sz="1400" dirty="0"/>
              <a:t> 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325004" y="3158970"/>
            <a:ext cx="2702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mTOF</a:t>
            </a:r>
            <a:endParaRPr lang="en-US" i="1" dirty="0"/>
          </a:p>
          <a:p>
            <a:r>
              <a:rPr lang="en-US" sz="1400" dirty="0"/>
              <a:t>max. (design) rate: 20 kHz/</a:t>
            </a:r>
            <a:r>
              <a:rPr lang="en-US" sz="1400" dirty="0" err="1"/>
              <a:t>cm</a:t>
            </a:r>
            <a:r>
              <a:rPr lang="en-US" sz="1400" baseline="30000" dirty="0" err="1"/>
              <a:t>2</a:t>
            </a:r>
            <a:r>
              <a:rPr lang="en-US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" y="791295"/>
            <a:ext cx="4545505" cy="380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405" y="3969060"/>
            <a:ext cx="4914100" cy="268949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20" y="2078850"/>
            <a:ext cx="574330" cy="947645"/>
          </a:xfrm>
          <a:prstGeom prst="rect">
            <a:avLst/>
          </a:prstGeom>
        </p:spPr>
      </p:pic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94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0"/>
            <a:ext cx="7867122" cy="692150"/>
          </a:xfrm>
        </p:spPr>
        <p:txBody>
          <a:bodyPr/>
          <a:lstStyle/>
          <a:p>
            <a:r>
              <a:rPr lang="en-US" dirty="0" err="1" smtClean="0"/>
              <a:t>mCBM</a:t>
            </a:r>
            <a:r>
              <a:rPr lang="en-US" dirty="0" smtClean="0"/>
              <a:t> benchmark </a:t>
            </a:r>
            <a:r>
              <a:rPr lang="en-US" dirty="0"/>
              <a:t>observable: </a:t>
            </a:r>
            <a:r>
              <a:rPr lang="el-GR" dirty="0"/>
              <a:t>Λ </a:t>
            </a:r>
            <a:r>
              <a:rPr lang="en-US" dirty="0"/>
              <a:t>reconstruction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71500" y="818710"/>
            <a:ext cx="8680007" cy="178510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Λ→</a:t>
            </a:r>
            <a:r>
              <a:rPr lang="de-DE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l-GR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π</a:t>
            </a:r>
            <a:r>
              <a:rPr lang="de-DE" sz="2000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lang="de-DE" u="sng" dirty="0" smtClean="0">
                <a:latin typeface="Times New Roman"/>
                <a:cs typeface="Times New Roman"/>
              </a:rPr>
              <a:t> </a:t>
            </a:r>
          </a:p>
          <a:p>
            <a:r>
              <a:rPr lang="en-US" u="sng" dirty="0" smtClean="0"/>
              <a:t>Feasibility study using </a:t>
            </a:r>
            <a:r>
              <a:rPr lang="en-US" i="1" u="sng" dirty="0" err="1" smtClean="0"/>
              <a:t>mSTS</a:t>
            </a:r>
            <a:r>
              <a:rPr lang="en-US" u="sng" dirty="0" smtClean="0"/>
              <a:t> &amp; </a:t>
            </a:r>
            <a:r>
              <a:rPr lang="en-US" i="1" u="sng" dirty="0" err="1" smtClean="0"/>
              <a:t>mTOF</a:t>
            </a:r>
            <a:r>
              <a:rPr lang="en-US" i="1" u="sng" dirty="0" smtClean="0"/>
              <a:t> (3x stations)</a:t>
            </a:r>
            <a:r>
              <a:rPr lang="en-US" u="sng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straight track candidates </a:t>
            </a:r>
            <a:r>
              <a:rPr lang="en-US" i="1" dirty="0" err="1" smtClean="0"/>
              <a:t>mTOF</a:t>
            </a:r>
            <a:r>
              <a:rPr lang="en-US" dirty="0" smtClean="0"/>
              <a:t> → </a:t>
            </a:r>
            <a:r>
              <a:rPr lang="en-US" i="1" dirty="0" err="1" smtClean="0"/>
              <a:t>mSTS</a:t>
            </a:r>
            <a:r>
              <a:rPr lang="en-US" dirty="0" smtClean="0"/>
              <a:t> (hit station-0, hit station-1) assuming primary vertex on (0,0,0)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proton and pion </a:t>
            </a:r>
            <a:r>
              <a:rPr lang="en-US" dirty="0"/>
              <a:t>candidate  by selection on transverse distance to primary vertex 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/>
              <a:t>momenta from time-of-flight assuming proton and pion </a:t>
            </a:r>
            <a:r>
              <a:rPr lang="en-US" dirty="0" smtClean="0"/>
              <a:t>mass → p,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inv</a:t>
            </a:r>
            <a:endParaRPr lang="en-US" dirty="0" smtClean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519" y="2322166"/>
            <a:ext cx="588981" cy="971819"/>
          </a:xfrm>
          <a:prstGeom prst="rect">
            <a:avLst/>
          </a:prstGeom>
        </p:spPr>
      </p:pic>
      <p:grpSp>
        <p:nvGrpSpPr>
          <p:cNvPr id="18" name="Gruppieren 17"/>
          <p:cNvGrpSpPr/>
          <p:nvPr/>
        </p:nvGrpSpPr>
        <p:grpSpPr>
          <a:xfrm>
            <a:off x="2631018" y="2937713"/>
            <a:ext cx="4436985" cy="3119100"/>
            <a:chOff x="4707015" y="792971"/>
            <a:chExt cx="4436985" cy="3119100"/>
          </a:xfrm>
        </p:grpSpPr>
        <p:pic>
          <p:nvPicPr>
            <p:cNvPr id="19" name="Grafik 18" descr="Bildschirmausschnitt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015" y="792971"/>
              <a:ext cx="4436985" cy="31191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feld 19"/>
                <p:cNvSpPr txBox="1"/>
                <p:nvPr/>
              </p:nvSpPr>
              <p:spPr>
                <a:xfrm>
                  <a:off x="4887035" y="3452910"/>
                  <a:ext cx="14489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  <m: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0" name="Textfeld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7035" y="3452910"/>
                  <a:ext cx="1448986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feld 20"/>
                <p:cNvSpPr txBox="1"/>
                <p:nvPr/>
              </p:nvSpPr>
              <p:spPr>
                <a:xfrm>
                  <a:off x="8614753" y="807823"/>
                  <a:ext cx="52924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1" name="Textfeld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4753" y="807823"/>
                  <a:ext cx="529247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feld 21"/>
                <p:cNvSpPr txBox="1"/>
                <p:nvPr/>
              </p:nvSpPr>
              <p:spPr>
                <a:xfrm>
                  <a:off x="8764152" y="1718810"/>
                  <a:ext cx="3798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2" name="Textfeld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4152" y="1718810"/>
                  <a:ext cx="379848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3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805" y="3168262"/>
            <a:ext cx="3378330" cy="329038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123" y="3168262"/>
            <a:ext cx="3419382" cy="333037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0"/>
            <a:ext cx="7867122" cy="692150"/>
          </a:xfrm>
        </p:spPr>
        <p:txBody>
          <a:bodyPr/>
          <a:lstStyle/>
          <a:p>
            <a:r>
              <a:rPr lang="en-US" dirty="0" err="1" smtClean="0"/>
              <a:t>mCBM</a:t>
            </a:r>
            <a:r>
              <a:rPr lang="en-US" dirty="0" smtClean="0"/>
              <a:t> benchmark </a:t>
            </a:r>
            <a:r>
              <a:rPr lang="en-US" dirty="0"/>
              <a:t>observable: </a:t>
            </a:r>
            <a:r>
              <a:rPr lang="el-GR" dirty="0"/>
              <a:t>Λ </a:t>
            </a:r>
            <a:r>
              <a:rPr lang="en-US" dirty="0"/>
              <a:t>reconstruction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481990" y="3564015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S/B = 8.4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7309149" y="3564015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S/B = 0.24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40764" y="759767"/>
            <a:ext cx="5014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Simulation input:</a:t>
            </a:r>
            <a:r>
              <a:rPr lang="en-US" dirty="0" smtClean="0"/>
              <a:t> 10</a:t>
            </a:r>
            <a:r>
              <a:rPr lang="en-US" baseline="30000" dirty="0" smtClean="0"/>
              <a:t>8</a:t>
            </a:r>
            <a:r>
              <a:rPr lang="en-US" dirty="0" smtClean="0"/>
              <a:t> </a:t>
            </a:r>
            <a:r>
              <a:rPr lang="en-US" dirty="0" err="1" smtClean="0"/>
              <a:t>UrQMD</a:t>
            </a:r>
            <a:r>
              <a:rPr lang="en-US" dirty="0"/>
              <a:t> </a:t>
            </a:r>
            <a:r>
              <a:rPr lang="en-US" dirty="0" smtClean="0"/>
              <a:t>events, min. bias </a:t>
            </a:r>
          </a:p>
        </p:txBody>
      </p:sp>
      <p:pic>
        <p:nvPicPr>
          <p:cNvPr id="15" name="Grafik 14" descr="Bildschirmausschnit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" y="1403775"/>
            <a:ext cx="4357055" cy="1732699"/>
          </a:xfrm>
          <a:prstGeom prst="rect">
            <a:avLst/>
          </a:prstGeom>
        </p:spPr>
      </p:pic>
      <p:pic>
        <p:nvPicPr>
          <p:cNvPr id="18" name="Grafik 17" descr="Bildschirmausschnit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807" y="1441868"/>
            <a:ext cx="4503164" cy="1762107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7309149" y="1219109"/>
            <a:ext cx="1167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Efficiency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6745376" y="3194683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Au+Au</a:t>
            </a:r>
            <a:r>
              <a:rPr lang="en-US" dirty="0" smtClean="0"/>
              <a:t> 1.24AGeV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948291" y="3158970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Ni+Ni</a:t>
            </a:r>
            <a:r>
              <a:rPr lang="en-US" dirty="0" smtClean="0"/>
              <a:t> 1.93AGeV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546775" y="117875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 smtClean="0"/>
              <a:t>Acceptance</a:t>
            </a:r>
            <a:endParaRPr lang="de-DE" dirty="0"/>
          </a:p>
        </p:txBody>
      </p:sp>
      <p:grpSp>
        <p:nvGrpSpPr>
          <p:cNvPr id="21" name="Gruppieren 20"/>
          <p:cNvGrpSpPr>
            <a:grpSpLocks noChangeAspect="1"/>
          </p:cNvGrpSpPr>
          <p:nvPr/>
        </p:nvGrpSpPr>
        <p:grpSpPr>
          <a:xfrm>
            <a:off x="243893" y="3933347"/>
            <a:ext cx="2778241" cy="1863206"/>
            <a:chOff x="4707015" y="792971"/>
            <a:chExt cx="4751068" cy="3186268"/>
          </a:xfrm>
        </p:grpSpPr>
        <p:pic>
          <p:nvPicPr>
            <p:cNvPr id="22" name="Grafik 21" descr="Bildschirmausschnitt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015" y="792971"/>
              <a:ext cx="4436985" cy="31191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feld 22"/>
                <p:cNvSpPr txBox="1"/>
                <p:nvPr/>
              </p:nvSpPr>
              <p:spPr>
                <a:xfrm>
                  <a:off x="4887035" y="3452910"/>
                  <a:ext cx="1996869" cy="526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  <m:r>
                          <a:rPr lang="el-GR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de-DE" sz="1400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de-DE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3" name="Textfeld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7035" y="3452910"/>
                  <a:ext cx="1996869" cy="526329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19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feld 23"/>
                <p:cNvSpPr txBox="1"/>
                <p:nvPr/>
              </p:nvSpPr>
              <p:spPr>
                <a:xfrm>
                  <a:off x="8614753" y="807823"/>
                  <a:ext cx="843330" cy="5789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24" name="Textfeld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4753" y="807823"/>
                  <a:ext cx="843330" cy="578961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feld 24"/>
                <p:cNvSpPr txBox="1"/>
                <p:nvPr/>
              </p:nvSpPr>
              <p:spPr>
                <a:xfrm>
                  <a:off x="8764152" y="1718811"/>
                  <a:ext cx="613392" cy="5789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25" name="Textfeld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4152" y="1718811"/>
                  <a:ext cx="613392" cy="578961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Grafik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2" y="3491372"/>
            <a:ext cx="588981" cy="971819"/>
          </a:xfrm>
          <a:prstGeom prst="rect">
            <a:avLst/>
          </a:prstGeom>
        </p:spPr>
      </p:pic>
      <p:sp>
        <p:nvSpPr>
          <p:cNvPr id="26" name="Datumsplatzhalt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27" name="Fußzeilenplatzhalt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28" name="Foliennummernplatzhalt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135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CBM data transport and </a:t>
            </a:r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395287" y="3699030"/>
            <a:ext cx="8442431" cy="275016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000" kern="0" dirty="0" err="1" smtClean="0"/>
              <a:t>GBTx</a:t>
            </a:r>
            <a:r>
              <a:rPr lang="en-US" sz="2000" kern="0" dirty="0" smtClean="0"/>
              <a:t> :	CERN rad.-hard interface ASIC</a:t>
            </a:r>
            <a:endParaRPr lang="en-US" sz="2000" u="sng" kern="0" dirty="0" smtClean="0"/>
          </a:p>
          <a:p>
            <a:pPr marL="0" indent="0">
              <a:buFontTx/>
              <a:buNone/>
            </a:pPr>
            <a:r>
              <a:rPr lang="en-US" sz="2000" kern="0" dirty="0" smtClean="0"/>
              <a:t>DPB : 	Data Processing Board</a:t>
            </a:r>
          </a:p>
          <a:p>
            <a:pPr marL="0" indent="0">
              <a:buFontTx/>
              <a:buNone/>
            </a:pPr>
            <a:r>
              <a:rPr lang="en-US" sz="2000" kern="0" dirty="0" smtClean="0"/>
              <a:t>TFC : 	Timing and Fast Control Syst.</a:t>
            </a:r>
            <a:endParaRPr lang="en-US" sz="2000" u="sng" kern="0" dirty="0" smtClean="0"/>
          </a:p>
          <a:p>
            <a:pPr marL="0" indent="0">
              <a:buFontTx/>
              <a:buNone/>
            </a:pPr>
            <a:r>
              <a:rPr lang="en-US" sz="2000" kern="0" dirty="0"/>
              <a:t>FLES </a:t>
            </a:r>
            <a:r>
              <a:rPr lang="en-US" sz="2000" kern="0" dirty="0" smtClean="0"/>
              <a:t>: 	First </a:t>
            </a:r>
            <a:r>
              <a:rPr lang="en-US" sz="2000" kern="0" dirty="0"/>
              <a:t>Level Event Selector</a:t>
            </a:r>
          </a:p>
          <a:p>
            <a:pPr marL="0" indent="0">
              <a:buFontTx/>
              <a:buNone/>
            </a:pPr>
            <a:r>
              <a:rPr lang="en-US" sz="1800" kern="0" dirty="0"/>
              <a:t>µ</a:t>
            </a:r>
            <a:r>
              <a:rPr lang="en-US" sz="1800" kern="0" dirty="0" smtClean="0"/>
              <a:t>slice (µS) :</a:t>
            </a:r>
            <a:r>
              <a:rPr lang="en-US" sz="2000" kern="0" dirty="0" smtClean="0"/>
              <a:t> </a:t>
            </a:r>
            <a:r>
              <a:rPr lang="en-US" sz="1800" kern="0" dirty="0" smtClean="0"/>
              <a:t>self contained data block for a subset of the experiment, minimal size depends on degree of data time sorting</a:t>
            </a:r>
          </a:p>
          <a:p>
            <a:pPr marL="0" indent="0">
              <a:buFontTx/>
              <a:buNone/>
            </a:pPr>
            <a:r>
              <a:rPr lang="en-US" sz="1800" kern="0" dirty="0" err="1" smtClean="0"/>
              <a:t>Timeslice</a:t>
            </a:r>
            <a:r>
              <a:rPr lang="en-US" sz="1800" kern="0" dirty="0" smtClean="0"/>
              <a:t> </a:t>
            </a:r>
            <a:r>
              <a:rPr lang="en-US" sz="1800" kern="0" dirty="0"/>
              <a:t>:</a:t>
            </a:r>
            <a:r>
              <a:rPr lang="en-US" sz="1800" kern="0" dirty="0" smtClean="0"/>
              <a:t> collection of µS, self contained data block for the full experiment and a given time interval, includes overlap to avoid edge losses</a:t>
            </a:r>
          </a:p>
        </p:txBody>
      </p:sp>
      <p:sp>
        <p:nvSpPr>
          <p:cNvPr id="8" name="ZoneTexte 44"/>
          <p:cNvSpPr txBox="1"/>
          <p:nvPr/>
        </p:nvSpPr>
        <p:spPr>
          <a:xfrm>
            <a:off x="106467" y="1236701"/>
            <a:ext cx="1789431" cy="14773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Free-streaming FEE</a:t>
            </a:r>
          </a:p>
          <a:p>
            <a:pPr algn="ctr"/>
            <a:r>
              <a:rPr lang="en-US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assigning </a:t>
            </a:r>
          </a:p>
          <a:p>
            <a:pPr algn="ctr"/>
            <a:r>
              <a:rPr lang="en-US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stamps </a:t>
            </a:r>
          </a:p>
          <a:p>
            <a:pPr algn="ctr"/>
            <a:r>
              <a:rPr lang="en-US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hits</a:t>
            </a:r>
            <a:endParaRPr lang="en-US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45"/>
          <p:cNvSpPr txBox="1"/>
          <p:nvPr/>
        </p:nvSpPr>
        <p:spPr>
          <a:xfrm>
            <a:off x="4213860" y="1513699"/>
            <a:ext cx="1694426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FPGA: DPB, </a:t>
            </a:r>
            <a:r>
              <a:rPr lang="en-US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µslice building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FLES interface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necteur droit avec flèche 46"/>
          <p:cNvCxnSpPr>
            <a:stCxn id="11" idx="3"/>
            <a:endCxn id="9" idx="1"/>
          </p:cNvCxnSpPr>
          <p:nvPr/>
        </p:nvCxnSpPr>
        <p:spPr>
          <a:xfrm flipV="1">
            <a:off x="3559175" y="1975364"/>
            <a:ext cx="654685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47"/>
          <p:cNvSpPr txBox="1"/>
          <p:nvPr/>
        </p:nvSpPr>
        <p:spPr>
          <a:xfrm>
            <a:off x="2695575" y="1790699"/>
            <a:ext cx="86360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GBTx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necteur droit avec flèche 48"/>
          <p:cNvCxnSpPr>
            <a:stCxn id="8" idx="3"/>
            <a:endCxn id="11" idx="1"/>
          </p:cNvCxnSpPr>
          <p:nvPr/>
        </p:nvCxnSpPr>
        <p:spPr>
          <a:xfrm>
            <a:off x="1895898" y="1975365"/>
            <a:ext cx="799677" cy="0"/>
          </a:xfrm>
          <a:prstGeom prst="straightConnector1">
            <a:avLst/>
          </a:prstGeom>
          <a:ln>
            <a:solidFill>
              <a:srgbClr val="FF9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61"/>
          <p:cNvCxnSpPr>
            <a:stCxn id="9" idx="3"/>
            <a:endCxn id="26" idx="1"/>
          </p:cNvCxnSpPr>
          <p:nvPr/>
        </p:nvCxnSpPr>
        <p:spPr>
          <a:xfrm flipV="1">
            <a:off x="5908286" y="1969388"/>
            <a:ext cx="769940" cy="597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65"/>
          <p:cNvSpPr txBox="1"/>
          <p:nvPr/>
        </p:nvSpPr>
        <p:spPr>
          <a:xfrm>
            <a:off x="3498214" y="1715988"/>
            <a:ext cx="799465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100 m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Optical</a:t>
            </a:r>
          </a:p>
        </p:txBody>
      </p:sp>
      <p:sp>
        <p:nvSpPr>
          <p:cNvPr id="15" name="ZoneTexte 66"/>
          <p:cNvSpPr txBox="1"/>
          <p:nvPr/>
        </p:nvSpPr>
        <p:spPr>
          <a:xfrm>
            <a:off x="5842141" y="1713754"/>
            <a:ext cx="799465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00 m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Optical</a:t>
            </a:r>
          </a:p>
        </p:txBody>
      </p:sp>
      <p:sp>
        <p:nvSpPr>
          <p:cNvPr id="16" name="ZoneTexte 82"/>
          <p:cNvSpPr txBox="1"/>
          <p:nvPr/>
        </p:nvSpPr>
        <p:spPr>
          <a:xfrm>
            <a:off x="1890394" y="1715988"/>
            <a:ext cx="799465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1-100cm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Copper</a:t>
            </a:r>
          </a:p>
        </p:txBody>
      </p:sp>
      <p:grpSp>
        <p:nvGrpSpPr>
          <p:cNvPr id="17" name="Groupe 94"/>
          <p:cNvGrpSpPr/>
          <p:nvPr/>
        </p:nvGrpSpPr>
        <p:grpSpPr>
          <a:xfrm>
            <a:off x="6678226" y="953725"/>
            <a:ext cx="2389574" cy="2042243"/>
            <a:chOff x="6678226" y="953725"/>
            <a:chExt cx="2144147" cy="2042243"/>
          </a:xfrm>
        </p:grpSpPr>
        <p:sp>
          <p:nvSpPr>
            <p:cNvPr id="18" name="ZoneTexte 70"/>
            <p:cNvSpPr txBox="1"/>
            <p:nvPr/>
          </p:nvSpPr>
          <p:spPr>
            <a:xfrm>
              <a:off x="7391401" y="1518640"/>
              <a:ext cx="1430972" cy="523220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Event Reconstruction</a:t>
              </a:r>
            </a:p>
          </p:txBody>
        </p:sp>
        <p:sp>
          <p:nvSpPr>
            <p:cNvPr id="19" name="ZoneTexte 71"/>
            <p:cNvSpPr txBox="1"/>
            <p:nvPr/>
          </p:nvSpPr>
          <p:spPr>
            <a:xfrm>
              <a:off x="7391400" y="2198428"/>
              <a:ext cx="1430972" cy="307777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Event Selection</a:t>
              </a:r>
            </a:p>
          </p:txBody>
        </p:sp>
        <p:cxnSp>
          <p:nvCxnSpPr>
            <p:cNvPr id="20" name="Connecteur droit avec flèche 73"/>
            <p:cNvCxnSpPr>
              <a:stCxn id="26" idx="1"/>
              <a:endCxn id="24" idx="1"/>
            </p:cNvCxnSpPr>
            <p:nvPr/>
          </p:nvCxnSpPr>
          <p:spPr>
            <a:xfrm flipV="1">
              <a:off x="6678226" y="1116269"/>
              <a:ext cx="469334" cy="853119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75"/>
            <p:cNvCxnSpPr>
              <a:stCxn id="18" idx="2"/>
              <a:endCxn id="19" idx="0"/>
            </p:cNvCxnSpPr>
            <p:nvPr/>
          </p:nvCxnSpPr>
          <p:spPr>
            <a:xfrm flipH="1">
              <a:off x="8106886" y="2041860"/>
              <a:ext cx="1" cy="156568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76"/>
            <p:cNvSpPr txBox="1"/>
            <p:nvPr/>
          </p:nvSpPr>
          <p:spPr>
            <a:xfrm>
              <a:off x="7391400" y="2688191"/>
              <a:ext cx="1430972" cy="307777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Archiving</a:t>
              </a:r>
            </a:p>
          </p:txBody>
        </p:sp>
        <p:cxnSp>
          <p:nvCxnSpPr>
            <p:cNvPr id="23" name="Connecteur droit avec flèche 77"/>
            <p:cNvCxnSpPr>
              <a:stCxn id="19" idx="2"/>
              <a:endCxn id="22" idx="0"/>
            </p:cNvCxnSpPr>
            <p:nvPr/>
          </p:nvCxnSpPr>
          <p:spPr>
            <a:xfrm>
              <a:off x="8106886" y="2506205"/>
              <a:ext cx="0" cy="181986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83"/>
            <p:cNvSpPr txBox="1"/>
            <p:nvPr/>
          </p:nvSpPr>
          <p:spPr>
            <a:xfrm>
              <a:off x="7147560" y="962380"/>
              <a:ext cx="1674813" cy="307777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Timeslice</a:t>
              </a: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Building</a:t>
              </a:r>
            </a:p>
          </p:txBody>
        </p:sp>
        <p:cxnSp>
          <p:nvCxnSpPr>
            <p:cNvPr id="25" name="Connecteur droit avec flèche 85"/>
            <p:cNvCxnSpPr>
              <a:stCxn id="24" idx="2"/>
              <a:endCxn id="18" idx="0"/>
            </p:cNvCxnSpPr>
            <p:nvPr/>
          </p:nvCxnSpPr>
          <p:spPr>
            <a:xfrm>
              <a:off x="7984967" y="1270157"/>
              <a:ext cx="121920" cy="248483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60"/>
            <p:cNvSpPr txBox="1"/>
            <p:nvPr/>
          </p:nvSpPr>
          <p:spPr>
            <a:xfrm>
              <a:off x="6678226" y="953725"/>
              <a:ext cx="2144146" cy="203132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FLES</a:t>
              </a:r>
            </a:p>
          </p:txBody>
        </p:sp>
      </p:grpSp>
      <p:sp>
        <p:nvSpPr>
          <p:cNvPr id="27" name="ZoneTexte 95"/>
          <p:cNvSpPr txBox="1"/>
          <p:nvPr/>
        </p:nvSpPr>
        <p:spPr>
          <a:xfrm>
            <a:off x="2695575" y="2714029"/>
            <a:ext cx="86360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TFC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Connecteur en angle 97"/>
          <p:cNvCxnSpPr>
            <a:stCxn id="27" idx="1"/>
            <a:endCxn id="8" idx="2"/>
          </p:cNvCxnSpPr>
          <p:nvPr/>
        </p:nvCxnSpPr>
        <p:spPr>
          <a:xfrm rot="10800000">
            <a:off x="1001183" y="2714029"/>
            <a:ext cx="1694392" cy="184666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en angle 99"/>
          <p:cNvCxnSpPr>
            <a:stCxn id="27" idx="3"/>
            <a:endCxn id="9" idx="2"/>
          </p:cNvCxnSpPr>
          <p:nvPr/>
        </p:nvCxnSpPr>
        <p:spPr>
          <a:xfrm flipV="1">
            <a:off x="3559175" y="2437029"/>
            <a:ext cx="1501898" cy="461666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88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0"/>
            <a:ext cx="7867122" cy="692150"/>
          </a:xfrm>
        </p:spPr>
        <p:txBody>
          <a:bodyPr/>
          <a:lstStyle/>
          <a:p>
            <a:r>
              <a:rPr lang="el-GR" dirty="0" smtClean="0"/>
              <a:t>Λ </a:t>
            </a:r>
            <a:r>
              <a:rPr lang="en-US" dirty="0" smtClean="0"/>
              <a:t>production at SIS18 energies – </a:t>
            </a:r>
            <a:r>
              <a:rPr lang="en-US" dirty="0" err="1" smtClean="0"/>
              <a:t>mCBM</a:t>
            </a:r>
            <a:r>
              <a:rPr lang="en-US" dirty="0" smtClean="0"/>
              <a:t> reference data   </a:t>
            </a:r>
            <a:endParaRPr lang="en-US" dirty="0"/>
          </a:p>
        </p:txBody>
      </p:sp>
      <p:pic>
        <p:nvPicPr>
          <p:cNvPr id="6" name="Grafik 5" descr="Bildschirmausschnit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1610299"/>
            <a:ext cx="4499479" cy="44015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34393" y="1376284"/>
            <a:ext cx="3961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M. </a:t>
            </a:r>
            <a:r>
              <a:rPr lang="de-DE" sz="1200" dirty="0" err="1"/>
              <a:t>Merschmeyer</a:t>
            </a:r>
            <a:r>
              <a:rPr lang="de-DE" sz="1200" dirty="0"/>
              <a:t> et al. (FOPI), PRC 76, 024906 (2007) </a:t>
            </a:r>
          </a:p>
        </p:txBody>
      </p:sp>
      <p:pic>
        <p:nvPicPr>
          <p:cNvPr id="9" name="Picture 14" descr="4pilog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8" y="985344"/>
            <a:ext cx="410670" cy="52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 Verbindung mit Pfeil 9"/>
          <p:cNvCxnSpPr/>
          <p:nvPr/>
        </p:nvCxnSpPr>
        <p:spPr>
          <a:xfrm flipV="1">
            <a:off x="2396098" y="4682495"/>
            <a:ext cx="585065" cy="1395155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1929548" y="6123337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midrapidity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10" y="1467182"/>
            <a:ext cx="4481990" cy="425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483338" y="904074"/>
            <a:ext cx="2063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 + Ni 1.93 </a:t>
            </a:r>
            <a:r>
              <a:rPr lang="en-US" dirty="0" err="1" smtClean="0"/>
              <a:t>AGeV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5813450" y="1034443"/>
            <a:ext cx="217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 + Au 1.23 </a:t>
            </a:r>
            <a:r>
              <a:rPr lang="en-US" dirty="0" err="1" smtClean="0"/>
              <a:t>AGeV</a:t>
            </a:r>
            <a:endParaRPr lang="en-US" dirty="0"/>
          </a:p>
        </p:txBody>
      </p:sp>
      <p:pic>
        <p:nvPicPr>
          <p:cNvPr id="15" name="Picture 43" descr="hades_logo_190p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908358"/>
            <a:ext cx="763588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12"/>
          <p:cNvSpPr/>
          <p:nvPr/>
        </p:nvSpPr>
        <p:spPr>
          <a:xfrm>
            <a:off x="5345640" y="5847060"/>
            <a:ext cx="36904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H. </a:t>
            </a:r>
            <a:r>
              <a:rPr lang="en-US" sz="1200" dirty="0" err="1" smtClean="0"/>
              <a:t>Schuldes</a:t>
            </a:r>
            <a:r>
              <a:rPr lang="en-US" sz="1200" dirty="0" smtClean="0"/>
              <a:t> et al. </a:t>
            </a:r>
            <a:r>
              <a:rPr lang="en-US" sz="1200" dirty="0"/>
              <a:t>(</a:t>
            </a:r>
            <a:r>
              <a:rPr lang="en-US" sz="1200" dirty="0" smtClean="0"/>
              <a:t>HADES)</a:t>
            </a:r>
          </a:p>
          <a:p>
            <a:r>
              <a:rPr lang="en-US" sz="1100" dirty="0" err="1" smtClean="0"/>
              <a:t>EPJ</a:t>
            </a:r>
            <a:r>
              <a:rPr lang="en-US" sz="1100" dirty="0" smtClean="0"/>
              <a:t> </a:t>
            </a:r>
            <a:r>
              <a:rPr lang="en-US" sz="1100" dirty="0"/>
              <a:t>Web of Conferences 171, 01001 (2018</a:t>
            </a:r>
            <a:r>
              <a:rPr lang="en-US" sz="1100" dirty="0" smtClean="0"/>
              <a:t>), </a:t>
            </a:r>
            <a:r>
              <a:rPr lang="en-US" sz="1100" dirty="0" err="1" smtClean="0"/>
              <a:t>SQM2017</a:t>
            </a:r>
            <a:r>
              <a:rPr lang="en-US" sz="1200" dirty="0" smtClean="0"/>
              <a:t> </a:t>
            </a:r>
            <a:endParaRPr lang="en-US" dirty="0"/>
          </a:p>
        </p:txBody>
      </p:sp>
      <p:sp>
        <p:nvSpPr>
          <p:cNvPr id="18" name="Datumsplatzhalt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29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of the benchmark observable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510" y="953725"/>
            <a:ext cx="3863975" cy="328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832140" y="3248980"/>
            <a:ext cx="434085" cy="5295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/>
          <p:cNvSpPr txBox="1"/>
          <p:nvPr/>
        </p:nvSpPr>
        <p:spPr>
          <a:xfrm>
            <a:off x="4985102" y="4419110"/>
            <a:ext cx="393569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 smtClean="0"/>
              <a:t>Λ</a:t>
            </a:r>
            <a:r>
              <a:rPr lang="de-DE" u="sng" dirty="0" smtClean="0"/>
              <a:t> </a:t>
            </a:r>
            <a:r>
              <a:rPr lang="en-US" u="sng" dirty="0" smtClean="0"/>
              <a:t>- slope  parameter: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smaller than proton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not explained by transport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reason unclear: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 err="1" smtClean="0"/>
              <a:t>rescattering</a:t>
            </a:r>
            <a:r>
              <a:rPr lang="en-US" dirty="0" smtClean="0"/>
              <a:t> cross section ?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 smtClean="0"/>
              <a:t>repulsive potential ?</a:t>
            </a:r>
            <a:endParaRPr lang="en-US" dirty="0"/>
          </a:p>
        </p:txBody>
      </p:sp>
      <p:pic>
        <p:nvPicPr>
          <p:cNvPr id="9" name="Grafik 8" descr="Bildschirmausschnit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9" y="2200957"/>
            <a:ext cx="4396543" cy="424847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15425" y="815962"/>
            <a:ext cx="29116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/>
              <a:t>Data:</a:t>
            </a:r>
          </a:p>
          <a:p>
            <a:r>
              <a:rPr lang="en-US" sz="1400" dirty="0" smtClean="0"/>
              <a:t>HADES : </a:t>
            </a:r>
            <a:r>
              <a:rPr lang="en-US" sz="1400" dirty="0"/>
              <a:t>Eur. Phys. J. A (2011) 47</a:t>
            </a:r>
          </a:p>
          <a:p>
            <a:r>
              <a:rPr lang="en-US" sz="1400" dirty="0" err="1" smtClean="0"/>
              <a:t>FOPI</a:t>
            </a:r>
            <a:r>
              <a:rPr lang="en-US" sz="1400" dirty="0" smtClean="0"/>
              <a:t> : PRC </a:t>
            </a:r>
            <a:r>
              <a:rPr lang="en-US" sz="1400" dirty="0"/>
              <a:t>76, 024906 (2007</a:t>
            </a:r>
            <a:r>
              <a:rPr lang="en-US" sz="1400" dirty="0" smtClean="0"/>
              <a:t>)</a:t>
            </a:r>
          </a:p>
          <a:p>
            <a:endParaRPr lang="en-US" sz="1400" dirty="0"/>
          </a:p>
          <a:p>
            <a:r>
              <a:rPr lang="en-US" sz="1400" dirty="0" err="1" smtClean="0"/>
              <a:t>IQMD</a:t>
            </a:r>
            <a:r>
              <a:rPr lang="en-US" sz="1400" dirty="0" smtClean="0"/>
              <a:t> transport calculation:</a:t>
            </a:r>
          </a:p>
          <a:p>
            <a:r>
              <a:rPr lang="en-US" sz="1400" dirty="0" err="1" smtClean="0"/>
              <a:t>C.Hartnack</a:t>
            </a:r>
            <a:r>
              <a:rPr lang="en-US" sz="1400" dirty="0" smtClean="0"/>
              <a:t> et al., PR 510 (2012) </a:t>
            </a:r>
            <a:endParaRPr lang="en-US" sz="1400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6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Granted </a:t>
            </a:r>
            <a:r>
              <a:rPr lang="en-US" dirty="0" err="1" smtClean="0"/>
              <a:t>mCBM</a:t>
            </a:r>
            <a:r>
              <a:rPr lang="en-US" dirty="0" smtClean="0"/>
              <a:t> beam time 2018 - 2019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70" y="1358770"/>
            <a:ext cx="7526432" cy="324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8"/>
          <p:cNvSpPr txBox="1"/>
          <p:nvPr/>
        </p:nvSpPr>
        <p:spPr>
          <a:xfrm>
            <a:off x="476545" y="4959170"/>
            <a:ext cx="8250977" cy="120032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“For </a:t>
            </a:r>
            <a:r>
              <a:rPr lang="en-US" dirty="0"/>
              <a:t>this task, we apply (1) for 30 </a:t>
            </a:r>
            <a:r>
              <a:rPr lang="en-US" dirty="0" smtClean="0"/>
              <a:t>shifts of </a:t>
            </a:r>
            <a:r>
              <a:rPr lang="en-US" dirty="0"/>
              <a:t>parasitic beam time, distributed </a:t>
            </a:r>
            <a:r>
              <a:rPr lang="en-US" dirty="0" smtClean="0"/>
              <a:t>over </a:t>
            </a:r>
          </a:p>
          <a:p>
            <a:r>
              <a:rPr lang="en-US" dirty="0" smtClean="0"/>
              <a:t>four </a:t>
            </a:r>
            <a:r>
              <a:rPr lang="en-US" dirty="0"/>
              <a:t>development weeks. At the end of that </a:t>
            </a:r>
            <a:r>
              <a:rPr lang="en-US" dirty="0" smtClean="0"/>
              <a:t>year’s block </a:t>
            </a:r>
            <a:r>
              <a:rPr lang="en-US" dirty="0"/>
              <a:t>of SIS18 beam </a:t>
            </a:r>
            <a:endParaRPr lang="en-US" dirty="0" smtClean="0"/>
          </a:p>
          <a:p>
            <a:r>
              <a:rPr lang="en-US" dirty="0" smtClean="0"/>
              <a:t>we </a:t>
            </a:r>
            <a:r>
              <a:rPr lang="en-US" dirty="0"/>
              <a:t>apply (2) for 21 shifts (one full week) of parasitic beam time to perform</a:t>
            </a:r>
          </a:p>
          <a:p>
            <a:r>
              <a:rPr lang="en-US" dirty="0"/>
              <a:t>high-rate detector tests</a:t>
            </a:r>
            <a:r>
              <a:rPr lang="en-US" dirty="0" smtClean="0"/>
              <a:t>.”                  </a:t>
            </a:r>
            <a:r>
              <a:rPr lang="en-US" sz="1400" dirty="0" err="1" smtClean="0"/>
              <a:t>mCBM@SIS18</a:t>
            </a:r>
            <a:r>
              <a:rPr lang="en-US" sz="1400" dirty="0" smtClean="0"/>
              <a:t> proposal, submitted on June 19,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28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 </a:t>
            </a:r>
            <a:br>
              <a:rPr lang="en-US" dirty="0"/>
            </a:br>
            <a:r>
              <a:rPr lang="en-US" dirty="0"/>
              <a:t>for beam time request 2020 - 2021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33" y="1178750"/>
            <a:ext cx="8373334" cy="463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4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mCBM</a:t>
            </a:r>
            <a:r>
              <a:rPr lang="en-US" dirty="0" smtClean="0"/>
              <a:t> @ SIS18 facility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3705"/>
            <a:ext cx="9153830" cy="36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311860" y="1778816"/>
            <a:ext cx="5841969" cy="4796507"/>
            <a:chOff x="3311860" y="1778816"/>
            <a:chExt cx="5841969" cy="4796507"/>
          </a:xfrm>
        </p:grpSpPr>
        <p:grpSp>
          <p:nvGrpSpPr>
            <p:cNvPr id="9" name="Group 8"/>
            <p:cNvGrpSpPr/>
            <p:nvPr/>
          </p:nvGrpSpPr>
          <p:grpSpPr>
            <a:xfrm>
              <a:off x="3311860" y="2676920"/>
              <a:ext cx="5841969" cy="3898403"/>
              <a:chOff x="3311860" y="2676920"/>
              <a:chExt cx="5841969" cy="3898403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1860" y="2676920"/>
                <a:ext cx="5841969" cy="3898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Oval 7"/>
              <p:cNvSpPr/>
              <p:nvPr/>
            </p:nvSpPr>
            <p:spPr>
              <a:xfrm>
                <a:off x="4752020" y="4284095"/>
                <a:ext cx="1215135" cy="67507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6777244" y="1778816"/>
              <a:ext cx="540061" cy="30003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Datumsplatzhalt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27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286635" y="2888940"/>
            <a:ext cx="21210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</a:t>
            </a:r>
          </a:p>
          <a:p>
            <a:endParaRPr lang="en-US" sz="3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CBM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intro 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7688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/>
              <a:t>E</a:t>
            </a:r>
            <a:r>
              <a:rPr lang="en-US" altLang="de-DE" dirty="0" smtClean="0"/>
              <a:t>xperimental challenges </a:t>
            </a:r>
          </a:p>
        </p:txBody>
      </p:sp>
      <p:pic>
        <p:nvPicPr>
          <p:cNvPr id="15155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708920"/>
            <a:ext cx="493395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360363" y="5877272"/>
            <a:ext cx="3923605" cy="52322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1400" dirty="0"/>
              <a:t>Central </a:t>
            </a:r>
            <a:r>
              <a:rPr lang="en-US" altLang="de-DE" sz="1400" dirty="0" err="1"/>
              <a:t>Au+Au</a:t>
            </a:r>
            <a:r>
              <a:rPr lang="en-US" altLang="de-DE" sz="1400" dirty="0"/>
              <a:t> at 25 A </a:t>
            </a:r>
            <a:r>
              <a:rPr lang="en-US" altLang="de-DE" sz="1400" dirty="0" err="1"/>
              <a:t>GeV</a:t>
            </a:r>
            <a:r>
              <a:rPr lang="en-US" altLang="de-DE" sz="1400" dirty="0"/>
              <a:t> / </a:t>
            </a:r>
            <a:r>
              <a:rPr lang="en-US" altLang="de-DE" sz="1400" dirty="0" smtClean="0"/>
              <a:t>UrQMD+GEANT4 </a:t>
            </a:r>
          </a:p>
          <a:p>
            <a:r>
              <a:rPr lang="en-US" altLang="de-DE" sz="1400" dirty="0" smtClean="0"/>
              <a:t>160 </a:t>
            </a:r>
            <a:r>
              <a:rPr lang="en-US" altLang="de-DE" sz="1400" dirty="0"/>
              <a:t>p, </a:t>
            </a:r>
            <a:r>
              <a:rPr lang="en-US" altLang="de-DE" sz="1400" dirty="0" smtClean="0"/>
              <a:t>450 π</a:t>
            </a:r>
            <a:r>
              <a:rPr lang="en-US" altLang="de-DE" sz="1400" baseline="30000" dirty="0" smtClean="0"/>
              <a:t>+</a:t>
            </a:r>
            <a:r>
              <a:rPr lang="en-US" altLang="de-DE" sz="1400" dirty="0"/>
              <a:t> </a:t>
            </a:r>
            <a:r>
              <a:rPr lang="en-US" altLang="de-DE" sz="1400" dirty="0" smtClean="0"/>
              <a:t>+ π</a:t>
            </a:r>
            <a:r>
              <a:rPr lang="en-US" altLang="de-DE" sz="1400" baseline="30000" dirty="0" smtClean="0"/>
              <a:t>-</a:t>
            </a:r>
            <a:r>
              <a:rPr lang="en-US" altLang="de-DE" sz="1400" dirty="0" smtClean="0"/>
              <a:t>, </a:t>
            </a:r>
            <a:r>
              <a:rPr lang="en-US" altLang="de-DE" sz="1400" dirty="0"/>
              <a:t>44 K</a:t>
            </a:r>
            <a:r>
              <a:rPr lang="en-US" altLang="de-DE" sz="1400" baseline="30000" dirty="0"/>
              <a:t>+</a:t>
            </a:r>
            <a:r>
              <a:rPr lang="en-US" altLang="de-DE" sz="1400" dirty="0"/>
              <a:t>, 13 K</a:t>
            </a:r>
            <a:r>
              <a:rPr lang="en-US" altLang="de-DE" sz="1400" baseline="30000" dirty="0"/>
              <a:t>-</a:t>
            </a:r>
            <a:endParaRPr lang="en-US" alt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1123" name="Text Box 3"/>
              <p:cNvSpPr txBox="1">
                <a:spLocks noChangeArrowheads="1"/>
              </p:cNvSpPr>
              <p:nvPr/>
            </p:nvSpPr>
            <p:spPr bwMode="auto">
              <a:xfrm>
                <a:off x="5364088" y="3140968"/>
                <a:ext cx="3419475" cy="2308324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chemeClr val="tx1">
                        <a:alpha val="50980"/>
                      </a:schemeClr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GB" altLang="de-DE" dirty="0" smtClean="0">
                    <a:latin typeface="Arial" charset="0"/>
                    <a:sym typeface="Wingdings" pitchFamily="2" charset="2"/>
                  </a:rPr>
                  <a:t>Identification </a:t>
                </a:r>
              </a:p>
              <a:p>
                <a:r>
                  <a:rPr lang="en-GB" altLang="de-DE" dirty="0">
                    <a:latin typeface="Arial" charset="0"/>
                    <a:sym typeface="Wingdings" pitchFamily="2" charset="2"/>
                  </a:rPr>
                  <a:t>of leptons and hadrons</a:t>
                </a:r>
              </a:p>
              <a:p>
                <a:endParaRPr lang="el-GR" altLang="de-DE" dirty="0">
                  <a:latin typeface="Arial" charset="0"/>
                </a:endParaRPr>
              </a:p>
              <a:p>
                <a:r>
                  <a:rPr lang="en-GB" altLang="de-DE" dirty="0">
                    <a:latin typeface="Arial" charset="0"/>
                    <a:sym typeface="Wingdings" pitchFamily="2" charset="2"/>
                  </a:rPr>
                  <a:t>Determination of </a:t>
                </a:r>
              </a:p>
              <a:p>
                <a:r>
                  <a:rPr lang="en-GB" altLang="de-DE" dirty="0">
                    <a:latin typeface="Arial" charset="0"/>
                    <a:sym typeface="Wingdings" pitchFamily="2" charset="2"/>
                  </a:rPr>
                  <a:t>(displaced) vertices (</a:t>
                </a:r>
                <a:r>
                  <a:rPr lang="el-GR" altLang="de-DE" dirty="0">
                    <a:latin typeface="Arial" charset="0"/>
                    <a:sym typeface="Wingdings" pitchFamily="2" charset="2"/>
                  </a:rPr>
                  <a:t>σ</a:t>
                </a:r>
                <a:r>
                  <a:rPr lang="de-DE" altLang="de-DE" dirty="0">
                    <a:latin typeface="Arial" charset="0"/>
                    <a:sym typeface="Wingdings" pitchFamily="2" charset="2"/>
                  </a:rPr>
                  <a:t> </a:t>
                </a:r>
                <a:r>
                  <a:rPr lang="en-GB" altLang="de-DE" dirty="0">
                    <a:latin typeface="Arial" charset="0"/>
                    <a:sym typeface="Symbol" pitchFamily="18" charset="2"/>
                  </a:rPr>
                  <a:t> 50 m</a:t>
                </a:r>
                <a:r>
                  <a:rPr lang="en-GB" altLang="de-DE" dirty="0" smtClean="0">
                    <a:latin typeface="Arial" charset="0"/>
                    <a:sym typeface="Symbol" pitchFamily="18" charset="2"/>
                  </a:rPr>
                  <a:t>)</a:t>
                </a:r>
              </a:p>
              <a:p>
                <a:endParaRPr lang="en-GB" altLang="de-DE" dirty="0">
                  <a:latin typeface="Arial" charset="0"/>
                  <a:sym typeface="Symbol" pitchFamily="18" charset="2"/>
                </a:endParaRPr>
              </a:p>
              <a:p>
                <a:r>
                  <a:rPr lang="en-GB" altLang="de-DE" dirty="0" smtClean="0">
                    <a:latin typeface="Arial" charset="0"/>
                    <a:sym typeface="Symbol" pitchFamily="18" charset="2"/>
                  </a:rPr>
                  <a:t>momentum resolution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altLang="de-DE" i="1" smtClean="0">
                          <a:latin typeface="Cambria Math"/>
                          <a:ea typeface="Cambria Math"/>
                          <a:sym typeface="Wingdings" pitchFamily="2" charset="2"/>
                        </a:rPr>
                        <m:t>𝛿</m:t>
                      </m:r>
                      <m:r>
                        <a:rPr lang="de-DE" altLang="de-DE" b="0" i="1" smtClean="0">
                          <a:latin typeface="Cambria Math"/>
                          <a:ea typeface="Cambria Math"/>
                          <a:sym typeface="Wingdings" pitchFamily="2" charset="2"/>
                        </a:rPr>
                        <m:t>𝑝</m:t>
                      </m:r>
                      <m:r>
                        <a:rPr lang="de-DE" altLang="de-DE" b="0" i="1" smtClean="0">
                          <a:latin typeface="Cambria Math"/>
                          <a:ea typeface="Cambria Math"/>
                          <a:sym typeface="Wingdings" pitchFamily="2" charset="2"/>
                        </a:rPr>
                        <m:t> /</m:t>
                      </m:r>
                      <m:r>
                        <a:rPr lang="de-DE" altLang="de-DE" b="0" i="1" smtClean="0">
                          <a:latin typeface="Cambria Math"/>
                          <a:ea typeface="Cambria Math"/>
                          <a:sym typeface="Wingdings" pitchFamily="2" charset="2"/>
                        </a:rPr>
                        <m:t>𝑝</m:t>
                      </m:r>
                      <m:r>
                        <a:rPr lang="de-DE" altLang="de-DE" b="0" i="1" smtClean="0">
                          <a:latin typeface="Cambria Math"/>
                          <a:ea typeface="Cambria Math"/>
                          <a:sym typeface="Wingdings" pitchFamily="2" charset="2"/>
                        </a:rPr>
                        <m:t>≅1%</m:t>
                      </m:r>
                    </m:oMath>
                  </m:oMathPara>
                </a14:m>
                <a:endParaRPr lang="en-GB" altLang="de-DE" dirty="0">
                  <a:latin typeface="Arial" charset="0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90112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4088" y="3140968"/>
                <a:ext cx="3419475" cy="2308324"/>
              </a:xfrm>
              <a:prstGeom prst="rect">
                <a:avLst/>
              </a:prstGeom>
              <a:blipFill rotWithShape="1">
                <a:blip r:embed="rId3"/>
                <a:stretch>
                  <a:fillRect l="-1421" t="-1050" r="-888" b="-1050"/>
                </a:stretch>
              </a:blipFill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>
                        <a:alpha val="50980"/>
                      </a:schemeClr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563" name="Text Box 11"/>
          <p:cNvSpPr txBox="1">
            <a:spLocks noChangeArrowheads="1"/>
          </p:cNvSpPr>
          <p:nvPr/>
        </p:nvSpPr>
        <p:spPr bwMode="auto">
          <a:xfrm>
            <a:off x="544513" y="800100"/>
            <a:ext cx="8054975" cy="175432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b="1" dirty="0">
                <a:latin typeface="Arial" charset="0"/>
                <a:cs typeface="Tahoma" pitchFamily="34" charset="0"/>
                <a:sym typeface="Symbol" pitchFamily="18" charset="2"/>
              </a:rPr>
              <a:t>Perform measurements at unprecedented reaction rates</a:t>
            </a:r>
            <a:r>
              <a:rPr lang="en-US" altLang="de-DE" sz="1600" dirty="0">
                <a:latin typeface="Arial" charset="0"/>
                <a:cs typeface="Tahoma" pitchFamily="34" charset="0"/>
                <a:sym typeface="Symbol" pitchFamily="18" charset="2"/>
              </a:rPr>
              <a:t> </a:t>
            </a:r>
          </a:p>
          <a:p>
            <a:pPr eaLnBrk="0" hangingPunct="0"/>
            <a:r>
              <a:rPr lang="en-GB" altLang="de-DE" dirty="0">
                <a:latin typeface="Arial" charset="0"/>
              </a:rPr>
              <a:t>10</a:t>
            </a:r>
            <a:r>
              <a:rPr lang="en-GB" altLang="de-DE" baseline="30000" dirty="0">
                <a:latin typeface="Arial" charset="0"/>
              </a:rPr>
              <a:t>5</a:t>
            </a:r>
            <a:r>
              <a:rPr lang="en-GB" altLang="de-DE" dirty="0">
                <a:latin typeface="Arial" charset="0"/>
              </a:rPr>
              <a:t> - 10</a:t>
            </a:r>
            <a:r>
              <a:rPr lang="en-GB" altLang="de-DE" baseline="30000" dirty="0">
                <a:latin typeface="Arial" charset="0"/>
              </a:rPr>
              <a:t>7</a:t>
            </a:r>
            <a:r>
              <a:rPr lang="en-GB" altLang="de-DE" dirty="0">
                <a:latin typeface="Arial" charset="0"/>
              </a:rPr>
              <a:t> </a:t>
            </a:r>
            <a:r>
              <a:rPr lang="en-GB" altLang="de-DE" dirty="0" err="1">
                <a:latin typeface="Arial" charset="0"/>
              </a:rPr>
              <a:t>Au+Au</a:t>
            </a:r>
            <a:r>
              <a:rPr lang="en-GB" altLang="de-DE" dirty="0">
                <a:latin typeface="Arial" charset="0"/>
              </a:rPr>
              <a:t>  reactions/sec</a:t>
            </a:r>
            <a:endParaRPr lang="el-GR" altLang="de-DE" dirty="0">
              <a:latin typeface="Arial" charset="0"/>
            </a:endParaRPr>
          </a:p>
          <a:p>
            <a:pPr eaLnBrk="0" hangingPunct="0">
              <a:buFont typeface="Wingdings" pitchFamily="2" charset="2"/>
              <a:buNone/>
            </a:pPr>
            <a:r>
              <a:rPr lang="en-GB" altLang="de-DE" dirty="0">
                <a:latin typeface="Arial" charset="0"/>
                <a:cs typeface="Arial" charset="0"/>
                <a:sym typeface="Wingdings" pitchFamily="2" charset="2"/>
              </a:rPr>
              <a:t>  →  </a:t>
            </a:r>
            <a:r>
              <a:rPr lang="en-GB" altLang="de-DE" dirty="0">
                <a:latin typeface="Arial" charset="0"/>
                <a:sym typeface="Wingdings" pitchFamily="2" charset="2"/>
              </a:rPr>
              <a:t>fast and </a:t>
            </a:r>
            <a:r>
              <a:rPr lang="en-GB" altLang="de-DE">
                <a:latin typeface="Arial" charset="0"/>
                <a:sym typeface="Wingdings" pitchFamily="2" charset="2"/>
              </a:rPr>
              <a:t>radiation </a:t>
            </a:r>
            <a:r>
              <a:rPr lang="en-GB" altLang="de-DE" smtClean="0">
                <a:latin typeface="Arial" charset="0"/>
                <a:sym typeface="Wingdings" pitchFamily="2" charset="2"/>
              </a:rPr>
              <a:t>tolerant </a:t>
            </a:r>
            <a:r>
              <a:rPr lang="en-GB" altLang="de-DE" dirty="0">
                <a:latin typeface="Arial" charset="0"/>
                <a:sym typeface="Wingdings" pitchFamily="2" charset="2"/>
              </a:rPr>
              <a:t>detectors</a:t>
            </a:r>
          </a:p>
          <a:p>
            <a:pPr eaLnBrk="0" hangingPunct="0">
              <a:buFont typeface="Wingdings" pitchFamily="2" charset="2"/>
              <a:buNone/>
            </a:pPr>
            <a:r>
              <a:rPr lang="en-GB" altLang="de-DE" dirty="0">
                <a:latin typeface="Arial" charset="0"/>
                <a:cs typeface="Arial" charset="0"/>
                <a:sym typeface="Wingdings" pitchFamily="2" charset="2"/>
              </a:rPr>
              <a:t>  →  </a:t>
            </a:r>
            <a:r>
              <a:rPr lang="en-GB" altLang="de-DE" dirty="0">
                <a:latin typeface="Arial" charset="0"/>
                <a:sym typeface="Wingdings" pitchFamily="2" charset="2"/>
              </a:rPr>
              <a:t>free-streaming read-out electronics </a:t>
            </a:r>
          </a:p>
          <a:p>
            <a:pPr eaLnBrk="0" hangingPunct="0">
              <a:buFont typeface="Wingdings" pitchFamily="2" charset="2"/>
              <a:buNone/>
            </a:pPr>
            <a:r>
              <a:rPr lang="en-GB" altLang="de-DE" dirty="0">
                <a:latin typeface="Arial" charset="0"/>
                <a:cs typeface="Arial" charset="0"/>
                <a:sym typeface="Wingdings" pitchFamily="2" charset="2"/>
              </a:rPr>
              <a:t>  →  </a:t>
            </a:r>
            <a:r>
              <a:rPr lang="en-GB" altLang="de-DE" dirty="0">
                <a:latin typeface="Arial" charset="0"/>
                <a:sym typeface="Wingdings" pitchFamily="2" charset="2"/>
              </a:rPr>
              <a:t>high speed data acquisition and </a:t>
            </a:r>
          </a:p>
          <a:p>
            <a:pPr eaLnBrk="0" hangingPunct="0">
              <a:buFont typeface="Wingdings" pitchFamily="2" charset="2"/>
              <a:buNone/>
            </a:pPr>
            <a:r>
              <a:rPr lang="en-GB" altLang="de-DE" dirty="0">
                <a:latin typeface="Arial" charset="0"/>
                <a:cs typeface="Arial" charset="0"/>
                <a:sym typeface="Wingdings" pitchFamily="2" charset="2"/>
              </a:rPr>
              <a:t>        </a:t>
            </a:r>
            <a:r>
              <a:rPr lang="en-GB" altLang="de-DE" dirty="0">
                <a:latin typeface="Arial" charset="0"/>
                <a:sym typeface="Wingdings" pitchFamily="2" charset="2"/>
              </a:rPr>
              <a:t>high performance computer farm for online event selection 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6" descr="http://www.physi.uni-heidelberg.de/~demscher/aida/cbm/01_cbm_cave_20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" y="855095"/>
            <a:ext cx="9142476" cy="364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-1027"/>
            <a:ext cx="9144000" cy="6895412"/>
            <a:chOff x="0" y="-37412"/>
            <a:chExt cx="9144000" cy="6895412"/>
          </a:xfrm>
        </p:grpSpPr>
        <p:pic>
          <p:nvPicPr>
            <p:cNvPr id="20" name="Picture 2" descr="C:\Users\senger\AppData\Local\Microsoft\Windows\Temporary Internet Files\Content.Outlook\JE4H31NI\CBM_Detektor_Mann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91" r="8216"/>
            <a:stretch/>
          </p:blipFill>
          <p:spPr bwMode="auto">
            <a:xfrm>
              <a:off x="0" y="-37412"/>
              <a:ext cx="9144000" cy="6895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feld 3"/>
            <p:cNvSpPr txBox="1"/>
            <p:nvPr/>
          </p:nvSpPr>
          <p:spPr>
            <a:xfrm>
              <a:off x="7301852" y="899428"/>
              <a:ext cx="1590628" cy="369332"/>
            </a:xfrm>
            <a:prstGeom prst="rect">
              <a:avLst/>
            </a:prstGeom>
            <a:solidFill>
              <a:schemeClr val="bg1">
                <a:alpha val="34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 </a:t>
              </a:r>
              <a:r>
                <a:rPr lang="de-DE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de-DE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Flight</a:t>
              </a:r>
              <a:endPara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feld 4"/>
            <p:cNvSpPr txBox="1"/>
            <p:nvPr/>
          </p:nvSpPr>
          <p:spPr>
            <a:xfrm>
              <a:off x="7827384" y="5221649"/>
              <a:ext cx="1063112" cy="861774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Projectile</a:t>
              </a:r>
              <a:endPara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de-DE" sz="16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Spectator</a:t>
              </a:r>
              <a:endPara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de-DE" sz="16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Detector</a:t>
              </a:r>
              <a:endPara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feld 5"/>
            <p:cNvSpPr txBox="1"/>
            <p:nvPr/>
          </p:nvSpPr>
          <p:spPr>
            <a:xfrm>
              <a:off x="2693081" y="5111442"/>
              <a:ext cx="2348720" cy="584775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transport to a</a:t>
              </a:r>
            </a:p>
            <a:p>
              <a:r>
                <a:rPr lang="en-US" sz="1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DAQ/FLES </a:t>
              </a: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HPC </a:t>
              </a:r>
              <a:r>
                <a:rPr lang="en-US" sz="1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cluster</a:t>
              </a:r>
            </a:p>
          </p:txBody>
        </p:sp>
        <p:cxnSp>
          <p:nvCxnSpPr>
            <p:cNvPr id="28" name="Gerade Verbindung 6"/>
            <p:cNvCxnSpPr/>
            <p:nvPr/>
          </p:nvCxnSpPr>
          <p:spPr>
            <a:xfrm>
              <a:off x="3347864" y="2251904"/>
              <a:ext cx="287932" cy="52902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7"/>
            <p:cNvCxnSpPr/>
            <p:nvPr/>
          </p:nvCxnSpPr>
          <p:spPr>
            <a:xfrm flipH="1">
              <a:off x="3995936" y="2060847"/>
              <a:ext cx="144016" cy="72008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8"/>
            <p:cNvCxnSpPr/>
            <p:nvPr/>
          </p:nvCxnSpPr>
          <p:spPr>
            <a:xfrm>
              <a:off x="8008561" y="1268760"/>
              <a:ext cx="58685" cy="79208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9"/>
            <p:cNvCxnSpPr>
              <a:endCxn id="22" idx="0"/>
            </p:cNvCxnSpPr>
            <p:nvPr/>
          </p:nvCxnSpPr>
          <p:spPr>
            <a:xfrm flipH="1">
              <a:off x="8358940" y="3140968"/>
              <a:ext cx="284322" cy="208068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10"/>
            <p:cNvSpPr txBox="1"/>
            <p:nvPr/>
          </p:nvSpPr>
          <p:spPr>
            <a:xfrm>
              <a:off x="2583047" y="1630541"/>
              <a:ext cx="11336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s.c</a:t>
              </a:r>
              <a:r>
                <a:rPr lang="de-DE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Dipol</a:t>
              </a:r>
            </a:p>
            <a:p>
              <a:r>
                <a:rPr lang="de-DE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Magnet</a:t>
              </a:r>
            </a:p>
          </p:txBody>
        </p:sp>
        <p:sp>
          <p:nvSpPr>
            <p:cNvPr id="33" name="Textfeld 11"/>
            <p:cNvSpPr txBox="1"/>
            <p:nvPr/>
          </p:nvSpPr>
          <p:spPr>
            <a:xfrm>
              <a:off x="3779912" y="1137518"/>
              <a:ext cx="106093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Silicon</a:t>
              </a:r>
            </a:p>
            <a:p>
              <a:r>
                <a:rPr lang="de-DE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Tracking</a:t>
              </a:r>
            </a:p>
            <a:p>
              <a:r>
                <a:rPr lang="de-DE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System</a:t>
              </a:r>
              <a:endPara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feld 12"/>
            <p:cNvSpPr txBox="1"/>
            <p:nvPr/>
          </p:nvSpPr>
          <p:spPr>
            <a:xfrm>
              <a:off x="161331" y="836712"/>
              <a:ext cx="1962397" cy="1508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b="1" dirty="0" smtClean="0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HADES</a:t>
              </a:r>
            </a:p>
            <a:p>
              <a:r>
                <a:rPr lang="de-DE" sz="16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p+p</a:t>
              </a:r>
              <a:r>
                <a:rPr lang="de-DE" sz="1600" dirty="0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, </a:t>
              </a:r>
              <a:r>
                <a:rPr lang="de-DE" sz="16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p+A</a:t>
              </a:r>
              <a:endParaRPr lang="de-DE" sz="1600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r>
                <a:rPr lang="de-DE" sz="1600" dirty="0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A+A (</a:t>
              </a:r>
              <a:r>
                <a:rPr lang="de-DE" sz="16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low</a:t>
              </a:r>
              <a:r>
                <a:rPr lang="de-DE" sz="1600" dirty="0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de-DE" sz="16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mult</a:t>
              </a:r>
              <a:r>
                <a:rPr lang="de-DE" sz="1600" dirty="0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.)</a:t>
              </a:r>
            </a:p>
            <a:p>
              <a:r>
                <a:rPr lang="de-DE" sz="1600" dirty="0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large </a:t>
              </a:r>
              <a:r>
                <a:rPr lang="de-DE" sz="16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acceptance</a:t>
              </a:r>
              <a:endParaRPr lang="de-DE" sz="1600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r>
                <a:rPr lang="de-DE" sz="16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low</a:t>
              </a:r>
              <a:r>
                <a:rPr lang="de-DE" sz="1600" dirty="0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material </a:t>
              </a:r>
              <a:r>
                <a:rPr lang="de-DE" sz="16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budget</a:t>
              </a:r>
              <a:endParaRPr lang="de-DE" sz="16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hteck 13"/>
            <p:cNvSpPr/>
            <p:nvPr/>
          </p:nvSpPr>
          <p:spPr>
            <a:xfrm>
              <a:off x="5364088" y="60964"/>
              <a:ext cx="1298753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de-DE" sz="2800" b="1" dirty="0" smtClean="0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CBM </a:t>
              </a:r>
            </a:p>
            <a:p>
              <a:pPr lvl="0"/>
              <a:r>
                <a:rPr lang="de-DE" sz="2400" dirty="0" err="1" smtClean="0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hadrons</a:t>
              </a:r>
              <a:endParaRPr lang="de-DE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Picture 43" descr="hades_logo_190px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3" y="-37412"/>
              <a:ext cx="763588" cy="60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1" descr="CBM-logo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6986" y="-37412"/>
              <a:ext cx="507014" cy="685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Fußzeilenplatzhalter 4"/>
            <p:cNvSpPr txBox="1">
              <a:spLocks/>
            </p:cNvSpPr>
            <p:nvPr/>
          </p:nvSpPr>
          <p:spPr>
            <a:xfrm>
              <a:off x="4067175" y="6597650"/>
              <a:ext cx="1008063" cy="260350"/>
            </a:xfrm>
            <a:prstGeom prst="rect">
              <a:avLst/>
            </a:prstGeom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altLang="de-DE" sz="9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C.Sturm</a:t>
              </a:r>
              <a:r>
                <a:rPr lang="de-DE" altLang="de-DE" sz="9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GSI</a:t>
              </a:r>
              <a:endParaRPr lang="de-DE" altLang="de-DE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oliennummernplatzhalter 5"/>
            <p:cNvSpPr txBox="1">
              <a:spLocks/>
            </p:cNvSpPr>
            <p:nvPr/>
          </p:nvSpPr>
          <p:spPr>
            <a:xfrm>
              <a:off x="8748464" y="6597352"/>
              <a:ext cx="360436" cy="215900"/>
            </a:xfrm>
            <a:prstGeom prst="rect">
              <a:avLst/>
            </a:prstGeom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BA3D1B2B-A9C5-490E-B396-B442927CC454}" type="slidenum">
                <a:rPr lang="de-DE" sz="90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>
                  <a:defRPr/>
                </a:pPr>
                <a:t>46</a:t>
              </a:fld>
              <a:endParaRPr lang="de-D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138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enger\AppData\Local\Microsoft\Windows\Temporary Internet Files\Content.Outlook\JE4H31NI\CBM_Detektor_Man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7" r="8205"/>
          <a:stretch/>
        </p:blipFill>
        <p:spPr bwMode="auto">
          <a:xfrm>
            <a:off x="0" y="-1027"/>
            <a:ext cx="9144000" cy="689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596336" y="1038599"/>
            <a:ext cx="1440160" cy="338554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Flight</a:t>
            </a:r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045392" y="5002233"/>
            <a:ext cx="1063112" cy="861774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Projectile</a:t>
            </a:r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Spectator</a:t>
            </a:r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119056" y="5140732"/>
            <a:ext cx="2348720" cy="584775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transport to</a:t>
            </a:r>
          </a:p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DAQ/FLES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HPC 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3254573" y="2565285"/>
            <a:ext cx="381223" cy="2520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>
            <a:off x="3707904" y="2313257"/>
            <a:ext cx="288032" cy="504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flipH="1">
            <a:off x="8067246" y="1377153"/>
            <a:ext cx="124585" cy="7200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 flipH="1">
            <a:off x="8460432" y="3177353"/>
            <a:ext cx="182830" cy="18248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2464035" y="2160530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s.c</a:t>
            </a:r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Dipol</a:t>
            </a:r>
          </a:p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347864" y="1515469"/>
            <a:ext cx="96250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Silicon</a:t>
            </a:r>
          </a:p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</a:t>
            </a:r>
          </a:p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436096" y="81009"/>
            <a:ext cx="178286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28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CBM</a:t>
            </a:r>
          </a:p>
          <a:p>
            <a:pPr lvl="0"/>
            <a:r>
              <a:rPr lang="de-DE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dileptons</a:t>
            </a:r>
            <a:endParaRPr lang="de-DE" sz="28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146068" y="2985014"/>
            <a:ext cx="1056700" cy="92333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</a:t>
            </a:r>
          </a:p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Vertex</a:t>
            </a:r>
          </a:p>
          <a:p>
            <a:r>
              <a:rPr lang="de-DE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endParaRPr lang="de-D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Gerade Verbindung 16"/>
          <p:cNvCxnSpPr/>
          <p:nvPr/>
        </p:nvCxnSpPr>
        <p:spPr>
          <a:xfrm>
            <a:off x="3202768" y="3177353"/>
            <a:ext cx="623252" cy="104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3691136" y="558950"/>
            <a:ext cx="1300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Ring</a:t>
            </a:r>
          </a:p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</a:p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Cherenkov</a:t>
            </a:r>
          </a:p>
        </p:txBody>
      </p:sp>
      <p:cxnSp>
        <p:nvCxnSpPr>
          <p:cNvPr id="22" name="Gerade Verbindung 21"/>
          <p:cNvCxnSpPr/>
          <p:nvPr/>
        </p:nvCxnSpPr>
        <p:spPr>
          <a:xfrm>
            <a:off x="4341314" y="1482280"/>
            <a:ext cx="367463" cy="1305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6623188" y="1977024"/>
            <a:ext cx="1189172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</a:t>
            </a:r>
          </a:p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</a:p>
          <a:p>
            <a:r>
              <a:rPr lang="de-DE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endParaRPr lang="de-DE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(4/10)</a:t>
            </a:r>
            <a:endParaRPr lang="de-D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220072" y="5005471"/>
            <a:ext cx="1903085" cy="92333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endParaRPr lang="de-DE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endParaRPr lang="de-DE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(SIS100 </a:t>
            </a:r>
            <a:r>
              <a:rPr lang="de-DE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Gerade Verbindung 27"/>
          <p:cNvCxnSpPr>
            <a:endCxn id="26" idx="0"/>
          </p:cNvCxnSpPr>
          <p:nvPr/>
        </p:nvCxnSpPr>
        <p:spPr>
          <a:xfrm>
            <a:off x="5940152" y="3908344"/>
            <a:ext cx="231463" cy="10971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43" descr="hades_logo_190p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" y="-1027"/>
            <a:ext cx="763588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CBM-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986" y="-1027"/>
            <a:ext cx="507014" cy="68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ußzeilenplatzhalter 7"/>
          <p:cNvSpPr txBox="1">
            <a:spLocks/>
          </p:cNvSpPr>
          <p:nvPr/>
        </p:nvSpPr>
        <p:spPr bwMode="auto">
          <a:xfrm>
            <a:off x="4067175" y="6634035"/>
            <a:ext cx="100806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C.Sturm, GSI</a:t>
            </a:r>
            <a:endParaRPr kumimoji="0" lang="de-DE" alt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Foliennummernplatzhalter 8"/>
          <p:cNvSpPr txBox="1">
            <a:spLocks/>
          </p:cNvSpPr>
          <p:nvPr/>
        </p:nvSpPr>
        <p:spPr bwMode="auto">
          <a:xfrm>
            <a:off x="8027988" y="6632448"/>
            <a:ext cx="1008062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latinLnBrk="0" hangingPunct="1">
              <a:defRPr sz="10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47</a:t>
            </a:fld>
            <a:endParaRPr lang="de-DE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491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51520" y="998730"/>
            <a:ext cx="45858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concept: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detector </a:t>
            </a:r>
            <a:r>
              <a:rPr lang="en-US" b="1" dirty="0"/>
              <a:t>prototypes</a:t>
            </a:r>
            <a:r>
              <a:rPr lang="en-US" dirty="0"/>
              <a:t> at </a:t>
            </a:r>
            <a:r>
              <a:rPr lang="en-US" dirty="0" err="1">
                <a:latin typeface="Times New Roman"/>
                <a:cs typeface="Times New Roman"/>
              </a:rPr>
              <a:t>θ</a:t>
            </a:r>
            <a:r>
              <a:rPr lang="en-US" baseline="-25000" dirty="0" err="1">
                <a:latin typeface="Times New Roman"/>
                <a:cs typeface="Times New Roman"/>
              </a:rPr>
              <a:t>lab</a:t>
            </a:r>
            <a:r>
              <a:rPr lang="en-US" dirty="0">
                <a:latin typeface="Times New Roman"/>
                <a:cs typeface="Times New Roman"/>
              </a:rPr>
              <a:t> ≈ </a:t>
            </a:r>
            <a:r>
              <a:rPr lang="en-US" dirty="0" smtClean="0"/>
              <a:t>25</a:t>
            </a:r>
            <a:r>
              <a:rPr lang="en-US" dirty="0" smtClean="0">
                <a:latin typeface="Times New Roman"/>
                <a:cs typeface="Times New Roman"/>
              </a:rPr>
              <a:t>°</a:t>
            </a:r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no B-field </a:t>
            </a:r>
            <a:r>
              <a:rPr lang="en-US" dirty="0"/>
              <a:t>→ straight tracks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high resolution TOF </a:t>
            </a:r>
            <a:r>
              <a:rPr lang="en-US" dirty="0" smtClean="0"/>
              <a:t>(T</a:t>
            </a:r>
            <a:r>
              <a:rPr lang="en-US" baseline="-25000" dirty="0" smtClean="0"/>
              <a:t>0 </a:t>
            </a:r>
            <a:r>
              <a:rPr lang="en-US" dirty="0"/>
              <a:t>– TOF stop wall</a:t>
            </a:r>
            <a:r>
              <a:rPr lang="en-US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CBM collision rates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2667218" y="4374974"/>
            <a:ext cx="6282489" cy="175432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Topics </a:t>
            </a:r>
            <a:r>
              <a:rPr lang="en-US" dirty="0"/>
              <a:t>to be addressed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free streaming </a:t>
            </a:r>
            <a:r>
              <a:rPr lang="en-US" dirty="0" smtClean="0"/>
              <a:t>read-out and data </a:t>
            </a:r>
            <a:r>
              <a:rPr lang="en-US" dirty="0"/>
              <a:t>transport to the </a:t>
            </a:r>
            <a:r>
              <a:rPr lang="en-US" dirty="0" err="1"/>
              <a:t>mFLES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online reconstruction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offline data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detector tests of final detector </a:t>
            </a:r>
            <a:r>
              <a:rPr lang="en-US" dirty="0" smtClean="0"/>
              <a:t>prototypes</a:t>
            </a:r>
            <a:endParaRPr lang="en-US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395288" y="0"/>
            <a:ext cx="8047142" cy="692150"/>
          </a:xfrm>
        </p:spPr>
        <p:txBody>
          <a:bodyPr/>
          <a:lstStyle/>
          <a:p>
            <a:r>
              <a:rPr lang="en-US" dirty="0" smtClean="0"/>
              <a:t>A CBM full-system </a:t>
            </a:r>
            <a:r>
              <a:rPr lang="en-US" dirty="0"/>
              <a:t>t</a:t>
            </a:r>
            <a:r>
              <a:rPr lang="en-US" dirty="0" smtClean="0"/>
              <a:t>est-setup at GSI/FAIR:</a:t>
            </a:r>
            <a:br>
              <a:rPr lang="en-US" dirty="0" smtClean="0"/>
            </a:br>
            <a:r>
              <a:rPr lang="en-US" i="1" dirty="0"/>
              <a:t>mCBM@SIS18</a:t>
            </a:r>
            <a:endParaRPr lang="en-US" dirty="0"/>
          </a:p>
        </p:txBody>
      </p:sp>
      <p:sp>
        <p:nvSpPr>
          <p:cNvPr id="2" name="Textfeld 1"/>
          <p:cNvSpPr txBox="1"/>
          <p:nvPr/>
        </p:nvSpPr>
        <p:spPr>
          <a:xfrm>
            <a:off x="7199227" y="863715"/>
            <a:ext cx="1618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Test beam at SPS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Nov./Dec. 2016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528" y="1358770"/>
            <a:ext cx="819812" cy="1352690"/>
          </a:xfrm>
          <a:prstGeom prst="rect">
            <a:avLst/>
          </a:prstGeom>
        </p:spPr>
      </p:pic>
      <p:grpSp>
        <p:nvGrpSpPr>
          <p:cNvPr id="13" name="Gruppieren 12"/>
          <p:cNvGrpSpPr/>
          <p:nvPr/>
        </p:nvGrpSpPr>
        <p:grpSpPr>
          <a:xfrm>
            <a:off x="386535" y="2642161"/>
            <a:ext cx="7470831" cy="1371904"/>
            <a:chOff x="386535" y="2158343"/>
            <a:chExt cx="7470831" cy="1371904"/>
          </a:xfrm>
        </p:grpSpPr>
        <p:cxnSp>
          <p:nvCxnSpPr>
            <p:cNvPr id="14" name="Gerade Verbindung 13"/>
            <p:cNvCxnSpPr/>
            <p:nvPr/>
          </p:nvCxnSpPr>
          <p:spPr>
            <a:xfrm rot="19800000">
              <a:off x="815659" y="2158343"/>
              <a:ext cx="3730298" cy="1324970"/>
            </a:xfrm>
            <a:prstGeom prst="line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>
              <a:stCxn id="18" idx="6"/>
            </p:cNvCxnSpPr>
            <p:nvPr/>
          </p:nvCxnSpPr>
          <p:spPr>
            <a:xfrm>
              <a:off x="1699217" y="3015171"/>
              <a:ext cx="4754390" cy="6941"/>
            </a:xfrm>
            <a:prstGeom prst="straightConnector1">
              <a:avLst/>
            </a:prstGeom>
            <a:ln>
              <a:solidFill>
                <a:srgbClr val="000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hteck 16"/>
            <p:cNvSpPr/>
            <p:nvPr/>
          </p:nvSpPr>
          <p:spPr>
            <a:xfrm rot="21000000">
              <a:off x="1312568" y="2890320"/>
              <a:ext cx="68578" cy="3431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Ellipse 17"/>
            <p:cNvSpPr/>
            <p:nvPr/>
          </p:nvSpPr>
          <p:spPr>
            <a:xfrm>
              <a:off x="1572432" y="2941708"/>
              <a:ext cx="126784" cy="14692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2494644" y="2841967"/>
              <a:ext cx="5362722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600" i="1" dirty="0" err="1" smtClean="0">
                  <a:solidFill>
                    <a:srgbClr val="0000FF"/>
                  </a:solidFill>
                </a:rPr>
                <a:t>mMVD</a:t>
              </a:r>
              <a:r>
                <a:rPr lang="de-DE" sz="1600" i="1" dirty="0" smtClean="0">
                  <a:solidFill>
                    <a:srgbClr val="0000FF"/>
                  </a:solidFill>
                </a:rPr>
                <a:t>, </a:t>
              </a:r>
              <a:r>
                <a:rPr lang="de-DE" sz="1600" i="1" dirty="0" err="1" smtClean="0">
                  <a:solidFill>
                    <a:srgbClr val="0000FF"/>
                  </a:solidFill>
                </a:rPr>
                <a:t>mSTS</a:t>
              </a:r>
              <a:r>
                <a:rPr lang="de-DE" sz="1600" i="1" dirty="0" smtClean="0">
                  <a:solidFill>
                    <a:srgbClr val="0000FF"/>
                  </a:solidFill>
                </a:rPr>
                <a:t>, </a:t>
              </a:r>
              <a:r>
                <a:rPr lang="de-DE" sz="1600" i="1" dirty="0" err="1" smtClean="0">
                  <a:solidFill>
                    <a:srgbClr val="0000FF"/>
                  </a:solidFill>
                </a:rPr>
                <a:t>mMUCH</a:t>
              </a:r>
              <a:r>
                <a:rPr lang="de-DE" sz="1600" i="1" dirty="0" smtClean="0">
                  <a:solidFill>
                    <a:srgbClr val="0000FF"/>
                  </a:solidFill>
                </a:rPr>
                <a:t>, </a:t>
              </a:r>
              <a:r>
                <a:rPr lang="de-DE" sz="1600" i="1" dirty="0" err="1" smtClean="0">
                  <a:solidFill>
                    <a:srgbClr val="0000FF"/>
                  </a:solidFill>
                </a:rPr>
                <a:t>mTRD</a:t>
              </a:r>
              <a:r>
                <a:rPr lang="de-DE" sz="1600" i="1" dirty="0" smtClean="0">
                  <a:solidFill>
                    <a:srgbClr val="0000FF"/>
                  </a:solidFill>
                </a:rPr>
                <a:t>, </a:t>
              </a:r>
              <a:r>
                <a:rPr lang="de-DE" sz="1600" i="1" dirty="0" err="1" smtClean="0">
                  <a:solidFill>
                    <a:srgbClr val="0000FF"/>
                  </a:solidFill>
                </a:rPr>
                <a:t>mTOF</a:t>
              </a:r>
              <a:r>
                <a:rPr lang="de-DE" sz="1600" i="1" dirty="0" smtClean="0">
                  <a:solidFill>
                    <a:srgbClr val="0000FF"/>
                  </a:solidFill>
                </a:rPr>
                <a:t>, </a:t>
              </a:r>
              <a:r>
                <a:rPr lang="de-DE" sz="1600" i="1" dirty="0" err="1" smtClean="0">
                  <a:solidFill>
                    <a:srgbClr val="0000FF"/>
                  </a:solidFill>
                </a:rPr>
                <a:t>mRICH</a:t>
              </a:r>
              <a:r>
                <a:rPr lang="de-DE" sz="1600" i="1" dirty="0" smtClean="0">
                  <a:solidFill>
                    <a:srgbClr val="0000FF"/>
                  </a:solidFill>
                </a:rPr>
                <a:t>, </a:t>
              </a:r>
              <a:r>
                <a:rPr lang="de-DE" sz="1600" i="1" dirty="0" err="1" smtClean="0">
                  <a:solidFill>
                    <a:srgbClr val="0000FF"/>
                  </a:solidFill>
                </a:rPr>
                <a:t>mECAL</a:t>
              </a:r>
              <a:endParaRPr lang="de-DE" sz="1600" i="1" dirty="0">
                <a:solidFill>
                  <a:srgbClr val="0000FF"/>
                </a:solidFill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1549539" y="2571937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target</a:t>
              </a:r>
              <a:endParaRPr lang="de-DE" sz="1100" dirty="0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1238291" y="3160915"/>
              <a:ext cx="1160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00FF"/>
                  </a:solidFill>
                </a:rPr>
                <a:t>T</a:t>
              </a:r>
              <a:r>
                <a:rPr lang="en-US" baseline="-25000" dirty="0" err="1" smtClean="0">
                  <a:solidFill>
                    <a:srgbClr val="0000FF"/>
                  </a:solidFill>
                </a:rPr>
                <a:t>0</a:t>
              </a:r>
              <a:r>
                <a:rPr lang="en-US" dirty="0">
                  <a:solidFill>
                    <a:srgbClr val="0000FF"/>
                  </a:solidFill>
                </a:rPr>
                <a:t> </a:t>
              </a:r>
              <a:r>
                <a:rPr lang="en-US" sz="1400" dirty="0" smtClean="0">
                  <a:solidFill>
                    <a:srgbClr val="0000FF"/>
                  </a:solidFill>
                </a:rPr>
                <a:t>diamond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2147174" y="2976982"/>
              <a:ext cx="3962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2</a:t>
              </a:r>
              <a:r>
                <a:rPr lang="en-US" sz="1200" dirty="0">
                  <a:solidFill>
                    <a:srgbClr val="0000FF"/>
                  </a:solidFill>
                </a:rPr>
                <a:t>5</a:t>
              </a:r>
              <a:r>
                <a:rPr lang="en-US" sz="1200" baseline="30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°</a:t>
              </a:r>
              <a:endParaRPr lang="en-US" sz="1200" baseline="30000" dirty="0">
                <a:solidFill>
                  <a:srgbClr val="0000FF"/>
                </a:solidFill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 flipH="1">
              <a:off x="386535" y="2841967"/>
              <a:ext cx="761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beam</a:t>
              </a:r>
              <a:endParaRPr lang="en-US" dirty="0"/>
            </a:p>
          </p:txBody>
        </p:sp>
        <p:grpSp>
          <p:nvGrpSpPr>
            <p:cNvPr id="24" name="Gruppieren 23"/>
            <p:cNvGrpSpPr/>
            <p:nvPr/>
          </p:nvGrpSpPr>
          <p:grpSpPr>
            <a:xfrm rot="20340000">
              <a:off x="3531818" y="2411091"/>
              <a:ext cx="851515" cy="330386"/>
              <a:chOff x="5363513" y="3204481"/>
              <a:chExt cx="851515" cy="441546"/>
            </a:xfrm>
          </p:grpSpPr>
          <p:sp>
            <p:nvSpPr>
              <p:cNvPr id="25" name="Rechteck 24"/>
              <p:cNvSpPr/>
              <p:nvPr/>
            </p:nvSpPr>
            <p:spPr>
              <a:xfrm rot="600000">
                <a:off x="5416399" y="3240982"/>
                <a:ext cx="765085" cy="405045"/>
              </a:xfrm>
              <a:prstGeom prst="rect">
                <a:avLst/>
              </a:prstGeom>
              <a:noFill/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feld 25"/>
              <p:cNvSpPr txBox="1"/>
              <p:nvPr/>
            </p:nvSpPr>
            <p:spPr>
              <a:xfrm rot="720000">
                <a:off x="5363513" y="3204481"/>
                <a:ext cx="8515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err="1" smtClean="0">
                    <a:solidFill>
                      <a:srgbClr val="0000FF"/>
                    </a:solidFill>
                  </a:rPr>
                  <a:t>mPSD</a:t>
                </a:r>
                <a:endParaRPr lang="en-US" i="1" dirty="0">
                  <a:solidFill>
                    <a:srgbClr val="0000FF"/>
                  </a:solidFill>
                </a:endParaRPr>
              </a:p>
            </p:txBody>
          </p:sp>
        </p:grpSp>
      </p:grp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29" name="Fußzeilenplatzhalt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30" name="Foliennummernplatzhalt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73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</a:t>
            </a:r>
            <a:r>
              <a:rPr lang="en-US" dirty="0" smtClean="0"/>
              <a:t>design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9" name="Picture 2" descr="mCBM setup 2018 with 2x GEM for MU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106" y="3383995"/>
            <a:ext cx="3510390" cy="304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7634509" y="5634245"/>
            <a:ext cx="1364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Setup for 2018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(ROOT geom.)</a:t>
            </a:r>
          </a:p>
        </p:txBody>
      </p:sp>
      <p:pic>
        <p:nvPicPr>
          <p:cNvPr id="11" name="Grafik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1" y="818710"/>
            <a:ext cx="5864916" cy="396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mCBM</a:t>
            </a:r>
            <a:r>
              <a:rPr lang="en-US" dirty="0"/>
              <a:t> subsystems in </a:t>
            </a:r>
            <a:r>
              <a:rPr lang="en-US" dirty="0" smtClean="0"/>
              <a:t>2018 / </a:t>
            </a:r>
            <a:r>
              <a:rPr lang="en-US" dirty="0" err="1" smtClean="0"/>
              <a:t>Q1</a:t>
            </a:r>
            <a:r>
              <a:rPr lang="en-US" dirty="0" smtClean="0"/>
              <a:t> 2019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75479"/>
            <a:ext cx="3236593" cy="182058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887034" y="4397499"/>
            <a:ext cx="2466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mTOF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modules @ HD</a:t>
            </a:r>
          </a:p>
        </p:txBody>
      </p:sp>
      <p:pic>
        <p:nvPicPr>
          <p:cNvPr id="10" name="Content Placeholder 8"/>
          <p:cNvPicPr>
            <a:picLocks noGrp="1"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7" t="1324" r="15171" b="4142"/>
          <a:stretch/>
        </p:blipFill>
        <p:spPr>
          <a:xfrm>
            <a:off x="3473058" y="5585974"/>
            <a:ext cx="1014696" cy="101167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401870" y="5229200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T0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@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GSI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C:\Users\jheuser\Desktop\modul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" y="2213865"/>
            <a:ext cx="2813373" cy="139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617274" y="765471"/>
            <a:ext cx="158569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mSTS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@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GSI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830" y="1133745"/>
            <a:ext cx="1877152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2949047" y="809418"/>
            <a:ext cx="207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mMUCH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@ VECC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93785"/>
            <a:ext cx="3420380" cy="256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5382090" y="1124453"/>
            <a:ext cx="325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mTRD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@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Münster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&amp; Frankfurt</a:t>
            </a:r>
          </a:p>
        </p:txBody>
      </p:sp>
      <p:pic>
        <p:nvPicPr>
          <p:cNvPr id="19" name="Picture 2" descr="Q:\Eigene Dateien\Work\CBM\talks\2018\CBM Collaboration Meeting - October 2018\module-testing\module-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49" b="18242"/>
          <a:stretch/>
        </p:blipFill>
        <p:spPr bwMode="auto">
          <a:xfrm>
            <a:off x="96733" y="1223755"/>
            <a:ext cx="2626771" cy="87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154" y="4413788"/>
            <a:ext cx="1637896" cy="2183862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4" y="3772593"/>
            <a:ext cx="2720072" cy="181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9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Construction</a:t>
            </a:r>
            <a:r>
              <a:rPr lang="de-DE" dirty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mCBM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" y="776595"/>
            <a:ext cx="3660275" cy="274520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4925" y="818710"/>
            <a:ext cx="9829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Nov. 2, 2017</a:t>
            </a:r>
            <a:endParaRPr lang="de-DE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2145385" y="2141873"/>
            <a:ext cx="5409824" cy="3015335"/>
            <a:chOff x="2816805" y="776596"/>
            <a:chExt cx="4211971" cy="2347674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6805" y="776596"/>
              <a:ext cx="3131851" cy="234767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021" y="776597"/>
              <a:ext cx="1760755" cy="2347673"/>
            </a:xfrm>
            <a:prstGeom prst="rect">
              <a:avLst/>
            </a:prstGeom>
          </p:spPr>
        </p:pic>
      </p:grp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6462210" y="2940929"/>
            <a:ext cx="2652196" cy="3536262"/>
            <a:chOff x="7108660" y="776597"/>
            <a:chExt cx="1927390" cy="2569854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8660" y="776597"/>
              <a:ext cx="1927390" cy="2569854"/>
            </a:xfrm>
            <a:prstGeom prst="rect">
              <a:avLst/>
            </a:prstGeom>
          </p:spPr>
        </p:pic>
        <p:sp>
          <p:nvSpPr>
            <p:cNvPr id="11" name="Textfeld 10"/>
            <p:cNvSpPr txBox="1"/>
            <p:nvPr/>
          </p:nvSpPr>
          <p:spPr>
            <a:xfrm>
              <a:off x="7902370" y="853825"/>
              <a:ext cx="9749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Feb. 8, 2018</a:t>
              </a:r>
              <a:endPara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93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Construction</a:t>
            </a:r>
            <a:r>
              <a:rPr lang="de-DE" dirty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mCBM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2nd Beam Time Retreat, January 24,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mCBM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34925" y="818709"/>
            <a:ext cx="3771990" cy="2828993"/>
            <a:chOff x="26495" y="3203975"/>
            <a:chExt cx="2565285" cy="1923964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95" y="3203975"/>
              <a:ext cx="2565285" cy="1923964"/>
            </a:xfrm>
            <a:prstGeom prst="rect">
              <a:avLst/>
            </a:prstGeom>
          </p:spPr>
        </p:pic>
        <p:sp>
          <p:nvSpPr>
            <p:cNvPr id="13" name="Textfeld 12"/>
            <p:cNvSpPr txBox="1"/>
            <p:nvPr/>
          </p:nvSpPr>
          <p:spPr>
            <a:xfrm>
              <a:off x="48795" y="3334581"/>
              <a:ext cx="11624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  <a:r>
                <a:rPr lang="de-DE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1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21, 2018</a:t>
              </a:r>
              <a:endPara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373856" y="2955084"/>
            <a:ext cx="5108068" cy="3642566"/>
            <a:chOff x="2636785" y="3413926"/>
            <a:chExt cx="3555395" cy="2535354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0664" y="3413926"/>
              <a:ext cx="1901516" cy="2535354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6785" y="3413926"/>
              <a:ext cx="1901516" cy="2535354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3184477" y="5627790"/>
              <a:ext cx="10214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Sept. 9, 2018</a:t>
              </a:r>
              <a:endPara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4784595" y="3492045"/>
              <a:ext cx="10999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Sept. 20, 2018</a:t>
              </a:r>
              <a:endPara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4249810" y="818709"/>
            <a:ext cx="4793036" cy="3195356"/>
            <a:chOff x="5785048" y="4239090"/>
            <a:chExt cx="3332457" cy="2221637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048" y="4239090"/>
              <a:ext cx="3332457" cy="2221637"/>
            </a:xfrm>
            <a:prstGeom prst="rect">
              <a:avLst/>
            </a:prstGeom>
          </p:spPr>
        </p:pic>
        <p:sp>
          <p:nvSpPr>
            <p:cNvPr id="20" name="Textfeld 19"/>
            <p:cNvSpPr txBox="1"/>
            <p:nvPr/>
          </p:nvSpPr>
          <p:spPr>
            <a:xfrm>
              <a:off x="7830971" y="6182725"/>
              <a:ext cx="106150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Nov. 29, 2018</a:t>
              </a:r>
              <a:endPara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352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2870</Words>
  <Application>Microsoft Office PowerPoint</Application>
  <PresentationFormat>On-screen Show (4:3)</PresentationFormat>
  <Paragraphs>780</Paragraphs>
  <Slides>48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Standarddesign</vt:lpstr>
      <vt:lpstr>Benutzerdefiniertes Design</vt:lpstr>
      <vt:lpstr>1_Benutzerdefiniertes Design</vt:lpstr>
      <vt:lpstr>PowerPoint Presentation</vt:lpstr>
      <vt:lpstr>Experiments exploring dense QCD matter: Rate capabilities</vt:lpstr>
      <vt:lpstr>The high-performance free-streaming DAQ system of CBM  </vt:lpstr>
      <vt:lpstr>CBM data transport and processing</vt:lpstr>
      <vt:lpstr>A CBM full-system test-setup at GSI/FAIR: mCBM@SIS18</vt:lpstr>
      <vt:lpstr>Engineering design</vt:lpstr>
      <vt:lpstr>mCBM subsystems in 2018 / Q1 2019</vt:lpstr>
      <vt:lpstr>Construction of mCBM</vt:lpstr>
      <vt:lpstr>Construction of mCBM</vt:lpstr>
      <vt:lpstr>mCBM data path into the Green IT Cube</vt:lpstr>
      <vt:lpstr>mFLES racks @ Green IT</vt:lpstr>
      <vt:lpstr>The new mCBM target chamber</vt:lpstr>
      <vt:lpstr>mCBM ready for commissioning (Nov. 2018)</vt:lpstr>
      <vt:lpstr>First preliminary results</vt:lpstr>
      <vt:lpstr>First preliminary results</vt:lpstr>
      <vt:lpstr>To Do  for 1st mCBM commissioning beam time, March 2019</vt:lpstr>
      <vt:lpstr>mCBM data taking 2019 &amp; 2020</vt:lpstr>
      <vt:lpstr>CBM Collaboration: 55 institutions, 470 members</vt:lpstr>
      <vt:lpstr>PowerPoint Presentation</vt:lpstr>
      <vt:lpstr>From 1st Beam Time retreat (Feb. 2018):  mCBM major goals for 2018</vt:lpstr>
      <vt:lpstr>mCBM data taking 2021 &amp; 2022</vt:lpstr>
      <vt:lpstr>PowerPoint Presentation</vt:lpstr>
      <vt:lpstr>PowerPoint Presentation</vt:lpstr>
      <vt:lpstr>Design of the mCBM test-setup</vt:lpstr>
      <vt:lpstr>mCBM read-out and data transport Start version</vt:lpstr>
      <vt:lpstr>Present read-out chain of mSTS</vt:lpstr>
      <vt:lpstr>mDAQ and mFLES 2018 (start version)</vt:lpstr>
      <vt:lpstr>mCBM read-out, data transport and processing  Final version</vt:lpstr>
      <vt:lpstr>mDAQ and mFLES 2019 (SIS100 version)</vt:lpstr>
      <vt:lpstr>mCBM Cave (HTD @ SIS18 facility)</vt:lpstr>
      <vt:lpstr>Design of the mCBM Cave - HTD</vt:lpstr>
      <vt:lpstr>Monte Carlo shielding calculations (FLUKA)</vt:lpstr>
      <vt:lpstr>mCBM beam line</vt:lpstr>
      <vt:lpstr>Example: mSTS integration</vt:lpstr>
      <vt:lpstr>mRICH</vt:lpstr>
      <vt:lpstr>mCBM – support infrastructure </vt:lpstr>
      <vt:lpstr>Hit rates at mCBM (simulation)</vt:lpstr>
      <vt:lpstr>mCBM benchmark observable: Λ reconstruction</vt:lpstr>
      <vt:lpstr>mCBM benchmark observable: Λ reconstruction</vt:lpstr>
      <vt:lpstr>Λ production at SIS18 energies – mCBM reference data   </vt:lpstr>
      <vt:lpstr>Physics of the benchmark observable </vt:lpstr>
      <vt:lpstr>Granted mCBM beam time 2018 - 2019</vt:lpstr>
      <vt:lpstr>Announcement  for beam time request 2020 - 2021</vt:lpstr>
      <vt:lpstr>mCBM @ SIS18 facility</vt:lpstr>
      <vt:lpstr>PowerPoint Presentation</vt:lpstr>
      <vt:lpstr>Experimental challenges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CSturm</dc:creator>
  <cp:lastModifiedBy>Sturm, Christian Dr.</cp:lastModifiedBy>
  <cp:revision>1372</cp:revision>
  <dcterms:modified xsi:type="dcterms:W3CDTF">2019-01-24T07:38:12Z</dcterms:modified>
</cp:coreProperties>
</file>