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media/image3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65" r:id="rId2"/>
    <p:sldMasterId id="2147483669" r:id="rId3"/>
  </p:sldMasterIdLst>
  <p:notesMasterIdLst>
    <p:notesMasterId r:id="rId25"/>
  </p:notesMasterIdLst>
  <p:handoutMasterIdLst>
    <p:handoutMasterId r:id="rId26"/>
  </p:handoutMasterIdLst>
  <p:sldIdLst>
    <p:sldId id="596" r:id="rId4"/>
    <p:sldId id="598" r:id="rId5"/>
    <p:sldId id="582" r:id="rId6"/>
    <p:sldId id="583" r:id="rId7"/>
    <p:sldId id="571" r:id="rId8"/>
    <p:sldId id="572" r:id="rId9"/>
    <p:sldId id="517" r:id="rId10"/>
    <p:sldId id="549" r:id="rId11"/>
    <p:sldId id="594" r:id="rId12"/>
    <p:sldId id="588" r:id="rId13"/>
    <p:sldId id="587" r:id="rId14"/>
    <p:sldId id="513" r:id="rId15"/>
    <p:sldId id="515" r:id="rId16"/>
    <p:sldId id="514" r:id="rId17"/>
    <p:sldId id="567" r:id="rId18"/>
    <p:sldId id="542" r:id="rId19"/>
    <p:sldId id="595" r:id="rId20"/>
    <p:sldId id="543" r:id="rId21"/>
    <p:sldId id="544" r:id="rId22"/>
    <p:sldId id="562" r:id="rId23"/>
    <p:sldId id="597" r:id="rId2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900CC"/>
    <a:srgbClr val="FFFF99"/>
    <a:srgbClr val="FF9933"/>
    <a:srgbClr val="FF9900"/>
    <a:srgbClr val="FF9966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4" autoAdjust="0"/>
    <p:restoredTop sz="97407" autoAdjust="0"/>
  </p:normalViewPr>
  <p:slideViewPr>
    <p:cSldViewPr snapToObjects="1">
      <p:cViewPr>
        <p:scale>
          <a:sx n="70" d="100"/>
          <a:sy n="70" d="100"/>
        </p:scale>
        <p:origin x="-1386" y="-174"/>
      </p:cViewPr>
      <p:guideLst>
        <p:guide orient="horz" pos="4088"/>
        <p:guide pos="42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57" d="100"/>
          <a:sy n="57" d="100"/>
        </p:scale>
        <p:origin x="-2862" y="-90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50"/>
      <c:rotY val="20"/>
      <c:rAngAx val="0"/>
      <c:perspective val="7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countries!$A$3:$A$13</c:f>
              <c:strCache>
                <c:ptCount val="10"/>
                <c:pt idx="0">
                  <c:v>China</c:v>
                </c:pt>
                <c:pt idx="1">
                  <c:v>Czech Republic</c:v>
                </c:pt>
                <c:pt idx="2">
                  <c:v>France</c:v>
                </c:pt>
                <c:pt idx="3">
                  <c:v>Germany</c:v>
                </c:pt>
                <c:pt idx="4">
                  <c:v>Hungary</c:v>
                </c:pt>
                <c:pt idx="5">
                  <c:v>India</c:v>
                </c:pt>
                <c:pt idx="6">
                  <c:v>Poland</c:v>
                </c:pt>
                <c:pt idx="7">
                  <c:v>Romania</c:v>
                </c:pt>
                <c:pt idx="8">
                  <c:v>Russia</c:v>
                </c:pt>
                <c:pt idx="9">
                  <c:v>Ukraine</c:v>
                </c:pt>
              </c:strCache>
            </c:strRef>
          </c:cat>
          <c:val>
            <c:numRef>
              <c:f>countries!$E$3:$E$13</c:f>
              <c:numCache>
                <c:formatCode>#.#00</c:formatCode>
                <c:ptCount val="10"/>
                <c:pt idx="0">
                  <c:v>9.1911764705882355</c:v>
                </c:pt>
                <c:pt idx="1">
                  <c:v>2.2058823529411766</c:v>
                </c:pt>
                <c:pt idx="2">
                  <c:v>0.73529411764705876</c:v>
                </c:pt>
                <c:pt idx="3">
                  <c:v>35.294117647058826</c:v>
                </c:pt>
                <c:pt idx="4">
                  <c:v>1.1029411764705883</c:v>
                </c:pt>
                <c:pt idx="5">
                  <c:v>13.602941176470587</c:v>
                </c:pt>
                <c:pt idx="6">
                  <c:v>8.8235294117647065</c:v>
                </c:pt>
                <c:pt idx="7">
                  <c:v>5.8823529411764701</c:v>
                </c:pt>
                <c:pt idx="8">
                  <c:v>20.588235294117645</c:v>
                </c:pt>
                <c:pt idx="9">
                  <c:v>2.2058823529411766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C1-408F-BB4B-9E23CE9457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E5A1A-B7EE-418A-8D3F-C7F985FE90B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84DF5-57E0-4C58-8565-04761A253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18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D77D9-7C78-41DD-BEC2-B844B1014818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D9856-F772-4531-82C0-3CF99004C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5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D9856-F772-4531-82C0-3CF99004C6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02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0"/>
            <a:ext cx="6481762" cy="6921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4925" y="6597650"/>
            <a:ext cx="3096915" cy="2603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de-DE" noProof="0" smtClean="0">
                <a:solidFill>
                  <a:srgbClr val="000000"/>
                </a:solidFill>
              </a:rPr>
              <a:t>2nd Beam Time Retreat, January 25,  2019</a:t>
            </a:r>
            <a:endParaRPr lang="en-US" altLang="de-DE" noProof="0" dirty="0" smtClean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067175" y="6597650"/>
            <a:ext cx="1134895" cy="26035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 dirty="0" err="1" smtClean="0">
                <a:solidFill>
                  <a:srgbClr val="000000"/>
                </a:solidFill>
              </a:rPr>
              <a:t>C.Sturm</a:t>
            </a:r>
            <a:r>
              <a:rPr lang="de-DE" altLang="de-DE" dirty="0" smtClean="0">
                <a:solidFill>
                  <a:srgbClr val="000000"/>
                </a:solidFill>
              </a:rPr>
              <a:t>, </a:t>
            </a:r>
            <a:r>
              <a:rPr lang="de-DE" altLang="de-DE" dirty="0" err="1" smtClean="0">
                <a:solidFill>
                  <a:srgbClr val="000000"/>
                </a:solidFill>
              </a:rPr>
              <a:t>mCBM</a:t>
            </a: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027988" y="6596063"/>
            <a:ext cx="1008062" cy="21748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3D1B2B-A9C5-490E-B396-B442927CC454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830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6526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357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0" y="-26988"/>
            <a:ext cx="9144000" cy="792163"/>
          </a:xfrm>
          <a:prstGeom prst="rect">
            <a:avLst/>
          </a:prstGeom>
          <a:gradFill rotWithShape="1">
            <a:gsLst>
              <a:gs pos="0">
                <a:srgbClr val="324284"/>
              </a:gs>
              <a:gs pos="100000">
                <a:srgbClr val="6F7AC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de-DE" smtClean="0">
              <a:solidFill>
                <a:srgbClr val="566ABE"/>
              </a:solidFill>
              <a:latin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0"/>
            <a:ext cx="648176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97650"/>
            <a:ext cx="30067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noProof="0" smtClean="0">
                <a:solidFill>
                  <a:srgbClr val="000000"/>
                </a:solidFill>
              </a:rPr>
              <a:t>2nd Beam Time Retreat, January 25,  2019</a:t>
            </a:r>
            <a:endParaRPr lang="en-US" altLang="de-DE" noProof="0" dirty="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7175" y="6597650"/>
            <a:ext cx="113489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dirty="0" err="1" smtClean="0">
                <a:solidFill>
                  <a:srgbClr val="000000"/>
                </a:solidFill>
              </a:rPr>
              <a:t>C.Sturm</a:t>
            </a:r>
            <a:r>
              <a:rPr lang="de-DE" altLang="de-DE" dirty="0" smtClean="0">
                <a:solidFill>
                  <a:srgbClr val="000000"/>
                </a:solidFill>
              </a:rPr>
              <a:t>, </a:t>
            </a:r>
            <a:r>
              <a:rPr lang="de-DE" altLang="de-DE" dirty="0" err="1" smtClean="0">
                <a:solidFill>
                  <a:srgbClr val="000000"/>
                </a:solidFill>
              </a:rPr>
              <a:t>mCBM</a:t>
            </a:r>
            <a:endParaRPr lang="de-DE" altLang="de-DE" dirty="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96063"/>
            <a:ext cx="1008062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96A2FF-3747-482E-814E-E2B02659E543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3175"/>
            <a:ext cx="5667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97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8EC9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8EC9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8EC9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8EC9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8EC9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F8EC9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F8EC9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F8EC9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F8EC9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128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2"/>
          <p:cNvSpPr txBox="1">
            <a:spLocks/>
          </p:cNvSpPr>
          <p:nvPr userDrawn="1"/>
        </p:nvSpPr>
        <p:spPr>
          <a:xfrm>
            <a:off x="34925" y="6597650"/>
            <a:ext cx="3096915" cy="2603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de-DE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time retreat, February 23,  2018</a:t>
            </a:r>
          </a:p>
        </p:txBody>
      </p:sp>
      <p:sp>
        <p:nvSpPr>
          <p:cNvPr id="8" name="Fußzeilenplatzhalter 3"/>
          <p:cNvSpPr txBox="1">
            <a:spLocks/>
          </p:cNvSpPr>
          <p:nvPr userDrawn="1"/>
        </p:nvSpPr>
        <p:spPr>
          <a:xfrm>
            <a:off x="4067175" y="6597650"/>
            <a:ext cx="1134895" cy="2603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de-DE" sz="1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C.Sturm</a:t>
            </a:r>
            <a:r>
              <a:rPr lang="de-DE" altLang="de-DE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de-DE" sz="1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mCBM</a:t>
            </a:r>
            <a:endParaRPr lang="de-DE" altLang="de-DE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liennummernplatzhalter 4"/>
          <p:cNvSpPr txBox="1">
            <a:spLocks/>
          </p:cNvSpPr>
          <p:nvPr userDrawn="1"/>
        </p:nvSpPr>
        <p:spPr>
          <a:xfrm>
            <a:off x="8460432" y="6525344"/>
            <a:ext cx="576460" cy="288206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A3D1B2B-A9C5-490E-B396-B442927CC454}" type="slidenum">
              <a:rPr lang="de-DE" sz="1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de-DE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205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png"/><Relationship Id="rId5" Type="http://schemas.openxmlformats.org/officeDocument/2006/relationships/image" Target="../media/image1010.png"/><Relationship Id="rId4" Type="http://schemas.openxmlformats.org/officeDocument/2006/relationships/image" Target="../media/image10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29.png"/><Relationship Id="rId7" Type="http://schemas.openxmlformats.org/officeDocument/2006/relationships/image" Target="../media/image10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22.jpeg"/><Relationship Id="rId4" Type="http://schemas.openxmlformats.org/officeDocument/2006/relationships/image" Target="../media/image30.png"/><Relationship Id="rId9" Type="http://schemas.openxmlformats.org/officeDocument/2006/relationships/image" Target="../media/image1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903" y="167502"/>
            <a:ext cx="2203107" cy="1195345"/>
          </a:xfrm>
          <a:prstGeom prst="rect">
            <a:avLst/>
          </a:prstGeom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763" y="3175"/>
            <a:ext cx="5667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6"/>
          <p:cNvSpPr txBox="1"/>
          <p:nvPr/>
        </p:nvSpPr>
        <p:spPr>
          <a:xfrm>
            <a:off x="96527" y="717424"/>
            <a:ext cx="2299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b="1" dirty="0" err="1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CBM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@SIS18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6"/>
          <p:cNvSpPr txBox="1"/>
          <p:nvPr/>
        </p:nvSpPr>
        <p:spPr>
          <a:xfrm>
            <a:off x="795983" y="6576050"/>
            <a:ext cx="14750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Christian Sturm, </a:t>
            </a:r>
            <a:r>
              <a:rPr lang="de-DE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GSI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Gerade Verbindung mit Pfeil 7"/>
          <p:cNvCxnSpPr/>
          <p:nvPr/>
        </p:nvCxnSpPr>
        <p:spPr>
          <a:xfrm flipH="1">
            <a:off x="798102" y="1179089"/>
            <a:ext cx="18504" cy="385697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71500" y="5364215"/>
            <a:ext cx="40286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CBM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4400" b="1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SIS100</a:t>
            </a:r>
            <a:endParaRPr lang="de-DE" sz="44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9"/>
          <p:cNvSpPr txBox="1"/>
          <p:nvPr/>
        </p:nvSpPr>
        <p:spPr>
          <a:xfrm>
            <a:off x="4662010" y="199509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2018 - 2022</a:t>
            </a:r>
            <a:endParaRPr lang="en-US" dirty="0"/>
          </a:p>
        </p:txBody>
      </p:sp>
      <p:sp>
        <p:nvSpPr>
          <p:cNvPr id="9" name="Textfeld 10"/>
          <p:cNvSpPr txBox="1"/>
          <p:nvPr/>
        </p:nvSpPr>
        <p:spPr>
          <a:xfrm>
            <a:off x="187532" y="6034354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2024 - </a:t>
            </a:r>
            <a:endParaRPr lang="en-US" dirty="0"/>
          </a:p>
        </p:txBody>
      </p:sp>
      <p:pic>
        <p:nvPicPr>
          <p:cNvPr id="10" name="Picture 2" descr="C:\Users\senger\AppData\Local\Microsoft\Windows\Temporary Internet Files\Content.Outlook\JE4H31NI\CBM_Detektor_Man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1" r="8216"/>
          <a:stretch/>
        </p:blipFill>
        <p:spPr bwMode="auto">
          <a:xfrm>
            <a:off x="5313570" y="4241300"/>
            <a:ext cx="3398890" cy="256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2"/>
          <p:cNvSpPr txBox="1"/>
          <p:nvPr/>
        </p:nvSpPr>
        <p:spPr>
          <a:xfrm>
            <a:off x="1039827" y="1527514"/>
            <a:ext cx="759855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full system test-setup for high-rate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A+A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collisions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test prototype detectors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test front-end electronics (FEE)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develop &amp; test the data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transport 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DPB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FLIB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(1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and 2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FPGA)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develop &amp; test the data transport to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FLES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develop &amp; test μ-slice + time-slice building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test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&amp; develop data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transport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using a CRI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develop &amp; test a general timing + fast control system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TFC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develop &amp; test the detector + experiment control system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to develop &amp; test the online reconstruction + selection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to develop &amp; test the software online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develop &amp; test the data analysis    </a:t>
            </a:r>
          </a:p>
        </p:txBody>
      </p:sp>
      <p:sp>
        <p:nvSpPr>
          <p:cNvPr id="12" name="Textfeld 13"/>
          <p:cNvSpPr txBox="1"/>
          <p:nvPr/>
        </p:nvSpPr>
        <p:spPr>
          <a:xfrm>
            <a:off x="71438" y="229458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2019</a:t>
            </a:r>
            <a:endParaRPr lang="en-US" dirty="0"/>
          </a:p>
        </p:txBody>
      </p:sp>
      <p:sp>
        <p:nvSpPr>
          <p:cNvPr id="13" name="Textfeld 14"/>
          <p:cNvSpPr txBox="1"/>
          <p:nvPr/>
        </p:nvSpPr>
        <p:spPr>
          <a:xfrm>
            <a:off x="71437" y="3856183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2020</a:t>
            </a:r>
            <a:endParaRPr lang="en-US" dirty="0" smtClean="0"/>
          </a:p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75115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 read-out chain of </a:t>
            </a:r>
            <a:r>
              <a:rPr lang="en-US" dirty="0" err="1" smtClean="0"/>
              <a:t>mSTS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noProof="0" smtClean="0">
                <a:solidFill>
                  <a:srgbClr val="000000"/>
                </a:solidFill>
              </a:rPr>
              <a:t>2nd Beam Time Retreat, January 25,  2019</a:t>
            </a:r>
            <a:endParaRPr lang="en-US" altLang="de-DE" noProof="0" dirty="0" smtClean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>
                <a:solidFill>
                  <a:srgbClr val="000000"/>
                </a:solidFill>
              </a:rPr>
              <a:t>C.Sturm, mCBM</a:t>
            </a: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D1B2B-A9C5-490E-B396-B442927CC454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146686" y="1196964"/>
            <a:ext cx="8723830" cy="4429855"/>
            <a:chOff x="146686" y="1196964"/>
            <a:chExt cx="8723830" cy="4429855"/>
          </a:xfrm>
        </p:grpSpPr>
        <p:pic>
          <p:nvPicPr>
            <p:cNvPr id="8" name="Content Placeholder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36" t="8941" r="12333" b="6876"/>
            <a:stretch/>
          </p:blipFill>
          <p:spPr>
            <a:xfrm>
              <a:off x="1515801" y="2610099"/>
              <a:ext cx="2014167" cy="1661689"/>
            </a:xfrm>
            <a:prstGeom prst="rect">
              <a:avLst/>
            </a:prstGeom>
          </p:spPr>
        </p:pic>
        <p:pic>
          <p:nvPicPr>
            <p:cNvPr id="9" name="Grafik 1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64018">
              <a:off x="-510104" y="3101693"/>
              <a:ext cx="2364233" cy="818189"/>
            </a:xfrm>
            <a:prstGeom prst="rect">
              <a:avLst/>
            </a:prstGeom>
          </p:spPr>
        </p:pic>
        <p:sp>
          <p:nvSpPr>
            <p:cNvPr id="10" name="Right Arrow 13"/>
            <p:cNvSpPr/>
            <p:nvPr/>
          </p:nvSpPr>
          <p:spPr>
            <a:xfrm>
              <a:off x="957972" y="3090110"/>
              <a:ext cx="609600" cy="68759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4" descr="http://cbm.uni-muenster.de/daq/more/mcbm/p_20180104_175728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270"/>
            <a:stretch/>
          </p:blipFill>
          <p:spPr bwMode="auto">
            <a:xfrm>
              <a:off x="6162653" y="2610099"/>
              <a:ext cx="2650710" cy="1661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5"/>
            <p:cNvSpPr txBox="1"/>
            <p:nvPr/>
          </p:nvSpPr>
          <p:spPr>
            <a:xfrm>
              <a:off x="146686" y="1309262"/>
              <a:ext cx="145136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STS modules </a:t>
              </a:r>
              <a:br>
                <a:rPr lang="en-US" sz="1400" b="1" dirty="0" smtClean="0"/>
              </a:br>
              <a:r>
                <a:rPr lang="en-US" sz="1400" dirty="0" smtClean="0"/>
                <a:t>8 STS-XYTER v2.0 on FEB-8</a:t>
              </a:r>
              <a:endParaRPr lang="en-US" sz="1400" dirty="0"/>
            </a:p>
          </p:txBody>
        </p:sp>
        <p:sp>
          <p:nvSpPr>
            <p:cNvPr id="13" name="TextBox 17"/>
            <p:cNvSpPr txBox="1"/>
            <p:nvPr/>
          </p:nvSpPr>
          <p:spPr>
            <a:xfrm>
              <a:off x="523864" y="4584992"/>
              <a:ext cx="14551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copper link </a:t>
              </a:r>
              <a:endParaRPr lang="en-US" sz="1400" dirty="0"/>
            </a:p>
          </p:txBody>
        </p:sp>
        <p:sp>
          <p:nvSpPr>
            <p:cNvPr id="14" name="TextBox 18"/>
            <p:cNvSpPr txBox="1"/>
            <p:nvPr/>
          </p:nvSpPr>
          <p:spPr>
            <a:xfrm>
              <a:off x="3002626" y="4601391"/>
              <a:ext cx="13664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optical link</a:t>
              </a:r>
              <a:endParaRPr lang="en-US" sz="1400" dirty="0"/>
            </a:p>
          </p:txBody>
        </p:sp>
        <p:sp>
          <p:nvSpPr>
            <p:cNvPr id="15" name="Rectangle 20"/>
            <p:cNvSpPr/>
            <p:nvPr/>
          </p:nvSpPr>
          <p:spPr>
            <a:xfrm>
              <a:off x="6219805" y="1209839"/>
              <a:ext cx="265071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000" b="1" dirty="0" smtClean="0"/>
                <a:t>FLES input node</a:t>
              </a:r>
            </a:p>
            <a:p>
              <a:pPr algn="ctr"/>
              <a:r>
                <a:rPr lang="en-US" altLang="en-US" sz="2000" b="1" dirty="0" smtClean="0"/>
                <a:t>with FLIB</a:t>
              </a:r>
            </a:p>
            <a:p>
              <a:pPr algn="ctr"/>
              <a:r>
                <a:rPr lang="en-US" altLang="en-US" sz="2000" b="1" dirty="0" smtClean="0"/>
                <a:t>boards</a:t>
              </a:r>
              <a:endParaRPr lang="en-US" sz="2000" dirty="0"/>
            </a:p>
          </p:txBody>
        </p:sp>
        <p:sp>
          <p:nvSpPr>
            <p:cNvPr id="16" name="Left Brace 21"/>
            <p:cNvSpPr/>
            <p:nvPr/>
          </p:nvSpPr>
          <p:spPr>
            <a:xfrm rot="16200000">
              <a:off x="1831061" y="3543637"/>
              <a:ext cx="334573" cy="3063241"/>
            </a:xfrm>
            <a:prstGeom prst="lef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22"/>
            <p:cNvSpPr txBox="1"/>
            <p:nvPr/>
          </p:nvSpPr>
          <p:spPr>
            <a:xfrm>
              <a:off x="793838" y="5288265"/>
              <a:ext cx="23989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HTD cave, on detector </a:t>
              </a:r>
              <a:endParaRPr lang="en-US" b="1" dirty="0"/>
            </a:p>
          </p:txBody>
        </p:sp>
        <p:sp>
          <p:nvSpPr>
            <p:cNvPr id="18" name="Left Brace 23"/>
            <p:cNvSpPr/>
            <p:nvPr/>
          </p:nvSpPr>
          <p:spPr>
            <a:xfrm rot="16200000">
              <a:off x="7332432" y="3739388"/>
              <a:ext cx="311152" cy="2650711"/>
            </a:xfrm>
            <a:prstGeom prst="lef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6538912" y="5264138"/>
              <a:ext cx="1853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Green Cube </a:t>
              </a:r>
              <a:endParaRPr lang="en-US" b="1" dirty="0"/>
            </a:p>
          </p:txBody>
        </p:sp>
        <p:pic>
          <p:nvPicPr>
            <p:cNvPr id="20" name="Picture 2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2833" y="2606234"/>
              <a:ext cx="2067585" cy="1665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ight Arrow 26"/>
            <p:cNvSpPr/>
            <p:nvPr/>
          </p:nvSpPr>
          <p:spPr>
            <a:xfrm>
              <a:off x="3378494" y="3105350"/>
              <a:ext cx="609600" cy="687595"/>
            </a:xfrm>
            <a:prstGeom prst="rightArrow">
              <a:avLst/>
            </a:prstGeom>
            <a:solidFill>
              <a:srgbClr val="FF00FF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Arrow 27"/>
            <p:cNvSpPr/>
            <p:nvPr/>
          </p:nvSpPr>
          <p:spPr>
            <a:xfrm>
              <a:off x="5664494" y="3105350"/>
              <a:ext cx="609600" cy="687595"/>
            </a:xfrm>
            <a:prstGeom prst="rightArrow">
              <a:avLst/>
            </a:prstGeom>
            <a:solidFill>
              <a:srgbClr val="0A0EF5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8"/>
            <p:cNvSpPr txBox="1"/>
            <p:nvPr/>
          </p:nvSpPr>
          <p:spPr>
            <a:xfrm>
              <a:off x="5242906" y="4601391"/>
              <a:ext cx="13664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optical link</a:t>
              </a:r>
              <a:endParaRPr lang="en-US" sz="1400" dirty="0"/>
            </a:p>
          </p:txBody>
        </p:sp>
        <p:sp>
          <p:nvSpPr>
            <p:cNvPr id="24" name="Left Brace 29"/>
            <p:cNvSpPr/>
            <p:nvPr/>
          </p:nvSpPr>
          <p:spPr>
            <a:xfrm rot="16200000">
              <a:off x="4651036" y="3941427"/>
              <a:ext cx="350521" cy="2286001"/>
            </a:xfrm>
            <a:prstGeom prst="lef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892864" y="5264138"/>
              <a:ext cx="1853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DAQ container</a:t>
              </a:r>
              <a:endParaRPr lang="en-US" b="1" dirty="0"/>
            </a:p>
          </p:txBody>
        </p:sp>
        <p:sp>
          <p:nvSpPr>
            <p:cNvPr id="26" name="Rectangle 31"/>
            <p:cNvSpPr/>
            <p:nvPr/>
          </p:nvSpPr>
          <p:spPr>
            <a:xfrm>
              <a:off x="3435541" y="1208350"/>
              <a:ext cx="294472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altLang="en-US" sz="2000" b="1" dirty="0" smtClean="0"/>
                <a:t>μ</a:t>
              </a:r>
              <a:r>
                <a:rPr lang="en-US" altLang="en-US" sz="2000" b="1" dirty="0" smtClean="0"/>
                <a:t>TCA crate</a:t>
              </a:r>
            </a:p>
            <a:p>
              <a:pPr algn="ctr"/>
              <a:r>
                <a:rPr lang="en-US" altLang="en-US" sz="2000" b="1" dirty="0" smtClean="0"/>
                <a:t>with AFCK</a:t>
              </a:r>
            </a:p>
            <a:p>
              <a:pPr algn="ctr"/>
              <a:r>
                <a:rPr lang="en-US" altLang="en-US" sz="2000" b="1" dirty="0" smtClean="0"/>
                <a:t>boards</a:t>
              </a:r>
              <a:endParaRPr lang="en-US" sz="2000" dirty="0"/>
            </a:p>
          </p:txBody>
        </p:sp>
        <p:sp>
          <p:nvSpPr>
            <p:cNvPr id="27" name="Rectangle 1"/>
            <p:cNvSpPr/>
            <p:nvPr/>
          </p:nvSpPr>
          <p:spPr>
            <a:xfrm>
              <a:off x="1321820" y="1196964"/>
              <a:ext cx="239004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/>
                <a:t>Common </a:t>
              </a:r>
              <a:endParaRPr lang="en-US" sz="2000" b="1" dirty="0" smtClean="0"/>
            </a:p>
            <a:p>
              <a:pPr algn="ctr"/>
              <a:r>
                <a:rPr lang="en-US" sz="2000" b="1" dirty="0" err="1" smtClean="0"/>
                <a:t>GBTx</a:t>
              </a:r>
              <a:r>
                <a:rPr lang="en-US" sz="2000" b="1" dirty="0" smtClean="0"/>
                <a:t> </a:t>
              </a:r>
              <a:endParaRPr lang="en-US" sz="2000" b="1" dirty="0"/>
            </a:p>
            <a:p>
              <a:pPr algn="ctr"/>
              <a:r>
                <a:rPr lang="en-US" sz="2000" b="1" dirty="0"/>
                <a:t>Readout Board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1279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mCBM</a:t>
            </a:r>
            <a:r>
              <a:rPr lang="en-US" dirty="0"/>
              <a:t> read-out and data transport</a:t>
            </a:r>
            <a:br>
              <a:rPr lang="en-US" dirty="0"/>
            </a:br>
            <a:r>
              <a:rPr lang="en-US" dirty="0"/>
              <a:t>Start </a:t>
            </a:r>
            <a:r>
              <a:rPr lang="en-US" dirty="0" smtClean="0"/>
              <a:t>version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noProof="0" smtClean="0">
                <a:solidFill>
                  <a:srgbClr val="000000"/>
                </a:solidFill>
              </a:rPr>
              <a:t>2nd Beam Time Retreat, January 25,  2019</a:t>
            </a:r>
            <a:endParaRPr lang="en-US" altLang="de-DE" noProof="0" dirty="0" smtClean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>
                <a:solidFill>
                  <a:srgbClr val="000000"/>
                </a:solidFill>
              </a:rPr>
              <a:t>C.Sturm, mCBM</a:t>
            </a: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D1B2B-A9C5-490E-B396-B442927CC454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773704"/>
            <a:ext cx="8998829" cy="553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69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mDAQ</a:t>
            </a:r>
            <a:r>
              <a:rPr lang="en-US" dirty="0" smtClean="0"/>
              <a:t> and </a:t>
            </a:r>
            <a:r>
              <a:rPr lang="en-US" dirty="0" err="1" smtClean="0"/>
              <a:t>mFLES</a:t>
            </a:r>
            <a:r>
              <a:rPr lang="en-US" dirty="0" smtClean="0"/>
              <a:t> 2018 (start version)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7812360" y="888250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present design</a:t>
            </a:r>
            <a:endParaRPr lang="en-US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369651"/>
              </p:ext>
            </p:extLst>
          </p:nvPr>
        </p:nvGraphicFramePr>
        <p:xfrm>
          <a:off x="268362" y="3898141"/>
          <a:ext cx="864096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718"/>
                <a:gridCol w="542718"/>
                <a:gridCol w="2536301"/>
                <a:gridCol w="2404166"/>
                <a:gridCol w="2615057"/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Device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Function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Location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err="1" smtClean="0"/>
                        <a:t>70x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GBTx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 concentrator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Cave, on</a:t>
                      </a:r>
                      <a:r>
                        <a:rPr lang="en-US" sz="1600" baseline="0" dirty="0" smtClean="0"/>
                        <a:t> detector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err="1" smtClean="0"/>
                        <a:t>12x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AFCK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r>
                        <a:rPr lang="en-US" sz="1600" baseline="30000" dirty="0" smtClean="0"/>
                        <a:t>st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layer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FPGA board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DAQ</a:t>
                      </a:r>
                      <a:r>
                        <a:rPr lang="en-US" sz="1600" dirty="0" smtClean="0"/>
                        <a:t> container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err="1" smtClean="0"/>
                        <a:t>96x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Optical fibers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 transport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DAQ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→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Green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 IT Cube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err="1" smtClean="0"/>
                        <a:t>4x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FLIB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r>
                        <a:rPr lang="en-US" sz="1600" baseline="30000" dirty="0" smtClean="0"/>
                        <a:t>nd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 layer FPGA board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Green IT Cube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err="1" smtClean="0"/>
                        <a:t>2x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mFLES</a:t>
                      </a:r>
                      <a:r>
                        <a:rPr lang="en-US" sz="1600" dirty="0" smtClean="0"/>
                        <a:t> input node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Input stage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Green IT Cube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err="1" smtClean="0"/>
                        <a:t>42x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mFLES</a:t>
                      </a:r>
                      <a:r>
                        <a:rPr lang="en-US" sz="1600" dirty="0" smtClean="0"/>
                        <a:t> compute nodes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Processing stage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Green IT Cube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6" name="Gruppieren 15"/>
          <p:cNvGrpSpPr/>
          <p:nvPr/>
        </p:nvGrpSpPr>
        <p:grpSpPr>
          <a:xfrm>
            <a:off x="2072483" y="800464"/>
            <a:ext cx="4999033" cy="3074817"/>
            <a:chOff x="2072483" y="800464"/>
            <a:chExt cx="4999033" cy="307481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2483" y="800464"/>
              <a:ext cx="4999033" cy="3074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feld 9"/>
            <p:cNvSpPr txBox="1"/>
            <p:nvPr/>
          </p:nvSpPr>
          <p:spPr>
            <a:xfrm>
              <a:off x="2833360" y="1290246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1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4391980" y="1875311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5308635" y="2235351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5668675" y="2573905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5967155" y="2573905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6642230" y="1530097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6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Datumsplatzhalt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noProof="0" smtClean="0">
                <a:solidFill>
                  <a:srgbClr val="000000"/>
                </a:solidFill>
              </a:rPr>
              <a:t>2nd Beam Time Retreat, January 25,  2019</a:t>
            </a:r>
            <a:endParaRPr lang="en-US" altLang="de-DE" noProof="0" dirty="0" smtClean="0">
              <a:solidFill>
                <a:srgbClr val="000000"/>
              </a:solidFill>
            </a:endParaRPr>
          </a:p>
        </p:txBody>
      </p:sp>
      <p:sp>
        <p:nvSpPr>
          <p:cNvPr id="20" name="Fußzeilenplatzhalt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>
                <a:solidFill>
                  <a:srgbClr val="000000"/>
                </a:solidFill>
              </a:rPr>
              <a:t>C.Sturm, mCBM</a:t>
            </a: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D1B2B-A9C5-490E-B396-B442927CC454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9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7" y="0"/>
            <a:ext cx="7822117" cy="692150"/>
          </a:xfrm>
        </p:spPr>
        <p:txBody>
          <a:bodyPr/>
          <a:lstStyle/>
          <a:p>
            <a:r>
              <a:rPr lang="en-US" dirty="0" err="1" smtClean="0"/>
              <a:t>mCBM</a:t>
            </a:r>
            <a:r>
              <a:rPr lang="en-US" dirty="0" smtClean="0"/>
              <a:t> read-out, data transport and processing </a:t>
            </a:r>
            <a:br>
              <a:rPr lang="en-US" dirty="0" smtClean="0"/>
            </a:br>
            <a:r>
              <a:rPr lang="en-US" dirty="0" smtClean="0"/>
              <a:t>Final version</a:t>
            </a:r>
            <a:endParaRPr lang="en-US" dirty="0"/>
          </a:p>
        </p:txBody>
      </p:sp>
      <p:pic>
        <p:nvPicPr>
          <p:cNvPr id="167" name="Grafik 16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42" y="773705"/>
            <a:ext cx="8235915" cy="5332740"/>
          </a:xfrm>
          <a:prstGeom prst="rect">
            <a:avLst/>
          </a:prstGeom>
        </p:spPr>
      </p:pic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noProof="0" smtClean="0">
                <a:solidFill>
                  <a:srgbClr val="000000"/>
                </a:solidFill>
              </a:rPr>
              <a:t>2nd Beam Time Retreat, January 25,  2019</a:t>
            </a:r>
            <a:endParaRPr lang="en-US" altLang="de-DE" noProof="0" dirty="0" smtClean="0">
              <a:solidFill>
                <a:srgbClr val="000000"/>
              </a:solidFill>
            </a:endParaRP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>
                <a:solidFill>
                  <a:srgbClr val="000000"/>
                </a:solidFill>
              </a:rPr>
              <a:t>C.Sturm, mCBM</a:t>
            </a: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D1B2B-A9C5-490E-B396-B442927CC454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3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mDAQ</a:t>
            </a:r>
            <a:r>
              <a:rPr lang="en-US" dirty="0"/>
              <a:t> and </a:t>
            </a:r>
            <a:r>
              <a:rPr lang="en-US" dirty="0" err="1"/>
              <a:t>mFLES</a:t>
            </a:r>
            <a:r>
              <a:rPr lang="en-US" dirty="0"/>
              <a:t> </a:t>
            </a:r>
            <a:r>
              <a:rPr lang="en-US" dirty="0" smtClean="0"/>
              <a:t>2019 (</a:t>
            </a:r>
            <a:r>
              <a:rPr lang="en-US" dirty="0" err="1" smtClean="0"/>
              <a:t>SIS100</a:t>
            </a:r>
            <a:r>
              <a:rPr lang="en-US" dirty="0" smtClean="0"/>
              <a:t> version)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7812360" y="888250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present design</a:t>
            </a:r>
            <a:endParaRPr lang="en-US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045717"/>
              </p:ext>
            </p:extLst>
          </p:nvPr>
        </p:nvGraphicFramePr>
        <p:xfrm>
          <a:off x="206515" y="4309305"/>
          <a:ext cx="877597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718"/>
                <a:gridCol w="542718"/>
                <a:gridCol w="2536301"/>
                <a:gridCol w="2768973"/>
                <a:gridCol w="2385265"/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Device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Function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Location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err="1" smtClean="0"/>
                        <a:t>70x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GBTx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 concentrator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Cave, on</a:t>
                      </a:r>
                      <a:r>
                        <a:rPr lang="en-US" sz="1600" baseline="0" dirty="0" smtClean="0"/>
                        <a:t> detector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err="1" smtClean="0"/>
                        <a:t>6x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FPGA board (</a:t>
                      </a:r>
                      <a:r>
                        <a:rPr lang="en-US" sz="1600" dirty="0" err="1" smtClean="0"/>
                        <a:t>1x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layer only)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DAQ</a:t>
                      </a:r>
                      <a:r>
                        <a:rPr lang="en-US" sz="1600" dirty="0" smtClean="0"/>
                        <a:t> container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err="1" smtClean="0"/>
                        <a:t>2x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mFLES</a:t>
                      </a:r>
                      <a:r>
                        <a:rPr lang="en-US" sz="1600" dirty="0" smtClean="0"/>
                        <a:t> input node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Input stage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DAQ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container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err="1" smtClean="0"/>
                        <a:t>96x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Optical fibers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 transport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DAQ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→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Green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 IT Cube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err="1" smtClean="0"/>
                        <a:t>42x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mFLES</a:t>
                      </a:r>
                      <a:r>
                        <a:rPr lang="en-US" sz="1600" dirty="0" smtClean="0"/>
                        <a:t> compute nodes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Processing stage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Green IT Cube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5" name="Gruppieren 14"/>
          <p:cNvGrpSpPr/>
          <p:nvPr/>
        </p:nvGrpSpPr>
        <p:grpSpPr>
          <a:xfrm>
            <a:off x="1871700" y="773705"/>
            <a:ext cx="5394052" cy="3492639"/>
            <a:chOff x="1871700" y="773705"/>
            <a:chExt cx="5394052" cy="3492639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1700" y="773705"/>
              <a:ext cx="5394052" cy="3492639"/>
            </a:xfrm>
            <a:prstGeom prst="rect">
              <a:avLst/>
            </a:prstGeom>
          </p:spPr>
        </p:pic>
        <p:sp>
          <p:nvSpPr>
            <p:cNvPr id="9" name="Textfeld 8"/>
            <p:cNvSpPr txBox="1"/>
            <p:nvPr/>
          </p:nvSpPr>
          <p:spPr>
            <a:xfrm>
              <a:off x="2771800" y="1560276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1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4273520" y="1898830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5308635" y="1898830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6073720" y="2483895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6568775" y="2820416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sp>
        <p:nvSpPr>
          <p:cNvPr id="18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noProof="0" smtClean="0">
                <a:solidFill>
                  <a:srgbClr val="000000"/>
                </a:solidFill>
              </a:rPr>
              <a:t>2nd Beam Time Retreat, January 25,  2019</a:t>
            </a:r>
            <a:endParaRPr lang="en-US" altLang="de-DE" noProof="0" dirty="0" smtClean="0">
              <a:solidFill>
                <a:srgbClr val="000000"/>
              </a:solidFill>
            </a:endParaRPr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>
                <a:solidFill>
                  <a:srgbClr val="000000"/>
                </a:solidFill>
              </a:rPr>
              <a:t>C.Sturm, mCBM</a:t>
            </a: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D1B2B-A9C5-490E-B396-B442927CC454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57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mRICH</a:t>
            </a:r>
            <a:endParaRPr lang="en-US" dirty="0"/>
          </a:p>
        </p:txBody>
      </p:sp>
      <p:sp>
        <p:nvSpPr>
          <p:cNvPr id="3" name="object 2"/>
          <p:cNvSpPr>
            <a:spLocks noChangeAspect="1"/>
          </p:cNvSpPr>
          <p:nvPr/>
        </p:nvSpPr>
        <p:spPr>
          <a:xfrm>
            <a:off x="2684583" y="4731444"/>
            <a:ext cx="6072882" cy="18029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Group 8"/>
          <p:cNvGrpSpPr/>
          <p:nvPr/>
        </p:nvGrpSpPr>
        <p:grpSpPr>
          <a:xfrm>
            <a:off x="143970" y="1077202"/>
            <a:ext cx="5118100" cy="2565400"/>
            <a:chOff x="542290" y="1116330"/>
            <a:chExt cx="5118100" cy="2565400"/>
          </a:xfrm>
        </p:grpSpPr>
        <p:sp>
          <p:nvSpPr>
            <p:cNvPr id="5" name="object 2"/>
            <p:cNvSpPr/>
            <p:nvPr/>
          </p:nvSpPr>
          <p:spPr>
            <a:xfrm>
              <a:off x="3023870" y="1116330"/>
              <a:ext cx="2636520" cy="2565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53769" y="1197610"/>
              <a:ext cx="579120" cy="968375"/>
            </a:xfrm>
            <a:custGeom>
              <a:avLst/>
              <a:gdLst/>
              <a:ahLst/>
              <a:cxnLst/>
              <a:rect l="l" t="t" r="r" b="b"/>
              <a:pathLst>
                <a:path w="579119" h="968375">
                  <a:moveTo>
                    <a:pt x="0" y="968376"/>
                  </a:moveTo>
                  <a:lnTo>
                    <a:pt x="579120" y="968376"/>
                  </a:lnTo>
                  <a:lnTo>
                    <a:pt x="579120" y="0"/>
                  </a:lnTo>
                  <a:lnTo>
                    <a:pt x="0" y="0"/>
                  </a:lnTo>
                  <a:lnTo>
                    <a:pt x="0" y="968376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53769" y="2223133"/>
              <a:ext cx="579120" cy="920115"/>
            </a:xfrm>
            <a:custGeom>
              <a:avLst/>
              <a:gdLst/>
              <a:ahLst/>
              <a:cxnLst/>
              <a:rect l="l" t="t" r="r" b="b"/>
              <a:pathLst>
                <a:path w="579119" h="920114">
                  <a:moveTo>
                    <a:pt x="0" y="920116"/>
                  </a:moveTo>
                  <a:lnTo>
                    <a:pt x="579120" y="920116"/>
                  </a:lnTo>
                  <a:lnTo>
                    <a:pt x="579120" y="0"/>
                  </a:lnTo>
                  <a:lnTo>
                    <a:pt x="0" y="0"/>
                  </a:lnTo>
                  <a:lnTo>
                    <a:pt x="0" y="920116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53769" y="1197610"/>
              <a:ext cx="579120" cy="1945639"/>
            </a:xfrm>
            <a:custGeom>
              <a:avLst/>
              <a:gdLst/>
              <a:ahLst/>
              <a:cxnLst/>
              <a:rect l="l" t="t" r="r" b="b"/>
              <a:pathLst>
                <a:path w="579119" h="1945639">
                  <a:moveTo>
                    <a:pt x="289560" y="1945639"/>
                  </a:moveTo>
                  <a:lnTo>
                    <a:pt x="0" y="1945639"/>
                  </a:lnTo>
                  <a:lnTo>
                    <a:pt x="0" y="0"/>
                  </a:lnTo>
                  <a:lnTo>
                    <a:pt x="579120" y="0"/>
                  </a:lnTo>
                  <a:lnTo>
                    <a:pt x="579120" y="1945639"/>
                  </a:lnTo>
                  <a:lnTo>
                    <a:pt x="289560" y="194563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14320" y="1197610"/>
              <a:ext cx="0" cy="968375"/>
            </a:xfrm>
            <a:custGeom>
              <a:avLst/>
              <a:gdLst/>
              <a:ahLst/>
              <a:cxnLst/>
              <a:rect l="l" t="t" r="r" b="b"/>
              <a:pathLst>
                <a:path h="968375">
                  <a:moveTo>
                    <a:pt x="0" y="0"/>
                  </a:moveTo>
                  <a:lnTo>
                    <a:pt x="0" y="968376"/>
                  </a:lnTo>
                </a:path>
              </a:pathLst>
            </a:custGeom>
            <a:ln w="5067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14320" y="2223133"/>
              <a:ext cx="0" cy="1134745"/>
            </a:xfrm>
            <a:custGeom>
              <a:avLst/>
              <a:gdLst/>
              <a:ahLst/>
              <a:cxnLst/>
              <a:rect l="l" t="t" r="r" b="b"/>
              <a:pathLst>
                <a:path h="1134745">
                  <a:moveTo>
                    <a:pt x="0" y="0"/>
                  </a:moveTo>
                  <a:lnTo>
                    <a:pt x="0" y="1134746"/>
                  </a:lnTo>
                </a:path>
              </a:pathLst>
            </a:custGeom>
            <a:ln w="5067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2290" y="2194560"/>
              <a:ext cx="2647950" cy="0"/>
            </a:xfrm>
            <a:custGeom>
              <a:avLst/>
              <a:gdLst/>
              <a:ahLst/>
              <a:cxnLst/>
              <a:rect l="l" t="t" r="r" b="b"/>
              <a:pathLst>
                <a:path w="2647950">
                  <a:moveTo>
                    <a:pt x="0" y="0"/>
                  </a:moveTo>
                  <a:lnTo>
                    <a:pt x="2647950" y="0"/>
                  </a:lnTo>
                </a:path>
              </a:pathLst>
            </a:custGeom>
            <a:ln w="57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78810" y="2109470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0" y="0"/>
                  </a:moveTo>
                  <a:lnTo>
                    <a:pt x="0" y="171450"/>
                  </a:lnTo>
                  <a:lnTo>
                    <a:pt x="171450" y="850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13130" y="1339850"/>
              <a:ext cx="1901189" cy="853440"/>
            </a:xfrm>
            <a:custGeom>
              <a:avLst/>
              <a:gdLst/>
              <a:ahLst/>
              <a:cxnLst/>
              <a:rect l="l" t="t" r="r" b="b"/>
              <a:pathLst>
                <a:path w="1901189" h="853439">
                  <a:moveTo>
                    <a:pt x="0" y="853439"/>
                  </a:moveTo>
                  <a:lnTo>
                    <a:pt x="1901189" y="0"/>
                  </a:lnTo>
                </a:path>
              </a:pathLst>
            </a:custGeom>
            <a:ln w="19048">
              <a:solidFill>
                <a:srgbClr val="9999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32889" y="1577339"/>
              <a:ext cx="1281430" cy="568960"/>
            </a:xfrm>
            <a:custGeom>
              <a:avLst/>
              <a:gdLst/>
              <a:ahLst/>
              <a:cxnLst/>
              <a:rect l="l" t="t" r="r" b="b"/>
              <a:pathLst>
                <a:path w="1281430" h="568960">
                  <a:moveTo>
                    <a:pt x="0" y="568960"/>
                  </a:moveTo>
                  <a:lnTo>
                    <a:pt x="1281430" y="0"/>
                  </a:lnTo>
                </a:path>
              </a:pathLst>
            </a:custGeom>
            <a:ln w="19048">
              <a:solidFill>
                <a:srgbClr val="9999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32889" y="2241550"/>
              <a:ext cx="1281430" cy="570230"/>
            </a:xfrm>
            <a:custGeom>
              <a:avLst/>
              <a:gdLst/>
              <a:ahLst/>
              <a:cxnLst/>
              <a:rect l="l" t="t" r="r" b="b"/>
              <a:pathLst>
                <a:path w="1281430" h="570230">
                  <a:moveTo>
                    <a:pt x="0" y="0"/>
                  </a:moveTo>
                  <a:lnTo>
                    <a:pt x="1281430" y="570229"/>
                  </a:lnTo>
                </a:path>
              </a:pathLst>
            </a:custGeom>
            <a:ln w="19048">
              <a:solidFill>
                <a:srgbClr val="9999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53769" y="2194560"/>
              <a:ext cx="1860550" cy="902969"/>
            </a:xfrm>
            <a:custGeom>
              <a:avLst/>
              <a:gdLst/>
              <a:ahLst/>
              <a:cxnLst/>
              <a:rect l="l" t="t" r="r" b="b"/>
              <a:pathLst>
                <a:path w="1860550" h="902969">
                  <a:moveTo>
                    <a:pt x="0" y="0"/>
                  </a:moveTo>
                  <a:lnTo>
                    <a:pt x="1860550" y="902969"/>
                  </a:lnTo>
                </a:path>
              </a:pathLst>
            </a:custGeom>
            <a:ln w="19048">
              <a:solidFill>
                <a:srgbClr val="9999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9"/>
            <p:cNvSpPr txBox="1"/>
            <p:nvPr/>
          </p:nvSpPr>
          <p:spPr>
            <a:xfrm>
              <a:off x="2073910" y="2866572"/>
              <a:ext cx="153035" cy="2540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dirty="0">
                  <a:latin typeface="Liberation Sans"/>
                  <a:cs typeface="Liberation Sans"/>
                </a:rPr>
                <a:t>d</a:t>
              </a:r>
              <a:endParaRPr sz="1800">
                <a:latin typeface="Liberation Sans"/>
                <a:cs typeface="Liberation Sans"/>
              </a:endParaRPr>
            </a:p>
          </p:txBody>
        </p:sp>
      </p:grpSp>
      <p:sp>
        <p:nvSpPr>
          <p:cNvPr id="18" name="object 19"/>
          <p:cNvSpPr txBox="1"/>
          <p:nvPr/>
        </p:nvSpPr>
        <p:spPr>
          <a:xfrm>
            <a:off x="1760400" y="3369780"/>
            <a:ext cx="128143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85"/>
              </a:lnSpc>
            </a:pPr>
            <a:r>
              <a:rPr sz="1800" spc="-15" dirty="0">
                <a:cs typeface="Liberation Sans"/>
              </a:rPr>
              <a:t>3</a:t>
            </a:r>
            <a:r>
              <a:rPr sz="1800" dirty="0">
                <a:cs typeface="Liberation Sans"/>
              </a:rPr>
              <a:t>x2</a:t>
            </a:r>
            <a:r>
              <a:rPr sz="1800" spc="-5" dirty="0">
                <a:cs typeface="Liberation Sans"/>
              </a:rPr>
              <a:t> </a:t>
            </a:r>
            <a:r>
              <a:rPr sz="1800" spc="-15" dirty="0">
                <a:cs typeface="Liberation Sans"/>
              </a:rPr>
              <a:t>MAPMT</a:t>
            </a:r>
            <a:endParaRPr sz="1800" dirty="0">
              <a:cs typeface="Liberation Sans"/>
            </a:endParaRPr>
          </a:p>
          <a:p>
            <a:pPr marL="12700">
              <a:lnSpc>
                <a:spcPts val="2085"/>
              </a:lnSpc>
            </a:pPr>
            <a:r>
              <a:rPr sz="1800" dirty="0">
                <a:cs typeface="Liberation Sans"/>
              </a:rPr>
              <a:t>m</a:t>
            </a:r>
            <a:r>
              <a:rPr sz="1800" spc="-15" dirty="0">
                <a:cs typeface="Liberation Sans"/>
              </a:rPr>
              <a:t>o</a:t>
            </a:r>
            <a:r>
              <a:rPr sz="1800" spc="-5" dirty="0">
                <a:cs typeface="Liberation Sans"/>
              </a:rPr>
              <a:t>d</a:t>
            </a:r>
            <a:r>
              <a:rPr sz="1800" spc="-15" dirty="0">
                <a:cs typeface="Liberation Sans"/>
              </a:rPr>
              <a:t>u</a:t>
            </a:r>
            <a:r>
              <a:rPr sz="1800" spc="-5" dirty="0">
                <a:cs typeface="Liberation Sans"/>
              </a:rPr>
              <a:t>le(s)</a:t>
            </a:r>
            <a:endParaRPr sz="1800" dirty="0">
              <a:cs typeface="Liberation Sans"/>
            </a:endParaRPr>
          </a:p>
        </p:txBody>
      </p:sp>
      <p:sp>
        <p:nvSpPr>
          <p:cNvPr id="19" name="object 3"/>
          <p:cNvSpPr>
            <a:spLocks noChangeAspect="1"/>
          </p:cNvSpPr>
          <p:nvPr/>
        </p:nvSpPr>
        <p:spPr>
          <a:xfrm>
            <a:off x="251520" y="3924055"/>
            <a:ext cx="2667248" cy="22979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7"/>
          <p:cNvSpPr txBox="1"/>
          <p:nvPr/>
        </p:nvSpPr>
        <p:spPr>
          <a:xfrm>
            <a:off x="26495" y="863715"/>
            <a:ext cx="1802130" cy="5129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170" marR="83185">
              <a:lnSpc>
                <a:spcPts val="2010"/>
              </a:lnSpc>
            </a:pPr>
            <a:r>
              <a:rPr sz="1800" spc="-5" dirty="0">
                <a:cs typeface="Liberation Sans"/>
              </a:rPr>
              <a:t>Ae</a:t>
            </a:r>
            <a:r>
              <a:rPr sz="1800" spc="-10" dirty="0">
                <a:cs typeface="Liberation Sans"/>
              </a:rPr>
              <a:t>r</a:t>
            </a:r>
            <a:r>
              <a:rPr sz="1800" spc="-5" dirty="0">
                <a:cs typeface="Liberation Sans"/>
              </a:rPr>
              <a:t>og</a:t>
            </a:r>
            <a:r>
              <a:rPr sz="1800" spc="-15" dirty="0">
                <a:cs typeface="Liberation Sans"/>
              </a:rPr>
              <a:t>e</a:t>
            </a:r>
            <a:r>
              <a:rPr sz="1800" dirty="0">
                <a:cs typeface="Liberation Sans"/>
              </a:rPr>
              <a:t>l</a:t>
            </a:r>
            <a:r>
              <a:rPr sz="1800" spc="-5" dirty="0">
                <a:cs typeface="Liberation Sans"/>
              </a:rPr>
              <a:t> </a:t>
            </a:r>
            <a:r>
              <a:rPr sz="1800" dirty="0">
                <a:cs typeface="Liberation Sans"/>
              </a:rPr>
              <a:t>ra</a:t>
            </a:r>
            <a:r>
              <a:rPr sz="1800" spc="-15" dirty="0">
                <a:cs typeface="Liberation Sans"/>
              </a:rPr>
              <a:t>d</a:t>
            </a:r>
            <a:r>
              <a:rPr sz="1800" spc="-5" dirty="0">
                <a:cs typeface="Liberation Sans"/>
              </a:rPr>
              <a:t>iator </a:t>
            </a:r>
            <a:r>
              <a:rPr lang="de-DE" sz="1800" spc="-5" dirty="0" smtClean="0">
                <a:cs typeface="Liberation Sans"/>
              </a:rPr>
              <a:t>(</a:t>
            </a:r>
            <a:r>
              <a:rPr sz="1800" spc="-5" dirty="0" smtClean="0">
                <a:cs typeface="Liberation Sans"/>
              </a:rPr>
              <a:t>fe</a:t>
            </a:r>
            <a:r>
              <a:rPr sz="1800" dirty="0" smtClean="0">
                <a:cs typeface="Liberation Sans"/>
              </a:rPr>
              <a:t>w</a:t>
            </a:r>
            <a:r>
              <a:rPr sz="1800" spc="-5" dirty="0" smtClean="0">
                <a:cs typeface="Liberation Sans"/>
              </a:rPr>
              <a:t> </a:t>
            </a:r>
            <a:r>
              <a:rPr sz="1800" dirty="0">
                <a:cs typeface="Liberation Sans"/>
              </a:rPr>
              <a:t>cm</a:t>
            </a:r>
            <a:r>
              <a:rPr sz="1800" spc="-5" dirty="0">
                <a:cs typeface="Liberation Sans"/>
              </a:rPr>
              <a:t> </a:t>
            </a:r>
            <a:r>
              <a:rPr sz="1800" dirty="0" smtClean="0">
                <a:cs typeface="Liberation Sans"/>
              </a:rPr>
              <a:t>t</a:t>
            </a:r>
            <a:r>
              <a:rPr sz="1800" spc="-15" dirty="0" smtClean="0">
                <a:cs typeface="Liberation Sans"/>
              </a:rPr>
              <a:t>h</a:t>
            </a:r>
            <a:r>
              <a:rPr sz="1800" spc="-5" dirty="0" smtClean="0">
                <a:cs typeface="Liberation Sans"/>
              </a:rPr>
              <a:t>ick</a:t>
            </a:r>
            <a:r>
              <a:rPr lang="de-DE" sz="1800" spc="-5" dirty="0" smtClean="0">
                <a:cs typeface="Liberation Sans"/>
              </a:rPr>
              <a:t>)</a:t>
            </a:r>
            <a:endParaRPr sz="1800" dirty="0">
              <a:cs typeface="Liberation Sans"/>
            </a:endParaRPr>
          </a:p>
        </p:txBody>
      </p:sp>
      <p:sp>
        <p:nvSpPr>
          <p:cNvPr id="21" name="TextBox 25"/>
          <p:cNvSpPr txBox="1"/>
          <p:nvPr/>
        </p:nvSpPr>
        <p:spPr>
          <a:xfrm>
            <a:off x="5392479" y="863715"/>
            <a:ext cx="3625801" cy="353943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New </a:t>
            </a:r>
            <a:r>
              <a:rPr lang="en-US" sz="1600" u="sng" dirty="0"/>
              <a:t>proposal by the RICH group:</a:t>
            </a:r>
            <a:r>
              <a:rPr lang="en-US" sz="1600" dirty="0"/>
              <a:t> </a:t>
            </a:r>
            <a:endParaRPr lang="en-US" sz="1600" dirty="0" smtClean="0"/>
          </a:p>
          <a:p>
            <a:r>
              <a:rPr lang="en-US" sz="1600" dirty="0" smtClean="0"/>
              <a:t>Aerogel </a:t>
            </a:r>
            <a:r>
              <a:rPr lang="en-US" sz="1600" dirty="0"/>
              <a:t>proximity focusing </a:t>
            </a:r>
            <a:r>
              <a:rPr lang="en-US" sz="1600" dirty="0" smtClean="0"/>
              <a:t>RICH</a:t>
            </a:r>
          </a:p>
          <a:p>
            <a:r>
              <a:rPr lang="en-US" sz="1600" dirty="0" smtClean="0"/>
              <a:t>to be installed for phase II / 2019,</a:t>
            </a:r>
          </a:p>
          <a:p>
            <a:r>
              <a:rPr lang="en-US" sz="1600" dirty="0" smtClean="0"/>
              <a:t>≈ 0.5m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acceptance,</a:t>
            </a:r>
          </a:p>
          <a:p>
            <a:r>
              <a:rPr lang="en-US" sz="1600" dirty="0" smtClean="0"/>
              <a:t>need 50 – 70 cm space behind </a:t>
            </a:r>
            <a:r>
              <a:rPr lang="en-US" sz="1600" dirty="0" err="1" smtClean="0"/>
              <a:t>mTOF</a:t>
            </a:r>
            <a:endParaRPr lang="en-US" sz="1600" dirty="0"/>
          </a:p>
          <a:p>
            <a:endParaRPr lang="en-US" sz="1600" dirty="0" smtClean="0"/>
          </a:p>
          <a:p>
            <a:r>
              <a:rPr lang="en-US" sz="1600" b="1" i="1" dirty="0" smtClean="0"/>
              <a:t>open issues: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read-out </a:t>
            </a:r>
          </a:p>
          <a:p>
            <a:r>
              <a:rPr lang="en-US" sz="1600" dirty="0" smtClean="0"/>
              <a:t>     </a:t>
            </a:r>
            <a:r>
              <a:rPr lang="en-US" sz="1600" dirty="0" err="1" smtClean="0"/>
              <a:t>DiRICH</a:t>
            </a:r>
            <a:r>
              <a:rPr lang="en-US" sz="1600" dirty="0" smtClean="0"/>
              <a:t> &amp; </a:t>
            </a:r>
            <a:r>
              <a:rPr lang="en-US" sz="1600" dirty="0" err="1" smtClean="0"/>
              <a:t>TRBnet</a:t>
            </a:r>
            <a:r>
              <a:rPr lang="en-US" sz="1600" dirty="0" smtClean="0"/>
              <a:t> to be included </a:t>
            </a:r>
            <a:endParaRPr lang="en-US" sz="1600" dirty="0"/>
          </a:p>
          <a:p>
            <a:r>
              <a:rPr lang="en-US" sz="1600" dirty="0" smtClean="0"/>
              <a:t>     into the </a:t>
            </a:r>
            <a:r>
              <a:rPr lang="en-US" sz="1600" dirty="0" err="1" smtClean="0"/>
              <a:t>mCBM</a:t>
            </a:r>
            <a:r>
              <a:rPr lang="en-US" sz="1600" dirty="0" smtClean="0"/>
              <a:t> DAQ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→ synergy with </a:t>
            </a:r>
            <a:r>
              <a:rPr lang="en-US" sz="1600" dirty="0" err="1" smtClean="0"/>
              <a:t>mPSD</a:t>
            </a:r>
            <a:endParaRPr lang="en-US" sz="1600" dirty="0" smtClean="0"/>
          </a:p>
          <a:p>
            <a:pPr marL="285750" indent="-285750">
              <a:buFontTx/>
              <a:buChar char="-"/>
            </a:pPr>
            <a:endParaRPr lang="en-US" sz="1600" dirty="0" smtClean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detector integration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integration into </a:t>
            </a:r>
            <a:r>
              <a:rPr lang="en-US" sz="1600" dirty="0" err="1" smtClean="0"/>
              <a:t>mCBM</a:t>
            </a:r>
            <a:endParaRPr lang="en-US" sz="1600" dirty="0"/>
          </a:p>
        </p:txBody>
      </p:sp>
      <p:sp>
        <p:nvSpPr>
          <p:cNvPr id="22" name="Datumsplatzhalt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noProof="0" smtClean="0">
                <a:solidFill>
                  <a:srgbClr val="000000"/>
                </a:solidFill>
              </a:rPr>
              <a:t>2nd Beam Time Retreat, January 25,  2019</a:t>
            </a:r>
            <a:endParaRPr lang="en-US" altLang="de-DE" noProof="0" dirty="0" smtClean="0">
              <a:solidFill>
                <a:srgbClr val="000000"/>
              </a:solidFill>
            </a:endParaRPr>
          </a:p>
        </p:txBody>
      </p:sp>
      <p:sp>
        <p:nvSpPr>
          <p:cNvPr id="23" name="Fußzeilenplatzhalt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>
                <a:solidFill>
                  <a:srgbClr val="000000"/>
                </a:solidFill>
              </a:rPr>
              <a:t>C.Sturm, mCBM</a:t>
            </a: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24" name="Foliennummernplatzhalt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D1B2B-A9C5-490E-B396-B442927CC454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113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0"/>
            <a:ext cx="7867122" cy="692150"/>
          </a:xfrm>
        </p:spPr>
        <p:txBody>
          <a:bodyPr/>
          <a:lstStyle/>
          <a:p>
            <a:r>
              <a:rPr lang="en-US" dirty="0" err="1" smtClean="0"/>
              <a:t>mCBM</a:t>
            </a:r>
            <a:r>
              <a:rPr lang="en-US" dirty="0" smtClean="0"/>
              <a:t> benchmark </a:t>
            </a:r>
            <a:r>
              <a:rPr lang="en-US" dirty="0"/>
              <a:t>observable: </a:t>
            </a:r>
            <a:r>
              <a:rPr lang="el-GR" dirty="0"/>
              <a:t>Λ </a:t>
            </a:r>
            <a:r>
              <a:rPr lang="en-US" dirty="0"/>
              <a:t>reconstruction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1500" y="818710"/>
            <a:ext cx="8680007" cy="178510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Λ→</a:t>
            </a:r>
            <a:r>
              <a:rPr lang="de-DE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lang="el-GR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π</a:t>
            </a:r>
            <a:r>
              <a:rPr lang="de-DE" sz="2000" b="1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lang="de-DE" u="sng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u="sng" dirty="0" smtClean="0"/>
              <a:t>Feasibility study using </a:t>
            </a:r>
            <a:r>
              <a:rPr lang="en-US" i="1" u="sng" dirty="0" err="1" smtClean="0"/>
              <a:t>mSTS</a:t>
            </a:r>
            <a:r>
              <a:rPr lang="en-US" u="sng" dirty="0" smtClean="0"/>
              <a:t> &amp; </a:t>
            </a:r>
            <a:r>
              <a:rPr lang="en-US" i="1" u="sng" dirty="0" err="1" smtClean="0"/>
              <a:t>mTOF</a:t>
            </a:r>
            <a:r>
              <a:rPr lang="en-US" i="1" u="sng" dirty="0" smtClean="0"/>
              <a:t> (3x stations)</a:t>
            </a:r>
            <a:r>
              <a:rPr lang="en-US" u="sng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straight track candidates </a:t>
            </a:r>
            <a:r>
              <a:rPr lang="en-US" i="1" dirty="0" err="1" smtClean="0"/>
              <a:t>mTOF</a:t>
            </a:r>
            <a:r>
              <a:rPr lang="en-US" dirty="0" smtClean="0"/>
              <a:t> → </a:t>
            </a:r>
            <a:r>
              <a:rPr lang="en-US" i="1" dirty="0" err="1" smtClean="0"/>
              <a:t>mSTS</a:t>
            </a:r>
            <a:r>
              <a:rPr lang="en-US" dirty="0" smtClean="0"/>
              <a:t> (hit station-0, hit station-1) assuming primary vertex on (0,0,0)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proton and pion </a:t>
            </a:r>
            <a:r>
              <a:rPr lang="en-US" dirty="0"/>
              <a:t>candidate  by selection on transverse distance to primary vertex 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/>
              <a:t>momenta from time-of-flight assuming proton and pion </a:t>
            </a:r>
            <a:r>
              <a:rPr lang="en-US" dirty="0" smtClean="0"/>
              <a:t>mass → p,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inv</a:t>
            </a:r>
            <a:endParaRPr lang="en-US" dirty="0" smtClean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519" y="2322166"/>
            <a:ext cx="588981" cy="971819"/>
          </a:xfrm>
          <a:prstGeom prst="rect">
            <a:avLst/>
          </a:prstGeom>
        </p:spPr>
      </p:pic>
      <p:grpSp>
        <p:nvGrpSpPr>
          <p:cNvPr id="18" name="Gruppieren 17"/>
          <p:cNvGrpSpPr/>
          <p:nvPr/>
        </p:nvGrpSpPr>
        <p:grpSpPr>
          <a:xfrm>
            <a:off x="2631018" y="2937713"/>
            <a:ext cx="4436985" cy="3119100"/>
            <a:chOff x="4707015" y="792971"/>
            <a:chExt cx="4436985" cy="3119100"/>
          </a:xfrm>
        </p:grpSpPr>
        <p:pic>
          <p:nvPicPr>
            <p:cNvPr id="19" name="Grafik 18" descr="Bildschirmausschnitt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7015" y="792971"/>
              <a:ext cx="4436985" cy="31191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feld 19"/>
                <p:cNvSpPr txBox="1"/>
                <p:nvPr/>
              </p:nvSpPr>
              <p:spPr>
                <a:xfrm>
                  <a:off x="4887035" y="3452910"/>
                  <a:ext cx="14489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  <m: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0" name="Textfeld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7035" y="3452910"/>
                  <a:ext cx="1448986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feld 20"/>
                <p:cNvSpPr txBox="1"/>
                <p:nvPr/>
              </p:nvSpPr>
              <p:spPr>
                <a:xfrm>
                  <a:off x="8614753" y="807823"/>
                  <a:ext cx="5292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1" name="Textfeld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4753" y="807823"/>
                  <a:ext cx="529247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feld 21"/>
                <p:cNvSpPr txBox="1"/>
                <p:nvPr/>
              </p:nvSpPr>
              <p:spPr>
                <a:xfrm>
                  <a:off x="8764152" y="1718810"/>
                  <a:ext cx="379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2" name="Textfeld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64152" y="1718810"/>
                  <a:ext cx="379848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noProof="0" smtClean="0">
                <a:solidFill>
                  <a:srgbClr val="000000"/>
                </a:solidFill>
              </a:rPr>
              <a:t>2nd Beam Time Retreat, January 25,  2019</a:t>
            </a:r>
            <a:endParaRPr lang="en-US" altLang="de-DE" noProof="0" dirty="0" smtClean="0">
              <a:solidFill>
                <a:srgbClr val="000000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>
                <a:solidFill>
                  <a:srgbClr val="000000"/>
                </a:solidFill>
              </a:rPr>
              <a:t>C.Sturm, mCBM</a:t>
            </a: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D1B2B-A9C5-490E-B396-B442927CC454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63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- simulations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noProof="0" smtClean="0">
                <a:solidFill>
                  <a:srgbClr val="000000"/>
                </a:solidFill>
              </a:rPr>
              <a:t>2nd Beam Time Retreat, January 25,  2019</a:t>
            </a:r>
            <a:endParaRPr lang="en-US" altLang="de-DE" noProof="0" dirty="0" smtClean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>
                <a:solidFill>
                  <a:srgbClr val="000000"/>
                </a:solidFill>
              </a:rPr>
              <a:t>C.Sturm, mCBM</a:t>
            </a: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D1B2B-A9C5-490E-B396-B442927CC454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7" name="Grafik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085" y="860531"/>
            <a:ext cx="3580459" cy="1942658"/>
          </a:xfrm>
          <a:prstGeom prst="rect">
            <a:avLst/>
          </a:prstGeom>
        </p:spPr>
      </p:pic>
      <p:sp>
        <p:nvSpPr>
          <p:cNvPr id="8" name="Textfeld 9"/>
          <p:cNvSpPr txBox="1"/>
          <p:nvPr/>
        </p:nvSpPr>
        <p:spPr>
          <a:xfrm>
            <a:off x="3133482" y="1043824"/>
            <a:ext cx="2518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ROOT geometry:</a:t>
            </a:r>
          </a:p>
          <a:p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sis18_mcbm_20deg_long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58" y="998730"/>
            <a:ext cx="371916" cy="613662"/>
          </a:xfrm>
          <a:prstGeom prst="rect">
            <a:avLst/>
          </a:prstGeom>
        </p:spPr>
      </p:pic>
      <p:pic>
        <p:nvPicPr>
          <p:cNvPr id="10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" y="3657574"/>
            <a:ext cx="3048247" cy="2966781"/>
          </a:xfrm>
          <a:prstGeom prst="rect">
            <a:avLst/>
          </a:prstGeom>
        </p:spPr>
      </p:pic>
      <p:pic>
        <p:nvPicPr>
          <p:cNvPr id="11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818710"/>
            <a:ext cx="3102935" cy="3020006"/>
          </a:xfrm>
          <a:prstGeom prst="rect">
            <a:avLst/>
          </a:prstGeom>
        </p:spPr>
      </p:pic>
      <p:sp>
        <p:nvSpPr>
          <p:cNvPr id="12" name="Textfeld 5"/>
          <p:cNvSpPr txBox="1"/>
          <p:nvPr/>
        </p:nvSpPr>
        <p:spPr>
          <a:xfrm>
            <a:off x="476545" y="801080"/>
            <a:ext cx="1854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Au+Au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1.24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AGeV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33"/>
          <p:cNvSpPr txBox="1"/>
          <p:nvPr/>
        </p:nvSpPr>
        <p:spPr>
          <a:xfrm>
            <a:off x="2816805" y="5589530"/>
            <a:ext cx="1176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Ni+Ni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1.93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AGeV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0"/>
          <p:cNvSpPr txBox="1"/>
          <p:nvPr/>
        </p:nvSpPr>
        <p:spPr>
          <a:xfrm>
            <a:off x="4346975" y="3789040"/>
            <a:ext cx="452559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 back to 25</a:t>
            </a:r>
            <a:r>
              <a:rPr lang="en-US" dirty="0" smtClean="0">
                <a:latin typeface="Times New Roman"/>
                <a:cs typeface="Times New Roman"/>
              </a:rPr>
              <a:t>° ?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      →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sis18_mcbm_25deg_long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re-run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Au+Au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Ni+Ni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simulations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reproduce results of the feasibility study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for Λ reconstruction (proposal) with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“standard”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CBM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tools   </a:t>
            </a:r>
          </a:p>
        </p:txBody>
      </p:sp>
    </p:spTree>
    <p:extLst>
      <p:ext uri="{BB962C8B-B14F-4D97-AF65-F5344CB8AC3E}">
        <p14:creationId xmlns:p14="http://schemas.microsoft.com/office/powerpoint/2010/main" val="165011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805" y="3168262"/>
            <a:ext cx="3378330" cy="3290388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123" y="3168262"/>
            <a:ext cx="3419382" cy="333037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0"/>
            <a:ext cx="7867122" cy="692150"/>
          </a:xfrm>
        </p:spPr>
        <p:txBody>
          <a:bodyPr/>
          <a:lstStyle/>
          <a:p>
            <a:r>
              <a:rPr lang="en-US" dirty="0" err="1" smtClean="0"/>
              <a:t>mCBM</a:t>
            </a:r>
            <a:r>
              <a:rPr lang="en-US" dirty="0" smtClean="0"/>
              <a:t> benchmark </a:t>
            </a:r>
            <a:r>
              <a:rPr lang="en-US" dirty="0"/>
              <a:t>observable: </a:t>
            </a:r>
            <a:r>
              <a:rPr lang="el-GR" dirty="0"/>
              <a:t>Λ </a:t>
            </a:r>
            <a:r>
              <a:rPr lang="en-US" dirty="0"/>
              <a:t>reconstruction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481990" y="3564015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S/B = 8.4</a:t>
            </a:r>
            <a:endParaRPr lang="en-US" dirty="0"/>
          </a:p>
        </p:txBody>
      </p:sp>
      <p:sp>
        <p:nvSpPr>
          <p:cNvPr id="12" name="Textfeld 11"/>
          <p:cNvSpPr txBox="1"/>
          <p:nvPr/>
        </p:nvSpPr>
        <p:spPr>
          <a:xfrm>
            <a:off x="7309149" y="3564015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S/B = 0.24</a:t>
            </a:r>
            <a:endParaRPr 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40764" y="759767"/>
            <a:ext cx="5014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Simulation input:</a:t>
            </a:r>
            <a:r>
              <a:rPr lang="en-US" dirty="0" smtClean="0"/>
              <a:t> 10</a:t>
            </a:r>
            <a:r>
              <a:rPr lang="en-US" baseline="30000" dirty="0" smtClean="0"/>
              <a:t>8</a:t>
            </a:r>
            <a:r>
              <a:rPr lang="en-US" dirty="0" smtClean="0"/>
              <a:t> </a:t>
            </a:r>
            <a:r>
              <a:rPr lang="en-US" dirty="0" err="1" smtClean="0"/>
              <a:t>UrQMD</a:t>
            </a:r>
            <a:r>
              <a:rPr lang="en-US" dirty="0"/>
              <a:t> </a:t>
            </a:r>
            <a:r>
              <a:rPr lang="en-US" dirty="0" smtClean="0"/>
              <a:t>events, min. bias </a:t>
            </a:r>
          </a:p>
        </p:txBody>
      </p:sp>
      <p:pic>
        <p:nvPicPr>
          <p:cNvPr id="15" name="Grafik 14" descr="Bildschirmausschnit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" y="1403775"/>
            <a:ext cx="4357055" cy="1732699"/>
          </a:xfrm>
          <a:prstGeom prst="rect">
            <a:avLst/>
          </a:prstGeom>
        </p:spPr>
      </p:pic>
      <p:pic>
        <p:nvPicPr>
          <p:cNvPr id="18" name="Grafik 17" descr="Bildschirmausschnit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807" y="1441868"/>
            <a:ext cx="4503164" cy="1762107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7309149" y="1219109"/>
            <a:ext cx="1167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Efficiency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745376" y="3194683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Au+Au</a:t>
            </a:r>
            <a:r>
              <a:rPr lang="en-US" dirty="0" smtClean="0"/>
              <a:t> 1.24AGeV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948291" y="3158970"/>
            <a:ext cx="18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Ni+Ni</a:t>
            </a:r>
            <a:r>
              <a:rPr lang="en-US" dirty="0" smtClean="0"/>
              <a:t> 1.93AGeV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2546775" y="117875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Acceptance</a:t>
            </a:r>
            <a:endParaRPr lang="de-DE" dirty="0"/>
          </a:p>
        </p:txBody>
      </p:sp>
      <p:grpSp>
        <p:nvGrpSpPr>
          <p:cNvPr id="21" name="Gruppieren 20"/>
          <p:cNvGrpSpPr>
            <a:grpSpLocks noChangeAspect="1"/>
          </p:cNvGrpSpPr>
          <p:nvPr/>
        </p:nvGrpSpPr>
        <p:grpSpPr>
          <a:xfrm>
            <a:off x="243893" y="3933347"/>
            <a:ext cx="2778241" cy="1863206"/>
            <a:chOff x="4707015" y="792971"/>
            <a:chExt cx="4751068" cy="3186268"/>
          </a:xfrm>
        </p:grpSpPr>
        <p:pic>
          <p:nvPicPr>
            <p:cNvPr id="22" name="Grafik 21" descr="Bildschirmausschnitt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7015" y="792971"/>
              <a:ext cx="4436985" cy="31191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feld 22"/>
                <p:cNvSpPr txBox="1"/>
                <p:nvPr/>
              </p:nvSpPr>
              <p:spPr>
                <a:xfrm>
                  <a:off x="4887035" y="3452910"/>
                  <a:ext cx="1996869" cy="5263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  <m:r>
                          <a:rPr lang="el-G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de-DE" sz="1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de-DE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3" name="Textfeld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7035" y="3452910"/>
                  <a:ext cx="1996869" cy="52632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9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feld 23"/>
                <p:cNvSpPr txBox="1"/>
                <p:nvPr/>
              </p:nvSpPr>
              <p:spPr>
                <a:xfrm>
                  <a:off x="8614753" y="807823"/>
                  <a:ext cx="843330" cy="5789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de-D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de-DE" sz="1600" dirty="0"/>
                </a:p>
              </p:txBody>
            </p:sp>
          </mc:Choice>
          <mc:Fallback xmlns="">
            <p:sp>
              <p:nvSpPr>
                <p:cNvPr id="24" name="Textfeld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4753" y="807823"/>
                  <a:ext cx="843330" cy="57896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feld 24"/>
                <p:cNvSpPr txBox="1"/>
                <p:nvPr/>
              </p:nvSpPr>
              <p:spPr>
                <a:xfrm>
                  <a:off x="8764152" y="1718811"/>
                  <a:ext cx="613392" cy="5789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de-DE" sz="1600" dirty="0"/>
                </a:p>
              </p:txBody>
            </p:sp>
          </mc:Choice>
          <mc:Fallback xmlns="">
            <p:sp>
              <p:nvSpPr>
                <p:cNvPr id="25" name="Textfeld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64152" y="1718811"/>
                  <a:ext cx="613392" cy="578961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3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4" name="Grafik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2" y="3491372"/>
            <a:ext cx="588981" cy="971819"/>
          </a:xfrm>
          <a:prstGeom prst="rect">
            <a:avLst/>
          </a:prstGeom>
        </p:spPr>
      </p:pic>
      <p:sp>
        <p:nvSpPr>
          <p:cNvPr id="26" name="Datumsplatzhalt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noProof="0" smtClean="0">
                <a:solidFill>
                  <a:srgbClr val="000000"/>
                </a:solidFill>
              </a:rPr>
              <a:t>2nd Beam Time Retreat, January 25,  2019</a:t>
            </a:r>
            <a:endParaRPr lang="en-US" altLang="de-DE" noProof="0" dirty="0" smtClean="0">
              <a:solidFill>
                <a:srgbClr val="000000"/>
              </a:solidFill>
            </a:endParaRPr>
          </a:p>
        </p:txBody>
      </p:sp>
      <p:sp>
        <p:nvSpPr>
          <p:cNvPr id="27" name="Fußzeilenplatzhalt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>
                <a:solidFill>
                  <a:srgbClr val="000000"/>
                </a:solidFill>
              </a:rPr>
              <a:t>C.Sturm, mCBM</a:t>
            </a: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28" name="Foliennummernplatzhalt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D1B2B-A9C5-490E-B396-B442927CC454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135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0"/>
            <a:ext cx="7867122" cy="692150"/>
          </a:xfrm>
        </p:spPr>
        <p:txBody>
          <a:bodyPr/>
          <a:lstStyle/>
          <a:p>
            <a:r>
              <a:rPr lang="el-GR" dirty="0" smtClean="0"/>
              <a:t>Λ </a:t>
            </a:r>
            <a:r>
              <a:rPr lang="en-US" dirty="0" smtClean="0"/>
              <a:t>production at SIS18 energies – </a:t>
            </a:r>
            <a:r>
              <a:rPr lang="en-US" dirty="0" err="1" smtClean="0"/>
              <a:t>mCBM</a:t>
            </a:r>
            <a:r>
              <a:rPr lang="en-US" dirty="0" smtClean="0"/>
              <a:t> reference data   </a:t>
            </a:r>
            <a:endParaRPr lang="en-US" dirty="0"/>
          </a:p>
        </p:txBody>
      </p:sp>
      <p:pic>
        <p:nvPicPr>
          <p:cNvPr id="6" name="Grafik 5" descr="Bildschirmausschnit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" y="1610299"/>
            <a:ext cx="4499479" cy="44015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34393" y="1376284"/>
            <a:ext cx="39613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M. </a:t>
            </a:r>
            <a:r>
              <a:rPr lang="de-DE" sz="1200" dirty="0" err="1"/>
              <a:t>Merschmeyer</a:t>
            </a:r>
            <a:r>
              <a:rPr lang="de-DE" sz="1200" dirty="0"/>
              <a:t> et al. (FOPI), PRC 76, 024906 (2007) </a:t>
            </a:r>
          </a:p>
        </p:txBody>
      </p:sp>
      <p:pic>
        <p:nvPicPr>
          <p:cNvPr id="9" name="Picture 14" descr="4pilog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8" y="985344"/>
            <a:ext cx="410670" cy="52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Gerade Verbindung mit Pfeil 9"/>
          <p:cNvCxnSpPr/>
          <p:nvPr/>
        </p:nvCxnSpPr>
        <p:spPr>
          <a:xfrm flipV="1">
            <a:off x="2396098" y="4682495"/>
            <a:ext cx="585065" cy="1395155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1929548" y="6123337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midrapidity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10" y="1467182"/>
            <a:ext cx="4481990" cy="425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1483338" y="904074"/>
            <a:ext cx="2063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 + Ni 1.93 </a:t>
            </a:r>
            <a:r>
              <a:rPr lang="en-US" dirty="0" err="1" smtClean="0"/>
              <a:t>AGeV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5813450" y="1034443"/>
            <a:ext cx="217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 + Au 1.23 </a:t>
            </a:r>
            <a:r>
              <a:rPr lang="en-US" dirty="0" err="1" smtClean="0"/>
              <a:t>AGeV</a:t>
            </a:r>
            <a:endParaRPr lang="en-US" dirty="0"/>
          </a:p>
        </p:txBody>
      </p:sp>
      <p:pic>
        <p:nvPicPr>
          <p:cNvPr id="15" name="Picture 43" descr="hades_logo_190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908358"/>
            <a:ext cx="763588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2"/>
          <p:cNvSpPr/>
          <p:nvPr/>
        </p:nvSpPr>
        <p:spPr>
          <a:xfrm>
            <a:off x="5345640" y="5847060"/>
            <a:ext cx="36904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H. </a:t>
            </a:r>
            <a:r>
              <a:rPr lang="en-US" sz="1200" dirty="0" err="1" smtClean="0"/>
              <a:t>Schuldes</a:t>
            </a:r>
            <a:r>
              <a:rPr lang="en-US" sz="1200" dirty="0" smtClean="0"/>
              <a:t> et al. </a:t>
            </a:r>
            <a:r>
              <a:rPr lang="en-US" sz="1200" dirty="0"/>
              <a:t>(</a:t>
            </a:r>
            <a:r>
              <a:rPr lang="en-US" sz="1200" dirty="0" smtClean="0"/>
              <a:t>HADES)</a:t>
            </a:r>
          </a:p>
          <a:p>
            <a:r>
              <a:rPr lang="en-US" sz="1100" dirty="0" err="1" smtClean="0"/>
              <a:t>EPJ</a:t>
            </a:r>
            <a:r>
              <a:rPr lang="en-US" sz="1100" dirty="0" smtClean="0"/>
              <a:t> </a:t>
            </a:r>
            <a:r>
              <a:rPr lang="en-US" sz="1100" dirty="0"/>
              <a:t>Web of Conferences 171, 01001 (2018</a:t>
            </a:r>
            <a:r>
              <a:rPr lang="en-US" sz="1100" dirty="0" smtClean="0"/>
              <a:t>), </a:t>
            </a:r>
            <a:r>
              <a:rPr lang="en-US" sz="1100" dirty="0" err="1" smtClean="0"/>
              <a:t>SQM2017</a:t>
            </a:r>
            <a:r>
              <a:rPr lang="en-US" sz="1200" dirty="0" smtClean="0"/>
              <a:t> </a:t>
            </a:r>
            <a:endParaRPr lang="en-US" dirty="0"/>
          </a:p>
        </p:txBody>
      </p:sp>
      <p:sp>
        <p:nvSpPr>
          <p:cNvPr id="18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noProof="0" smtClean="0">
                <a:solidFill>
                  <a:srgbClr val="000000"/>
                </a:solidFill>
              </a:rPr>
              <a:t>2nd Beam Time Retreat, January 25,  2019</a:t>
            </a:r>
            <a:endParaRPr lang="en-US" altLang="de-DE" noProof="0" dirty="0" smtClean="0">
              <a:solidFill>
                <a:srgbClr val="000000"/>
              </a:solidFill>
            </a:endParaRPr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>
                <a:solidFill>
                  <a:srgbClr val="000000"/>
                </a:solidFill>
              </a:rPr>
              <a:t>C.Sturm, mCBM</a:t>
            </a: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D1B2B-A9C5-490E-B396-B442927CC454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29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CBM DAQ upgrade (2019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noProof="0" smtClean="0">
                <a:solidFill>
                  <a:srgbClr val="000000"/>
                </a:solidFill>
              </a:rPr>
              <a:t>2nd Beam Time Retreat, January 25,  2019</a:t>
            </a:r>
            <a:endParaRPr lang="en-US" altLang="de-DE" noProof="0" dirty="0" smtClean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>
                <a:solidFill>
                  <a:srgbClr val="000000"/>
                </a:solidFill>
              </a:rPr>
              <a:t>C.Sturm, mCBM</a:t>
            </a: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D1B2B-A9C5-490E-B396-B442927CC454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00021" y="5710088"/>
            <a:ext cx="8694742" cy="6781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Symbol"/>
              <a:buChar char="Þ"/>
            </a:pPr>
            <a:r>
              <a:rPr lang="en-US" sz="2000" kern="0" dirty="0" smtClean="0"/>
              <a:t>2 KINTEX-7 FPGA boards replaced by a ZYNQ </a:t>
            </a:r>
            <a:r>
              <a:rPr lang="en-US" sz="2000" kern="0" dirty="0" err="1" smtClean="0"/>
              <a:t>Ultrascale</a:t>
            </a:r>
            <a:r>
              <a:rPr lang="en-US" sz="2000" kern="0" dirty="0" smtClean="0"/>
              <a:t>+ FPGA board </a:t>
            </a:r>
          </a:p>
          <a:p>
            <a:pPr>
              <a:buFont typeface="Symbol"/>
              <a:buChar char="Þ"/>
            </a:pPr>
            <a:r>
              <a:rPr lang="en-US" sz="2000" kern="0" dirty="0" smtClean="0"/>
              <a:t>Firmware functionality stays the same</a:t>
            </a:r>
            <a:endParaRPr lang="en-US" sz="2000" kern="0" dirty="0"/>
          </a:p>
        </p:txBody>
      </p:sp>
      <p:grpSp>
        <p:nvGrpSpPr>
          <p:cNvPr id="8" name="Groupe 12"/>
          <p:cNvGrpSpPr>
            <a:grpSpLocks noChangeAspect="1"/>
          </p:cNvGrpSpPr>
          <p:nvPr/>
        </p:nvGrpSpPr>
        <p:grpSpPr>
          <a:xfrm>
            <a:off x="1790700" y="1357759"/>
            <a:ext cx="5715000" cy="3855696"/>
            <a:chOff x="381000" y="540022"/>
            <a:chExt cx="8382000" cy="5655021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435"/>
            <a:stretch/>
          </p:blipFill>
          <p:spPr bwMode="auto">
            <a:xfrm>
              <a:off x="2544316" y="3994768"/>
              <a:ext cx="4055370" cy="2200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>
              <a:spLocks noChangeAspect="1" noChangeArrowheads="1"/>
            </p:cNvSpPr>
            <p:nvPr/>
          </p:nvSpPr>
          <p:spPr bwMode="auto">
            <a:xfrm>
              <a:off x="3470130" y="3468809"/>
              <a:ext cx="1816250" cy="677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2400" b="1" dirty="0" smtClean="0">
                  <a:latin typeface="+mn-lt"/>
                </a:rPr>
                <a:t>CRI-12</a:t>
              </a:r>
              <a:endParaRPr lang="en-US" altLang="en-US" sz="2400" b="1" dirty="0">
                <a:latin typeface="+mn-lt"/>
              </a:endParaRPr>
            </a:p>
          </p:txBody>
        </p:sp>
        <p:sp>
          <p:nvSpPr>
            <p:cNvPr id="11" name="Rectangle 10"/>
            <p:cNvSpPr>
              <a:spLocks noChangeAspect="1" noChangeArrowheads="1"/>
            </p:cNvSpPr>
            <p:nvPr/>
          </p:nvSpPr>
          <p:spPr bwMode="auto">
            <a:xfrm>
              <a:off x="1695449" y="545104"/>
              <a:ext cx="1295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2400" b="1" dirty="0">
                  <a:latin typeface="+mn-lt"/>
                </a:rPr>
                <a:t>DPB</a:t>
              </a:r>
            </a:p>
          </p:txBody>
        </p:sp>
        <p:sp>
          <p:nvSpPr>
            <p:cNvPr id="12" name="Rectangle 11"/>
            <p:cNvSpPr>
              <a:spLocks noChangeAspect="1" noChangeArrowheads="1"/>
            </p:cNvSpPr>
            <p:nvPr/>
          </p:nvSpPr>
          <p:spPr bwMode="auto">
            <a:xfrm>
              <a:off x="6096000" y="540022"/>
              <a:ext cx="1295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2400" b="1" dirty="0">
                  <a:latin typeface="+mn-lt"/>
                </a:rPr>
                <a:t>FLIB</a:t>
              </a:r>
            </a:p>
          </p:txBody>
        </p:sp>
        <p:sp>
          <p:nvSpPr>
            <p:cNvPr id="13" name="Line 29"/>
            <p:cNvSpPr>
              <a:spLocks noChangeAspect="1" noChangeShapeType="1"/>
            </p:cNvSpPr>
            <p:nvPr/>
          </p:nvSpPr>
          <p:spPr bwMode="auto">
            <a:xfrm>
              <a:off x="2400300" y="3341072"/>
              <a:ext cx="1181100" cy="640817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14" name="Line 30"/>
            <p:cNvSpPr>
              <a:spLocks noChangeAspect="1" noChangeShapeType="1"/>
            </p:cNvSpPr>
            <p:nvPr/>
          </p:nvSpPr>
          <p:spPr bwMode="auto">
            <a:xfrm flipH="1">
              <a:off x="5486400" y="3341072"/>
              <a:ext cx="1257300" cy="640817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15" name="AutoShape 31" descr="http://www.physi.uni-heidelberg.de/~demscher/aida/mcbm/figures/daq/CRI_PCIe_side.png"/>
            <p:cNvSpPr>
              <a:spLocks noChangeAspect="1" noChangeArrowheads="1"/>
            </p:cNvSpPr>
            <p:nvPr/>
          </p:nvSpPr>
          <p:spPr bwMode="auto">
            <a:xfrm>
              <a:off x="4419600" y="2821959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pic>
          <p:nvPicPr>
            <p:cNvPr id="16" name="Picture 3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1069359"/>
              <a:ext cx="4038600" cy="2271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3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069359"/>
              <a:ext cx="4038600" cy="2271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983381" y="998730"/>
            <a:ext cx="7329637" cy="523220"/>
            <a:chOff x="919559" y="1219185"/>
            <a:chExt cx="7329637" cy="523220"/>
          </a:xfrm>
        </p:grpSpPr>
        <p:sp>
          <p:nvSpPr>
            <p:cNvPr id="19" name="ZoneTexte 13"/>
            <p:cNvSpPr txBox="1"/>
            <p:nvPr/>
          </p:nvSpPr>
          <p:spPr>
            <a:xfrm>
              <a:off x="919559" y="1295385"/>
              <a:ext cx="1773559" cy="3693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Pre-Processing</a:t>
              </a:r>
            </a:p>
          </p:txBody>
        </p:sp>
        <p:sp>
          <p:nvSpPr>
            <p:cNvPr id="20" name="ZoneTexte 15"/>
            <p:cNvSpPr txBox="1"/>
            <p:nvPr/>
          </p:nvSpPr>
          <p:spPr>
            <a:xfrm>
              <a:off x="2686915" y="1295385"/>
              <a:ext cx="875953" cy="3693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µS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Tx</a:t>
              </a:r>
              <a:endParaRPr lang="en-US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ZoneTexte 16"/>
            <p:cNvSpPr txBox="1"/>
            <p:nvPr/>
          </p:nvSpPr>
          <p:spPr>
            <a:xfrm>
              <a:off x="4930656" y="1295385"/>
              <a:ext cx="869253" cy="3693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µS Rx</a:t>
              </a:r>
            </a:p>
          </p:txBody>
        </p:sp>
        <p:sp>
          <p:nvSpPr>
            <p:cNvPr id="22" name="ZoneTexte 17"/>
            <p:cNvSpPr txBox="1"/>
            <p:nvPr/>
          </p:nvSpPr>
          <p:spPr>
            <a:xfrm>
              <a:off x="5799799" y="1295385"/>
              <a:ext cx="2449397" cy="3693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FLES PCI-E interface</a:t>
              </a:r>
            </a:p>
          </p:txBody>
        </p:sp>
        <p:cxnSp>
          <p:nvCxnSpPr>
            <p:cNvPr id="23" name="Connecteur droit avec flèche 22"/>
            <p:cNvCxnSpPr>
              <a:stCxn id="20" idx="3"/>
              <a:endCxn id="21" idx="1"/>
            </p:cNvCxnSpPr>
            <p:nvPr/>
          </p:nvCxnSpPr>
          <p:spPr>
            <a:xfrm>
              <a:off x="3562868" y="1480051"/>
              <a:ext cx="1367788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/>
            <p:cNvSpPr txBox="1"/>
            <p:nvPr/>
          </p:nvSpPr>
          <p:spPr>
            <a:xfrm>
              <a:off x="3649980" y="1219185"/>
              <a:ext cx="1203960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 Gb Optical link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432813" y="5277224"/>
            <a:ext cx="4222956" cy="369332"/>
            <a:chOff x="2290921" y="5497679"/>
            <a:chExt cx="4222956" cy="369332"/>
          </a:xfrm>
        </p:grpSpPr>
        <p:sp>
          <p:nvSpPr>
            <p:cNvPr id="26" name="ZoneTexte 19"/>
            <p:cNvSpPr txBox="1"/>
            <p:nvPr/>
          </p:nvSpPr>
          <p:spPr>
            <a:xfrm>
              <a:off x="2290921" y="5497679"/>
              <a:ext cx="1773559" cy="3693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Pre-Processing</a:t>
              </a:r>
            </a:p>
          </p:txBody>
        </p:sp>
        <p:sp>
          <p:nvSpPr>
            <p:cNvPr id="27" name="ZoneTexte 20"/>
            <p:cNvSpPr txBox="1"/>
            <p:nvPr/>
          </p:nvSpPr>
          <p:spPr>
            <a:xfrm>
              <a:off x="4064480" y="5497679"/>
              <a:ext cx="2449397" cy="3693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FLES PCI-E interface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352902" y="4027652"/>
            <a:ext cx="2710295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CRI = Common Readout Interface</a:t>
            </a:r>
          </a:p>
        </p:txBody>
      </p:sp>
    </p:spTree>
    <p:extLst>
      <p:ext uri="{BB962C8B-B14F-4D97-AF65-F5344CB8AC3E}">
        <p14:creationId xmlns:p14="http://schemas.microsoft.com/office/powerpoint/2010/main" val="2614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 of the benchmark observable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510" y="953725"/>
            <a:ext cx="3863975" cy="328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832140" y="3248980"/>
            <a:ext cx="434085" cy="5295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7"/>
          <p:cNvSpPr txBox="1"/>
          <p:nvPr/>
        </p:nvSpPr>
        <p:spPr>
          <a:xfrm>
            <a:off x="4985102" y="4419110"/>
            <a:ext cx="39356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u="sng" dirty="0" smtClean="0"/>
              <a:t>Λ</a:t>
            </a:r>
            <a:r>
              <a:rPr lang="de-DE" u="sng" dirty="0" smtClean="0"/>
              <a:t> </a:t>
            </a:r>
            <a:r>
              <a:rPr lang="en-US" u="sng" dirty="0" smtClean="0"/>
              <a:t>- slope  parameter: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smaller than proton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not explained by transport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reason unclear: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dirty="0" err="1" smtClean="0"/>
              <a:t>rescattering</a:t>
            </a:r>
            <a:r>
              <a:rPr lang="en-US" dirty="0" smtClean="0"/>
              <a:t> cross section ?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dirty="0" smtClean="0"/>
              <a:t>repulsive potential ?</a:t>
            </a:r>
            <a:endParaRPr lang="en-US" dirty="0"/>
          </a:p>
        </p:txBody>
      </p:sp>
      <p:pic>
        <p:nvPicPr>
          <p:cNvPr id="9" name="Grafik 8" descr="Bildschirmausschnit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89" y="2200957"/>
            <a:ext cx="4396543" cy="4248473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215425" y="815962"/>
            <a:ext cx="29116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/>
              <a:t>Data:</a:t>
            </a:r>
          </a:p>
          <a:p>
            <a:r>
              <a:rPr lang="en-US" sz="1400" dirty="0" smtClean="0"/>
              <a:t>HADES : </a:t>
            </a:r>
            <a:r>
              <a:rPr lang="en-US" sz="1400" dirty="0"/>
              <a:t>Eur. Phys. J. A (2011) 47</a:t>
            </a:r>
          </a:p>
          <a:p>
            <a:r>
              <a:rPr lang="en-US" sz="1400" dirty="0" err="1" smtClean="0"/>
              <a:t>FOPI</a:t>
            </a:r>
            <a:r>
              <a:rPr lang="en-US" sz="1400" dirty="0" smtClean="0"/>
              <a:t> : PRC </a:t>
            </a:r>
            <a:r>
              <a:rPr lang="en-US" sz="1400" dirty="0"/>
              <a:t>76, 024906 (2007</a:t>
            </a:r>
            <a:r>
              <a:rPr lang="en-US" sz="1400" dirty="0" smtClean="0"/>
              <a:t>)</a:t>
            </a:r>
          </a:p>
          <a:p>
            <a:endParaRPr lang="en-US" sz="1400" dirty="0"/>
          </a:p>
          <a:p>
            <a:r>
              <a:rPr lang="en-US" sz="1400" dirty="0" err="1" smtClean="0"/>
              <a:t>IQMD</a:t>
            </a:r>
            <a:r>
              <a:rPr lang="en-US" sz="1400" dirty="0" smtClean="0"/>
              <a:t> transport calculation:</a:t>
            </a:r>
          </a:p>
          <a:p>
            <a:r>
              <a:rPr lang="en-US" sz="1400" dirty="0" err="1" smtClean="0"/>
              <a:t>C.Hartnack</a:t>
            </a:r>
            <a:r>
              <a:rPr lang="en-US" sz="1400" dirty="0" smtClean="0"/>
              <a:t> et al., PR 510 (2012) </a:t>
            </a:r>
            <a:endParaRPr lang="en-US" sz="1400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noProof="0" smtClean="0">
                <a:solidFill>
                  <a:srgbClr val="000000"/>
                </a:solidFill>
              </a:rPr>
              <a:t>2nd Beam Time Retreat, January 25,  2019</a:t>
            </a:r>
            <a:endParaRPr lang="en-US" altLang="de-DE" noProof="0" dirty="0" smtClean="0">
              <a:solidFill>
                <a:srgbClr val="000000"/>
              </a:solidFill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>
                <a:solidFill>
                  <a:srgbClr val="000000"/>
                </a:solidFill>
              </a:rPr>
              <a:t>C.Sturm, mCBM</a:t>
            </a: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D1B2B-A9C5-490E-B396-B442927CC454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6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CBM data types - up to event </a:t>
            </a:r>
            <a:r>
              <a:rPr lang="en-US" dirty="0" smtClean="0"/>
              <a:t>selection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noProof="0" smtClean="0">
                <a:solidFill>
                  <a:srgbClr val="000000"/>
                </a:solidFill>
              </a:rPr>
              <a:t>2nd Beam Time Retreat, January 25,  2019</a:t>
            </a:r>
            <a:endParaRPr lang="en-US" altLang="de-DE" noProof="0" dirty="0" smtClean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>
                <a:solidFill>
                  <a:srgbClr val="000000"/>
                </a:solidFill>
              </a:rPr>
              <a:t>C.Sturm, mCBM</a:t>
            </a: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D1B2B-A9C5-490E-B396-B442927CC454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439" r="476" b="1548"/>
          <a:stretch/>
        </p:blipFill>
        <p:spPr>
          <a:xfrm>
            <a:off x="0" y="953725"/>
            <a:ext cx="9083040" cy="3950290"/>
          </a:xfrm>
          <a:prstGeom prst="rect">
            <a:avLst/>
          </a:prstGeom>
        </p:spPr>
      </p:pic>
      <p:sp>
        <p:nvSpPr>
          <p:cNvPr id="8" name="ZoneTexte 3"/>
          <p:cNvSpPr txBox="1"/>
          <p:nvPr/>
        </p:nvSpPr>
        <p:spPr>
          <a:xfrm>
            <a:off x="253217" y="4938823"/>
            <a:ext cx="8632057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 = Detector systems &amp; “sectors” within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 = Number of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microslices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timeslice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 = Number of overlap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microslices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needed to avoid edge losses in reconstruction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Typical size: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microslices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~ 10-1000 µs,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timeslices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~ 0.1-10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4440" y="4596238"/>
            <a:ext cx="653143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FEE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2023" y="4336848"/>
            <a:ext cx="653143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DPB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9606" y="3913079"/>
            <a:ext cx="653143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FLES Input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42610" y="3620637"/>
            <a:ext cx="194419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Computing farm</a:t>
            </a:r>
          </a:p>
        </p:txBody>
      </p:sp>
    </p:spTree>
    <p:extLst>
      <p:ext uri="{BB962C8B-B14F-4D97-AF65-F5344CB8AC3E}">
        <p14:creationId xmlns:p14="http://schemas.microsoft.com/office/powerpoint/2010/main" val="380253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mCBM</a:t>
            </a:r>
            <a:r>
              <a:rPr lang="en-US" dirty="0"/>
              <a:t> data </a:t>
            </a:r>
            <a:r>
              <a:rPr lang="en-US" dirty="0" smtClean="0"/>
              <a:t>taking 2019 &amp; 2020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noProof="0" smtClean="0">
                <a:solidFill>
                  <a:srgbClr val="000000"/>
                </a:solidFill>
              </a:rPr>
              <a:t>2nd Beam Time Retreat, January 25,  2019</a:t>
            </a:r>
            <a:endParaRPr lang="en-US" altLang="de-DE" noProof="0" dirty="0" smtClean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>
                <a:solidFill>
                  <a:srgbClr val="000000"/>
                </a:solidFill>
              </a:rPr>
              <a:t>C.Sturm, mCBM</a:t>
            </a: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D1B2B-A9C5-490E-B396-B442927CC454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de-DE">
              <a:solidFill>
                <a:srgbClr val="000000"/>
              </a:solidFill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875137"/>
              </p:ext>
            </p:extLst>
          </p:nvPr>
        </p:nvGraphicFramePr>
        <p:xfrm>
          <a:off x="116505" y="953725"/>
          <a:ext cx="5940660" cy="1828800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720080"/>
                <a:gridCol w="522058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2018</a:t>
                      </a:r>
                      <a:r>
                        <a:rPr lang="en-US" dirty="0" smtClean="0">
                          <a:solidFill>
                            <a:srgbClr val="FF9900"/>
                          </a:solidFill>
                          <a:latin typeface="Times New Roman"/>
                          <a:cs typeface="Times New Roman"/>
                        </a:rPr>
                        <a:t>→ </a:t>
                      </a:r>
                      <a:r>
                        <a:rPr lang="en-US" dirty="0" smtClean="0">
                          <a:solidFill>
                            <a:srgbClr val="FF9900"/>
                          </a:solidFill>
                          <a:latin typeface="+mn-lt"/>
                          <a:cs typeface="Times New Roman"/>
                        </a:rPr>
                        <a:t>2019</a:t>
                      </a:r>
                      <a:endParaRPr lang="en-US" dirty="0" smtClean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development &amp;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commissioning</a:t>
                      </a:r>
                    </a:p>
                    <a:p>
                      <a:r>
                        <a:rPr lang="en-US" sz="1400" dirty="0" smtClean="0"/>
                        <a:t>data transport, data analysis,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detector tests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2019</a:t>
                      </a:r>
                      <a:r>
                        <a:rPr lang="en-US" dirty="0" smtClean="0">
                          <a:solidFill>
                            <a:srgbClr val="FF9900"/>
                          </a:solidFill>
                          <a:latin typeface="Times New Roman"/>
                          <a:cs typeface="Times New Roman"/>
                        </a:rPr>
                        <a:t>→ </a:t>
                      </a:r>
                      <a:r>
                        <a:rPr lang="en-US" dirty="0" smtClean="0">
                          <a:solidFill>
                            <a:srgbClr val="FF9900"/>
                          </a:solidFill>
                          <a:latin typeface="+mn-lt"/>
                          <a:cs typeface="Times New Roman"/>
                        </a:rPr>
                        <a:t>2020</a:t>
                      </a:r>
                      <a:endParaRPr lang="en-US" dirty="0" smtClean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approaching full performance</a:t>
                      </a:r>
                    </a:p>
                    <a:p>
                      <a:r>
                        <a:rPr lang="en-US" sz="1400" dirty="0" smtClean="0"/>
                        <a:t>subsystems completed, high-rate data transport</a:t>
                      </a:r>
                      <a:r>
                        <a:rPr lang="en-US" sz="1400" baseline="0" dirty="0" smtClean="0"/>
                        <a:t> / processing </a:t>
                      </a:r>
                    </a:p>
                    <a:p>
                      <a:r>
                        <a:rPr lang="en-US" sz="1400" baseline="0" dirty="0" smtClean="0">
                          <a:latin typeface="Times New Roman"/>
                          <a:cs typeface="Times New Roman"/>
                        </a:rPr>
                        <a:t>→ </a:t>
                      </a:r>
                      <a:r>
                        <a:rPr lang="en-US" sz="1400" baseline="0" dirty="0" smtClean="0"/>
                        <a:t>online reconstruction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feld 28"/>
          <p:cNvSpPr txBox="1"/>
          <p:nvPr/>
        </p:nvSpPr>
        <p:spPr>
          <a:xfrm>
            <a:off x="6515770" y="1369657"/>
            <a:ext cx="2520280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66FF"/>
                </a:solidFill>
              </a:rPr>
              <a:t>requested </a:t>
            </a:r>
            <a:r>
              <a:rPr lang="en-US" dirty="0" err="1" smtClean="0">
                <a:solidFill>
                  <a:srgbClr val="0066FF"/>
                </a:solidFill>
              </a:rPr>
              <a:t>beamtime</a:t>
            </a:r>
            <a:r>
              <a:rPr lang="en-US" dirty="0" smtClean="0">
                <a:solidFill>
                  <a:srgbClr val="0066FF"/>
                </a:solidFill>
              </a:rPr>
              <a:t> </a:t>
            </a:r>
          </a:p>
          <a:p>
            <a:r>
              <a:rPr lang="en-US" dirty="0" smtClean="0">
                <a:solidFill>
                  <a:srgbClr val="0066FF"/>
                </a:solidFill>
              </a:rPr>
              <a:t>was fully granted </a:t>
            </a:r>
          </a:p>
          <a:p>
            <a:r>
              <a:rPr lang="en-US" dirty="0" smtClean="0">
                <a:solidFill>
                  <a:srgbClr val="0066FF"/>
                </a:solidFill>
              </a:rPr>
              <a:t>by GSI/FAIR G-PAC 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9" name="Geschweifte Klammer rechts 8"/>
          <p:cNvSpPr/>
          <p:nvPr/>
        </p:nvSpPr>
        <p:spPr>
          <a:xfrm>
            <a:off x="6204466" y="1133745"/>
            <a:ext cx="155448" cy="139515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/>
          <p:cNvSpPr/>
          <p:nvPr/>
        </p:nvSpPr>
        <p:spPr>
          <a:xfrm>
            <a:off x="116505" y="3248980"/>
            <a:ext cx="89109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2018 – </a:t>
            </a:r>
            <a:r>
              <a:rPr lang="en-US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Q1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2019: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tests during engineering runs Nov./Dec. 2018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4x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weeks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mCBM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parasitc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beam:  March 4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March 31, 2019</a:t>
            </a:r>
            <a:endParaRPr lang="en-US" dirty="0" smtClean="0"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Times New Roman"/>
              </a:rPr>
              <a:t>beam</a:t>
            </a:r>
            <a:r>
              <a:rPr lang="en-US" dirty="0">
                <a:latin typeface="Arial" panose="020B0604020202020204" pitchFamily="34" charset="0"/>
                <a:cs typeface="Times New Roman"/>
              </a:rPr>
              <a:t>: </a:t>
            </a:r>
            <a:r>
              <a:rPr lang="en-US" baseline="30000" dirty="0" err="1">
                <a:latin typeface="Arial" panose="020B0604020202020204" pitchFamily="34" charset="0"/>
                <a:cs typeface="Times New Roman"/>
              </a:rPr>
              <a:t>107</a:t>
            </a:r>
            <a:r>
              <a:rPr lang="en-US" dirty="0" err="1">
                <a:latin typeface="Arial" panose="020B0604020202020204" pitchFamily="34" charset="0"/>
                <a:cs typeface="Times New Roman"/>
              </a:rPr>
              <a:t>Ag</a:t>
            </a:r>
            <a:r>
              <a:rPr lang="en-US" dirty="0">
                <a:latin typeface="Arial" panose="020B0604020202020204" pitchFamily="34" charset="0"/>
                <a:cs typeface="Times New Roman"/>
              </a:rPr>
              <a:t>, 1.65 </a:t>
            </a:r>
            <a:r>
              <a:rPr lang="en-US" dirty="0" err="1">
                <a:latin typeface="Arial" panose="020B0604020202020204" pitchFamily="34" charset="0"/>
                <a:cs typeface="Times New Roman"/>
              </a:rPr>
              <a:t>AGeV</a:t>
            </a:r>
            <a:r>
              <a:rPr lang="en-US" dirty="0">
                <a:latin typeface="Arial" panose="020B0604020202020204" pitchFamily="34" charset="0"/>
                <a:cs typeface="Times New Roman"/>
              </a:rPr>
              <a:t>  (top </a:t>
            </a:r>
            <a:r>
              <a:rPr lang="en-US" dirty="0" err="1" smtClean="0">
                <a:latin typeface="Arial" panose="020B0604020202020204" pitchFamily="34" charset="0"/>
                <a:cs typeface="Times New Roman"/>
              </a:rPr>
              <a:t>SIS18</a:t>
            </a:r>
            <a:r>
              <a:rPr lang="en-US" dirty="0" smtClean="0">
                <a:latin typeface="Arial" panose="020B0604020202020204" pitchFamily="34" charset="0"/>
                <a:cs typeface="Times New Roman"/>
              </a:rPr>
              <a:t>)</a:t>
            </a:r>
          </a:p>
          <a:p>
            <a:endParaRPr lang="en-US" dirty="0" smtClean="0">
              <a:latin typeface="Arial" panose="020B0604020202020204" pitchFamily="34" charset="0"/>
              <a:cs typeface="Times New Roman"/>
            </a:endParaRPr>
          </a:p>
          <a:p>
            <a:r>
              <a:rPr lang="en-US" dirty="0" smtClean="0">
                <a:latin typeface="Arial" panose="020B0604020202020204" pitchFamily="34" charset="0"/>
                <a:cs typeface="Times New Roman"/>
              </a:rPr>
              <a:t>by </a:t>
            </a:r>
            <a:r>
              <a:rPr lang="en-US" dirty="0">
                <a:latin typeface="Arial" panose="020B0604020202020204" pitchFamily="34" charset="0"/>
                <a:cs typeface="Times New Roman"/>
              </a:rPr>
              <a:t>G-PAC granted beam </a:t>
            </a:r>
            <a:r>
              <a:rPr lang="en-US" dirty="0" smtClean="0">
                <a:latin typeface="Arial" panose="020B0604020202020204" pitchFamily="34" charset="0"/>
                <a:cs typeface="Times New Roman"/>
              </a:rPr>
              <a:t>time for 2018 (</a:t>
            </a:r>
            <a:r>
              <a:rPr lang="en-US" dirty="0" smtClean="0">
                <a:latin typeface="Times New Roman"/>
                <a:cs typeface="Times New Roman"/>
              </a:rPr>
              <a:t>→ </a:t>
            </a:r>
            <a:r>
              <a:rPr lang="en-US" dirty="0" smtClean="0">
                <a:cs typeface="Times New Roman"/>
              </a:rPr>
              <a:t>2019</a:t>
            </a:r>
            <a:r>
              <a:rPr lang="en-US" dirty="0" smtClean="0">
                <a:latin typeface="Arial" panose="020B0604020202020204" pitchFamily="34" charset="0"/>
                <a:cs typeface="Times New Roman"/>
              </a:rPr>
              <a:t>):  </a:t>
            </a:r>
          </a:p>
          <a:p>
            <a:r>
              <a:rPr lang="en-US" dirty="0" smtClean="0">
                <a:latin typeface="Arial" panose="020B0604020202020204" pitchFamily="34" charset="0"/>
                <a:cs typeface="Times New Roman"/>
              </a:rPr>
              <a:t>51 </a:t>
            </a:r>
            <a:r>
              <a:rPr lang="en-US" dirty="0">
                <a:latin typeface="Arial" panose="020B0604020202020204" pitchFamily="34" charset="0"/>
                <a:cs typeface="Times New Roman"/>
              </a:rPr>
              <a:t>parasitic </a:t>
            </a:r>
            <a:r>
              <a:rPr lang="en-US" dirty="0" smtClean="0">
                <a:latin typeface="Arial" panose="020B0604020202020204" pitchFamily="34" charset="0"/>
                <a:cs typeface="Times New Roman"/>
              </a:rPr>
              <a:t>shifts </a:t>
            </a:r>
            <a:r>
              <a:rPr lang="en-US" dirty="0" smtClean="0">
                <a:latin typeface="Times New Roman"/>
                <a:cs typeface="Times New Roman"/>
              </a:rPr>
              <a:t>→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41h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28d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≈ </a:t>
            </a:r>
            <a:r>
              <a:rPr lang="en-US" dirty="0" smtClean="0">
                <a:latin typeface="Times New Roman"/>
                <a:cs typeface="Times New Roman"/>
              </a:rPr>
              <a:t>1 -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2h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fixed slots per day</a:t>
            </a:r>
            <a:r>
              <a:rPr lang="en-US" dirty="0" smtClean="0">
                <a:latin typeface="Arial" panose="020B0604020202020204" pitchFamily="34" charset="0"/>
                <a:cs typeface="Times New Roman"/>
              </a:rPr>
              <a:t> (i.e. 12:00 – 13:00 &amp; 18:00 – 19:00)</a:t>
            </a:r>
            <a:endParaRPr lang="en-US" dirty="0">
              <a:latin typeface="Arial" panose="020B0604020202020204" pitchFamily="34" charset="0"/>
              <a:cs typeface="Times New Roman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820" y="3519010"/>
            <a:ext cx="2207719" cy="2943625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7659262" y="2849492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mCBM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room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Gerade Verbindung 16"/>
          <p:cNvCxnSpPr/>
          <p:nvPr/>
        </p:nvCxnSpPr>
        <p:spPr>
          <a:xfrm flipH="1">
            <a:off x="8622450" y="3474005"/>
            <a:ext cx="135015" cy="450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77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/>
          <p:cNvGrpSpPr>
            <a:grpSpLocks noChangeAspect="1"/>
          </p:cNvGrpSpPr>
          <p:nvPr/>
        </p:nvGrpSpPr>
        <p:grpSpPr>
          <a:xfrm>
            <a:off x="420458" y="1929556"/>
            <a:ext cx="4523908" cy="4371549"/>
            <a:chOff x="7002270" y="1088740"/>
            <a:chExt cx="4703928" cy="4545506"/>
          </a:xfrm>
        </p:grpSpPr>
        <p:pic>
          <p:nvPicPr>
            <p:cNvPr id="15" name="Grafik 14" descr="Bildschirmausschnitt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2270" y="1088740"/>
              <a:ext cx="4703928" cy="4545506"/>
            </a:xfrm>
            <a:prstGeom prst="rect">
              <a:avLst/>
            </a:prstGeom>
          </p:spPr>
        </p:pic>
        <p:sp>
          <p:nvSpPr>
            <p:cNvPr id="16" name="Rechteck 15"/>
            <p:cNvSpPr/>
            <p:nvPr/>
          </p:nvSpPr>
          <p:spPr>
            <a:xfrm>
              <a:off x="7047275" y="1178750"/>
              <a:ext cx="4590510" cy="2025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mCBM</a:t>
            </a:r>
            <a:r>
              <a:rPr lang="en-US" dirty="0"/>
              <a:t> data </a:t>
            </a:r>
            <a:r>
              <a:rPr lang="en-US" dirty="0" smtClean="0"/>
              <a:t>taking 2021 &amp; 2022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noProof="0" smtClean="0">
                <a:solidFill>
                  <a:srgbClr val="000000"/>
                </a:solidFill>
              </a:rPr>
              <a:t>2nd Beam Time Retreat, January 25,  2019</a:t>
            </a:r>
            <a:endParaRPr lang="en-US" altLang="de-DE" noProof="0" dirty="0" smtClean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>
                <a:solidFill>
                  <a:srgbClr val="000000"/>
                </a:solidFill>
              </a:rPr>
              <a:t>C.Sturm, mCBM</a:t>
            </a: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D1B2B-A9C5-490E-B396-B442927CC454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0" name="Textfeld 28"/>
          <p:cNvSpPr txBox="1"/>
          <p:nvPr/>
        </p:nvSpPr>
        <p:spPr>
          <a:xfrm>
            <a:off x="6597225" y="2015176"/>
            <a:ext cx="2506596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proposal to be submitted in 2019/20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Geschweifte Klammer rechts 10"/>
          <p:cNvSpPr/>
          <p:nvPr/>
        </p:nvSpPr>
        <p:spPr>
          <a:xfrm>
            <a:off x="6399436" y="1552240"/>
            <a:ext cx="154604" cy="157220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615466"/>
              </p:ext>
            </p:extLst>
          </p:nvPr>
        </p:nvGraphicFramePr>
        <p:xfrm>
          <a:off x="183470" y="1313765"/>
          <a:ext cx="5940660" cy="1828800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720080"/>
                <a:gridCol w="52205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2020</a:t>
                      </a:r>
                    </a:p>
                    <a:p>
                      <a:r>
                        <a:rPr lang="en-US" dirty="0" smtClean="0">
                          <a:solidFill>
                            <a:srgbClr val="FF9900"/>
                          </a:solidFill>
                          <a:latin typeface="Times New Roman"/>
                          <a:cs typeface="Times New Roman"/>
                        </a:rPr>
                        <a:t>→ </a:t>
                      </a:r>
                      <a:r>
                        <a:rPr lang="en-US" dirty="0" smtClean="0">
                          <a:solidFill>
                            <a:srgbClr val="FF9900"/>
                          </a:solidFill>
                          <a:latin typeface="+mn-lt"/>
                          <a:cs typeface="Times New Roman"/>
                        </a:rPr>
                        <a:t>2021</a:t>
                      </a:r>
                      <a:endParaRPr lang="en-US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benchmark run</a:t>
                      </a:r>
                    </a:p>
                    <a:p>
                      <a:r>
                        <a:rPr lang="en-US" sz="1400" noProof="0" dirty="0" smtClean="0"/>
                        <a:t>Λ reconstruction production runs</a:t>
                      </a:r>
                    </a:p>
                    <a:p>
                      <a:r>
                        <a:rPr lang="en-US" sz="1400" noProof="0" dirty="0" smtClean="0"/>
                        <a:t>benchmark</a:t>
                      </a:r>
                      <a:r>
                        <a:rPr lang="en-US" sz="1400" baseline="0" noProof="0" dirty="0" smtClean="0"/>
                        <a:t> coll. systems: </a:t>
                      </a:r>
                      <a:r>
                        <a:rPr lang="en-US" sz="1400" noProof="0" dirty="0" err="1" smtClean="0"/>
                        <a:t>Ni+Ni</a:t>
                      </a:r>
                      <a:r>
                        <a:rPr lang="en-US" sz="1400" noProof="0" dirty="0" smtClean="0"/>
                        <a:t> </a:t>
                      </a:r>
                      <a:r>
                        <a:rPr lang="en-US" sz="1400" noProof="0" dirty="0" err="1" smtClean="0"/>
                        <a:t>1.93AGeV</a:t>
                      </a:r>
                      <a:r>
                        <a:rPr lang="en-US" sz="1400" noProof="0" dirty="0" smtClean="0"/>
                        <a:t> &amp; </a:t>
                      </a:r>
                      <a:r>
                        <a:rPr lang="en-US" sz="1400" noProof="0" dirty="0" err="1" smtClean="0"/>
                        <a:t>Au+Au</a:t>
                      </a:r>
                      <a:r>
                        <a:rPr lang="en-US" sz="1400" noProof="0" dirty="0" smtClean="0"/>
                        <a:t> </a:t>
                      </a:r>
                      <a:r>
                        <a:rPr lang="en-US" sz="1400" noProof="0" dirty="0" err="1" smtClean="0"/>
                        <a:t>1.24AGeV</a:t>
                      </a:r>
                      <a:r>
                        <a:rPr lang="en-US" sz="1400" noProof="0" dirty="0" smtClean="0"/>
                        <a:t> </a:t>
                      </a:r>
                      <a:endParaRPr lang="en-US" sz="1400" noProof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2021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9900"/>
                          </a:solidFill>
                          <a:latin typeface="Times New Roman"/>
                          <a:cs typeface="Times New Roman"/>
                        </a:rPr>
                        <a:t>→ </a:t>
                      </a:r>
                      <a:r>
                        <a:rPr lang="en-US" dirty="0" smtClean="0">
                          <a:solidFill>
                            <a:srgbClr val="FF9900"/>
                          </a:solidFill>
                          <a:latin typeface="+mn-lt"/>
                          <a:cs typeface="Times New Roman"/>
                        </a:rPr>
                        <a:t>2022</a:t>
                      </a:r>
                      <a:endParaRPr lang="en-US" dirty="0" smtClean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benchmark run</a:t>
                      </a:r>
                    </a:p>
                    <a:p>
                      <a:r>
                        <a:rPr lang="el-GR" sz="1400" dirty="0" smtClean="0"/>
                        <a:t>Λ </a:t>
                      </a:r>
                      <a:r>
                        <a:rPr lang="en-US" sz="1400" dirty="0" smtClean="0"/>
                        <a:t>reconstruction in </a:t>
                      </a:r>
                      <a:r>
                        <a:rPr lang="en-US" sz="1400" dirty="0" err="1" smtClean="0"/>
                        <a:t>Ni+Ni</a:t>
                      </a:r>
                      <a:r>
                        <a:rPr lang="en-US" sz="1400" dirty="0" smtClean="0"/>
                        <a:t> and </a:t>
                      </a:r>
                      <a:r>
                        <a:rPr lang="en-US" sz="1400" dirty="0" err="1" smtClean="0"/>
                        <a:t>Au+Au</a:t>
                      </a:r>
                      <a:r>
                        <a:rPr lang="en-US" sz="1400" dirty="0" smtClean="0"/>
                        <a:t> collisions </a:t>
                      </a:r>
                    </a:p>
                    <a:p>
                      <a:r>
                        <a:rPr lang="en-US" sz="1400" dirty="0" smtClean="0"/>
                        <a:t>at various projectile</a:t>
                      </a:r>
                      <a:r>
                        <a:rPr lang="en-US" sz="1400" baseline="0" dirty="0" smtClean="0"/>
                        <a:t> energies </a:t>
                      </a:r>
                      <a:r>
                        <a:rPr lang="en-US" sz="1400" baseline="0" dirty="0" smtClean="0">
                          <a:latin typeface="Times New Roman"/>
                          <a:cs typeface="Times New Roman"/>
                        </a:rPr>
                        <a:t>→ </a:t>
                      </a:r>
                      <a:r>
                        <a:rPr lang="el-GR" sz="1400" baseline="0" dirty="0" smtClean="0">
                          <a:latin typeface="+mn-lt"/>
                          <a:cs typeface="Times New Roman"/>
                        </a:rPr>
                        <a:t>Λ</a:t>
                      </a:r>
                      <a:r>
                        <a:rPr lang="de-DE" sz="140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400" baseline="0" dirty="0" smtClean="0">
                          <a:latin typeface="+mn-lt"/>
                          <a:cs typeface="Times New Roman"/>
                        </a:rPr>
                        <a:t>production excitation function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Textfeld 16"/>
          <p:cNvSpPr txBox="1"/>
          <p:nvPr/>
        </p:nvSpPr>
        <p:spPr>
          <a:xfrm>
            <a:off x="5078192" y="4329100"/>
            <a:ext cx="39356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u="sng" dirty="0" smtClean="0"/>
              <a:t>Λ</a:t>
            </a:r>
            <a:r>
              <a:rPr lang="de-DE" u="sng" dirty="0" smtClean="0"/>
              <a:t> </a:t>
            </a:r>
            <a:r>
              <a:rPr lang="en-US" u="sng" dirty="0" smtClean="0"/>
              <a:t>- slope  parameter: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smaller than proton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not explained by transport models</a:t>
            </a:r>
          </a:p>
          <a:p>
            <a:r>
              <a:rPr lang="en-US" dirty="0" smtClean="0"/>
              <a:t>     reason unclear: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dirty="0" err="1" smtClean="0"/>
              <a:t>rescattering</a:t>
            </a:r>
            <a:r>
              <a:rPr lang="en-US" dirty="0" smtClean="0"/>
              <a:t> cross section ?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dirty="0" smtClean="0"/>
              <a:t>repulsive potential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96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Granted </a:t>
            </a:r>
            <a:r>
              <a:rPr lang="en-US" dirty="0" err="1" smtClean="0"/>
              <a:t>mCBM</a:t>
            </a:r>
            <a:r>
              <a:rPr lang="en-US" dirty="0" smtClean="0"/>
              <a:t> beam time </a:t>
            </a:r>
            <a:r>
              <a:rPr lang="en-US" dirty="0" smtClean="0"/>
              <a:t>2019 - 2020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noProof="0" smtClean="0">
                <a:solidFill>
                  <a:srgbClr val="000000"/>
                </a:solidFill>
              </a:rPr>
              <a:t>2nd Beam Time Retreat, January 25,  2019</a:t>
            </a:r>
            <a:endParaRPr lang="en-US" altLang="de-DE" noProof="0" dirty="0" smtClean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>
                <a:solidFill>
                  <a:srgbClr val="000000"/>
                </a:solidFill>
              </a:rPr>
              <a:t>C.Sturm, mCBM</a:t>
            </a: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D1B2B-A9C5-490E-B396-B442927CC454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70" y="1358770"/>
            <a:ext cx="7526432" cy="3241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/>
          <p:cNvSpPr txBox="1"/>
          <p:nvPr/>
        </p:nvSpPr>
        <p:spPr>
          <a:xfrm>
            <a:off x="476545" y="4959170"/>
            <a:ext cx="8250977" cy="120032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“For </a:t>
            </a:r>
            <a:r>
              <a:rPr lang="en-US" dirty="0"/>
              <a:t>this task, we apply (1) for 30 </a:t>
            </a:r>
            <a:r>
              <a:rPr lang="en-US" dirty="0" smtClean="0"/>
              <a:t>shifts of </a:t>
            </a:r>
            <a:r>
              <a:rPr lang="en-US" dirty="0"/>
              <a:t>parasitic beam time, distributed </a:t>
            </a:r>
            <a:r>
              <a:rPr lang="en-US" dirty="0" smtClean="0"/>
              <a:t>over </a:t>
            </a:r>
          </a:p>
          <a:p>
            <a:r>
              <a:rPr lang="en-US" dirty="0" smtClean="0"/>
              <a:t>four </a:t>
            </a:r>
            <a:r>
              <a:rPr lang="en-US" dirty="0"/>
              <a:t>development weeks. At the end of that </a:t>
            </a:r>
            <a:r>
              <a:rPr lang="en-US" dirty="0" smtClean="0"/>
              <a:t>year’s block </a:t>
            </a:r>
            <a:r>
              <a:rPr lang="en-US" dirty="0"/>
              <a:t>of SIS18 beam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apply (2) for 21 shifts (one full week) of parasitic beam time to perform</a:t>
            </a:r>
          </a:p>
          <a:p>
            <a:r>
              <a:rPr lang="en-US" dirty="0"/>
              <a:t>high-rate detector tests</a:t>
            </a:r>
            <a:r>
              <a:rPr lang="en-US" dirty="0" smtClean="0"/>
              <a:t>.”                  </a:t>
            </a:r>
            <a:r>
              <a:rPr lang="en-US" sz="1400" dirty="0" err="1" smtClean="0"/>
              <a:t>mCBM@SIS18</a:t>
            </a:r>
            <a:r>
              <a:rPr lang="en-US" sz="1400" dirty="0" smtClean="0"/>
              <a:t> proposal, submitted on June 19,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28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 </a:t>
            </a:r>
            <a:br>
              <a:rPr lang="en-US" dirty="0"/>
            </a:br>
            <a:r>
              <a:rPr lang="en-US" dirty="0"/>
              <a:t>for beam time request 2020 - 2021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noProof="0" smtClean="0">
                <a:solidFill>
                  <a:srgbClr val="000000"/>
                </a:solidFill>
              </a:rPr>
              <a:t>2nd Beam Time Retreat, January 25,  2019</a:t>
            </a:r>
            <a:endParaRPr lang="en-US" altLang="de-DE" noProof="0" dirty="0" smtClean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>
                <a:solidFill>
                  <a:srgbClr val="000000"/>
                </a:solidFill>
              </a:rPr>
              <a:t>C.Sturm, mCBM</a:t>
            </a: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D1B2B-A9C5-490E-B396-B442927CC454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33" y="1178750"/>
            <a:ext cx="8373334" cy="463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49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0"/>
            <a:ext cx="7687102" cy="692150"/>
          </a:xfrm>
        </p:spPr>
        <p:txBody>
          <a:bodyPr/>
          <a:lstStyle/>
          <a:p>
            <a:r>
              <a:rPr lang="en-US" dirty="0" err="1"/>
              <a:t>CBM</a:t>
            </a:r>
            <a:r>
              <a:rPr lang="en-US" dirty="0"/>
              <a:t> </a:t>
            </a:r>
            <a:r>
              <a:rPr lang="en-US" dirty="0" smtClean="0"/>
              <a:t>Collaboration</a:t>
            </a:r>
            <a:r>
              <a:rPr lang="en-US" dirty="0"/>
              <a:t>: 55 institutions, 470 members</a:t>
            </a:r>
          </a:p>
        </p:txBody>
      </p:sp>
      <p:pic>
        <p:nvPicPr>
          <p:cNvPr id="6" name="Grafik 5" descr="Bildschirmausschnitt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3"/>
          <a:stretch/>
        </p:blipFill>
        <p:spPr>
          <a:xfrm>
            <a:off x="116505" y="3924055"/>
            <a:ext cx="5274118" cy="2604637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1520" y="756115"/>
            <a:ext cx="2305051" cy="348297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u="sng" dirty="0">
                <a:solidFill>
                  <a:srgbClr val="14425D"/>
                </a:solidFill>
                <a:latin typeface="Tahoma" pitchFamily="34" charset="0"/>
                <a:cs typeface="Arial" charset="0"/>
              </a:rPr>
              <a:t>China: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dirty="0">
                <a:solidFill>
                  <a:srgbClr val="14425D"/>
                </a:solidFill>
                <a:latin typeface="Tahoma" pitchFamily="34" charset="0"/>
                <a:cs typeface="Arial" charset="0"/>
              </a:rPr>
              <a:t>CCNU Wuhan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dirty="0" err="1">
                <a:solidFill>
                  <a:srgbClr val="14425D"/>
                </a:solidFill>
                <a:latin typeface="Tahoma" pitchFamily="34" charset="0"/>
                <a:cs typeface="Arial" charset="0"/>
              </a:rPr>
              <a:t>Tsinghua</a:t>
            </a:r>
            <a:r>
              <a:rPr lang="de-DE" sz="1200" dirty="0">
                <a:solidFill>
                  <a:srgbClr val="14425D"/>
                </a:solidFill>
                <a:latin typeface="Tahoma" pitchFamily="34" charset="0"/>
                <a:cs typeface="Arial" charset="0"/>
              </a:rPr>
              <a:t> Univ.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dirty="0">
                <a:solidFill>
                  <a:srgbClr val="14425D"/>
                </a:solidFill>
                <a:latin typeface="Tahoma" pitchFamily="34" charset="0"/>
                <a:cs typeface="Arial" charset="0"/>
              </a:rPr>
              <a:t>USTC Hefei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CTGU </a:t>
            </a:r>
            <a:r>
              <a:rPr lang="en-US" sz="1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Yichang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Chongqing Univ. </a:t>
            </a:r>
            <a:endParaRPr lang="en-US" sz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800" dirty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u="sng" dirty="0">
                <a:solidFill>
                  <a:srgbClr val="14425D"/>
                </a:solidFill>
                <a:latin typeface="Tahoma" pitchFamily="34" charset="0"/>
                <a:cs typeface="Arial" charset="0"/>
              </a:rPr>
              <a:t>Czech Republic:</a:t>
            </a:r>
            <a:endParaRPr lang="en-GB" sz="1400" u="sng" dirty="0">
              <a:solidFill>
                <a:srgbClr val="14425D"/>
              </a:solidFill>
              <a:latin typeface="Tahoma" pitchFamily="34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CAS, </a:t>
            </a:r>
            <a:r>
              <a:rPr lang="en-GB" sz="1200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Rez</a:t>
            </a:r>
            <a:endParaRPr lang="de-DE" sz="1200" dirty="0">
              <a:solidFill>
                <a:srgbClr val="002060"/>
              </a:solidFill>
              <a:latin typeface="Tahoma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dirty="0">
                <a:solidFill>
                  <a:srgbClr val="14425D"/>
                </a:solidFill>
                <a:latin typeface="Tahoma" pitchFamily="34" charset="0"/>
                <a:cs typeface="Arial" charset="0"/>
              </a:rPr>
              <a:t>Techn. Univ. </a:t>
            </a:r>
            <a:r>
              <a:rPr lang="de-DE" sz="1200" dirty="0" err="1">
                <a:solidFill>
                  <a:srgbClr val="14425D"/>
                </a:solidFill>
                <a:latin typeface="Tahoma" pitchFamily="34" charset="0"/>
                <a:cs typeface="Arial" charset="0"/>
              </a:rPr>
              <a:t>Prague</a:t>
            </a:r>
            <a:endParaRPr lang="de-DE" sz="1200" dirty="0">
              <a:solidFill>
                <a:srgbClr val="14425D"/>
              </a:solidFill>
              <a:latin typeface="Tahoma" pitchFamily="34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800" dirty="0">
              <a:solidFill>
                <a:srgbClr val="14425D"/>
              </a:solidFill>
              <a:latin typeface="Tahoma" pitchFamily="34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u="sng" dirty="0">
                <a:solidFill>
                  <a:srgbClr val="14425D"/>
                </a:solidFill>
                <a:latin typeface="Tahoma" pitchFamily="34" charset="0"/>
                <a:cs typeface="Arial" charset="0"/>
              </a:rPr>
              <a:t>France: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solidFill>
                  <a:srgbClr val="14425D"/>
                </a:solidFill>
                <a:latin typeface="Tahoma" pitchFamily="34" charset="0"/>
                <a:cs typeface="Arial" charset="0"/>
              </a:rPr>
              <a:t>IPHC Strasbourg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800" dirty="0">
              <a:solidFill>
                <a:srgbClr val="14425D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851430" y="770507"/>
            <a:ext cx="201800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u="sng" dirty="0">
                <a:solidFill>
                  <a:srgbClr val="14425D"/>
                </a:solidFill>
                <a:latin typeface="Tahoma" pitchFamily="34" charset="0"/>
                <a:cs typeface="Arial" charset="0"/>
              </a:rPr>
              <a:t>Germany:</a:t>
            </a:r>
            <a:r>
              <a:rPr lang="de-DE" sz="1600" u="sng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Darmstadt TU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FAIR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Frankfurt Univ. IKF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Frankfurt Univ. FIAS </a:t>
            </a:r>
            <a:r>
              <a:rPr lang="de-DE" sz="1200" dirty="0">
                <a:solidFill>
                  <a:srgbClr val="002060"/>
                </a:solidFill>
              </a:rPr>
              <a:t>Frankfurt Univ. ICS </a:t>
            </a:r>
            <a:endParaRPr lang="de-DE" sz="1200" dirty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GSI Darmstadt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Giessen</a:t>
            </a:r>
            <a:r>
              <a:rPr lang="de-DE" sz="12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Univ.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Heidelberg Univ. P.I.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Heidelberg Univ. ZITI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HZ Dresden-</a:t>
            </a:r>
            <a:r>
              <a:rPr lang="de-DE" sz="1200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Rossendorf</a:t>
            </a:r>
            <a:endParaRPr lang="de-DE" sz="1200" dirty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KIT Karlsruhe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Münster Univ. </a:t>
            </a:r>
            <a:endParaRPr lang="de-DE" sz="1200" dirty="0">
              <a:solidFill>
                <a:srgbClr val="002060"/>
              </a:solidFill>
              <a:latin typeface="Tahoma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Tübingen Univ. </a:t>
            </a:r>
          </a:p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it-IT" sz="12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Wuppertal </a:t>
            </a:r>
            <a:r>
              <a:rPr lang="it-IT" sz="1200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Univ</a:t>
            </a:r>
            <a:r>
              <a:rPr lang="it-IT" sz="12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.</a:t>
            </a:r>
          </a:p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it-IT" sz="12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ZIB </a:t>
            </a:r>
            <a:r>
              <a:rPr lang="it-IT" sz="1200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Berlin</a:t>
            </a:r>
            <a:r>
              <a:rPr lang="it-IT" sz="12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endParaRPr lang="en-GB" sz="1600" u="sng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703275" y="902909"/>
            <a:ext cx="1724025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altLang="de-DE" sz="1600" u="sng" dirty="0">
                <a:solidFill>
                  <a:srgbClr val="14425D"/>
                </a:solidFill>
                <a:latin typeface="Tahoma" pitchFamily="34" charset="0"/>
                <a:cs typeface="Arial" pitchFamily="34" charset="0"/>
              </a:rPr>
              <a:t>India: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de-DE" sz="1200" dirty="0">
                <a:solidFill>
                  <a:srgbClr val="14425D"/>
                </a:solidFill>
                <a:latin typeface="Tahoma" pitchFamily="34" charset="0"/>
                <a:cs typeface="Arial" pitchFamily="34" charset="0"/>
              </a:rPr>
              <a:t>Aligarh Muslim Univ.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de-DE" sz="1200" dirty="0">
                <a:solidFill>
                  <a:srgbClr val="14425D"/>
                </a:solidFill>
                <a:latin typeface="Tahoma" pitchFamily="34" charset="0"/>
                <a:cs typeface="Arial" pitchFamily="34" charset="0"/>
              </a:rPr>
              <a:t>Bose Inst. Kolkata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de-DE" sz="1200" dirty="0" err="1">
                <a:solidFill>
                  <a:srgbClr val="14425D"/>
                </a:solidFill>
                <a:latin typeface="Tahoma" pitchFamily="34" charset="0"/>
                <a:cs typeface="Arial" pitchFamily="34" charset="0"/>
              </a:rPr>
              <a:t>Panjab</a:t>
            </a:r>
            <a:r>
              <a:rPr lang="en-US" altLang="de-DE" sz="1200" dirty="0">
                <a:solidFill>
                  <a:srgbClr val="14425D"/>
                </a:solidFill>
                <a:latin typeface="Tahoma" pitchFamily="34" charset="0"/>
                <a:cs typeface="Arial" pitchFamily="34" charset="0"/>
              </a:rPr>
              <a:t> Univ.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de-DE" sz="1200" dirty="0">
                <a:solidFill>
                  <a:srgbClr val="14425D"/>
                </a:solidFill>
                <a:latin typeface="Tahoma" pitchFamily="34" charset="0"/>
                <a:cs typeface="Arial" pitchFamily="34" charset="0"/>
              </a:rPr>
              <a:t>Univ. of Jammu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de-DE" sz="1200" dirty="0">
                <a:solidFill>
                  <a:srgbClr val="14425D"/>
                </a:solidFill>
                <a:latin typeface="Tahoma" pitchFamily="34" charset="0"/>
                <a:cs typeface="Arial" pitchFamily="34" charset="0"/>
              </a:rPr>
              <a:t>Univ. of Kashmir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de-DE" sz="1200" dirty="0">
                <a:solidFill>
                  <a:srgbClr val="14425D"/>
                </a:solidFill>
                <a:latin typeface="Tahoma" pitchFamily="34" charset="0"/>
                <a:cs typeface="Arial" pitchFamily="34" charset="0"/>
              </a:rPr>
              <a:t>Univ. of Calcutta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de-DE" sz="1200" dirty="0">
                <a:solidFill>
                  <a:srgbClr val="14425D"/>
                </a:solidFill>
                <a:latin typeface="Tahoma" pitchFamily="34" charset="0"/>
                <a:cs typeface="Arial" pitchFamily="34" charset="0"/>
              </a:rPr>
              <a:t>B.H. Univ. </a:t>
            </a:r>
            <a:r>
              <a:rPr lang="en-GB" altLang="de-DE" sz="1200" dirty="0">
                <a:solidFill>
                  <a:srgbClr val="14425D"/>
                </a:solidFill>
                <a:latin typeface="Tahoma" pitchFamily="34" charset="0"/>
                <a:cs typeface="Arial" pitchFamily="34" charset="0"/>
              </a:rPr>
              <a:t>Varanasi</a:t>
            </a:r>
            <a:endParaRPr lang="en-US" altLang="de-DE" sz="1200" dirty="0">
              <a:solidFill>
                <a:srgbClr val="14425D"/>
              </a:solidFill>
              <a:latin typeface="Tahoma" pitchFamily="34" charset="0"/>
              <a:cs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de-DE" sz="1200" dirty="0">
                <a:solidFill>
                  <a:srgbClr val="14425D"/>
                </a:solidFill>
                <a:latin typeface="Tahoma" pitchFamily="34" charset="0"/>
                <a:cs typeface="Arial" pitchFamily="34" charset="0"/>
              </a:rPr>
              <a:t>VECC Kolkata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de-DE" sz="1200" dirty="0">
                <a:solidFill>
                  <a:srgbClr val="14425D"/>
                </a:solidFill>
                <a:latin typeface="Tahoma" pitchFamily="34" charset="0"/>
                <a:cs typeface="Arial" pitchFamily="34" charset="0"/>
              </a:rPr>
              <a:t>IOP Bhubaneswar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de-DE" sz="1200" dirty="0">
                <a:solidFill>
                  <a:srgbClr val="14425D"/>
                </a:solidFill>
                <a:latin typeface="Tahoma" pitchFamily="34" charset="0"/>
                <a:cs typeface="Arial" pitchFamily="34" charset="0"/>
              </a:rPr>
              <a:t>IIT </a:t>
            </a:r>
            <a:r>
              <a:rPr lang="en-GB" altLang="de-DE" sz="1200" dirty="0" err="1">
                <a:solidFill>
                  <a:srgbClr val="14425D"/>
                </a:solidFill>
                <a:latin typeface="Tahoma" pitchFamily="34" charset="0"/>
                <a:cs typeface="Arial" pitchFamily="34" charset="0"/>
              </a:rPr>
              <a:t>Kharagpur</a:t>
            </a:r>
            <a:endParaRPr lang="en-GB" altLang="de-DE" sz="1200" dirty="0">
              <a:solidFill>
                <a:srgbClr val="14425D"/>
              </a:solidFill>
              <a:latin typeface="Tahoma" pitchFamily="34" charset="0"/>
              <a:cs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de-DE" sz="1200" dirty="0">
                <a:solidFill>
                  <a:srgbClr val="14425D"/>
                </a:solidFill>
                <a:latin typeface="Tahoma" pitchFamily="34" charset="0"/>
                <a:cs typeface="Arial" pitchFamily="34" charset="0"/>
              </a:rPr>
              <a:t>IIT Indore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de-DE" sz="1200" dirty="0" err="1">
                <a:solidFill>
                  <a:srgbClr val="14425D"/>
                </a:solidFill>
                <a:latin typeface="Tahoma" pitchFamily="34" charset="0"/>
                <a:cs typeface="Arial" pitchFamily="34" charset="0"/>
              </a:rPr>
              <a:t>Gauhati</a:t>
            </a:r>
            <a:r>
              <a:rPr lang="en-GB" altLang="de-DE" sz="1200" dirty="0">
                <a:solidFill>
                  <a:srgbClr val="14425D"/>
                </a:solidFill>
                <a:latin typeface="Tahoma" pitchFamily="34" charset="0"/>
                <a:cs typeface="Arial" pitchFamily="34" charset="0"/>
              </a:rPr>
              <a:t> Univ.</a:t>
            </a:r>
          </a:p>
        </p:txBody>
      </p:sp>
      <p:sp>
        <p:nvSpPr>
          <p:cNvPr id="10" name="Rechteck 9"/>
          <p:cNvSpPr/>
          <p:nvPr/>
        </p:nvSpPr>
        <p:spPr>
          <a:xfrm>
            <a:off x="5317232" y="902909"/>
            <a:ext cx="17102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600" u="sng" dirty="0">
                <a:solidFill>
                  <a:srgbClr val="14425D"/>
                </a:solidFill>
                <a:latin typeface="Tahoma" pitchFamily="34" charset="0"/>
                <a:cs typeface="Arial" charset="0"/>
              </a:rPr>
              <a:t>Korea:</a:t>
            </a:r>
            <a:endParaRPr lang="en-GB" sz="1200" dirty="0">
              <a:solidFill>
                <a:srgbClr val="14425D"/>
              </a:solidFill>
              <a:latin typeface="Tahoma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14425D"/>
                </a:solidFill>
                <a:latin typeface="Tahoma" pitchFamily="34" charset="0"/>
                <a:cs typeface="Arial" charset="0"/>
              </a:rPr>
              <a:t>Pusan Nat. Univ.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800" u="sng" dirty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u="sng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Poland:</a:t>
            </a:r>
            <a:endParaRPr lang="de-DE" sz="1600" dirty="0">
              <a:solidFill>
                <a:srgbClr val="002060"/>
              </a:solidFill>
              <a:latin typeface="Tahoma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AGH </a:t>
            </a:r>
            <a:r>
              <a:rPr lang="de-DE" sz="1200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Krakow</a:t>
            </a:r>
            <a:r>
              <a:rPr lang="it-IT" sz="12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Jag</a:t>
            </a:r>
            <a:r>
              <a:rPr lang="it-IT" sz="12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. </a:t>
            </a:r>
            <a:r>
              <a:rPr lang="it-IT" sz="1200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Univ</a:t>
            </a:r>
            <a:r>
              <a:rPr lang="it-IT" sz="12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. </a:t>
            </a:r>
            <a:r>
              <a:rPr lang="it-IT" sz="1200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Krakow</a:t>
            </a:r>
            <a:endParaRPr lang="de-DE" sz="1200" dirty="0">
              <a:solidFill>
                <a:srgbClr val="002060"/>
              </a:solidFill>
              <a:latin typeface="Tahoma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Warsaw</a:t>
            </a:r>
            <a:r>
              <a:rPr lang="de-DE" sz="12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Univ.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Warsaw</a:t>
            </a:r>
            <a:r>
              <a:rPr lang="de-DE" sz="12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TU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800" dirty="0">
              <a:solidFill>
                <a:srgbClr val="14425D"/>
              </a:solidFill>
              <a:latin typeface="Tahoma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u="sng" dirty="0">
                <a:solidFill>
                  <a:srgbClr val="002060"/>
                </a:solidFill>
                <a:latin typeface="Tahoma" pitchFamily="34" charset="0"/>
              </a:rPr>
              <a:t>Romania</a:t>
            </a:r>
            <a:r>
              <a:rPr lang="de-DE" sz="1600" dirty="0">
                <a:solidFill>
                  <a:srgbClr val="002060"/>
                </a:solidFill>
                <a:latin typeface="Tahoma" pitchFamily="34" charset="0"/>
              </a:rPr>
              <a:t>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dirty="0">
                <a:solidFill>
                  <a:srgbClr val="002060"/>
                </a:solidFill>
                <a:latin typeface="Tahoma" pitchFamily="34" charset="0"/>
              </a:rPr>
              <a:t>NIPNE </a:t>
            </a:r>
            <a:r>
              <a:rPr lang="de-DE" sz="1200" dirty="0" err="1">
                <a:solidFill>
                  <a:srgbClr val="002060"/>
                </a:solidFill>
                <a:latin typeface="Tahoma" pitchFamily="34" charset="0"/>
              </a:rPr>
              <a:t>Bucharest</a:t>
            </a:r>
            <a:endParaRPr lang="de-DE" sz="1200" dirty="0">
              <a:solidFill>
                <a:srgbClr val="002060"/>
              </a:solidFill>
              <a:latin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dirty="0">
                <a:solidFill>
                  <a:srgbClr val="002060"/>
                </a:solidFill>
                <a:latin typeface="Tahoma" pitchFamily="34" charset="0"/>
              </a:rPr>
              <a:t>Univ. </a:t>
            </a:r>
            <a:r>
              <a:rPr lang="de-DE" sz="1200" dirty="0" err="1">
                <a:solidFill>
                  <a:srgbClr val="002060"/>
                </a:solidFill>
                <a:latin typeface="Tahoma" pitchFamily="34" charset="0"/>
              </a:rPr>
              <a:t>Bucharest</a:t>
            </a:r>
            <a:endParaRPr lang="de-DE" sz="1200" dirty="0">
              <a:solidFill>
                <a:srgbClr val="002060"/>
              </a:solidFill>
              <a:latin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800" dirty="0" smtClean="0">
              <a:solidFill>
                <a:srgbClr val="14425D"/>
              </a:solidFill>
              <a:latin typeface="Tahoma" pitchFamily="34" charset="0"/>
              <a:cs typeface="Arial" charset="0"/>
            </a:endParaRPr>
          </a:p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600" u="sng" dirty="0">
                <a:solidFill>
                  <a:srgbClr val="14425D"/>
                </a:solidFill>
                <a:latin typeface="Tahoma" pitchFamily="34" charset="0"/>
                <a:cs typeface="Arial" charset="0"/>
              </a:rPr>
              <a:t>Hungary:</a:t>
            </a:r>
          </a:p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14425D"/>
                </a:solidFill>
                <a:latin typeface="Tahoma" pitchFamily="34" charset="0"/>
                <a:cs typeface="Arial" charset="0"/>
              </a:rPr>
              <a:t>KFKI Budapest</a:t>
            </a:r>
            <a:endParaRPr lang="de-DE" sz="1200" dirty="0">
              <a:solidFill>
                <a:srgbClr val="14425D"/>
              </a:solidFill>
              <a:latin typeface="Tahoma" pitchFamily="34" charset="0"/>
              <a:cs typeface="Times New Roman" pitchFamily="18" charset="0"/>
            </a:endParaRPr>
          </a:p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200" dirty="0" err="1">
                <a:solidFill>
                  <a:srgbClr val="14425D"/>
                </a:solidFill>
                <a:latin typeface="Tahoma" pitchFamily="34" charset="0"/>
                <a:cs typeface="Arial" charset="0"/>
              </a:rPr>
              <a:t>Eötvös</a:t>
            </a:r>
            <a:r>
              <a:rPr lang="en-GB" sz="1200" dirty="0">
                <a:solidFill>
                  <a:srgbClr val="14425D"/>
                </a:solidFill>
                <a:latin typeface="Tahoma" pitchFamily="34" charset="0"/>
                <a:cs typeface="Arial" charset="0"/>
              </a:rPr>
              <a:t> Univ</a:t>
            </a:r>
            <a:r>
              <a:rPr lang="en-GB" sz="1200" dirty="0" smtClean="0">
                <a:solidFill>
                  <a:srgbClr val="14425D"/>
                </a:solidFill>
                <a:latin typeface="Tahoma" pitchFamily="34" charset="0"/>
                <a:cs typeface="Arial" charset="0"/>
              </a:rPr>
              <a:t>.</a:t>
            </a:r>
            <a:endParaRPr lang="en-GB" sz="1200" dirty="0">
              <a:solidFill>
                <a:srgbClr val="14425D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66555" y="3924055"/>
            <a:ext cx="4489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FF00"/>
                </a:solidFill>
              </a:rPr>
              <a:t>30</a:t>
            </a:r>
            <a:r>
              <a:rPr lang="de-DE" baseline="30000" dirty="0">
                <a:solidFill>
                  <a:srgbClr val="FFFF00"/>
                </a:solidFill>
              </a:rPr>
              <a:t>th</a:t>
            </a:r>
            <a:r>
              <a:rPr lang="de-DE" dirty="0">
                <a:solidFill>
                  <a:srgbClr val="FFFF00"/>
                </a:solidFill>
              </a:rPr>
              <a:t> CBM </a:t>
            </a:r>
            <a:r>
              <a:rPr lang="de-DE" dirty="0" err="1">
                <a:solidFill>
                  <a:srgbClr val="FFFF00"/>
                </a:solidFill>
              </a:rPr>
              <a:t>Collaboration</a:t>
            </a:r>
            <a:r>
              <a:rPr lang="de-DE" dirty="0">
                <a:solidFill>
                  <a:srgbClr val="FFFF00"/>
                </a:solidFill>
              </a:rPr>
              <a:t> </a:t>
            </a:r>
            <a:r>
              <a:rPr lang="de-DE" dirty="0" err="1">
                <a:solidFill>
                  <a:srgbClr val="FFFF00"/>
                </a:solidFill>
              </a:rPr>
              <a:t>meeting</a:t>
            </a:r>
            <a:r>
              <a:rPr lang="de-DE" dirty="0">
                <a:solidFill>
                  <a:srgbClr val="FFFF00"/>
                </a:solidFill>
              </a:rPr>
              <a:t> in Wuhan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24-28 September 2017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6745805" y="6890578"/>
            <a:ext cx="72008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360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6313757" y="6818570"/>
            <a:ext cx="72008" cy="18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360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540185" y="3984289"/>
            <a:ext cx="1494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CBM </a:t>
            </a:r>
            <a:r>
              <a:rPr lang="de-DE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Scientists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939200" y="776966"/>
            <a:ext cx="2267519" cy="3376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u="sng" dirty="0" err="1">
                <a:solidFill>
                  <a:srgbClr val="14425D"/>
                </a:solidFill>
                <a:latin typeface="Tahoma" pitchFamily="34" charset="0"/>
                <a:cs typeface="Arial" charset="0"/>
              </a:rPr>
              <a:t>Russia</a:t>
            </a:r>
            <a:r>
              <a:rPr lang="de-DE" sz="1600" u="sng" dirty="0">
                <a:solidFill>
                  <a:srgbClr val="14425D"/>
                </a:solidFill>
                <a:latin typeface="Tahoma" pitchFamily="34" charset="0"/>
                <a:cs typeface="Arial" charset="0"/>
              </a:rPr>
              <a:t>:</a:t>
            </a:r>
            <a:endParaRPr lang="de-DE" sz="1600" u="sng" dirty="0">
              <a:solidFill>
                <a:srgbClr val="14425D"/>
              </a:solidFill>
              <a:latin typeface="Tahoma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14425D"/>
                </a:solidFill>
                <a:latin typeface="Tahoma" pitchFamily="34" charset="0"/>
                <a:cs typeface="Arial" charset="0"/>
              </a:rPr>
              <a:t>IHEP </a:t>
            </a:r>
            <a:r>
              <a:rPr lang="en-GB" sz="1200" dirty="0" err="1">
                <a:solidFill>
                  <a:srgbClr val="14425D"/>
                </a:solidFill>
                <a:latin typeface="Tahoma" pitchFamily="34" charset="0"/>
                <a:cs typeface="Arial" charset="0"/>
              </a:rPr>
              <a:t>Protvino</a:t>
            </a:r>
            <a:endParaRPr lang="en-GB" sz="1200" dirty="0">
              <a:solidFill>
                <a:srgbClr val="14425D"/>
              </a:solidFill>
              <a:latin typeface="Tahoma" pitchFamily="34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INR </a:t>
            </a:r>
            <a:r>
              <a:rPr lang="en-GB" sz="1200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Troitzk</a:t>
            </a:r>
            <a:endParaRPr lang="en-GB" sz="1200" dirty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ITEP Moscow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Kurchatov</a:t>
            </a:r>
            <a:r>
              <a:rPr lang="en-GB" sz="12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Inst., Moscow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VBLHEP, JINR </a:t>
            </a:r>
            <a:r>
              <a:rPr lang="de-DE" sz="1200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Dubna</a:t>
            </a:r>
            <a:endParaRPr lang="de-DE" sz="1200" dirty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LIT, JINR </a:t>
            </a:r>
            <a:r>
              <a:rPr lang="de-DE" sz="1200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Dubna</a:t>
            </a:r>
            <a:endParaRPr lang="de-DE" sz="1200" dirty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dirty="0">
                <a:solidFill>
                  <a:srgbClr val="14425D"/>
                </a:solidFill>
                <a:latin typeface="Tahoma" pitchFamily="34" charset="0"/>
                <a:cs typeface="Arial" charset="0"/>
              </a:rPr>
              <a:t>MEPHI </a:t>
            </a:r>
            <a:r>
              <a:rPr lang="de-DE" sz="1200" dirty="0" err="1">
                <a:solidFill>
                  <a:srgbClr val="14425D"/>
                </a:solidFill>
                <a:latin typeface="Tahoma" pitchFamily="34" charset="0"/>
                <a:cs typeface="Arial" charset="0"/>
              </a:rPr>
              <a:t>Moscow</a:t>
            </a:r>
            <a:endParaRPr lang="de-DE" sz="1200" dirty="0">
              <a:solidFill>
                <a:srgbClr val="14425D"/>
              </a:solidFill>
              <a:latin typeface="Tahoma" pitchFamily="34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dirty="0">
                <a:solidFill>
                  <a:srgbClr val="14425D"/>
                </a:solidFill>
                <a:latin typeface="Tahoma" pitchFamily="34" charset="0"/>
                <a:cs typeface="Arial" charset="0"/>
              </a:rPr>
              <a:t>PNPI </a:t>
            </a:r>
            <a:r>
              <a:rPr lang="de-DE" sz="1200" dirty="0" err="1">
                <a:solidFill>
                  <a:srgbClr val="14425D"/>
                </a:solidFill>
                <a:latin typeface="Tahoma" pitchFamily="34" charset="0"/>
                <a:cs typeface="Arial" charset="0"/>
              </a:rPr>
              <a:t>Gatchina</a:t>
            </a:r>
            <a:endParaRPr lang="de-DE" sz="1200" dirty="0">
              <a:solidFill>
                <a:srgbClr val="14425D"/>
              </a:solidFill>
              <a:latin typeface="Tahoma" pitchFamily="34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14425D"/>
                </a:solidFill>
                <a:latin typeface="Tahoma" pitchFamily="34" charset="0"/>
                <a:cs typeface="Arial" charset="0"/>
              </a:rPr>
              <a:t>SINP MSU, Moscow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800" dirty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u="sng" dirty="0">
                <a:solidFill>
                  <a:srgbClr val="14425D"/>
                </a:solidFill>
                <a:latin typeface="Tahoma" pitchFamily="34" charset="0"/>
                <a:cs typeface="Arial" charset="0"/>
              </a:rPr>
              <a:t>Ukraine:</a:t>
            </a:r>
            <a:r>
              <a:rPr lang="it-IT" sz="1600" dirty="0">
                <a:solidFill>
                  <a:srgbClr val="14425D"/>
                </a:solidFill>
                <a:latin typeface="Tahoma" pitchFamily="34" charset="0"/>
                <a:cs typeface="Arial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solidFill>
                  <a:srgbClr val="14425D"/>
                </a:solidFill>
                <a:latin typeface="Tahoma" pitchFamily="34" charset="0"/>
                <a:cs typeface="Arial" charset="0"/>
              </a:rPr>
              <a:t>T. Shevchenko </a:t>
            </a:r>
            <a:r>
              <a:rPr lang="it-IT" sz="1200" dirty="0" err="1">
                <a:solidFill>
                  <a:srgbClr val="14425D"/>
                </a:solidFill>
                <a:latin typeface="Tahoma" pitchFamily="34" charset="0"/>
                <a:cs typeface="Arial" charset="0"/>
              </a:rPr>
              <a:t>Univ</a:t>
            </a:r>
            <a:r>
              <a:rPr lang="it-IT" sz="1200" dirty="0">
                <a:solidFill>
                  <a:srgbClr val="14425D"/>
                </a:solidFill>
                <a:latin typeface="Tahoma" pitchFamily="34" charset="0"/>
                <a:cs typeface="Arial" charset="0"/>
              </a:rPr>
              <a:t>. Kiev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solidFill>
                  <a:srgbClr val="14425D"/>
                </a:solidFill>
                <a:latin typeface="Tahoma" pitchFamily="34" charset="0"/>
                <a:cs typeface="Arial" charset="0"/>
              </a:rPr>
              <a:t>Kiev </a:t>
            </a:r>
            <a:r>
              <a:rPr lang="it-IT" sz="1200" dirty="0" err="1">
                <a:solidFill>
                  <a:srgbClr val="14425D"/>
                </a:solidFill>
                <a:latin typeface="Tahoma" pitchFamily="34" charset="0"/>
                <a:cs typeface="Arial" charset="0"/>
              </a:rPr>
              <a:t>Inst</a:t>
            </a:r>
            <a:r>
              <a:rPr lang="it-IT" sz="1200" dirty="0">
                <a:solidFill>
                  <a:srgbClr val="14425D"/>
                </a:solidFill>
                <a:latin typeface="Tahoma" pitchFamily="34" charset="0"/>
                <a:cs typeface="Arial" charset="0"/>
              </a:rPr>
              <a:t>. </a:t>
            </a:r>
            <a:r>
              <a:rPr lang="it-IT" sz="1200" dirty="0" err="1">
                <a:solidFill>
                  <a:srgbClr val="14425D"/>
                </a:solidFill>
                <a:latin typeface="Tahoma" pitchFamily="34" charset="0"/>
                <a:cs typeface="Arial" charset="0"/>
              </a:rPr>
              <a:t>Nucl</a:t>
            </a:r>
            <a:r>
              <a:rPr lang="it-IT" sz="1200" dirty="0">
                <a:solidFill>
                  <a:srgbClr val="14425D"/>
                </a:solidFill>
                <a:latin typeface="Tahoma" pitchFamily="34" charset="0"/>
                <a:cs typeface="Arial" charset="0"/>
              </a:rPr>
              <a:t>. </a:t>
            </a:r>
            <a:r>
              <a:rPr lang="it-IT" sz="1200" dirty="0" err="1">
                <a:solidFill>
                  <a:srgbClr val="14425D"/>
                </a:solidFill>
                <a:latin typeface="Tahoma" pitchFamily="34" charset="0"/>
                <a:cs typeface="Arial" charset="0"/>
              </a:rPr>
              <a:t>Research</a:t>
            </a:r>
            <a:endParaRPr lang="it-IT" sz="1200" dirty="0">
              <a:solidFill>
                <a:srgbClr val="14425D"/>
              </a:solidFill>
              <a:latin typeface="Tahoma" pitchFamily="34" charset="0"/>
              <a:cs typeface="Arial" charset="0"/>
            </a:endParaRPr>
          </a:p>
        </p:txBody>
      </p:sp>
      <p:graphicFrame>
        <p:nvGraphicFramePr>
          <p:cNvPr id="18" name="Diagramm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6497631"/>
              </p:ext>
            </p:extLst>
          </p:nvPr>
        </p:nvGraphicFramePr>
        <p:xfrm>
          <a:off x="5157065" y="4236479"/>
          <a:ext cx="4163593" cy="2577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Datumsplatzhalt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noProof="0" smtClean="0">
                <a:solidFill>
                  <a:srgbClr val="000000"/>
                </a:solidFill>
              </a:rPr>
              <a:t>2nd Beam Time Retreat, January 25,  2019</a:t>
            </a:r>
            <a:endParaRPr lang="en-US" altLang="de-DE" noProof="0" dirty="0" smtClean="0">
              <a:solidFill>
                <a:srgbClr val="000000"/>
              </a:solidFill>
            </a:endParaRPr>
          </a:p>
        </p:txBody>
      </p:sp>
      <p:sp>
        <p:nvSpPr>
          <p:cNvPr id="23" name="Fußzeilenplatzhalt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>
                <a:solidFill>
                  <a:srgbClr val="000000"/>
                </a:solidFill>
              </a:rPr>
              <a:t>C.Sturm, mCBM</a:t>
            </a: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24" name="Foliennummernplatzhalt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D1B2B-A9C5-490E-B396-B442927CC454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30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286635" y="2888940"/>
            <a:ext cx="15520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Backup</a:t>
            </a:r>
          </a:p>
          <a:p>
            <a:endParaRPr lang="en-US" sz="3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mCBM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71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" y="0"/>
            <a:ext cx="8317495" cy="692150"/>
          </a:xfrm>
        </p:spPr>
        <p:txBody>
          <a:bodyPr/>
          <a:lstStyle/>
          <a:p>
            <a:r>
              <a:rPr lang="en-US" dirty="0" smtClean="0"/>
              <a:t>To Do </a:t>
            </a:r>
            <a:br>
              <a:rPr lang="en-US" dirty="0" smtClean="0"/>
            </a:br>
            <a:r>
              <a:rPr lang="en-US" dirty="0" smtClean="0"/>
              <a:t>for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mCBM</a:t>
            </a:r>
            <a:r>
              <a:rPr lang="en-US" dirty="0" smtClean="0"/>
              <a:t> commissioning beam time, March 2019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noProof="0" smtClean="0">
                <a:solidFill>
                  <a:srgbClr val="000000"/>
                </a:solidFill>
              </a:rPr>
              <a:t>2nd Beam Time Retreat, January 25,  2019</a:t>
            </a:r>
            <a:endParaRPr lang="en-US" altLang="de-DE" noProof="0" dirty="0" smtClean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>
                <a:solidFill>
                  <a:srgbClr val="000000"/>
                </a:solidFill>
              </a:rPr>
              <a:t>C.Sturm, mCBM</a:t>
            </a: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D1B2B-A9C5-490E-B396-B442927CC454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3043" y="2078850"/>
            <a:ext cx="232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hit rates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not fully understood,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T0 saturation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6257" y="4938115"/>
            <a:ext cx="78341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furthermore: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reconstruction of events, 4D data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mSTS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detector station-0, exchange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mMUCH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electronics parts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commissioning of new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mCBM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control 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prepare installation of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mRICH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mPSD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modules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633" y="863715"/>
            <a:ext cx="5188117" cy="405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7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1572</Words>
  <Application>Microsoft Office PowerPoint</Application>
  <PresentationFormat>On-screen Show (4:3)</PresentationFormat>
  <Paragraphs>402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Standarddesign</vt:lpstr>
      <vt:lpstr>Benutzerdefiniertes Design</vt:lpstr>
      <vt:lpstr>1_Benutzerdefiniertes Design</vt:lpstr>
      <vt:lpstr>PowerPoint Presentation</vt:lpstr>
      <vt:lpstr>CBM DAQ upgrade (2019)</vt:lpstr>
      <vt:lpstr>mCBM data taking 2019 &amp; 2020</vt:lpstr>
      <vt:lpstr>mCBM data taking 2021 &amp; 2022</vt:lpstr>
      <vt:lpstr>Granted mCBM beam time 2019 - 2020</vt:lpstr>
      <vt:lpstr>Announcement  for beam time request 2020 - 2021</vt:lpstr>
      <vt:lpstr>CBM Collaboration: 55 institutions, 470 members</vt:lpstr>
      <vt:lpstr>PowerPoint Presentation</vt:lpstr>
      <vt:lpstr>To Do  for 1st mCBM commissioning beam time, March 2019</vt:lpstr>
      <vt:lpstr>Present read-out chain of mSTS</vt:lpstr>
      <vt:lpstr>mCBM read-out and data transport Start version</vt:lpstr>
      <vt:lpstr>mDAQ and mFLES 2018 (start version)</vt:lpstr>
      <vt:lpstr>mCBM read-out, data transport and processing  Final version</vt:lpstr>
      <vt:lpstr>mDAQ and mFLES 2019 (SIS100 version)</vt:lpstr>
      <vt:lpstr>mRICH</vt:lpstr>
      <vt:lpstr>mCBM benchmark observable: Λ reconstruction</vt:lpstr>
      <vt:lpstr>Next steps - simulations </vt:lpstr>
      <vt:lpstr>mCBM benchmark observable: Λ reconstruction</vt:lpstr>
      <vt:lpstr>Λ production at SIS18 energies – mCBM reference data   </vt:lpstr>
      <vt:lpstr>Physics of the benchmark observable </vt:lpstr>
      <vt:lpstr>CBM data types - up to event selection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CSturm</dc:creator>
  <cp:lastModifiedBy>Sturm, Christian Dr.</cp:lastModifiedBy>
  <cp:revision>1378</cp:revision>
  <dcterms:modified xsi:type="dcterms:W3CDTF">2019-01-25T07:51:20Z</dcterms:modified>
</cp:coreProperties>
</file>