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6"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4" r:id="rId30"/>
    <p:sldId id="279" r:id="rId31"/>
    <p:sldId id="285" r:id="rId32"/>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666666"/>
    <a:srgbClr val="EAEAEA"/>
    <a:srgbClr val="FDB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autoAdjust="0"/>
    <p:restoredTop sz="94655" autoAdjust="0"/>
  </p:normalViewPr>
  <p:slideViewPr>
    <p:cSldViewPr snapToGrid="0" snapToObjects="1">
      <p:cViewPr varScale="1">
        <p:scale>
          <a:sx n="103" d="100"/>
          <a:sy n="103" d="100"/>
        </p:scale>
        <p:origin x="-8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51660-0934-124D-A4B3-496C7F320307}" type="datetimeFigureOut">
              <a:rPr lang="de-DE" smtClean="0"/>
              <a:t>15.01.2019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A3EDE-7EBB-0F4A-80C2-34DB9D2E2ED3}" type="slidenum">
              <a:rPr lang="de-DE" smtClean="0"/>
              <a:t>‹Nr.›</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828EF-C252-394A-93BF-1C478CFA0896}" type="datetimeFigureOut">
              <a:rPr lang="de-DE" smtClean="0"/>
              <a:t>15.01.2019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02386-BEE7-5D4D-B4E7-4BB579C47884}" type="slidenum">
              <a:rPr lang="de-DE" smtClean="0"/>
              <a:t>‹Nr.›</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BAD649B-0CA5-5745-AC6A-2463BE00EB2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46754" y="1212688"/>
            <a:ext cx="8427665" cy="5357794"/>
          </a:xfrm>
          <a:prstGeom prst="rect">
            <a:avLst/>
          </a:prstGeom>
        </p:spPr>
      </p:pic>
      <p:sp>
        <p:nvSpPr>
          <p:cNvPr id="2" name="Titel 1"/>
          <p:cNvSpPr>
            <a:spLocks noGrp="1"/>
          </p:cNvSpPr>
          <p:nvPr>
            <p:ph type="ctrTitle"/>
          </p:nvPr>
        </p:nvSpPr>
        <p:spPr>
          <a:xfrm>
            <a:off x="1251563" y="3650764"/>
            <a:ext cx="6607516" cy="779866"/>
          </a:xfrm>
        </p:spPr>
        <p:txBody>
          <a:bodyPr anchor="b" anchorCtr="0">
            <a:noAutofit/>
          </a:bodyPr>
          <a:lstStyle>
            <a:lvl1pPr algn="ctr">
              <a:defRPr sz="3600">
                <a:solidFill>
                  <a:srgbClr val="333333"/>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371600" y="4430630"/>
            <a:ext cx="6400800" cy="584660"/>
          </a:xfrm>
        </p:spPr>
        <p:txBody>
          <a:bodyPr>
            <a:normAutofit/>
          </a:bodyPr>
          <a:lstStyle>
            <a:lvl1pPr marL="0" indent="0" algn="ctr">
              <a:buNone/>
              <a:defRPr sz="20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3" name="Rechteck 12"/>
          <p:cNvSpPr/>
          <p:nvPr userDrawn="1"/>
        </p:nvSpPr>
        <p:spPr>
          <a:xfrm>
            <a:off x="404091" y="6650182"/>
            <a:ext cx="3371273" cy="207818"/>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99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5" y="271335"/>
            <a:ext cx="5584535" cy="787557"/>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Foliennummernplatzhalter 5"/>
          <p:cNvSpPr>
            <a:spLocks noGrp="1"/>
          </p:cNvSpPr>
          <p:nvPr>
            <p:ph type="sldNum" sz="quarter" idx="12"/>
          </p:nvPr>
        </p:nvSpPr>
        <p:spPr/>
        <p:txBody>
          <a:bodyPr/>
          <a:lstStyle/>
          <a:p>
            <a:fld id="{125CBDDA-5CCF-8748-8988-9DC6C8981774}" type="slidenum">
              <a:rPr lang="de-DE" smtClean="0"/>
              <a:t>‹Nr.›</a:t>
            </a:fld>
            <a:endParaRPr lang="de-DE"/>
          </a:p>
        </p:txBody>
      </p:sp>
      <p:sp>
        <p:nvSpPr>
          <p:cNvPr id="5" name="Datumsplatzhalter 4"/>
          <p:cNvSpPr>
            <a:spLocks noGrp="1"/>
          </p:cNvSpPr>
          <p:nvPr>
            <p:ph type="dt" sz="half" idx="2"/>
          </p:nvPr>
        </p:nvSpPr>
        <p:spPr>
          <a:xfrm>
            <a:off x="7123544" y="6552643"/>
            <a:ext cx="825285"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endParaRPr lang="de-DE" dirty="0"/>
          </a:p>
        </p:txBody>
      </p:sp>
      <p:sp>
        <p:nvSpPr>
          <p:cNvPr id="8" name="Fußzeilenplatzhalter 7"/>
          <p:cNvSpPr>
            <a:spLocks noGrp="1"/>
          </p:cNvSpPr>
          <p:nvPr>
            <p:ph type="ftr" sz="quarter" idx="3"/>
          </p:nvPr>
        </p:nvSpPr>
        <p:spPr>
          <a:xfrm>
            <a:off x="3962400" y="6560611"/>
            <a:ext cx="3136599" cy="357157"/>
          </a:xfrm>
          <a:prstGeom prst="rect">
            <a:avLst/>
          </a:prstGeom>
        </p:spPr>
        <p:txBody>
          <a:bodyPr vert="horz" lIns="91440" tIns="45720" rIns="91440" bIns="45720" rtlCol="0" anchor="ctr"/>
          <a:lstStyle>
            <a:lvl1pPr algn="ctr">
              <a:defRPr sz="100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oliennummernplatzhalter 6"/>
          <p:cNvSpPr>
            <a:spLocks noGrp="1"/>
          </p:cNvSpPr>
          <p:nvPr>
            <p:ph type="sldNum" sz="quarter" idx="12"/>
          </p:nvPr>
        </p:nvSpPr>
        <p:spPr/>
        <p:txBody>
          <a:bodyPr/>
          <a:lstStyle/>
          <a:p>
            <a:fld id="{125CBDDA-5CCF-8748-8988-9DC6C8981774}" type="slidenum">
              <a:rPr lang="de-DE" smtClean="0"/>
              <a:t>‹Nr.›</a:t>
            </a:fld>
            <a:endParaRPr lang="de-DE"/>
          </a:p>
        </p:txBody>
      </p:sp>
      <p:sp>
        <p:nvSpPr>
          <p:cNvPr id="6" name="Datumsplatzhalter 4"/>
          <p:cNvSpPr>
            <a:spLocks noGrp="1"/>
          </p:cNvSpPr>
          <p:nvPr>
            <p:ph type="dt" sz="half" idx="13"/>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endParaRPr lang="de-DE" dirty="0"/>
          </a:p>
        </p:txBody>
      </p:sp>
      <p:sp>
        <p:nvSpPr>
          <p:cNvPr id="9" name="Fußzeilenplatzhalter 7"/>
          <p:cNvSpPr>
            <a:spLocks noGrp="1"/>
          </p:cNvSpPr>
          <p:nvPr>
            <p:ph type="ftr" sz="quarter" idx="3"/>
          </p:nvPr>
        </p:nvSpPr>
        <p:spPr>
          <a:xfrm>
            <a:off x="3962400" y="6560611"/>
            <a:ext cx="3136599" cy="357157"/>
          </a:xfrm>
          <a:prstGeom prst="rect">
            <a:avLst/>
          </a:prstGeom>
        </p:spPr>
        <p:txBody>
          <a:bodyPr vert="horz" lIns="91440" tIns="45720" rIns="91440" bIns="45720" rtlCol="0" anchor="ctr"/>
          <a:lstStyle>
            <a:lvl1pPr algn="ctr">
              <a:defRPr sz="100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t>‹Nr.›</a:t>
            </a:fld>
            <a:endParaRPr lang="de-DE"/>
          </a:p>
        </p:txBody>
      </p:sp>
      <p:sp>
        <p:nvSpPr>
          <p:cNvPr id="4" name="Datumsplatzhalter 4"/>
          <p:cNvSpPr>
            <a:spLocks noGrp="1"/>
          </p:cNvSpPr>
          <p:nvPr>
            <p:ph type="dt" sz="half" idx="2"/>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endParaRPr lang="de-DE" dirty="0"/>
          </a:p>
        </p:txBody>
      </p:sp>
      <p:sp>
        <p:nvSpPr>
          <p:cNvPr id="7" name="Fußzeilenplatzhalter 7"/>
          <p:cNvSpPr>
            <a:spLocks noGrp="1"/>
          </p:cNvSpPr>
          <p:nvPr>
            <p:ph type="ftr" sz="quarter" idx="3"/>
          </p:nvPr>
        </p:nvSpPr>
        <p:spPr>
          <a:xfrm>
            <a:off x="3962400" y="6560611"/>
            <a:ext cx="3136599" cy="357157"/>
          </a:xfrm>
          <a:prstGeom prst="rect">
            <a:avLst/>
          </a:prstGeom>
        </p:spPr>
        <p:txBody>
          <a:bodyPr vert="horz" lIns="91440" tIns="45720" rIns="91440" bIns="45720" rtlCol="0" anchor="ctr"/>
          <a:lstStyle>
            <a:lvl1pPr algn="ctr">
              <a:defRPr sz="100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3889792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a:xfrm>
            <a:off x="0" y="6612411"/>
            <a:ext cx="9144000" cy="255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422565" y="1450685"/>
            <a:ext cx="8211834" cy="490358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de-DE" smtClean="0"/>
              <a:pPr/>
              <a:t>‹Nr.›</a:t>
            </a:fld>
            <a:endParaRPr lang="de-DE" dirty="0"/>
          </a:p>
        </p:txBody>
      </p:sp>
      <p:pic>
        <p:nvPicPr>
          <p:cNvPr id="7" name="Bild 6" descr="GSI_Logo_rg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8399" y="583587"/>
            <a:ext cx="1129081" cy="376361"/>
          </a:xfrm>
          <a:prstGeom prst="rect">
            <a:avLst/>
          </a:prstGeom>
        </p:spPr>
      </p:pic>
      <p:cxnSp>
        <p:nvCxnSpPr>
          <p:cNvPr id="9" name="Gerade Verbindung 8"/>
          <p:cNvCxnSpPr/>
          <p:nvPr/>
        </p:nvCxnSpPr>
        <p:spPr>
          <a:xfrm>
            <a:off x="0" y="1068273"/>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435267" y="6616075"/>
            <a:ext cx="3527133" cy="246221"/>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000" dirty="0">
                <a:solidFill>
                  <a:srgbClr val="333333"/>
                </a:solidFill>
                <a:latin typeface="Arial"/>
                <a:cs typeface="Arial"/>
              </a:rPr>
              <a:t>GSI Helmholtzzentrum für Schwerionenforschung GmbH</a:t>
            </a:r>
          </a:p>
        </p:txBody>
      </p:sp>
      <p:sp>
        <p:nvSpPr>
          <p:cNvPr id="2" name="Titelplatzhalter 1"/>
          <p:cNvSpPr>
            <a:spLocks noGrp="1"/>
          </p:cNvSpPr>
          <p:nvPr>
            <p:ph type="title"/>
          </p:nvPr>
        </p:nvSpPr>
        <p:spPr>
          <a:xfrm>
            <a:off x="422565" y="270000"/>
            <a:ext cx="5584535" cy="787557"/>
          </a:xfrm>
          <a:prstGeom prst="rect">
            <a:avLst/>
          </a:prstGeom>
        </p:spPr>
        <p:txBody>
          <a:bodyPr vert="horz" lIns="91440" tIns="45720" rIns="91440" bIns="45720" rtlCol="0" anchor="b" anchorCtr="0">
            <a:normAutofit/>
          </a:bodyPr>
          <a:lstStyle/>
          <a:p>
            <a:r>
              <a:rPr lang="de-DE" dirty="0"/>
              <a:t>Mastertitelformat bearbeiten</a:t>
            </a:r>
          </a:p>
        </p:txBody>
      </p:sp>
      <p:sp>
        <p:nvSpPr>
          <p:cNvPr id="4" name="Rechteck 3"/>
          <p:cNvSpPr>
            <a:spLocks/>
          </p:cNvSpPr>
          <p:nvPr/>
        </p:nvSpPr>
        <p:spPr>
          <a:xfrm>
            <a:off x="-1" y="939485"/>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a:spLocks/>
          </p:cNvSpPr>
          <p:nvPr/>
        </p:nvSpPr>
        <p:spPr>
          <a:xfrm>
            <a:off x="-1" y="6609871"/>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atumsplatzhalter 4"/>
          <p:cNvSpPr>
            <a:spLocks noGrp="1"/>
          </p:cNvSpPr>
          <p:nvPr>
            <p:ph type="dt" sz="half" idx="2"/>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r>
              <a:rPr lang="de-DE"/>
              <a:t>31.03.14</a:t>
            </a:r>
            <a:endParaRPr lang="de-DE" dirty="0"/>
          </a:p>
        </p:txBody>
      </p:sp>
      <p:sp>
        <p:nvSpPr>
          <p:cNvPr id="8" name="Fußzeilenplatzhalter 7"/>
          <p:cNvSpPr>
            <a:spLocks noGrp="1"/>
          </p:cNvSpPr>
          <p:nvPr>
            <p:ph type="ftr" sz="quarter" idx="3"/>
          </p:nvPr>
        </p:nvSpPr>
        <p:spPr>
          <a:xfrm>
            <a:off x="3962400" y="6560611"/>
            <a:ext cx="3136599" cy="357157"/>
          </a:xfrm>
          <a:prstGeom prst="rect">
            <a:avLst/>
          </a:prstGeom>
        </p:spPr>
        <p:txBody>
          <a:bodyPr vert="horz" lIns="91440" tIns="45720" rIns="91440" bIns="45720" rtlCol="0" anchor="ctr"/>
          <a:lstStyle>
            <a:lvl1pPr algn="ctr">
              <a:defRPr sz="100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l" defTabSz="457200" rtl="0" eaLnBrk="1" latinLnBrk="0" hangingPunct="1">
        <a:spcBef>
          <a:spcPct val="0"/>
        </a:spcBef>
        <a:buNone/>
        <a:defRPr sz="2400" b="1" kern="1200">
          <a:solidFill>
            <a:srgbClr val="333333"/>
          </a:solidFill>
          <a:latin typeface="Arial"/>
          <a:ea typeface="+mj-ea"/>
          <a:cs typeface="Arial"/>
        </a:defRPr>
      </a:lvl1pPr>
    </p:titleStyle>
    <p:body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gsi.de/work/beschleunigerbetrieb/beschleuniger/schwerionensynchrotron_sis18/aufenthalt_und_arbeiten_im_ringtunnel.htm" TargetMode="External"/><Relationship Id="rId3" Type="http://schemas.openxmlformats.org/officeDocument/2006/relationships/hyperlink" Target="https://www.gsi.de/start/aktuelles.htm" TargetMode="External"/><Relationship Id="rId7" Type="http://schemas.openxmlformats.org/officeDocument/2006/relationships/hyperlink" Target="https://www.gsi.de/work/beschleunigerbetrieb/beschleuniger/schwerionensynchrotron_sis18.htm"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www.gsi.de/work/beschleunigerbetrieb/beschleuniger.htm?no_cache=1" TargetMode="External"/><Relationship Id="rId5" Type="http://schemas.openxmlformats.org/officeDocument/2006/relationships/hyperlink" Target="https://www.gsi.de/work/beschleunigerbetrieb.htm" TargetMode="External"/><Relationship Id="rId4" Type="http://schemas.openxmlformats.org/officeDocument/2006/relationships/hyperlink" Target="https://www.gsi.de/work.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si.de/fileadmin/PSchwab/SIS18_Anlage/Aufenthalt_und_Arbeiten/Merkblatt_zur_Ermittlung_der_Arbeitsdosis.pdf" TargetMode="External"/><Relationship Id="rId2" Type="http://schemas.openxmlformats.org/officeDocument/2006/relationships/hyperlink" Target="https://www.gsi.de/fileadmin/PSchwab/SIS18_Anlage/Aufenthalt_und_Arbeiten/Strahlenschutzanweisung_fuer_Arbeiten_an_Aktivierten_Komponenten.pdf" TargetMode="External"/><Relationship Id="rId1" Type="http://schemas.openxmlformats.org/officeDocument/2006/relationships/slideLayout" Target="../slideLayouts/slideLayout2.xml"/><Relationship Id="rId4" Type="http://schemas.openxmlformats.org/officeDocument/2006/relationships/hyperlink" Target="mailto:shutdown@gsi.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Sicherheitsunterweisung SIS18 </a:t>
            </a:r>
            <a:endParaRPr lang="de-DE" dirty="0"/>
          </a:p>
        </p:txBody>
      </p:sp>
      <p:sp>
        <p:nvSpPr>
          <p:cNvPr id="3" name="Untertitel 2"/>
          <p:cNvSpPr>
            <a:spLocks noGrp="1"/>
          </p:cNvSpPr>
          <p:nvPr>
            <p:ph type="subTitle" idx="1"/>
          </p:nvPr>
        </p:nvSpPr>
        <p:spPr/>
        <p:txBody>
          <a:bodyPr/>
          <a:lstStyle/>
          <a:p>
            <a:r>
              <a:rPr lang="de-DE" dirty="0" smtClean="0"/>
              <a:t>Jens Stadlmann, STV SIS18</a:t>
            </a:r>
            <a:endParaRPr lang="de-DE" dirty="0"/>
          </a:p>
        </p:txBody>
      </p:sp>
    </p:spTree>
    <p:extLst>
      <p:ext uri="{BB962C8B-B14F-4D97-AF65-F5344CB8AC3E}">
        <p14:creationId xmlns:p14="http://schemas.microsoft.com/office/powerpoint/2010/main" val="391019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Gefahren im Tunnel II: Aktivierung</a:t>
            </a:r>
            <a:endParaRPr lang="de-DE" dirty="0"/>
          </a:p>
        </p:txBody>
      </p:sp>
      <p:sp>
        <p:nvSpPr>
          <p:cNvPr id="3" name="Inhaltsplatzhalter 2"/>
          <p:cNvSpPr>
            <a:spLocks noGrp="1"/>
          </p:cNvSpPr>
          <p:nvPr>
            <p:ph idx="1"/>
          </p:nvPr>
        </p:nvSpPr>
        <p:spPr>
          <a:xfrm>
            <a:off x="274783" y="1229013"/>
            <a:ext cx="8211834" cy="1782042"/>
          </a:xfrm>
        </p:spPr>
        <p:txBody>
          <a:bodyPr>
            <a:normAutofit/>
          </a:bodyPr>
          <a:lstStyle/>
          <a:p>
            <a:r>
              <a:rPr lang="de-DE" sz="1800" dirty="0">
                <a:latin typeface="+mn-lt"/>
              </a:rPr>
              <a:t>Verursacht durch Strahlverluste werden Beschleunigerkomponenten aktiviert, d.h. auch nach Beendigung des Strahlbetriebs emittieren diese Komponenten radioaktive Strahlung. Dies tritt insbesondere nach dem Betrieb mit intensiven Ionenstrahlen (Hochstrombetrieb) oder hochenergetischen Strahlen, oder aber nach Betrieb mit schlechten Maschineneinstellungen auf.</a:t>
            </a:r>
          </a:p>
        </p:txBody>
      </p:sp>
      <p:pic>
        <p:nvPicPr>
          <p:cNvPr id="5122" name="Picture 2" descr="https://www-sist.gsi.de/media/cms_4baa3b43cae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056" y="2761671"/>
            <a:ext cx="3847153" cy="305723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4814056" y="5819032"/>
            <a:ext cx="3890809" cy="369332"/>
          </a:xfrm>
          <a:prstGeom prst="rect">
            <a:avLst/>
          </a:prstGeom>
        </p:spPr>
        <p:txBody>
          <a:bodyPr vert="horz" wrap="none" lIns="91440" tIns="45720" rIns="91440" bIns="45720" rtlCol="0" anchor="t">
            <a:spAutoFit/>
          </a:bodyPr>
          <a:lstStyle/>
          <a:p>
            <a:pPr algn="l"/>
            <a:r>
              <a:rPr lang="de-DE" dirty="0" smtClean="0"/>
              <a:t>Elektrostatisches </a:t>
            </a:r>
            <a:r>
              <a:rPr lang="de-DE" dirty="0" err="1" smtClean="0"/>
              <a:t>Extraktionsseptum</a:t>
            </a:r>
            <a:endParaRPr lang="de-DE" dirty="0" smtClean="0"/>
          </a:p>
        </p:txBody>
      </p:sp>
      <p:sp>
        <p:nvSpPr>
          <p:cNvPr id="5" name="Textfeld 4"/>
          <p:cNvSpPr txBox="1"/>
          <p:nvPr/>
        </p:nvSpPr>
        <p:spPr>
          <a:xfrm>
            <a:off x="422565" y="2985431"/>
            <a:ext cx="3879273" cy="3293209"/>
          </a:xfrm>
          <a:prstGeom prst="rect">
            <a:avLst/>
          </a:prstGeom>
        </p:spPr>
        <p:txBody>
          <a:bodyPr vert="horz" wrap="square" lIns="91440" tIns="45720" rIns="91440" bIns="45720" rtlCol="0" anchor="t">
            <a:spAutoFit/>
          </a:bodyPr>
          <a:lstStyle/>
          <a:p>
            <a:r>
              <a:rPr lang="de-DE" sz="1600" dirty="0"/>
              <a:t>Je nach Höhe der Dosisleistung ordnet der Beschleunigerstrahlenschutz für den SIS-Ringtunnel entweder</a:t>
            </a:r>
            <a:r>
              <a:rPr lang="de-DE" sz="1600" dirty="0" smtClean="0"/>
              <a:t>:</a:t>
            </a:r>
            <a:r>
              <a:rPr lang="de-DE" sz="1600" dirty="0"/>
              <a:t/>
            </a:r>
            <a:br>
              <a:rPr lang="de-DE" sz="1600" dirty="0"/>
            </a:br>
            <a:r>
              <a:rPr lang="de-DE" sz="1600" dirty="0"/>
              <a:t>a) keinen Zugang</a:t>
            </a:r>
            <a:br>
              <a:rPr lang="de-DE" sz="1600" dirty="0"/>
            </a:br>
            <a:r>
              <a:rPr lang="de-DE" sz="1600" dirty="0"/>
              <a:t>b) einen zeitlich befristeten, kontrollierten Zugang</a:t>
            </a:r>
            <a:br>
              <a:rPr lang="de-DE" sz="1600" dirty="0"/>
            </a:br>
            <a:r>
              <a:rPr lang="de-DE" sz="1600" dirty="0"/>
              <a:t>c) eine lokale Abschirmung der aktivierten Komponenten oder </a:t>
            </a:r>
            <a:br>
              <a:rPr lang="de-DE" sz="1600" dirty="0"/>
            </a:br>
            <a:r>
              <a:rPr lang="de-DE" sz="1600" dirty="0"/>
              <a:t>d) einen uneingeschränkten, aber kontrollierten Zugang an</a:t>
            </a:r>
            <a:r>
              <a:rPr lang="de-DE" sz="1600" dirty="0" smtClean="0"/>
              <a:t>.</a:t>
            </a:r>
            <a:br>
              <a:rPr lang="de-DE" sz="1600" dirty="0" smtClean="0"/>
            </a:br>
            <a:r>
              <a:rPr lang="de-DE" sz="1600" dirty="0"/>
              <a:t/>
            </a:r>
            <a:br>
              <a:rPr lang="de-DE" sz="1600" dirty="0"/>
            </a:br>
            <a:r>
              <a:rPr lang="de-DE" sz="1600" dirty="0"/>
              <a:t>Besonders exponiert sind die </a:t>
            </a:r>
            <a:r>
              <a:rPr lang="de-DE" sz="1600" dirty="0" smtClean="0"/>
              <a:t>Extraktionssysteme.</a:t>
            </a:r>
          </a:p>
        </p:txBody>
      </p:sp>
      <p:sp>
        <p:nvSpPr>
          <p:cNvPr id="6" name="Textfeld 5"/>
          <p:cNvSpPr txBox="1"/>
          <p:nvPr/>
        </p:nvSpPr>
        <p:spPr>
          <a:xfrm>
            <a:off x="1089892" y="6206837"/>
            <a:ext cx="7532831" cy="369332"/>
          </a:xfrm>
          <a:prstGeom prst="rect">
            <a:avLst/>
          </a:prstGeom>
        </p:spPr>
        <p:txBody>
          <a:bodyPr vert="horz" wrap="none" lIns="91440" tIns="45720" rIns="91440" bIns="45720" rtlCol="0" anchor="t">
            <a:spAutoFit/>
          </a:bodyPr>
          <a:lstStyle/>
          <a:p>
            <a:pPr algn="l"/>
            <a:r>
              <a:rPr lang="de-DE" b="1" dirty="0" smtClean="0">
                <a:solidFill>
                  <a:srgbClr val="FF0000"/>
                </a:solidFill>
              </a:rPr>
              <a:t>Ganginnenseite benutzen, nicht an Extraktion/Injektion rumstehen!</a:t>
            </a:r>
          </a:p>
        </p:txBody>
      </p:sp>
    </p:spTree>
    <p:extLst>
      <p:ext uri="{BB962C8B-B14F-4D97-AF65-F5344CB8AC3E}">
        <p14:creationId xmlns:p14="http://schemas.microsoft.com/office/powerpoint/2010/main" val="228083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Gefahren im Tunnel III: Hochspannung</a:t>
            </a:r>
            <a:endParaRPr lang="de-DE" dirty="0"/>
          </a:p>
        </p:txBody>
      </p:sp>
      <p:sp>
        <p:nvSpPr>
          <p:cNvPr id="3" name="Inhaltsplatzhalter 2"/>
          <p:cNvSpPr>
            <a:spLocks noGrp="1"/>
          </p:cNvSpPr>
          <p:nvPr>
            <p:ph idx="1"/>
          </p:nvPr>
        </p:nvSpPr>
        <p:spPr/>
        <p:txBody>
          <a:bodyPr>
            <a:normAutofit lnSpcReduction="10000"/>
          </a:bodyPr>
          <a:lstStyle/>
          <a:p>
            <a:r>
              <a:rPr lang="de-DE" dirty="0"/>
              <a:t>Das SIS ist eine abgeschlossene elektrische Betriebsstätte (AEB). Der Betrieb elektrischer Anlagen wird umfassend in der Bestimmung DIN VDE 0105-100 geregelt, die auch hier anzuwenden ist.</a:t>
            </a:r>
          </a:p>
          <a:p>
            <a:r>
              <a:rPr lang="de-DE" b="1" dirty="0"/>
              <a:t>Wichtige Regel: Abstand halten!</a:t>
            </a:r>
            <a:r>
              <a:rPr lang="de-DE" dirty="0"/>
              <a:t> </a:t>
            </a:r>
            <a:r>
              <a:rPr lang="de-DE" b="1" dirty="0"/>
              <a:t>Das Gefahrenpotential wird durch Vergrößerung des Abstandes dazu reduziert.</a:t>
            </a:r>
            <a:endParaRPr lang="de-DE" dirty="0"/>
          </a:p>
          <a:p>
            <a:r>
              <a:rPr lang="de-DE" dirty="0"/>
              <a:t>Neben der elektrischen Gefahr, die von Niederspannungsgeräten ausgehen kann, gibt es am Synchrotron zahlreiche Geräte die mit hohen Spannungen betrieben werden. Als Hochspannung definiert ist eine Spannung von über 1500 V DC oder 1000 V AC</a:t>
            </a:r>
            <a:r>
              <a:rPr lang="de-DE" dirty="0" smtClean="0"/>
              <a:t>.</a:t>
            </a:r>
            <a:endParaRPr lang="de-DE" dirty="0"/>
          </a:p>
        </p:txBody>
      </p:sp>
    </p:spTree>
    <p:extLst>
      <p:ext uri="{BB962C8B-B14F-4D97-AF65-F5344CB8AC3E}">
        <p14:creationId xmlns:p14="http://schemas.microsoft.com/office/powerpoint/2010/main" val="3412076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Gefahren im Tunnel IV. Hochspannung</a:t>
            </a:r>
            <a:endParaRPr lang="de-DE" dirty="0"/>
          </a:p>
        </p:txBody>
      </p:sp>
      <p:pic>
        <p:nvPicPr>
          <p:cNvPr id="6146" name="Picture 2" descr="https://www-sist.gsi.de/media/cms_5374c46a454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60" y="1211839"/>
            <a:ext cx="8471124" cy="5310259"/>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317241" y="4786604"/>
            <a:ext cx="8256876" cy="1569660"/>
          </a:xfrm>
          <a:prstGeom prst="rect">
            <a:avLst/>
          </a:prstGeom>
        </p:spPr>
        <p:txBody>
          <a:bodyPr vert="horz" wrap="none" lIns="91440" tIns="45720" rIns="91440" bIns="45720" rtlCol="0" anchor="t">
            <a:spAutoFit/>
          </a:bodyPr>
          <a:lstStyle/>
          <a:p>
            <a:r>
              <a:rPr lang="de-DE" sz="1600" dirty="0" smtClean="0"/>
              <a:t>Aus: </a:t>
            </a:r>
            <a:r>
              <a:rPr lang="de-DE" sz="1600" b="1" dirty="0"/>
              <a:t>Sicherheitshinweise für Arbeiten und Aufenthalte im SIS18 </a:t>
            </a:r>
            <a:r>
              <a:rPr lang="de-DE" sz="1600" b="1" dirty="0" smtClean="0"/>
              <a:t>Ringtunnel</a:t>
            </a:r>
          </a:p>
          <a:p>
            <a:endParaRPr lang="de-DE" sz="1600" b="1" dirty="0"/>
          </a:p>
          <a:p>
            <a:r>
              <a:rPr lang="de-DE" sz="1600" b="1" dirty="0" smtClean="0"/>
              <a:t>von unserer </a:t>
            </a:r>
            <a:r>
              <a:rPr lang="de-DE" sz="1600" b="1" dirty="0" err="1" smtClean="0"/>
              <a:t>Intranetseite</a:t>
            </a:r>
            <a:r>
              <a:rPr lang="de-DE" sz="1600" b="1" dirty="0" smtClean="0"/>
              <a:t>. </a:t>
            </a:r>
            <a:br>
              <a:rPr lang="de-DE" sz="1600" b="1" dirty="0" smtClean="0"/>
            </a:br>
            <a:r>
              <a:rPr lang="de-DE" sz="1600" dirty="0" smtClean="0">
                <a:hlinkClick r:id="rId3"/>
              </a:rPr>
              <a:t>GSI</a:t>
            </a:r>
            <a:r>
              <a:rPr lang="de-DE" sz="1600" dirty="0" smtClean="0"/>
              <a:t> &gt; </a:t>
            </a:r>
            <a:r>
              <a:rPr lang="de-DE" sz="1600" dirty="0" smtClean="0">
                <a:hlinkClick r:id="rId4"/>
              </a:rPr>
              <a:t>@Work</a:t>
            </a:r>
            <a:r>
              <a:rPr lang="de-DE" sz="1600" dirty="0" smtClean="0"/>
              <a:t> &gt; </a:t>
            </a:r>
            <a:r>
              <a:rPr lang="de-DE" sz="1600" dirty="0" smtClean="0">
                <a:hlinkClick r:id="rId5"/>
              </a:rPr>
              <a:t>Beschleunigerbetrieb</a:t>
            </a:r>
            <a:r>
              <a:rPr lang="de-DE" sz="1600" dirty="0" smtClean="0"/>
              <a:t> &gt; </a:t>
            </a:r>
            <a:r>
              <a:rPr lang="de-DE" sz="1600" dirty="0" smtClean="0">
                <a:hlinkClick r:id="rId6"/>
              </a:rPr>
              <a:t>Beschleuniger</a:t>
            </a:r>
            <a:r>
              <a:rPr lang="de-DE" sz="1600" dirty="0"/>
              <a:t> </a:t>
            </a:r>
            <a:r>
              <a:rPr lang="de-DE" sz="1600" dirty="0" smtClean="0"/>
              <a:t>&gt; </a:t>
            </a:r>
            <a:r>
              <a:rPr lang="de-DE" sz="1600" dirty="0" smtClean="0">
                <a:hlinkClick r:id="rId7"/>
              </a:rPr>
              <a:t>Schwerionensynchrotron SIS18</a:t>
            </a:r>
            <a:r>
              <a:rPr lang="de-DE" sz="1600" dirty="0" smtClean="0"/>
              <a:t/>
            </a:r>
            <a:br>
              <a:rPr lang="de-DE" sz="1600" dirty="0" smtClean="0"/>
            </a:br>
            <a:r>
              <a:rPr lang="de-DE" sz="1600" dirty="0" smtClean="0"/>
              <a:t>            &gt;</a:t>
            </a:r>
            <a:r>
              <a:rPr lang="de-DE" sz="1600" dirty="0"/>
              <a:t>  </a:t>
            </a:r>
            <a:r>
              <a:rPr lang="de-DE" sz="1600" dirty="0">
                <a:hlinkClick r:id="rId8"/>
              </a:rPr>
              <a:t>Aufenthalt und Arbeiten im Ringtunnel</a:t>
            </a:r>
            <a:endParaRPr lang="de-DE" sz="1600" dirty="0"/>
          </a:p>
          <a:p>
            <a:endParaRPr lang="de-DE" sz="1600" dirty="0" smtClean="0"/>
          </a:p>
        </p:txBody>
      </p:sp>
    </p:spTree>
    <p:extLst>
      <p:ext uri="{BB962C8B-B14F-4D97-AF65-F5344CB8AC3E}">
        <p14:creationId xmlns:p14="http://schemas.microsoft.com/office/powerpoint/2010/main" val="1511045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Verhaltensregeln im Tunnel I</a:t>
            </a:r>
            <a:endParaRPr lang="de-DE" dirty="0"/>
          </a:p>
        </p:txBody>
      </p:sp>
      <p:sp>
        <p:nvSpPr>
          <p:cNvPr id="3" name="Inhaltsplatzhalter 2"/>
          <p:cNvSpPr>
            <a:spLocks noGrp="1"/>
          </p:cNvSpPr>
          <p:nvPr>
            <p:ph idx="1"/>
          </p:nvPr>
        </p:nvSpPr>
        <p:spPr>
          <a:xfrm>
            <a:off x="247074" y="1238249"/>
            <a:ext cx="8211834" cy="4903585"/>
          </a:xfrm>
        </p:spPr>
        <p:txBody>
          <a:bodyPr>
            <a:normAutofit fontScale="85000" lnSpcReduction="20000"/>
          </a:bodyPr>
          <a:lstStyle/>
          <a:p>
            <a:endParaRPr lang="de-DE" dirty="0"/>
          </a:p>
          <a:p>
            <a:r>
              <a:rPr lang="de-DE" dirty="0" smtClean="0"/>
              <a:t>Reparatur</a:t>
            </a:r>
            <a:r>
              <a:rPr lang="de-DE" dirty="0"/>
              <a:t>, bzw. Zerlegung von Geräten darf nur von oder unter Aufsicht von Personen der zuständigen Fachgruppe durchgeführt werden</a:t>
            </a:r>
          </a:p>
          <a:p>
            <a:r>
              <a:rPr lang="de-DE" dirty="0" smtClean="0"/>
              <a:t>Das </a:t>
            </a:r>
            <a:r>
              <a:rPr lang="de-DE" dirty="0"/>
              <a:t>Besteigen von Anschlusskästen oder Beschleunigerkomponenten,  insbesondere der Plexiglasabdeckungen ist untersagt</a:t>
            </a:r>
          </a:p>
          <a:p>
            <a:r>
              <a:rPr lang="de-DE" dirty="0" smtClean="0"/>
              <a:t>Ebenso </a:t>
            </a:r>
            <a:r>
              <a:rPr lang="de-DE" dirty="0"/>
              <a:t>ist auf nicht allseitig abgedichtete, mechanisch instabile Anschlusskästen sowie nicht sicherheitsisolierte Magnetspulen zu achten, siehe Abbildung 17</a:t>
            </a:r>
          </a:p>
          <a:p>
            <a:r>
              <a:rPr lang="de-DE" dirty="0" smtClean="0"/>
              <a:t>Gepulste </a:t>
            </a:r>
            <a:r>
              <a:rPr lang="de-DE" dirty="0"/>
              <a:t>Geräte müssen vor Berührung mit Hilfe einer Erdungsstange geerdet werden. Ein dauerhafter Kontakt der Erdungsstange muss bis zum Abschluss der Arbeiten sichergestellt werden</a:t>
            </a:r>
          </a:p>
          <a:p>
            <a:r>
              <a:rPr lang="de-DE" dirty="0" smtClean="0"/>
              <a:t>Beim </a:t>
            </a:r>
            <a:r>
              <a:rPr lang="de-DE" dirty="0"/>
              <a:t>Umgang mit leitenden Stäben, Rohren etc. mit nicht isolierter Berührungsfläche muss auf spannungsführende Teile geachtet </a:t>
            </a:r>
            <a:r>
              <a:rPr lang="de-DE" dirty="0" smtClean="0"/>
              <a:t>werden</a:t>
            </a:r>
            <a:endParaRPr lang="de-DE" dirty="0"/>
          </a:p>
        </p:txBody>
      </p:sp>
    </p:spTree>
    <p:extLst>
      <p:ext uri="{BB962C8B-B14F-4D97-AF65-F5344CB8AC3E}">
        <p14:creationId xmlns:p14="http://schemas.microsoft.com/office/powerpoint/2010/main" val="1646295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Verhaltensregeln </a:t>
            </a:r>
            <a:r>
              <a:rPr lang="de-DE" dirty="0" smtClean="0"/>
              <a:t>im Tunnel II</a:t>
            </a:r>
            <a:endParaRPr lang="de-DE" dirty="0"/>
          </a:p>
        </p:txBody>
      </p:sp>
      <p:sp>
        <p:nvSpPr>
          <p:cNvPr id="3" name="Inhaltsplatzhalter 2"/>
          <p:cNvSpPr>
            <a:spLocks noGrp="1"/>
          </p:cNvSpPr>
          <p:nvPr>
            <p:ph idx="1"/>
          </p:nvPr>
        </p:nvSpPr>
        <p:spPr/>
        <p:txBody>
          <a:bodyPr>
            <a:normAutofit fontScale="92500" lnSpcReduction="10000"/>
          </a:bodyPr>
          <a:lstStyle/>
          <a:p>
            <a:r>
              <a:rPr lang="de-DE" dirty="0"/>
              <a:t>Bei Wasseraustritt aus defekten Kühlleitungen muss das Betreten von Lachen und Pfützen wegen Kontaminationsgefahr vermieden werden. Der STV und der Beschleunigerstrahlenschutz sind zu informieren. ST organisiert die Messung und Beseitigung des Wassers.</a:t>
            </a:r>
          </a:p>
          <a:p>
            <a:r>
              <a:rPr lang="de-DE" dirty="0"/>
              <a:t>Der Aufenthalt unter Kranlasten ist untersagt</a:t>
            </a:r>
          </a:p>
          <a:p>
            <a:r>
              <a:rPr lang="de-DE" dirty="0"/>
              <a:t>Der Schlüssel (#382) für den Zugang zu abgesperrten, elektrischen Betriebsstätten darf nicht an Dritte weitergegeben oder ausgeliehen werden</a:t>
            </a:r>
          </a:p>
          <a:p>
            <a:r>
              <a:rPr lang="de-DE" dirty="0"/>
              <a:t>Arbeiten unter Alkoholeinfluss, und das Konsumieren von Alkohol ist im Ringtunnel verboten. Essen, Trinken, Rauchen ist im Ringtunnel ebenfalls verboten</a:t>
            </a:r>
          </a:p>
          <a:p>
            <a:r>
              <a:rPr lang="de-DE" dirty="0"/>
              <a:t>Personen die grob fahrlässig handeln sind dem STV unverzüglich zu melden</a:t>
            </a:r>
          </a:p>
          <a:p>
            <a:pPr marL="0" indent="0">
              <a:buNone/>
            </a:pPr>
            <a:endParaRPr lang="de-DE" dirty="0"/>
          </a:p>
        </p:txBody>
      </p:sp>
    </p:spTree>
    <p:extLst>
      <p:ext uri="{BB962C8B-B14F-4D97-AF65-F5344CB8AC3E}">
        <p14:creationId xmlns:p14="http://schemas.microsoft.com/office/powerpoint/2010/main" val="23649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Bilder von Gefahren</a:t>
            </a:r>
            <a:endParaRPr lang="de-DE" dirty="0"/>
          </a:p>
        </p:txBody>
      </p:sp>
      <p:pic>
        <p:nvPicPr>
          <p:cNvPr id="7170" name="Picture 2" descr="https://www-sist.gsi.de/media/cms_4baa3ba5ac8f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 y="1292798"/>
            <a:ext cx="3945584" cy="296516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sist.gsi.de/media/cms_4baa3b82cd0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210" y="1292800"/>
            <a:ext cx="3945581" cy="2965164"/>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429923" y="4546661"/>
            <a:ext cx="3698513" cy="369332"/>
          </a:xfrm>
          <a:prstGeom prst="rect">
            <a:avLst/>
          </a:prstGeom>
        </p:spPr>
        <p:txBody>
          <a:bodyPr wrap="none">
            <a:spAutoFit/>
          </a:bodyPr>
          <a:lstStyle/>
          <a:p>
            <a:r>
              <a:rPr lang="de-DE" dirty="0"/>
              <a:t>Dipolmagnet mit Anschlusskasten </a:t>
            </a:r>
          </a:p>
        </p:txBody>
      </p:sp>
      <p:sp>
        <p:nvSpPr>
          <p:cNvPr id="5" name="Rechteck 4"/>
          <p:cNvSpPr/>
          <p:nvPr/>
        </p:nvSpPr>
        <p:spPr>
          <a:xfrm>
            <a:off x="4880604" y="4546661"/>
            <a:ext cx="3454792" cy="369332"/>
          </a:xfrm>
          <a:prstGeom prst="rect">
            <a:avLst/>
          </a:prstGeom>
        </p:spPr>
        <p:txBody>
          <a:bodyPr wrap="none">
            <a:spAutoFit/>
          </a:bodyPr>
          <a:lstStyle/>
          <a:p>
            <a:r>
              <a:rPr lang="de-DE" dirty="0"/>
              <a:t>Pressluftantrieb von Profilgittern</a:t>
            </a:r>
          </a:p>
        </p:txBody>
      </p:sp>
      <p:sp>
        <p:nvSpPr>
          <p:cNvPr id="6" name="Rechteck 5"/>
          <p:cNvSpPr/>
          <p:nvPr/>
        </p:nvSpPr>
        <p:spPr>
          <a:xfrm>
            <a:off x="4322000" y="5276426"/>
            <a:ext cx="4572000" cy="923330"/>
          </a:xfrm>
          <a:prstGeom prst="rect">
            <a:avLst/>
          </a:prstGeom>
        </p:spPr>
        <p:txBody>
          <a:bodyPr>
            <a:spAutoFit/>
          </a:bodyPr>
          <a:lstStyle/>
          <a:p>
            <a:r>
              <a:rPr lang="de-DE" dirty="0"/>
              <a:t>Bei pressluftbetriebenen Mechaniken ohne Abdeckung (siehe Abbildung 18) besteht </a:t>
            </a:r>
            <a:r>
              <a:rPr lang="de-DE" b="1" dirty="0"/>
              <a:t>Quetschungsgefahr!</a:t>
            </a:r>
            <a:endParaRPr lang="de-DE" dirty="0"/>
          </a:p>
        </p:txBody>
      </p:sp>
      <p:sp>
        <p:nvSpPr>
          <p:cNvPr id="7" name="Textfeld 6"/>
          <p:cNvSpPr txBox="1"/>
          <p:nvPr/>
        </p:nvSpPr>
        <p:spPr>
          <a:xfrm>
            <a:off x="422564" y="5135526"/>
            <a:ext cx="3705872" cy="1200329"/>
          </a:xfrm>
          <a:prstGeom prst="rect">
            <a:avLst/>
          </a:prstGeom>
        </p:spPr>
        <p:txBody>
          <a:bodyPr vert="horz" wrap="square" lIns="91440" tIns="45720" rIns="91440" bIns="45720" rtlCol="0" anchor="t">
            <a:spAutoFit/>
          </a:bodyPr>
          <a:lstStyle/>
          <a:p>
            <a:pPr algn="l"/>
            <a:r>
              <a:rPr lang="de-DE" dirty="0" smtClean="0"/>
              <a:t>Die Kästen sind nicht gegen</a:t>
            </a:r>
            <a:br>
              <a:rPr lang="de-DE" dirty="0" smtClean="0"/>
            </a:br>
            <a:r>
              <a:rPr lang="de-DE" dirty="0" smtClean="0"/>
              <a:t>Berührung mit Stangen usw. gesichert. Spulen sind nicht zwingend Berührungssicher .</a:t>
            </a:r>
          </a:p>
        </p:txBody>
      </p:sp>
    </p:spTree>
    <p:extLst>
      <p:ext uri="{BB962C8B-B14F-4D97-AF65-F5344CB8AC3E}">
        <p14:creationId xmlns:p14="http://schemas.microsoft.com/office/powerpoint/2010/main" val="346538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Shutdownarbeiten</a:t>
            </a:r>
            <a:r>
              <a:rPr lang="de-DE" dirty="0" smtClean="0"/>
              <a:t> I</a:t>
            </a:r>
            <a:endParaRPr lang="de-DE" dirty="0"/>
          </a:p>
        </p:txBody>
      </p:sp>
      <p:sp>
        <p:nvSpPr>
          <p:cNvPr id="3" name="Inhaltsplatzhalter 2"/>
          <p:cNvSpPr>
            <a:spLocks noGrp="1"/>
          </p:cNvSpPr>
          <p:nvPr>
            <p:ph idx="1"/>
          </p:nvPr>
        </p:nvSpPr>
        <p:spPr/>
        <p:txBody>
          <a:bodyPr>
            <a:normAutofit fontScale="70000" lnSpcReduction="20000"/>
          </a:bodyPr>
          <a:lstStyle/>
          <a:p>
            <a:r>
              <a:rPr lang="de-DE" dirty="0"/>
              <a:t>Zwischen den Betriebsblöcken des SIS gibt es Wartungsperioden bzw., im Zuge der Ertüchtigung der Anlage für FAIR, Umbauzeiten der bestehenden Anlage. Für diese Zeiten gelten besondere Bedingungen im Hinblick auf den Zugang und Arbeiten im SIS-Tunnel</a:t>
            </a:r>
            <a:r>
              <a:rPr lang="de-DE" dirty="0" smtClean="0"/>
              <a:t>.</a:t>
            </a:r>
            <a:endParaRPr lang="de-DE" dirty="0"/>
          </a:p>
          <a:p>
            <a:r>
              <a:rPr lang="de-DE" dirty="0"/>
              <a:t>Zugangsregelung zum </a:t>
            </a:r>
            <a:r>
              <a:rPr lang="de-DE" dirty="0" smtClean="0"/>
              <a:t>SIS:</a:t>
            </a:r>
          </a:p>
          <a:p>
            <a:pPr lvl="1"/>
            <a:r>
              <a:rPr lang="de-DE" dirty="0" smtClean="0"/>
              <a:t>Während </a:t>
            </a:r>
            <a:r>
              <a:rPr lang="de-DE" dirty="0"/>
              <a:t>eines </a:t>
            </a:r>
            <a:r>
              <a:rPr lang="de-DE" dirty="0" err="1"/>
              <a:t>Shutdowns</a:t>
            </a:r>
            <a:r>
              <a:rPr lang="de-DE" dirty="0"/>
              <a:t> wird zu Zeiten, zu denen Arbeiten zulässig sind, das SIS auf Kontrollbereich (KB) </a:t>
            </a:r>
            <a:r>
              <a:rPr lang="de-DE" dirty="0" smtClean="0"/>
              <a:t>geschaltet.</a:t>
            </a:r>
          </a:p>
          <a:p>
            <a:pPr lvl="1"/>
            <a:r>
              <a:rPr lang="de-DE" dirty="0" smtClean="0"/>
              <a:t>Um </a:t>
            </a:r>
            <a:r>
              <a:rPr lang="de-DE" dirty="0"/>
              <a:t>die Sicherheit beim Betrieb von Beschleunigerteilsystemen im Shutdown herzustellen und den unkontrollierten Personenzugang zu unterbinden, wird der Tunnel in der Regel in den Zustand Strahlbetrieb (SB) </a:t>
            </a:r>
            <a:r>
              <a:rPr lang="de-DE" dirty="0" smtClean="0"/>
              <a:t>versetzt.</a:t>
            </a:r>
          </a:p>
          <a:p>
            <a:pPr lvl="1"/>
            <a:r>
              <a:rPr lang="de-DE" dirty="0" smtClean="0"/>
              <a:t>Ist </a:t>
            </a:r>
            <a:r>
              <a:rPr lang="de-DE" dirty="0"/>
              <a:t>der Tunnel im Zustand SB, kann in Ausnahmesituationen, wenn dringender, unerwarteter Zugang zum Tunnel notwendig ist, dieser Zustand kontrolliert unterbrochen und auf KB umgeschaltet </a:t>
            </a:r>
            <a:r>
              <a:rPr lang="de-DE" dirty="0" smtClean="0"/>
              <a:t>werden.</a:t>
            </a:r>
          </a:p>
          <a:p>
            <a:pPr lvl="1"/>
            <a:r>
              <a:rPr lang="de-DE" dirty="0" smtClean="0"/>
              <a:t>Hierbei </a:t>
            </a:r>
            <a:r>
              <a:rPr lang="de-DE" dirty="0"/>
              <a:t>darf der Abteilung ARP nicht durch Zuruf mitgeteilt werden, das SIS von SB auf KB zu schalten. Folgende Schritte sind </a:t>
            </a:r>
            <a:r>
              <a:rPr lang="de-DE" dirty="0" smtClean="0"/>
              <a:t>einzuhalten:</a:t>
            </a:r>
          </a:p>
          <a:p>
            <a:pPr marL="914400" lvl="1" indent="-457200">
              <a:buFont typeface="+mj-lt"/>
              <a:buAutoNum type="arabicPeriod"/>
            </a:pPr>
            <a:r>
              <a:rPr lang="de-DE" dirty="0" smtClean="0"/>
              <a:t>Der </a:t>
            </a:r>
            <a:r>
              <a:rPr lang="de-DE" dirty="0"/>
              <a:t>Mitarbeiter, der Zugang zum SIS Tunnel möchte, setzt sich mit dem STV des SIS in </a:t>
            </a:r>
            <a:r>
              <a:rPr lang="de-DE" dirty="0" smtClean="0"/>
              <a:t>Verbindung</a:t>
            </a:r>
          </a:p>
          <a:p>
            <a:pPr marL="914400" lvl="1" indent="-457200">
              <a:buFont typeface="+mj-lt"/>
              <a:buAutoNum type="arabicPeriod"/>
            </a:pPr>
            <a:r>
              <a:rPr lang="de-DE" dirty="0" smtClean="0"/>
              <a:t>Der </a:t>
            </a:r>
            <a:r>
              <a:rPr lang="de-DE" dirty="0"/>
              <a:t>STV veranlasst das Anhalten der SIS Pulszentrale und sorgt für deren Nicht-Wiederinkraftsetzung für die </a:t>
            </a:r>
            <a:r>
              <a:rPr lang="de-DE" dirty="0" smtClean="0"/>
              <a:t>Zeitdauer des Aufenthalts</a:t>
            </a:r>
          </a:p>
          <a:p>
            <a:pPr marL="914400" lvl="1" indent="-457200">
              <a:buFont typeface="+mj-lt"/>
              <a:buAutoNum type="arabicPeriod"/>
            </a:pPr>
            <a:r>
              <a:rPr lang="de-DE" dirty="0" smtClean="0"/>
              <a:t>Der </a:t>
            </a:r>
            <a:r>
              <a:rPr lang="de-DE" dirty="0"/>
              <a:t>STV beauftragt die Abteilung ARP zur Umschaltung von SB auf </a:t>
            </a:r>
            <a:r>
              <a:rPr lang="de-DE" dirty="0" smtClean="0"/>
              <a:t>KB</a:t>
            </a:r>
          </a:p>
          <a:p>
            <a:pPr marL="914400" lvl="1" indent="-457200">
              <a:buFont typeface="+mj-lt"/>
              <a:buAutoNum type="arabicPeriod"/>
            </a:pPr>
            <a:r>
              <a:rPr lang="de-DE" dirty="0" smtClean="0"/>
              <a:t>Der </a:t>
            </a:r>
            <a:r>
              <a:rPr lang="de-DE" dirty="0"/>
              <a:t>Abschluss der Begehung / der Arbeiten wird dem STV </a:t>
            </a:r>
            <a:r>
              <a:rPr lang="de-DE" dirty="0" smtClean="0"/>
              <a:t>mitgeteilt</a:t>
            </a:r>
          </a:p>
          <a:p>
            <a:pPr marL="914400" lvl="1" indent="-457200">
              <a:buFont typeface="+mj-lt"/>
              <a:buAutoNum type="arabicPeriod"/>
            </a:pPr>
            <a:r>
              <a:rPr lang="de-DE" dirty="0" smtClean="0"/>
              <a:t>Der </a:t>
            </a:r>
            <a:r>
              <a:rPr lang="de-DE" dirty="0"/>
              <a:t>STV beauftragt die Abteilung ARP zur Umschaltung von KB auf </a:t>
            </a:r>
            <a:r>
              <a:rPr lang="de-DE" dirty="0" smtClean="0"/>
              <a:t>SB</a:t>
            </a:r>
          </a:p>
          <a:p>
            <a:pPr marL="914400" lvl="1" indent="-457200">
              <a:buFont typeface="+mj-lt"/>
              <a:buAutoNum type="arabicPeriod"/>
            </a:pPr>
            <a:r>
              <a:rPr lang="de-DE" dirty="0" smtClean="0"/>
              <a:t>Der </a:t>
            </a:r>
            <a:r>
              <a:rPr lang="de-DE" dirty="0"/>
              <a:t>STV veranlasst die Zuschaltung der Pulszentrale im HKR</a:t>
            </a:r>
          </a:p>
        </p:txBody>
      </p:sp>
    </p:spTree>
    <p:extLst>
      <p:ext uri="{BB962C8B-B14F-4D97-AF65-F5344CB8AC3E}">
        <p14:creationId xmlns:p14="http://schemas.microsoft.com/office/powerpoint/2010/main" val="264636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2565" y="271335"/>
            <a:ext cx="6920344" cy="787557"/>
          </a:xfrm>
        </p:spPr>
        <p:txBody>
          <a:bodyPr>
            <a:normAutofit/>
          </a:bodyPr>
          <a:lstStyle/>
          <a:p>
            <a:r>
              <a:rPr lang="de-DE" dirty="0" err="1" smtClean="0"/>
              <a:t>Shutdownarbeiten</a:t>
            </a:r>
            <a:r>
              <a:rPr lang="de-DE" dirty="0" smtClean="0"/>
              <a:t> II: Betrieb von Geräten</a:t>
            </a:r>
            <a:endParaRPr lang="de-DE" dirty="0"/>
          </a:p>
        </p:txBody>
      </p:sp>
      <p:sp>
        <p:nvSpPr>
          <p:cNvPr id="3" name="Inhaltsplatzhalter 2"/>
          <p:cNvSpPr>
            <a:spLocks noGrp="1"/>
          </p:cNvSpPr>
          <p:nvPr>
            <p:ph idx="1"/>
          </p:nvPr>
        </p:nvSpPr>
        <p:spPr/>
        <p:txBody>
          <a:bodyPr/>
          <a:lstStyle/>
          <a:p>
            <a:r>
              <a:rPr lang="de-DE" dirty="0"/>
              <a:t>Während längerer </a:t>
            </a:r>
            <a:r>
              <a:rPr lang="de-DE" dirty="0" err="1"/>
              <a:t>Shutdownperioden</a:t>
            </a:r>
            <a:r>
              <a:rPr lang="de-DE" dirty="0"/>
              <a:t> können planmäßige Gerätetests stattfinden. Diese sind mit dem STV abzusprechen und in die </a:t>
            </a:r>
            <a:r>
              <a:rPr lang="de-DE" dirty="0" err="1"/>
              <a:t>Shutdownplanung</a:t>
            </a:r>
            <a:r>
              <a:rPr lang="de-DE" dirty="0"/>
              <a:t> </a:t>
            </a:r>
            <a:r>
              <a:rPr lang="de-DE" dirty="0" smtClean="0"/>
              <a:t>aufzunehmen.</a:t>
            </a:r>
          </a:p>
          <a:p>
            <a:pPr marL="0" indent="0">
              <a:buNone/>
            </a:pPr>
            <a:r>
              <a:rPr lang="de-DE" dirty="0" smtClean="0"/>
              <a:t>Grundsätzlich </a:t>
            </a:r>
            <a:r>
              <a:rPr lang="de-DE" dirty="0"/>
              <a:t>gilt:</a:t>
            </a:r>
          </a:p>
          <a:p>
            <a:r>
              <a:rPr lang="de-DE" b="1" dirty="0" smtClean="0"/>
              <a:t>Der </a:t>
            </a:r>
            <a:r>
              <a:rPr lang="de-DE" b="1" dirty="0"/>
              <a:t>Betrieb von Beschleunigerteilsystemen ist ohne Anmeldung und ohne Rücksprache mit dem STV im Shutdown nicht gestattet</a:t>
            </a:r>
            <a:r>
              <a:rPr lang="de-DE" b="1" dirty="0" smtClean="0"/>
              <a:t>.</a:t>
            </a:r>
            <a:endParaRPr lang="de-DE" dirty="0" smtClean="0"/>
          </a:p>
          <a:p>
            <a:r>
              <a:rPr lang="de-DE" dirty="0"/>
              <a:t>Auch bei kompletter Freischaltung der Hauptsysteme gibt es zahlreiche Geräte, die in der Regel </a:t>
            </a:r>
            <a:r>
              <a:rPr lang="de-DE" b="1" dirty="0"/>
              <a:t>nicht spannungsfrei </a:t>
            </a:r>
            <a:r>
              <a:rPr lang="de-DE" dirty="0"/>
              <a:t>sind</a:t>
            </a:r>
          </a:p>
        </p:txBody>
      </p:sp>
    </p:spTree>
    <p:extLst>
      <p:ext uri="{BB962C8B-B14F-4D97-AF65-F5344CB8AC3E}">
        <p14:creationId xmlns:p14="http://schemas.microsoft.com/office/powerpoint/2010/main" val="3440279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Shutdownarbeiten</a:t>
            </a:r>
            <a:r>
              <a:rPr lang="de-DE" dirty="0" smtClean="0"/>
              <a:t>: Arbeitsanträge I</a:t>
            </a:r>
            <a:endParaRPr lang="de-DE" dirty="0"/>
          </a:p>
        </p:txBody>
      </p:sp>
      <p:sp>
        <p:nvSpPr>
          <p:cNvPr id="3" name="Inhaltsplatzhalter 2"/>
          <p:cNvSpPr>
            <a:spLocks noGrp="1"/>
          </p:cNvSpPr>
          <p:nvPr>
            <p:ph idx="1"/>
          </p:nvPr>
        </p:nvSpPr>
        <p:spPr/>
        <p:txBody>
          <a:bodyPr>
            <a:normAutofit fontScale="92500" lnSpcReduction="20000"/>
          </a:bodyPr>
          <a:lstStyle/>
          <a:p>
            <a:r>
              <a:rPr lang="de-DE" b="1" dirty="0"/>
              <a:t>Jede Arbeit im SIS </a:t>
            </a:r>
            <a:r>
              <a:rPr lang="de-DE" dirty="0"/>
              <a:t>ist über ein Formular "Arbeitserlaubnis" (F.9, F.17 oder F.18: Kapitel F der Betriebsordnung) direkt beim STV anzumelden, der ggf. weitere sicherheitsrelevante Anordnungen, z.B. Freischaltungen, erteilt. Erst wenn diese erfüllt sind und der STV die Arbeitserlaubnis unterschrieben hat, können die Arbeiten beginnen. Das Original der Arbeitserlaubnis bzw. der Freischaltung verbleibt beim STV.</a:t>
            </a:r>
          </a:p>
          <a:p>
            <a:r>
              <a:rPr lang="de-DE" dirty="0"/>
              <a:t>Im Fall der </a:t>
            </a:r>
            <a:r>
              <a:rPr lang="de-DE" b="1" dirty="0"/>
              <a:t>Beteiligung von Fremdfirmen </a:t>
            </a:r>
            <a:r>
              <a:rPr lang="de-DE" dirty="0"/>
              <a:t>(F.17) ist darüber hinaus </a:t>
            </a:r>
            <a:r>
              <a:rPr lang="de-DE" b="1" dirty="0"/>
              <a:t>zwingend</a:t>
            </a:r>
            <a:r>
              <a:rPr lang="de-DE" dirty="0"/>
              <a:t> eine verantwortliche Sicherheitsfachkraft der Abteilung SE hinzu zu ziehen, die über die Anordnung von weiteren Sicherheitsvorkehrungen entscheidet.</a:t>
            </a:r>
          </a:p>
          <a:p>
            <a:r>
              <a:rPr lang="de-DE" dirty="0"/>
              <a:t>Sind mehrere AV (Anlagenverantwortliche) in die Reparaturarbeiten eingebunden, muss jeder AV eine Arbeitserlaubnis beantragen. Damit ist gewährleistet, dass erst nach Vollzug </a:t>
            </a:r>
            <a:r>
              <a:rPr lang="de-DE" b="1" dirty="0"/>
              <a:t>aller</a:t>
            </a:r>
            <a:r>
              <a:rPr lang="de-DE" dirty="0"/>
              <a:t> Arbeiten ggf. notwendige Sicherheitsmaßnahmen an der Abschaltstelle aufgehoben werden.</a:t>
            </a:r>
          </a:p>
          <a:p>
            <a:endParaRPr lang="de-DE" dirty="0"/>
          </a:p>
        </p:txBody>
      </p:sp>
    </p:spTree>
    <p:extLst>
      <p:ext uri="{BB962C8B-B14F-4D97-AF65-F5344CB8AC3E}">
        <p14:creationId xmlns:p14="http://schemas.microsoft.com/office/powerpoint/2010/main" val="2288209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Shutdownarbeiten</a:t>
            </a:r>
            <a:r>
              <a:rPr lang="de-DE" dirty="0" smtClean="0"/>
              <a:t>: Arbeitsanträge II</a:t>
            </a:r>
            <a:endParaRPr lang="de-DE" dirty="0"/>
          </a:p>
        </p:txBody>
      </p:sp>
      <p:sp>
        <p:nvSpPr>
          <p:cNvPr id="3" name="Inhaltsplatzhalter 2"/>
          <p:cNvSpPr>
            <a:spLocks noGrp="1"/>
          </p:cNvSpPr>
          <p:nvPr>
            <p:ph idx="1"/>
          </p:nvPr>
        </p:nvSpPr>
        <p:spPr/>
        <p:txBody>
          <a:bodyPr/>
          <a:lstStyle/>
          <a:p>
            <a:r>
              <a:rPr lang="de-DE" dirty="0"/>
              <a:t>Die ausführenden Personen müssen die Merkblätter </a:t>
            </a:r>
            <a:r>
              <a:rPr lang="de-DE" b="1" dirty="0"/>
              <a:t></a:t>
            </a:r>
            <a:r>
              <a:rPr lang="de-DE" b="1" dirty="0">
                <a:hlinkClick r:id="rId2"/>
              </a:rPr>
              <a:t>Arbeiten an aktivierten Komponenten</a:t>
            </a:r>
            <a:r>
              <a:rPr lang="de-DE" b="1" dirty="0"/>
              <a:t>“</a:t>
            </a:r>
            <a:r>
              <a:rPr lang="de-DE" dirty="0"/>
              <a:t> und </a:t>
            </a:r>
            <a:r>
              <a:rPr lang="de-DE" b="1" dirty="0"/>
              <a:t></a:t>
            </a:r>
            <a:r>
              <a:rPr lang="de-DE" b="1" dirty="0">
                <a:hlinkClick r:id="rId3"/>
              </a:rPr>
              <a:t>Ermittlung der Arbeitsdosis</a:t>
            </a:r>
            <a:r>
              <a:rPr lang="de-DE" b="1" dirty="0"/>
              <a:t>“</a:t>
            </a:r>
            <a:r>
              <a:rPr lang="de-DE" dirty="0"/>
              <a:t> zur Kenntnis genommen haben</a:t>
            </a:r>
            <a:r>
              <a:rPr lang="de-DE" dirty="0" smtClean="0"/>
              <a:t>.</a:t>
            </a:r>
          </a:p>
          <a:p>
            <a:r>
              <a:rPr lang="de-DE" dirty="0"/>
              <a:t>Zwecks übergreifender Koordination der Arbeiten, sind die geplanten Arbeiten (Thema, Zeitraum, Abteilung) außerdem dem Team der Shutdown Planung mitzuteilen und zeitlich abzustimmen unter: </a:t>
            </a:r>
            <a:r>
              <a:rPr lang="de-DE" b="1" dirty="0">
                <a:hlinkClick r:id="rId4"/>
              </a:rPr>
              <a:t>shutdown@gsi.de</a:t>
            </a:r>
            <a:r>
              <a:rPr lang="de-DE" dirty="0"/>
              <a:t>. </a:t>
            </a:r>
            <a:r>
              <a:rPr lang="de-DE" b="1" dirty="0"/>
              <a:t>Die Genehmigung der Arbeiten und die Regelung für den Zugang zum SIS erfolgt jedoch ausschließlich durch den STV.</a:t>
            </a:r>
            <a:endParaRPr lang="de-DE" dirty="0"/>
          </a:p>
        </p:txBody>
      </p:sp>
    </p:spTree>
    <p:extLst>
      <p:ext uri="{BB962C8B-B14F-4D97-AF65-F5344CB8AC3E}">
        <p14:creationId xmlns:p14="http://schemas.microsoft.com/office/powerpoint/2010/main" val="233243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Einleitung</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Es gilt die Betriebsordnung für die Beschleuniger der GSI und alles was in der Allgemeinen Sicherheits- Unterweisung, der Strahlenschutzunterweisung und der Unterweisung </a:t>
            </a:r>
            <a:r>
              <a:rPr lang="de-DE" dirty="0"/>
              <a:t>für den Zutritt zu den AEB der Beschleuniger </a:t>
            </a:r>
            <a:r>
              <a:rPr lang="de-DE" dirty="0" smtClean="0"/>
              <a:t>gesagt wurde. Diese drei Unterweisungen sind auch Voraussetzung für den Zugang zum SIS18 Tunnel. </a:t>
            </a:r>
          </a:p>
          <a:p>
            <a:r>
              <a:rPr lang="de-DE" dirty="0" smtClean="0"/>
              <a:t>Die Erstunterweisung (heute) für den SIS18 Tunnel ist immer persönlich.</a:t>
            </a:r>
          </a:p>
          <a:p>
            <a:r>
              <a:rPr lang="de-DE" dirty="0" smtClean="0"/>
              <a:t>Alle Onlineunterweisungen müssen alle 12 Monate wiederholt werden. </a:t>
            </a:r>
          </a:p>
          <a:p>
            <a:r>
              <a:rPr lang="de-DE" dirty="0" smtClean="0"/>
              <a:t>Zugang zum AEB SIS haben nur Elektrofachkräfte und elektrotechnisch unterwiese Personen. Elektrotechnische Laien bedürfen Begleitung und Aufsicht durch oben genannte Personen. </a:t>
            </a:r>
            <a:endParaRPr lang="de-DE" dirty="0"/>
          </a:p>
        </p:txBody>
      </p:sp>
    </p:spTree>
    <p:extLst>
      <p:ext uri="{BB962C8B-B14F-4D97-AF65-F5344CB8AC3E}">
        <p14:creationId xmlns:p14="http://schemas.microsoft.com/office/powerpoint/2010/main" val="290044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smtClean="0"/>
              <a:t>Shutdownarbeiten</a:t>
            </a:r>
            <a:r>
              <a:rPr lang="de-DE" dirty="0" smtClean="0"/>
              <a:t>: Hinweise zu den Arbeiten </a:t>
            </a:r>
            <a:endParaRPr lang="de-DE" dirty="0"/>
          </a:p>
        </p:txBody>
      </p:sp>
      <p:sp>
        <p:nvSpPr>
          <p:cNvPr id="3" name="Inhaltsplatzhalter 2"/>
          <p:cNvSpPr>
            <a:spLocks noGrp="1"/>
          </p:cNvSpPr>
          <p:nvPr>
            <p:ph idx="1"/>
          </p:nvPr>
        </p:nvSpPr>
        <p:spPr/>
        <p:txBody>
          <a:bodyPr>
            <a:normAutofit fontScale="92500" lnSpcReduction="20000"/>
          </a:bodyPr>
          <a:lstStyle/>
          <a:p>
            <a:r>
              <a:rPr lang="de-DE" dirty="0"/>
              <a:t>Falls </a:t>
            </a:r>
            <a:r>
              <a:rPr lang="de-DE" b="1" dirty="0"/>
              <a:t>Arbeiten auf der Außenseite der SIS Beschleunigerstruktur </a:t>
            </a:r>
            <a:r>
              <a:rPr lang="de-DE" dirty="0"/>
              <a:t>durchgeführt werden müssen, </a:t>
            </a:r>
            <a:r>
              <a:rPr lang="de-DE" b="1" dirty="0"/>
              <a:t>erfordert der Einsatz zwingend mindestens zwei Mitarbeiter</a:t>
            </a:r>
            <a:r>
              <a:rPr lang="de-DE" dirty="0"/>
              <a:t>, so dass bei gesundheitlichen Problemen eines Mitarbeiters der andere einen Notruf für Rettungsmaßnahmen absetzen kann. Der zweite Mitarbeiter muss nicht aus der selben Fachgruppe stammen, muss aber alle notwendigen Unterweisungen für Aufenthalte und Arbeiten im SIS </a:t>
            </a:r>
            <a:r>
              <a:rPr lang="de-DE" dirty="0" smtClean="0"/>
              <a:t>absolviert </a:t>
            </a:r>
            <a:r>
              <a:rPr lang="de-DE" dirty="0"/>
              <a:t>haben</a:t>
            </a:r>
            <a:r>
              <a:rPr lang="de-DE" dirty="0" smtClean="0"/>
              <a:t>.</a:t>
            </a:r>
          </a:p>
          <a:p>
            <a:r>
              <a:rPr lang="de-DE" b="1" dirty="0"/>
              <a:t>Tätigkeiten im SIS ohne schriftliche </a:t>
            </a:r>
            <a:r>
              <a:rPr lang="de-DE" b="1" dirty="0" smtClean="0"/>
              <a:t>Arbeitserlaubnis</a:t>
            </a:r>
            <a:r>
              <a:rPr lang="de-DE" dirty="0" smtClean="0"/>
              <a:t>:</a:t>
            </a:r>
            <a:br>
              <a:rPr lang="de-DE" dirty="0" smtClean="0"/>
            </a:br>
            <a:r>
              <a:rPr lang="de-DE" dirty="0" smtClean="0"/>
              <a:t>Kein </a:t>
            </a:r>
            <a:r>
              <a:rPr lang="de-DE" dirty="0"/>
              <a:t>Arbeitsantrag ist erforderlich bei Kontrollgängen (berührungsfrei“), Kontrollen und Messungen gemäß VDE Vorschriften </a:t>
            </a:r>
            <a:r>
              <a:rPr lang="de-DE" b="1" dirty="0"/>
              <a:t>an eigenen Anlagen </a:t>
            </a:r>
            <a:r>
              <a:rPr lang="de-DE" dirty="0"/>
              <a:t>(z.B. Kontrolle von Anschlüssen, Stecken und Ziehen von Steckverbindern). </a:t>
            </a:r>
            <a:r>
              <a:rPr lang="de-DE" b="1" dirty="0"/>
              <a:t>Dennoch ist auch in diesen Fällen vorher Rücksprache mit dem STV zu halten, da nur dieser den Überblick über die aktuellen Arbeitsaktivitäten an der Gesamtanlage hat. </a:t>
            </a:r>
            <a:endParaRPr lang="de-DE" dirty="0"/>
          </a:p>
          <a:p>
            <a:endParaRPr lang="de-DE" dirty="0"/>
          </a:p>
        </p:txBody>
      </p:sp>
    </p:spTree>
    <p:extLst>
      <p:ext uri="{BB962C8B-B14F-4D97-AF65-F5344CB8AC3E}">
        <p14:creationId xmlns:p14="http://schemas.microsoft.com/office/powerpoint/2010/main" val="1709813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smtClean="0"/>
              <a:t>Shutdownarbeiten</a:t>
            </a:r>
            <a:r>
              <a:rPr lang="de-DE" dirty="0" smtClean="0"/>
              <a:t>: Vor der Arbeit</a:t>
            </a:r>
            <a:br>
              <a:rPr lang="de-DE" dirty="0" smtClean="0"/>
            </a:br>
            <a:r>
              <a:rPr lang="de-DE" dirty="0" smtClean="0"/>
              <a:t>Der Arbeitsantrag F9</a:t>
            </a:r>
            <a:endParaRPr lang="de-DE" dirty="0"/>
          </a:p>
        </p:txBody>
      </p:sp>
      <p:sp>
        <p:nvSpPr>
          <p:cNvPr id="3" name="Inhaltsplatzhalter 2"/>
          <p:cNvSpPr>
            <a:spLocks noGrp="1"/>
          </p:cNvSpPr>
          <p:nvPr>
            <p:ph idx="1"/>
          </p:nvPr>
        </p:nvSpPr>
        <p:spPr/>
        <p:txBody>
          <a:bodyPr/>
          <a:lstStyle/>
          <a:p>
            <a:r>
              <a:rPr lang="de-DE" dirty="0" smtClean="0"/>
              <a:t>Der Arbeitsantrag wird vom Anlagenverantwortlichen gestellt. </a:t>
            </a:r>
          </a:p>
          <a:p>
            <a:r>
              <a:rPr lang="de-DE" dirty="0" smtClean="0"/>
              <a:t>Es gibt ausführende Personen und die Aufsichtsführende Person (zu jedem Zeitpunkt nur eine).</a:t>
            </a:r>
          </a:p>
          <a:p>
            <a:r>
              <a:rPr lang="de-DE" dirty="0" smtClean="0"/>
              <a:t>Die Arbeiten werden mit STV durchgesprochen und Sicherheitsmaßnahmen und  Auflagen festgelegt. </a:t>
            </a:r>
          </a:p>
          <a:p>
            <a:r>
              <a:rPr lang="de-DE" dirty="0" smtClean="0"/>
              <a:t>Erst nach Bestätigung der Belehrung und Bestätigung der Auflagen (z.B. Freischaltung) durch die Aufsichtsführende Person, erfolgt die Freigabe der Arbeiten für den festgelegten Zeitraum.</a:t>
            </a:r>
          </a:p>
          <a:p>
            <a:r>
              <a:rPr lang="de-DE" dirty="0" smtClean="0"/>
              <a:t>Verlängerungen sind beim STV zu beantragen.</a:t>
            </a:r>
          </a:p>
          <a:p>
            <a:pPr marL="0" indent="0">
              <a:buNone/>
            </a:pPr>
            <a:r>
              <a:rPr lang="de-DE" dirty="0" smtClean="0"/>
              <a:t>  </a:t>
            </a:r>
            <a:endParaRPr lang="de-DE" dirty="0"/>
          </a:p>
        </p:txBody>
      </p:sp>
    </p:spTree>
    <p:extLst>
      <p:ext uri="{BB962C8B-B14F-4D97-AF65-F5344CB8AC3E}">
        <p14:creationId xmlns:p14="http://schemas.microsoft.com/office/powerpoint/2010/main" val="3981630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Shutdownarbeiten</a:t>
            </a:r>
            <a:r>
              <a:rPr lang="de-DE" dirty="0" smtClean="0"/>
              <a:t>: Nach der Arbeit</a:t>
            </a:r>
            <a:endParaRPr lang="de-DE" dirty="0"/>
          </a:p>
        </p:txBody>
      </p:sp>
      <p:sp>
        <p:nvSpPr>
          <p:cNvPr id="3" name="Inhaltsplatzhalter 2"/>
          <p:cNvSpPr>
            <a:spLocks noGrp="1"/>
          </p:cNvSpPr>
          <p:nvPr>
            <p:ph idx="1"/>
          </p:nvPr>
        </p:nvSpPr>
        <p:spPr/>
        <p:txBody>
          <a:bodyPr/>
          <a:lstStyle/>
          <a:p>
            <a:r>
              <a:rPr lang="de-DE" dirty="0" smtClean="0"/>
              <a:t>Die ausführenden Personen bestätigen die Entfernung von Arbeitsmitteln und Abfällen (Position 6) </a:t>
            </a:r>
          </a:p>
          <a:p>
            <a:r>
              <a:rPr lang="de-DE" dirty="0" smtClean="0"/>
              <a:t>Der AV bestätigt die Beendigung der Arbeiten und beschreibt den Zustand der Anlage nach den Arbeiten (Betriebsbereit, Einschränkungen usw.)</a:t>
            </a:r>
          </a:p>
          <a:p>
            <a:endParaRPr lang="de-DE" dirty="0"/>
          </a:p>
          <a:p>
            <a:endParaRPr lang="de-DE" dirty="0" smtClean="0"/>
          </a:p>
          <a:p>
            <a:r>
              <a:rPr lang="de-DE" dirty="0" smtClean="0"/>
              <a:t>Der STV erhält den Antrag zurück und hebt die Sicherheitsmaßnahmen auf.</a:t>
            </a:r>
            <a:endParaRPr lang="de-DE" dirty="0"/>
          </a:p>
        </p:txBody>
      </p:sp>
    </p:spTree>
    <p:extLst>
      <p:ext uri="{BB962C8B-B14F-4D97-AF65-F5344CB8AC3E}">
        <p14:creationId xmlns:p14="http://schemas.microsoft.com/office/powerpoint/2010/main" val="1799965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Shutdownarbeiten</a:t>
            </a:r>
            <a:r>
              <a:rPr lang="de-DE" dirty="0" smtClean="0"/>
              <a:t>: Fremdfirmen</a:t>
            </a:r>
            <a:endParaRPr lang="de-DE" dirty="0"/>
          </a:p>
        </p:txBody>
      </p:sp>
      <p:sp>
        <p:nvSpPr>
          <p:cNvPr id="3" name="Inhaltsplatzhalter 2"/>
          <p:cNvSpPr>
            <a:spLocks noGrp="1"/>
          </p:cNvSpPr>
          <p:nvPr>
            <p:ph idx="1"/>
          </p:nvPr>
        </p:nvSpPr>
        <p:spPr/>
        <p:txBody>
          <a:bodyPr/>
          <a:lstStyle/>
          <a:p>
            <a:r>
              <a:rPr lang="de-DE" dirty="0" smtClean="0"/>
              <a:t>Der GSI Mitarbeiter, der die Fremdfirma beauftragt, füllt F9 aus </a:t>
            </a:r>
            <a:r>
              <a:rPr lang="de-DE" b="1" dirty="0" smtClean="0"/>
              <a:t>und</a:t>
            </a:r>
            <a:r>
              <a:rPr lang="de-DE" dirty="0" smtClean="0"/>
              <a:t> F17.</a:t>
            </a:r>
          </a:p>
          <a:p>
            <a:pPr marL="457200" indent="-457200">
              <a:buFont typeface="+mj-lt"/>
              <a:buAutoNum type="arabicPeriod"/>
            </a:pPr>
            <a:r>
              <a:rPr lang="de-DE" dirty="0" smtClean="0"/>
              <a:t>Erste Station ist Abteilung </a:t>
            </a:r>
            <a:r>
              <a:rPr lang="de-DE" dirty="0" err="1" smtClean="0"/>
              <a:t>SiFa</a:t>
            </a:r>
            <a:endParaRPr lang="de-DE" dirty="0" smtClean="0"/>
          </a:p>
          <a:p>
            <a:pPr marL="457200" indent="-457200">
              <a:buFont typeface="+mj-lt"/>
              <a:buAutoNum type="arabicPeriod"/>
            </a:pPr>
            <a:r>
              <a:rPr lang="de-DE" dirty="0" smtClean="0"/>
              <a:t>Brandschutz</a:t>
            </a:r>
          </a:p>
          <a:p>
            <a:pPr marL="457200" indent="-457200">
              <a:buFont typeface="+mj-lt"/>
              <a:buAutoNum type="arabicPeriod"/>
            </a:pPr>
            <a:r>
              <a:rPr lang="de-DE" dirty="0" smtClean="0"/>
              <a:t>Laserschutz </a:t>
            </a:r>
          </a:p>
          <a:p>
            <a:pPr marL="457200" indent="-457200">
              <a:buFont typeface="+mj-lt"/>
              <a:buAutoNum type="arabicPeriod"/>
            </a:pPr>
            <a:r>
              <a:rPr lang="de-DE" dirty="0" smtClean="0"/>
              <a:t>Strahlenschutz</a:t>
            </a:r>
          </a:p>
          <a:p>
            <a:r>
              <a:rPr lang="de-DE" dirty="0" smtClean="0"/>
              <a:t>dann erst STV</a:t>
            </a:r>
          </a:p>
          <a:p>
            <a:r>
              <a:rPr lang="de-DE" dirty="0" smtClean="0"/>
              <a:t>Die Aufsichtsführende Person der Fremdfirma bestätigt die Belehrungen. </a:t>
            </a:r>
            <a:endParaRPr lang="de-DE" dirty="0"/>
          </a:p>
          <a:p>
            <a:r>
              <a:rPr lang="de-DE" dirty="0" smtClean="0"/>
              <a:t>Es gibt immer eine Aufsichtsführende Person seitens des GSI</a:t>
            </a:r>
          </a:p>
          <a:p>
            <a:endParaRPr lang="de-DE" dirty="0"/>
          </a:p>
        </p:txBody>
      </p:sp>
    </p:spTree>
    <p:extLst>
      <p:ext uri="{BB962C8B-B14F-4D97-AF65-F5344CB8AC3E}">
        <p14:creationId xmlns:p14="http://schemas.microsoft.com/office/powerpoint/2010/main" val="212724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smtClean="0"/>
              <a:t>Shutdownarbeiten</a:t>
            </a:r>
            <a:r>
              <a:rPr lang="de-DE" dirty="0" smtClean="0"/>
              <a:t>: Fremdfirmen, nach der Arbeit</a:t>
            </a:r>
            <a:endParaRPr lang="de-DE" dirty="0"/>
          </a:p>
        </p:txBody>
      </p:sp>
      <p:sp>
        <p:nvSpPr>
          <p:cNvPr id="3" name="Inhaltsplatzhalter 2"/>
          <p:cNvSpPr>
            <a:spLocks noGrp="1"/>
          </p:cNvSpPr>
          <p:nvPr>
            <p:ph idx="1"/>
          </p:nvPr>
        </p:nvSpPr>
        <p:spPr/>
        <p:txBody>
          <a:bodyPr>
            <a:normAutofit/>
          </a:bodyPr>
          <a:lstStyle/>
          <a:p>
            <a:r>
              <a:rPr lang="de-DE" dirty="0" smtClean="0"/>
              <a:t>Die Beendigung der Arbeiten und Entfernen der Arbeitsmittel und Abfälle wird durch die </a:t>
            </a:r>
            <a:r>
              <a:rPr lang="de-DE" dirty="0" err="1" smtClean="0"/>
              <a:t>aufsichtsführende</a:t>
            </a:r>
            <a:r>
              <a:rPr lang="de-DE" dirty="0" smtClean="0"/>
              <a:t> Person der Fremdfirma bestätigt.</a:t>
            </a:r>
          </a:p>
          <a:p>
            <a:r>
              <a:rPr lang="de-DE" dirty="0" smtClean="0"/>
              <a:t>Beschädigungen sind zu melden.</a:t>
            </a:r>
          </a:p>
          <a:p>
            <a:r>
              <a:rPr lang="de-DE" dirty="0" smtClean="0"/>
              <a:t>Der GSI Auftraggeber gibt einen Arbeitsbericht ab und ist verantwortlich, dass Formulare F7 und F17 wieder beim STV landen.</a:t>
            </a:r>
          </a:p>
          <a:p>
            <a:endParaRPr lang="de-DE" dirty="0"/>
          </a:p>
          <a:p>
            <a:r>
              <a:rPr lang="de-DE" dirty="0" smtClean="0"/>
              <a:t>Die Mitarbeiter der Fremdfirmen müssen auch alle Voraussetzungen für den Zugang zum Tunnel haben.</a:t>
            </a:r>
          </a:p>
          <a:p>
            <a:r>
              <a:rPr lang="de-DE" dirty="0" smtClean="0"/>
              <a:t>Zu dem Formular F17 gibt es ein Infoblatt auf der SIS18 Seite</a:t>
            </a:r>
            <a:endParaRPr lang="de-DE" dirty="0"/>
          </a:p>
        </p:txBody>
      </p:sp>
    </p:spTree>
    <p:extLst>
      <p:ext uri="{BB962C8B-B14F-4D97-AF65-F5344CB8AC3E}">
        <p14:creationId xmlns:p14="http://schemas.microsoft.com/office/powerpoint/2010/main" val="3564416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Arbeiten im laufenden Betrieb I </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Die </a:t>
            </a:r>
            <a:r>
              <a:rPr lang="de-DE" dirty="0"/>
              <a:t>von der Betriebsmannschaft angeforderte Anlagenrufbereitschaft prüft, ob eine schriftliche Arbeitserlaubnis gemäß F.9, F.17 oder F.18 der Betriebsordnung beim zuständigen STV zu beantragen ist. </a:t>
            </a:r>
            <a:br>
              <a:rPr lang="de-DE" dirty="0"/>
            </a:br>
            <a:r>
              <a:rPr lang="de-DE" dirty="0"/>
              <a:t>Während der Betriebsphase verbleibt die Arbeitserlaubnis bis zur finalen Aufhebung der Sicherheitsmaßnahmen im Hauptkontrollraum (HKR). Anschließend ist sie an den STV zur Aufbewahrung zu übergeben.</a:t>
            </a:r>
          </a:p>
          <a:p>
            <a:r>
              <a:rPr lang="de-DE" dirty="0"/>
              <a:t>Muss im Verlauf eines Rufbereitschaftseinsatzes eine Reparatur im </a:t>
            </a:r>
            <a:r>
              <a:rPr lang="de-DE" dirty="0" err="1"/>
              <a:t>Synchrotrontunnel</a:t>
            </a:r>
            <a:r>
              <a:rPr lang="de-DE" dirty="0"/>
              <a:t> ausgeführt werden, </a:t>
            </a:r>
            <a:r>
              <a:rPr lang="de-DE" b="1" dirty="0"/>
              <a:t>so ist in jedem Fall vor Beginn der Reparatur der Schichtleiter</a:t>
            </a:r>
            <a:r>
              <a:rPr lang="de-DE" dirty="0"/>
              <a:t> über die geplanten Maßnahmen und deren voraussichtliche Dauer </a:t>
            </a:r>
            <a:r>
              <a:rPr lang="de-DE" b="1" dirty="0"/>
              <a:t>zu informieren</a:t>
            </a:r>
            <a:r>
              <a:rPr lang="de-DE" dirty="0"/>
              <a:t>.</a:t>
            </a:r>
            <a:br>
              <a:rPr lang="de-DE" dirty="0"/>
            </a:br>
            <a:r>
              <a:rPr lang="de-DE" dirty="0"/>
              <a:t>Außerdem ist in jedem Fall ein Mitarbeiter der Abteilung ST hinzuzuziehen, der die geplante Arbeit vorher aus Strahlenschutzsicht freigeben muss und ggf. besondere Dosimeter, z.B. </a:t>
            </a:r>
            <a:r>
              <a:rPr lang="de-DE" dirty="0" err="1"/>
              <a:t>Radeye</a:t>
            </a:r>
            <a:r>
              <a:rPr lang="de-DE" dirty="0"/>
              <a:t>, austeilt.</a:t>
            </a:r>
          </a:p>
          <a:p>
            <a:endParaRPr lang="de-DE" dirty="0"/>
          </a:p>
        </p:txBody>
      </p:sp>
    </p:spTree>
    <p:extLst>
      <p:ext uri="{BB962C8B-B14F-4D97-AF65-F5344CB8AC3E}">
        <p14:creationId xmlns:p14="http://schemas.microsoft.com/office/powerpoint/2010/main" val="1860332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Arbeiten im laufenden </a:t>
            </a:r>
            <a:r>
              <a:rPr lang="de-DE" dirty="0" smtClean="0"/>
              <a:t>Betrieb II</a:t>
            </a:r>
            <a:endParaRPr lang="de-DE" dirty="0"/>
          </a:p>
        </p:txBody>
      </p:sp>
      <p:sp>
        <p:nvSpPr>
          <p:cNvPr id="3" name="Inhaltsplatzhalter 2"/>
          <p:cNvSpPr>
            <a:spLocks noGrp="1"/>
          </p:cNvSpPr>
          <p:nvPr>
            <p:ph idx="1"/>
          </p:nvPr>
        </p:nvSpPr>
        <p:spPr/>
        <p:txBody>
          <a:bodyPr>
            <a:normAutofit/>
          </a:bodyPr>
          <a:lstStyle/>
          <a:p>
            <a:r>
              <a:rPr lang="de-DE" b="1" dirty="0"/>
              <a:t>Arbeiten die ohne Information des STV und/oder ohne schriftlichen Antrag durchgeführt werden </a:t>
            </a:r>
            <a:r>
              <a:rPr lang="de-DE" b="1" dirty="0" smtClean="0"/>
              <a:t>können:</a:t>
            </a:r>
            <a:endParaRPr lang="de-DE" dirty="0"/>
          </a:p>
          <a:p>
            <a:pPr lvl="1"/>
            <a:r>
              <a:rPr lang="de-DE" dirty="0"/>
              <a:t>Eine Reparatur im Falle eines Rufbereitschaftseinsatzes während des laufenden Betriebes kann unter folgenden Voraussetzungen ohne Benachrichtigung des STV durchgeführt werden:</a:t>
            </a:r>
          </a:p>
          <a:p>
            <a:pPr lvl="1"/>
            <a:r>
              <a:rPr lang="de-DE" dirty="0"/>
              <a:t>Es handelt sich um eine lokale Störung an EINER technischen Anlage (HF-Anlage, Injektions-Extraktionsgeräte etc.) </a:t>
            </a:r>
          </a:p>
          <a:p>
            <a:pPr lvl="1"/>
            <a:r>
              <a:rPr lang="de-DE" dirty="0"/>
              <a:t>Die Reparatur wird durch ein Mitglied der zuständigen Fachgruppe ausgeführt und die ausführende Person ist vom Anlagenverantwortlichen unterwiesen worden </a:t>
            </a:r>
          </a:p>
          <a:p>
            <a:pPr lvl="1"/>
            <a:r>
              <a:rPr lang="de-DE" dirty="0"/>
              <a:t>Eine Gefährdung durch benachbarte Komponenten kann ausgeschlossen </a:t>
            </a:r>
            <a:r>
              <a:rPr lang="de-DE" dirty="0" smtClean="0"/>
              <a:t>werden</a:t>
            </a:r>
            <a:endParaRPr lang="de-DE" dirty="0"/>
          </a:p>
        </p:txBody>
      </p:sp>
    </p:spTree>
    <p:extLst>
      <p:ext uri="{BB962C8B-B14F-4D97-AF65-F5344CB8AC3E}">
        <p14:creationId xmlns:p14="http://schemas.microsoft.com/office/powerpoint/2010/main" val="283703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Arbeiten im laufenden Betrieb </a:t>
            </a:r>
            <a:r>
              <a:rPr lang="de-DE" dirty="0" smtClean="0"/>
              <a:t>III</a:t>
            </a:r>
            <a:endParaRPr lang="de-DE" dirty="0"/>
          </a:p>
        </p:txBody>
      </p:sp>
      <p:sp>
        <p:nvSpPr>
          <p:cNvPr id="3" name="Inhaltsplatzhalter 2"/>
          <p:cNvSpPr>
            <a:spLocks noGrp="1"/>
          </p:cNvSpPr>
          <p:nvPr>
            <p:ph idx="1"/>
          </p:nvPr>
        </p:nvSpPr>
        <p:spPr/>
        <p:txBody>
          <a:bodyPr>
            <a:normAutofit fontScale="92500" lnSpcReduction="20000"/>
          </a:bodyPr>
          <a:lstStyle/>
          <a:p>
            <a:r>
              <a:rPr lang="de-DE" dirty="0"/>
              <a:t>Bei Rufbereitschaftseinsätzen von Mitarbeitern einer Fachabteilung, an den in der Verantwortung dieser Fachabteilung liegenden Geräten wird unterstellt, dass der zuständige Anlagenverantwortliche (AV) die Rufbereitschaften über besondere Gefahren und über notwendige Sicherheitsmaßnahmen aufgeklärt hat. Insbesondere wird unterstellt, dass die Rufbereitschaften in der Lage sind "Ihre" Geräte freizuschalten und gegen Wiedereinschalten zu sichern und einzuschätzen bei welchen Handlungen diese Maßnahme zu erfolgen hat. </a:t>
            </a:r>
            <a:r>
              <a:rPr lang="de-DE" b="1" dirty="0"/>
              <a:t>Die Anlagenrufbereitschaft übernimmt in der Zeit ihrer Tätigkeiten die Verantwortung des AV.</a:t>
            </a:r>
            <a:r>
              <a:rPr lang="de-DE" dirty="0"/>
              <a:t> Die lokalen Sicherheitsmaßnahmen sind von der Anlagenrufbereitschaft selbst wieder rückgängig zu machen.</a:t>
            </a:r>
          </a:p>
          <a:p>
            <a:r>
              <a:rPr lang="de-DE" dirty="0"/>
              <a:t>Ein derartiger Rufbereitschaftseinsatz wird aus diesem Grunde (im laufenden Betrieb) als sicher eingestuft und erfordert nicht die Einschaltung des STV. </a:t>
            </a:r>
          </a:p>
        </p:txBody>
      </p:sp>
    </p:spTree>
    <p:extLst>
      <p:ext uri="{BB962C8B-B14F-4D97-AF65-F5344CB8AC3E}">
        <p14:creationId xmlns:p14="http://schemas.microsoft.com/office/powerpoint/2010/main" val="3982692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Arbeiten im laufenden Betrieb </a:t>
            </a:r>
            <a:r>
              <a:rPr lang="de-DE" dirty="0" smtClean="0"/>
              <a:t>IV:</a:t>
            </a:r>
            <a:br>
              <a:rPr lang="de-DE" dirty="0" smtClean="0"/>
            </a:br>
            <a:r>
              <a:rPr lang="de-DE" dirty="0" smtClean="0"/>
              <a:t>Wann wird der STV zugezogen?</a:t>
            </a:r>
            <a:endParaRPr lang="de-DE" dirty="0"/>
          </a:p>
        </p:txBody>
      </p:sp>
      <p:sp>
        <p:nvSpPr>
          <p:cNvPr id="3" name="Inhaltsplatzhalter 2"/>
          <p:cNvSpPr>
            <a:spLocks noGrp="1"/>
          </p:cNvSpPr>
          <p:nvPr>
            <p:ph idx="1"/>
          </p:nvPr>
        </p:nvSpPr>
        <p:spPr/>
        <p:txBody>
          <a:bodyPr>
            <a:normAutofit fontScale="92500" lnSpcReduction="20000"/>
          </a:bodyPr>
          <a:lstStyle/>
          <a:p>
            <a:r>
              <a:rPr lang="de-DE" b="1" dirty="0" smtClean="0"/>
              <a:t>Arbeiten </a:t>
            </a:r>
            <a:r>
              <a:rPr lang="de-DE" b="1" dirty="0"/>
              <a:t>die grundsätzlich der Zustimmung des STV bedürfen und schriftlich beantragt werden </a:t>
            </a:r>
            <a:r>
              <a:rPr lang="de-DE" b="1" dirty="0" smtClean="0"/>
              <a:t>müssen:</a:t>
            </a:r>
          </a:p>
          <a:p>
            <a:pPr lvl="1"/>
            <a:r>
              <a:rPr lang="de-DE" dirty="0" smtClean="0"/>
              <a:t>Mehrere </a:t>
            </a:r>
            <a:r>
              <a:rPr lang="de-DE" dirty="0"/>
              <a:t>technische Anlagen sind </a:t>
            </a:r>
            <a:r>
              <a:rPr lang="de-DE" dirty="0" smtClean="0"/>
              <a:t>betroffen</a:t>
            </a:r>
          </a:p>
          <a:p>
            <a:pPr lvl="1"/>
            <a:r>
              <a:rPr lang="de-DE" dirty="0" smtClean="0"/>
              <a:t>Infrastruktureinrichtungen</a:t>
            </a:r>
            <a:r>
              <a:rPr lang="de-DE" dirty="0"/>
              <a:t>, insbesondere Kühlwasserkreisläufe, sind </a:t>
            </a:r>
            <a:r>
              <a:rPr lang="de-DE" dirty="0" smtClean="0"/>
              <a:t>betroffen</a:t>
            </a:r>
          </a:p>
          <a:p>
            <a:pPr lvl="1"/>
            <a:r>
              <a:rPr lang="de-DE" dirty="0" smtClean="0"/>
              <a:t>Arbeiten </a:t>
            </a:r>
            <a:r>
              <a:rPr lang="de-DE" dirty="0"/>
              <a:t>sind in unmittelbarer Nähe von "fremden" Anlagen </a:t>
            </a:r>
            <a:r>
              <a:rPr lang="de-DE" dirty="0" smtClean="0"/>
              <a:t>notwendig</a:t>
            </a:r>
          </a:p>
          <a:p>
            <a:pPr lvl="1"/>
            <a:r>
              <a:rPr lang="de-DE" dirty="0" smtClean="0"/>
              <a:t>Die </a:t>
            </a:r>
            <a:r>
              <a:rPr lang="de-DE" dirty="0"/>
              <a:t>ausführenden Personen wurden nicht vom zuständigen Anlagenverantwortlichen sicherheitstechnisch unterwiesen </a:t>
            </a:r>
            <a:r>
              <a:rPr lang="de-DE" dirty="0" smtClean="0"/>
              <a:t>und/oder </a:t>
            </a:r>
            <a:r>
              <a:rPr lang="de-DE" dirty="0"/>
              <a:t>gehören nicht der zuständigen Fachabteilung </a:t>
            </a:r>
            <a:r>
              <a:rPr lang="de-DE" dirty="0" smtClean="0"/>
              <a:t>an</a:t>
            </a:r>
          </a:p>
          <a:p>
            <a:pPr lvl="1"/>
            <a:r>
              <a:rPr lang="de-DE" dirty="0" smtClean="0"/>
              <a:t>Wenn </a:t>
            </a:r>
            <a:r>
              <a:rPr lang="de-DE" dirty="0"/>
              <a:t>eine Gefährdung von an den Arbeiten nicht beteiligten Personen entstehen </a:t>
            </a:r>
            <a:r>
              <a:rPr lang="de-DE" dirty="0" smtClean="0"/>
              <a:t>könnte</a:t>
            </a:r>
          </a:p>
          <a:p>
            <a:pPr lvl="1"/>
            <a:r>
              <a:rPr lang="de-DE" dirty="0" smtClean="0"/>
              <a:t>Es </a:t>
            </a:r>
            <a:r>
              <a:rPr lang="de-DE" dirty="0"/>
              <a:t>besteht Unsicherheit über andere mögliche </a:t>
            </a:r>
            <a:r>
              <a:rPr lang="de-DE" dirty="0" smtClean="0"/>
              <a:t>Gefahrenquellen</a:t>
            </a:r>
          </a:p>
          <a:p>
            <a:pPr lvl="1"/>
            <a:r>
              <a:rPr lang="de-DE" dirty="0" smtClean="0"/>
              <a:t>Es </a:t>
            </a:r>
            <a:r>
              <a:rPr lang="de-DE" dirty="0"/>
              <a:t>besteht Unsicherheit darüber, ob Geräte oder Anlagenteile benachbarter Komponenten freigeschaltet werden </a:t>
            </a:r>
            <a:r>
              <a:rPr lang="de-DE" dirty="0" smtClean="0"/>
              <a:t>müssen</a:t>
            </a:r>
          </a:p>
          <a:p>
            <a:pPr lvl="1"/>
            <a:r>
              <a:rPr lang="de-DE" dirty="0" smtClean="0"/>
              <a:t>Es </a:t>
            </a:r>
            <a:r>
              <a:rPr lang="de-DE" dirty="0"/>
              <a:t>sind Arbeiten unter Beteiligung von Fremdfirmen notwendig</a:t>
            </a:r>
          </a:p>
        </p:txBody>
      </p:sp>
    </p:spTree>
    <p:extLst>
      <p:ext uri="{BB962C8B-B14F-4D97-AF65-F5344CB8AC3E}">
        <p14:creationId xmlns:p14="http://schemas.microsoft.com/office/powerpoint/2010/main" val="2612171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2565" y="271335"/>
            <a:ext cx="6366162" cy="787557"/>
          </a:xfrm>
        </p:spPr>
        <p:txBody>
          <a:bodyPr>
            <a:normAutofit/>
          </a:bodyPr>
          <a:lstStyle/>
          <a:p>
            <a:r>
              <a:rPr lang="de-DE" dirty="0"/>
              <a:t>Arbeiten im laufenden Betrieb </a:t>
            </a:r>
            <a:r>
              <a:rPr lang="de-DE" dirty="0" smtClean="0"/>
              <a:t>V: Hinweise</a:t>
            </a:r>
            <a:endParaRPr lang="de-DE" dirty="0"/>
          </a:p>
        </p:txBody>
      </p:sp>
      <p:sp>
        <p:nvSpPr>
          <p:cNvPr id="3" name="Inhaltsplatzhalter 2"/>
          <p:cNvSpPr>
            <a:spLocks noGrp="1"/>
          </p:cNvSpPr>
          <p:nvPr>
            <p:ph idx="1"/>
          </p:nvPr>
        </p:nvSpPr>
        <p:spPr/>
        <p:txBody>
          <a:bodyPr>
            <a:normAutofit fontScale="92500" lnSpcReduction="20000"/>
          </a:bodyPr>
          <a:lstStyle/>
          <a:p>
            <a:r>
              <a:rPr lang="de-DE" dirty="0"/>
              <a:t>Es ist nicht davon auszugehen, dass eine im Hauptkontrollraum (HKR) abgeschaltete Anlage gegen Wiedereinschalten gesichert ist und tatsächlich nicht wieder eingeschaltet wird!</a:t>
            </a:r>
          </a:p>
          <a:p>
            <a:r>
              <a:rPr lang="de-DE" dirty="0"/>
              <a:t>Auch können mechanische Antriebe jederzeit vom HKR aus gefahren werden!</a:t>
            </a:r>
            <a:br>
              <a:rPr lang="de-DE" dirty="0"/>
            </a:br>
            <a:r>
              <a:rPr lang="de-DE" dirty="0"/>
              <a:t>Die üblicherweise im SISCONTROL erfolgten Geräteabschaltungen, können jederzeit, z.B. durch einen nicht informierten Schichtteilnehmer rückgängig gemacht werden. Das wieder Hinzuschalten von ausgefallenen Geräten und Anlagen ist eine häufig vorkommende Standardprozedur im Betrieb. </a:t>
            </a:r>
            <a:br>
              <a:rPr lang="de-DE" dirty="0"/>
            </a:br>
            <a:r>
              <a:rPr lang="de-DE" dirty="0"/>
              <a:t/>
            </a:r>
            <a:br>
              <a:rPr lang="de-DE" dirty="0"/>
            </a:br>
            <a:r>
              <a:rPr lang="de-DE" b="1" dirty="0"/>
              <a:t>Das Abschalten eines Gerätes im HKR ist demnach keine hinreichende Voraussetzung zur Durchführung einer Arbeit oder Reparatur an oder in der Nähe einer Anlage oder eines Gerätes im Tunnel.</a:t>
            </a:r>
            <a:endParaRPr lang="de-DE" dirty="0"/>
          </a:p>
          <a:p>
            <a:endParaRPr lang="de-DE" dirty="0"/>
          </a:p>
        </p:txBody>
      </p:sp>
    </p:spTree>
    <p:extLst>
      <p:ext uri="{BB962C8B-B14F-4D97-AF65-F5344CB8AC3E}">
        <p14:creationId xmlns:p14="http://schemas.microsoft.com/office/powerpoint/2010/main" val="42115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Zugang</a:t>
            </a:r>
            <a:endParaRPr lang="de-DE" dirty="0"/>
          </a:p>
        </p:txBody>
      </p:sp>
      <p:sp>
        <p:nvSpPr>
          <p:cNvPr id="3" name="Inhaltsplatzhalter 2"/>
          <p:cNvSpPr>
            <a:spLocks noGrp="1"/>
          </p:cNvSpPr>
          <p:nvPr>
            <p:ph idx="1"/>
          </p:nvPr>
        </p:nvSpPr>
        <p:spPr>
          <a:xfrm>
            <a:off x="422565" y="1450685"/>
            <a:ext cx="4177144" cy="4903585"/>
          </a:xfrm>
        </p:spPr>
        <p:txBody>
          <a:bodyPr>
            <a:normAutofit fontScale="92500"/>
          </a:bodyPr>
          <a:lstStyle/>
          <a:p>
            <a:r>
              <a:rPr lang="de-DE" dirty="0" smtClean="0"/>
              <a:t>Zugang erfolgt über die Personenschleuse. </a:t>
            </a:r>
          </a:p>
          <a:p>
            <a:r>
              <a:rPr lang="de-DE" dirty="0" smtClean="0"/>
              <a:t>Beim „Transport sperriger Güter“ (TSG) durch die Gittertür gehen die Personen trotzdem durch die Schleuse.</a:t>
            </a:r>
          </a:p>
          <a:p>
            <a:r>
              <a:rPr lang="de-DE" dirty="0" smtClean="0"/>
              <a:t>Zustände:</a:t>
            </a:r>
            <a:br>
              <a:rPr lang="de-DE" dirty="0" smtClean="0"/>
            </a:br>
            <a:r>
              <a:rPr lang="de-DE" sz="1600" dirty="0" smtClean="0"/>
              <a:t>1. Sperrbereich (Strahlbetrieb)</a:t>
            </a:r>
            <a:br>
              <a:rPr lang="de-DE" sz="1600" dirty="0" smtClean="0"/>
            </a:br>
            <a:r>
              <a:rPr lang="de-DE" sz="1600" dirty="0" smtClean="0"/>
              <a:t>2. Kontrollbereich (</a:t>
            </a:r>
            <a:r>
              <a:rPr lang="de-DE" sz="1600" dirty="0" err="1" smtClean="0"/>
              <a:t>kontr</a:t>
            </a:r>
            <a:r>
              <a:rPr lang="de-DE" sz="1600" dirty="0" smtClean="0"/>
              <a:t>. Zugang)</a:t>
            </a:r>
            <a:br>
              <a:rPr lang="de-DE" sz="1600" dirty="0" smtClean="0"/>
            </a:br>
            <a:r>
              <a:rPr lang="de-DE" sz="1600" dirty="0" smtClean="0"/>
              <a:t>3. AEB (beim SIS nicht vorgesehen) </a:t>
            </a:r>
            <a:br>
              <a:rPr lang="de-DE" sz="1600" dirty="0" smtClean="0"/>
            </a:br>
            <a:r>
              <a:rPr lang="de-DE" sz="1600" dirty="0" smtClean="0"/>
              <a:t>4. Frei zugänglich ( beim SIS nicht vorgesehen)</a:t>
            </a:r>
          </a:p>
          <a:p>
            <a:r>
              <a:rPr lang="de-DE" dirty="0" smtClean="0"/>
              <a:t>Zugang ist nur zu dienstlichen Zwecken gestattet.</a:t>
            </a:r>
          </a:p>
          <a:p>
            <a:endParaRPr lang="de-DE" sz="1600" dirty="0" smtClean="0"/>
          </a:p>
        </p:txBody>
      </p:sp>
      <p:pic>
        <p:nvPicPr>
          <p:cNvPr id="1026" name="Picture 2" descr="https://www-sist.gsi.de/media/cms_53859e60f1cd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829" y="1058892"/>
            <a:ext cx="3867150"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4893830" y="4634726"/>
            <a:ext cx="3867150" cy="1754326"/>
          </a:xfrm>
          <a:prstGeom prst="rect">
            <a:avLst/>
          </a:prstGeom>
        </p:spPr>
        <p:txBody>
          <a:bodyPr vert="horz" wrap="square" lIns="91440" tIns="45720" rIns="91440" bIns="45720" rtlCol="0" anchor="t">
            <a:spAutoFit/>
          </a:bodyPr>
          <a:lstStyle/>
          <a:p>
            <a:r>
              <a:rPr lang="de-DE" b="1" i="1" dirty="0">
                <a:solidFill>
                  <a:srgbClr val="FF0000"/>
                </a:solidFill>
              </a:rPr>
              <a:t>Vor dem Verlassen des SIS ist die Nutzung des Hand- </a:t>
            </a:r>
            <a:r>
              <a:rPr lang="de-DE" b="1" i="1" dirty="0" smtClean="0">
                <a:solidFill>
                  <a:srgbClr val="FF0000"/>
                </a:solidFill>
              </a:rPr>
              <a:t>Fußmonitors</a:t>
            </a:r>
          </a:p>
          <a:p>
            <a:r>
              <a:rPr lang="de-DE" b="1" i="1" dirty="0" smtClean="0">
                <a:solidFill>
                  <a:srgbClr val="FF0000"/>
                </a:solidFill>
              </a:rPr>
              <a:t>vor </a:t>
            </a:r>
            <a:r>
              <a:rPr lang="de-DE" b="1" i="1" dirty="0">
                <a:solidFill>
                  <a:srgbClr val="FF0000"/>
                </a:solidFill>
              </a:rPr>
              <a:t>der Schleuse zwingend </a:t>
            </a:r>
            <a:r>
              <a:rPr lang="de-DE" b="1" i="1" dirty="0" smtClean="0">
                <a:solidFill>
                  <a:srgbClr val="FF0000"/>
                </a:solidFill>
              </a:rPr>
              <a:t>vor-- geschrieben, um etwaige Kontaminationen </a:t>
            </a:r>
            <a:r>
              <a:rPr lang="de-DE" b="1" i="1" dirty="0">
                <a:solidFill>
                  <a:srgbClr val="FF0000"/>
                </a:solidFill>
              </a:rPr>
              <a:t>nicht zu verschleppen!</a:t>
            </a:r>
            <a:endParaRPr lang="de-DE" dirty="0" smtClean="0">
              <a:solidFill>
                <a:srgbClr val="FF0000"/>
              </a:solidFill>
            </a:endParaRPr>
          </a:p>
        </p:txBody>
      </p:sp>
    </p:spTree>
    <p:extLst>
      <p:ext uri="{BB962C8B-B14F-4D97-AF65-F5344CB8AC3E}">
        <p14:creationId xmlns:p14="http://schemas.microsoft.com/office/powerpoint/2010/main" val="1946839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Heißarbeiten und Stauberzeugung</a:t>
            </a:r>
            <a:endParaRPr lang="de-DE" dirty="0"/>
          </a:p>
        </p:txBody>
      </p:sp>
      <p:sp>
        <p:nvSpPr>
          <p:cNvPr id="3" name="Inhaltsplatzhalter 2"/>
          <p:cNvSpPr>
            <a:spLocks noGrp="1"/>
          </p:cNvSpPr>
          <p:nvPr>
            <p:ph idx="1"/>
          </p:nvPr>
        </p:nvSpPr>
        <p:spPr/>
        <p:txBody>
          <a:bodyPr/>
          <a:lstStyle/>
          <a:p>
            <a:r>
              <a:rPr lang="de-DE" dirty="0" smtClean="0"/>
              <a:t>Bei Heißarbeiten ist zusätzlich ein Formular F18 auszufüllen und von der Abteilung SE, Brandschutz, freizugeben. </a:t>
            </a:r>
          </a:p>
          <a:p>
            <a:endParaRPr lang="de-DE" dirty="0"/>
          </a:p>
          <a:p>
            <a:r>
              <a:rPr lang="de-DE" dirty="0" smtClean="0"/>
              <a:t>Die Arbeitsantrag (F9 oder F9+F17) gilt </a:t>
            </a:r>
            <a:r>
              <a:rPr lang="de-DE" dirty="0" err="1" smtClean="0"/>
              <a:t>inb</a:t>
            </a:r>
            <a:r>
              <a:rPr lang="de-DE" dirty="0" smtClean="0"/>
              <a:t> diesem Fall nur in Verbindung mit den Brandschutzmaßnahmen von F18.</a:t>
            </a:r>
          </a:p>
          <a:p>
            <a:endParaRPr lang="de-DE" dirty="0"/>
          </a:p>
          <a:p>
            <a:r>
              <a:rPr lang="de-DE" dirty="0" smtClean="0"/>
              <a:t>Bei stauberzeugenden Tätigkeiten muss auch die Brandmeldeanlage stillgelegt werden. </a:t>
            </a:r>
            <a:endParaRPr lang="de-DE" dirty="0"/>
          </a:p>
        </p:txBody>
      </p:sp>
    </p:spTree>
    <p:extLst>
      <p:ext uri="{BB962C8B-B14F-4D97-AF65-F5344CB8AC3E}">
        <p14:creationId xmlns:p14="http://schemas.microsoft.com/office/powerpoint/2010/main" val="1861286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Noch Fragen? </a:t>
            </a:r>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17" y="1252572"/>
            <a:ext cx="7329610" cy="518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39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17" y="1293090"/>
            <a:ext cx="5019062" cy="5255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Verhalten im Notfall I: Fluchtwege</a:t>
            </a:r>
            <a:endParaRPr lang="de-DE" dirty="0"/>
          </a:p>
        </p:txBody>
      </p:sp>
      <p:sp>
        <p:nvSpPr>
          <p:cNvPr id="3" name="Inhaltsplatzhalter 2"/>
          <p:cNvSpPr>
            <a:spLocks noGrp="1"/>
          </p:cNvSpPr>
          <p:nvPr>
            <p:ph idx="1"/>
          </p:nvPr>
        </p:nvSpPr>
        <p:spPr>
          <a:xfrm>
            <a:off x="4161453" y="1450685"/>
            <a:ext cx="4472945" cy="4903585"/>
          </a:xfrm>
        </p:spPr>
        <p:txBody>
          <a:bodyPr/>
          <a:lstStyle/>
          <a:p>
            <a:r>
              <a:rPr lang="de-DE" dirty="0" smtClean="0"/>
              <a:t>Der Tunnel hat 3 Notausgänge und die Schleuse selbst hat eine Notentriegelung.</a:t>
            </a:r>
          </a:p>
          <a:p>
            <a:r>
              <a:rPr lang="de-DE" b="1" dirty="0" smtClean="0">
                <a:solidFill>
                  <a:srgbClr val="FF0000"/>
                </a:solidFill>
              </a:rPr>
              <a:t>Brandfall:</a:t>
            </a:r>
            <a:r>
              <a:rPr lang="de-DE" b="1" dirty="0" smtClean="0"/>
              <a:t> </a:t>
            </a:r>
            <a:r>
              <a:rPr lang="de-DE" dirty="0" smtClean="0"/>
              <a:t>Der Tunnel ist unverzüglich zu verlassen und ein Brandmelder zu betätigen</a:t>
            </a:r>
          </a:p>
          <a:p>
            <a:r>
              <a:rPr lang="de-DE" dirty="0" smtClean="0"/>
              <a:t>In jedem Fall Pforte benachrichtigen: </a:t>
            </a:r>
            <a:r>
              <a:rPr lang="de-DE" b="1" dirty="0" smtClean="0"/>
              <a:t>2210</a:t>
            </a:r>
          </a:p>
          <a:p>
            <a:r>
              <a:rPr lang="de-DE" b="1" dirty="0" smtClean="0"/>
              <a:t>Eigene Sicherheit geht vor Personenbergung.</a:t>
            </a:r>
          </a:p>
          <a:p>
            <a:endParaRPr lang="de-DE" dirty="0"/>
          </a:p>
        </p:txBody>
      </p:sp>
      <p:cxnSp>
        <p:nvCxnSpPr>
          <p:cNvPr id="5" name="Gerade Verbindung mit Pfeil 4"/>
          <p:cNvCxnSpPr/>
          <p:nvPr/>
        </p:nvCxnSpPr>
        <p:spPr>
          <a:xfrm flipH="1">
            <a:off x="1866122" y="1293090"/>
            <a:ext cx="1156996" cy="666339"/>
          </a:xfrm>
          <a:prstGeom prst="straightConnector1">
            <a:avLst/>
          </a:prstGeom>
          <a:ln>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Gerade Verbindung mit Pfeil 9"/>
          <p:cNvCxnSpPr/>
          <p:nvPr/>
        </p:nvCxnSpPr>
        <p:spPr>
          <a:xfrm flipH="1">
            <a:off x="1113452" y="3367596"/>
            <a:ext cx="1156996" cy="666339"/>
          </a:xfrm>
          <a:prstGeom prst="straightConnector1">
            <a:avLst/>
          </a:prstGeom>
          <a:ln>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Gerade Verbindung mit Pfeil 10"/>
          <p:cNvCxnSpPr/>
          <p:nvPr/>
        </p:nvCxnSpPr>
        <p:spPr>
          <a:xfrm flipH="1">
            <a:off x="3953068" y="3348556"/>
            <a:ext cx="469642" cy="333170"/>
          </a:xfrm>
          <a:prstGeom prst="straightConnector1">
            <a:avLst/>
          </a:prstGeom>
          <a:ln>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Gerade Verbindung mit Pfeil 13"/>
          <p:cNvCxnSpPr/>
          <p:nvPr/>
        </p:nvCxnSpPr>
        <p:spPr>
          <a:xfrm flipH="1">
            <a:off x="2796072" y="2701257"/>
            <a:ext cx="1156996" cy="666339"/>
          </a:xfrm>
          <a:prstGeom prst="straightConnector1">
            <a:avLst/>
          </a:prstGeom>
          <a:ln>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830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Verhalten im Notfall II</a:t>
            </a:r>
            <a:endParaRPr lang="de-DE" dirty="0"/>
          </a:p>
        </p:txBody>
      </p:sp>
      <p:sp>
        <p:nvSpPr>
          <p:cNvPr id="3" name="Inhaltsplatzhalter 2"/>
          <p:cNvSpPr>
            <a:spLocks noGrp="1"/>
          </p:cNvSpPr>
          <p:nvPr>
            <p:ph idx="1"/>
          </p:nvPr>
        </p:nvSpPr>
        <p:spPr/>
        <p:txBody>
          <a:bodyPr>
            <a:normAutofit lnSpcReduction="10000"/>
          </a:bodyPr>
          <a:lstStyle/>
          <a:p>
            <a:r>
              <a:rPr lang="de-DE" dirty="0" smtClean="0"/>
              <a:t>Im Tunnel befinden sich Ersthelferkästen, Feuerlöscher, und Taster für Notabschaltung.</a:t>
            </a:r>
          </a:p>
          <a:p>
            <a:r>
              <a:rPr lang="de-DE" dirty="0" smtClean="0"/>
              <a:t>Ein Defibrillator befinden sich am Eingang des ESRs und  an der Pforte (</a:t>
            </a:r>
            <a:r>
              <a:rPr lang="de-DE" b="1" dirty="0" smtClean="0"/>
              <a:t>2210</a:t>
            </a:r>
            <a:r>
              <a:rPr lang="de-DE" dirty="0" smtClean="0"/>
              <a:t>).</a:t>
            </a:r>
          </a:p>
          <a:p>
            <a:r>
              <a:rPr lang="de-DE" b="1" dirty="0" smtClean="0"/>
              <a:t>Ein </a:t>
            </a:r>
            <a:r>
              <a:rPr lang="de-DE" b="1" dirty="0"/>
              <a:t>Stromschlag erfordert in jedem Fall eine anschließende Untersuchung durch einen Durchgangsarzt, auch wenn es der betroffenen Person anscheinend gut geht! </a:t>
            </a:r>
            <a:endParaRPr lang="de-DE" b="1" dirty="0" smtClean="0"/>
          </a:p>
          <a:p>
            <a:r>
              <a:rPr lang="de-DE" dirty="0" smtClean="0"/>
              <a:t>Es gibt eine automatische Brandmeldeanlage, die beim ersten Alarm die Pforte informiert und bei Vollauslösung direkt die Feuerwehr. In Zukunft: Löschanlage</a:t>
            </a:r>
          </a:p>
          <a:p>
            <a:r>
              <a:rPr lang="de-DE" dirty="0" smtClean="0"/>
              <a:t>Im Fall von Personenschaden direkt Notruf an </a:t>
            </a:r>
            <a:r>
              <a:rPr lang="de-DE" b="1" dirty="0" smtClean="0"/>
              <a:t>112</a:t>
            </a:r>
            <a:r>
              <a:rPr lang="de-DE" dirty="0" smtClean="0"/>
              <a:t> absetzen und die Pforte informieren (</a:t>
            </a:r>
            <a:r>
              <a:rPr lang="de-DE" b="1" dirty="0" smtClean="0"/>
              <a:t>2210</a:t>
            </a:r>
            <a:r>
              <a:rPr lang="de-DE" dirty="0" smtClean="0"/>
              <a:t>).</a:t>
            </a:r>
            <a:endParaRPr lang="de-DE" dirty="0"/>
          </a:p>
        </p:txBody>
      </p:sp>
    </p:spTree>
    <p:extLst>
      <p:ext uri="{BB962C8B-B14F-4D97-AF65-F5344CB8AC3E}">
        <p14:creationId xmlns:p14="http://schemas.microsoft.com/office/powerpoint/2010/main" val="161716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Arbeitsmittel und Abfälle</a:t>
            </a:r>
            <a:endParaRPr lang="de-DE" dirty="0"/>
          </a:p>
        </p:txBody>
      </p:sp>
      <p:sp>
        <p:nvSpPr>
          <p:cNvPr id="3" name="Inhaltsplatzhalter 2"/>
          <p:cNvSpPr>
            <a:spLocks noGrp="1"/>
          </p:cNvSpPr>
          <p:nvPr>
            <p:ph idx="1"/>
          </p:nvPr>
        </p:nvSpPr>
        <p:spPr/>
        <p:txBody>
          <a:bodyPr>
            <a:normAutofit fontScale="92500" lnSpcReduction="20000"/>
          </a:bodyPr>
          <a:lstStyle/>
          <a:p>
            <a:r>
              <a:rPr lang="de-DE" b="1" dirty="0"/>
              <a:t>Arbeitsmittel </a:t>
            </a:r>
            <a:r>
              <a:rPr lang="de-DE" dirty="0"/>
              <a:t>wie Werkzeuge und Geräte müssen in der Regel </a:t>
            </a:r>
            <a:r>
              <a:rPr lang="de-DE" b="1" dirty="0"/>
              <a:t>nach Beendigung </a:t>
            </a:r>
            <a:r>
              <a:rPr lang="de-DE" dirty="0"/>
              <a:t>der Arbeiten aus dem SIS Tunnel </a:t>
            </a:r>
            <a:r>
              <a:rPr lang="de-DE" b="1" dirty="0"/>
              <a:t>entfernt werden </a:t>
            </a:r>
            <a:r>
              <a:rPr lang="de-DE" dirty="0"/>
              <a:t>und dürfen nur nach Absprache mit dem STV im Tunnel verbleiben</a:t>
            </a:r>
            <a:r>
              <a:rPr lang="de-DE" dirty="0" smtClean="0"/>
              <a:t>.</a:t>
            </a:r>
          </a:p>
          <a:p>
            <a:r>
              <a:rPr lang="de-DE" b="1" dirty="0"/>
              <a:t>Gefahrstoffe</a:t>
            </a:r>
            <a:r>
              <a:rPr lang="de-DE" dirty="0"/>
              <a:t> wie brennbare Materialien (z.B. Lösungsmittel, Verpackungsmaterial, Kanthölzer) oder hochkomprimierte Gase (z.B. zum Schweißen oder </a:t>
            </a:r>
            <a:r>
              <a:rPr lang="de-DE" dirty="0" err="1"/>
              <a:t>Lecksuche</a:t>
            </a:r>
            <a:r>
              <a:rPr lang="de-DE" dirty="0"/>
              <a:t>) </a:t>
            </a:r>
            <a:r>
              <a:rPr lang="de-DE" b="1" dirty="0"/>
              <a:t>dürfen nicht ohne Beaufsichtigung im Tunnel verbleiben</a:t>
            </a:r>
            <a:r>
              <a:rPr lang="de-DE" dirty="0"/>
              <a:t>. Druckflaschen müssen immer gegen Umfallen gesichert sein. </a:t>
            </a:r>
            <a:endParaRPr lang="de-DE" dirty="0" smtClean="0"/>
          </a:p>
          <a:p>
            <a:r>
              <a:rPr lang="de-DE" b="1" dirty="0"/>
              <a:t>Angefallener Müll </a:t>
            </a:r>
            <a:r>
              <a:rPr lang="de-DE" dirty="0"/>
              <a:t>ist in eine der beiden </a:t>
            </a:r>
            <a:r>
              <a:rPr lang="de-DE" b="1" dirty="0"/>
              <a:t>gelben Tonnen </a:t>
            </a:r>
            <a:r>
              <a:rPr lang="de-DE" dirty="0"/>
              <a:t>vor dem Ausgang zur Schleuse zu </a:t>
            </a:r>
            <a:r>
              <a:rPr lang="de-DE" b="1" dirty="0"/>
              <a:t>entsorgen</a:t>
            </a:r>
            <a:r>
              <a:rPr lang="de-DE" dirty="0"/>
              <a:t>. Dort liegen auch die für die Sammlung notwendigen Plastikbeutel aus (über Abteilung SE - Sicherheit und Entsorgung erhältlich). Falls es sich um </a:t>
            </a:r>
            <a:r>
              <a:rPr lang="de-DE" b="1" dirty="0"/>
              <a:t>potentiell aktivierten oder kontaminierte</a:t>
            </a:r>
            <a:r>
              <a:rPr lang="de-DE" dirty="0"/>
              <a:t>n Müll handelt, ist eine Kennzeichnung über ein dort befindliches Formblatt notwendig.</a:t>
            </a:r>
          </a:p>
        </p:txBody>
      </p:sp>
    </p:spTree>
    <p:extLst>
      <p:ext uri="{BB962C8B-B14F-4D97-AF65-F5344CB8AC3E}">
        <p14:creationId xmlns:p14="http://schemas.microsoft.com/office/powerpoint/2010/main" val="311136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Vermeidung von Abfällen	</a:t>
            </a:r>
            <a:endParaRPr lang="de-DE" dirty="0"/>
          </a:p>
        </p:txBody>
      </p:sp>
      <p:sp>
        <p:nvSpPr>
          <p:cNvPr id="3" name="Inhaltsplatzhalter 2"/>
          <p:cNvSpPr>
            <a:spLocks noGrp="1"/>
          </p:cNvSpPr>
          <p:nvPr>
            <p:ph idx="1"/>
          </p:nvPr>
        </p:nvSpPr>
        <p:spPr/>
        <p:txBody>
          <a:bodyPr/>
          <a:lstStyle/>
          <a:p>
            <a:r>
              <a:rPr lang="de-DE" dirty="0" smtClean="0"/>
              <a:t>Arbeitsmittel werden durch unangemeldetes verbleiben im Tunnel zu Sondermüll.</a:t>
            </a:r>
          </a:p>
          <a:p>
            <a:endParaRPr lang="de-DE" dirty="0"/>
          </a:p>
          <a:p>
            <a:r>
              <a:rPr lang="de-DE" dirty="0" smtClean="0"/>
              <a:t>Aus diesem Grund, z.B. Kabelreste der gerade durchgeführten Arbeiten, mit den anderen Arbeitsmitteln nach Beendigung der Arbeiten mit aus dem Tunnel nehmen.</a:t>
            </a:r>
          </a:p>
          <a:p>
            <a:endParaRPr lang="de-DE" dirty="0"/>
          </a:p>
          <a:p>
            <a:r>
              <a:rPr lang="de-DE" dirty="0" smtClean="0"/>
              <a:t>Kreativ sein: Auch eine gerade angebrochene Kartusche mit Dichtmasse kann noch als Arbeitsmittel zur weiteren Benutzung mit rausgenommen werden. </a:t>
            </a:r>
            <a:endParaRPr lang="de-DE" dirty="0"/>
          </a:p>
        </p:txBody>
      </p:sp>
    </p:spTree>
    <p:extLst>
      <p:ext uri="{BB962C8B-B14F-4D97-AF65-F5344CB8AC3E}">
        <p14:creationId xmlns:p14="http://schemas.microsoft.com/office/powerpoint/2010/main" val="208713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Absperrungen und Warnzeichen</a:t>
            </a:r>
            <a:endParaRPr lang="de-DE" dirty="0"/>
          </a:p>
        </p:txBody>
      </p:sp>
      <p:sp>
        <p:nvSpPr>
          <p:cNvPr id="3" name="Inhaltsplatzhalter 2"/>
          <p:cNvSpPr>
            <a:spLocks noGrp="1"/>
          </p:cNvSpPr>
          <p:nvPr>
            <p:ph idx="1"/>
          </p:nvPr>
        </p:nvSpPr>
        <p:spPr>
          <a:xfrm>
            <a:off x="422565" y="1450685"/>
            <a:ext cx="8211834" cy="2761097"/>
          </a:xfrm>
        </p:spPr>
        <p:txBody>
          <a:bodyPr/>
          <a:lstStyle/>
          <a:p>
            <a:r>
              <a:rPr lang="de-DE" dirty="0"/>
              <a:t>Absperrungen im Gangbereich oder an Beschleunigerkomponenten werden bei besonderer Gefahrenlage aufgestellt. </a:t>
            </a:r>
            <a:r>
              <a:rPr lang="de-DE" b="1" dirty="0"/>
              <a:t>Die Absperrungen sind unbedingt zu respektieren!</a:t>
            </a:r>
            <a:r>
              <a:rPr lang="de-DE" dirty="0"/>
              <a:t> Sie dürfen auch nicht verschoben werden! </a:t>
            </a:r>
            <a:endParaRPr lang="de-DE" dirty="0" smtClean="0"/>
          </a:p>
          <a:p>
            <a:r>
              <a:rPr lang="de-DE" dirty="0"/>
              <a:t>An den Absperrungen ist immer eine Kontaktperson mit Telefonnummer benannt</a:t>
            </a:r>
            <a:r>
              <a:rPr lang="de-DE" dirty="0" smtClean="0"/>
              <a:t>.</a:t>
            </a:r>
          </a:p>
          <a:p>
            <a:endParaRPr lang="de-DE" dirty="0"/>
          </a:p>
        </p:txBody>
      </p:sp>
      <p:pic>
        <p:nvPicPr>
          <p:cNvPr id="3074" name="Picture 2" descr="https://www-sist.gsi.de/media/cms_4baa3927adb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38" y="4369520"/>
            <a:ext cx="11430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sist.gsi.de/media/cms_4baa394cc802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270" y="4369518"/>
            <a:ext cx="11430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3013" y="4369519"/>
            <a:ext cx="1717973"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51419" y="5301672"/>
            <a:ext cx="2076209" cy="830997"/>
          </a:xfrm>
          <a:prstGeom prst="rect">
            <a:avLst/>
          </a:prstGeom>
        </p:spPr>
        <p:txBody>
          <a:bodyPr vert="horz" wrap="none" lIns="91440" tIns="45720" rIns="91440" bIns="45720" rtlCol="0" anchor="t">
            <a:spAutoFit/>
          </a:bodyPr>
          <a:lstStyle/>
          <a:p>
            <a:pPr algn="l"/>
            <a:r>
              <a:rPr lang="de-DE" sz="1600" dirty="0" smtClean="0"/>
              <a:t>Warnung vor</a:t>
            </a:r>
            <a:br>
              <a:rPr lang="de-DE" sz="1600" dirty="0" smtClean="0"/>
            </a:br>
            <a:r>
              <a:rPr lang="de-DE" sz="1600" dirty="0" smtClean="0"/>
              <a:t>elektromagnetischen</a:t>
            </a:r>
            <a:br>
              <a:rPr lang="de-DE" sz="1600" dirty="0" smtClean="0"/>
            </a:br>
            <a:r>
              <a:rPr lang="de-DE" sz="1600" dirty="0" smtClean="0"/>
              <a:t>Feldern</a:t>
            </a:r>
          </a:p>
        </p:txBody>
      </p:sp>
      <p:sp>
        <p:nvSpPr>
          <p:cNvPr id="9" name="Textfeld 8"/>
          <p:cNvSpPr txBox="1"/>
          <p:nvPr/>
        </p:nvSpPr>
        <p:spPr>
          <a:xfrm>
            <a:off x="2727628" y="5316980"/>
            <a:ext cx="1460656" cy="830997"/>
          </a:xfrm>
          <a:prstGeom prst="rect">
            <a:avLst/>
          </a:prstGeom>
        </p:spPr>
        <p:txBody>
          <a:bodyPr vert="horz" wrap="none" lIns="91440" tIns="45720" rIns="91440" bIns="45720" rtlCol="0" anchor="t">
            <a:spAutoFit/>
          </a:bodyPr>
          <a:lstStyle/>
          <a:p>
            <a:pPr algn="l"/>
            <a:r>
              <a:rPr lang="de-DE" sz="1600" dirty="0" smtClean="0"/>
              <a:t>Warnung vor</a:t>
            </a:r>
            <a:br>
              <a:rPr lang="de-DE" sz="1600" dirty="0" smtClean="0"/>
            </a:br>
            <a:r>
              <a:rPr lang="de-DE" sz="1600" dirty="0" smtClean="0"/>
              <a:t>magnetischen</a:t>
            </a:r>
            <a:r>
              <a:rPr lang="de-DE" sz="1600" dirty="0"/>
              <a:t/>
            </a:r>
            <a:br>
              <a:rPr lang="de-DE" sz="1600" dirty="0"/>
            </a:br>
            <a:r>
              <a:rPr lang="de-DE" sz="1600" dirty="0" smtClean="0"/>
              <a:t>Feldern</a:t>
            </a:r>
          </a:p>
        </p:txBody>
      </p:sp>
      <p:sp>
        <p:nvSpPr>
          <p:cNvPr id="10" name="Textfeld 9"/>
          <p:cNvSpPr txBox="1"/>
          <p:nvPr/>
        </p:nvSpPr>
        <p:spPr>
          <a:xfrm>
            <a:off x="4514914" y="5316980"/>
            <a:ext cx="1414170" cy="584775"/>
          </a:xfrm>
          <a:prstGeom prst="rect">
            <a:avLst/>
          </a:prstGeom>
        </p:spPr>
        <p:txBody>
          <a:bodyPr vert="horz" wrap="none" lIns="91440" tIns="45720" rIns="91440" bIns="45720" rtlCol="0" anchor="t">
            <a:spAutoFit/>
          </a:bodyPr>
          <a:lstStyle/>
          <a:p>
            <a:pPr algn="l"/>
            <a:r>
              <a:rPr lang="de-DE" sz="1600" dirty="0" smtClean="0"/>
              <a:t>Warnung vor</a:t>
            </a:r>
            <a:br>
              <a:rPr lang="de-DE" sz="1600" dirty="0" smtClean="0"/>
            </a:br>
            <a:r>
              <a:rPr lang="de-DE" sz="1600" dirty="0" smtClean="0"/>
              <a:t>Radioaktivität</a:t>
            </a:r>
          </a:p>
        </p:txBody>
      </p:sp>
      <p:pic>
        <p:nvPicPr>
          <p:cNvPr id="3082" name="Picture 10" descr="Warnschild Warnung vor elektrischer Spannu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5428" y="4264160"/>
            <a:ext cx="1069989" cy="10699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6507381" y="5334149"/>
            <a:ext cx="1561646" cy="584775"/>
          </a:xfrm>
          <a:prstGeom prst="rect">
            <a:avLst/>
          </a:prstGeom>
        </p:spPr>
        <p:txBody>
          <a:bodyPr vert="horz" wrap="none" lIns="91440" tIns="45720" rIns="91440" bIns="45720" rtlCol="0" anchor="t">
            <a:spAutoFit/>
          </a:bodyPr>
          <a:lstStyle/>
          <a:p>
            <a:pPr algn="l"/>
            <a:r>
              <a:rPr lang="de-DE" sz="1600" dirty="0" smtClean="0"/>
              <a:t>Warnung vor</a:t>
            </a:r>
            <a:br>
              <a:rPr lang="de-DE" sz="1600" dirty="0" smtClean="0"/>
            </a:br>
            <a:r>
              <a:rPr lang="de-DE" sz="1600" dirty="0" smtClean="0"/>
              <a:t>Hochspannung</a:t>
            </a:r>
          </a:p>
        </p:txBody>
      </p:sp>
    </p:spTree>
    <p:extLst>
      <p:ext uri="{BB962C8B-B14F-4D97-AF65-F5344CB8AC3E}">
        <p14:creationId xmlns:p14="http://schemas.microsoft.com/office/powerpoint/2010/main" val="4158144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Gefahren im Tunnel I: Röntgenstrahlung</a:t>
            </a:r>
            <a:endParaRPr lang="de-DE" dirty="0"/>
          </a:p>
        </p:txBody>
      </p:sp>
      <p:sp>
        <p:nvSpPr>
          <p:cNvPr id="3" name="Inhaltsplatzhalter 2"/>
          <p:cNvSpPr>
            <a:spLocks noGrp="1"/>
          </p:cNvSpPr>
          <p:nvPr>
            <p:ph idx="1"/>
          </p:nvPr>
        </p:nvSpPr>
        <p:spPr>
          <a:xfrm>
            <a:off x="422565" y="1450686"/>
            <a:ext cx="8211834" cy="1347932"/>
          </a:xfrm>
        </p:spPr>
        <p:txBody>
          <a:bodyPr>
            <a:normAutofit/>
          </a:bodyPr>
          <a:lstStyle/>
          <a:p>
            <a:r>
              <a:rPr lang="de-DE" sz="1800" dirty="0"/>
              <a:t>Röntgenstrahlen werden im Betrieb vom elektrostatischen </a:t>
            </a:r>
            <a:r>
              <a:rPr lang="de-DE" sz="1800" dirty="0" err="1"/>
              <a:t>Injektionsseptum</a:t>
            </a:r>
            <a:r>
              <a:rPr lang="de-DE" sz="1800" dirty="0"/>
              <a:t> und elektrostatischen </a:t>
            </a:r>
            <a:r>
              <a:rPr lang="de-DE" sz="1800" dirty="0" err="1"/>
              <a:t>Extraktionsseptum</a:t>
            </a:r>
            <a:r>
              <a:rPr lang="de-DE" sz="1800" dirty="0"/>
              <a:t> emittiert. Beide Septa werden vor dem Betreten des Tunnels durch Umschaltung von Strahlbetrieb auf kontrollierten Zugang, automatisch abgeschaltet (Interlock).</a:t>
            </a:r>
          </a:p>
        </p:txBody>
      </p:sp>
      <p:pic>
        <p:nvPicPr>
          <p:cNvPr id="4098" name="Picture 2" descr="https://www-sist.gsi.de/media/cms_5374a98d575a5.JPG"/>
          <p:cNvPicPr>
            <a:picLocks noChangeAspect="1" noChangeArrowheads="1"/>
          </p:cNvPicPr>
          <p:nvPr/>
        </p:nvPicPr>
        <p:blipFill rotWithShape="1">
          <a:blip r:embed="rId2">
            <a:extLst>
              <a:ext uri="{28A0092B-C50C-407E-A947-70E740481C1C}">
                <a14:useLocalDpi xmlns:a14="http://schemas.microsoft.com/office/drawing/2010/main" val="0"/>
              </a:ext>
            </a:extLst>
          </a:blip>
          <a:srcRect l="5263" t="5796" r="5047" b="16857"/>
          <a:stretch/>
        </p:blipFill>
        <p:spPr bwMode="auto">
          <a:xfrm>
            <a:off x="1119344" y="2603854"/>
            <a:ext cx="7184145" cy="397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598804"/>
      </p:ext>
    </p:extLst>
  </p:cSld>
  <p:clrMapOvr>
    <a:masterClrMapping/>
  </p:clrMapOvr>
</p:sld>
</file>

<file path=ppt/theme/theme1.xml><?xml version="1.0" encoding="utf-8"?>
<a:theme xmlns:a="http://schemas.openxmlformats.org/drawingml/2006/main" name="gsi-folienmaster_2018">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 xmlns:thm15="http://schemas.microsoft.com/office/thememl/2012/main" name="Präsentation4" id="{F395C2AE-BE17-204E-B78B-80960EBFEC08}" vid="{0D7BF73E-5158-474F-A29B-4B67545AFA3C}"/>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gsi-folienmaster_2018</Template>
  <TotalTime>0</TotalTime>
  <Words>2132</Words>
  <Application>Microsoft Office PowerPoint</Application>
  <PresentationFormat>Bildschirmpräsentation (4:3)</PresentationFormat>
  <Paragraphs>164</Paragraphs>
  <Slides>31</Slides>
  <Notes>0</Notes>
  <HiddenSlides>0</HiddenSlides>
  <MMClips>0</MMClips>
  <ScaleCrop>false</ScaleCrop>
  <HeadingPairs>
    <vt:vector size="4" baseType="variant">
      <vt:variant>
        <vt:lpstr>Design</vt:lpstr>
      </vt:variant>
      <vt:variant>
        <vt:i4>1</vt:i4>
      </vt:variant>
      <vt:variant>
        <vt:lpstr>Folientitel</vt:lpstr>
      </vt:variant>
      <vt:variant>
        <vt:i4>31</vt:i4>
      </vt:variant>
    </vt:vector>
  </HeadingPairs>
  <TitlesOfParts>
    <vt:vector size="32" baseType="lpstr">
      <vt:lpstr>gsi-folienmaster_2018</vt:lpstr>
      <vt:lpstr>Sicherheitsunterweisung SIS18 </vt:lpstr>
      <vt:lpstr>Einleitung</vt:lpstr>
      <vt:lpstr>Zugang</vt:lpstr>
      <vt:lpstr>Verhalten im Notfall I: Fluchtwege</vt:lpstr>
      <vt:lpstr>Verhalten im Notfall II</vt:lpstr>
      <vt:lpstr>Arbeitsmittel und Abfälle</vt:lpstr>
      <vt:lpstr>Vermeidung von Abfällen </vt:lpstr>
      <vt:lpstr>Absperrungen und Warnzeichen</vt:lpstr>
      <vt:lpstr>Gefahren im Tunnel I: Röntgenstrahlung</vt:lpstr>
      <vt:lpstr>Gefahren im Tunnel II: Aktivierung</vt:lpstr>
      <vt:lpstr>Gefahren im Tunnel III: Hochspannung</vt:lpstr>
      <vt:lpstr>Gefahren im Tunnel IV. Hochspannung</vt:lpstr>
      <vt:lpstr>Verhaltensregeln im Tunnel I</vt:lpstr>
      <vt:lpstr>Verhaltensregeln im Tunnel II</vt:lpstr>
      <vt:lpstr>Bilder von Gefahren</vt:lpstr>
      <vt:lpstr>Shutdownarbeiten I</vt:lpstr>
      <vt:lpstr>Shutdownarbeiten II: Betrieb von Geräten</vt:lpstr>
      <vt:lpstr>Shutdownarbeiten: Arbeitsanträge I</vt:lpstr>
      <vt:lpstr>Shutdownarbeiten: Arbeitsanträge II</vt:lpstr>
      <vt:lpstr>Shutdownarbeiten: Hinweise zu den Arbeiten </vt:lpstr>
      <vt:lpstr>Shutdownarbeiten: Vor der Arbeit Der Arbeitsantrag F9</vt:lpstr>
      <vt:lpstr>Shutdownarbeiten: Nach der Arbeit</vt:lpstr>
      <vt:lpstr>Shutdownarbeiten: Fremdfirmen</vt:lpstr>
      <vt:lpstr>Shutdownarbeiten: Fremdfirmen, nach der Arbeit</vt:lpstr>
      <vt:lpstr>Arbeiten im laufenden Betrieb I </vt:lpstr>
      <vt:lpstr>Arbeiten im laufenden Betrieb II</vt:lpstr>
      <vt:lpstr>Arbeiten im laufenden Betrieb III</vt:lpstr>
      <vt:lpstr>Arbeiten im laufenden Betrieb IV: Wann wird der STV zugezogen?</vt:lpstr>
      <vt:lpstr>Arbeiten im laufenden Betrieb V: Hinweise</vt:lpstr>
      <vt:lpstr>Heißarbeiten und Stauberzeugung</vt:lpstr>
      <vt:lpstr>Noch Fragen? </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Sicherheitsunterweisung SIS18</dc:title>
  <dc:creator>Dr. Jens Stadlmann</dc:creator>
  <cp:lastModifiedBy>Dr. Jens Stadlmann</cp:lastModifiedBy>
  <cp:revision>16</cp:revision>
  <dcterms:created xsi:type="dcterms:W3CDTF">2018-10-11T08:48:09Z</dcterms:created>
  <dcterms:modified xsi:type="dcterms:W3CDTF">2019-01-15T12:43:39Z</dcterms:modified>
</cp:coreProperties>
</file>