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9" autoAdjust="0"/>
    <p:restoredTop sz="94655" autoAdjust="0"/>
  </p:normalViewPr>
  <p:slideViewPr>
    <p:cSldViewPr snapToGrid="0" snapToObjects="1">
      <p:cViewPr varScale="1">
        <p:scale>
          <a:sx n="167" d="100"/>
          <a:sy n="167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-acc.gsi.de/wiki/Applications/ApApplicationOverview#Project_Responsibilit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9330" y="3650764"/>
            <a:ext cx="6784520" cy="779866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Softwareentwicklungsprozess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Stephan Reimann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GSI-Rollen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1600" dirty="0" err="1">
                <a:latin typeface="Calibri" panose="020F0502020204030204" pitchFamily="34" charset="0"/>
              </a:rPr>
              <a:t>Product</a:t>
            </a: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</a:rPr>
              <a:t>Owner</a:t>
            </a:r>
            <a:endParaRPr lang="de-DE" sz="1600" dirty="0">
              <a:latin typeface="Calibri" panose="020F0502020204030204" pitchFamily="34" charset="0"/>
            </a:endParaRP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(oft aus der Reihe der </a:t>
            </a:r>
            <a:r>
              <a:rPr lang="de-DE" sz="1200" dirty="0" smtClean="0">
                <a:latin typeface="Calibri" panose="020F0502020204030204" pitchFamily="34" charset="0"/>
              </a:rPr>
              <a:t>Stakeholder</a:t>
            </a:r>
            <a:r>
              <a:rPr lang="de-DE" sz="12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(fast) alleinige </a:t>
            </a:r>
            <a:r>
              <a:rPr lang="de-DE" sz="1200" dirty="0">
                <a:latin typeface="Calibri" panose="020F0502020204030204" pitchFamily="34" charset="0"/>
              </a:rPr>
              <a:t>Verantwortung für das Produkt (Entscheidung, Priorisierung)</a:t>
            </a:r>
          </a:p>
          <a:p>
            <a:pPr lvl="1"/>
            <a:r>
              <a:rPr lang="de-DE" sz="1200" dirty="0">
                <a:latin typeface="Calibri" panose="020F0502020204030204" pitchFamily="34" charset="0"/>
              </a:rPr>
              <a:t>Abstimmung mit Steakholdern</a:t>
            </a:r>
          </a:p>
          <a:p>
            <a:pPr lvl="1"/>
            <a:r>
              <a:rPr lang="de-DE" sz="1200" dirty="0">
                <a:latin typeface="Calibri" panose="020F0502020204030204" pitchFamily="34" charset="0"/>
              </a:rPr>
              <a:t>Pflege des </a:t>
            </a:r>
            <a:r>
              <a:rPr lang="de-DE" sz="1200" dirty="0" err="1">
                <a:latin typeface="Calibri" panose="020F0502020204030204" pitchFamily="34" charset="0"/>
              </a:rPr>
              <a:t>Backlog</a:t>
            </a:r>
            <a:endParaRPr lang="de-DE" sz="1200" dirty="0">
              <a:latin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</a:rPr>
              <a:t>Entwicklungsteam</a:t>
            </a: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1-2 Entwickler (teilweise auch ein Steakholder für anderes Projekt), </a:t>
            </a:r>
            <a:r>
              <a:rPr lang="de-DE" sz="1200" dirty="0">
                <a:latin typeface="Calibri" panose="020F0502020204030204" pitchFamily="34" charset="0"/>
              </a:rPr>
              <a:t>die alle nötigen Fähigkeiten haben um das Produkt entwickeln zu können</a:t>
            </a:r>
          </a:p>
          <a:p>
            <a:pPr lvl="1"/>
            <a:r>
              <a:rPr lang="de-DE" sz="1200" dirty="0">
                <a:latin typeface="Calibri" panose="020F0502020204030204" pitchFamily="34" charset="0"/>
              </a:rPr>
              <a:t>Abschätzung des Aufwands der Punkte im </a:t>
            </a:r>
            <a:r>
              <a:rPr lang="de-DE" sz="1200" dirty="0" err="1">
                <a:latin typeface="Calibri" panose="020F0502020204030204" pitchFamily="34" charset="0"/>
              </a:rPr>
              <a:t>Backlog</a:t>
            </a:r>
            <a:endParaRPr lang="de-DE" sz="1200" dirty="0">
              <a:latin typeface="Calibri" panose="020F0502020204030204" pitchFamily="34" charset="0"/>
            </a:endParaRPr>
          </a:p>
          <a:p>
            <a:pPr lvl="1"/>
            <a:r>
              <a:rPr lang="de-DE" sz="1200" dirty="0">
                <a:latin typeface="Calibri" panose="020F0502020204030204" pitchFamily="34" charset="0"/>
              </a:rPr>
              <a:t>Erstellung des Sprint-</a:t>
            </a:r>
            <a:r>
              <a:rPr lang="de-DE" sz="1200" dirty="0" err="1">
                <a:latin typeface="Calibri" panose="020F0502020204030204" pitchFamily="34" charset="0"/>
              </a:rPr>
              <a:t>Backlog</a:t>
            </a:r>
            <a:endParaRPr lang="de-DE" sz="1200" dirty="0">
              <a:latin typeface="Calibri" panose="020F0502020204030204" pitchFamily="34" charset="0"/>
            </a:endParaRPr>
          </a:p>
          <a:p>
            <a:r>
              <a:rPr lang="de-DE" sz="1600" dirty="0" err="1">
                <a:latin typeface="Calibri" panose="020F0502020204030204" pitchFamily="34" charset="0"/>
              </a:rPr>
              <a:t>Scrum</a:t>
            </a:r>
            <a:r>
              <a:rPr lang="de-DE" sz="1600" dirty="0">
                <a:latin typeface="Calibri" panose="020F0502020204030204" pitchFamily="34" charset="0"/>
              </a:rPr>
              <a:t>-Master</a:t>
            </a: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gibt es so nicht</a:t>
            </a: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eine ähnliche Rolle wird einem ‚Gremium‘ übertragen </a:t>
            </a:r>
            <a:r>
              <a:rPr lang="de-DE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(R. Bär, S. Reimann, R. Steinhagen, H. </a:t>
            </a:r>
            <a:r>
              <a:rPr lang="de-DE" sz="1200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Hüther</a:t>
            </a:r>
            <a:r>
              <a:rPr lang="de-DE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C. Hillbricht, M. Stein, ... , MKs) – dieses übernimmt auch die Abstimmung zw. den Projekten und die Einordnung in das Gesamtkonzept</a:t>
            </a:r>
            <a:br>
              <a:rPr lang="de-DE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Die  Arbeitsweise wird aktuell erprobt und kann sich noch ändern</a:t>
            </a:r>
            <a:endParaRPr lang="de-DE" sz="12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de-DE" sz="1400" dirty="0">
              <a:latin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</a:rPr>
              <a:t>Steakholder</a:t>
            </a: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Beschleuniger-Betrieb</a:t>
            </a:r>
            <a:endParaRPr lang="de-DE" sz="1200" dirty="0">
              <a:latin typeface="Calibri" panose="020F0502020204030204" pitchFamily="34" charset="0"/>
            </a:endParaRP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FAIR-Projekt </a:t>
            </a:r>
            <a:endParaRPr lang="de-DE" sz="1200" dirty="0">
              <a:latin typeface="Calibri" panose="020F0502020204030204" pitchFamily="34" charset="0"/>
            </a:endParaRPr>
          </a:p>
          <a:p>
            <a:pPr lvl="1"/>
            <a:r>
              <a:rPr lang="de-DE" sz="1200" dirty="0" smtClean="0">
                <a:latin typeface="Calibri" panose="020F0502020204030204" pitchFamily="34" charset="0"/>
              </a:rPr>
              <a:t>Maschinenkoordinatoren</a:t>
            </a:r>
            <a:endParaRPr lang="de-D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GSI-Meetings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Sprint </a:t>
            </a:r>
            <a:r>
              <a:rPr lang="de-DE" dirty="0" err="1" smtClean="0">
                <a:latin typeface="Calibri" panose="020F0502020204030204" pitchFamily="34" charset="0"/>
              </a:rPr>
              <a:t>Planning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Product-Owner</a:t>
            </a:r>
            <a:r>
              <a:rPr lang="de-DE" dirty="0" smtClean="0">
                <a:latin typeface="Calibri" panose="020F0502020204030204" pitchFamily="34" charset="0"/>
              </a:rPr>
              <a:t> + Entwickler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Was </a:t>
            </a:r>
            <a:r>
              <a:rPr lang="de-DE" dirty="0">
                <a:latin typeface="Calibri" panose="020F0502020204030204" pitchFamily="34" charset="0"/>
              </a:rPr>
              <a:t>kann im kommenden Sprint entwickelt werden?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Wie </a:t>
            </a:r>
            <a:r>
              <a:rPr lang="de-DE" dirty="0">
                <a:latin typeface="Calibri" panose="020F0502020204030204" pitchFamily="34" charset="0"/>
              </a:rPr>
              <a:t>wird die Arbeit im kommenden Sprint erledigt?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Daily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Scrum</a:t>
            </a:r>
            <a:endParaRPr lang="de-DE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entfällt, da oft nur ein Entwickler vorhanden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Sprint Review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wurde noch nicht etabliert, hat aber in kleinem Umfang schon stattgefunden 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Diskussion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Sprint Retrospektive</a:t>
            </a:r>
          </a:p>
          <a:p>
            <a:pPr lvl="1"/>
            <a:r>
              <a:rPr lang="de-DE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wurde noch gar nicht besprochen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ACC-ACO Koordinationsmeeting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zunächst 1x alle 2 Wochen 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Ressourcenabstimmung </a:t>
            </a: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zw. den 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Projekten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Einordnung </a:t>
            </a: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in das 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Gesamtkonzept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Übergreifende Priorisierungen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3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Aktuelle Projekte</a:t>
            </a:r>
            <a:endParaRPr 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139961"/>
              </p:ext>
            </p:extLst>
          </p:nvPr>
        </p:nvGraphicFramePr>
        <p:xfrm>
          <a:off x="422275" y="1450975"/>
          <a:ext cx="8212137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379"/>
                <a:gridCol w="2737379"/>
                <a:gridCol w="273737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Projekt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Project</a:t>
                      </a:r>
                      <a:r>
                        <a:rPr lang="de-DE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 err="1" smtClean="0">
                          <a:latin typeface="Calibri" panose="020F0502020204030204" pitchFamily="34" charset="0"/>
                        </a:rPr>
                        <a:t>Owner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Entwickler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Device Control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Martin Stein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Sigrid Heymell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Interlock Status (MASP GUI)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Dr. Petra Schütt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Max Müller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Ion Source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Dr. Aleksey Adonin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Barbara Grasmück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ParamModi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Christoph Böhm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Anneke Walter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Profile </a:t>
                      </a:r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Grid</a:t>
                      </a:r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Marcus Ohlig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Martin Stein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latin typeface="Calibri" panose="020F0502020204030204" pitchFamily="34" charset="0"/>
                        </a:rPr>
                        <a:t>Scheduling</a:t>
                      </a:r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 App / BSS Control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Christoph Wetzel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Anneke Walter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Storage Ring App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Dr. Sergey Litvinov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Anneke Walter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Top (neues UNIABC)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Hans Rödl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Markus Ohlig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Web Applications (FSN, OLOG,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Persondetails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, Accelerator Status) 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Stephan Reimann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anose="020F0502020204030204" pitchFamily="34" charset="0"/>
                        </a:rPr>
                        <a:t>Achim Bloch-Späth, Sonja</a:t>
                      </a:r>
                      <a:r>
                        <a:rPr lang="de-DE" sz="1600" baseline="0" dirty="0" smtClean="0">
                          <a:latin typeface="Calibri" panose="020F0502020204030204" pitchFamily="34" charset="0"/>
                        </a:rPr>
                        <a:t> Schumann</a:t>
                      </a:r>
                      <a:endParaRPr lang="de-DE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30385" y="6070594"/>
            <a:ext cx="8325293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600" dirty="0">
                <a:hlinkClick r:id="rId2"/>
              </a:rPr>
              <a:t>https://</a:t>
            </a:r>
            <a:r>
              <a:rPr lang="de-DE" sz="1600" dirty="0" smtClean="0">
                <a:hlinkClick r:id="rId2"/>
              </a:rPr>
              <a:t>www-acc.gsi.de/wiki/Applications/ApApplicationOverview#Project_Responsibilities</a:t>
            </a:r>
            <a:endParaRPr lang="de-DE" sz="1600" dirty="0" smtClean="0"/>
          </a:p>
          <a:p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2254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Weitere Ansprechpartner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Architekt des FAIR-Kontrollsystems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H. </a:t>
            </a:r>
            <a:r>
              <a:rPr lang="de-DE" dirty="0" err="1" smtClean="0">
                <a:latin typeface="Calibri" panose="020F0502020204030204" pitchFamily="34" charset="0"/>
              </a:rPr>
              <a:t>Hüther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Leiter FAIR-</a:t>
            </a:r>
            <a:r>
              <a:rPr lang="de-DE" dirty="0" err="1" smtClean="0">
                <a:latin typeface="Calibri" panose="020F0502020204030204" pitchFamily="34" charset="0"/>
              </a:rPr>
              <a:t>Commissioning</a:t>
            </a:r>
            <a:r>
              <a:rPr lang="de-DE" dirty="0" smtClean="0">
                <a:latin typeface="Calibri" panose="020F0502020204030204" pitchFamily="34" charset="0"/>
              </a:rPr>
              <a:t> &amp; Controls WG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R. Steinhagen (Vertretung: S. Reimann)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Project-</a:t>
            </a:r>
            <a:r>
              <a:rPr lang="de-DE" dirty="0" err="1" smtClean="0">
                <a:latin typeface="Calibri" panose="020F0502020204030204" pitchFamily="34" charset="0"/>
              </a:rPr>
              <a:t>Owner</a:t>
            </a:r>
            <a:r>
              <a:rPr lang="de-DE" dirty="0" smtClean="0">
                <a:latin typeface="Calibri" panose="020F0502020204030204" pitchFamily="34" charset="0"/>
              </a:rPr>
              <a:t> Gesamtsystem</a:t>
            </a: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C.Hillbricht</a:t>
            </a:r>
            <a:endParaRPr lang="de-DE" dirty="0" smtClean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euch wichtig: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Bei Änderungswünschen, Feature-</a:t>
            </a:r>
            <a:r>
              <a:rPr lang="de-DE" dirty="0" err="1" smtClean="0">
                <a:latin typeface="Calibri" panose="020F0502020204030204" pitchFamily="34" charset="0"/>
              </a:rPr>
              <a:t>Requests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Gespräch mit oder Email an den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Product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Owner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Bugreports auch gerne per Mail,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Bugzilla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oder als Mangel im OLOG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Ende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Inhalt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smtClean="0">
                <a:latin typeface="Calibri" panose="020F0502020204030204" pitchFamily="34" charset="0"/>
              </a:rPr>
              <a:t>Welches Problem soll überhaupt gelöst werden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latin typeface="Calibri" panose="020F0502020204030204" pitchFamily="34" charset="0"/>
              </a:rPr>
              <a:t>Wie arbeitet die IT-Branche: </a:t>
            </a:r>
            <a:r>
              <a:rPr lang="de-DE" dirty="0" err="1" smtClean="0">
                <a:latin typeface="Calibri" panose="020F0502020204030204" pitchFamily="34" charset="0"/>
              </a:rPr>
              <a:t>Scrum</a:t>
            </a:r>
            <a:endParaRPr lang="de-DE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latin typeface="Calibri" panose="020F0502020204030204" pitchFamily="34" charset="0"/>
              </a:rPr>
              <a:t>Die GSI-Variante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>
                <a:latin typeface="Calibri" panose="020F0502020204030204" pitchFamily="34" charset="0"/>
              </a:rPr>
              <a:t>Verantwortlichkeiten</a:t>
            </a:r>
            <a:endParaRPr lang="de-DE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010133" cy="787557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Welches Problem soll überhaupt gelöst werden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moderne Beschleuniger sind u.a. ein Softwareproblem</a:t>
            </a: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0739" y="2037907"/>
            <a:ext cx="1733107" cy="9144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Bedürfnisse des Betriebs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496494" y="2167268"/>
            <a:ext cx="2328529" cy="9144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Anforderungen an das Kontrollsystem für FAIR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634561" y="2952307"/>
            <a:ext cx="1733107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Software-</a:t>
            </a:r>
          </a:p>
          <a:p>
            <a:pPr algn="ctr"/>
            <a:r>
              <a:rPr lang="de-DE" dirty="0" err="1" smtClean="0">
                <a:latin typeface="Calibri" panose="020F0502020204030204" pitchFamily="34" charset="0"/>
              </a:rPr>
              <a:t>entwickler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0739" y="4424914"/>
            <a:ext cx="2027274" cy="9144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Anforderungen</a:t>
            </a:r>
          </a:p>
          <a:p>
            <a:pPr algn="ctr"/>
            <a:r>
              <a:rPr lang="de-DE" dirty="0" smtClean="0">
                <a:latin typeface="Calibri" panose="020F0502020204030204" pitchFamily="34" charset="0"/>
              </a:rPr>
              <a:t>der Experimente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54994" y="4150241"/>
            <a:ext cx="2215117" cy="9144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Vorstellungen der Maschinenphysiker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634560" y="4302961"/>
            <a:ext cx="1733107" cy="9144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>
                <a:latin typeface="Calibri" panose="020F0502020204030204" pitchFamily="34" charset="0"/>
              </a:rPr>
              <a:t>Sicherheit und Strahlenschutz</a:t>
            </a:r>
          </a:p>
        </p:txBody>
      </p:sp>
      <p:cxnSp>
        <p:nvCxnSpPr>
          <p:cNvPr id="12" name="Gerade Verbindung mit Pfeil 11"/>
          <p:cNvCxnSpPr>
            <a:stCxn id="4" idx="3"/>
            <a:endCxn id="6" idx="1"/>
          </p:cNvCxnSpPr>
          <p:nvPr/>
        </p:nvCxnSpPr>
        <p:spPr>
          <a:xfrm>
            <a:off x="2333846" y="2495107"/>
            <a:ext cx="1300715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1"/>
            <a:endCxn id="6" idx="3"/>
          </p:cNvCxnSpPr>
          <p:nvPr/>
        </p:nvCxnSpPr>
        <p:spPr>
          <a:xfrm flipH="1">
            <a:off x="5367668" y="2624468"/>
            <a:ext cx="1128826" cy="785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7" idx="0"/>
            <a:endCxn id="6" idx="1"/>
          </p:cNvCxnSpPr>
          <p:nvPr/>
        </p:nvCxnSpPr>
        <p:spPr>
          <a:xfrm flipV="1">
            <a:off x="1614376" y="3409507"/>
            <a:ext cx="2020185" cy="10154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0" idx="0"/>
            <a:endCxn id="6" idx="2"/>
          </p:cNvCxnSpPr>
          <p:nvPr/>
        </p:nvCxnSpPr>
        <p:spPr>
          <a:xfrm flipV="1">
            <a:off x="4501114" y="3866707"/>
            <a:ext cx="1" cy="436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8" idx="0"/>
            <a:endCxn id="6" idx="3"/>
          </p:cNvCxnSpPr>
          <p:nvPr/>
        </p:nvCxnSpPr>
        <p:spPr>
          <a:xfrm flipH="1" flipV="1">
            <a:off x="5367668" y="3409507"/>
            <a:ext cx="1594885" cy="740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00739" y="2978944"/>
            <a:ext cx="2723951" cy="138499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alle vertrauten Features sollten</a:t>
            </a:r>
            <a:br>
              <a:rPr lang="de-DE" sz="1200" dirty="0" smtClean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erhalten bleiben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Verbesserungen und Vereinfachungen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Reproduzierbarkeit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Geschwindigkeit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gute Nutzerführung</a:t>
            </a:r>
          </a:p>
          <a:p>
            <a:pPr algn="l"/>
            <a:endParaRPr lang="de-DE" sz="1200" dirty="0" smtClean="0">
              <a:latin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1255" y="5350891"/>
            <a:ext cx="2837893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Die Strahlqualität sollte nicht schlechter,</a:t>
            </a:r>
            <a:br>
              <a:rPr lang="de-DE" sz="1200" dirty="0" smtClean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möglichst besser sein als früher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Die Einstellzeit sollte sich verringern</a:t>
            </a:r>
          </a:p>
          <a:p>
            <a:pPr algn="l"/>
            <a:endParaRPr lang="de-DE" sz="1200" dirty="0" smtClean="0">
              <a:latin typeface="Calibri" panose="020F0502020204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496494" y="3102656"/>
            <a:ext cx="2763385" cy="83099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Generalisierung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modernste Systeme und Features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neues Grundkonzept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nötige Personalressourcen minimieren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894200" y="5067355"/>
            <a:ext cx="3249800" cy="101566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einfacher Zugriff auf alle Maschinenparameter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neue Modi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umfangreiche Datenhaltung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Features zur Maschinensicherheit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Reproduzierbarkeit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634560" y="5287462"/>
            <a:ext cx="2008669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Calibri" panose="020F0502020204030204" pitchFamily="34" charset="0"/>
              </a:rPr>
              <a:t>Gewährleistung der Funktionalität</a:t>
            </a:r>
            <a:r>
              <a:rPr lang="de-DE" sz="1200" dirty="0">
                <a:latin typeface="Calibri" panose="020F0502020204030204" pitchFamily="34" charset="0"/>
              </a:rPr>
              <a:t/>
            </a:r>
            <a:br>
              <a:rPr lang="de-DE" sz="1200" dirty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aller Sicherheits-funktionen zu jedem</a:t>
            </a:r>
            <a:br>
              <a:rPr lang="de-DE" sz="1200" dirty="0" smtClean="0">
                <a:latin typeface="Calibri" panose="020F0502020204030204" pitchFamily="34" charset="0"/>
              </a:rPr>
            </a:br>
            <a:r>
              <a:rPr lang="de-DE" sz="1200" dirty="0" smtClean="0">
                <a:latin typeface="Calibri" panose="020F0502020204030204" pitchFamily="34" charset="0"/>
              </a:rPr>
              <a:t>Zeitpunkt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634560" y="2301302"/>
            <a:ext cx="175342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Was genau soll</a:t>
            </a:r>
          </a:p>
          <a:p>
            <a:pPr algn="l"/>
            <a:r>
              <a:rPr lang="de-DE" dirty="0" smtClean="0"/>
              <a:t>ich jetzt tun? </a:t>
            </a:r>
          </a:p>
        </p:txBody>
      </p:sp>
    </p:spTree>
    <p:extLst>
      <p:ext uri="{BB962C8B-B14F-4D97-AF65-F5344CB8AC3E}">
        <p14:creationId xmlns:p14="http://schemas.microsoft.com/office/powerpoint/2010/main" val="2653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kein vollumfängliches, mit allen abgestimmtes Gesamtkonzept vorhanden 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keine abgestimmten Spezifikationen für sämtliche Features und Applikationen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Widersprüchliche Anforderungen und Prioritäten der Verschiedenen </a:t>
            </a:r>
            <a:r>
              <a:rPr lang="de-DE" dirty="0" smtClean="0">
                <a:latin typeface="Calibri" panose="020F0502020204030204" pitchFamily="34" charset="0"/>
              </a:rPr>
              <a:t>Stakeholder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Softwareentwickler ohne bzw. mit sehr wenig Beschleunigererfahrung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zu wenige Entwickler und zu wenig Zeit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84252" y="5677786"/>
            <a:ext cx="6284990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Das ist in der Softwareentwicklung völlig normal!</a:t>
            </a:r>
          </a:p>
        </p:txBody>
      </p:sp>
    </p:spTree>
    <p:extLst>
      <p:ext uri="{BB962C8B-B14F-4D97-AF65-F5344CB8AC3E}">
        <p14:creationId xmlns:p14="http://schemas.microsoft.com/office/powerpoint/2010/main" val="141607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Best Practice in der Industrie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agile Softwareentwicklung und </a:t>
            </a:r>
            <a:r>
              <a:rPr lang="de-DE" dirty="0" err="1" smtClean="0">
                <a:latin typeface="Calibri" panose="020F0502020204030204" pitchFamily="34" charset="0"/>
              </a:rPr>
              <a:t>Scrum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Wikipedia: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Calibri" panose="020F0502020204030204" pitchFamily="34" charset="0"/>
              </a:rPr>
              <a:t>Transparenz</a:t>
            </a:r>
            <a:r>
              <a:rPr lang="de-DE" sz="2000" dirty="0">
                <a:latin typeface="Calibri" panose="020F0502020204030204" pitchFamily="34" charset="0"/>
              </a:rPr>
              <a:t>: Fortschritt und Hindernisse eines Projektes werden regelmäßig und für alle sichtbar festgehalten.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Calibri" panose="020F0502020204030204" pitchFamily="34" charset="0"/>
              </a:rPr>
              <a:t>Überprüfung</a:t>
            </a:r>
            <a:r>
              <a:rPr lang="de-DE" sz="2000" dirty="0">
                <a:latin typeface="Calibri" panose="020F0502020204030204" pitchFamily="34" charset="0"/>
              </a:rPr>
              <a:t>: Projektergebnisse und Funktionalitäten werden regelmäßig abgeliefert und bewertet.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>
                <a:latin typeface="Calibri" panose="020F0502020204030204" pitchFamily="34" charset="0"/>
              </a:rPr>
              <a:t>Anpassung</a:t>
            </a:r>
            <a:r>
              <a:rPr lang="de-DE" sz="2000" dirty="0">
                <a:latin typeface="Calibri" panose="020F0502020204030204" pitchFamily="34" charset="0"/>
              </a:rPr>
              <a:t>: Anforderungen an das Produkt, Pläne und Vorgehen werden nicht ein für alle Mal festgelegt, sondern kontinuierlich und detailliert angepasst. </a:t>
            </a:r>
            <a:r>
              <a:rPr lang="de-DE" sz="2000" dirty="0" err="1">
                <a:latin typeface="Calibri" panose="020F0502020204030204" pitchFamily="34" charset="0"/>
              </a:rPr>
              <a:t>Scrum</a:t>
            </a:r>
            <a:r>
              <a:rPr lang="de-DE" sz="2000" dirty="0">
                <a:latin typeface="Calibri" panose="020F0502020204030204" pitchFamily="34" charset="0"/>
              </a:rPr>
              <a:t> reduziert die Komplexität der Aufgabe nicht, strukturiert sie aber in kleinere und weniger komplexe Bestandteile, die Inkremente</a:t>
            </a:r>
            <a:r>
              <a:rPr lang="de-DE" sz="20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000" dirty="0">
              <a:latin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</a:rPr>
              <a:t>Ziel ist die schnelle und kostengünstige Entwicklung hochwertiger Produkte entsprechend einer formulierten Vision. Die Umsetzung der Vision in das fertige Produkt erfolgt </a:t>
            </a:r>
            <a:r>
              <a:rPr lang="de-DE" sz="2000" dirty="0">
                <a:solidFill>
                  <a:srgbClr val="FF0000"/>
                </a:solidFill>
                <a:latin typeface="Calibri" panose="020F0502020204030204" pitchFamily="34" charset="0"/>
              </a:rPr>
              <a:t>nicht durch die Aufstellung möglichst detaillierter Lasten- und Pflichtenhefte</a:t>
            </a:r>
            <a:r>
              <a:rPr lang="de-DE" sz="2000" dirty="0">
                <a:latin typeface="Calibri" panose="020F0502020204030204" pitchFamily="34" charset="0"/>
              </a:rPr>
              <a:t>. In </a:t>
            </a:r>
            <a:r>
              <a:rPr lang="de-DE" sz="2000" dirty="0" err="1">
                <a:latin typeface="Calibri" panose="020F0502020204030204" pitchFamily="34" charset="0"/>
              </a:rPr>
              <a:t>Scrum</a:t>
            </a:r>
            <a:r>
              <a:rPr lang="de-DE" sz="2000" dirty="0">
                <a:latin typeface="Calibri" panose="020F0502020204030204" pitchFamily="34" charset="0"/>
              </a:rPr>
              <a:t> werden die </a:t>
            </a:r>
            <a:r>
              <a:rPr lang="de-DE" sz="2000" dirty="0">
                <a:solidFill>
                  <a:srgbClr val="FF0000"/>
                </a:solidFill>
                <a:latin typeface="Calibri" panose="020F0502020204030204" pitchFamily="34" charset="0"/>
              </a:rPr>
              <a:t>Anforderungen in Form von Eigenschaften aus der Anwendersicht formuliert</a:t>
            </a:r>
            <a:r>
              <a:rPr lang="de-DE" sz="2000" dirty="0">
                <a:latin typeface="Calibri" panose="020F0502020204030204" pitchFamily="34" charset="0"/>
              </a:rPr>
              <a:t>. </a:t>
            </a:r>
            <a:endParaRPr lang="de-DE" sz="2000" dirty="0" smtClean="0">
              <a:latin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</a:endParaRPr>
          </a:p>
          <a:p>
            <a:r>
              <a:rPr lang="de-DE" sz="2000" dirty="0" smtClean="0">
                <a:latin typeface="Calibri" panose="020F0502020204030204" pitchFamily="34" charset="0"/>
              </a:rPr>
              <a:t>Die </a:t>
            </a:r>
            <a:r>
              <a:rPr lang="de-DE" sz="2000" dirty="0">
                <a:latin typeface="Calibri" panose="020F0502020204030204" pitchFamily="34" charset="0"/>
              </a:rPr>
              <a:t>Liste dieser Anforderungen ist das </a:t>
            </a:r>
            <a:r>
              <a:rPr lang="de-DE" sz="2000" dirty="0" err="1">
                <a:latin typeface="Calibri" panose="020F0502020204030204" pitchFamily="34" charset="0"/>
              </a:rPr>
              <a:t>Product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Backlog</a:t>
            </a:r>
            <a:r>
              <a:rPr lang="de-DE" sz="2000" dirty="0">
                <a:latin typeface="Calibri" panose="020F0502020204030204" pitchFamily="34" charset="0"/>
              </a:rPr>
              <a:t>. Diese Anforderungen werden Stück für Stück in ein bis vier Wochen langen Intervallen, sogenannten Sprints umgesetzt. Am Ende eines Sprints steht bei </a:t>
            </a:r>
            <a:r>
              <a:rPr lang="de-DE" sz="2000" dirty="0" err="1">
                <a:latin typeface="Calibri" panose="020F0502020204030204" pitchFamily="34" charset="0"/>
              </a:rPr>
              <a:t>Scrum</a:t>
            </a:r>
            <a:r>
              <a:rPr lang="de-DE" sz="2000" dirty="0">
                <a:latin typeface="Calibri" panose="020F0502020204030204" pitchFamily="34" charset="0"/>
              </a:rPr>
              <a:t> die Lieferung eines fertigen Teilprodukts (das </a:t>
            </a:r>
            <a:r>
              <a:rPr lang="de-DE" sz="2000" dirty="0" err="1">
                <a:latin typeface="Calibri" panose="020F0502020204030204" pitchFamily="34" charset="0"/>
              </a:rPr>
              <a:t>Product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Increment</a:t>
            </a:r>
            <a:r>
              <a:rPr lang="de-DE" sz="2000" dirty="0">
                <a:latin typeface="Calibri" panose="020F0502020204030204" pitchFamily="34" charset="0"/>
              </a:rPr>
              <a:t>). Das Produktinkrement sollte in einem Zustand sein, dass es an den Kunden ausgeliefert werden kann (</a:t>
            </a:r>
            <a:r>
              <a:rPr lang="de-DE" sz="2000" dirty="0" err="1">
                <a:latin typeface="Calibri" panose="020F0502020204030204" pitchFamily="34" charset="0"/>
              </a:rPr>
              <a:t>potentially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shippable</a:t>
            </a:r>
            <a:r>
              <a:rPr lang="de-DE" sz="2000" dirty="0">
                <a:latin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</a:rPr>
              <a:t>product</a:t>
            </a:r>
            <a:r>
              <a:rPr lang="de-DE" sz="2000" dirty="0">
                <a:latin typeface="Calibri" panose="020F0502020204030204" pitchFamily="34" charset="0"/>
              </a:rPr>
              <a:t>). Im Anschluss an den Zyklus werden Produkt, Anforderungen und Vorgehen überprüft und im nächsten Sprint weiterentwickelt</a:t>
            </a:r>
            <a:r>
              <a:rPr lang="de-DE" sz="2000" dirty="0" smtClean="0">
                <a:latin typeface="Calibri" panose="020F0502020204030204" pitchFamily="34" charset="0"/>
              </a:rPr>
              <a:t>.</a:t>
            </a:r>
            <a:endParaRPr lang="de-D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Scrum</a:t>
            </a:r>
            <a:r>
              <a:rPr lang="de-DE" dirty="0" smtClean="0"/>
              <a:t>-Prozess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5911702"/>
            <a:ext cx="8211834" cy="44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400" dirty="0">
                <a:latin typeface="Calibri" panose="020F0502020204030204" pitchFamily="34" charset="0"/>
              </a:rPr>
              <a:t>Von </a:t>
            </a:r>
            <a:r>
              <a:rPr lang="de-DE" sz="1400" dirty="0" err="1">
                <a:latin typeface="Calibri" panose="020F0502020204030204" pitchFamily="34" charset="0"/>
              </a:rPr>
              <a:t>Scrum_process.svg</a:t>
            </a:r>
            <a:r>
              <a:rPr lang="de-DE" sz="1400" dirty="0">
                <a:latin typeface="Calibri" panose="020F0502020204030204" pitchFamily="34" charset="0"/>
              </a:rPr>
              <a:t>: </a:t>
            </a:r>
            <a:r>
              <a:rPr lang="de-DE" sz="1400" dirty="0" err="1">
                <a:latin typeface="Calibri" panose="020F0502020204030204" pitchFamily="34" charset="0"/>
              </a:rPr>
              <a:t>Lakeworksderivative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</a:rPr>
              <a:t>work</a:t>
            </a:r>
            <a:r>
              <a:rPr lang="de-DE" sz="1400" dirty="0">
                <a:latin typeface="Calibri" panose="020F0502020204030204" pitchFamily="34" charset="0"/>
              </a:rPr>
              <a:t>: Sebastian Wallroth (</a:t>
            </a:r>
            <a:r>
              <a:rPr lang="de-DE" sz="1400" dirty="0" err="1">
                <a:latin typeface="Calibri" panose="020F0502020204030204" pitchFamily="34" charset="0"/>
              </a:rPr>
              <a:t>talk</a:t>
            </a:r>
            <a:r>
              <a:rPr lang="de-DE" sz="1400" dirty="0">
                <a:latin typeface="Calibri" panose="020F0502020204030204" pitchFamily="34" charset="0"/>
              </a:rPr>
              <a:t>) - </a:t>
            </a:r>
            <a:r>
              <a:rPr lang="de-DE" sz="1400" dirty="0" err="1">
                <a:latin typeface="Calibri" panose="020F0502020204030204" pitchFamily="34" charset="0"/>
              </a:rPr>
              <a:t>Scrum_process.svg</a:t>
            </a:r>
            <a:r>
              <a:rPr lang="de-DE" sz="1400" dirty="0">
                <a:latin typeface="Calibri" panose="020F0502020204030204" pitchFamily="34" charset="0"/>
              </a:rPr>
              <a:t>, CC BY-SA 3.0, https://commons.wikimedia.org/w/index.php?curid=10772971</a:t>
            </a:r>
          </a:p>
        </p:txBody>
      </p:sp>
      <p:pic>
        <p:nvPicPr>
          <p:cNvPr id="1026" name="Picture 2" descr="\\WinFileSvH\B$Root\sreimann\Downloads\Scrum_process-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" y="1335088"/>
            <a:ext cx="8990651" cy="44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7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Rollen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 smtClean="0">
                <a:latin typeface="Calibri" panose="020F0502020204030204" pitchFamily="34" charset="0"/>
              </a:rPr>
              <a:t>Product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Owner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alleinige Verantwortung für das Produkt (Entscheidung, Priorisierung)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Abstimmung mit </a:t>
            </a:r>
            <a:r>
              <a:rPr lang="de-DE" sz="1900" dirty="0" smtClean="0">
                <a:latin typeface="Calibri" panose="020F0502020204030204" pitchFamily="34" charset="0"/>
              </a:rPr>
              <a:t>Stakeholdern</a:t>
            </a:r>
            <a:endParaRPr lang="de-DE" sz="1900" dirty="0" smtClean="0">
              <a:latin typeface="Calibri" panose="020F0502020204030204" pitchFamily="34" charset="0"/>
            </a:endParaRP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Pflege des </a:t>
            </a:r>
            <a:r>
              <a:rPr lang="de-DE" sz="1900" dirty="0" err="1" smtClean="0">
                <a:latin typeface="Calibri" panose="020F0502020204030204" pitchFamily="34" charset="0"/>
              </a:rPr>
              <a:t>Backlog</a:t>
            </a:r>
            <a:endParaRPr lang="de-DE" sz="1900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Entwicklungsteam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3-9 Entwickler, die alle nötigen Fähigkeiten haben um das Produkt entwickeln zu können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Abschätzung des Aufwands der Punkte im </a:t>
            </a:r>
            <a:r>
              <a:rPr lang="de-DE" sz="1900" dirty="0" err="1" smtClean="0">
                <a:latin typeface="Calibri" panose="020F0502020204030204" pitchFamily="34" charset="0"/>
              </a:rPr>
              <a:t>Backlog</a:t>
            </a:r>
            <a:endParaRPr lang="de-DE" sz="1900" dirty="0" smtClean="0">
              <a:latin typeface="Calibri" panose="020F0502020204030204" pitchFamily="34" charset="0"/>
            </a:endParaRP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Erstellung des Sprint-</a:t>
            </a:r>
            <a:r>
              <a:rPr lang="de-DE" sz="1900" dirty="0" err="1" smtClean="0">
                <a:latin typeface="Calibri" panose="020F0502020204030204" pitchFamily="34" charset="0"/>
              </a:rPr>
              <a:t>Backlog</a:t>
            </a:r>
            <a:endParaRPr lang="de-DE" sz="1900" dirty="0" smtClean="0">
              <a:latin typeface="Calibri" panose="020F0502020204030204" pitchFamily="34" charset="0"/>
            </a:endParaRPr>
          </a:p>
          <a:p>
            <a:r>
              <a:rPr lang="de-DE" dirty="0" err="1" smtClean="0">
                <a:latin typeface="Calibri" panose="020F0502020204030204" pitchFamily="34" charset="0"/>
              </a:rPr>
              <a:t>Scrum</a:t>
            </a:r>
            <a:r>
              <a:rPr lang="de-DE" dirty="0" smtClean="0">
                <a:latin typeface="Calibri" panose="020F0502020204030204" pitchFamily="34" charset="0"/>
              </a:rPr>
              <a:t>-Master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Dienende Führungskraft des Entwicklungsteams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Schaffung der nötigen Rahmenbedingungen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Prüfung der Einhaltung des Prozesses</a:t>
            </a:r>
          </a:p>
          <a:p>
            <a:pPr lvl="1"/>
            <a:endParaRPr lang="de-DE" dirty="0">
              <a:latin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Stakeholder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Kunden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Anwender </a:t>
            </a:r>
          </a:p>
          <a:p>
            <a:pPr lvl="1"/>
            <a:r>
              <a:rPr lang="de-DE" sz="1900" dirty="0" smtClean="0">
                <a:latin typeface="Calibri" panose="020F0502020204030204" pitchFamily="34" charset="0"/>
              </a:rPr>
              <a:t>Management</a:t>
            </a:r>
            <a:endParaRPr lang="de-DE" sz="1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Meetings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Sprint </a:t>
            </a:r>
            <a:r>
              <a:rPr lang="de-DE" dirty="0" err="1" smtClean="0">
                <a:latin typeface="Calibri" panose="020F0502020204030204" pitchFamily="34" charset="0"/>
              </a:rPr>
              <a:t>Planning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Product-Owner</a:t>
            </a:r>
            <a:r>
              <a:rPr lang="de-DE" dirty="0" smtClean="0">
                <a:latin typeface="Calibri" panose="020F0502020204030204" pitchFamily="34" charset="0"/>
              </a:rPr>
              <a:t> + Entwicklungsteam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Was </a:t>
            </a:r>
            <a:r>
              <a:rPr lang="de-DE" dirty="0">
                <a:latin typeface="Calibri" panose="020F0502020204030204" pitchFamily="34" charset="0"/>
              </a:rPr>
              <a:t>kann im kommenden Sprint entwickelt werden?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Wie </a:t>
            </a:r>
            <a:r>
              <a:rPr lang="de-DE" dirty="0">
                <a:latin typeface="Calibri" panose="020F0502020204030204" pitchFamily="34" charset="0"/>
              </a:rPr>
              <a:t>wird die Arbeit im kommenden Sprint erledigt?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Daily </a:t>
            </a:r>
            <a:r>
              <a:rPr lang="de-DE" dirty="0" err="1" smtClean="0">
                <a:latin typeface="Calibri" panose="020F0502020204030204" pitchFamily="34" charset="0"/>
              </a:rPr>
              <a:t>Scrum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Entwicklungsteam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die Mittagssitzung der Softwareentwicklung</a:t>
            </a:r>
          </a:p>
          <a:p>
            <a:r>
              <a:rPr lang="de-DE" dirty="0" smtClean="0">
                <a:latin typeface="Calibri" panose="020F0502020204030204" pitchFamily="34" charset="0"/>
              </a:rPr>
              <a:t>Sprint Review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Beteiligung der </a:t>
            </a:r>
            <a:r>
              <a:rPr lang="de-DE" dirty="0" smtClean="0">
                <a:latin typeface="Calibri" panose="020F0502020204030204" pitchFamily="34" charset="0"/>
              </a:rPr>
              <a:t>Stakeholder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</a:rPr>
              <a:t>Vorstellung der </a:t>
            </a:r>
            <a:r>
              <a:rPr lang="de-DE" dirty="0" smtClean="0">
                <a:latin typeface="Calibri" panose="020F0502020204030204" pitchFamily="34" charset="0"/>
              </a:rPr>
              <a:t>Änderungen, Wie ist es gelaufen? Ist das so ok?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oft, neue Ideen für </a:t>
            </a:r>
            <a:r>
              <a:rPr lang="de-DE" dirty="0" err="1" smtClean="0">
                <a:latin typeface="Calibri" panose="020F0502020204030204" pitchFamily="34" charset="0"/>
              </a:rPr>
              <a:t>Backlog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Sprint Retrospektive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Geschütze Selbstreflektion des </a:t>
            </a:r>
            <a:r>
              <a:rPr lang="de-DE" dirty="0" err="1" smtClean="0">
                <a:latin typeface="Calibri" panose="020F0502020204030204" pitchFamily="34" charset="0"/>
              </a:rPr>
              <a:t>Scrum</a:t>
            </a:r>
            <a:r>
              <a:rPr lang="de-DE" dirty="0" smtClean="0">
                <a:latin typeface="Calibri" panose="020F0502020204030204" pitchFamily="34" charset="0"/>
              </a:rPr>
              <a:t>-Teams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Verbesserung der </a:t>
            </a:r>
            <a:r>
              <a:rPr lang="de-DE" dirty="0" err="1" smtClean="0">
                <a:latin typeface="Calibri" panose="020F0502020204030204" pitchFamily="34" charset="0"/>
              </a:rPr>
              <a:t>Abeitsweise</a:t>
            </a:r>
            <a:r>
              <a:rPr lang="de-DE" dirty="0" smtClean="0">
                <a:latin typeface="Calibri" panose="020F0502020204030204" pitchFamily="34" charset="0"/>
              </a:rPr>
              <a:t> möglich?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Anpassungen des Prozesses für GSI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Warum: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meist nur ein Entwickler für mehrere Projekte vorhanden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kein Personal für Vollzeit-</a:t>
            </a:r>
            <a:r>
              <a:rPr lang="de-DE" dirty="0" err="1" smtClean="0">
                <a:latin typeface="Calibri" panose="020F0502020204030204" pitchFamily="34" charset="0"/>
              </a:rPr>
              <a:t>Scrum</a:t>
            </a:r>
            <a:r>
              <a:rPr lang="de-DE" dirty="0" smtClean="0">
                <a:latin typeface="Calibri" panose="020F0502020204030204" pitchFamily="34" charset="0"/>
              </a:rPr>
              <a:t> Master und </a:t>
            </a:r>
            <a:r>
              <a:rPr lang="de-DE" dirty="0" err="1" smtClean="0">
                <a:latin typeface="Calibri" panose="020F0502020204030204" pitchFamily="34" charset="0"/>
              </a:rPr>
              <a:t>Product-Owner</a:t>
            </a:r>
            <a:r>
              <a:rPr lang="de-DE" dirty="0" smtClean="0">
                <a:latin typeface="Calibri" panose="020F0502020204030204" pitchFamily="34" charset="0"/>
              </a:rPr>
              <a:t> für jedes Projekt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mehr Abstimmung zwischen versch. Project-</a:t>
            </a:r>
            <a:r>
              <a:rPr lang="de-DE" dirty="0" err="1" smtClean="0">
                <a:latin typeface="Calibri" panose="020F0502020204030204" pitchFamily="34" charset="0"/>
              </a:rPr>
              <a:t>Ownern</a:t>
            </a:r>
            <a:r>
              <a:rPr lang="de-DE" dirty="0" smtClean="0">
                <a:latin typeface="Calibri" panose="020F0502020204030204" pitchFamily="34" charset="0"/>
              </a:rPr>
              <a:t> nötig da Projekte voneinander Abhängen (welche Feature wird in welcher Anwendung umgesetzt?)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Einordnung von Anforderungen in das FAIR-Gesamtkonzept (Ist das Feature überhaupt nötig, oder wird das in Zukunft anders gemacht?)</a:t>
            </a: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Software für </a:t>
            </a:r>
            <a:r>
              <a:rPr lang="de-DE" dirty="0" err="1" smtClean="0">
                <a:latin typeface="Calibri" panose="020F0502020204030204" pitchFamily="34" charset="0"/>
              </a:rPr>
              <a:t>Backlog</a:t>
            </a:r>
            <a:r>
              <a:rPr lang="de-DE" dirty="0" smtClean="0">
                <a:latin typeface="Calibri" panose="020F0502020204030204" pitchFamily="34" charset="0"/>
              </a:rPr>
              <a:t>: Taiga.io</a:t>
            </a: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920</Words>
  <Application>Microsoft Office PowerPoint</Application>
  <PresentationFormat>Bildschirmpräsentation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fair-gsi-folienmaster_2018</vt:lpstr>
      <vt:lpstr>Softwareentwicklungsprozess</vt:lpstr>
      <vt:lpstr>Inhalt</vt:lpstr>
      <vt:lpstr>Welches Problem soll überhaupt gelöst werden</vt:lpstr>
      <vt:lpstr>Problem</vt:lpstr>
      <vt:lpstr>Best Practice in der Industrie</vt:lpstr>
      <vt:lpstr>Scrum-Prozess</vt:lpstr>
      <vt:lpstr>Rollen</vt:lpstr>
      <vt:lpstr>Meetings</vt:lpstr>
      <vt:lpstr>Anpassungen des Prozesses für GSI</vt:lpstr>
      <vt:lpstr>GSI-Rollen</vt:lpstr>
      <vt:lpstr>GSI-Meetings</vt:lpstr>
      <vt:lpstr>Aktuelle Projekte</vt:lpstr>
      <vt:lpstr>Weitere Ansprechpartner</vt:lpstr>
      <vt:lpstr>Für euch wichtig: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Reimann</dc:creator>
  <cp:lastModifiedBy>Stephan Reimann</cp:lastModifiedBy>
  <cp:revision>26</cp:revision>
  <dcterms:created xsi:type="dcterms:W3CDTF">2019-01-07T11:36:42Z</dcterms:created>
  <dcterms:modified xsi:type="dcterms:W3CDTF">2019-01-28T06:56:40Z</dcterms:modified>
</cp:coreProperties>
</file>