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handoutMasterIdLst>
    <p:handoutMasterId r:id="rId41"/>
  </p:handoutMasterIdLst>
  <p:sldIdLst>
    <p:sldId id="256" r:id="rId2"/>
    <p:sldId id="257" r:id="rId3"/>
    <p:sldId id="322" r:id="rId4"/>
    <p:sldId id="286" r:id="rId5"/>
    <p:sldId id="306" r:id="rId6"/>
    <p:sldId id="323" r:id="rId7"/>
    <p:sldId id="305" r:id="rId8"/>
    <p:sldId id="288" r:id="rId9"/>
    <p:sldId id="329" r:id="rId10"/>
    <p:sldId id="324" r:id="rId11"/>
    <p:sldId id="321" r:id="rId12"/>
    <p:sldId id="289" r:id="rId13"/>
    <p:sldId id="291" r:id="rId14"/>
    <p:sldId id="292" r:id="rId15"/>
    <p:sldId id="293" r:id="rId16"/>
    <p:sldId id="325" r:id="rId17"/>
    <p:sldId id="304" r:id="rId18"/>
    <p:sldId id="298" r:id="rId19"/>
    <p:sldId id="299" r:id="rId20"/>
    <p:sldId id="296" r:id="rId21"/>
    <p:sldId id="300" r:id="rId22"/>
    <p:sldId id="301" r:id="rId23"/>
    <p:sldId id="331" r:id="rId24"/>
    <p:sldId id="303" r:id="rId25"/>
    <p:sldId id="302" r:id="rId26"/>
    <p:sldId id="326" r:id="rId27"/>
    <p:sldId id="309" r:id="rId28"/>
    <p:sldId id="327" r:id="rId29"/>
    <p:sldId id="310" r:id="rId30"/>
    <p:sldId id="312" r:id="rId31"/>
    <p:sldId id="313" r:id="rId32"/>
    <p:sldId id="311" r:id="rId33"/>
    <p:sldId id="314" r:id="rId34"/>
    <p:sldId id="332" r:id="rId35"/>
    <p:sldId id="316" r:id="rId36"/>
    <p:sldId id="328" r:id="rId37"/>
    <p:sldId id="320" r:id="rId38"/>
    <p:sldId id="287" r:id="rId39"/>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FF"/>
    <a:srgbClr val="0000FF"/>
    <a:srgbClr val="33CCCC"/>
    <a:srgbClr val="FDBB63"/>
    <a:srgbClr val="333333"/>
    <a:srgbClr val="66666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91" autoAdjust="0"/>
  </p:normalViewPr>
  <p:slideViewPr>
    <p:cSldViewPr snapToGrid="0" snapToObjects="1">
      <p:cViewPr varScale="1">
        <p:scale>
          <a:sx n="112" d="100"/>
          <a:sy n="112" d="100"/>
        </p:scale>
        <p:origin x="-1680" y="-60"/>
      </p:cViewPr>
      <p:guideLst>
        <p:guide orient="horz" pos="248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851660-0934-124D-A4B3-496C7F320307}" type="datetimeFigureOut">
              <a:rPr lang="de-DE" smtClean="0"/>
              <a:t>14.01.2019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A3EDE-7EBB-0F4A-80C2-34DB9D2E2ED3}" type="slidenum">
              <a:rPr lang="de-DE" smtClean="0"/>
              <a:t>‹Nr.›</a:t>
            </a:fld>
            <a:endParaRPr lang="de-DE"/>
          </a:p>
        </p:txBody>
      </p:sp>
    </p:spTree>
    <p:extLst>
      <p:ext uri="{BB962C8B-B14F-4D97-AF65-F5344CB8AC3E}">
        <p14:creationId xmlns:p14="http://schemas.microsoft.com/office/powerpoint/2010/main" val="102821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C828EF-C252-394A-93BF-1C478CFA0896}" type="datetimeFigureOut">
              <a:rPr lang="de-DE" smtClean="0"/>
              <a:t>14.01.2019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02386-BEE7-5D4D-B4E7-4BB579C47884}" type="slidenum">
              <a:rPr lang="de-DE" smtClean="0"/>
              <a:t>‹Nr.›</a:t>
            </a:fld>
            <a:endParaRPr lang="de-DE"/>
          </a:p>
        </p:txBody>
      </p:sp>
    </p:spTree>
    <p:extLst>
      <p:ext uri="{BB962C8B-B14F-4D97-AF65-F5344CB8AC3E}">
        <p14:creationId xmlns:p14="http://schemas.microsoft.com/office/powerpoint/2010/main" val="3329019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Bild 6" descr="fair-mesh.jpg"/>
          <p:cNvPicPr>
            <a:picLocks noChangeAspect="1"/>
          </p:cNvPicPr>
          <p:nvPr userDrawn="1"/>
        </p:nvPicPr>
        <p:blipFill rotWithShape="1">
          <a:blip r:embed="rId2">
            <a:extLst>
              <a:ext uri="{28A0092B-C50C-407E-A947-70E740481C1C}">
                <a14:useLocalDpi xmlns:a14="http://schemas.microsoft.com/office/drawing/2010/main" val="0"/>
              </a:ext>
            </a:extLst>
          </a:blip>
          <a:srcRect l="4773" t="11489" r="5373" b="5511"/>
          <a:stretch/>
        </p:blipFill>
        <p:spPr>
          <a:xfrm>
            <a:off x="110437" y="1417154"/>
            <a:ext cx="8926586" cy="5056250"/>
          </a:xfrm>
          <a:prstGeom prst="rect">
            <a:avLst/>
          </a:prstGeom>
        </p:spPr>
      </p:pic>
      <p:sp>
        <p:nvSpPr>
          <p:cNvPr id="2" name="Titel 1"/>
          <p:cNvSpPr>
            <a:spLocks noGrp="1"/>
          </p:cNvSpPr>
          <p:nvPr>
            <p:ph type="ctrTitle"/>
          </p:nvPr>
        </p:nvSpPr>
        <p:spPr>
          <a:xfrm>
            <a:off x="1251563" y="3244364"/>
            <a:ext cx="6607516" cy="779866"/>
          </a:xfrm>
        </p:spPr>
        <p:txBody>
          <a:bodyPr anchor="b" anchorCtr="0">
            <a:noAutofit/>
          </a:bodyPr>
          <a:lstStyle>
            <a:lvl1pPr algn="ctr">
              <a:defRPr sz="3600">
                <a:solidFill>
                  <a:srgbClr val="333333"/>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371600" y="4024230"/>
            <a:ext cx="6400800" cy="584660"/>
          </a:xfrm>
        </p:spPr>
        <p:txBody>
          <a:bodyPr>
            <a:normAutofit/>
          </a:bodyPr>
          <a:lstStyle>
            <a:lvl1pPr marL="0" indent="0" algn="ctr">
              <a:buNone/>
              <a:defRPr sz="20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grpSp>
        <p:nvGrpSpPr>
          <p:cNvPr id="12" name="Gruppierung 11"/>
          <p:cNvGrpSpPr/>
          <p:nvPr userDrawn="1"/>
        </p:nvGrpSpPr>
        <p:grpSpPr>
          <a:xfrm>
            <a:off x="3193470" y="150090"/>
            <a:ext cx="5615712" cy="845209"/>
            <a:chOff x="3193470" y="150090"/>
            <a:chExt cx="5615712" cy="845209"/>
          </a:xfrm>
        </p:grpSpPr>
        <p:sp>
          <p:nvSpPr>
            <p:cNvPr id="9" name="Rechteck 8"/>
            <p:cNvSpPr/>
            <p:nvPr userDrawn="1"/>
          </p:nvSpPr>
          <p:spPr>
            <a:xfrm>
              <a:off x="7031182" y="150090"/>
              <a:ext cx="1778000" cy="5605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feld 7"/>
            <p:cNvSpPr txBox="1"/>
            <p:nvPr userDrawn="1"/>
          </p:nvSpPr>
          <p:spPr>
            <a:xfrm>
              <a:off x="3193470" y="595189"/>
              <a:ext cx="5530803" cy="400110"/>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de-DE" sz="1000" dirty="0" smtClean="0">
                  <a:solidFill>
                    <a:srgbClr val="333333"/>
                  </a:solidFill>
                  <a:latin typeface="Arial"/>
                  <a:cs typeface="Arial"/>
                </a:rPr>
                <a:t>GSI Helmholtzzentrum für Schwerionenforschung GmbH</a:t>
              </a:r>
            </a:p>
            <a:p>
              <a:pPr algn="r"/>
              <a:endParaRPr lang="de-DE" sz="1000" dirty="0">
                <a:solidFill>
                  <a:srgbClr val="333333"/>
                </a:solidFill>
                <a:latin typeface="Arial"/>
                <a:cs typeface="Arial"/>
              </a:endParaRPr>
            </a:p>
          </p:txBody>
        </p:sp>
        <p:pic>
          <p:nvPicPr>
            <p:cNvPr id="10" name="Bild 9" descr="GSI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7965" y="178975"/>
              <a:ext cx="1349516" cy="449839"/>
            </a:xfrm>
            <a:prstGeom prst="rect">
              <a:avLst/>
            </a:prstGeom>
          </p:spPr>
        </p:pic>
      </p:grpSp>
      <p:sp>
        <p:nvSpPr>
          <p:cNvPr id="13" name="Rechteck 12"/>
          <p:cNvSpPr/>
          <p:nvPr userDrawn="1"/>
        </p:nvSpPr>
        <p:spPr>
          <a:xfrm>
            <a:off x="404091" y="6650182"/>
            <a:ext cx="3371273" cy="207818"/>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0993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5" y="271335"/>
            <a:ext cx="6242342" cy="787557"/>
          </a:xfr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Foliennummernplatzhalter 5"/>
          <p:cNvSpPr>
            <a:spLocks noGrp="1"/>
          </p:cNvSpPr>
          <p:nvPr>
            <p:ph type="sldNum" sz="quarter" idx="12"/>
          </p:nvPr>
        </p:nvSpPr>
        <p:spPr/>
        <p:txBody>
          <a:bodyPr/>
          <a:lstStyle/>
          <a:p>
            <a:fld id="{125CBDDA-5CCF-8748-8988-9DC6C8981774}" type="slidenum">
              <a:rPr lang="de-DE" smtClean="0"/>
              <a:t>‹Nr.›</a:t>
            </a:fld>
            <a:endParaRPr lang="de-DE"/>
          </a:p>
        </p:txBody>
      </p:sp>
      <p:sp>
        <p:nvSpPr>
          <p:cNvPr id="5" name="Datumsplatzhalter 4"/>
          <p:cNvSpPr>
            <a:spLocks noGrp="1"/>
          </p:cNvSpPr>
          <p:nvPr>
            <p:ph type="dt" sz="half" idx="2"/>
          </p:nvPr>
        </p:nvSpPr>
        <p:spPr>
          <a:xfrm>
            <a:off x="7123544" y="6552643"/>
            <a:ext cx="825285" cy="365125"/>
          </a:xfrm>
          <a:prstGeom prst="rect">
            <a:avLst/>
          </a:prstGeom>
        </p:spPr>
        <p:txBody>
          <a:bodyPr vert="horz" lIns="91440" tIns="45720" rIns="91440" bIns="45720" rtlCol="0" anchor="ctr"/>
          <a:lstStyle>
            <a:lvl1pPr algn="r">
              <a:defRPr sz="1000">
                <a:solidFill>
                  <a:schemeClr val="tx1"/>
                </a:solidFill>
              </a:defRPr>
            </a:lvl1pPr>
          </a:lstStyle>
          <a:p>
            <a:r>
              <a:rPr lang="de-DE" smtClean="0"/>
              <a:t>14.01.2019</a:t>
            </a:r>
            <a:endParaRPr lang="de-DE" dirty="0"/>
          </a:p>
        </p:txBody>
      </p:sp>
      <p:sp>
        <p:nvSpPr>
          <p:cNvPr id="8" name="Fußzeilenplatzhalter 7"/>
          <p:cNvSpPr>
            <a:spLocks noGrp="1"/>
          </p:cNvSpPr>
          <p:nvPr>
            <p:ph type="ftr" sz="quarter" idx="3"/>
          </p:nvPr>
        </p:nvSpPr>
        <p:spPr>
          <a:xfrm>
            <a:off x="4142630" y="6560611"/>
            <a:ext cx="2956369" cy="357157"/>
          </a:xfrm>
          <a:prstGeom prst="rect">
            <a:avLst/>
          </a:prstGeom>
        </p:spPr>
        <p:txBody>
          <a:bodyPr vert="horz" lIns="91440" tIns="45720" rIns="91440" bIns="45720" rtlCol="0" anchor="ctr"/>
          <a:lstStyle>
            <a:lvl1pPr>
              <a:defRPr lang="en-US" sz="1000" smtClean="0"/>
            </a:lvl1pPr>
          </a:lstStyle>
          <a:p>
            <a:pPr algn="ctr"/>
            <a:r>
              <a:rPr lang="en-US" smtClean="0"/>
              <a:t>SIS18-Betrieb / Operateuersschulung 2019</a:t>
            </a:r>
            <a:endParaRPr lang="en-US" dirty="0"/>
          </a:p>
        </p:txBody>
      </p:sp>
    </p:spTree>
    <p:extLst>
      <p:ext uri="{BB962C8B-B14F-4D97-AF65-F5344CB8AC3E}">
        <p14:creationId xmlns:p14="http://schemas.microsoft.com/office/powerpoint/2010/main" val="9476649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vert="horz" lIns="91440" tIns="45720" rIns="91440" bIns="45720" rtlCol="0">
            <a:normAutofit/>
          </a:bodyPr>
          <a:lstStyle>
            <a:lvl1pPr>
              <a:defRPr lang="de-DE" sz="1600" dirty="0" smtClean="0"/>
            </a:lvl1pPr>
            <a:lvl2pPr>
              <a:defRPr lang="de-DE" sz="1400" dirty="0" smtClean="0"/>
            </a:lvl2pPr>
            <a:lvl3pPr>
              <a:defRPr lang="de-DE" sz="1200" dirty="0" smtClean="0"/>
            </a:lvl3pPr>
            <a:lvl4pPr>
              <a:defRPr lang="de-DE" sz="1100" dirty="0" smtClean="0"/>
            </a:lvl4pPr>
            <a:lvl5pPr>
              <a:defRPr lang="de-DE" sz="1050" dirty="0"/>
            </a:lvl5pPr>
          </a:lstStyle>
          <a:p>
            <a:pPr lvl="0">
              <a:spcBef>
                <a:spcPts val="1800"/>
              </a:spcBef>
            </a:pPr>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vert="horz" lIns="91440" tIns="45720" rIns="91440" bIns="45720" rtlCol="0">
            <a:normAutofit/>
          </a:bodyPr>
          <a:lstStyle>
            <a:lvl1pPr>
              <a:defRPr lang="de-DE" sz="1600" dirty="0" smtClean="0"/>
            </a:lvl1pPr>
            <a:lvl2pPr>
              <a:defRPr lang="de-DE" sz="1400" dirty="0" smtClean="0"/>
            </a:lvl2pPr>
            <a:lvl3pPr>
              <a:defRPr lang="de-DE" sz="1200" dirty="0" smtClean="0"/>
            </a:lvl3pPr>
            <a:lvl4pPr>
              <a:defRPr lang="de-DE" sz="1100" dirty="0" smtClean="0"/>
            </a:lvl4pPr>
            <a:lvl5pPr>
              <a:defRPr lang="de-DE" sz="1050" dirty="0"/>
            </a:lvl5pPr>
          </a:lstStyle>
          <a:p>
            <a:pPr lvl="0">
              <a:spcBef>
                <a:spcPts val="1800"/>
              </a:spcBef>
            </a:pPr>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Foliennummernplatzhalter 6"/>
          <p:cNvSpPr>
            <a:spLocks noGrp="1"/>
          </p:cNvSpPr>
          <p:nvPr>
            <p:ph type="sldNum" sz="quarter" idx="12"/>
          </p:nvPr>
        </p:nvSpPr>
        <p:spPr/>
        <p:txBody>
          <a:bodyPr/>
          <a:lstStyle/>
          <a:p>
            <a:fld id="{125CBDDA-5CCF-8748-8988-9DC6C8981774}" type="slidenum">
              <a:rPr lang="de-DE" smtClean="0"/>
              <a:t>‹Nr.›</a:t>
            </a:fld>
            <a:endParaRPr lang="de-DE"/>
          </a:p>
        </p:txBody>
      </p:sp>
      <p:sp>
        <p:nvSpPr>
          <p:cNvPr id="6" name="Datumsplatzhalter 4"/>
          <p:cNvSpPr>
            <a:spLocks noGrp="1"/>
          </p:cNvSpPr>
          <p:nvPr>
            <p:ph type="dt" sz="half" idx="13"/>
          </p:nvPr>
        </p:nvSpPr>
        <p:spPr>
          <a:xfrm>
            <a:off x="7098998" y="6552643"/>
            <a:ext cx="849831" cy="365125"/>
          </a:xfrm>
          <a:prstGeom prst="rect">
            <a:avLst/>
          </a:prstGeom>
        </p:spPr>
        <p:txBody>
          <a:bodyPr vert="horz" lIns="91440" tIns="45720" rIns="91440" bIns="45720" rtlCol="0" anchor="ctr"/>
          <a:lstStyle>
            <a:lvl1pPr algn="r">
              <a:defRPr sz="1000">
                <a:solidFill>
                  <a:schemeClr val="tx1"/>
                </a:solidFill>
              </a:defRPr>
            </a:lvl1pPr>
          </a:lstStyle>
          <a:p>
            <a:r>
              <a:rPr lang="de-DE" smtClean="0"/>
              <a:t>14.01.2019</a:t>
            </a:r>
            <a:endParaRPr lang="de-DE" dirty="0"/>
          </a:p>
        </p:txBody>
      </p:sp>
      <p:sp>
        <p:nvSpPr>
          <p:cNvPr id="9" name="Fußzeilenplatzhalter 7"/>
          <p:cNvSpPr>
            <a:spLocks noGrp="1"/>
          </p:cNvSpPr>
          <p:nvPr>
            <p:ph type="ftr" sz="quarter" idx="3"/>
          </p:nvPr>
        </p:nvSpPr>
        <p:spPr>
          <a:xfrm>
            <a:off x="4142630" y="6560611"/>
            <a:ext cx="2956369" cy="357157"/>
          </a:xfrm>
          <a:prstGeom prst="rect">
            <a:avLst/>
          </a:prstGeom>
        </p:spPr>
        <p:txBody>
          <a:bodyPr vert="horz" lIns="91440" tIns="45720" rIns="91440" bIns="45720" rtlCol="0" anchor="ctr"/>
          <a:lstStyle>
            <a:lvl1pPr>
              <a:defRPr lang="en-US" sz="1000" smtClean="0"/>
            </a:lvl1pPr>
          </a:lstStyle>
          <a:p>
            <a:pPr algn="ctr"/>
            <a:r>
              <a:rPr lang="en-US" smtClean="0"/>
              <a:t>SIS18-Betrieb / Operateuersschulung 2019</a:t>
            </a:r>
            <a:endParaRPr lang="en-US" dirty="0"/>
          </a:p>
        </p:txBody>
      </p:sp>
    </p:spTree>
    <p:extLst>
      <p:ext uri="{BB962C8B-B14F-4D97-AF65-F5344CB8AC3E}">
        <p14:creationId xmlns:p14="http://schemas.microsoft.com/office/powerpoint/2010/main" val="28660251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lin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p>
            <a:fld id="{125CBDDA-5CCF-8748-8988-9DC6C8981774}" type="slidenum">
              <a:rPr lang="de-DE" smtClean="0"/>
              <a:pPr/>
              <a:t>‹Nr.›</a:t>
            </a:fld>
            <a:endParaRPr lang="de-DE" dirty="0"/>
          </a:p>
        </p:txBody>
      </p:sp>
      <p:sp>
        <p:nvSpPr>
          <p:cNvPr id="4" name="Datumsplatzhalter 3"/>
          <p:cNvSpPr>
            <a:spLocks noGrp="1"/>
          </p:cNvSpPr>
          <p:nvPr>
            <p:ph type="dt" sz="half" idx="11"/>
          </p:nvPr>
        </p:nvSpPr>
        <p:spPr/>
        <p:txBody>
          <a:bodyPr/>
          <a:lstStyle/>
          <a:p>
            <a:r>
              <a:rPr lang="de-DE" smtClean="0"/>
              <a:t>14.01.2019</a:t>
            </a:r>
            <a:endParaRPr lang="de-DE" dirty="0"/>
          </a:p>
        </p:txBody>
      </p:sp>
      <p:sp>
        <p:nvSpPr>
          <p:cNvPr id="6" name="Inhaltsplatzhalter 2"/>
          <p:cNvSpPr>
            <a:spLocks noGrp="1"/>
          </p:cNvSpPr>
          <p:nvPr>
            <p:ph sz="half" idx="1"/>
          </p:nvPr>
        </p:nvSpPr>
        <p:spPr>
          <a:xfrm>
            <a:off x="457200" y="1406770"/>
            <a:ext cx="4038600" cy="5034224"/>
          </a:xfrm>
        </p:spPr>
        <p:txBody>
          <a:bodyPr>
            <a:normAutofit/>
          </a:bodyPr>
          <a:lstStyle>
            <a:lvl1pPr marL="180975" indent="-180975">
              <a:spcBef>
                <a:spcPts val="1200"/>
              </a:spcBef>
              <a:defRPr sz="1600"/>
            </a:lvl1pPr>
            <a:lvl2pPr marL="542925" indent="-180975">
              <a:defRPr sz="1400"/>
            </a:lvl2pPr>
            <a:lvl3pPr marL="893763" indent="-180975">
              <a:defRPr sz="1200"/>
            </a:lvl3pPr>
            <a:lvl4pPr marL="1074738" indent="-90488">
              <a:defRPr sz="1100"/>
            </a:lvl4pPr>
            <a:lvl5pPr marL="1255713" indent="-90488">
              <a:defRPr sz="105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Fußzeilenplatzhalter 7"/>
          <p:cNvSpPr>
            <a:spLocks noGrp="1"/>
          </p:cNvSpPr>
          <p:nvPr>
            <p:ph type="ftr" sz="quarter" idx="3"/>
          </p:nvPr>
        </p:nvSpPr>
        <p:spPr>
          <a:xfrm>
            <a:off x="4142630" y="6560611"/>
            <a:ext cx="2956369" cy="357157"/>
          </a:xfrm>
          <a:prstGeom prst="rect">
            <a:avLst/>
          </a:prstGeom>
        </p:spPr>
        <p:txBody>
          <a:bodyPr vert="horz" lIns="91440" tIns="45720" rIns="91440" bIns="45720" rtlCol="0" anchor="ctr"/>
          <a:lstStyle>
            <a:lvl1pPr>
              <a:defRPr lang="en-US" sz="1000" smtClean="0"/>
            </a:lvl1pPr>
          </a:lstStyle>
          <a:p>
            <a:pPr algn="ctr"/>
            <a:r>
              <a:rPr lang="en-US" smtClean="0"/>
              <a:t>SIS18-Betrieb / Operateuersschulung 2019</a:t>
            </a:r>
            <a:endParaRPr lang="en-US" dirty="0"/>
          </a:p>
        </p:txBody>
      </p:sp>
    </p:spTree>
    <p:extLst>
      <p:ext uri="{BB962C8B-B14F-4D97-AF65-F5344CB8AC3E}">
        <p14:creationId xmlns:p14="http://schemas.microsoft.com/office/powerpoint/2010/main" val="37002803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p>
            <a:fld id="{125CBDDA-5CCF-8748-8988-9DC6C8981774}" type="slidenum">
              <a:rPr lang="de-DE" smtClean="0"/>
              <a:pPr/>
              <a:t>‹Nr.›</a:t>
            </a:fld>
            <a:endParaRPr lang="de-DE" dirty="0"/>
          </a:p>
        </p:txBody>
      </p:sp>
      <p:sp>
        <p:nvSpPr>
          <p:cNvPr id="4" name="Datumsplatzhalter 3"/>
          <p:cNvSpPr>
            <a:spLocks noGrp="1"/>
          </p:cNvSpPr>
          <p:nvPr>
            <p:ph type="dt" sz="half" idx="11"/>
          </p:nvPr>
        </p:nvSpPr>
        <p:spPr/>
        <p:txBody>
          <a:bodyPr/>
          <a:lstStyle/>
          <a:p>
            <a:r>
              <a:rPr lang="de-DE" smtClean="0"/>
              <a:t>14.01.2019</a:t>
            </a:r>
            <a:endParaRPr lang="de-DE" dirty="0"/>
          </a:p>
        </p:txBody>
      </p:sp>
      <p:sp>
        <p:nvSpPr>
          <p:cNvPr id="6" name="Inhaltsplatzhalter 2"/>
          <p:cNvSpPr>
            <a:spLocks noGrp="1"/>
          </p:cNvSpPr>
          <p:nvPr>
            <p:ph sz="half" idx="1"/>
          </p:nvPr>
        </p:nvSpPr>
        <p:spPr>
          <a:xfrm>
            <a:off x="4999055" y="1406770"/>
            <a:ext cx="4038600" cy="5034224"/>
          </a:xfrm>
        </p:spPr>
        <p:txBody>
          <a:bodyPr>
            <a:normAutofit/>
          </a:bodyPr>
          <a:lstStyle>
            <a:lvl1pPr marL="180975" indent="-180975">
              <a:spcBef>
                <a:spcPts val="1200"/>
              </a:spcBef>
              <a:defRPr sz="1600"/>
            </a:lvl1pPr>
            <a:lvl2pPr marL="542925" indent="-180975">
              <a:defRPr sz="1400"/>
            </a:lvl2pPr>
            <a:lvl3pPr marL="893763" indent="-180975">
              <a:defRPr sz="1200"/>
            </a:lvl3pPr>
            <a:lvl4pPr marL="1074738" indent="-90488">
              <a:defRPr sz="1100"/>
            </a:lvl4pPr>
            <a:lvl5pPr marL="1255713" indent="-90488">
              <a:defRPr sz="105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Fußzeilenplatzhalter 7"/>
          <p:cNvSpPr>
            <a:spLocks noGrp="1"/>
          </p:cNvSpPr>
          <p:nvPr>
            <p:ph type="ftr" sz="quarter" idx="3"/>
          </p:nvPr>
        </p:nvSpPr>
        <p:spPr>
          <a:xfrm>
            <a:off x="4142630" y="6560611"/>
            <a:ext cx="2956369" cy="357157"/>
          </a:xfrm>
          <a:prstGeom prst="rect">
            <a:avLst/>
          </a:prstGeom>
        </p:spPr>
        <p:txBody>
          <a:bodyPr vert="horz" lIns="91440" tIns="45720" rIns="91440" bIns="45720" rtlCol="0" anchor="ctr"/>
          <a:lstStyle>
            <a:lvl1pPr>
              <a:defRPr lang="en-US" sz="1000" smtClean="0"/>
            </a:lvl1pPr>
          </a:lstStyle>
          <a:p>
            <a:pPr algn="ctr"/>
            <a:r>
              <a:rPr lang="en-US" smtClean="0"/>
              <a:t>SIS18-Betrieb / Operateuersschulung 2019</a:t>
            </a:r>
            <a:endParaRPr lang="en-US" dirty="0"/>
          </a:p>
        </p:txBody>
      </p:sp>
    </p:spTree>
    <p:extLst>
      <p:ext uri="{BB962C8B-B14F-4D97-AF65-F5344CB8AC3E}">
        <p14:creationId xmlns:p14="http://schemas.microsoft.com/office/powerpoint/2010/main" val="3906669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Foliennummernplatzhalter 4"/>
          <p:cNvSpPr>
            <a:spLocks noGrp="1"/>
          </p:cNvSpPr>
          <p:nvPr>
            <p:ph type="sldNum" sz="quarter" idx="12"/>
          </p:nvPr>
        </p:nvSpPr>
        <p:spPr/>
        <p:txBody>
          <a:bodyPr/>
          <a:lstStyle/>
          <a:p>
            <a:fld id="{125CBDDA-5CCF-8748-8988-9DC6C8981774}" type="slidenum">
              <a:rPr lang="de-DE" smtClean="0"/>
              <a:t>‹Nr.›</a:t>
            </a:fld>
            <a:endParaRPr lang="de-DE"/>
          </a:p>
        </p:txBody>
      </p:sp>
      <p:sp>
        <p:nvSpPr>
          <p:cNvPr id="4" name="Datumsplatzhalter 4"/>
          <p:cNvSpPr>
            <a:spLocks noGrp="1"/>
          </p:cNvSpPr>
          <p:nvPr>
            <p:ph type="dt" sz="half" idx="2"/>
          </p:nvPr>
        </p:nvSpPr>
        <p:spPr>
          <a:xfrm>
            <a:off x="7098998" y="6552643"/>
            <a:ext cx="849831" cy="365125"/>
          </a:xfrm>
          <a:prstGeom prst="rect">
            <a:avLst/>
          </a:prstGeom>
        </p:spPr>
        <p:txBody>
          <a:bodyPr vert="horz" lIns="91440" tIns="45720" rIns="91440" bIns="45720" rtlCol="0" anchor="ctr"/>
          <a:lstStyle>
            <a:lvl1pPr algn="r">
              <a:defRPr sz="1000">
                <a:solidFill>
                  <a:schemeClr val="tx1"/>
                </a:solidFill>
              </a:defRPr>
            </a:lvl1pPr>
          </a:lstStyle>
          <a:p>
            <a:r>
              <a:rPr lang="de-DE" smtClean="0"/>
              <a:t>14.01.2019</a:t>
            </a:r>
            <a:endParaRPr lang="de-DE" dirty="0"/>
          </a:p>
        </p:txBody>
      </p:sp>
      <p:sp>
        <p:nvSpPr>
          <p:cNvPr id="7" name="Fußzeilenplatzhalter 7"/>
          <p:cNvSpPr>
            <a:spLocks noGrp="1"/>
          </p:cNvSpPr>
          <p:nvPr>
            <p:ph type="ftr" sz="quarter" idx="3"/>
          </p:nvPr>
        </p:nvSpPr>
        <p:spPr>
          <a:xfrm>
            <a:off x="4142630" y="6560611"/>
            <a:ext cx="2956369" cy="357157"/>
          </a:xfrm>
          <a:prstGeom prst="rect">
            <a:avLst/>
          </a:prstGeom>
        </p:spPr>
        <p:txBody>
          <a:bodyPr vert="horz" lIns="91440" tIns="45720" rIns="91440" bIns="45720" rtlCol="0" anchor="ctr"/>
          <a:lstStyle>
            <a:lvl1pPr>
              <a:defRPr lang="en-US" sz="1000" smtClean="0"/>
            </a:lvl1pPr>
          </a:lstStyle>
          <a:p>
            <a:pPr algn="ctr"/>
            <a:r>
              <a:rPr lang="en-US" smtClean="0"/>
              <a:t>SIS18-Betrieb / Operateuersschulung 2019</a:t>
            </a:r>
            <a:endParaRPr lang="en-US" dirty="0"/>
          </a:p>
        </p:txBody>
      </p:sp>
    </p:spTree>
    <p:extLst>
      <p:ext uri="{BB962C8B-B14F-4D97-AF65-F5344CB8AC3E}">
        <p14:creationId xmlns:p14="http://schemas.microsoft.com/office/powerpoint/2010/main" val="38897924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a:xfrm>
            <a:off x="0" y="6612411"/>
            <a:ext cx="9144000" cy="255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422565" y="1450685"/>
            <a:ext cx="8211834" cy="4903585"/>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oliennummernplatzhalter 5"/>
          <p:cNvSpPr>
            <a:spLocks noGrp="1"/>
          </p:cNvSpPr>
          <p:nvPr>
            <p:ph type="sldNum" sz="quarter" idx="4"/>
          </p:nvPr>
        </p:nvSpPr>
        <p:spPr>
          <a:xfrm>
            <a:off x="7964992" y="6552643"/>
            <a:ext cx="744898" cy="365125"/>
          </a:xfrm>
          <a:prstGeom prst="rect">
            <a:avLst/>
          </a:prstGeom>
        </p:spPr>
        <p:txBody>
          <a:bodyPr vert="horz" lIns="91440" tIns="45720" rIns="91440" bIns="45720" rtlCol="0" anchor="ctr"/>
          <a:lstStyle>
            <a:lvl1pPr algn="r">
              <a:defRPr sz="1000">
                <a:solidFill>
                  <a:srgbClr val="333333"/>
                </a:solidFill>
                <a:latin typeface="Arial"/>
                <a:cs typeface="Arial"/>
              </a:defRPr>
            </a:lvl1pPr>
          </a:lstStyle>
          <a:p>
            <a:fld id="{125CBDDA-5CCF-8748-8988-9DC6C8981774}" type="slidenum">
              <a:rPr lang="de-DE" smtClean="0"/>
              <a:pPr/>
              <a:t>‹Nr.›</a:t>
            </a:fld>
            <a:endParaRPr lang="de-DE" dirty="0"/>
          </a:p>
        </p:txBody>
      </p:sp>
      <p:pic>
        <p:nvPicPr>
          <p:cNvPr id="7" name="Bild 6" descr="GSI_Logo_rgb.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7965" y="259790"/>
            <a:ext cx="1349516" cy="449839"/>
          </a:xfrm>
          <a:prstGeom prst="rect">
            <a:avLst/>
          </a:prstGeom>
        </p:spPr>
      </p:pic>
      <p:cxnSp>
        <p:nvCxnSpPr>
          <p:cNvPr id="9" name="Gerade Verbindung 8"/>
          <p:cNvCxnSpPr/>
          <p:nvPr/>
        </p:nvCxnSpPr>
        <p:spPr>
          <a:xfrm>
            <a:off x="0" y="1068273"/>
            <a:ext cx="9144000" cy="0"/>
          </a:xfrm>
          <a:prstGeom prst="line">
            <a:avLst/>
          </a:prstGeom>
          <a:ln w="2540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435267" y="6620368"/>
            <a:ext cx="3780832" cy="246221"/>
          </a:xfrm>
          <a:prstGeom prst="rect">
            <a:avLst/>
          </a:prstGeom>
          <a:noFill/>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000" dirty="0" smtClean="0">
                <a:solidFill>
                  <a:srgbClr val="333333"/>
                </a:solidFill>
                <a:latin typeface="Arial"/>
                <a:cs typeface="Arial"/>
              </a:rPr>
              <a:t>GSI Helmholtzzentrum für Schwerionenforschung GmbH</a:t>
            </a:r>
          </a:p>
        </p:txBody>
      </p:sp>
      <p:sp>
        <p:nvSpPr>
          <p:cNvPr id="2" name="Titelplatzhalter 1"/>
          <p:cNvSpPr>
            <a:spLocks noGrp="1"/>
          </p:cNvSpPr>
          <p:nvPr>
            <p:ph type="title"/>
          </p:nvPr>
        </p:nvSpPr>
        <p:spPr>
          <a:xfrm>
            <a:off x="422565" y="259790"/>
            <a:ext cx="6242342" cy="787557"/>
          </a:xfrm>
          <a:prstGeom prst="rect">
            <a:avLst/>
          </a:prstGeom>
        </p:spPr>
        <p:txBody>
          <a:bodyPr vert="horz" lIns="91440" tIns="45720" rIns="91440" bIns="45720" rtlCol="0" anchor="b" anchorCtr="0">
            <a:normAutofit/>
          </a:bodyPr>
          <a:lstStyle/>
          <a:p>
            <a:r>
              <a:rPr lang="de-DE" dirty="0" smtClean="0"/>
              <a:t>Mastertitelformat bearbeiten</a:t>
            </a:r>
            <a:endParaRPr lang="de-DE" dirty="0"/>
          </a:p>
        </p:txBody>
      </p:sp>
      <p:sp>
        <p:nvSpPr>
          <p:cNvPr id="4" name="Rechteck 3"/>
          <p:cNvSpPr>
            <a:spLocks/>
          </p:cNvSpPr>
          <p:nvPr/>
        </p:nvSpPr>
        <p:spPr>
          <a:xfrm>
            <a:off x="-1" y="939485"/>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a:spLocks/>
          </p:cNvSpPr>
          <p:nvPr/>
        </p:nvSpPr>
        <p:spPr>
          <a:xfrm>
            <a:off x="-1" y="6609871"/>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atumsplatzhalter 4"/>
          <p:cNvSpPr>
            <a:spLocks noGrp="1"/>
          </p:cNvSpPr>
          <p:nvPr>
            <p:ph type="dt" sz="half" idx="2"/>
          </p:nvPr>
        </p:nvSpPr>
        <p:spPr>
          <a:xfrm>
            <a:off x="7100456" y="6552643"/>
            <a:ext cx="848374" cy="365125"/>
          </a:xfrm>
          <a:prstGeom prst="rect">
            <a:avLst/>
          </a:prstGeom>
        </p:spPr>
        <p:txBody>
          <a:bodyPr vert="horz" lIns="91440" tIns="45720" rIns="91440" bIns="45720" rtlCol="0" anchor="ctr"/>
          <a:lstStyle>
            <a:lvl1pPr algn="r">
              <a:defRPr sz="1000">
                <a:solidFill>
                  <a:srgbClr val="333333"/>
                </a:solidFill>
              </a:defRPr>
            </a:lvl1pPr>
          </a:lstStyle>
          <a:p>
            <a:r>
              <a:rPr lang="de-DE" smtClean="0"/>
              <a:t>14.01.2019</a:t>
            </a:r>
            <a:endParaRPr lang="de-DE" dirty="0"/>
          </a:p>
        </p:txBody>
      </p:sp>
      <p:sp>
        <p:nvSpPr>
          <p:cNvPr id="8" name="Fußzeilenplatzhalter 7"/>
          <p:cNvSpPr>
            <a:spLocks noGrp="1"/>
          </p:cNvSpPr>
          <p:nvPr>
            <p:ph type="ftr" sz="quarter" idx="3"/>
          </p:nvPr>
        </p:nvSpPr>
        <p:spPr>
          <a:xfrm>
            <a:off x="4142630" y="6560611"/>
            <a:ext cx="2956369" cy="357157"/>
          </a:xfrm>
          <a:prstGeom prst="rect">
            <a:avLst/>
          </a:prstGeom>
        </p:spPr>
        <p:txBody>
          <a:bodyPr vert="horz" lIns="91440" tIns="45720" rIns="91440" bIns="45720" rtlCol="0" anchor="ctr"/>
          <a:lstStyle>
            <a:lvl1pPr>
              <a:defRPr lang="en-US" sz="1000" smtClean="0"/>
            </a:lvl1pPr>
          </a:lstStyle>
          <a:p>
            <a:pPr algn="ctr"/>
            <a:r>
              <a:rPr lang="en-US" smtClean="0"/>
              <a:t>SIS18-Betrieb / Operateuersschulung 2019</a:t>
            </a:r>
            <a:endParaRPr lang="en-US" dirty="0"/>
          </a:p>
        </p:txBody>
      </p:sp>
    </p:spTree>
    <p:extLst>
      <p:ext uri="{BB962C8B-B14F-4D97-AF65-F5344CB8AC3E}">
        <p14:creationId xmlns:p14="http://schemas.microsoft.com/office/powerpoint/2010/main" val="290188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 id="2147483654" r:id="rId6"/>
  </p:sldLayoutIdLst>
  <p:timing>
    <p:tnLst>
      <p:par>
        <p:cTn id="1" dur="indefinite" restart="never" nodeType="tmRoot"/>
      </p:par>
    </p:tnLst>
  </p:timing>
  <p:hf hdr="0"/>
  <p:txStyles>
    <p:titleStyle>
      <a:lvl1pPr algn="l" defTabSz="457200" rtl="0" eaLnBrk="1" latinLnBrk="0" hangingPunct="1">
        <a:spcBef>
          <a:spcPct val="0"/>
        </a:spcBef>
        <a:buNone/>
        <a:defRPr sz="2400" b="1" kern="1200">
          <a:solidFill>
            <a:srgbClr val="333333"/>
          </a:solidFill>
          <a:latin typeface="Arial"/>
          <a:ea typeface="+mj-ea"/>
          <a:cs typeface="Arial"/>
        </a:defRPr>
      </a:lvl1pPr>
    </p:titleStyle>
    <p:bodyStyle>
      <a:lvl1pPr marL="342900" indent="-34290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51563" y="2379133"/>
            <a:ext cx="6607516" cy="1645097"/>
          </a:xfrm>
        </p:spPr>
        <p:txBody>
          <a:bodyPr/>
          <a:lstStyle/>
          <a:p>
            <a:r>
              <a:rPr lang="en-US" sz="2800" dirty="0" smtClean="0"/>
              <a:t>SIS18-Betrieb</a:t>
            </a:r>
            <a:br>
              <a:rPr lang="en-US" sz="2800" dirty="0" smtClean="0"/>
            </a:br>
            <a:endParaRPr lang="de-DE" sz="2800" dirty="0"/>
          </a:p>
        </p:txBody>
      </p:sp>
      <p:sp>
        <p:nvSpPr>
          <p:cNvPr id="3" name="Untertitel 2"/>
          <p:cNvSpPr>
            <a:spLocks noGrp="1"/>
          </p:cNvSpPr>
          <p:nvPr>
            <p:ph type="subTitle" idx="1"/>
          </p:nvPr>
        </p:nvSpPr>
        <p:spPr>
          <a:xfrm>
            <a:off x="1371600" y="4286707"/>
            <a:ext cx="6400800" cy="894904"/>
          </a:xfrm>
        </p:spPr>
        <p:txBody>
          <a:bodyPr>
            <a:normAutofit/>
          </a:bodyPr>
          <a:lstStyle/>
          <a:p>
            <a:r>
              <a:rPr lang="en-US" sz="1400" dirty="0" smtClean="0"/>
              <a:t>D. Ondreka</a:t>
            </a:r>
          </a:p>
          <a:p>
            <a:r>
              <a:rPr lang="en-US" sz="1400" dirty="0" err="1" smtClean="0"/>
              <a:t>Operateursschulung</a:t>
            </a:r>
            <a:endParaRPr lang="en-US" sz="1400" dirty="0" smtClean="0"/>
          </a:p>
          <a:p>
            <a:r>
              <a:rPr lang="en-US" sz="1400" dirty="0" smtClean="0"/>
              <a:t>GSI, 14.01.2019</a:t>
            </a:r>
            <a:endParaRPr lang="de-DE" sz="1400" dirty="0"/>
          </a:p>
        </p:txBody>
      </p:sp>
    </p:spTree>
    <p:extLst>
      <p:ext uri="{BB962C8B-B14F-4D97-AF65-F5344CB8AC3E}">
        <p14:creationId xmlns:p14="http://schemas.microsoft.com/office/powerpoint/2010/main" val="3910199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Inhalt</a:t>
            </a:r>
            <a:endParaRPr lang="de-DE" dirty="0"/>
          </a:p>
        </p:txBody>
      </p:sp>
      <p:sp>
        <p:nvSpPr>
          <p:cNvPr id="3" name="Inhaltsplatzhalter 2"/>
          <p:cNvSpPr>
            <a:spLocks noGrp="1"/>
          </p:cNvSpPr>
          <p:nvPr>
            <p:ph idx="1"/>
          </p:nvPr>
        </p:nvSpPr>
        <p:spPr/>
        <p:txBody>
          <a:bodyPr/>
          <a:lstStyle/>
          <a:p>
            <a:r>
              <a:rPr lang="de-DE" dirty="0" smtClean="0">
                <a:solidFill>
                  <a:schemeClr val="bg1">
                    <a:lumMod val="85000"/>
                  </a:schemeClr>
                </a:solidFill>
              </a:rPr>
              <a:t>Einleitung</a:t>
            </a:r>
          </a:p>
          <a:p>
            <a:r>
              <a:rPr lang="de-DE" dirty="0" smtClean="0">
                <a:solidFill>
                  <a:schemeClr val="bg1">
                    <a:lumMod val="85000"/>
                  </a:schemeClr>
                </a:solidFill>
              </a:rPr>
              <a:t>Überblick </a:t>
            </a:r>
            <a:r>
              <a:rPr lang="de-DE" dirty="0" err="1" smtClean="0">
                <a:solidFill>
                  <a:schemeClr val="bg1">
                    <a:lumMod val="85000"/>
                  </a:schemeClr>
                </a:solidFill>
              </a:rPr>
              <a:t>SchedulingApp</a:t>
            </a:r>
            <a:r>
              <a:rPr lang="de-DE" dirty="0" smtClean="0">
                <a:solidFill>
                  <a:schemeClr val="bg1">
                    <a:lumMod val="85000"/>
                  </a:schemeClr>
                </a:solidFill>
              </a:rPr>
              <a:t> und </a:t>
            </a:r>
            <a:r>
              <a:rPr lang="de-DE" dirty="0" err="1" smtClean="0">
                <a:solidFill>
                  <a:schemeClr val="bg1">
                    <a:lumMod val="85000"/>
                  </a:schemeClr>
                </a:solidFill>
              </a:rPr>
              <a:t>ParamModi</a:t>
            </a:r>
            <a:endParaRPr lang="de-DE" dirty="0" smtClean="0">
              <a:solidFill>
                <a:schemeClr val="bg1">
                  <a:lumMod val="85000"/>
                </a:schemeClr>
              </a:solidFill>
            </a:endParaRPr>
          </a:p>
          <a:p>
            <a:r>
              <a:rPr lang="de-DE" dirty="0" smtClean="0"/>
              <a:t>Einstellung SIS18</a:t>
            </a:r>
          </a:p>
          <a:p>
            <a:pPr lvl="1"/>
            <a:r>
              <a:rPr lang="de-DE" dirty="0" smtClean="0"/>
              <a:t>Multi-Turn-Injektion</a:t>
            </a:r>
          </a:p>
          <a:p>
            <a:pPr lvl="1"/>
            <a:r>
              <a:rPr lang="de-DE" dirty="0" smtClean="0">
                <a:solidFill>
                  <a:schemeClr val="bg1">
                    <a:lumMod val="85000"/>
                  </a:schemeClr>
                </a:solidFill>
              </a:rPr>
              <a:t>HF und Beschleunigung</a:t>
            </a:r>
          </a:p>
          <a:p>
            <a:pPr lvl="1"/>
            <a:r>
              <a:rPr lang="de-DE" dirty="0" smtClean="0">
                <a:solidFill>
                  <a:schemeClr val="bg1">
                    <a:lumMod val="85000"/>
                  </a:schemeClr>
                </a:solidFill>
              </a:rPr>
              <a:t>Schnelle Extraktion</a:t>
            </a:r>
          </a:p>
          <a:p>
            <a:pPr lvl="1"/>
            <a:r>
              <a:rPr lang="de-DE" dirty="0" smtClean="0">
                <a:solidFill>
                  <a:schemeClr val="bg1">
                    <a:lumMod val="85000"/>
                  </a:schemeClr>
                </a:solidFill>
              </a:rPr>
              <a:t>Langsame Extraktion</a:t>
            </a:r>
          </a:p>
          <a:p>
            <a:pPr lvl="1"/>
            <a:r>
              <a:rPr lang="de-DE" dirty="0" err="1" smtClean="0">
                <a:solidFill>
                  <a:schemeClr val="bg1">
                    <a:lumMod val="85000"/>
                  </a:schemeClr>
                </a:solidFill>
              </a:rPr>
              <a:t>Orbitkorrektur</a:t>
            </a:r>
            <a:endParaRPr lang="de-DE" dirty="0" smtClean="0">
              <a:solidFill>
                <a:schemeClr val="bg1">
                  <a:lumMod val="85000"/>
                </a:schemeClr>
              </a:solidFill>
            </a:endParaRPr>
          </a:p>
        </p:txBody>
      </p:sp>
      <p:sp>
        <p:nvSpPr>
          <p:cNvPr id="6" name="Foliennummernplatzhalter 5"/>
          <p:cNvSpPr>
            <a:spLocks noGrp="1"/>
          </p:cNvSpPr>
          <p:nvPr>
            <p:ph type="sldNum" sz="quarter" idx="12"/>
          </p:nvPr>
        </p:nvSpPr>
        <p:spPr/>
        <p:txBody>
          <a:bodyPr/>
          <a:lstStyle/>
          <a:p>
            <a:fld id="{125CBDDA-5CCF-8748-8988-9DC6C8981774}" type="slidenum">
              <a:rPr lang="de-DE" smtClean="0"/>
              <a:t>10</a:t>
            </a:fld>
            <a:endParaRPr lang="de-DE"/>
          </a:p>
        </p:txBody>
      </p:sp>
      <p:sp>
        <p:nvSpPr>
          <p:cNvPr id="4" name="Datumsplatzhalter 3"/>
          <p:cNvSpPr>
            <a:spLocks noGrp="1"/>
          </p:cNvSpPr>
          <p:nvPr>
            <p:ph type="dt" sz="half" idx="2"/>
          </p:nvPr>
        </p:nvSpPr>
        <p:spPr/>
        <p:txBody>
          <a:bodyPr/>
          <a:lstStyle/>
          <a:p>
            <a:r>
              <a:rPr lang="de-DE" smtClean="0"/>
              <a:t>14.01.2019</a:t>
            </a:r>
            <a:endParaRPr lang="de-DE" dirty="0"/>
          </a:p>
        </p:txBody>
      </p:sp>
      <p:sp>
        <p:nvSpPr>
          <p:cNvPr id="5" name="Fußzeilenplatzhalter 4"/>
          <p:cNvSpPr>
            <a:spLocks noGrp="1"/>
          </p:cNvSpPr>
          <p:nvPr>
            <p:ph type="ftr" sz="quarter" idx="3"/>
          </p:nvPr>
        </p:nvSpPr>
        <p:spPr/>
        <p:txBody>
          <a:bodyPr/>
          <a:lstStyle/>
          <a:p>
            <a:pPr algn="l"/>
            <a:r>
              <a:rPr lang="en-US" smtClean="0"/>
              <a:t>SIS18-Betrieb / Operateuersschulung 2019</a:t>
            </a:r>
            <a:endParaRPr lang="de-DE" dirty="0"/>
          </a:p>
        </p:txBody>
      </p:sp>
    </p:spTree>
    <p:extLst>
      <p:ext uri="{BB962C8B-B14F-4D97-AF65-F5344CB8AC3E}">
        <p14:creationId xmlns:p14="http://schemas.microsoft.com/office/powerpoint/2010/main" val="1400005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Multi-Turn-Injektion: Prinzip</a:t>
            </a:r>
            <a:endParaRPr lang="de-DE" dirty="0"/>
          </a:p>
        </p:txBody>
      </p:sp>
      <p:sp>
        <p:nvSpPr>
          <p:cNvPr id="6" name="Foliennummernplatzhalter 5"/>
          <p:cNvSpPr>
            <a:spLocks noGrp="1"/>
          </p:cNvSpPr>
          <p:nvPr>
            <p:ph type="sldNum" sz="quarter" idx="10"/>
          </p:nvPr>
        </p:nvSpPr>
        <p:spPr/>
        <p:txBody>
          <a:bodyPr/>
          <a:lstStyle/>
          <a:p>
            <a:fld id="{125CBDDA-5CCF-8748-8988-9DC6C8981774}" type="slidenum">
              <a:rPr lang="de-DE" smtClean="0"/>
              <a:t>11</a:t>
            </a:fld>
            <a:endParaRPr lang="de-DE"/>
          </a:p>
        </p:txBody>
      </p:sp>
      <p:sp>
        <p:nvSpPr>
          <p:cNvPr id="3" name="Datumsplatzhalter 2"/>
          <p:cNvSpPr>
            <a:spLocks noGrp="1"/>
          </p:cNvSpPr>
          <p:nvPr>
            <p:ph type="dt" sz="half" idx="11"/>
          </p:nvPr>
        </p:nvSpPr>
        <p:spPr/>
        <p:txBody>
          <a:bodyPr/>
          <a:lstStyle/>
          <a:p>
            <a:r>
              <a:rPr lang="de-DE" smtClean="0"/>
              <a:t>14.01.2019</a:t>
            </a:r>
            <a:endParaRPr lang="de-DE" dirty="0"/>
          </a:p>
        </p:txBody>
      </p:sp>
      <p:sp>
        <p:nvSpPr>
          <p:cNvPr id="10" name="Inhaltsplatzhalter 9"/>
          <p:cNvSpPr>
            <a:spLocks noGrp="1"/>
          </p:cNvSpPr>
          <p:nvPr>
            <p:ph sz="half" idx="1"/>
          </p:nvPr>
        </p:nvSpPr>
        <p:spPr>
          <a:xfrm>
            <a:off x="457200" y="1406770"/>
            <a:ext cx="4038600" cy="2072737"/>
          </a:xfrm>
        </p:spPr>
        <p:txBody>
          <a:bodyPr/>
          <a:lstStyle/>
          <a:p>
            <a:r>
              <a:rPr lang="de-DE" dirty="0" smtClean="0"/>
              <a:t>Injektion mehrerer Umläufe aus dem </a:t>
            </a:r>
            <a:r>
              <a:rPr lang="de-DE" dirty="0" err="1" smtClean="0"/>
              <a:t>Unilac</a:t>
            </a:r>
            <a:r>
              <a:rPr lang="de-DE" dirty="0" smtClean="0"/>
              <a:t> zur Erhöhung der Intensität</a:t>
            </a:r>
          </a:p>
          <a:p>
            <a:r>
              <a:rPr lang="de-DE" dirty="0" smtClean="0"/>
              <a:t>Zeitabhängige Sollbahnstörung durch vier </a:t>
            </a:r>
            <a:r>
              <a:rPr lang="de-DE" dirty="0" err="1" smtClean="0"/>
              <a:t>Bumper</a:t>
            </a:r>
            <a:r>
              <a:rPr lang="de-DE" dirty="0" smtClean="0"/>
              <a:t>-Magnete während Injektion</a:t>
            </a:r>
          </a:p>
          <a:p>
            <a:r>
              <a:rPr lang="de-DE" dirty="0" smtClean="0"/>
              <a:t>Injektionseffizienz stark abhängig vom horizontalen Arbeitspunkt</a:t>
            </a:r>
            <a:endParaRPr lang="de-DE" dirty="0"/>
          </a:p>
        </p:txBody>
      </p:sp>
      <p:sp>
        <p:nvSpPr>
          <p:cNvPr id="5" name="Fußzeilenplatzhalter 4"/>
          <p:cNvSpPr>
            <a:spLocks noGrp="1"/>
          </p:cNvSpPr>
          <p:nvPr>
            <p:ph type="ftr" sz="quarter" idx="3"/>
          </p:nvPr>
        </p:nvSpPr>
        <p:spPr/>
        <p:txBody>
          <a:bodyPr/>
          <a:lstStyle/>
          <a:p>
            <a:pPr algn="l"/>
            <a:r>
              <a:rPr lang="de-DE" smtClean="0"/>
              <a:t>SIS18-Betrieb / Operateuersschulung 2019</a:t>
            </a:r>
            <a:endParaRPr lang="de-DE" dirty="0"/>
          </a:p>
        </p:txBody>
      </p:sp>
      <p:grpSp>
        <p:nvGrpSpPr>
          <p:cNvPr id="7" name="Gruppieren 6"/>
          <p:cNvGrpSpPr/>
          <p:nvPr/>
        </p:nvGrpSpPr>
        <p:grpSpPr>
          <a:xfrm>
            <a:off x="5307379" y="3758792"/>
            <a:ext cx="3515868" cy="2695764"/>
            <a:chOff x="5194022" y="3491215"/>
            <a:chExt cx="3515868" cy="2695764"/>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022" y="3834685"/>
              <a:ext cx="3515868" cy="235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5322227" y="3491215"/>
              <a:ext cx="3131782" cy="338554"/>
            </a:xfrm>
            <a:prstGeom prst="rect">
              <a:avLst/>
            </a:prstGeom>
          </p:spPr>
          <p:txBody>
            <a:bodyPr vert="horz" wrap="square" lIns="91440" tIns="45720" rIns="91440" bIns="45720" rtlCol="0" anchor="t">
              <a:spAutoFit/>
            </a:bodyPr>
            <a:lstStyle/>
            <a:p>
              <a:pPr algn="ctr"/>
              <a:r>
                <a:rPr lang="de-DE" sz="1600" dirty="0" smtClean="0"/>
                <a:t>MTI im Phasenraum</a:t>
              </a:r>
            </a:p>
          </p:txBody>
        </p:sp>
      </p:grpSp>
      <p:grpSp>
        <p:nvGrpSpPr>
          <p:cNvPr id="8" name="Gruppieren 7"/>
          <p:cNvGrpSpPr/>
          <p:nvPr/>
        </p:nvGrpSpPr>
        <p:grpSpPr>
          <a:xfrm>
            <a:off x="4893490" y="1532060"/>
            <a:ext cx="4157373" cy="1789878"/>
            <a:chOff x="4986627" y="1532060"/>
            <a:chExt cx="4157373" cy="1789878"/>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627" y="1943630"/>
              <a:ext cx="4157373" cy="1378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feld 12"/>
            <p:cNvSpPr txBox="1"/>
            <p:nvPr/>
          </p:nvSpPr>
          <p:spPr>
            <a:xfrm>
              <a:off x="5062490" y="1532060"/>
              <a:ext cx="3962640" cy="338554"/>
            </a:xfrm>
            <a:prstGeom prst="rect">
              <a:avLst/>
            </a:prstGeom>
          </p:spPr>
          <p:txBody>
            <a:bodyPr vert="horz" wrap="square" lIns="91440" tIns="45720" rIns="91440" bIns="45720" rtlCol="0" anchor="t">
              <a:spAutoFit/>
            </a:bodyPr>
            <a:lstStyle/>
            <a:p>
              <a:pPr algn="ctr"/>
              <a:r>
                <a:rPr lang="de-DE" sz="1600" dirty="0" smtClean="0"/>
                <a:t>Sollbahnstörung durch </a:t>
              </a:r>
              <a:r>
                <a:rPr lang="de-DE" sz="1600" dirty="0" err="1" smtClean="0"/>
                <a:t>Bumper</a:t>
              </a:r>
              <a:r>
                <a:rPr lang="de-DE" sz="1600" dirty="0" smtClean="0"/>
                <a:t>-Magnete</a:t>
              </a:r>
            </a:p>
          </p:txBody>
        </p:sp>
      </p:grpSp>
      <p:grpSp>
        <p:nvGrpSpPr>
          <p:cNvPr id="9" name="Gruppieren 8"/>
          <p:cNvGrpSpPr/>
          <p:nvPr/>
        </p:nvGrpSpPr>
        <p:grpSpPr>
          <a:xfrm>
            <a:off x="704558" y="3479507"/>
            <a:ext cx="3529013" cy="2953167"/>
            <a:chOff x="704558" y="3420238"/>
            <a:chExt cx="3529013" cy="2953167"/>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58" y="3758792"/>
              <a:ext cx="3529013" cy="261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feld 14"/>
            <p:cNvSpPr txBox="1"/>
            <p:nvPr/>
          </p:nvSpPr>
          <p:spPr>
            <a:xfrm>
              <a:off x="903173" y="3420238"/>
              <a:ext cx="3131782" cy="338554"/>
            </a:xfrm>
            <a:prstGeom prst="rect">
              <a:avLst/>
            </a:prstGeom>
          </p:spPr>
          <p:txBody>
            <a:bodyPr vert="horz" wrap="square" lIns="91440" tIns="45720" rIns="91440" bIns="45720" rtlCol="0" anchor="t">
              <a:spAutoFit/>
            </a:bodyPr>
            <a:lstStyle/>
            <a:p>
              <a:pPr algn="ctr"/>
              <a:r>
                <a:rPr lang="de-DE" sz="1600" dirty="0" smtClean="0"/>
                <a:t>Injektionstiming</a:t>
              </a:r>
            </a:p>
          </p:txBody>
        </p:sp>
      </p:grpSp>
    </p:spTree>
    <p:extLst>
      <p:ext uri="{BB962C8B-B14F-4D97-AF65-F5344CB8AC3E}">
        <p14:creationId xmlns:p14="http://schemas.microsoft.com/office/powerpoint/2010/main" val="4007690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Injektion einstellen (1)</a:t>
            </a:r>
            <a:endParaRPr lang="de-DE" dirty="0"/>
          </a:p>
        </p:txBody>
      </p:sp>
      <p:sp>
        <p:nvSpPr>
          <p:cNvPr id="3" name="Foliennummernplatzhalter 2"/>
          <p:cNvSpPr>
            <a:spLocks noGrp="1"/>
          </p:cNvSpPr>
          <p:nvPr>
            <p:ph type="sldNum" sz="quarter" idx="10"/>
          </p:nvPr>
        </p:nvSpPr>
        <p:spPr/>
        <p:txBody>
          <a:bodyPr/>
          <a:lstStyle/>
          <a:p>
            <a:fld id="{125CBDDA-5CCF-8748-8988-9DC6C8981774}" type="slidenum">
              <a:rPr lang="de-DE" smtClean="0"/>
              <a:t>12</a:t>
            </a:fld>
            <a:endParaRPr lang="de-DE"/>
          </a:p>
        </p:txBody>
      </p:sp>
      <p:sp>
        <p:nvSpPr>
          <p:cNvPr id="4" name="Datumsplatzhalter 3"/>
          <p:cNvSpPr>
            <a:spLocks noGrp="1"/>
          </p:cNvSpPr>
          <p:nvPr>
            <p:ph type="dt" sz="half" idx="11"/>
          </p:nvPr>
        </p:nvSpPr>
        <p:spPr/>
        <p:txBody>
          <a:bodyPr/>
          <a:lstStyle/>
          <a:p>
            <a:r>
              <a:rPr lang="de-DE" smtClean="0"/>
              <a:t>14.01.2019</a:t>
            </a:r>
            <a:endParaRPr lang="de-DE" dirty="0"/>
          </a:p>
        </p:txBody>
      </p:sp>
      <p:sp>
        <p:nvSpPr>
          <p:cNvPr id="5" name="Fußzeilenplatzhalter 4"/>
          <p:cNvSpPr>
            <a:spLocks noGrp="1"/>
          </p:cNvSpPr>
          <p:nvPr>
            <p:ph type="ftr" sz="quarter" idx="3"/>
          </p:nvPr>
        </p:nvSpPr>
        <p:spPr/>
        <p:txBody>
          <a:bodyPr/>
          <a:lstStyle/>
          <a:p>
            <a:pPr algn="ctr"/>
            <a:r>
              <a:rPr lang="en-US" smtClean="0"/>
              <a:t>SIS18-Betrieb / Operateuersschulung 2019</a:t>
            </a:r>
            <a:endParaRPr lang="en-US" dirty="0"/>
          </a:p>
        </p:txBody>
      </p:sp>
      <p:sp>
        <p:nvSpPr>
          <p:cNvPr id="7" name="Inhaltsplatzhalter 6"/>
          <p:cNvSpPr>
            <a:spLocks noGrp="1"/>
          </p:cNvSpPr>
          <p:nvPr>
            <p:ph sz="half" idx="1"/>
          </p:nvPr>
        </p:nvSpPr>
        <p:spPr>
          <a:xfrm>
            <a:off x="4844142" y="1363226"/>
            <a:ext cx="4038600" cy="1652116"/>
          </a:xfrm>
        </p:spPr>
        <p:txBody>
          <a:bodyPr/>
          <a:lstStyle/>
          <a:p>
            <a:r>
              <a:rPr lang="de-DE" dirty="0" smtClean="0"/>
              <a:t>Initial Energie aus </a:t>
            </a:r>
            <a:r>
              <a:rPr lang="de-DE" dirty="0" err="1" smtClean="0"/>
              <a:t>Unilac</a:t>
            </a:r>
            <a:r>
              <a:rPr lang="de-DE" dirty="0" smtClean="0"/>
              <a:t>-Energiemessung eintragen</a:t>
            </a:r>
            <a:br>
              <a:rPr lang="de-DE" dirty="0" smtClean="0"/>
            </a:br>
            <a:r>
              <a:rPr lang="de-DE" dirty="0" smtClean="0"/>
              <a:t>(ggf. schon in </a:t>
            </a:r>
            <a:r>
              <a:rPr lang="de-DE" dirty="0" err="1" smtClean="0"/>
              <a:t>SchedulingApp</a:t>
            </a:r>
            <a:r>
              <a:rPr lang="de-DE" dirty="0" smtClean="0"/>
              <a:t>)</a:t>
            </a:r>
          </a:p>
          <a:p>
            <a:r>
              <a:rPr lang="de-DE" dirty="0" smtClean="0"/>
              <a:t>Sobald Strahl umläuft, Energie mit </a:t>
            </a:r>
            <a:r>
              <a:rPr lang="de-DE" dirty="0" err="1" smtClean="0"/>
              <a:t>Schottky</a:t>
            </a:r>
            <a:r>
              <a:rPr lang="de-DE" dirty="0" smtClean="0"/>
              <a:t>-Messung korrigieren</a:t>
            </a:r>
            <a:endParaRPr lang="de-DE" dirty="0"/>
          </a:p>
        </p:txBody>
      </p:sp>
      <p:grpSp>
        <p:nvGrpSpPr>
          <p:cNvPr id="8" name="Gruppieren 7"/>
          <p:cNvGrpSpPr/>
          <p:nvPr/>
        </p:nvGrpSpPr>
        <p:grpSpPr>
          <a:xfrm>
            <a:off x="3831771" y="2966274"/>
            <a:ext cx="5095479" cy="3586369"/>
            <a:chOff x="3831771" y="2966274"/>
            <a:chExt cx="5095479" cy="3586369"/>
          </a:xfrm>
        </p:grpSpPr>
        <p:pic>
          <p:nvPicPr>
            <p:cNvPr id="9"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31771" y="2966274"/>
              <a:ext cx="5095479" cy="358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llipse 9"/>
            <p:cNvSpPr/>
            <p:nvPr/>
          </p:nvSpPr>
          <p:spPr>
            <a:xfrm>
              <a:off x="6553201" y="5747657"/>
              <a:ext cx="1262742" cy="338518"/>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pic>
        <p:nvPicPr>
          <p:cNvPr id="2051" name="Picture 3" descr="Q:\GSI\Betrieb\Präsentationen\Workshop_201901\images\parammodi_inj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1270030"/>
            <a:ext cx="3618163" cy="2888313"/>
          </a:xfrm>
          <a:prstGeom prst="rect">
            <a:avLst/>
          </a:prstGeom>
          <a:noFill/>
          <a:extLst>
            <a:ext uri="{909E8E84-426E-40DD-AFC4-6F175D3DCCD1}">
              <a14:hiddenFill xmlns:a14="http://schemas.microsoft.com/office/drawing/2010/main">
                <a:solidFill>
                  <a:srgbClr val="FFFFFF"/>
                </a:solidFill>
              </a14:hiddenFill>
            </a:ext>
          </a:extLst>
        </p:spPr>
      </p:pic>
      <p:sp>
        <p:nvSpPr>
          <p:cNvPr id="13" name="Inhaltsplatzhalter 6"/>
          <p:cNvSpPr txBox="1">
            <a:spLocks/>
          </p:cNvSpPr>
          <p:nvPr/>
        </p:nvSpPr>
        <p:spPr>
          <a:xfrm>
            <a:off x="104030" y="4447456"/>
            <a:ext cx="3226999" cy="1652116"/>
          </a:xfrm>
          <a:prstGeom prst="rect">
            <a:avLst/>
          </a:prstGeom>
        </p:spPr>
        <p:txBody>
          <a:bodyPr vert="horz" lIns="91440" tIns="45720" rIns="91440" bIns="45720" rtlCol="0">
            <a:normAutofit/>
          </a:bodyPr>
          <a:lstStyle>
            <a:lvl1pPr marL="180975" indent="-180975" algn="l" defTabSz="457200" rtl="0" eaLnBrk="1" latinLnBrk="0" hangingPunct="1">
              <a:spcBef>
                <a:spcPts val="1200"/>
              </a:spcBef>
              <a:buClr>
                <a:srgbClr val="FDBB63"/>
              </a:buClr>
              <a:buFont typeface="Wingdings" charset="2"/>
              <a:buChar char="§"/>
              <a:defRPr sz="1600" kern="1200">
                <a:solidFill>
                  <a:srgbClr val="333333"/>
                </a:solidFill>
                <a:latin typeface="Arial"/>
                <a:ea typeface="+mn-ea"/>
                <a:cs typeface="Arial"/>
              </a:defRPr>
            </a:lvl1pPr>
            <a:lvl2pPr marL="542925" indent="-180975"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2pPr>
            <a:lvl3pPr marL="893763" indent="-180975" algn="l" defTabSz="4572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3pPr>
            <a:lvl4pPr marL="1074738" indent="-90488" algn="l" defTabSz="457200" rtl="0" eaLnBrk="1" latinLnBrk="0" hangingPunct="1">
              <a:spcBef>
                <a:spcPct val="20000"/>
              </a:spcBef>
              <a:buClr>
                <a:srgbClr val="FDBB63"/>
              </a:buClr>
              <a:buFont typeface="Wingdings" charset="2"/>
              <a:buChar char="§"/>
              <a:defRPr sz="1100" kern="1200">
                <a:solidFill>
                  <a:srgbClr val="333333"/>
                </a:solidFill>
                <a:latin typeface="Arial"/>
                <a:ea typeface="+mn-ea"/>
                <a:cs typeface="Arial"/>
              </a:defRPr>
            </a:lvl4pPr>
            <a:lvl5pPr marL="1255713" indent="-90488" algn="l" defTabSz="457200" rtl="0" eaLnBrk="1" latinLnBrk="0" hangingPunct="1">
              <a:spcBef>
                <a:spcPct val="20000"/>
              </a:spcBef>
              <a:buClr>
                <a:srgbClr val="FDBB63"/>
              </a:buClr>
              <a:buFont typeface="Wingdings" charset="2"/>
              <a:buChar char="§"/>
              <a:defRPr sz="105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de-DE" dirty="0" smtClean="0"/>
              <a:t>Arbeitspunkt einstellen</a:t>
            </a:r>
          </a:p>
          <a:p>
            <a:r>
              <a:rPr lang="de-DE" dirty="0" smtClean="0"/>
              <a:t>Normal</a:t>
            </a:r>
          </a:p>
          <a:p>
            <a:r>
              <a:rPr lang="de-DE" dirty="0" smtClean="0"/>
              <a:t>Hochstrom</a:t>
            </a:r>
          </a:p>
          <a:p>
            <a:r>
              <a:rPr lang="de-DE" dirty="0" smtClean="0"/>
              <a:t>Kühler: speziell...</a:t>
            </a:r>
          </a:p>
        </p:txBody>
      </p:sp>
      <p:sp>
        <p:nvSpPr>
          <p:cNvPr id="11" name="Rechteck 10"/>
          <p:cNvSpPr/>
          <p:nvPr/>
        </p:nvSpPr>
        <p:spPr>
          <a:xfrm>
            <a:off x="147574" y="1959414"/>
            <a:ext cx="3270540" cy="370115"/>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cxnSp>
        <p:nvCxnSpPr>
          <p:cNvPr id="16" name="Gerade Verbindung mit Pfeil 15"/>
          <p:cNvCxnSpPr>
            <a:endCxn id="13" idx="0"/>
          </p:cNvCxnSpPr>
          <p:nvPr/>
        </p:nvCxnSpPr>
        <p:spPr>
          <a:xfrm flipH="1">
            <a:off x="1717530" y="2329529"/>
            <a:ext cx="622900" cy="211792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3386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SIS18 Arbeitspunkte </a:t>
            </a:r>
            <a:endParaRPr lang="de-DE" dirty="0"/>
          </a:p>
        </p:txBody>
      </p:sp>
      <p:sp>
        <p:nvSpPr>
          <p:cNvPr id="3" name="Inhaltsplatzhalter 2"/>
          <p:cNvSpPr>
            <a:spLocks noGrp="1"/>
          </p:cNvSpPr>
          <p:nvPr>
            <p:ph idx="1"/>
          </p:nvPr>
        </p:nvSpPr>
        <p:spPr>
          <a:xfrm>
            <a:off x="422565" y="1450685"/>
            <a:ext cx="4725499" cy="4903585"/>
          </a:xfrm>
        </p:spPr>
        <p:txBody>
          <a:bodyPr>
            <a:normAutofit fontScale="92500" lnSpcReduction="20000"/>
          </a:bodyPr>
          <a:lstStyle/>
          <a:p>
            <a:r>
              <a:rPr lang="en-GB" altLang="de-DE" sz="2000" dirty="0" smtClean="0">
                <a:latin typeface="Arial Unicode MS" pitchFamily="34" charset="-128"/>
              </a:rPr>
              <a:t>Present standard working point</a:t>
            </a:r>
            <a:br>
              <a:rPr lang="en-GB" altLang="de-DE" sz="2000" dirty="0" smtClean="0">
                <a:latin typeface="Arial Unicode MS" pitchFamily="34" charset="-128"/>
              </a:rPr>
            </a:br>
            <a:r>
              <a:rPr lang="en-GB" altLang="de-DE" sz="2000" dirty="0" err="1" smtClean="0">
                <a:latin typeface="Arial Unicode MS" pitchFamily="34" charset="-128"/>
              </a:rPr>
              <a:t>Q</a:t>
            </a:r>
            <a:r>
              <a:rPr lang="en-GB" altLang="de-DE" sz="2000" baseline="-25000" dirty="0" err="1" smtClean="0">
                <a:latin typeface="Arial Unicode MS" pitchFamily="34" charset="-128"/>
              </a:rPr>
              <a:t>x,y</a:t>
            </a:r>
            <a:r>
              <a:rPr lang="en-GB" altLang="de-DE" sz="2000" dirty="0" smtClean="0">
                <a:latin typeface="Arial Unicode MS" pitchFamily="34" charset="-128"/>
              </a:rPr>
              <a:t> = (4.28; 3.29)</a:t>
            </a:r>
          </a:p>
          <a:p>
            <a:r>
              <a:rPr lang="en-GB" altLang="de-DE" sz="2000" dirty="0" smtClean="0">
                <a:latin typeface="Arial Unicode MS" pitchFamily="34" charset="-128"/>
              </a:rPr>
              <a:t>Good results for larger currents with </a:t>
            </a:r>
            <a:r>
              <a:rPr lang="en-GB" altLang="de-DE" sz="2000" dirty="0" err="1" smtClean="0">
                <a:latin typeface="Arial Unicode MS" pitchFamily="34" charset="-128"/>
              </a:rPr>
              <a:t>Q</a:t>
            </a:r>
            <a:r>
              <a:rPr lang="en-GB" altLang="de-DE" sz="2000" baseline="-25000" dirty="0" err="1" smtClean="0">
                <a:latin typeface="Arial Unicode MS" pitchFamily="34" charset="-128"/>
              </a:rPr>
              <a:t>x,y</a:t>
            </a:r>
            <a:r>
              <a:rPr lang="en-GB" altLang="de-DE" sz="2000" dirty="0" smtClean="0">
                <a:latin typeface="Arial Unicode MS" pitchFamily="34" charset="-128"/>
              </a:rPr>
              <a:t> </a:t>
            </a:r>
            <a:r>
              <a:rPr lang="en-GB" altLang="de-DE" sz="2000" dirty="0">
                <a:latin typeface="Arial Unicode MS" pitchFamily="34" charset="-128"/>
              </a:rPr>
              <a:t>= (</a:t>
            </a:r>
            <a:r>
              <a:rPr lang="en-GB" altLang="de-DE" sz="2000" dirty="0" smtClean="0">
                <a:latin typeface="Arial Unicode MS" pitchFamily="34" charset="-128"/>
              </a:rPr>
              <a:t>4.17; </a:t>
            </a:r>
            <a:r>
              <a:rPr lang="en-GB" altLang="de-DE" sz="2000" dirty="0">
                <a:latin typeface="Arial Unicode MS" pitchFamily="34" charset="-128"/>
              </a:rPr>
              <a:t>3.29)</a:t>
            </a:r>
            <a:endParaRPr lang="en-GB" altLang="de-DE" sz="2000" dirty="0" smtClean="0">
              <a:latin typeface="Arial Unicode MS" pitchFamily="34" charset="-128"/>
            </a:endParaRPr>
          </a:p>
          <a:p>
            <a:pPr>
              <a:spcBef>
                <a:spcPct val="50000"/>
              </a:spcBef>
            </a:pPr>
            <a:r>
              <a:rPr lang="en-GB" altLang="de-DE" sz="2000" dirty="0">
                <a:latin typeface="Arial" charset="0"/>
              </a:rPr>
              <a:t>Planned </a:t>
            </a:r>
            <a:r>
              <a:rPr lang="en-GB" altLang="de-DE" sz="2000" dirty="0" smtClean="0">
                <a:latin typeface="Arial" charset="0"/>
              </a:rPr>
              <a:t>final </a:t>
            </a:r>
            <a:r>
              <a:rPr lang="en-GB" altLang="de-DE" sz="2000" dirty="0" smtClean="0">
                <a:solidFill>
                  <a:schemeClr val="accent1"/>
                </a:solidFill>
                <a:latin typeface="Arial" charset="0"/>
              </a:rPr>
              <a:t>high </a:t>
            </a:r>
            <a:r>
              <a:rPr lang="en-GB" altLang="de-DE" sz="2000" dirty="0">
                <a:solidFill>
                  <a:schemeClr val="accent1"/>
                </a:solidFill>
                <a:latin typeface="Arial" charset="0"/>
              </a:rPr>
              <a:t>current working </a:t>
            </a:r>
            <a:r>
              <a:rPr lang="en-GB" altLang="de-DE" sz="2000" dirty="0" smtClean="0">
                <a:solidFill>
                  <a:schemeClr val="accent1"/>
                </a:solidFill>
                <a:latin typeface="Arial" charset="0"/>
              </a:rPr>
              <a:t>point</a:t>
            </a:r>
            <a:br>
              <a:rPr lang="en-GB" altLang="de-DE" sz="2000" dirty="0" smtClean="0">
                <a:solidFill>
                  <a:schemeClr val="accent1"/>
                </a:solidFill>
                <a:latin typeface="Arial" charset="0"/>
              </a:rPr>
            </a:br>
            <a:r>
              <a:rPr lang="en-GB" altLang="de-DE" sz="2000" dirty="0" err="1" smtClean="0">
                <a:solidFill>
                  <a:schemeClr val="tx1"/>
                </a:solidFill>
                <a:latin typeface="Arial" charset="0"/>
              </a:rPr>
              <a:t>Q</a:t>
            </a:r>
            <a:r>
              <a:rPr lang="en-GB" altLang="de-DE" sz="2000" baseline="-25000" dirty="0" err="1" smtClean="0">
                <a:latin typeface="Arial Unicode MS" pitchFamily="34" charset="-128"/>
              </a:rPr>
              <a:t>x,y</a:t>
            </a:r>
            <a:r>
              <a:rPr lang="en-GB" altLang="de-DE" sz="2000" dirty="0" smtClean="0">
                <a:latin typeface="Arial Unicode MS" pitchFamily="34" charset="-128"/>
              </a:rPr>
              <a:t> </a:t>
            </a:r>
            <a:r>
              <a:rPr lang="en-GB" altLang="de-DE" sz="2000" dirty="0">
                <a:latin typeface="Arial Unicode MS" pitchFamily="34" charset="-128"/>
              </a:rPr>
              <a:t>= </a:t>
            </a:r>
            <a:r>
              <a:rPr lang="en-GB" altLang="de-DE" sz="2000" dirty="0" smtClean="0">
                <a:latin typeface="Arial Unicode MS" pitchFamily="34" charset="-128"/>
              </a:rPr>
              <a:t>(</a:t>
            </a:r>
            <a:r>
              <a:rPr lang="en-GB" altLang="de-DE" sz="2000" dirty="0" smtClean="0">
                <a:latin typeface="Arial" charset="0"/>
              </a:rPr>
              <a:t>4.14; 3.6)</a:t>
            </a:r>
          </a:p>
          <a:p>
            <a:pPr lvl="1">
              <a:spcBef>
                <a:spcPct val="50000"/>
              </a:spcBef>
            </a:pPr>
            <a:r>
              <a:rPr lang="en-GB" altLang="de-DE" sz="1600" dirty="0" smtClean="0">
                <a:latin typeface="Arial" charset="0"/>
              </a:rPr>
              <a:t>Compensation of different resonances necessary:</a:t>
            </a:r>
            <a:br>
              <a:rPr lang="en-GB" altLang="de-DE" sz="1600" dirty="0" smtClean="0">
                <a:latin typeface="Arial" charset="0"/>
              </a:rPr>
            </a:br>
            <a:r>
              <a:rPr lang="en-GB" altLang="de-DE" sz="1600" dirty="0" err="1" smtClean="0">
                <a:latin typeface="Arial" charset="0"/>
              </a:rPr>
              <a:t>Q</a:t>
            </a:r>
            <a:r>
              <a:rPr lang="en-GB" altLang="de-DE" sz="1600" baseline="-25000" dirty="0" err="1" smtClean="0">
                <a:latin typeface="Arial" charset="0"/>
              </a:rPr>
              <a:t>y</a:t>
            </a:r>
            <a:r>
              <a:rPr lang="en-GB" altLang="de-DE" sz="1600" dirty="0" smtClean="0">
                <a:latin typeface="Arial" charset="0"/>
              </a:rPr>
              <a:t> = 3.5</a:t>
            </a:r>
            <a:br>
              <a:rPr lang="en-GB" altLang="de-DE" sz="1600" dirty="0" smtClean="0">
                <a:latin typeface="Arial" charset="0"/>
              </a:rPr>
            </a:br>
            <a:r>
              <a:rPr lang="en-GB" altLang="de-DE" sz="1600" dirty="0" err="1" smtClean="0">
                <a:latin typeface="Arial" charset="0"/>
              </a:rPr>
              <a:t>Q</a:t>
            </a:r>
            <a:r>
              <a:rPr lang="en-GB" altLang="de-DE" sz="1600" baseline="-25000" dirty="0" err="1" smtClean="0">
                <a:latin typeface="Arial" charset="0"/>
              </a:rPr>
              <a:t>y</a:t>
            </a:r>
            <a:r>
              <a:rPr lang="en-GB" altLang="de-DE" sz="1600" dirty="0" smtClean="0">
                <a:latin typeface="Arial" charset="0"/>
              </a:rPr>
              <a:t> = 3.33</a:t>
            </a:r>
            <a:br>
              <a:rPr lang="en-GB" altLang="de-DE" sz="1600" dirty="0" smtClean="0">
                <a:latin typeface="Arial" charset="0"/>
              </a:rPr>
            </a:br>
            <a:r>
              <a:rPr lang="en-GB" altLang="de-DE" sz="1600" dirty="0" err="1" smtClean="0">
                <a:latin typeface="Arial" charset="0"/>
              </a:rPr>
              <a:t>Q</a:t>
            </a:r>
            <a:r>
              <a:rPr lang="en-GB" altLang="de-DE" sz="1600" baseline="-25000" dirty="0" err="1" smtClean="0">
                <a:latin typeface="Arial" charset="0"/>
              </a:rPr>
              <a:t>x</a:t>
            </a:r>
            <a:r>
              <a:rPr lang="en-GB" altLang="de-DE" sz="1600" dirty="0" smtClean="0">
                <a:latin typeface="Arial" charset="0"/>
              </a:rPr>
              <a:t> – </a:t>
            </a:r>
            <a:r>
              <a:rPr lang="en-GB" altLang="de-DE" sz="1600" dirty="0" err="1" smtClean="0">
                <a:latin typeface="Arial" charset="0"/>
              </a:rPr>
              <a:t>Q</a:t>
            </a:r>
            <a:r>
              <a:rPr lang="en-GB" altLang="de-DE" sz="1600" baseline="-25000" dirty="0" err="1" smtClean="0">
                <a:latin typeface="Arial" charset="0"/>
              </a:rPr>
              <a:t>y</a:t>
            </a:r>
            <a:r>
              <a:rPr lang="en-GB" altLang="de-DE" sz="1600" dirty="0" smtClean="0">
                <a:latin typeface="Arial" charset="0"/>
              </a:rPr>
              <a:t> = 1</a:t>
            </a:r>
            <a:br>
              <a:rPr lang="en-GB" altLang="de-DE" sz="1600" dirty="0" smtClean="0">
                <a:latin typeface="Arial" charset="0"/>
              </a:rPr>
            </a:br>
            <a:r>
              <a:rPr lang="en-GB" altLang="de-DE" sz="1600" dirty="0" smtClean="0">
                <a:latin typeface="Arial" charset="0"/>
              </a:rPr>
              <a:t>2Q</a:t>
            </a:r>
            <a:r>
              <a:rPr lang="en-GB" altLang="de-DE" sz="1600" baseline="-25000" dirty="0" smtClean="0">
                <a:latin typeface="Arial" charset="0"/>
              </a:rPr>
              <a:t>x</a:t>
            </a:r>
            <a:r>
              <a:rPr lang="en-GB" altLang="de-DE" sz="1600" dirty="0" smtClean="0">
                <a:latin typeface="Arial" charset="0"/>
              </a:rPr>
              <a:t> </a:t>
            </a:r>
            <a:r>
              <a:rPr lang="en-GB" altLang="de-DE" sz="1600" dirty="0">
                <a:latin typeface="Arial" charset="0"/>
              </a:rPr>
              <a:t>– </a:t>
            </a:r>
            <a:r>
              <a:rPr lang="en-GB" altLang="de-DE" sz="1600" dirty="0" err="1" smtClean="0">
                <a:latin typeface="Arial" charset="0"/>
              </a:rPr>
              <a:t>Q</a:t>
            </a:r>
            <a:r>
              <a:rPr lang="en-GB" altLang="de-DE" sz="1600" baseline="-25000" dirty="0" err="1" smtClean="0">
                <a:latin typeface="Arial" charset="0"/>
              </a:rPr>
              <a:t>y</a:t>
            </a:r>
            <a:r>
              <a:rPr lang="en-GB" altLang="de-DE" sz="1600" dirty="0" smtClean="0">
                <a:latin typeface="Arial" charset="0"/>
              </a:rPr>
              <a:t> </a:t>
            </a:r>
            <a:r>
              <a:rPr lang="en-GB" altLang="de-DE" sz="1600" dirty="0">
                <a:latin typeface="Arial" charset="0"/>
              </a:rPr>
              <a:t>= </a:t>
            </a:r>
            <a:r>
              <a:rPr lang="en-GB" altLang="de-DE" sz="1600" dirty="0" smtClean="0">
                <a:latin typeface="Arial" charset="0"/>
              </a:rPr>
              <a:t>1</a:t>
            </a:r>
          </a:p>
          <a:p>
            <a:pPr>
              <a:spcBef>
                <a:spcPct val="50000"/>
              </a:spcBef>
            </a:pPr>
            <a:r>
              <a:rPr lang="en-GB" altLang="de-DE" sz="2000" dirty="0">
                <a:solidFill>
                  <a:schemeClr val="accent1"/>
                </a:solidFill>
                <a:latin typeface="Arial" charset="0"/>
              </a:rPr>
              <a:t>Resonance correction system installed </a:t>
            </a:r>
            <a:r>
              <a:rPr lang="en-GB" altLang="de-DE" sz="2000" dirty="0" smtClean="0">
                <a:latin typeface="Arial" charset="0"/>
              </a:rPr>
              <a:t>(</a:t>
            </a:r>
            <a:r>
              <a:rPr lang="en-GB" altLang="de-DE" sz="2000" dirty="0">
                <a:latin typeface="Arial" charset="0"/>
              </a:rPr>
              <a:t>skew quads, </a:t>
            </a:r>
            <a:r>
              <a:rPr lang="en-GB" altLang="de-DE" sz="2000" dirty="0" err="1">
                <a:latin typeface="Arial" charset="0"/>
              </a:rPr>
              <a:t>sextupoles</a:t>
            </a:r>
            <a:r>
              <a:rPr lang="en-GB" altLang="de-DE" sz="2000" dirty="0">
                <a:latin typeface="Arial" charset="0"/>
              </a:rPr>
              <a:t>, </a:t>
            </a:r>
            <a:r>
              <a:rPr lang="en-GB" altLang="de-DE" sz="2000" dirty="0" err="1">
                <a:latin typeface="Arial" charset="0"/>
              </a:rPr>
              <a:t>octupoles</a:t>
            </a:r>
            <a:r>
              <a:rPr lang="en-GB" altLang="de-DE" sz="2000" dirty="0" smtClean="0">
                <a:latin typeface="Arial" charset="0"/>
              </a:rPr>
              <a:t>).</a:t>
            </a:r>
          </a:p>
          <a:p>
            <a:pPr>
              <a:spcBef>
                <a:spcPct val="50000"/>
              </a:spcBef>
            </a:pPr>
            <a:r>
              <a:rPr lang="en-GB" altLang="de-DE" sz="2000" dirty="0" smtClean="0">
                <a:latin typeface="Arial" charset="0"/>
              </a:rPr>
              <a:t>Proof of principle machine experiments in SIS18 showed successful partial compensation of single resonances.</a:t>
            </a:r>
          </a:p>
        </p:txBody>
      </p:sp>
      <p:pic>
        <p:nvPicPr>
          <p:cNvPr id="2734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111" t="23297" r="9048" b="25941"/>
          <a:stretch/>
        </p:blipFill>
        <p:spPr bwMode="auto">
          <a:xfrm>
            <a:off x="6150258" y="4716869"/>
            <a:ext cx="2307411" cy="1592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6150258" y="6166465"/>
            <a:ext cx="2307411" cy="400110"/>
          </a:xfrm>
          <a:prstGeom prst="rect">
            <a:avLst/>
          </a:prstGeom>
        </p:spPr>
        <p:txBody>
          <a:bodyPr vert="horz" wrap="square" lIns="91440" tIns="45720" rIns="91440" bIns="45720" rtlCol="0" anchor="t">
            <a:spAutoFit/>
          </a:bodyPr>
          <a:lstStyle/>
          <a:p>
            <a:pPr algn="ctr"/>
            <a:r>
              <a:rPr lang="en-GB" sz="1000" dirty="0" smtClean="0"/>
              <a:t>Bunched beam, 1 s storage, 3</a:t>
            </a:r>
            <a:r>
              <a:rPr lang="en-GB" sz="1000" baseline="30000" dirty="0" smtClean="0"/>
              <a:t>rd</a:t>
            </a:r>
            <a:r>
              <a:rPr lang="en-GB" sz="1000" dirty="0" smtClean="0"/>
              <a:t> order resonance partially compensated.</a:t>
            </a:r>
          </a:p>
        </p:txBody>
      </p:sp>
      <p:grpSp>
        <p:nvGrpSpPr>
          <p:cNvPr id="22" name="Group 11"/>
          <p:cNvGrpSpPr/>
          <p:nvPr/>
        </p:nvGrpSpPr>
        <p:grpSpPr>
          <a:xfrm>
            <a:off x="5148064" y="918379"/>
            <a:ext cx="3980644" cy="3878773"/>
            <a:chOff x="1100667" y="0"/>
            <a:chExt cx="7231442" cy="6858000"/>
          </a:xfrm>
        </p:grpSpPr>
        <p:grpSp>
          <p:nvGrpSpPr>
            <p:cNvPr id="28" name="Group 9"/>
            <p:cNvGrpSpPr/>
            <p:nvPr/>
          </p:nvGrpSpPr>
          <p:grpSpPr>
            <a:xfrm>
              <a:off x="1100667" y="0"/>
              <a:ext cx="7231442" cy="6858000"/>
              <a:chOff x="1100667" y="0"/>
              <a:chExt cx="7231442" cy="6858000"/>
            </a:xfrm>
          </p:grpSpPr>
          <p:pic>
            <p:nvPicPr>
              <p:cNvPr id="30" name="Picture 3" descr="THO1LR03_fig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667" y="0"/>
                <a:ext cx="6858000" cy="6858000"/>
              </a:xfrm>
              <a:prstGeom prst="rect">
                <a:avLst/>
              </a:prstGeom>
            </p:spPr>
          </p:pic>
          <p:sp>
            <p:nvSpPr>
              <p:cNvPr id="31" name="TextBox 6"/>
              <p:cNvSpPr txBox="1"/>
              <p:nvPr/>
            </p:nvSpPr>
            <p:spPr>
              <a:xfrm>
                <a:off x="7344325" y="922111"/>
                <a:ext cx="987784" cy="4951994"/>
              </a:xfrm>
              <a:prstGeom prst="rect">
                <a:avLst/>
              </a:prstGeom>
              <a:solidFill>
                <a:schemeClr val="bg1"/>
              </a:solidFill>
            </p:spPr>
            <p:txBody>
              <a:bodyPr wrap="none" rtlCol="0">
                <a:spAutoFit/>
              </a:bodyPr>
              <a:lstStyle/>
              <a:p>
                <a:r>
                  <a:rPr lang="en-US" sz="1600" i="1" dirty="0" smtClean="0">
                    <a:latin typeface="Times New Roman"/>
                    <a:cs typeface="Times New Roman"/>
                  </a:rPr>
                  <a:t>0,1</a:t>
                </a:r>
              </a:p>
              <a:p>
                <a:endParaRPr lang="en-US" sz="1600" i="1" dirty="0">
                  <a:latin typeface="Times New Roman"/>
                  <a:cs typeface="Times New Roman"/>
                </a:endParaRPr>
              </a:p>
              <a:p>
                <a:r>
                  <a:rPr lang="en-US" sz="1600" i="1" dirty="0" smtClean="0">
                    <a:latin typeface="Times New Roman"/>
                    <a:cs typeface="Times New Roman"/>
                  </a:rPr>
                  <a:t>0.08</a:t>
                </a:r>
              </a:p>
              <a:p>
                <a:endParaRPr lang="en-US" sz="1600" i="1" dirty="0">
                  <a:latin typeface="Times New Roman"/>
                  <a:cs typeface="Times New Roman"/>
                </a:endParaRPr>
              </a:p>
              <a:p>
                <a:r>
                  <a:rPr lang="en-US" sz="1600" i="1" dirty="0" smtClean="0">
                    <a:latin typeface="Times New Roman"/>
                    <a:cs typeface="Times New Roman"/>
                  </a:rPr>
                  <a:t>0.06</a:t>
                </a:r>
              </a:p>
              <a:p>
                <a:endParaRPr lang="en-US" sz="1600" i="1" dirty="0" smtClean="0">
                  <a:latin typeface="Times New Roman"/>
                  <a:cs typeface="Times New Roman"/>
                </a:endParaRPr>
              </a:p>
              <a:p>
                <a:r>
                  <a:rPr lang="en-US" sz="1600" i="1" dirty="0" smtClean="0">
                    <a:latin typeface="Times New Roman"/>
                    <a:cs typeface="Times New Roman"/>
                  </a:rPr>
                  <a:t>0.04</a:t>
                </a:r>
              </a:p>
              <a:p>
                <a:endParaRPr lang="en-US" sz="1600" i="1" dirty="0">
                  <a:latin typeface="Times New Roman"/>
                  <a:cs typeface="Times New Roman"/>
                </a:endParaRPr>
              </a:p>
              <a:p>
                <a:r>
                  <a:rPr lang="en-US" sz="1600" i="1" dirty="0" smtClean="0">
                    <a:latin typeface="Times New Roman"/>
                    <a:cs typeface="Times New Roman"/>
                  </a:rPr>
                  <a:t>0.02</a:t>
                </a:r>
              </a:p>
              <a:p>
                <a:endParaRPr lang="en-US" sz="1600" i="1" dirty="0">
                  <a:latin typeface="Times New Roman"/>
                  <a:cs typeface="Times New Roman"/>
                </a:endParaRPr>
              </a:p>
              <a:p>
                <a:r>
                  <a:rPr lang="en-US" sz="1600" i="1" dirty="0" smtClean="0">
                    <a:latin typeface="Times New Roman"/>
                    <a:cs typeface="Times New Roman"/>
                  </a:rPr>
                  <a:t>0</a:t>
                </a:r>
                <a:endParaRPr lang="en-US" sz="1600" i="1" dirty="0">
                  <a:latin typeface="Times New Roman"/>
                  <a:cs typeface="Times New Roman"/>
                </a:endParaRPr>
              </a:p>
            </p:txBody>
          </p:sp>
        </p:grpSp>
        <p:sp>
          <p:nvSpPr>
            <p:cNvPr id="29" name="TextBox 10"/>
            <p:cNvSpPr txBox="1"/>
            <p:nvPr/>
          </p:nvSpPr>
          <p:spPr>
            <a:xfrm>
              <a:off x="7371313" y="469315"/>
              <a:ext cx="757729" cy="489758"/>
            </a:xfrm>
            <a:prstGeom prst="rect">
              <a:avLst/>
            </a:prstGeom>
            <a:noFill/>
          </p:spPr>
          <p:txBody>
            <a:bodyPr wrap="none" rtlCol="0">
              <a:spAutoFit/>
            </a:bodyPr>
            <a:lstStyle/>
            <a:p>
              <a:r>
                <a:rPr lang="en-US" sz="1200" dirty="0" smtClean="0"/>
                <a:t>ΔI/I</a:t>
              </a:r>
              <a:endParaRPr lang="en-US" sz="1200" dirty="0"/>
            </a:p>
          </p:txBody>
        </p:sp>
      </p:grpSp>
      <p:sp>
        <p:nvSpPr>
          <p:cNvPr id="24" name="Freeform 1"/>
          <p:cNvSpPr/>
          <p:nvPr/>
        </p:nvSpPr>
        <p:spPr>
          <a:xfrm rot="20996042">
            <a:off x="6768559" y="2903392"/>
            <a:ext cx="325066" cy="444216"/>
          </a:xfrm>
          <a:custGeom>
            <a:avLst/>
            <a:gdLst>
              <a:gd name="connsiteX0" fmla="*/ 564445 w 592667"/>
              <a:gd name="connsiteY0" fmla="*/ 0 h 705556"/>
              <a:gd name="connsiteX1" fmla="*/ 42334 w 592667"/>
              <a:gd name="connsiteY1" fmla="*/ 409223 h 705556"/>
              <a:gd name="connsiteX2" fmla="*/ 0 w 592667"/>
              <a:gd name="connsiteY2" fmla="*/ 705556 h 705556"/>
              <a:gd name="connsiteX3" fmla="*/ 451556 w 592667"/>
              <a:gd name="connsiteY3" fmla="*/ 550334 h 705556"/>
              <a:gd name="connsiteX4" fmla="*/ 592667 w 592667"/>
              <a:gd name="connsiteY4" fmla="*/ 84667 h 705556"/>
              <a:gd name="connsiteX0" fmla="*/ 572957 w 601179"/>
              <a:gd name="connsiteY0" fmla="*/ 0 h 713898"/>
              <a:gd name="connsiteX1" fmla="*/ 178256 w 601179"/>
              <a:gd name="connsiteY1" fmla="*/ 281070 h 713898"/>
              <a:gd name="connsiteX2" fmla="*/ 8512 w 601179"/>
              <a:gd name="connsiteY2" fmla="*/ 705556 h 713898"/>
              <a:gd name="connsiteX3" fmla="*/ 460068 w 601179"/>
              <a:gd name="connsiteY3" fmla="*/ 550334 h 713898"/>
              <a:gd name="connsiteX4" fmla="*/ 601179 w 601179"/>
              <a:gd name="connsiteY4" fmla="*/ 84667 h 713898"/>
              <a:gd name="connsiteX0" fmla="*/ 570595 w 598817"/>
              <a:gd name="connsiteY0" fmla="*/ 0 h 710296"/>
              <a:gd name="connsiteX1" fmla="*/ 175894 w 598817"/>
              <a:gd name="connsiteY1" fmla="*/ 281070 h 710296"/>
              <a:gd name="connsiteX2" fmla="*/ 6150 w 598817"/>
              <a:gd name="connsiteY2" fmla="*/ 705556 h 710296"/>
              <a:gd name="connsiteX3" fmla="*/ 406142 w 598817"/>
              <a:gd name="connsiteY3" fmla="*/ 502176 h 710296"/>
              <a:gd name="connsiteX4" fmla="*/ 598817 w 598817"/>
              <a:gd name="connsiteY4" fmla="*/ 84667 h 710296"/>
              <a:gd name="connsiteX0" fmla="*/ 570595 w 598817"/>
              <a:gd name="connsiteY0" fmla="*/ 0 h 710296"/>
              <a:gd name="connsiteX1" fmla="*/ 175894 w 598817"/>
              <a:gd name="connsiteY1" fmla="*/ 281070 h 710296"/>
              <a:gd name="connsiteX2" fmla="*/ 6150 w 598817"/>
              <a:gd name="connsiteY2" fmla="*/ 705556 h 710296"/>
              <a:gd name="connsiteX3" fmla="*/ 406142 w 598817"/>
              <a:gd name="connsiteY3" fmla="*/ 502176 h 710296"/>
              <a:gd name="connsiteX4" fmla="*/ 598817 w 598817"/>
              <a:gd name="connsiteY4" fmla="*/ 84667 h 710296"/>
              <a:gd name="connsiteX5" fmla="*/ 570595 w 598817"/>
              <a:gd name="connsiteY5" fmla="*/ 0 h 710296"/>
              <a:gd name="connsiteX0" fmla="*/ 570595 w 570595"/>
              <a:gd name="connsiteY0" fmla="*/ 0 h 710296"/>
              <a:gd name="connsiteX1" fmla="*/ 175894 w 570595"/>
              <a:gd name="connsiteY1" fmla="*/ 281070 h 710296"/>
              <a:gd name="connsiteX2" fmla="*/ 6150 w 570595"/>
              <a:gd name="connsiteY2" fmla="*/ 705556 h 710296"/>
              <a:gd name="connsiteX3" fmla="*/ 406142 w 570595"/>
              <a:gd name="connsiteY3" fmla="*/ 502176 h 710296"/>
              <a:gd name="connsiteX4" fmla="*/ 570595 w 570595"/>
              <a:gd name="connsiteY4" fmla="*/ 0 h 710296"/>
              <a:gd name="connsiteX0" fmla="*/ 584165 w 584165"/>
              <a:gd name="connsiteY0" fmla="*/ 0 h 793775"/>
              <a:gd name="connsiteX1" fmla="*/ 189464 w 584165"/>
              <a:gd name="connsiteY1" fmla="*/ 281070 h 793775"/>
              <a:gd name="connsiteX2" fmla="*/ 19720 w 584165"/>
              <a:gd name="connsiteY2" fmla="*/ 705556 h 793775"/>
              <a:gd name="connsiteX3" fmla="*/ 419712 w 584165"/>
              <a:gd name="connsiteY3" fmla="*/ 502176 h 793775"/>
              <a:gd name="connsiteX4" fmla="*/ 584165 w 584165"/>
              <a:gd name="connsiteY4" fmla="*/ 0 h 793775"/>
              <a:gd name="connsiteX0" fmla="*/ 584165 w 584165"/>
              <a:gd name="connsiteY0" fmla="*/ 0 h 793775"/>
              <a:gd name="connsiteX1" fmla="*/ 189464 w 584165"/>
              <a:gd name="connsiteY1" fmla="*/ 281070 h 793775"/>
              <a:gd name="connsiteX2" fmla="*/ 19720 w 584165"/>
              <a:gd name="connsiteY2" fmla="*/ 705556 h 793775"/>
              <a:gd name="connsiteX3" fmla="*/ 419712 w 584165"/>
              <a:gd name="connsiteY3" fmla="*/ 502176 h 793775"/>
              <a:gd name="connsiteX4" fmla="*/ 584165 w 584165"/>
              <a:gd name="connsiteY4" fmla="*/ 0 h 793775"/>
              <a:gd name="connsiteX0" fmla="*/ 564445 w 564445"/>
              <a:gd name="connsiteY0" fmla="*/ 0 h 705557"/>
              <a:gd name="connsiteX1" fmla="*/ 169744 w 564445"/>
              <a:gd name="connsiteY1" fmla="*/ 281070 h 705557"/>
              <a:gd name="connsiteX2" fmla="*/ 0 w 564445"/>
              <a:gd name="connsiteY2" fmla="*/ 705556 h 705557"/>
              <a:gd name="connsiteX3" fmla="*/ 399992 w 564445"/>
              <a:gd name="connsiteY3" fmla="*/ 502176 h 705557"/>
              <a:gd name="connsiteX4" fmla="*/ 564445 w 564445"/>
              <a:gd name="connsiteY4" fmla="*/ 0 h 705557"/>
              <a:gd name="connsiteX0" fmla="*/ 564445 w 564445"/>
              <a:gd name="connsiteY0" fmla="*/ 0 h 705555"/>
              <a:gd name="connsiteX1" fmla="*/ 169744 w 564445"/>
              <a:gd name="connsiteY1" fmla="*/ 281070 h 705555"/>
              <a:gd name="connsiteX2" fmla="*/ 0 w 564445"/>
              <a:gd name="connsiteY2" fmla="*/ 705556 h 705555"/>
              <a:gd name="connsiteX3" fmla="*/ 399992 w 564445"/>
              <a:gd name="connsiteY3" fmla="*/ 502176 h 705555"/>
              <a:gd name="connsiteX4" fmla="*/ 564445 w 564445"/>
              <a:gd name="connsiteY4" fmla="*/ 0 h 705555"/>
              <a:gd name="connsiteX0" fmla="*/ 564445 w 564445"/>
              <a:gd name="connsiteY0" fmla="*/ 0 h 705557"/>
              <a:gd name="connsiteX1" fmla="*/ 169744 w 564445"/>
              <a:gd name="connsiteY1" fmla="*/ 281070 h 705557"/>
              <a:gd name="connsiteX2" fmla="*/ 0 w 564445"/>
              <a:gd name="connsiteY2" fmla="*/ 705556 h 705557"/>
              <a:gd name="connsiteX3" fmla="*/ 399992 w 564445"/>
              <a:gd name="connsiteY3" fmla="*/ 502176 h 705557"/>
              <a:gd name="connsiteX4" fmla="*/ 564445 w 564445"/>
              <a:gd name="connsiteY4" fmla="*/ 0 h 705557"/>
              <a:gd name="connsiteX0" fmla="*/ 564445 w 564445"/>
              <a:gd name="connsiteY0" fmla="*/ 0 h 705555"/>
              <a:gd name="connsiteX1" fmla="*/ 169744 w 564445"/>
              <a:gd name="connsiteY1" fmla="*/ 281070 h 705555"/>
              <a:gd name="connsiteX2" fmla="*/ 0 w 564445"/>
              <a:gd name="connsiteY2" fmla="*/ 705556 h 705555"/>
              <a:gd name="connsiteX3" fmla="*/ 399992 w 564445"/>
              <a:gd name="connsiteY3" fmla="*/ 502176 h 705555"/>
              <a:gd name="connsiteX4" fmla="*/ 564445 w 564445"/>
              <a:gd name="connsiteY4" fmla="*/ 0 h 705555"/>
              <a:gd name="connsiteX0" fmla="*/ 564445 w 564445"/>
              <a:gd name="connsiteY0" fmla="*/ 0 h 705557"/>
              <a:gd name="connsiteX1" fmla="*/ 169744 w 564445"/>
              <a:gd name="connsiteY1" fmla="*/ 281070 h 705557"/>
              <a:gd name="connsiteX2" fmla="*/ 0 w 564445"/>
              <a:gd name="connsiteY2" fmla="*/ 705556 h 705557"/>
              <a:gd name="connsiteX3" fmla="*/ 399992 w 564445"/>
              <a:gd name="connsiteY3" fmla="*/ 502176 h 705557"/>
              <a:gd name="connsiteX4" fmla="*/ 564445 w 564445"/>
              <a:gd name="connsiteY4" fmla="*/ 0 h 705557"/>
              <a:gd name="connsiteX0" fmla="*/ 564445 w 564445"/>
              <a:gd name="connsiteY0" fmla="*/ 0 h 705555"/>
              <a:gd name="connsiteX1" fmla="*/ 169744 w 564445"/>
              <a:gd name="connsiteY1" fmla="*/ 281070 h 705555"/>
              <a:gd name="connsiteX2" fmla="*/ 0 w 564445"/>
              <a:gd name="connsiteY2" fmla="*/ 705556 h 705555"/>
              <a:gd name="connsiteX3" fmla="*/ 399992 w 564445"/>
              <a:gd name="connsiteY3" fmla="*/ 502176 h 705555"/>
              <a:gd name="connsiteX4" fmla="*/ 564445 w 564445"/>
              <a:gd name="connsiteY4" fmla="*/ 0 h 70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445" h="705555">
                <a:moveTo>
                  <a:pt x="564445" y="0"/>
                </a:moveTo>
                <a:lnTo>
                  <a:pt x="169744" y="281070"/>
                </a:lnTo>
                <a:lnTo>
                  <a:pt x="0" y="705556"/>
                </a:lnTo>
                <a:cubicBezTo>
                  <a:pt x="245500" y="583972"/>
                  <a:pt x="232658" y="597282"/>
                  <a:pt x="399992" y="502176"/>
                </a:cubicBezTo>
                <a:cubicBezTo>
                  <a:pt x="503808" y="212134"/>
                  <a:pt x="468769" y="291364"/>
                  <a:pt x="564445" y="0"/>
                </a:cubicBezTo>
                <a:close/>
              </a:path>
            </a:pathLst>
          </a:custGeom>
          <a:solidFill>
            <a:srgbClr val="FFFF00"/>
          </a:solid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5-Point Star 12"/>
          <p:cNvSpPr/>
          <p:nvPr/>
        </p:nvSpPr>
        <p:spPr>
          <a:xfrm>
            <a:off x="6773478" y="1750271"/>
            <a:ext cx="232627" cy="230904"/>
          </a:xfrm>
          <a:prstGeom prst="star5">
            <a:avLst/>
          </a:prstGeom>
          <a:solidFill>
            <a:srgbClr val="FF0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
          <p:cNvSpPr/>
          <p:nvPr/>
        </p:nvSpPr>
        <p:spPr>
          <a:xfrm rot="168786">
            <a:off x="6401341" y="1836268"/>
            <a:ext cx="456034" cy="1654667"/>
          </a:xfrm>
          <a:custGeom>
            <a:avLst/>
            <a:gdLst>
              <a:gd name="connsiteX0" fmla="*/ 677334 w 719667"/>
              <a:gd name="connsiteY0" fmla="*/ 0 h 2850444"/>
              <a:gd name="connsiteX1" fmla="*/ 98778 w 719667"/>
              <a:gd name="connsiteY1" fmla="*/ 1495777 h 2850444"/>
              <a:gd name="connsiteX2" fmla="*/ 0 w 719667"/>
              <a:gd name="connsiteY2" fmla="*/ 2850444 h 2850444"/>
              <a:gd name="connsiteX3" fmla="*/ 649111 w 719667"/>
              <a:gd name="connsiteY3" fmla="*/ 1509889 h 2850444"/>
              <a:gd name="connsiteX4" fmla="*/ 719667 w 719667"/>
              <a:gd name="connsiteY4" fmla="*/ 84666 h 2850444"/>
              <a:gd name="connsiteX0" fmla="*/ 677334 w 719667"/>
              <a:gd name="connsiteY0" fmla="*/ 0 h 2850444"/>
              <a:gd name="connsiteX1" fmla="*/ 98778 w 719667"/>
              <a:gd name="connsiteY1" fmla="*/ 1495777 h 2850444"/>
              <a:gd name="connsiteX2" fmla="*/ 0 w 719667"/>
              <a:gd name="connsiteY2" fmla="*/ 2850444 h 2850444"/>
              <a:gd name="connsiteX3" fmla="*/ 649111 w 719667"/>
              <a:gd name="connsiteY3" fmla="*/ 1509889 h 2850444"/>
              <a:gd name="connsiteX4" fmla="*/ 719667 w 719667"/>
              <a:gd name="connsiteY4" fmla="*/ 84666 h 2850444"/>
              <a:gd name="connsiteX5" fmla="*/ 677334 w 719667"/>
              <a:gd name="connsiteY5" fmla="*/ 0 h 2850444"/>
              <a:gd name="connsiteX0" fmla="*/ 677334 w 677334"/>
              <a:gd name="connsiteY0" fmla="*/ 0 h 2850444"/>
              <a:gd name="connsiteX1" fmla="*/ 98778 w 677334"/>
              <a:gd name="connsiteY1" fmla="*/ 1495777 h 2850444"/>
              <a:gd name="connsiteX2" fmla="*/ 0 w 677334"/>
              <a:gd name="connsiteY2" fmla="*/ 2850444 h 2850444"/>
              <a:gd name="connsiteX3" fmla="*/ 649111 w 677334"/>
              <a:gd name="connsiteY3" fmla="*/ 1509889 h 2850444"/>
              <a:gd name="connsiteX4" fmla="*/ 677334 w 677334"/>
              <a:gd name="connsiteY4" fmla="*/ 0 h 2850444"/>
              <a:gd name="connsiteX0" fmla="*/ 656757 w 656757"/>
              <a:gd name="connsiteY0" fmla="*/ 0 h 2710042"/>
              <a:gd name="connsiteX1" fmla="*/ 78201 w 656757"/>
              <a:gd name="connsiteY1" fmla="*/ 1495777 h 2710042"/>
              <a:gd name="connsiteX2" fmla="*/ 0 w 656757"/>
              <a:gd name="connsiteY2" fmla="*/ 2710042 h 2710042"/>
              <a:gd name="connsiteX3" fmla="*/ 628534 w 656757"/>
              <a:gd name="connsiteY3" fmla="*/ 1509889 h 2710042"/>
              <a:gd name="connsiteX4" fmla="*/ 656757 w 656757"/>
              <a:gd name="connsiteY4" fmla="*/ 0 h 2710042"/>
              <a:gd name="connsiteX0" fmla="*/ 656757 w 656757"/>
              <a:gd name="connsiteY0" fmla="*/ 0 h 2710042"/>
              <a:gd name="connsiteX1" fmla="*/ 78201 w 656757"/>
              <a:gd name="connsiteY1" fmla="*/ 1495777 h 2710042"/>
              <a:gd name="connsiteX2" fmla="*/ 0 w 656757"/>
              <a:gd name="connsiteY2" fmla="*/ 2710042 h 2710042"/>
              <a:gd name="connsiteX3" fmla="*/ 642252 w 656757"/>
              <a:gd name="connsiteY3" fmla="*/ 1400687 h 2710042"/>
              <a:gd name="connsiteX4" fmla="*/ 656757 w 656757"/>
              <a:gd name="connsiteY4" fmla="*/ 0 h 2710042"/>
              <a:gd name="connsiteX0" fmla="*/ 656757 w 656757"/>
              <a:gd name="connsiteY0" fmla="*/ 0 h 2710042"/>
              <a:gd name="connsiteX1" fmla="*/ 91919 w 656757"/>
              <a:gd name="connsiteY1" fmla="*/ 1370976 h 2710042"/>
              <a:gd name="connsiteX2" fmla="*/ 0 w 656757"/>
              <a:gd name="connsiteY2" fmla="*/ 2710042 h 2710042"/>
              <a:gd name="connsiteX3" fmla="*/ 642252 w 656757"/>
              <a:gd name="connsiteY3" fmla="*/ 1400687 h 2710042"/>
              <a:gd name="connsiteX4" fmla="*/ 656757 w 656757"/>
              <a:gd name="connsiteY4" fmla="*/ 0 h 2710042"/>
              <a:gd name="connsiteX0" fmla="*/ 656757 w 656757"/>
              <a:gd name="connsiteY0" fmla="*/ 0 h 2710042"/>
              <a:gd name="connsiteX1" fmla="*/ 201658 w 656757"/>
              <a:gd name="connsiteY1" fmla="*/ 1004370 h 2710042"/>
              <a:gd name="connsiteX2" fmla="*/ 0 w 656757"/>
              <a:gd name="connsiteY2" fmla="*/ 2710042 h 2710042"/>
              <a:gd name="connsiteX3" fmla="*/ 642252 w 656757"/>
              <a:gd name="connsiteY3" fmla="*/ 1400687 h 2710042"/>
              <a:gd name="connsiteX4" fmla="*/ 656757 w 656757"/>
              <a:gd name="connsiteY4" fmla="*/ 0 h 2710042"/>
              <a:gd name="connsiteX0" fmla="*/ 656757 w 656757"/>
              <a:gd name="connsiteY0" fmla="*/ 0 h 2710042"/>
              <a:gd name="connsiteX1" fmla="*/ 201658 w 656757"/>
              <a:gd name="connsiteY1" fmla="*/ 1004370 h 2710042"/>
              <a:gd name="connsiteX2" fmla="*/ 0 w 656757"/>
              <a:gd name="connsiteY2" fmla="*/ 2710042 h 2710042"/>
              <a:gd name="connsiteX3" fmla="*/ 566805 w 656757"/>
              <a:gd name="connsiteY3" fmla="*/ 1369487 h 2710042"/>
              <a:gd name="connsiteX4" fmla="*/ 656757 w 656757"/>
              <a:gd name="connsiteY4" fmla="*/ 0 h 2710042"/>
              <a:gd name="connsiteX0" fmla="*/ 656757 w 656757"/>
              <a:gd name="connsiteY0" fmla="*/ 0 h 2710042"/>
              <a:gd name="connsiteX1" fmla="*/ 181083 w 656757"/>
              <a:gd name="connsiteY1" fmla="*/ 1082371 h 2710042"/>
              <a:gd name="connsiteX2" fmla="*/ 0 w 656757"/>
              <a:gd name="connsiteY2" fmla="*/ 2710042 h 2710042"/>
              <a:gd name="connsiteX3" fmla="*/ 566805 w 656757"/>
              <a:gd name="connsiteY3" fmla="*/ 1369487 h 2710042"/>
              <a:gd name="connsiteX4" fmla="*/ 656757 w 656757"/>
              <a:gd name="connsiteY4" fmla="*/ 0 h 27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757" h="2710042">
                <a:moveTo>
                  <a:pt x="656757" y="0"/>
                </a:moveTo>
                <a:lnTo>
                  <a:pt x="181083" y="1082371"/>
                </a:lnTo>
                <a:lnTo>
                  <a:pt x="0" y="2710042"/>
                </a:lnTo>
                <a:lnTo>
                  <a:pt x="566805" y="1369487"/>
                </a:lnTo>
                <a:lnTo>
                  <a:pt x="656757" y="0"/>
                </a:lnTo>
                <a:close/>
              </a:path>
            </a:pathLst>
          </a:custGeom>
          <a:noFill/>
          <a:ln>
            <a:solidFill>
              <a:srgbClr val="FF0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5-Point Star 4"/>
          <p:cNvSpPr>
            <a:spLocks noChangeAspect="1"/>
          </p:cNvSpPr>
          <p:nvPr/>
        </p:nvSpPr>
        <p:spPr>
          <a:xfrm>
            <a:off x="6954492" y="2779983"/>
            <a:ext cx="180215" cy="178880"/>
          </a:xfrm>
          <a:prstGeom prst="star5">
            <a:avLst/>
          </a:prstGeom>
          <a:solidFill>
            <a:srgbClr val="FF0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1"/>
          <p:cNvSpPr/>
          <p:nvPr/>
        </p:nvSpPr>
        <p:spPr>
          <a:xfrm rot="20996042">
            <a:off x="7440255" y="2924505"/>
            <a:ext cx="200784" cy="303641"/>
          </a:xfrm>
          <a:custGeom>
            <a:avLst/>
            <a:gdLst>
              <a:gd name="connsiteX0" fmla="*/ 564445 w 592667"/>
              <a:gd name="connsiteY0" fmla="*/ 0 h 705556"/>
              <a:gd name="connsiteX1" fmla="*/ 42334 w 592667"/>
              <a:gd name="connsiteY1" fmla="*/ 409223 h 705556"/>
              <a:gd name="connsiteX2" fmla="*/ 0 w 592667"/>
              <a:gd name="connsiteY2" fmla="*/ 705556 h 705556"/>
              <a:gd name="connsiteX3" fmla="*/ 451556 w 592667"/>
              <a:gd name="connsiteY3" fmla="*/ 550334 h 705556"/>
              <a:gd name="connsiteX4" fmla="*/ 592667 w 592667"/>
              <a:gd name="connsiteY4" fmla="*/ 84667 h 705556"/>
              <a:gd name="connsiteX0" fmla="*/ 572957 w 601179"/>
              <a:gd name="connsiteY0" fmla="*/ 0 h 713898"/>
              <a:gd name="connsiteX1" fmla="*/ 178256 w 601179"/>
              <a:gd name="connsiteY1" fmla="*/ 281070 h 713898"/>
              <a:gd name="connsiteX2" fmla="*/ 8512 w 601179"/>
              <a:gd name="connsiteY2" fmla="*/ 705556 h 713898"/>
              <a:gd name="connsiteX3" fmla="*/ 460068 w 601179"/>
              <a:gd name="connsiteY3" fmla="*/ 550334 h 713898"/>
              <a:gd name="connsiteX4" fmla="*/ 601179 w 601179"/>
              <a:gd name="connsiteY4" fmla="*/ 84667 h 713898"/>
              <a:gd name="connsiteX0" fmla="*/ 570595 w 598817"/>
              <a:gd name="connsiteY0" fmla="*/ 0 h 710296"/>
              <a:gd name="connsiteX1" fmla="*/ 175894 w 598817"/>
              <a:gd name="connsiteY1" fmla="*/ 281070 h 710296"/>
              <a:gd name="connsiteX2" fmla="*/ 6150 w 598817"/>
              <a:gd name="connsiteY2" fmla="*/ 705556 h 710296"/>
              <a:gd name="connsiteX3" fmla="*/ 406142 w 598817"/>
              <a:gd name="connsiteY3" fmla="*/ 502176 h 710296"/>
              <a:gd name="connsiteX4" fmla="*/ 598817 w 598817"/>
              <a:gd name="connsiteY4" fmla="*/ 84667 h 710296"/>
              <a:gd name="connsiteX0" fmla="*/ 570595 w 598817"/>
              <a:gd name="connsiteY0" fmla="*/ 0 h 710296"/>
              <a:gd name="connsiteX1" fmla="*/ 175894 w 598817"/>
              <a:gd name="connsiteY1" fmla="*/ 281070 h 710296"/>
              <a:gd name="connsiteX2" fmla="*/ 6150 w 598817"/>
              <a:gd name="connsiteY2" fmla="*/ 705556 h 710296"/>
              <a:gd name="connsiteX3" fmla="*/ 406142 w 598817"/>
              <a:gd name="connsiteY3" fmla="*/ 502176 h 710296"/>
              <a:gd name="connsiteX4" fmla="*/ 598817 w 598817"/>
              <a:gd name="connsiteY4" fmla="*/ 84667 h 710296"/>
              <a:gd name="connsiteX0" fmla="*/ 570595 w 598817"/>
              <a:gd name="connsiteY0" fmla="*/ 0 h 705556"/>
              <a:gd name="connsiteX1" fmla="*/ 175894 w 598817"/>
              <a:gd name="connsiteY1" fmla="*/ 281070 h 705556"/>
              <a:gd name="connsiteX2" fmla="*/ 6150 w 598817"/>
              <a:gd name="connsiteY2" fmla="*/ 705556 h 705556"/>
              <a:gd name="connsiteX3" fmla="*/ 406142 w 598817"/>
              <a:gd name="connsiteY3" fmla="*/ 502176 h 705556"/>
              <a:gd name="connsiteX4" fmla="*/ 598817 w 598817"/>
              <a:gd name="connsiteY4" fmla="*/ 84667 h 705556"/>
              <a:gd name="connsiteX0" fmla="*/ 564444 w 592666"/>
              <a:gd name="connsiteY0" fmla="*/ 0 h 705556"/>
              <a:gd name="connsiteX1" fmla="*/ 169743 w 592666"/>
              <a:gd name="connsiteY1" fmla="*/ 281070 h 705556"/>
              <a:gd name="connsiteX2" fmla="*/ -1 w 592666"/>
              <a:gd name="connsiteY2" fmla="*/ 705556 h 705556"/>
              <a:gd name="connsiteX3" fmla="*/ 399991 w 592666"/>
              <a:gd name="connsiteY3" fmla="*/ 502176 h 705556"/>
              <a:gd name="connsiteX4" fmla="*/ 592666 w 592666"/>
              <a:gd name="connsiteY4" fmla="*/ 84667 h 705556"/>
              <a:gd name="connsiteX0" fmla="*/ 564444 w 592666"/>
              <a:gd name="connsiteY0" fmla="*/ 0 h 705556"/>
              <a:gd name="connsiteX1" fmla="*/ 169743 w 592666"/>
              <a:gd name="connsiteY1" fmla="*/ 281070 h 705556"/>
              <a:gd name="connsiteX2" fmla="*/ -1 w 592666"/>
              <a:gd name="connsiteY2" fmla="*/ 705556 h 705556"/>
              <a:gd name="connsiteX3" fmla="*/ 399991 w 592666"/>
              <a:gd name="connsiteY3" fmla="*/ 502176 h 705556"/>
              <a:gd name="connsiteX4" fmla="*/ 592666 w 592666"/>
              <a:gd name="connsiteY4" fmla="*/ 84667 h 705556"/>
              <a:gd name="connsiteX0" fmla="*/ 564444 w 592666"/>
              <a:gd name="connsiteY0" fmla="*/ 0 h 705556"/>
              <a:gd name="connsiteX1" fmla="*/ 169743 w 592666"/>
              <a:gd name="connsiteY1" fmla="*/ 281070 h 705556"/>
              <a:gd name="connsiteX2" fmla="*/ -1 w 592666"/>
              <a:gd name="connsiteY2" fmla="*/ 705556 h 705556"/>
              <a:gd name="connsiteX3" fmla="*/ 399991 w 592666"/>
              <a:gd name="connsiteY3" fmla="*/ 502176 h 705556"/>
              <a:gd name="connsiteX4" fmla="*/ 592666 w 592666"/>
              <a:gd name="connsiteY4" fmla="*/ 84667 h 705556"/>
              <a:gd name="connsiteX0" fmla="*/ 564444 w 584745"/>
              <a:gd name="connsiteY0" fmla="*/ 7313 h 712869"/>
              <a:gd name="connsiteX1" fmla="*/ 169743 w 584745"/>
              <a:gd name="connsiteY1" fmla="*/ 288383 h 712869"/>
              <a:gd name="connsiteX2" fmla="*/ -1 w 584745"/>
              <a:gd name="connsiteY2" fmla="*/ 712869 h 712869"/>
              <a:gd name="connsiteX3" fmla="*/ 399991 w 584745"/>
              <a:gd name="connsiteY3" fmla="*/ 509489 h 712869"/>
              <a:gd name="connsiteX4" fmla="*/ 584745 w 584745"/>
              <a:gd name="connsiteY4" fmla="*/ 0 h 712869"/>
              <a:gd name="connsiteX0" fmla="*/ 564444 w 584745"/>
              <a:gd name="connsiteY0" fmla="*/ 7313 h 712869"/>
              <a:gd name="connsiteX1" fmla="*/ 169743 w 584745"/>
              <a:gd name="connsiteY1" fmla="*/ 288383 h 712869"/>
              <a:gd name="connsiteX2" fmla="*/ -1 w 584745"/>
              <a:gd name="connsiteY2" fmla="*/ 712869 h 712869"/>
              <a:gd name="connsiteX3" fmla="*/ 399991 w 584745"/>
              <a:gd name="connsiteY3" fmla="*/ 509489 h 712869"/>
              <a:gd name="connsiteX4" fmla="*/ 584745 w 584745"/>
              <a:gd name="connsiteY4" fmla="*/ 0 h 712869"/>
              <a:gd name="connsiteX5" fmla="*/ 564444 w 584745"/>
              <a:gd name="connsiteY5" fmla="*/ 7313 h 712869"/>
              <a:gd name="connsiteX0" fmla="*/ 584745 w 584745"/>
              <a:gd name="connsiteY0" fmla="*/ 0 h 712869"/>
              <a:gd name="connsiteX1" fmla="*/ 169743 w 584745"/>
              <a:gd name="connsiteY1" fmla="*/ 288383 h 712869"/>
              <a:gd name="connsiteX2" fmla="*/ -1 w 584745"/>
              <a:gd name="connsiteY2" fmla="*/ 712869 h 712869"/>
              <a:gd name="connsiteX3" fmla="*/ 399991 w 584745"/>
              <a:gd name="connsiteY3" fmla="*/ 509489 h 712869"/>
              <a:gd name="connsiteX4" fmla="*/ 584745 w 584745"/>
              <a:gd name="connsiteY4" fmla="*/ 0 h 71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745" h="712869">
                <a:moveTo>
                  <a:pt x="584745" y="0"/>
                </a:moveTo>
                <a:lnTo>
                  <a:pt x="169743" y="288383"/>
                </a:lnTo>
                <a:cubicBezTo>
                  <a:pt x="113162" y="429878"/>
                  <a:pt x="122672" y="392453"/>
                  <a:pt x="-1" y="712869"/>
                </a:cubicBezTo>
                <a:cubicBezTo>
                  <a:pt x="305360" y="560810"/>
                  <a:pt x="182725" y="608459"/>
                  <a:pt x="399991" y="509489"/>
                </a:cubicBezTo>
                <a:lnTo>
                  <a:pt x="584745" y="0"/>
                </a:lnTo>
                <a:close/>
              </a:path>
            </a:pathLst>
          </a:custGeom>
          <a:solidFill>
            <a:srgbClr val="FFFF00"/>
          </a:solid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feld 5"/>
          <p:cNvSpPr txBox="1"/>
          <p:nvPr/>
        </p:nvSpPr>
        <p:spPr>
          <a:xfrm>
            <a:off x="5796136" y="1223174"/>
            <a:ext cx="2722220" cy="261610"/>
          </a:xfrm>
          <a:prstGeom prst="rect">
            <a:avLst/>
          </a:prstGeom>
        </p:spPr>
        <p:txBody>
          <a:bodyPr vert="horz" wrap="none" lIns="91440" tIns="45720" rIns="91440" bIns="45720" rtlCol="0" anchor="t">
            <a:spAutoFit/>
          </a:bodyPr>
          <a:lstStyle/>
          <a:p>
            <a:pPr algn="ctr"/>
            <a:r>
              <a:rPr lang="en-GB" sz="1100" dirty="0" smtClean="0"/>
              <a:t>Resonance scan after 2014 realignment.</a:t>
            </a:r>
          </a:p>
        </p:txBody>
      </p:sp>
      <p:sp>
        <p:nvSpPr>
          <p:cNvPr id="23" name="5-Point Star 5"/>
          <p:cNvSpPr>
            <a:spLocks noChangeAspect="1"/>
          </p:cNvSpPr>
          <p:nvPr/>
        </p:nvSpPr>
        <p:spPr>
          <a:xfrm>
            <a:off x="7546420" y="2852936"/>
            <a:ext cx="116314" cy="115452"/>
          </a:xfrm>
          <a:prstGeom prst="star5">
            <a:avLst/>
          </a:prstGeom>
          <a:solidFill>
            <a:srgbClr val="FF0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oliennummernplatzhalter 2"/>
          <p:cNvSpPr>
            <a:spLocks noGrp="1"/>
          </p:cNvSpPr>
          <p:nvPr>
            <p:ph type="sldNum" sz="quarter" idx="12"/>
          </p:nvPr>
        </p:nvSpPr>
        <p:spPr>
          <a:xfrm>
            <a:off x="7964992" y="6552643"/>
            <a:ext cx="744898" cy="365125"/>
          </a:xfrm>
        </p:spPr>
        <p:txBody>
          <a:bodyPr/>
          <a:lstStyle/>
          <a:p>
            <a:fld id="{D5D68752-41A1-4518-B6D2-30711DB01553}" type="slidenum">
              <a:rPr lang="en-GB" altLang="de-DE"/>
              <a:pPr/>
              <a:t>13</a:t>
            </a:fld>
            <a:endParaRPr lang="en-GB" altLang="de-DE" dirty="0"/>
          </a:p>
        </p:txBody>
      </p:sp>
      <p:sp>
        <p:nvSpPr>
          <p:cNvPr id="5" name="Datumsplatzhalter 4"/>
          <p:cNvSpPr>
            <a:spLocks noGrp="1"/>
          </p:cNvSpPr>
          <p:nvPr>
            <p:ph type="dt" sz="half" idx="2"/>
          </p:nvPr>
        </p:nvSpPr>
        <p:spPr/>
        <p:txBody>
          <a:bodyPr/>
          <a:lstStyle/>
          <a:p>
            <a:r>
              <a:rPr lang="de-DE" smtClean="0"/>
              <a:t>14.01.2019</a:t>
            </a:r>
            <a:endParaRPr lang="de-DE" dirty="0"/>
          </a:p>
        </p:txBody>
      </p:sp>
      <p:sp>
        <p:nvSpPr>
          <p:cNvPr id="7" name="Fußzeilenplatzhalter 6"/>
          <p:cNvSpPr>
            <a:spLocks noGrp="1"/>
          </p:cNvSpPr>
          <p:nvPr>
            <p:ph type="ftr" sz="quarter" idx="3"/>
          </p:nvPr>
        </p:nvSpPr>
        <p:spPr/>
        <p:txBody>
          <a:bodyPr/>
          <a:lstStyle/>
          <a:p>
            <a:pPr algn="ctr"/>
            <a:r>
              <a:rPr lang="en-US" smtClean="0"/>
              <a:t>SIS18-Betrieb / Operateuersschulung 2019</a:t>
            </a:r>
            <a:endParaRPr lang="en-US" dirty="0"/>
          </a:p>
        </p:txBody>
      </p:sp>
    </p:spTree>
    <p:extLst>
      <p:ext uri="{BB962C8B-B14F-4D97-AF65-F5344CB8AC3E}">
        <p14:creationId xmlns:p14="http://schemas.microsoft.com/office/powerpoint/2010/main" val="2697084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Injektion einstellen (2)</a:t>
            </a:r>
            <a:endParaRPr lang="de-DE" dirty="0"/>
          </a:p>
        </p:txBody>
      </p:sp>
      <p:sp>
        <p:nvSpPr>
          <p:cNvPr id="3" name="Inhaltsplatzhalter 2"/>
          <p:cNvSpPr>
            <a:spLocks noGrp="1"/>
          </p:cNvSpPr>
          <p:nvPr>
            <p:ph idx="1"/>
          </p:nvPr>
        </p:nvSpPr>
        <p:spPr>
          <a:xfrm>
            <a:off x="5776192" y="1181297"/>
            <a:ext cx="2154436" cy="307777"/>
          </a:xfrm>
        </p:spPr>
        <p:txBody>
          <a:bodyPr wrap="none">
            <a:spAutoFit/>
          </a:bodyPr>
          <a:lstStyle/>
          <a:p>
            <a:pPr marL="0" indent="0" algn="ctr">
              <a:buNone/>
            </a:pPr>
            <a:r>
              <a:rPr lang="de-DE" sz="1400" dirty="0" smtClean="0"/>
              <a:t>Multiturninjektion: Timing</a:t>
            </a:r>
            <a:endParaRPr lang="de-DE" dirty="0"/>
          </a:p>
        </p:txBody>
      </p:sp>
      <p:pic>
        <p:nvPicPr>
          <p:cNvPr id="24" name="Picture 3" descr="Q:\GSI\Betrieb\Präsentationen\Workshop_201901\images\parammodi_inje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1270030"/>
            <a:ext cx="3618163" cy="2888313"/>
          </a:xfrm>
          <a:prstGeom prst="rect">
            <a:avLst/>
          </a:prstGeom>
          <a:noFill/>
          <a:extLst>
            <a:ext uri="{909E8E84-426E-40DD-AFC4-6F175D3DCCD1}">
              <a14:hiddenFill xmlns:a14="http://schemas.microsoft.com/office/drawing/2010/main">
                <a:solidFill>
                  <a:srgbClr val="FFFFFF"/>
                </a:solidFill>
              </a14:hiddenFill>
            </a:ext>
          </a:extLst>
        </p:spPr>
      </p:pic>
      <p:sp>
        <p:nvSpPr>
          <p:cNvPr id="25" name="Inhaltsplatzhalter 6"/>
          <p:cNvSpPr txBox="1">
            <a:spLocks/>
          </p:cNvSpPr>
          <p:nvPr/>
        </p:nvSpPr>
        <p:spPr>
          <a:xfrm>
            <a:off x="104030" y="4447455"/>
            <a:ext cx="3401170" cy="1855373"/>
          </a:xfrm>
          <a:prstGeom prst="rect">
            <a:avLst/>
          </a:prstGeom>
        </p:spPr>
        <p:txBody>
          <a:bodyPr vert="horz" lIns="91440" tIns="45720" rIns="91440" bIns="45720" rtlCol="0">
            <a:normAutofit/>
          </a:bodyPr>
          <a:lstStyle>
            <a:lvl1pPr marL="180975" indent="-180975" algn="l" defTabSz="457200" rtl="0" eaLnBrk="1" latinLnBrk="0" hangingPunct="1">
              <a:spcBef>
                <a:spcPts val="1200"/>
              </a:spcBef>
              <a:buClr>
                <a:srgbClr val="FDBB63"/>
              </a:buClr>
              <a:buFont typeface="Wingdings" charset="2"/>
              <a:buChar char="§"/>
              <a:defRPr sz="1600" kern="1200">
                <a:solidFill>
                  <a:srgbClr val="333333"/>
                </a:solidFill>
                <a:latin typeface="Arial"/>
                <a:ea typeface="+mn-ea"/>
                <a:cs typeface="Arial"/>
              </a:defRPr>
            </a:lvl1pPr>
            <a:lvl2pPr marL="542925" indent="-180975"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2pPr>
            <a:lvl3pPr marL="893763" indent="-180975" algn="l" defTabSz="4572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3pPr>
            <a:lvl4pPr marL="1074738" indent="-90488" algn="l" defTabSz="457200" rtl="0" eaLnBrk="1" latinLnBrk="0" hangingPunct="1">
              <a:spcBef>
                <a:spcPct val="20000"/>
              </a:spcBef>
              <a:buClr>
                <a:srgbClr val="FDBB63"/>
              </a:buClr>
              <a:buFont typeface="Wingdings" charset="2"/>
              <a:buChar char="§"/>
              <a:defRPr sz="1100" kern="1200">
                <a:solidFill>
                  <a:srgbClr val="333333"/>
                </a:solidFill>
                <a:latin typeface="Arial"/>
                <a:ea typeface="+mn-ea"/>
                <a:cs typeface="Arial"/>
              </a:defRPr>
            </a:lvl4pPr>
            <a:lvl5pPr marL="1255713" indent="-90488" algn="l" defTabSz="457200" rtl="0" eaLnBrk="1" latinLnBrk="0" hangingPunct="1">
              <a:spcBef>
                <a:spcPct val="20000"/>
              </a:spcBef>
              <a:buClr>
                <a:srgbClr val="FDBB63"/>
              </a:buClr>
              <a:buFont typeface="Wingdings" charset="2"/>
              <a:buChar char="§"/>
              <a:defRPr sz="105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de-DE" dirty="0" smtClean="0"/>
              <a:t>Weitere Optimierungen:</a:t>
            </a:r>
          </a:p>
          <a:p>
            <a:pPr marL="174625" lvl="1" indent="-174625"/>
            <a:r>
              <a:rPr lang="de-DE" dirty="0" smtClean="0"/>
              <a:t>Kleine Änderungen QH</a:t>
            </a:r>
          </a:p>
          <a:p>
            <a:pPr marL="174625" lvl="1" indent="-174625"/>
            <a:r>
              <a:rPr lang="de-DE" dirty="0" smtClean="0"/>
              <a:t>Wenige mm Radiallage</a:t>
            </a:r>
          </a:p>
          <a:p>
            <a:pPr marL="174625" lvl="1" indent="-174625"/>
            <a:r>
              <a:rPr lang="de-DE" dirty="0" smtClean="0"/>
              <a:t>Wenige Zehntel </a:t>
            </a:r>
            <a:r>
              <a:rPr lang="de-DE" dirty="0" err="1" smtClean="0"/>
              <a:t>mrad</a:t>
            </a:r>
            <a:r>
              <a:rPr lang="de-DE" dirty="0" smtClean="0"/>
              <a:t> Korrekturwinkel für GS12MU3I und I-Septum</a:t>
            </a:r>
          </a:p>
          <a:p>
            <a:pPr marL="174625" lvl="1" indent="-174625"/>
            <a:r>
              <a:rPr lang="de-DE" dirty="0" smtClean="0"/>
              <a:t>Besser keine Korrekturwinkel für GTK7MU5 und </a:t>
            </a:r>
            <a:r>
              <a:rPr lang="de-DE" dirty="0" err="1" smtClean="0"/>
              <a:t>Chopper</a:t>
            </a:r>
            <a:r>
              <a:rPr lang="de-DE" dirty="0" smtClean="0"/>
              <a:t>!</a:t>
            </a:r>
          </a:p>
        </p:txBody>
      </p:sp>
      <p:sp>
        <p:nvSpPr>
          <p:cNvPr id="31" name="Rechteck 30"/>
          <p:cNvSpPr/>
          <p:nvPr/>
        </p:nvSpPr>
        <p:spPr>
          <a:xfrm>
            <a:off x="147574" y="2505315"/>
            <a:ext cx="3433826" cy="891028"/>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nvGrpSpPr>
          <p:cNvPr id="10" name="Gruppieren 9"/>
          <p:cNvGrpSpPr>
            <a:grpSpLocks noChangeAspect="1"/>
          </p:cNvGrpSpPr>
          <p:nvPr/>
        </p:nvGrpSpPr>
        <p:grpSpPr>
          <a:xfrm>
            <a:off x="4924902" y="1496162"/>
            <a:ext cx="3745267" cy="2576106"/>
            <a:chOff x="3503077" y="2505314"/>
            <a:chExt cx="5350381" cy="3680152"/>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772" y="2505314"/>
              <a:ext cx="4779158" cy="236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Gerade Verbindung mit Pfeil 4"/>
            <p:cNvCxnSpPr/>
            <p:nvPr/>
          </p:nvCxnSpPr>
          <p:spPr>
            <a:xfrm>
              <a:off x="4391684" y="5247346"/>
              <a:ext cx="617219" cy="0"/>
            </a:xfrm>
            <a:prstGeom prst="straightConnector1">
              <a:avLst/>
            </a:prstGeom>
            <a:ln w="19050">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9" name="Gerade Verbindung 8"/>
            <p:cNvCxnSpPr/>
            <p:nvPr/>
          </p:nvCxnSpPr>
          <p:spPr>
            <a:xfrm>
              <a:off x="4391684" y="3688319"/>
              <a:ext cx="0" cy="1559027"/>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5008903" y="2505314"/>
              <a:ext cx="0" cy="3633572"/>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a:off x="5403237" y="3688319"/>
              <a:ext cx="0" cy="1559027"/>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8" name="Gerade Verbindung mit Pfeil 17"/>
            <p:cNvCxnSpPr/>
            <p:nvPr/>
          </p:nvCxnSpPr>
          <p:spPr>
            <a:xfrm>
              <a:off x="5008903" y="5238774"/>
              <a:ext cx="394334" cy="0"/>
            </a:xfrm>
            <a:prstGeom prst="straightConnector1">
              <a:avLst/>
            </a:prstGeom>
            <a:ln w="19050">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5" name="Textfeld 14"/>
            <p:cNvSpPr txBox="1"/>
            <p:nvPr/>
          </p:nvSpPr>
          <p:spPr>
            <a:xfrm>
              <a:off x="3503077" y="5275060"/>
              <a:ext cx="1575980" cy="373729"/>
            </a:xfrm>
            <a:prstGeom prst="rect">
              <a:avLst/>
            </a:prstGeom>
          </p:spPr>
          <p:txBody>
            <a:bodyPr vert="horz" wrap="none" lIns="91440" tIns="45720" rIns="91440" bIns="45720" rtlCol="0" anchor="t">
              <a:spAutoFit/>
            </a:bodyPr>
            <a:lstStyle/>
            <a:p>
              <a:pPr algn="r"/>
              <a:r>
                <a:rPr lang="de-DE" sz="1100" dirty="0" err="1" smtClean="0"/>
                <a:t>Unilac</a:t>
              </a:r>
              <a:r>
                <a:rPr lang="de-DE" sz="1100" dirty="0" smtClean="0"/>
                <a:t>-Versch.</a:t>
              </a:r>
            </a:p>
          </p:txBody>
        </p:sp>
        <p:sp>
          <p:nvSpPr>
            <p:cNvPr id="21" name="Textfeld 20"/>
            <p:cNvSpPr txBox="1"/>
            <p:nvPr/>
          </p:nvSpPr>
          <p:spPr>
            <a:xfrm>
              <a:off x="4927862" y="5287156"/>
              <a:ext cx="1573692" cy="373729"/>
            </a:xfrm>
            <a:prstGeom prst="rect">
              <a:avLst/>
            </a:prstGeom>
          </p:spPr>
          <p:txBody>
            <a:bodyPr vert="horz" wrap="none" lIns="91440" tIns="45720" rIns="91440" bIns="45720" rtlCol="0" anchor="t">
              <a:spAutoFit/>
            </a:bodyPr>
            <a:lstStyle/>
            <a:p>
              <a:pPr algn="l"/>
              <a:r>
                <a:rPr lang="de-DE" sz="1100" dirty="0" err="1" smtClean="0"/>
                <a:t>Chopper</a:t>
              </a:r>
              <a:r>
                <a:rPr lang="de-DE" sz="1100" dirty="0"/>
                <a:t>-</a:t>
              </a:r>
              <a:r>
                <a:rPr lang="de-DE" sz="1100" dirty="0" smtClean="0"/>
                <a:t>Verz.</a:t>
              </a:r>
            </a:p>
          </p:txBody>
        </p:sp>
        <p:cxnSp>
          <p:nvCxnSpPr>
            <p:cNvPr id="23" name="Gerade Verbindung 22"/>
            <p:cNvCxnSpPr/>
            <p:nvPr/>
          </p:nvCxnSpPr>
          <p:spPr>
            <a:xfrm>
              <a:off x="7023436" y="4467832"/>
              <a:ext cx="0" cy="1671054"/>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Textfeld 26"/>
            <p:cNvSpPr txBox="1"/>
            <p:nvPr/>
          </p:nvSpPr>
          <p:spPr>
            <a:xfrm>
              <a:off x="4948423" y="5811737"/>
              <a:ext cx="1855362" cy="373729"/>
            </a:xfrm>
            <a:prstGeom prst="rect">
              <a:avLst/>
            </a:prstGeom>
          </p:spPr>
          <p:txBody>
            <a:bodyPr vert="horz" wrap="none" lIns="91440" tIns="45720" rIns="91440" bIns="45720" rtlCol="0" anchor="t">
              <a:spAutoFit/>
            </a:bodyPr>
            <a:lstStyle/>
            <a:p>
              <a:pPr algn="l"/>
              <a:r>
                <a:rPr lang="de-DE" sz="1100" dirty="0" err="1" smtClean="0"/>
                <a:t>Bumper</a:t>
              </a:r>
              <a:r>
                <a:rPr lang="de-DE" sz="1100" dirty="0" smtClean="0"/>
                <a:t>-Abfallzeit</a:t>
              </a:r>
            </a:p>
          </p:txBody>
        </p:sp>
        <p:cxnSp>
          <p:nvCxnSpPr>
            <p:cNvPr id="28" name="Gerade Verbindung mit Pfeil 27"/>
            <p:cNvCxnSpPr/>
            <p:nvPr/>
          </p:nvCxnSpPr>
          <p:spPr>
            <a:xfrm>
              <a:off x="5008902" y="5811738"/>
              <a:ext cx="2014534" cy="0"/>
            </a:xfrm>
            <a:prstGeom prst="straightConnector1">
              <a:avLst/>
            </a:prstGeom>
            <a:ln w="19050">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p:nvCxnSpPr>
          <p:spPr>
            <a:xfrm>
              <a:off x="5008902" y="2505314"/>
              <a:ext cx="3540436"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3" name="Gerade Verbindung 32"/>
            <p:cNvCxnSpPr/>
            <p:nvPr/>
          </p:nvCxnSpPr>
          <p:spPr>
            <a:xfrm>
              <a:off x="5008901" y="2505314"/>
              <a:ext cx="3820471" cy="1"/>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 name="Gerade Verbindung 33"/>
            <p:cNvCxnSpPr/>
            <p:nvPr/>
          </p:nvCxnSpPr>
          <p:spPr>
            <a:xfrm>
              <a:off x="7023436" y="4467832"/>
              <a:ext cx="1805936" cy="0"/>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6" name="Gerade Verbindung mit Pfeil 35"/>
            <p:cNvCxnSpPr/>
            <p:nvPr/>
          </p:nvCxnSpPr>
          <p:spPr>
            <a:xfrm flipV="1">
              <a:off x="8829372" y="2505315"/>
              <a:ext cx="0" cy="1962517"/>
            </a:xfrm>
            <a:prstGeom prst="straightConnector1">
              <a:avLst/>
            </a:prstGeom>
            <a:ln w="19050">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1" name="Textfeld 40"/>
            <p:cNvSpPr txBox="1"/>
            <p:nvPr/>
          </p:nvSpPr>
          <p:spPr>
            <a:xfrm>
              <a:off x="6920236" y="2828508"/>
              <a:ext cx="1933222" cy="373729"/>
            </a:xfrm>
            <a:prstGeom prst="rect">
              <a:avLst/>
            </a:prstGeom>
          </p:spPr>
          <p:txBody>
            <a:bodyPr vert="horz" wrap="none" lIns="91440" tIns="45720" rIns="91440" bIns="45720" rtlCol="0" anchor="t">
              <a:spAutoFit/>
            </a:bodyPr>
            <a:lstStyle/>
            <a:p>
              <a:pPr algn="r"/>
              <a:r>
                <a:rPr lang="de-DE" sz="1100" dirty="0" err="1" smtClean="0"/>
                <a:t>Bumper</a:t>
              </a:r>
              <a:r>
                <a:rPr lang="de-DE" sz="1100" dirty="0" smtClean="0"/>
                <a:t>-Amplitude</a:t>
              </a:r>
              <a:endParaRPr lang="de-DE" sz="1400" dirty="0" smtClean="0"/>
            </a:p>
          </p:txBody>
        </p:sp>
        <p:cxnSp>
          <p:nvCxnSpPr>
            <p:cNvPr id="32" name="Gerade Verbindung 31"/>
            <p:cNvCxnSpPr/>
            <p:nvPr/>
          </p:nvCxnSpPr>
          <p:spPr>
            <a:xfrm>
              <a:off x="6437379" y="3716175"/>
              <a:ext cx="0" cy="1559027"/>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Gerade Verbindung mit Pfeil 34"/>
            <p:cNvCxnSpPr/>
            <p:nvPr/>
          </p:nvCxnSpPr>
          <p:spPr>
            <a:xfrm>
              <a:off x="5403237" y="5238774"/>
              <a:ext cx="1034142" cy="0"/>
            </a:xfrm>
            <a:prstGeom prst="straightConnector1">
              <a:avLst/>
            </a:prstGeom>
            <a:ln w="19050">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7" name="Textfeld 36"/>
            <p:cNvSpPr txBox="1"/>
            <p:nvPr/>
          </p:nvSpPr>
          <p:spPr>
            <a:xfrm>
              <a:off x="5319589" y="4871324"/>
              <a:ext cx="1786662" cy="373729"/>
            </a:xfrm>
            <a:prstGeom prst="rect">
              <a:avLst/>
            </a:prstGeom>
          </p:spPr>
          <p:txBody>
            <a:bodyPr vert="horz" wrap="none" lIns="91440" tIns="45720" rIns="91440" bIns="45720" rtlCol="0" anchor="t">
              <a:spAutoFit/>
            </a:bodyPr>
            <a:lstStyle/>
            <a:p>
              <a:pPr algn="l"/>
              <a:r>
                <a:rPr lang="de-DE" sz="1100" dirty="0" err="1" smtClean="0"/>
                <a:t>Chopper</a:t>
              </a:r>
              <a:r>
                <a:rPr lang="de-DE" sz="1100" dirty="0" smtClean="0"/>
                <a:t>-Fenster</a:t>
              </a:r>
            </a:p>
          </p:txBody>
        </p:sp>
      </p:grpSp>
      <p:sp>
        <p:nvSpPr>
          <p:cNvPr id="4" name="Datumsplatzhalter 3"/>
          <p:cNvSpPr>
            <a:spLocks noGrp="1"/>
          </p:cNvSpPr>
          <p:nvPr>
            <p:ph type="dt" sz="half" idx="2"/>
          </p:nvPr>
        </p:nvSpPr>
        <p:spPr/>
        <p:txBody>
          <a:bodyPr/>
          <a:lstStyle/>
          <a:p>
            <a:r>
              <a:rPr lang="de-DE" smtClean="0"/>
              <a:t>14.01.2019</a:t>
            </a:r>
            <a:endParaRPr lang="de-DE" dirty="0"/>
          </a:p>
        </p:txBody>
      </p:sp>
      <p:sp>
        <p:nvSpPr>
          <p:cNvPr id="6" name="Fußzeilenplatzhalter 5"/>
          <p:cNvSpPr>
            <a:spLocks noGrp="1"/>
          </p:cNvSpPr>
          <p:nvPr>
            <p:ph type="ftr" sz="quarter" idx="3"/>
          </p:nvPr>
        </p:nvSpPr>
        <p:spPr/>
        <p:txBody>
          <a:bodyPr/>
          <a:lstStyle/>
          <a:p>
            <a:pPr algn="ctr"/>
            <a:r>
              <a:rPr lang="en-US" smtClean="0"/>
              <a:t>SIS18-Betrieb / Operateuersschulung 2019</a:t>
            </a:r>
            <a:endParaRPr lang="en-US" dirty="0"/>
          </a:p>
        </p:txBody>
      </p:sp>
      <p:sp>
        <p:nvSpPr>
          <p:cNvPr id="7" name="Foliennummernplatzhalter 6"/>
          <p:cNvSpPr>
            <a:spLocks noGrp="1"/>
          </p:cNvSpPr>
          <p:nvPr>
            <p:ph type="sldNum" sz="quarter" idx="12"/>
          </p:nvPr>
        </p:nvSpPr>
        <p:spPr/>
        <p:txBody>
          <a:bodyPr/>
          <a:lstStyle/>
          <a:p>
            <a:fld id="{125CBDDA-5CCF-8748-8988-9DC6C8981774}" type="slidenum">
              <a:rPr lang="de-DE" smtClean="0"/>
              <a:t>14</a:t>
            </a:fld>
            <a:endParaRPr lang="de-DE"/>
          </a:p>
        </p:txBody>
      </p:sp>
      <p:pic>
        <p:nvPicPr>
          <p:cNvPr id="1026" name="Picture 2" descr="Q:\GSI\Betrieb\Präsentationen\Workshop_201901\images\bi\act.png"/>
          <p:cNvPicPr>
            <a:picLocks noChangeAspect="1" noChangeArrowheads="1"/>
          </p:cNvPicPr>
          <p:nvPr/>
        </p:nvPicPr>
        <p:blipFill rotWithShape="1">
          <a:blip r:embed="rId4">
            <a:extLst>
              <a:ext uri="{28A0092B-C50C-407E-A947-70E740481C1C}">
                <a14:useLocalDpi xmlns:a14="http://schemas.microsoft.com/office/drawing/2010/main" val="0"/>
              </a:ext>
            </a:extLst>
          </a:blip>
          <a:srcRect l="22152" t="22256" r="11789" b="13595"/>
          <a:stretch/>
        </p:blipFill>
        <p:spPr bwMode="auto">
          <a:xfrm>
            <a:off x="5046133" y="4435316"/>
            <a:ext cx="3818467" cy="2085783"/>
          </a:xfrm>
          <a:prstGeom prst="rect">
            <a:avLst/>
          </a:prstGeom>
          <a:noFill/>
          <a:extLst>
            <a:ext uri="{909E8E84-426E-40DD-AFC4-6F175D3DCCD1}">
              <a14:hiddenFill xmlns:a14="http://schemas.microsoft.com/office/drawing/2010/main">
                <a:solidFill>
                  <a:srgbClr val="FFFFFF"/>
                </a:solidFill>
              </a14:hiddenFill>
            </a:ext>
          </a:extLst>
        </p:spPr>
      </p:pic>
      <p:sp>
        <p:nvSpPr>
          <p:cNvPr id="60" name="Inhaltsplatzhalter 2"/>
          <p:cNvSpPr txBox="1">
            <a:spLocks/>
          </p:cNvSpPr>
          <p:nvPr/>
        </p:nvSpPr>
        <p:spPr>
          <a:xfrm>
            <a:off x="5190929" y="4179707"/>
            <a:ext cx="3575979" cy="307777"/>
          </a:xfrm>
          <a:prstGeom prst="rect">
            <a:avLst/>
          </a:prstGeom>
        </p:spPr>
        <p:txBody>
          <a:bodyPr vert="horz" wrap="none" lIns="91440" tIns="45720" rIns="91440" bIns="45720" rtlCol="0">
            <a:spAutoFit/>
          </a:bodyPr>
          <a:lstStyle>
            <a:lvl1pPr marL="342900" indent="-34290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de-DE" sz="1400" dirty="0" smtClean="0"/>
              <a:t>Multiturninjektion: AC Trafos TK und SIS18</a:t>
            </a:r>
            <a:endParaRPr lang="de-DE" dirty="0"/>
          </a:p>
        </p:txBody>
      </p:sp>
    </p:spTree>
    <p:extLst>
      <p:ext uri="{BB962C8B-B14F-4D97-AF65-F5344CB8AC3E}">
        <p14:creationId xmlns:p14="http://schemas.microsoft.com/office/powerpoint/2010/main" val="729785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Injektion zusammengefasst</a:t>
            </a:r>
            <a:endParaRPr lang="de-DE" dirty="0"/>
          </a:p>
        </p:txBody>
      </p:sp>
      <p:sp>
        <p:nvSpPr>
          <p:cNvPr id="3" name="Inhaltsplatzhalter 2"/>
          <p:cNvSpPr>
            <a:spLocks noGrp="1"/>
          </p:cNvSpPr>
          <p:nvPr>
            <p:ph idx="1"/>
          </p:nvPr>
        </p:nvSpPr>
        <p:spPr/>
        <p:txBody>
          <a:bodyPr/>
          <a:lstStyle/>
          <a:p>
            <a:r>
              <a:rPr lang="de-DE" dirty="0" smtClean="0"/>
              <a:t>Arbeitspunkt wählen</a:t>
            </a:r>
          </a:p>
          <a:p>
            <a:r>
              <a:rPr lang="de-DE" dirty="0" smtClean="0"/>
              <a:t>Energiemessung </a:t>
            </a:r>
            <a:r>
              <a:rPr lang="de-DE" dirty="0" err="1" smtClean="0"/>
              <a:t>Unilac</a:t>
            </a:r>
            <a:r>
              <a:rPr lang="de-DE" dirty="0" smtClean="0"/>
              <a:t> + Korrektur über </a:t>
            </a:r>
            <a:r>
              <a:rPr lang="de-DE" dirty="0" err="1" smtClean="0"/>
              <a:t>Schottky</a:t>
            </a:r>
            <a:endParaRPr lang="de-DE" dirty="0" smtClean="0"/>
          </a:p>
          <a:p>
            <a:r>
              <a:rPr lang="de-DE" dirty="0" smtClean="0"/>
              <a:t>Multiturninjektion optimieren:</a:t>
            </a:r>
          </a:p>
          <a:p>
            <a:pPr lvl="1"/>
            <a:r>
              <a:rPr lang="de-DE" dirty="0" smtClean="0"/>
              <a:t>Kleine </a:t>
            </a:r>
            <a:r>
              <a:rPr lang="de-DE" dirty="0" err="1" smtClean="0"/>
              <a:t>Emittanz</a:t>
            </a:r>
            <a:r>
              <a:rPr lang="de-DE" dirty="0" smtClean="0"/>
              <a:t> vom </a:t>
            </a:r>
            <a:r>
              <a:rPr lang="de-DE" dirty="0" err="1" smtClean="0"/>
              <a:t>Unilac</a:t>
            </a:r>
            <a:r>
              <a:rPr lang="de-DE" dirty="0" smtClean="0"/>
              <a:t> erlaubt länger </a:t>
            </a:r>
            <a:r>
              <a:rPr lang="de-DE" dirty="0" err="1" smtClean="0"/>
              <a:t>Bumper</a:t>
            </a:r>
            <a:r>
              <a:rPr lang="de-DE" dirty="0" smtClean="0"/>
              <a:t>-rampe und längeres </a:t>
            </a:r>
            <a:r>
              <a:rPr lang="de-DE" dirty="0" err="1" smtClean="0"/>
              <a:t>Chopper</a:t>
            </a:r>
            <a:r>
              <a:rPr lang="de-DE" dirty="0" smtClean="0"/>
              <a:t>-Fenster</a:t>
            </a:r>
          </a:p>
          <a:p>
            <a:pPr lvl="1"/>
            <a:r>
              <a:rPr lang="de-DE" dirty="0" smtClean="0"/>
              <a:t>Sinnvollen Bereich </a:t>
            </a:r>
            <a:r>
              <a:rPr lang="de-DE" dirty="0" err="1" smtClean="0"/>
              <a:t>Chopper</a:t>
            </a:r>
            <a:r>
              <a:rPr lang="de-DE" dirty="0" smtClean="0"/>
              <a:t>-Fenster (</a:t>
            </a:r>
            <a:r>
              <a:rPr lang="de-DE" dirty="0" err="1" smtClean="0"/>
              <a:t>Bumper</a:t>
            </a:r>
            <a:r>
              <a:rPr lang="de-DE" dirty="0" smtClean="0"/>
              <a:t>-Amplitude Start/Stopp) einstellen, fest für gegebenen </a:t>
            </a:r>
            <a:r>
              <a:rPr lang="de-DE" dirty="0" err="1" smtClean="0"/>
              <a:t>Unilacstrahl</a:t>
            </a:r>
            <a:r>
              <a:rPr lang="de-DE" dirty="0" smtClean="0"/>
              <a:t>, Arbeitspunkt, Radiallage</a:t>
            </a:r>
            <a:br>
              <a:rPr lang="de-DE" dirty="0" smtClean="0"/>
            </a:br>
            <a:r>
              <a:rPr lang="de-DE" dirty="0" smtClean="0">
                <a:solidFill>
                  <a:schemeClr val="bg1">
                    <a:lumMod val="50000"/>
                  </a:schemeClr>
                </a:solidFill>
              </a:rPr>
              <a:t>[Trick: Mit 5µs </a:t>
            </a:r>
            <a:r>
              <a:rPr lang="de-DE" dirty="0" err="1" smtClean="0">
                <a:solidFill>
                  <a:schemeClr val="bg1">
                    <a:lumMod val="50000"/>
                  </a:schemeClr>
                </a:solidFill>
              </a:rPr>
              <a:t>Chopper</a:t>
            </a:r>
            <a:r>
              <a:rPr lang="de-DE" dirty="0" smtClean="0">
                <a:solidFill>
                  <a:schemeClr val="bg1">
                    <a:lumMod val="50000"/>
                  </a:schemeClr>
                </a:solidFill>
              </a:rPr>
              <a:t>-Fenster  (1 turn)  und Verschiebung der </a:t>
            </a:r>
            <a:r>
              <a:rPr lang="de-DE" dirty="0" err="1" smtClean="0">
                <a:solidFill>
                  <a:schemeClr val="bg1">
                    <a:lumMod val="50000"/>
                  </a:schemeClr>
                </a:solidFill>
              </a:rPr>
              <a:t>Chopper</a:t>
            </a:r>
            <a:r>
              <a:rPr lang="de-DE" dirty="0" smtClean="0">
                <a:solidFill>
                  <a:schemeClr val="bg1">
                    <a:lumMod val="50000"/>
                  </a:schemeClr>
                </a:solidFill>
              </a:rPr>
              <a:t>-Verzögerung feststellen, ab wann Strahl gespeichert wird und ab wann nicht mehr wird für sonst feste Parameter.]</a:t>
            </a:r>
            <a:br>
              <a:rPr lang="de-DE" dirty="0" smtClean="0">
                <a:solidFill>
                  <a:schemeClr val="bg1">
                    <a:lumMod val="50000"/>
                  </a:schemeClr>
                </a:solidFill>
              </a:rPr>
            </a:br>
            <a:r>
              <a:rPr lang="de-DE" dirty="0" smtClean="0">
                <a:solidFill>
                  <a:schemeClr val="tx1"/>
                </a:solidFill>
              </a:rPr>
              <a:t>Längere </a:t>
            </a:r>
            <a:r>
              <a:rPr lang="de-DE" dirty="0" err="1" smtClean="0">
                <a:solidFill>
                  <a:schemeClr val="tx1"/>
                </a:solidFill>
              </a:rPr>
              <a:t>Chopper</a:t>
            </a:r>
            <a:r>
              <a:rPr lang="de-DE" dirty="0" smtClean="0">
                <a:solidFill>
                  <a:schemeClr val="tx1"/>
                </a:solidFill>
              </a:rPr>
              <a:t>-Fenster führen zu unnötigen Verlusten!</a:t>
            </a:r>
            <a:endParaRPr lang="de-DE" dirty="0" smtClean="0">
              <a:solidFill>
                <a:schemeClr val="bg1">
                  <a:lumMod val="50000"/>
                </a:schemeClr>
              </a:solidFill>
            </a:endParaRPr>
          </a:p>
          <a:p>
            <a:r>
              <a:rPr lang="de-DE" dirty="0" smtClean="0"/>
              <a:t>Keine großen Anpassungen der Winkel von </a:t>
            </a:r>
            <a:r>
              <a:rPr lang="de-DE" dirty="0" err="1" smtClean="0"/>
              <a:t>Inflektor</a:t>
            </a:r>
            <a:r>
              <a:rPr lang="de-DE" dirty="0" smtClean="0"/>
              <a:t> (GS12MU3I) und I-Septum, stattdessen Strahllage am Ende des TK korrigieren </a:t>
            </a:r>
            <a:r>
              <a:rPr lang="de-DE" smtClean="0"/>
              <a:t>(Überprüfung mit GS12DG1H) </a:t>
            </a:r>
            <a:endParaRPr lang="de-DE" dirty="0" smtClean="0"/>
          </a:p>
          <a:p>
            <a:pPr marL="457200" lvl="1" indent="0">
              <a:buNone/>
            </a:pPr>
            <a:endParaRPr lang="de-DE" dirty="0"/>
          </a:p>
        </p:txBody>
      </p:sp>
      <p:sp>
        <p:nvSpPr>
          <p:cNvPr id="4" name="Datumsplatzhalter 3"/>
          <p:cNvSpPr>
            <a:spLocks noGrp="1"/>
          </p:cNvSpPr>
          <p:nvPr>
            <p:ph type="dt" sz="half" idx="2"/>
          </p:nvPr>
        </p:nvSpPr>
        <p:spPr/>
        <p:txBody>
          <a:bodyPr/>
          <a:lstStyle/>
          <a:p>
            <a:r>
              <a:rPr lang="de-DE" smtClean="0"/>
              <a:t>14.01.2019</a:t>
            </a:r>
            <a:endParaRPr lang="de-DE" dirty="0"/>
          </a:p>
        </p:txBody>
      </p:sp>
      <p:sp>
        <p:nvSpPr>
          <p:cNvPr id="5" name="Fußzeilenplatzhalter 4"/>
          <p:cNvSpPr>
            <a:spLocks noGrp="1"/>
          </p:cNvSpPr>
          <p:nvPr>
            <p:ph type="ftr" sz="quarter" idx="3"/>
          </p:nvPr>
        </p:nvSpPr>
        <p:spPr/>
        <p:txBody>
          <a:bodyPr/>
          <a:lstStyle/>
          <a:p>
            <a:pPr algn="ctr"/>
            <a:r>
              <a:rPr lang="en-US" smtClean="0"/>
              <a:t>SIS18-Betrieb / Operateuersschulung 2019</a:t>
            </a:r>
            <a:endParaRPr lang="en-US" dirty="0"/>
          </a:p>
        </p:txBody>
      </p:sp>
      <p:sp>
        <p:nvSpPr>
          <p:cNvPr id="6" name="Foliennummernplatzhalter 5"/>
          <p:cNvSpPr>
            <a:spLocks noGrp="1"/>
          </p:cNvSpPr>
          <p:nvPr>
            <p:ph type="sldNum" sz="quarter" idx="12"/>
          </p:nvPr>
        </p:nvSpPr>
        <p:spPr/>
        <p:txBody>
          <a:bodyPr/>
          <a:lstStyle/>
          <a:p>
            <a:fld id="{125CBDDA-5CCF-8748-8988-9DC6C8981774}" type="slidenum">
              <a:rPr lang="de-DE" smtClean="0"/>
              <a:t>15</a:t>
            </a:fld>
            <a:endParaRPr lang="de-DE"/>
          </a:p>
        </p:txBody>
      </p:sp>
    </p:spTree>
    <p:extLst>
      <p:ext uri="{BB962C8B-B14F-4D97-AF65-F5344CB8AC3E}">
        <p14:creationId xmlns:p14="http://schemas.microsoft.com/office/powerpoint/2010/main" val="1212435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Inhalt</a:t>
            </a:r>
            <a:endParaRPr lang="de-DE" dirty="0"/>
          </a:p>
        </p:txBody>
      </p:sp>
      <p:sp>
        <p:nvSpPr>
          <p:cNvPr id="3" name="Inhaltsplatzhalter 2"/>
          <p:cNvSpPr>
            <a:spLocks noGrp="1"/>
          </p:cNvSpPr>
          <p:nvPr>
            <p:ph idx="1"/>
          </p:nvPr>
        </p:nvSpPr>
        <p:spPr/>
        <p:txBody>
          <a:bodyPr/>
          <a:lstStyle/>
          <a:p>
            <a:r>
              <a:rPr lang="de-DE" dirty="0" smtClean="0">
                <a:solidFill>
                  <a:schemeClr val="bg1">
                    <a:lumMod val="85000"/>
                  </a:schemeClr>
                </a:solidFill>
              </a:rPr>
              <a:t>Einleitung</a:t>
            </a:r>
          </a:p>
          <a:p>
            <a:r>
              <a:rPr lang="de-DE" dirty="0" smtClean="0">
                <a:solidFill>
                  <a:schemeClr val="bg1">
                    <a:lumMod val="85000"/>
                  </a:schemeClr>
                </a:solidFill>
              </a:rPr>
              <a:t>Überblick </a:t>
            </a:r>
            <a:r>
              <a:rPr lang="de-DE" dirty="0" err="1" smtClean="0">
                <a:solidFill>
                  <a:schemeClr val="bg1">
                    <a:lumMod val="85000"/>
                  </a:schemeClr>
                </a:solidFill>
              </a:rPr>
              <a:t>SchedulingApp</a:t>
            </a:r>
            <a:r>
              <a:rPr lang="de-DE" dirty="0" smtClean="0">
                <a:solidFill>
                  <a:schemeClr val="bg1">
                    <a:lumMod val="85000"/>
                  </a:schemeClr>
                </a:solidFill>
              </a:rPr>
              <a:t> und </a:t>
            </a:r>
            <a:r>
              <a:rPr lang="de-DE" dirty="0" err="1" smtClean="0">
                <a:solidFill>
                  <a:schemeClr val="bg1">
                    <a:lumMod val="85000"/>
                  </a:schemeClr>
                </a:solidFill>
              </a:rPr>
              <a:t>ParamModi</a:t>
            </a:r>
            <a:endParaRPr lang="de-DE" dirty="0" smtClean="0">
              <a:solidFill>
                <a:schemeClr val="bg1">
                  <a:lumMod val="85000"/>
                </a:schemeClr>
              </a:solidFill>
            </a:endParaRPr>
          </a:p>
          <a:p>
            <a:r>
              <a:rPr lang="de-DE" dirty="0" smtClean="0"/>
              <a:t>Einstellung SIS18</a:t>
            </a:r>
          </a:p>
          <a:p>
            <a:pPr lvl="1"/>
            <a:r>
              <a:rPr lang="de-DE" dirty="0" smtClean="0">
                <a:solidFill>
                  <a:schemeClr val="bg1">
                    <a:lumMod val="85000"/>
                  </a:schemeClr>
                </a:solidFill>
              </a:rPr>
              <a:t>Multi-Turn-Injektion</a:t>
            </a:r>
          </a:p>
          <a:p>
            <a:pPr lvl="1"/>
            <a:r>
              <a:rPr lang="de-DE" dirty="0" smtClean="0"/>
              <a:t>HF und Beschleunigung</a:t>
            </a:r>
          </a:p>
          <a:p>
            <a:pPr lvl="1"/>
            <a:r>
              <a:rPr lang="de-DE" dirty="0" smtClean="0">
                <a:solidFill>
                  <a:schemeClr val="bg1">
                    <a:lumMod val="85000"/>
                  </a:schemeClr>
                </a:solidFill>
              </a:rPr>
              <a:t>Schnelle Extraktion</a:t>
            </a:r>
          </a:p>
          <a:p>
            <a:pPr lvl="1"/>
            <a:r>
              <a:rPr lang="de-DE" dirty="0" smtClean="0">
                <a:solidFill>
                  <a:schemeClr val="bg1">
                    <a:lumMod val="85000"/>
                  </a:schemeClr>
                </a:solidFill>
              </a:rPr>
              <a:t>Langsame Extraktion</a:t>
            </a:r>
          </a:p>
          <a:p>
            <a:pPr lvl="1"/>
            <a:r>
              <a:rPr lang="de-DE" dirty="0" err="1" smtClean="0">
                <a:solidFill>
                  <a:schemeClr val="bg1">
                    <a:lumMod val="85000"/>
                  </a:schemeClr>
                </a:solidFill>
              </a:rPr>
              <a:t>Orbitkorrektur</a:t>
            </a:r>
            <a:endParaRPr lang="de-DE" dirty="0" smtClean="0">
              <a:solidFill>
                <a:schemeClr val="bg1">
                  <a:lumMod val="85000"/>
                </a:schemeClr>
              </a:solidFill>
            </a:endParaRPr>
          </a:p>
        </p:txBody>
      </p:sp>
      <p:sp>
        <p:nvSpPr>
          <p:cNvPr id="6" name="Foliennummernplatzhalter 5"/>
          <p:cNvSpPr>
            <a:spLocks noGrp="1"/>
          </p:cNvSpPr>
          <p:nvPr>
            <p:ph type="sldNum" sz="quarter" idx="12"/>
          </p:nvPr>
        </p:nvSpPr>
        <p:spPr/>
        <p:txBody>
          <a:bodyPr/>
          <a:lstStyle/>
          <a:p>
            <a:fld id="{125CBDDA-5CCF-8748-8988-9DC6C8981774}" type="slidenum">
              <a:rPr lang="de-DE" smtClean="0"/>
              <a:t>16</a:t>
            </a:fld>
            <a:endParaRPr lang="de-DE"/>
          </a:p>
        </p:txBody>
      </p:sp>
      <p:sp>
        <p:nvSpPr>
          <p:cNvPr id="4" name="Datumsplatzhalter 3"/>
          <p:cNvSpPr>
            <a:spLocks noGrp="1"/>
          </p:cNvSpPr>
          <p:nvPr>
            <p:ph type="dt" sz="half" idx="2"/>
          </p:nvPr>
        </p:nvSpPr>
        <p:spPr/>
        <p:txBody>
          <a:bodyPr/>
          <a:lstStyle/>
          <a:p>
            <a:r>
              <a:rPr lang="de-DE" smtClean="0"/>
              <a:t>14.01.2019</a:t>
            </a:r>
            <a:endParaRPr lang="de-DE" dirty="0"/>
          </a:p>
        </p:txBody>
      </p:sp>
      <p:sp>
        <p:nvSpPr>
          <p:cNvPr id="5" name="Fußzeilenplatzhalter 4"/>
          <p:cNvSpPr>
            <a:spLocks noGrp="1"/>
          </p:cNvSpPr>
          <p:nvPr>
            <p:ph type="ftr" sz="quarter" idx="3"/>
          </p:nvPr>
        </p:nvSpPr>
        <p:spPr/>
        <p:txBody>
          <a:bodyPr/>
          <a:lstStyle/>
          <a:p>
            <a:pPr algn="l"/>
            <a:r>
              <a:rPr lang="en-US" smtClean="0"/>
              <a:t>SIS18-Betrieb / Operateuersschulung 2019</a:t>
            </a:r>
            <a:endParaRPr lang="de-DE" dirty="0"/>
          </a:p>
        </p:txBody>
      </p:sp>
    </p:spTree>
    <p:extLst>
      <p:ext uri="{BB962C8B-B14F-4D97-AF65-F5344CB8AC3E}">
        <p14:creationId xmlns:p14="http://schemas.microsoft.com/office/powerpoint/2010/main" val="1400005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 name="Gruppieren 5119"/>
          <p:cNvGrpSpPr/>
          <p:nvPr/>
        </p:nvGrpSpPr>
        <p:grpSpPr>
          <a:xfrm>
            <a:off x="4453600" y="2903848"/>
            <a:ext cx="3228104" cy="2807610"/>
            <a:chOff x="4800593" y="1410749"/>
            <a:chExt cx="3228104" cy="280761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0593" y="1410749"/>
              <a:ext cx="3228104" cy="280761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pieren 15"/>
            <p:cNvGrpSpPr/>
            <p:nvPr/>
          </p:nvGrpSpPr>
          <p:grpSpPr>
            <a:xfrm>
              <a:off x="7346275" y="3499002"/>
              <a:ext cx="340498" cy="169038"/>
              <a:chOff x="7982694" y="4021064"/>
              <a:chExt cx="425623" cy="211297"/>
            </a:xfrm>
          </p:grpSpPr>
          <p:sp>
            <p:nvSpPr>
              <p:cNvPr id="13" name="Rechteck 12"/>
              <p:cNvSpPr/>
              <p:nvPr/>
            </p:nvSpPr>
            <p:spPr>
              <a:xfrm rot="18600000">
                <a:off x="8216896" y="3901164"/>
                <a:ext cx="71521" cy="311321"/>
              </a:xfrm>
              <a:prstGeom prst="rect">
                <a:avLst/>
              </a:prstGeom>
              <a:solidFill>
                <a:srgbClr val="FF00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4" name="Rechteck 13"/>
              <p:cNvSpPr/>
              <p:nvPr/>
            </p:nvSpPr>
            <p:spPr>
              <a:xfrm rot="18600000">
                <a:off x="8159746" y="3972601"/>
                <a:ext cx="71521" cy="311321"/>
              </a:xfrm>
              <a:prstGeom prst="rect">
                <a:avLst/>
              </a:prstGeom>
              <a:solidFill>
                <a:srgbClr val="FF00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5" name="Rechteck 14"/>
              <p:cNvSpPr/>
              <p:nvPr/>
            </p:nvSpPr>
            <p:spPr>
              <a:xfrm rot="18600000">
                <a:off x="8102594" y="4040940"/>
                <a:ext cx="71521" cy="311321"/>
              </a:xfrm>
              <a:prstGeom prst="rect">
                <a:avLst/>
              </a:prstGeom>
              <a:solidFill>
                <a:srgbClr val="FF00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
          <p:nvSpPr>
            <p:cNvPr id="2" name="Rechteck 1"/>
            <p:cNvSpPr/>
            <p:nvPr/>
          </p:nvSpPr>
          <p:spPr>
            <a:xfrm rot="20400000">
              <a:off x="5924539" y="1539044"/>
              <a:ext cx="114434" cy="249057"/>
            </a:xfrm>
            <a:prstGeom prst="rect">
              <a:avLst/>
            </a:prstGeom>
            <a:solidFill>
              <a:srgbClr val="33CCC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2" name="Rechteck 11"/>
            <p:cNvSpPr/>
            <p:nvPr/>
          </p:nvSpPr>
          <p:spPr>
            <a:xfrm rot="20400000">
              <a:off x="6969605" y="3859335"/>
              <a:ext cx="114434" cy="249057"/>
            </a:xfrm>
            <a:prstGeom prst="rect">
              <a:avLst/>
            </a:prstGeom>
            <a:solidFill>
              <a:srgbClr val="33CCC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8" name="Rechteck 17"/>
            <p:cNvSpPr/>
            <p:nvPr/>
          </p:nvSpPr>
          <p:spPr>
            <a:xfrm rot="20400000">
              <a:off x="6049506" y="1504934"/>
              <a:ext cx="57217" cy="249057"/>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nvGrpSpPr>
            <p:cNvPr id="31" name="Gruppieren 30"/>
            <p:cNvGrpSpPr/>
            <p:nvPr/>
          </p:nvGrpSpPr>
          <p:grpSpPr>
            <a:xfrm>
              <a:off x="5534768" y="2390234"/>
              <a:ext cx="2142722" cy="640002"/>
              <a:chOff x="5534768" y="2390234"/>
              <a:chExt cx="2142722" cy="640002"/>
            </a:xfrm>
          </p:grpSpPr>
          <p:grpSp>
            <p:nvGrpSpPr>
              <p:cNvPr id="28" name="Gruppieren 27"/>
              <p:cNvGrpSpPr/>
              <p:nvPr/>
            </p:nvGrpSpPr>
            <p:grpSpPr>
              <a:xfrm>
                <a:off x="5534768" y="2489360"/>
                <a:ext cx="250345" cy="450998"/>
                <a:chOff x="5999328" y="2673277"/>
                <a:chExt cx="312931" cy="563748"/>
              </a:xfrm>
            </p:grpSpPr>
            <p:sp>
              <p:nvSpPr>
                <p:cNvPr id="19" name="Rechteck 18"/>
                <p:cNvSpPr/>
                <p:nvPr/>
              </p:nvSpPr>
              <p:spPr>
                <a:xfrm rot="5400000">
                  <a:off x="6119228" y="3045604"/>
                  <a:ext cx="71521" cy="311321"/>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a:p>
              </p:txBody>
            </p:sp>
            <p:sp>
              <p:nvSpPr>
                <p:cNvPr id="20" name="Rechteck 19"/>
                <p:cNvSpPr/>
                <p:nvPr/>
              </p:nvSpPr>
              <p:spPr>
                <a:xfrm rot="5400000">
                  <a:off x="6119229" y="2799491"/>
                  <a:ext cx="71521" cy="311321"/>
                </a:xfrm>
                <a:prstGeom prst="rect">
                  <a:avLst/>
                </a:prstGeom>
                <a:solidFill>
                  <a:srgbClr val="FF00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a:p>
              </p:txBody>
            </p:sp>
            <p:sp>
              <p:nvSpPr>
                <p:cNvPr id="21" name="Rechteck 20"/>
                <p:cNvSpPr/>
                <p:nvPr/>
              </p:nvSpPr>
              <p:spPr>
                <a:xfrm rot="5400000">
                  <a:off x="6120838" y="2553377"/>
                  <a:ext cx="71521" cy="311321"/>
                </a:xfrm>
                <a:prstGeom prst="rect">
                  <a:avLst/>
                </a:prstGeom>
                <a:solidFill>
                  <a:srgbClr val="33CCC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a:p>
              </p:txBody>
            </p:sp>
          </p:grpSp>
          <p:grpSp>
            <p:nvGrpSpPr>
              <p:cNvPr id="26" name="Gruppieren 25"/>
              <p:cNvGrpSpPr/>
              <p:nvPr/>
            </p:nvGrpSpPr>
            <p:grpSpPr>
              <a:xfrm>
                <a:off x="5910660" y="2390234"/>
                <a:ext cx="1766830" cy="640002"/>
                <a:chOff x="6469193" y="2570537"/>
                <a:chExt cx="2208537" cy="800003"/>
              </a:xfrm>
            </p:grpSpPr>
            <p:sp>
              <p:nvSpPr>
                <p:cNvPr id="23" name="Textfeld 22"/>
                <p:cNvSpPr txBox="1"/>
                <p:nvPr/>
              </p:nvSpPr>
              <p:spPr>
                <a:xfrm>
                  <a:off x="6469193" y="2570537"/>
                  <a:ext cx="1146548" cy="307776"/>
                </a:xfrm>
                <a:prstGeom prst="rect">
                  <a:avLst/>
                </a:prstGeom>
              </p:spPr>
              <p:txBody>
                <a:bodyPr vert="horz" wrap="none" lIns="91440" tIns="45720" rIns="91440" bIns="45720" rtlCol="0" anchor="t">
                  <a:spAutoFit/>
                </a:bodyPr>
                <a:lstStyle/>
                <a:p>
                  <a:pPr algn="l"/>
                  <a:r>
                    <a:rPr lang="de-DE" sz="1000" dirty="0" smtClean="0"/>
                    <a:t>Ferrit-Kavität</a:t>
                  </a:r>
                  <a:endParaRPr lang="de-DE" sz="1200" dirty="0" smtClean="0"/>
                </a:p>
              </p:txBody>
            </p:sp>
            <p:sp>
              <p:nvSpPr>
                <p:cNvPr id="24" name="Textfeld 23"/>
                <p:cNvSpPr txBox="1"/>
                <p:nvPr/>
              </p:nvSpPr>
              <p:spPr>
                <a:xfrm>
                  <a:off x="6469193" y="2816650"/>
                  <a:ext cx="1463141" cy="307776"/>
                </a:xfrm>
                <a:prstGeom prst="rect">
                  <a:avLst/>
                </a:prstGeom>
              </p:spPr>
              <p:txBody>
                <a:bodyPr vert="horz" wrap="none" lIns="91440" tIns="45720" rIns="91440" bIns="45720" rtlCol="0" anchor="t">
                  <a:spAutoFit/>
                </a:bodyPr>
                <a:lstStyle/>
                <a:p>
                  <a:pPr algn="l"/>
                  <a:r>
                    <a:rPr lang="de-DE" sz="1000" dirty="0" smtClean="0"/>
                    <a:t>H=2-Kavität (MA)</a:t>
                  </a:r>
                  <a:endParaRPr lang="de-DE" sz="1200" dirty="0" smtClean="0"/>
                </a:p>
              </p:txBody>
            </p:sp>
            <p:sp>
              <p:nvSpPr>
                <p:cNvPr id="25" name="Textfeld 24"/>
                <p:cNvSpPr txBox="1"/>
                <p:nvPr/>
              </p:nvSpPr>
              <p:spPr>
                <a:xfrm>
                  <a:off x="6469193" y="3062764"/>
                  <a:ext cx="2208537" cy="307776"/>
                </a:xfrm>
                <a:prstGeom prst="rect">
                  <a:avLst/>
                </a:prstGeom>
              </p:spPr>
              <p:txBody>
                <a:bodyPr vert="horz" wrap="none" lIns="91440" tIns="45720" rIns="91440" bIns="45720" rtlCol="0" anchor="t">
                  <a:spAutoFit/>
                </a:bodyPr>
                <a:lstStyle/>
                <a:p>
                  <a:pPr algn="l"/>
                  <a:r>
                    <a:rPr lang="de-DE" sz="1000" dirty="0" err="1" smtClean="0"/>
                    <a:t>Bunch</a:t>
                  </a:r>
                  <a:r>
                    <a:rPr lang="de-DE" sz="1000" dirty="0" smtClean="0"/>
                    <a:t>-Kompression-Kavität</a:t>
                  </a:r>
                  <a:endParaRPr lang="de-DE" sz="1600" dirty="0" smtClean="0"/>
                </a:p>
              </p:txBody>
            </p:sp>
          </p:grpSp>
        </p:grpSp>
      </p:grpSp>
      <p:sp>
        <p:nvSpPr>
          <p:cNvPr id="7" name="Titel 6"/>
          <p:cNvSpPr>
            <a:spLocks noGrp="1"/>
          </p:cNvSpPr>
          <p:nvPr>
            <p:ph type="title"/>
          </p:nvPr>
        </p:nvSpPr>
        <p:spPr/>
        <p:txBody>
          <a:bodyPr/>
          <a:lstStyle/>
          <a:p>
            <a:r>
              <a:rPr lang="en-US" dirty="0" smtClean="0"/>
              <a:t>SIS18: HF-</a:t>
            </a:r>
            <a:r>
              <a:rPr lang="en-US" dirty="0" err="1" smtClean="0"/>
              <a:t>Kavitäten</a:t>
            </a:r>
            <a:endParaRPr lang="de-DE" dirty="0"/>
          </a:p>
        </p:txBody>
      </p:sp>
      <p:sp>
        <p:nvSpPr>
          <p:cNvPr id="4" name="Foliennummernplatzhalter 3"/>
          <p:cNvSpPr>
            <a:spLocks noGrp="1"/>
          </p:cNvSpPr>
          <p:nvPr>
            <p:ph type="sldNum" sz="quarter" idx="10"/>
          </p:nvPr>
        </p:nvSpPr>
        <p:spPr/>
        <p:txBody>
          <a:bodyPr/>
          <a:lstStyle/>
          <a:p>
            <a:fld id="{125CBDDA-5CCF-8748-8988-9DC6C8981774}" type="slidenum">
              <a:rPr lang="de-DE" smtClean="0"/>
              <a:t>17</a:t>
            </a:fld>
            <a:endParaRPr lang="de-DE"/>
          </a:p>
        </p:txBody>
      </p:sp>
      <p:sp>
        <p:nvSpPr>
          <p:cNvPr id="5" name="Datumsplatzhalter 4"/>
          <p:cNvSpPr>
            <a:spLocks noGrp="1"/>
          </p:cNvSpPr>
          <p:nvPr>
            <p:ph type="dt" sz="half" idx="11"/>
          </p:nvPr>
        </p:nvSpPr>
        <p:spPr/>
        <p:txBody>
          <a:bodyPr/>
          <a:lstStyle/>
          <a:p>
            <a:r>
              <a:rPr lang="de-DE" smtClean="0"/>
              <a:t>14.01.2019</a:t>
            </a:r>
            <a:endParaRPr lang="de-DE" dirty="0"/>
          </a:p>
        </p:txBody>
      </p:sp>
      <p:sp>
        <p:nvSpPr>
          <p:cNvPr id="8" name="Inhaltsplatzhalter 7"/>
          <p:cNvSpPr>
            <a:spLocks noGrp="1"/>
          </p:cNvSpPr>
          <p:nvPr>
            <p:ph sz="half" idx="1"/>
          </p:nvPr>
        </p:nvSpPr>
        <p:spPr>
          <a:xfrm>
            <a:off x="457200" y="1406770"/>
            <a:ext cx="4233333" cy="5034224"/>
          </a:xfrm>
        </p:spPr>
        <p:txBody>
          <a:bodyPr>
            <a:normAutofit/>
          </a:bodyPr>
          <a:lstStyle/>
          <a:p>
            <a:r>
              <a:rPr lang="en-US" dirty="0" err="1" smtClean="0"/>
              <a:t>Ferrit-Kavitäten</a:t>
            </a:r>
            <a:r>
              <a:rPr lang="en-US" dirty="0" smtClean="0"/>
              <a:t> (2)</a:t>
            </a:r>
            <a:endParaRPr lang="en-US" dirty="0"/>
          </a:p>
          <a:p>
            <a:pPr lvl="1"/>
            <a:r>
              <a:rPr lang="en-US" dirty="0" smtClean="0"/>
              <a:t>Designed </a:t>
            </a:r>
            <a:r>
              <a:rPr lang="en-US" dirty="0" err="1" smtClean="0"/>
              <a:t>für</a:t>
            </a:r>
            <a:r>
              <a:rPr lang="en-US" dirty="0" smtClean="0"/>
              <a:t> </a:t>
            </a:r>
            <a:r>
              <a:rPr lang="en-US" dirty="0" err="1" smtClean="0"/>
              <a:t>Beschleunigung</a:t>
            </a:r>
            <a:r>
              <a:rPr lang="en-US" dirty="0" smtClean="0"/>
              <a:t> </a:t>
            </a:r>
            <a:r>
              <a:rPr lang="en-US" dirty="0" err="1" smtClean="0"/>
              <a:t>bei</a:t>
            </a:r>
            <a:r>
              <a:rPr lang="en-US" dirty="0" smtClean="0"/>
              <a:t> H=4</a:t>
            </a:r>
          </a:p>
          <a:p>
            <a:pPr lvl="1"/>
            <a:r>
              <a:rPr lang="en-US" dirty="0" err="1" smtClean="0"/>
              <a:t>Seit</a:t>
            </a:r>
            <a:r>
              <a:rPr lang="en-US" dirty="0" smtClean="0"/>
              <a:t> </a:t>
            </a:r>
            <a:r>
              <a:rPr lang="en-US" dirty="0" err="1" smtClean="0"/>
              <a:t>Bau</a:t>
            </a:r>
            <a:r>
              <a:rPr lang="en-US" dirty="0" smtClean="0"/>
              <a:t> des SIS18 </a:t>
            </a:r>
            <a:r>
              <a:rPr lang="en-US" dirty="0" err="1" smtClean="0"/>
              <a:t>installiert</a:t>
            </a:r>
            <a:endParaRPr lang="en-US" dirty="0" smtClean="0"/>
          </a:p>
          <a:p>
            <a:pPr lvl="1"/>
            <a:r>
              <a:rPr lang="en-US" dirty="0" smtClean="0"/>
              <a:t>Max. HF-</a:t>
            </a:r>
            <a:r>
              <a:rPr lang="en-US" dirty="0" err="1" smtClean="0"/>
              <a:t>Spannung</a:t>
            </a:r>
            <a:r>
              <a:rPr lang="en-US" dirty="0" smtClean="0"/>
              <a:t> 14 kV/</a:t>
            </a:r>
            <a:r>
              <a:rPr lang="en-US" dirty="0" err="1" smtClean="0"/>
              <a:t>Kav</a:t>
            </a:r>
            <a:r>
              <a:rPr lang="en-US" dirty="0" smtClean="0"/>
              <a:t>.</a:t>
            </a:r>
            <a:endParaRPr lang="en-US" dirty="0"/>
          </a:p>
          <a:p>
            <a:r>
              <a:rPr lang="en-US" dirty="0" smtClean="0"/>
              <a:t>H=2-(MA)-</a:t>
            </a:r>
            <a:r>
              <a:rPr lang="en-US" dirty="0" err="1" smtClean="0"/>
              <a:t>Kavitäten</a:t>
            </a:r>
            <a:r>
              <a:rPr lang="en-US" dirty="0" smtClean="0"/>
              <a:t> (3) </a:t>
            </a:r>
          </a:p>
          <a:p>
            <a:pPr lvl="1"/>
            <a:r>
              <a:rPr lang="en-US" dirty="0" smtClean="0"/>
              <a:t>Designed </a:t>
            </a:r>
            <a:r>
              <a:rPr lang="en-US" dirty="0" err="1" smtClean="0"/>
              <a:t>für</a:t>
            </a:r>
            <a:r>
              <a:rPr lang="en-US" dirty="0" smtClean="0"/>
              <a:t> </a:t>
            </a:r>
            <a:r>
              <a:rPr lang="en-US" dirty="0" err="1" smtClean="0"/>
              <a:t>Beschleunigung</a:t>
            </a:r>
            <a:r>
              <a:rPr lang="en-US" dirty="0" smtClean="0"/>
              <a:t> </a:t>
            </a:r>
            <a:r>
              <a:rPr lang="en-US" dirty="0" err="1" smtClean="0"/>
              <a:t>bei</a:t>
            </a:r>
            <a:r>
              <a:rPr lang="en-US" dirty="0" smtClean="0"/>
              <a:t> H=2</a:t>
            </a:r>
          </a:p>
          <a:p>
            <a:pPr lvl="1"/>
            <a:r>
              <a:rPr lang="en-US" dirty="0" smtClean="0"/>
              <a:t>FAIR: U</a:t>
            </a:r>
            <a:r>
              <a:rPr lang="en-US" baseline="30000" dirty="0" smtClean="0"/>
              <a:t>28+</a:t>
            </a:r>
            <a:r>
              <a:rPr lang="en-US" dirty="0" smtClean="0"/>
              <a:t> </a:t>
            </a:r>
            <a:r>
              <a:rPr lang="en-US" dirty="0" err="1" smtClean="0"/>
              <a:t>bei</a:t>
            </a:r>
            <a:r>
              <a:rPr lang="en-US" dirty="0" smtClean="0"/>
              <a:t> 10 T/s </a:t>
            </a:r>
          </a:p>
          <a:p>
            <a:pPr lvl="1"/>
            <a:r>
              <a:rPr lang="en-US" dirty="0" err="1" smtClean="0"/>
              <a:t>Inbetriebnahme</a:t>
            </a:r>
            <a:r>
              <a:rPr lang="en-US" dirty="0" smtClean="0"/>
              <a:t> </a:t>
            </a:r>
            <a:r>
              <a:rPr lang="en-US" dirty="0" err="1" smtClean="0"/>
              <a:t>seit</a:t>
            </a:r>
            <a:r>
              <a:rPr lang="en-US" dirty="0" smtClean="0"/>
              <a:t> 2014</a:t>
            </a:r>
          </a:p>
          <a:p>
            <a:pPr lvl="1"/>
            <a:r>
              <a:rPr lang="en-US" dirty="0" smtClean="0"/>
              <a:t>Max. HF-</a:t>
            </a:r>
            <a:r>
              <a:rPr lang="en-US" dirty="0" err="1" smtClean="0"/>
              <a:t>Spannung</a:t>
            </a:r>
            <a:r>
              <a:rPr lang="en-US" dirty="0" smtClean="0"/>
              <a:t> 16 kV/</a:t>
            </a:r>
            <a:r>
              <a:rPr lang="en-US" dirty="0" err="1" smtClean="0"/>
              <a:t>Kav</a:t>
            </a:r>
            <a:r>
              <a:rPr lang="en-US" dirty="0" smtClean="0"/>
              <a:t>. (Design)</a:t>
            </a:r>
          </a:p>
          <a:p>
            <a:pPr lvl="1"/>
            <a:r>
              <a:rPr lang="en-US" dirty="0" err="1" smtClean="0"/>
              <a:t>Hoher</a:t>
            </a:r>
            <a:r>
              <a:rPr lang="en-US" dirty="0" smtClean="0"/>
              <a:t> </a:t>
            </a:r>
            <a:r>
              <a:rPr lang="en-US" dirty="0" err="1" smtClean="0"/>
              <a:t>Energieverbrauch</a:t>
            </a:r>
            <a:r>
              <a:rPr lang="en-US" dirty="0" smtClean="0"/>
              <a:t>: ~200 kW/</a:t>
            </a:r>
            <a:r>
              <a:rPr lang="en-US" dirty="0" err="1" smtClean="0"/>
              <a:t>Kav</a:t>
            </a:r>
            <a:r>
              <a:rPr lang="en-US" dirty="0" smtClean="0"/>
              <a:t>.</a:t>
            </a:r>
          </a:p>
          <a:p>
            <a:endParaRPr lang="en-US" sz="1400" dirty="0" smtClean="0">
              <a:solidFill>
                <a:schemeClr val="bg1">
                  <a:lumMod val="50000"/>
                </a:schemeClr>
              </a:solidFill>
            </a:endParaRPr>
          </a:p>
          <a:p>
            <a:r>
              <a:rPr lang="en-US" sz="1400" dirty="0" smtClean="0">
                <a:solidFill>
                  <a:schemeClr val="bg1">
                    <a:lumMod val="50000"/>
                  </a:schemeClr>
                </a:solidFill>
              </a:rPr>
              <a:t>Bunch-</a:t>
            </a:r>
            <a:r>
              <a:rPr lang="en-US" sz="1400" dirty="0" err="1" smtClean="0">
                <a:solidFill>
                  <a:schemeClr val="bg1">
                    <a:lumMod val="50000"/>
                  </a:schemeClr>
                </a:solidFill>
              </a:rPr>
              <a:t>Kompressor</a:t>
            </a:r>
            <a:r>
              <a:rPr lang="en-US" sz="1400" dirty="0" smtClean="0">
                <a:solidFill>
                  <a:schemeClr val="bg1">
                    <a:lumMod val="50000"/>
                  </a:schemeClr>
                </a:solidFill>
              </a:rPr>
              <a:t>-</a:t>
            </a:r>
            <a:r>
              <a:rPr lang="en-US" sz="1400" dirty="0" err="1" smtClean="0">
                <a:solidFill>
                  <a:schemeClr val="bg1">
                    <a:lumMod val="50000"/>
                  </a:schemeClr>
                </a:solidFill>
              </a:rPr>
              <a:t>Kavität</a:t>
            </a:r>
            <a:r>
              <a:rPr lang="en-US" sz="1400" dirty="0" smtClean="0">
                <a:solidFill>
                  <a:schemeClr val="bg1">
                    <a:lumMod val="50000"/>
                  </a:schemeClr>
                </a:solidFill>
              </a:rPr>
              <a:t> (1)</a:t>
            </a:r>
            <a:endParaRPr lang="en-US" sz="1400" dirty="0">
              <a:solidFill>
                <a:schemeClr val="bg1">
                  <a:lumMod val="50000"/>
                </a:schemeClr>
              </a:solidFill>
            </a:endParaRPr>
          </a:p>
          <a:p>
            <a:pPr lvl="1"/>
            <a:r>
              <a:rPr lang="en-US" sz="1200" dirty="0" err="1" smtClean="0">
                <a:solidFill>
                  <a:schemeClr val="bg1">
                    <a:lumMod val="50000"/>
                  </a:schemeClr>
                </a:solidFill>
              </a:rPr>
              <a:t>Erzeugung</a:t>
            </a:r>
            <a:r>
              <a:rPr lang="en-US" sz="1200" dirty="0" smtClean="0">
                <a:solidFill>
                  <a:schemeClr val="bg1">
                    <a:lumMod val="50000"/>
                  </a:schemeClr>
                </a:solidFill>
              </a:rPr>
              <a:t> </a:t>
            </a:r>
            <a:r>
              <a:rPr lang="en-US" sz="1200" dirty="0" err="1" smtClean="0">
                <a:solidFill>
                  <a:schemeClr val="bg1">
                    <a:lumMod val="50000"/>
                  </a:schemeClr>
                </a:solidFill>
              </a:rPr>
              <a:t>kurzer</a:t>
            </a:r>
            <a:r>
              <a:rPr lang="en-US" sz="1200" dirty="0" smtClean="0">
                <a:solidFill>
                  <a:schemeClr val="bg1">
                    <a:lumMod val="50000"/>
                  </a:schemeClr>
                </a:solidFill>
              </a:rPr>
              <a:t> Bunche </a:t>
            </a:r>
            <a:r>
              <a:rPr lang="en-US" sz="1200" dirty="0" err="1" smtClean="0">
                <a:solidFill>
                  <a:schemeClr val="bg1">
                    <a:lumMod val="50000"/>
                  </a:schemeClr>
                </a:solidFill>
              </a:rPr>
              <a:t>für</a:t>
            </a:r>
            <a:r>
              <a:rPr lang="en-US" sz="1200" dirty="0" smtClean="0">
                <a:solidFill>
                  <a:schemeClr val="bg1">
                    <a:lumMod val="50000"/>
                  </a:schemeClr>
                </a:solidFill>
              </a:rPr>
              <a:t> </a:t>
            </a:r>
            <a:r>
              <a:rPr lang="en-US" sz="1200" dirty="0" err="1" smtClean="0">
                <a:solidFill>
                  <a:schemeClr val="bg1">
                    <a:lumMod val="50000"/>
                  </a:schemeClr>
                </a:solidFill>
              </a:rPr>
              <a:t>Plasmaphysik</a:t>
            </a:r>
            <a:endParaRPr lang="en-US" sz="1200" dirty="0">
              <a:solidFill>
                <a:schemeClr val="bg1">
                  <a:lumMod val="50000"/>
                </a:schemeClr>
              </a:solidFill>
            </a:endParaRPr>
          </a:p>
          <a:p>
            <a:pPr lvl="1"/>
            <a:r>
              <a:rPr lang="en-US" sz="1200" dirty="0" err="1" smtClean="0">
                <a:solidFill>
                  <a:schemeClr val="bg1">
                    <a:lumMod val="50000"/>
                  </a:schemeClr>
                </a:solidFill>
              </a:rPr>
              <a:t>Inbetriebnahme</a:t>
            </a:r>
            <a:r>
              <a:rPr lang="en-US" sz="1200" dirty="0" smtClean="0">
                <a:solidFill>
                  <a:schemeClr val="bg1">
                    <a:lumMod val="50000"/>
                  </a:schemeClr>
                </a:solidFill>
              </a:rPr>
              <a:t> 2008/9</a:t>
            </a:r>
          </a:p>
          <a:p>
            <a:pPr lvl="1"/>
            <a:r>
              <a:rPr lang="en-US" sz="1200" dirty="0" smtClean="0">
                <a:solidFill>
                  <a:schemeClr val="bg1">
                    <a:lumMod val="50000"/>
                  </a:schemeClr>
                </a:solidFill>
              </a:rPr>
              <a:t>Max. HF-</a:t>
            </a:r>
            <a:r>
              <a:rPr lang="en-US" sz="1200" dirty="0" err="1" smtClean="0">
                <a:solidFill>
                  <a:schemeClr val="bg1">
                    <a:lumMod val="50000"/>
                  </a:schemeClr>
                </a:solidFill>
              </a:rPr>
              <a:t>Spannung</a:t>
            </a:r>
            <a:r>
              <a:rPr lang="en-US" sz="1200" dirty="0" smtClean="0">
                <a:solidFill>
                  <a:schemeClr val="bg1">
                    <a:lumMod val="50000"/>
                  </a:schemeClr>
                </a:solidFill>
              </a:rPr>
              <a:t> 42 kV</a:t>
            </a:r>
          </a:p>
          <a:p>
            <a:pPr lvl="1"/>
            <a:r>
              <a:rPr lang="en-US" sz="1200" dirty="0" smtClean="0">
                <a:solidFill>
                  <a:schemeClr val="bg1">
                    <a:lumMod val="50000"/>
                  </a:schemeClr>
                </a:solidFill>
              </a:rPr>
              <a:t>Max. </a:t>
            </a:r>
            <a:r>
              <a:rPr lang="en-US" sz="1200" dirty="0" err="1" smtClean="0">
                <a:solidFill>
                  <a:schemeClr val="bg1">
                    <a:lumMod val="50000"/>
                  </a:schemeClr>
                </a:solidFill>
              </a:rPr>
              <a:t>Puls-Länge</a:t>
            </a:r>
            <a:r>
              <a:rPr lang="en-US" sz="1200" dirty="0" smtClean="0">
                <a:solidFill>
                  <a:schemeClr val="bg1">
                    <a:lumMod val="50000"/>
                  </a:schemeClr>
                </a:solidFill>
              </a:rPr>
              <a:t> 500 </a:t>
            </a:r>
            <a:r>
              <a:rPr lang="el-GR" sz="1200" dirty="0" smtClean="0">
                <a:solidFill>
                  <a:schemeClr val="bg1">
                    <a:lumMod val="50000"/>
                  </a:schemeClr>
                </a:solidFill>
              </a:rPr>
              <a:t>μ</a:t>
            </a:r>
            <a:r>
              <a:rPr lang="de-DE" sz="1200" dirty="0" smtClean="0">
                <a:solidFill>
                  <a:schemeClr val="bg1">
                    <a:lumMod val="50000"/>
                  </a:schemeClr>
                </a:solidFill>
              </a:rPr>
              <a:t>s</a:t>
            </a:r>
          </a:p>
          <a:p>
            <a:pPr lvl="1"/>
            <a:r>
              <a:rPr lang="de-DE" sz="1200" dirty="0" smtClean="0">
                <a:solidFill>
                  <a:schemeClr val="bg1">
                    <a:lumMod val="50000"/>
                  </a:schemeClr>
                </a:solidFill>
              </a:rPr>
              <a:t>Noch nicht ins Kontrollsystem integriert</a:t>
            </a:r>
            <a:endParaRPr lang="en-US" sz="1200" dirty="0">
              <a:solidFill>
                <a:schemeClr val="bg1">
                  <a:lumMod val="50000"/>
                </a:schemeClr>
              </a:solidFill>
            </a:endParaRPr>
          </a:p>
          <a:p>
            <a:endParaRPr lang="de-DE" dirty="0"/>
          </a:p>
        </p:txBody>
      </p:sp>
      <p:sp>
        <p:nvSpPr>
          <p:cNvPr id="6" name="Fußzeilenplatzhalter 5"/>
          <p:cNvSpPr>
            <a:spLocks noGrp="1"/>
          </p:cNvSpPr>
          <p:nvPr>
            <p:ph type="ftr" sz="quarter" idx="3"/>
          </p:nvPr>
        </p:nvSpPr>
        <p:spPr/>
        <p:txBody>
          <a:bodyPr/>
          <a:lstStyle/>
          <a:p>
            <a:pPr algn="ctr"/>
            <a:r>
              <a:rPr lang="en-US" smtClean="0"/>
              <a:t>SIS18-Betrieb / Operateuersschulung 2019</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75" r="28404" b="8761"/>
          <a:stretch/>
        </p:blipFill>
        <p:spPr bwMode="auto">
          <a:xfrm>
            <a:off x="7632961" y="1647024"/>
            <a:ext cx="1179773" cy="1852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Q:\GSI\Betrieb\Präsentationen\Workshop_201901\images\ferrite_cavi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571" y="1270972"/>
            <a:ext cx="2027111" cy="152280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Q:\GSI\Betrieb\Präsentationen\Workshop_201901\images\ma_caviti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6715" y="4448938"/>
            <a:ext cx="1478540" cy="1969898"/>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Gerade Verbindung mit Pfeil 36"/>
          <p:cNvCxnSpPr>
            <a:stCxn id="18" idx="3"/>
            <a:endCxn id="5122" idx="1"/>
          </p:cNvCxnSpPr>
          <p:nvPr/>
        </p:nvCxnSpPr>
        <p:spPr>
          <a:xfrm flipV="1">
            <a:off x="5758005" y="2573055"/>
            <a:ext cx="1874956" cy="53972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Gerade Verbindung mit Pfeil 42"/>
          <p:cNvCxnSpPr>
            <a:stCxn id="14" idx="2"/>
            <a:endCxn id="5125" idx="1"/>
          </p:cNvCxnSpPr>
          <p:nvPr/>
        </p:nvCxnSpPr>
        <p:spPr>
          <a:xfrm>
            <a:off x="7264926" y="5157904"/>
            <a:ext cx="311789" cy="275983"/>
          </a:xfrm>
          <a:prstGeom prst="straightConnector1">
            <a:avLst/>
          </a:prstGeom>
          <a:ln>
            <a:solidFill>
              <a:srgbClr val="FF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Gerade Verbindung mit Pfeil 46"/>
          <p:cNvCxnSpPr>
            <a:stCxn id="2" idx="0"/>
            <a:endCxn id="5124" idx="2"/>
          </p:cNvCxnSpPr>
          <p:nvPr/>
        </p:nvCxnSpPr>
        <p:spPr>
          <a:xfrm flipH="1" flipV="1">
            <a:off x="5506127" y="2793777"/>
            <a:ext cx="86045" cy="245876"/>
          </a:xfrm>
          <a:prstGeom prst="straightConnector1">
            <a:avLst/>
          </a:prstGeom>
          <a:ln>
            <a:solidFill>
              <a:srgbClr val="33CCCC"/>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3582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HF-Betriebsmoden (1)</a:t>
            </a:r>
            <a:endParaRPr lang="de-DE" dirty="0"/>
          </a:p>
        </p:txBody>
      </p:sp>
      <p:sp>
        <p:nvSpPr>
          <p:cNvPr id="4" name="Foliennummernplatzhalter 3"/>
          <p:cNvSpPr>
            <a:spLocks noGrp="1"/>
          </p:cNvSpPr>
          <p:nvPr>
            <p:ph type="sldNum" sz="quarter" idx="10"/>
          </p:nvPr>
        </p:nvSpPr>
        <p:spPr/>
        <p:txBody>
          <a:bodyPr/>
          <a:lstStyle/>
          <a:p>
            <a:fld id="{125CBDDA-5CCF-8748-8988-9DC6C8981774}" type="slidenum">
              <a:rPr lang="de-DE" smtClean="0"/>
              <a:t>18</a:t>
            </a:fld>
            <a:endParaRPr lang="de-DE"/>
          </a:p>
        </p:txBody>
      </p:sp>
      <p:sp>
        <p:nvSpPr>
          <p:cNvPr id="5" name="Datumsplatzhalter 4"/>
          <p:cNvSpPr>
            <a:spLocks noGrp="1"/>
          </p:cNvSpPr>
          <p:nvPr>
            <p:ph type="dt" sz="half" idx="11"/>
          </p:nvPr>
        </p:nvSpPr>
        <p:spPr/>
        <p:txBody>
          <a:bodyPr/>
          <a:lstStyle/>
          <a:p>
            <a:r>
              <a:rPr lang="de-DE" smtClean="0"/>
              <a:t>14.01.2019</a:t>
            </a:r>
            <a:endParaRPr lang="de-DE" dirty="0"/>
          </a:p>
        </p:txBody>
      </p:sp>
      <p:sp>
        <p:nvSpPr>
          <p:cNvPr id="6" name="Fußzeilenplatzhalter 5"/>
          <p:cNvSpPr>
            <a:spLocks noGrp="1"/>
          </p:cNvSpPr>
          <p:nvPr>
            <p:ph type="ftr" sz="quarter" idx="3"/>
          </p:nvPr>
        </p:nvSpPr>
        <p:spPr/>
        <p:txBody>
          <a:bodyPr/>
          <a:lstStyle/>
          <a:p>
            <a:pPr algn="ctr"/>
            <a:r>
              <a:rPr lang="en-US" smtClean="0"/>
              <a:t>SIS18-Betrieb / Operateuersschulung 2019</a:t>
            </a:r>
            <a:endParaRPr lang="en-US" dirty="0"/>
          </a:p>
        </p:txBody>
      </p:sp>
      <p:grpSp>
        <p:nvGrpSpPr>
          <p:cNvPr id="12" name="Gruppieren 11"/>
          <p:cNvGrpSpPr/>
          <p:nvPr/>
        </p:nvGrpSpPr>
        <p:grpSpPr>
          <a:xfrm>
            <a:off x="4757888" y="1251857"/>
            <a:ext cx="2491998" cy="2943521"/>
            <a:chOff x="4757888" y="1251857"/>
            <a:chExt cx="2491998" cy="2943521"/>
          </a:xfrm>
        </p:grpSpPr>
        <p:pic>
          <p:nvPicPr>
            <p:cNvPr id="1026" name="Picture 2" descr="Q:\GSI\Betrieb\Präsentationen\Workshop_201901\images\scheduling_rfmo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7888" y="1482958"/>
              <a:ext cx="2491998" cy="2712420"/>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4855029" y="1251857"/>
              <a:ext cx="1928283" cy="338554"/>
            </a:xfrm>
            <a:prstGeom prst="rect">
              <a:avLst/>
            </a:prstGeom>
          </p:spPr>
          <p:txBody>
            <a:bodyPr vert="horz" wrap="square" lIns="91440" tIns="45720" rIns="91440" bIns="45720" rtlCol="0" anchor="t">
              <a:spAutoFit/>
            </a:bodyPr>
            <a:lstStyle/>
            <a:p>
              <a:pPr algn="ctr"/>
              <a:r>
                <a:rPr lang="de-DE" sz="1600" dirty="0" err="1" smtClean="0"/>
                <a:t>SchedulingApp</a:t>
              </a:r>
              <a:endParaRPr lang="de-DE" dirty="0" smtClean="0"/>
            </a:p>
          </p:txBody>
        </p:sp>
      </p:grpSp>
      <p:grpSp>
        <p:nvGrpSpPr>
          <p:cNvPr id="11" name="Gruppieren 10"/>
          <p:cNvGrpSpPr/>
          <p:nvPr/>
        </p:nvGrpSpPr>
        <p:grpSpPr>
          <a:xfrm>
            <a:off x="4654054" y="4463781"/>
            <a:ext cx="3048492" cy="1863102"/>
            <a:chOff x="4806458" y="4071885"/>
            <a:chExt cx="3048492" cy="1863102"/>
          </a:xfrm>
        </p:grpSpPr>
        <p:pic>
          <p:nvPicPr>
            <p:cNvPr id="1028" name="Picture 4" descr="Q:\GSI\Betrieb\Präsentationen\Workshop_201901\images\parammodi_modi_ram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029" y="4431114"/>
              <a:ext cx="2999921" cy="1503873"/>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4806458" y="4071885"/>
              <a:ext cx="1928283" cy="338554"/>
            </a:xfrm>
            <a:prstGeom prst="rect">
              <a:avLst/>
            </a:prstGeom>
          </p:spPr>
          <p:txBody>
            <a:bodyPr vert="horz" wrap="square" lIns="91440" tIns="45720" rIns="91440" bIns="45720" rtlCol="0" anchor="t">
              <a:spAutoFit/>
            </a:bodyPr>
            <a:lstStyle/>
            <a:p>
              <a:pPr algn="ctr"/>
              <a:r>
                <a:rPr lang="de-DE" sz="1600" dirty="0" err="1" smtClean="0"/>
                <a:t>ParamModi</a:t>
              </a:r>
              <a:endParaRPr lang="de-DE" dirty="0" smtClean="0"/>
            </a:p>
          </p:txBody>
        </p:sp>
        <p:sp>
          <p:nvSpPr>
            <p:cNvPr id="15" name="Rechteck 14"/>
            <p:cNvSpPr/>
            <p:nvPr/>
          </p:nvSpPr>
          <p:spPr>
            <a:xfrm>
              <a:off x="4938801" y="5717257"/>
              <a:ext cx="2606512" cy="185057"/>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4" name="Rechteck 13"/>
            <p:cNvSpPr/>
            <p:nvPr/>
          </p:nvSpPr>
          <p:spPr>
            <a:xfrm>
              <a:off x="4937288" y="4680847"/>
              <a:ext cx="2606512" cy="185057"/>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
        <p:nvSpPr>
          <p:cNvPr id="19" name="Rechteck 18"/>
          <p:cNvSpPr/>
          <p:nvPr/>
        </p:nvSpPr>
        <p:spPr>
          <a:xfrm>
            <a:off x="4855020" y="1782286"/>
            <a:ext cx="2133601" cy="185057"/>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0" name="Rechteck 19"/>
          <p:cNvSpPr/>
          <p:nvPr/>
        </p:nvSpPr>
        <p:spPr>
          <a:xfrm>
            <a:off x="4855020" y="2032660"/>
            <a:ext cx="2133601" cy="185057"/>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1" name="Rechteck 20"/>
          <p:cNvSpPr/>
          <p:nvPr/>
        </p:nvSpPr>
        <p:spPr>
          <a:xfrm>
            <a:off x="4855020" y="2272148"/>
            <a:ext cx="2133601" cy="185057"/>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6" name="Inhaltsplatzhalter 15"/>
          <p:cNvSpPr>
            <a:spLocks noGrp="1"/>
          </p:cNvSpPr>
          <p:nvPr>
            <p:ph sz="half" idx="1"/>
          </p:nvPr>
        </p:nvSpPr>
        <p:spPr>
          <a:xfrm>
            <a:off x="217714" y="1406770"/>
            <a:ext cx="4278086" cy="5034224"/>
          </a:xfrm>
        </p:spPr>
        <p:txBody>
          <a:bodyPr>
            <a:normAutofit lnSpcReduction="10000"/>
          </a:bodyPr>
          <a:lstStyle/>
          <a:p>
            <a:r>
              <a:rPr lang="de-DE" dirty="0" smtClean="0"/>
              <a:t>Zwei </a:t>
            </a:r>
            <a:r>
              <a:rPr lang="de-DE" dirty="0" err="1" smtClean="0"/>
              <a:t>Kavitätengruppen</a:t>
            </a:r>
            <a:endParaRPr lang="de-DE" dirty="0" smtClean="0"/>
          </a:p>
          <a:p>
            <a:pPr lvl="1"/>
            <a:r>
              <a:rPr lang="de-DE" dirty="0" smtClean="0"/>
              <a:t>Ferritkavitäten: GS02BE1, GS08BE2</a:t>
            </a:r>
          </a:p>
          <a:p>
            <a:pPr lvl="2"/>
            <a:r>
              <a:rPr lang="de-DE" dirty="0" smtClean="0"/>
              <a:t>Bisheriger Standard für H=4</a:t>
            </a:r>
          </a:p>
          <a:p>
            <a:pPr lvl="1"/>
            <a:r>
              <a:rPr lang="de-DE" dirty="0" smtClean="0"/>
              <a:t>MA-Kavitäten (neu): GS07BE3/4/5</a:t>
            </a:r>
          </a:p>
          <a:p>
            <a:pPr lvl="2"/>
            <a:r>
              <a:rPr lang="de-DE" dirty="0" smtClean="0"/>
              <a:t>Entwickelt für steile Rampen mit U</a:t>
            </a:r>
            <a:r>
              <a:rPr lang="de-DE" baseline="30000" dirty="0" smtClean="0"/>
              <a:t>28+</a:t>
            </a:r>
            <a:endParaRPr lang="de-DE" dirty="0" smtClean="0"/>
          </a:p>
          <a:p>
            <a:pPr lvl="2"/>
            <a:r>
              <a:rPr lang="de-DE" dirty="0" smtClean="0"/>
              <a:t>Frequenzbereich für H=2</a:t>
            </a:r>
          </a:p>
          <a:p>
            <a:pPr lvl="1"/>
            <a:r>
              <a:rPr lang="de-DE" dirty="0" smtClean="0"/>
              <a:t>Zwei-H-Betrieb H=2/4 möglich </a:t>
            </a:r>
          </a:p>
          <a:p>
            <a:pPr lvl="2"/>
            <a:r>
              <a:rPr lang="de-DE" dirty="0" smtClean="0"/>
              <a:t>Ziel: Reduktion der Verluste durch Raumladung im Hochstrombetrieb</a:t>
            </a:r>
          </a:p>
          <a:p>
            <a:r>
              <a:rPr lang="de-DE" dirty="0" smtClean="0"/>
              <a:t>Parameter für HF-Betriebsmodus</a:t>
            </a:r>
          </a:p>
          <a:p>
            <a:pPr lvl="1"/>
            <a:r>
              <a:rPr lang="de-DE" dirty="0" err="1" smtClean="0"/>
              <a:t>Harmonischenzahl</a:t>
            </a:r>
            <a:endParaRPr lang="de-DE" dirty="0" smtClean="0"/>
          </a:p>
          <a:p>
            <a:pPr lvl="2"/>
            <a:r>
              <a:rPr lang="de-DE" dirty="0" smtClean="0"/>
              <a:t>Anzahl der Bunche für Beschleunigung</a:t>
            </a:r>
          </a:p>
          <a:p>
            <a:pPr lvl="1"/>
            <a:r>
              <a:rPr lang="de-DE" dirty="0" smtClean="0"/>
              <a:t>Zweiharmonisch (ein/aus)</a:t>
            </a:r>
          </a:p>
          <a:p>
            <a:pPr lvl="2"/>
            <a:r>
              <a:rPr lang="de-DE" dirty="0" smtClean="0"/>
              <a:t>Voreinstellung ein</a:t>
            </a:r>
          </a:p>
          <a:p>
            <a:pPr lvl="1"/>
            <a:r>
              <a:rPr lang="de-DE" dirty="0" smtClean="0"/>
              <a:t>HF sequentiell (ein/aus)</a:t>
            </a:r>
          </a:p>
          <a:p>
            <a:pPr lvl="2"/>
            <a:r>
              <a:rPr lang="de-DE" dirty="0" smtClean="0"/>
              <a:t>Aufteilung Spannung auf Kavitäten</a:t>
            </a:r>
          </a:p>
          <a:p>
            <a:pPr lvl="3"/>
            <a:r>
              <a:rPr lang="de-DE" dirty="0" smtClean="0"/>
              <a:t>ein: Einschaltung Kavitäten nacheinander</a:t>
            </a:r>
          </a:p>
          <a:p>
            <a:pPr lvl="3"/>
            <a:r>
              <a:rPr lang="de-DE" dirty="0" smtClean="0"/>
              <a:t>aus: alle Kavitäten gleiche Spannung</a:t>
            </a:r>
          </a:p>
          <a:p>
            <a:pPr lvl="2"/>
            <a:r>
              <a:rPr lang="de-DE" dirty="0" smtClean="0"/>
              <a:t>Voreinstellung ein</a:t>
            </a:r>
          </a:p>
          <a:p>
            <a:pPr lvl="1"/>
            <a:r>
              <a:rPr lang="de-DE" dirty="0" err="1" smtClean="0"/>
              <a:t>Cavity</a:t>
            </a:r>
            <a:r>
              <a:rPr lang="de-DE" dirty="0" smtClean="0"/>
              <a:t> Pattern</a:t>
            </a:r>
          </a:p>
          <a:p>
            <a:pPr lvl="2"/>
            <a:r>
              <a:rPr lang="de-DE" dirty="0" smtClean="0"/>
              <a:t>Auswahl zur Verfügung stehender Kavitäten</a:t>
            </a:r>
          </a:p>
          <a:p>
            <a:pPr lvl="2"/>
            <a:r>
              <a:rPr lang="de-DE" dirty="0" smtClean="0"/>
              <a:t>Ausgeschaltete Kavitäten abwählen! (MASP)</a:t>
            </a:r>
          </a:p>
        </p:txBody>
      </p:sp>
      <p:graphicFrame>
        <p:nvGraphicFramePr>
          <p:cNvPr id="17" name="Tabelle 16"/>
          <p:cNvGraphicFramePr>
            <a:graphicFrameLocks noGrp="1"/>
          </p:cNvGraphicFramePr>
          <p:nvPr>
            <p:extLst>
              <p:ext uri="{D42A27DB-BD31-4B8C-83A1-F6EECF244321}">
                <p14:modId xmlns:p14="http://schemas.microsoft.com/office/powerpoint/2010/main" val="1729697652"/>
              </p:ext>
            </p:extLst>
          </p:nvPr>
        </p:nvGraphicFramePr>
        <p:xfrm>
          <a:off x="7271658" y="2763150"/>
          <a:ext cx="1494155" cy="1005840"/>
        </p:xfrm>
        <a:graphic>
          <a:graphicData uri="http://schemas.openxmlformats.org/drawingml/2006/table">
            <a:tbl>
              <a:tblPr firstRow="1" firstCol="1" bandRow="1">
                <a:tableStyleId>{B301B821-A1FF-4177-AEE7-76D212191A09}</a:tableStyleId>
              </a:tblPr>
              <a:tblGrid>
                <a:gridCol w="969010"/>
                <a:gridCol w="525145"/>
              </a:tblGrid>
              <a:tr h="0">
                <a:tc>
                  <a:txBody>
                    <a:bodyPr/>
                    <a:lstStyle/>
                    <a:p>
                      <a:pPr algn="just">
                        <a:spcAft>
                          <a:spcPts val="0"/>
                        </a:spcAft>
                      </a:pPr>
                      <a:r>
                        <a:rPr lang="de-DE" sz="1100">
                          <a:effectLst/>
                        </a:rPr>
                        <a:t>Kavität</a:t>
                      </a:r>
                      <a:endParaRPr lang="de-DE" sz="1100">
                        <a:effectLst/>
                        <a:latin typeface="Times New Roman"/>
                        <a:ea typeface="Times New Roman"/>
                        <a:cs typeface="Times New Roman"/>
                      </a:endParaRPr>
                    </a:p>
                  </a:txBody>
                  <a:tcPr marL="68580" marR="68580" marT="0" marB="0"/>
                </a:tc>
                <a:tc>
                  <a:txBody>
                    <a:bodyPr/>
                    <a:lstStyle/>
                    <a:p>
                      <a:pPr algn="just">
                        <a:spcAft>
                          <a:spcPts val="0"/>
                        </a:spcAft>
                      </a:pPr>
                      <a:r>
                        <a:rPr lang="de-DE" sz="1100">
                          <a:effectLst/>
                        </a:rPr>
                        <a:t>Index</a:t>
                      </a:r>
                      <a:endParaRPr lang="de-DE" sz="1100">
                        <a:effectLst/>
                        <a:latin typeface="Times New Roman"/>
                        <a:ea typeface="Times New Roman"/>
                        <a:cs typeface="Times New Roman"/>
                      </a:endParaRPr>
                    </a:p>
                  </a:txBody>
                  <a:tcPr marL="68580" marR="68580" marT="0" marB="0"/>
                </a:tc>
              </a:tr>
              <a:tr h="0">
                <a:tc>
                  <a:txBody>
                    <a:bodyPr/>
                    <a:lstStyle/>
                    <a:p>
                      <a:pPr algn="just">
                        <a:spcAft>
                          <a:spcPts val="0"/>
                        </a:spcAft>
                      </a:pPr>
                      <a:r>
                        <a:rPr lang="de-DE" sz="1100">
                          <a:effectLst/>
                        </a:rPr>
                        <a:t>GS02BE1</a:t>
                      </a:r>
                      <a:endParaRPr lang="de-DE" sz="1100">
                        <a:effectLst/>
                        <a:latin typeface="Times New Roman"/>
                        <a:ea typeface="Times New Roman"/>
                        <a:cs typeface="Times New Roman"/>
                      </a:endParaRPr>
                    </a:p>
                  </a:txBody>
                  <a:tcPr marL="68580" marR="68580" marT="0" marB="0"/>
                </a:tc>
                <a:tc>
                  <a:txBody>
                    <a:bodyPr/>
                    <a:lstStyle/>
                    <a:p>
                      <a:pPr algn="just">
                        <a:spcAft>
                          <a:spcPts val="0"/>
                        </a:spcAft>
                      </a:pPr>
                      <a:r>
                        <a:rPr lang="de-DE" sz="1100">
                          <a:effectLst/>
                        </a:rPr>
                        <a:t>0</a:t>
                      </a:r>
                      <a:endParaRPr lang="de-DE" sz="1100">
                        <a:effectLst/>
                        <a:latin typeface="Times New Roman"/>
                        <a:ea typeface="Times New Roman"/>
                        <a:cs typeface="Times New Roman"/>
                      </a:endParaRPr>
                    </a:p>
                  </a:txBody>
                  <a:tcPr marL="68580" marR="68580" marT="0" marB="0"/>
                </a:tc>
              </a:tr>
              <a:tr h="0">
                <a:tc>
                  <a:txBody>
                    <a:bodyPr/>
                    <a:lstStyle/>
                    <a:p>
                      <a:pPr algn="just">
                        <a:spcAft>
                          <a:spcPts val="0"/>
                        </a:spcAft>
                      </a:pPr>
                      <a:r>
                        <a:rPr lang="de-DE" sz="1100">
                          <a:effectLst/>
                        </a:rPr>
                        <a:t>GS07BE3</a:t>
                      </a:r>
                      <a:endParaRPr lang="de-DE" sz="1100">
                        <a:effectLst/>
                        <a:latin typeface="Times New Roman"/>
                        <a:ea typeface="Times New Roman"/>
                        <a:cs typeface="Times New Roman"/>
                      </a:endParaRPr>
                    </a:p>
                  </a:txBody>
                  <a:tcPr marL="68580" marR="68580" marT="0" marB="0"/>
                </a:tc>
                <a:tc>
                  <a:txBody>
                    <a:bodyPr/>
                    <a:lstStyle/>
                    <a:p>
                      <a:pPr algn="just">
                        <a:spcAft>
                          <a:spcPts val="0"/>
                        </a:spcAft>
                      </a:pPr>
                      <a:r>
                        <a:rPr lang="de-DE" sz="1100">
                          <a:effectLst/>
                        </a:rPr>
                        <a:t>1</a:t>
                      </a:r>
                      <a:endParaRPr lang="de-DE" sz="1100">
                        <a:effectLst/>
                        <a:latin typeface="Times New Roman"/>
                        <a:ea typeface="Times New Roman"/>
                        <a:cs typeface="Times New Roman"/>
                      </a:endParaRPr>
                    </a:p>
                  </a:txBody>
                  <a:tcPr marL="68580" marR="68580" marT="0" marB="0"/>
                </a:tc>
              </a:tr>
              <a:tr h="0">
                <a:tc>
                  <a:txBody>
                    <a:bodyPr/>
                    <a:lstStyle/>
                    <a:p>
                      <a:pPr algn="just">
                        <a:spcAft>
                          <a:spcPts val="0"/>
                        </a:spcAft>
                      </a:pPr>
                      <a:r>
                        <a:rPr lang="de-DE" sz="1100">
                          <a:effectLst/>
                        </a:rPr>
                        <a:t>GS07BE4</a:t>
                      </a:r>
                      <a:endParaRPr lang="de-DE" sz="1100">
                        <a:effectLst/>
                        <a:latin typeface="Times New Roman"/>
                        <a:ea typeface="Times New Roman"/>
                        <a:cs typeface="Times New Roman"/>
                      </a:endParaRPr>
                    </a:p>
                  </a:txBody>
                  <a:tcPr marL="68580" marR="68580" marT="0" marB="0"/>
                </a:tc>
                <a:tc>
                  <a:txBody>
                    <a:bodyPr/>
                    <a:lstStyle/>
                    <a:p>
                      <a:pPr algn="just">
                        <a:spcAft>
                          <a:spcPts val="0"/>
                        </a:spcAft>
                      </a:pPr>
                      <a:r>
                        <a:rPr lang="de-DE" sz="1100">
                          <a:effectLst/>
                        </a:rPr>
                        <a:t>2</a:t>
                      </a:r>
                      <a:endParaRPr lang="de-DE" sz="1100">
                        <a:effectLst/>
                        <a:latin typeface="Times New Roman"/>
                        <a:ea typeface="Times New Roman"/>
                        <a:cs typeface="Times New Roman"/>
                      </a:endParaRPr>
                    </a:p>
                  </a:txBody>
                  <a:tcPr marL="68580" marR="68580" marT="0" marB="0"/>
                </a:tc>
              </a:tr>
              <a:tr h="0">
                <a:tc>
                  <a:txBody>
                    <a:bodyPr/>
                    <a:lstStyle/>
                    <a:p>
                      <a:pPr algn="just">
                        <a:spcAft>
                          <a:spcPts val="0"/>
                        </a:spcAft>
                      </a:pPr>
                      <a:r>
                        <a:rPr lang="de-DE" sz="1100">
                          <a:effectLst/>
                        </a:rPr>
                        <a:t>GS07BE5</a:t>
                      </a:r>
                      <a:endParaRPr lang="de-DE" sz="1100">
                        <a:effectLst/>
                        <a:latin typeface="Times New Roman"/>
                        <a:ea typeface="Times New Roman"/>
                        <a:cs typeface="Times New Roman"/>
                      </a:endParaRPr>
                    </a:p>
                  </a:txBody>
                  <a:tcPr marL="68580" marR="68580" marT="0" marB="0"/>
                </a:tc>
                <a:tc>
                  <a:txBody>
                    <a:bodyPr/>
                    <a:lstStyle/>
                    <a:p>
                      <a:pPr algn="just">
                        <a:spcAft>
                          <a:spcPts val="0"/>
                        </a:spcAft>
                      </a:pPr>
                      <a:r>
                        <a:rPr lang="de-DE" sz="1100">
                          <a:effectLst/>
                        </a:rPr>
                        <a:t>3</a:t>
                      </a:r>
                      <a:endParaRPr lang="de-DE" sz="1100">
                        <a:effectLst/>
                        <a:latin typeface="Times New Roman"/>
                        <a:ea typeface="Times New Roman"/>
                        <a:cs typeface="Times New Roman"/>
                      </a:endParaRPr>
                    </a:p>
                  </a:txBody>
                  <a:tcPr marL="68580" marR="68580" marT="0" marB="0"/>
                </a:tc>
              </a:tr>
              <a:tr h="0">
                <a:tc>
                  <a:txBody>
                    <a:bodyPr/>
                    <a:lstStyle/>
                    <a:p>
                      <a:pPr algn="just">
                        <a:spcAft>
                          <a:spcPts val="0"/>
                        </a:spcAft>
                      </a:pPr>
                      <a:r>
                        <a:rPr lang="de-DE" sz="1100">
                          <a:effectLst/>
                        </a:rPr>
                        <a:t>GS08BE2</a:t>
                      </a:r>
                      <a:endParaRPr lang="de-DE" sz="1100">
                        <a:effectLst/>
                        <a:latin typeface="Times New Roman"/>
                        <a:ea typeface="Times New Roman"/>
                        <a:cs typeface="Times New Roman"/>
                      </a:endParaRPr>
                    </a:p>
                  </a:txBody>
                  <a:tcPr marL="68580" marR="68580" marT="0" marB="0"/>
                </a:tc>
                <a:tc>
                  <a:txBody>
                    <a:bodyPr/>
                    <a:lstStyle/>
                    <a:p>
                      <a:pPr algn="just">
                        <a:spcAft>
                          <a:spcPts val="0"/>
                        </a:spcAft>
                      </a:pPr>
                      <a:r>
                        <a:rPr lang="de-DE" sz="1100" dirty="0">
                          <a:effectLst/>
                        </a:rPr>
                        <a:t>4</a:t>
                      </a:r>
                      <a:endParaRPr lang="de-DE" sz="1100" dirty="0">
                        <a:effectLst/>
                        <a:latin typeface="Times New Roman"/>
                        <a:ea typeface="Times New Roman"/>
                        <a:cs typeface="Times New Roman"/>
                      </a:endParaRPr>
                    </a:p>
                  </a:txBody>
                  <a:tcPr marL="68580" marR="68580" marT="0" marB="0"/>
                </a:tc>
              </a:tr>
            </a:tbl>
          </a:graphicData>
        </a:graphic>
      </p:graphicFrame>
      <p:sp>
        <p:nvSpPr>
          <p:cNvPr id="22" name="Textfeld 21"/>
          <p:cNvSpPr txBox="1"/>
          <p:nvPr/>
        </p:nvSpPr>
        <p:spPr>
          <a:xfrm>
            <a:off x="7381833" y="3770991"/>
            <a:ext cx="1328057" cy="461665"/>
          </a:xfrm>
          <a:prstGeom prst="rect">
            <a:avLst/>
          </a:prstGeom>
        </p:spPr>
        <p:txBody>
          <a:bodyPr vert="horz" wrap="square" lIns="91440" tIns="45720" rIns="91440" bIns="45720" rtlCol="0" anchor="t">
            <a:spAutoFit/>
          </a:bodyPr>
          <a:lstStyle/>
          <a:p>
            <a:pPr algn="l"/>
            <a:r>
              <a:rPr lang="de-DE" sz="1200" i="1" dirty="0" smtClean="0"/>
              <a:t>Index entspricht Abfolge im Ring</a:t>
            </a:r>
          </a:p>
        </p:txBody>
      </p:sp>
    </p:spTree>
    <p:extLst>
      <p:ext uri="{BB962C8B-B14F-4D97-AF65-F5344CB8AC3E}">
        <p14:creationId xmlns:p14="http://schemas.microsoft.com/office/powerpoint/2010/main" val="3190434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HF-Betriebsmoden (2)</a:t>
            </a:r>
          </a:p>
        </p:txBody>
      </p:sp>
      <p:sp>
        <p:nvSpPr>
          <p:cNvPr id="3" name="Foliennummernplatzhalter 2"/>
          <p:cNvSpPr>
            <a:spLocks noGrp="1"/>
          </p:cNvSpPr>
          <p:nvPr>
            <p:ph type="sldNum" sz="quarter" idx="10"/>
          </p:nvPr>
        </p:nvSpPr>
        <p:spPr/>
        <p:txBody>
          <a:bodyPr/>
          <a:lstStyle/>
          <a:p>
            <a:fld id="{125CBDDA-5CCF-8748-8988-9DC6C8981774}" type="slidenum">
              <a:rPr lang="de-DE" smtClean="0"/>
              <a:t>19</a:t>
            </a:fld>
            <a:endParaRPr lang="de-DE"/>
          </a:p>
        </p:txBody>
      </p:sp>
      <p:sp>
        <p:nvSpPr>
          <p:cNvPr id="4" name="Datumsplatzhalter 3"/>
          <p:cNvSpPr>
            <a:spLocks noGrp="1"/>
          </p:cNvSpPr>
          <p:nvPr>
            <p:ph type="dt" sz="half" idx="11"/>
          </p:nvPr>
        </p:nvSpPr>
        <p:spPr/>
        <p:txBody>
          <a:bodyPr/>
          <a:lstStyle/>
          <a:p>
            <a:r>
              <a:rPr lang="de-DE" smtClean="0"/>
              <a:t>14.01.2019</a:t>
            </a:r>
            <a:endParaRPr lang="de-DE" dirty="0"/>
          </a:p>
        </p:txBody>
      </p:sp>
      <p:sp>
        <p:nvSpPr>
          <p:cNvPr id="7" name="Inhaltsplatzhalter 6"/>
          <p:cNvSpPr>
            <a:spLocks noGrp="1"/>
          </p:cNvSpPr>
          <p:nvPr>
            <p:ph sz="half" idx="1"/>
          </p:nvPr>
        </p:nvSpPr>
        <p:spPr>
          <a:xfrm>
            <a:off x="261256" y="1391586"/>
            <a:ext cx="3548743" cy="2940928"/>
          </a:xfrm>
        </p:spPr>
        <p:txBody>
          <a:bodyPr/>
          <a:lstStyle/>
          <a:p>
            <a:r>
              <a:rPr lang="de-DE" dirty="0" smtClean="0"/>
              <a:t>HF-Betriebsmoden im Modell</a:t>
            </a:r>
          </a:p>
          <a:p>
            <a:pPr lvl="1"/>
            <a:r>
              <a:rPr lang="de-DE" dirty="0" smtClean="0"/>
              <a:t>Abhängigkeit von Injektionsenergie</a:t>
            </a:r>
          </a:p>
          <a:p>
            <a:pPr lvl="2"/>
            <a:r>
              <a:rPr lang="de-DE" dirty="0" smtClean="0"/>
              <a:t>Wahl Harmonische</a:t>
            </a:r>
          </a:p>
          <a:p>
            <a:pPr lvl="2"/>
            <a:r>
              <a:rPr lang="de-DE" dirty="0" smtClean="0"/>
              <a:t>Evtl. Einschränkung für </a:t>
            </a:r>
            <a:r>
              <a:rPr lang="de-DE" dirty="0" err="1" smtClean="0"/>
              <a:t>E</a:t>
            </a:r>
            <a:r>
              <a:rPr lang="de-DE" baseline="-25000" dirty="0" err="1" smtClean="0"/>
              <a:t>ext</a:t>
            </a:r>
            <a:endParaRPr lang="de-DE" dirty="0" smtClean="0"/>
          </a:p>
          <a:p>
            <a:r>
              <a:rPr lang="de-DE" dirty="0" err="1" smtClean="0"/>
              <a:t>Cavity</a:t>
            </a:r>
            <a:r>
              <a:rPr lang="de-DE" dirty="0" smtClean="0"/>
              <a:t>-Pattern und MASP</a:t>
            </a:r>
          </a:p>
          <a:p>
            <a:pPr lvl="1"/>
            <a:r>
              <a:rPr lang="de-DE" dirty="0" smtClean="0"/>
              <a:t>Abgewählte Kavitäten automatisch ausmaskiert für MASP</a:t>
            </a:r>
          </a:p>
          <a:p>
            <a:pPr lvl="1"/>
            <a:r>
              <a:rPr lang="de-DE" dirty="0" smtClean="0"/>
              <a:t>Abgewählte Kavitäten können ausgeschaltet sein</a:t>
            </a:r>
          </a:p>
          <a:p>
            <a:pPr lvl="1"/>
            <a:r>
              <a:rPr lang="de-DE" dirty="0" smtClean="0"/>
              <a:t>Nur Kavitäten ohne Spannung können abgewählt werden</a:t>
            </a:r>
          </a:p>
        </p:txBody>
      </p:sp>
      <p:sp>
        <p:nvSpPr>
          <p:cNvPr id="5" name="Fußzeilenplatzhalter 4"/>
          <p:cNvSpPr>
            <a:spLocks noGrp="1"/>
          </p:cNvSpPr>
          <p:nvPr>
            <p:ph type="ftr" sz="quarter" idx="3"/>
          </p:nvPr>
        </p:nvSpPr>
        <p:spPr/>
        <p:txBody>
          <a:bodyPr/>
          <a:lstStyle/>
          <a:p>
            <a:pPr algn="ctr"/>
            <a:r>
              <a:rPr lang="en-US" smtClean="0"/>
              <a:t>SIS18-Betrieb / Operateuersschulung 2019</a:t>
            </a:r>
            <a:endParaRPr lang="en-US" dirty="0"/>
          </a:p>
        </p:txBody>
      </p:sp>
      <p:graphicFrame>
        <p:nvGraphicFramePr>
          <p:cNvPr id="8" name="Tabelle 7"/>
          <p:cNvGraphicFramePr>
            <a:graphicFrameLocks noGrp="1"/>
          </p:cNvGraphicFramePr>
          <p:nvPr>
            <p:extLst>
              <p:ext uri="{D42A27DB-BD31-4B8C-83A1-F6EECF244321}">
                <p14:modId xmlns:p14="http://schemas.microsoft.com/office/powerpoint/2010/main" val="236256880"/>
              </p:ext>
            </p:extLst>
          </p:nvPr>
        </p:nvGraphicFramePr>
        <p:xfrm>
          <a:off x="4142630" y="1391586"/>
          <a:ext cx="4918982" cy="2532296"/>
        </p:xfrm>
        <a:graphic>
          <a:graphicData uri="http://schemas.openxmlformats.org/drawingml/2006/table">
            <a:tbl>
              <a:tblPr firstRow="1" firstCol="1" bandRow="1">
                <a:tableStyleId>{B301B821-A1FF-4177-AEE7-76D212191A09}</a:tableStyleId>
              </a:tblPr>
              <a:tblGrid>
                <a:gridCol w="428625"/>
                <a:gridCol w="753110"/>
                <a:gridCol w="978535"/>
                <a:gridCol w="1010285"/>
                <a:gridCol w="910227"/>
                <a:gridCol w="838200"/>
              </a:tblGrid>
              <a:tr h="534776">
                <a:tc>
                  <a:txBody>
                    <a:bodyPr/>
                    <a:lstStyle/>
                    <a:p>
                      <a:pPr algn="ctr">
                        <a:spcAft>
                          <a:spcPts val="0"/>
                        </a:spcAft>
                      </a:pPr>
                      <a:r>
                        <a:rPr lang="de-DE" sz="1400" dirty="0">
                          <a:effectLst/>
                        </a:rPr>
                        <a:t>H</a:t>
                      </a:r>
                      <a:endParaRPr lang="de-DE" sz="1400" dirty="0">
                        <a:effectLst/>
                        <a:latin typeface="Times New Roman"/>
                        <a:ea typeface="Times New Roman"/>
                        <a:cs typeface="Times New Roman"/>
                      </a:endParaRPr>
                    </a:p>
                  </a:txBody>
                  <a:tcPr marL="68580" marR="68580" marT="0" marB="0"/>
                </a:tc>
                <a:tc>
                  <a:txBody>
                    <a:bodyPr/>
                    <a:lstStyle/>
                    <a:p>
                      <a:pPr algn="ctr">
                        <a:spcAft>
                          <a:spcPts val="0"/>
                        </a:spcAft>
                      </a:pPr>
                      <a:r>
                        <a:rPr lang="de-DE" sz="1400" dirty="0" smtClean="0">
                          <a:effectLst/>
                        </a:rPr>
                        <a:t>Zwei-H</a:t>
                      </a:r>
                      <a:endParaRPr lang="de-DE" sz="1400" dirty="0">
                        <a:effectLst/>
                        <a:latin typeface="Times New Roman"/>
                        <a:ea typeface="Times New Roman"/>
                        <a:cs typeface="Times New Roman"/>
                      </a:endParaRPr>
                    </a:p>
                  </a:txBody>
                  <a:tcPr marL="68580" marR="68580" marT="0" marB="0"/>
                </a:tc>
                <a:tc>
                  <a:txBody>
                    <a:bodyPr/>
                    <a:lstStyle/>
                    <a:p>
                      <a:pPr algn="ctr">
                        <a:spcAft>
                          <a:spcPts val="0"/>
                        </a:spcAft>
                      </a:pPr>
                      <a:r>
                        <a:rPr lang="de-DE" sz="1400" dirty="0">
                          <a:effectLst/>
                        </a:rPr>
                        <a:t>Kavitäten</a:t>
                      </a:r>
                      <a:endParaRPr lang="de-DE" sz="1400" dirty="0">
                        <a:effectLst/>
                        <a:latin typeface="Times New Roman"/>
                        <a:ea typeface="Times New Roman"/>
                        <a:cs typeface="Times New Roman"/>
                      </a:endParaRPr>
                    </a:p>
                  </a:txBody>
                  <a:tcPr marL="68580" marR="68580" marT="0" marB="0"/>
                </a:tc>
                <a:tc>
                  <a:txBody>
                    <a:bodyPr/>
                    <a:lstStyle/>
                    <a:p>
                      <a:pPr algn="ctr">
                        <a:spcAft>
                          <a:spcPts val="0"/>
                        </a:spcAft>
                      </a:pPr>
                      <a:r>
                        <a:rPr lang="de-DE" sz="1400" dirty="0" err="1">
                          <a:effectLst/>
                        </a:rPr>
                        <a:t>Cavity</a:t>
                      </a:r>
                      <a:r>
                        <a:rPr lang="de-DE" sz="1400" dirty="0">
                          <a:effectLst/>
                        </a:rPr>
                        <a:t> Pattern</a:t>
                      </a:r>
                      <a:endParaRPr lang="de-DE" sz="1400" dirty="0">
                        <a:effectLst/>
                        <a:latin typeface="Times New Roman"/>
                        <a:ea typeface="Times New Roman"/>
                        <a:cs typeface="Times New Roman"/>
                      </a:endParaRPr>
                    </a:p>
                  </a:txBody>
                  <a:tcPr marL="68580" marR="68580" marT="0" marB="0"/>
                </a:tc>
                <a:tc>
                  <a:txBody>
                    <a:bodyPr/>
                    <a:lstStyle/>
                    <a:p>
                      <a:pPr algn="ctr">
                        <a:spcAft>
                          <a:spcPts val="0"/>
                        </a:spcAft>
                      </a:pPr>
                      <a:r>
                        <a:rPr lang="de-DE" sz="1400" dirty="0">
                          <a:effectLst/>
                        </a:rPr>
                        <a:t>Emin [</a:t>
                      </a:r>
                      <a:r>
                        <a:rPr lang="de-DE" sz="1400" dirty="0" err="1">
                          <a:effectLst/>
                        </a:rPr>
                        <a:t>MeV</a:t>
                      </a:r>
                      <a:r>
                        <a:rPr lang="de-DE" sz="1400" dirty="0">
                          <a:effectLst/>
                        </a:rPr>
                        <a:t>/u]</a:t>
                      </a:r>
                      <a:endParaRPr lang="de-DE" sz="1400" dirty="0">
                        <a:effectLst/>
                        <a:latin typeface="Times New Roman"/>
                        <a:ea typeface="Times New Roman"/>
                        <a:cs typeface="Times New Roman"/>
                      </a:endParaRPr>
                    </a:p>
                  </a:txBody>
                  <a:tcPr marL="68580" marR="68580" marT="0" marB="0"/>
                </a:tc>
                <a:tc>
                  <a:txBody>
                    <a:bodyPr/>
                    <a:lstStyle/>
                    <a:p>
                      <a:pPr algn="ctr">
                        <a:spcAft>
                          <a:spcPts val="0"/>
                        </a:spcAft>
                      </a:pPr>
                      <a:r>
                        <a:rPr lang="de-DE" sz="1400" dirty="0" err="1">
                          <a:effectLst/>
                        </a:rPr>
                        <a:t>Emax</a:t>
                      </a:r>
                      <a:r>
                        <a:rPr lang="de-DE" sz="1400" dirty="0">
                          <a:effectLst/>
                        </a:rPr>
                        <a:t> [</a:t>
                      </a:r>
                      <a:r>
                        <a:rPr lang="de-DE" sz="1400" dirty="0" err="1">
                          <a:effectLst/>
                        </a:rPr>
                        <a:t>MeV</a:t>
                      </a:r>
                      <a:r>
                        <a:rPr lang="de-DE" sz="1400" dirty="0">
                          <a:effectLst/>
                        </a:rPr>
                        <a:t>/u]</a:t>
                      </a:r>
                      <a:endParaRPr lang="de-DE" sz="1400" dirty="0">
                        <a:effectLst/>
                        <a:latin typeface="Times New Roman"/>
                        <a:ea typeface="Times New Roman"/>
                        <a:cs typeface="Times New Roman"/>
                      </a:endParaRPr>
                    </a:p>
                  </a:txBody>
                  <a:tcPr marL="68580" marR="68580" marT="0" marB="0"/>
                </a:tc>
              </a:tr>
              <a:tr h="267388">
                <a:tc>
                  <a:txBody>
                    <a:bodyPr/>
                    <a:lstStyle/>
                    <a:p>
                      <a:pPr algn="ctr">
                        <a:spcAft>
                          <a:spcPts val="0"/>
                        </a:spcAft>
                      </a:pPr>
                      <a:r>
                        <a:rPr lang="de-DE" sz="1400" b="0" dirty="0">
                          <a:effectLst/>
                        </a:rPr>
                        <a:t>2</a:t>
                      </a:r>
                      <a:endParaRPr lang="de-DE" sz="1400" b="0" dirty="0">
                        <a:effectLst/>
                        <a:latin typeface="Times New Roman"/>
                        <a:ea typeface="Times New Roman"/>
                        <a:cs typeface="Times New Roman"/>
                      </a:endParaRPr>
                    </a:p>
                  </a:txBody>
                  <a:tcPr marL="68580" marR="68580" marT="0" marB="0" anchor="ctr"/>
                </a:tc>
                <a:tc>
                  <a:txBody>
                    <a:bodyPr/>
                    <a:lstStyle/>
                    <a:p>
                      <a:pPr algn="ctr">
                        <a:spcAft>
                          <a:spcPts val="0"/>
                        </a:spcAft>
                      </a:pPr>
                      <a:r>
                        <a:rPr lang="de-DE" sz="1400" dirty="0" smtClean="0">
                          <a:effectLst/>
                        </a:rPr>
                        <a:t>aus</a:t>
                      </a:r>
                      <a:endParaRPr lang="de-DE" sz="1400" dirty="0">
                        <a:effectLst/>
                        <a:latin typeface="Times New Roman"/>
                        <a:ea typeface="Times New Roman"/>
                        <a:cs typeface="Times New Roman"/>
                      </a:endParaRPr>
                    </a:p>
                  </a:txBody>
                  <a:tcPr marL="68580" marR="68580" marT="0" marB="0" anchor="ctr"/>
                </a:tc>
                <a:tc>
                  <a:txBody>
                    <a:bodyPr/>
                    <a:lstStyle/>
                    <a:p>
                      <a:pPr algn="just">
                        <a:spcAft>
                          <a:spcPts val="0"/>
                        </a:spcAft>
                      </a:pPr>
                      <a:r>
                        <a:rPr lang="de-DE" sz="1400" dirty="0">
                          <a:effectLst/>
                        </a:rPr>
                        <a:t>MA</a:t>
                      </a:r>
                      <a:endParaRPr lang="de-DE" sz="1400" dirty="0">
                        <a:effectLst/>
                        <a:latin typeface="Times New Roman"/>
                        <a:ea typeface="Times New Roman"/>
                        <a:cs typeface="Times New Roman"/>
                      </a:endParaRPr>
                    </a:p>
                  </a:txBody>
                  <a:tcPr marL="68580" marR="68580" marT="0" marB="0" anchor="ctr"/>
                </a:tc>
                <a:tc>
                  <a:txBody>
                    <a:bodyPr/>
                    <a:lstStyle/>
                    <a:p>
                      <a:pPr algn="ctr">
                        <a:spcAft>
                          <a:spcPts val="0"/>
                        </a:spcAft>
                      </a:pPr>
                      <a:r>
                        <a:rPr lang="de-DE" sz="1400" dirty="0" smtClean="0">
                          <a:effectLst/>
                        </a:rPr>
                        <a:t>[0,1,1,1,0]</a:t>
                      </a:r>
                      <a:endParaRPr lang="de-DE" sz="1400" dirty="0">
                        <a:effectLst/>
                        <a:latin typeface="Times New Roman"/>
                        <a:ea typeface="Times New Roman"/>
                        <a:cs typeface="Times New Roman"/>
                      </a:endParaRPr>
                    </a:p>
                  </a:txBody>
                  <a:tcPr marL="68580" marR="68580" marT="0" marB="0" anchor="ctr"/>
                </a:tc>
                <a:tc>
                  <a:txBody>
                    <a:bodyPr/>
                    <a:lstStyle/>
                    <a:p>
                      <a:pPr algn="r">
                        <a:spcAft>
                          <a:spcPts val="0"/>
                        </a:spcAft>
                      </a:pPr>
                      <a:r>
                        <a:rPr lang="de-DE" sz="1400" dirty="0">
                          <a:effectLst/>
                        </a:rPr>
                        <a:t>11.4</a:t>
                      </a:r>
                      <a:endParaRPr lang="de-DE" sz="1400" dirty="0">
                        <a:effectLst/>
                        <a:latin typeface="Times New Roman"/>
                        <a:ea typeface="Times New Roman"/>
                        <a:cs typeface="Times New Roman"/>
                      </a:endParaRPr>
                    </a:p>
                  </a:txBody>
                  <a:tcPr marL="72000" marR="144000" marT="36000" marB="36000" anchor="ctr"/>
                </a:tc>
                <a:tc>
                  <a:txBody>
                    <a:bodyPr/>
                    <a:lstStyle/>
                    <a:p>
                      <a:pPr algn="r">
                        <a:spcAft>
                          <a:spcPts val="0"/>
                        </a:spcAft>
                      </a:pPr>
                      <a:r>
                        <a:rPr lang="de-DE" sz="1400" dirty="0">
                          <a:effectLst/>
                        </a:rPr>
                        <a:t>&gt;550</a:t>
                      </a:r>
                      <a:endParaRPr lang="de-DE" sz="1400" dirty="0">
                        <a:effectLst/>
                        <a:latin typeface="Times New Roman"/>
                        <a:ea typeface="Times New Roman"/>
                        <a:cs typeface="Times New Roman"/>
                      </a:endParaRPr>
                    </a:p>
                  </a:txBody>
                  <a:tcPr marL="72000" marR="144000" marT="36000" marB="36000" anchor="ctr"/>
                </a:tc>
              </a:tr>
              <a:tr h="267388">
                <a:tc>
                  <a:txBody>
                    <a:bodyPr/>
                    <a:lstStyle/>
                    <a:p>
                      <a:pPr algn="ctr">
                        <a:spcAft>
                          <a:spcPts val="0"/>
                        </a:spcAft>
                      </a:pPr>
                      <a:r>
                        <a:rPr lang="de-DE" sz="1400" b="0" dirty="0" smtClean="0">
                          <a:effectLst/>
                        </a:rPr>
                        <a:t>2</a:t>
                      </a:r>
                      <a:endParaRPr lang="de-DE" sz="1400" b="0" dirty="0">
                        <a:effectLst/>
                        <a:latin typeface="Times New Roman"/>
                        <a:ea typeface="Times New Roman"/>
                        <a:cs typeface="Times New Roman"/>
                      </a:endParaRPr>
                    </a:p>
                  </a:txBody>
                  <a:tcPr marL="68580" marR="68580" marT="0" marB="0" anchor="ctr"/>
                </a:tc>
                <a:tc>
                  <a:txBody>
                    <a:bodyPr/>
                    <a:lstStyle/>
                    <a:p>
                      <a:pPr algn="ctr">
                        <a:spcAft>
                          <a:spcPts val="0"/>
                        </a:spcAft>
                      </a:pPr>
                      <a:r>
                        <a:rPr lang="de-DE" sz="1400" dirty="0" smtClean="0">
                          <a:effectLst/>
                        </a:rPr>
                        <a:t>ein</a:t>
                      </a:r>
                      <a:endParaRPr lang="de-DE" sz="1400" dirty="0">
                        <a:effectLst/>
                        <a:latin typeface="Times New Roman"/>
                        <a:ea typeface="Times New Roman"/>
                        <a:cs typeface="Times New Roman"/>
                      </a:endParaRPr>
                    </a:p>
                  </a:txBody>
                  <a:tcPr marL="68580" marR="68580" marT="0" marB="0" anchor="ctr"/>
                </a:tc>
                <a:tc>
                  <a:txBody>
                    <a:bodyPr/>
                    <a:lstStyle/>
                    <a:p>
                      <a:pPr algn="just">
                        <a:spcAft>
                          <a:spcPts val="0"/>
                        </a:spcAft>
                      </a:pPr>
                      <a:r>
                        <a:rPr lang="de-DE" sz="1400">
                          <a:effectLst/>
                        </a:rPr>
                        <a:t>MA+Ferrit</a:t>
                      </a:r>
                      <a:endParaRPr lang="de-DE" sz="1400">
                        <a:effectLst/>
                        <a:latin typeface="Times New Roman"/>
                        <a:ea typeface="Times New Roman"/>
                        <a:cs typeface="Times New Roman"/>
                      </a:endParaRPr>
                    </a:p>
                  </a:txBody>
                  <a:tcPr marL="68580" marR="68580" marT="0" marB="0" anchor="ctr"/>
                </a:tc>
                <a:tc>
                  <a:txBody>
                    <a:bodyPr/>
                    <a:lstStyle/>
                    <a:p>
                      <a:pPr algn="ctr">
                        <a:spcAft>
                          <a:spcPts val="0"/>
                        </a:spcAft>
                      </a:pPr>
                      <a:r>
                        <a:rPr lang="de-DE" sz="1400" dirty="0">
                          <a:effectLst/>
                        </a:rPr>
                        <a:t>[</a:t>
                      </a:r>
                      <a:r>
                        <a:rPr lang="de-DE" sz="1400" dirty="0" smtClean="0">
                          <a:effectLst/>
                        </a:rPr>
                        <a:t>1,1,1,1,1</a:t>
                      </a:r>
                      <a:r>
                        <a:rPr lang="de-DE" sz="1400" dirty="0">
                          <a:effectLst/>
                        </a:rPr>
                        <a:t>]</a:t>
                      </a:r>
                      <a:endParaRPr lang="de-DE" sz="1400" dirty="0">
                        <a:effectLst/>
                        <a:latin typeface="Times New Roman"/>
                        <a:ea typeface="Times New Roman"/>
                        <a:cs typeface="Times New Roman"/>
                      </a:endParaRPr>
                    </a:p>
                  </a:txBody>
                  <a:tcPr marL="68580" marR="68580" marT="0" marB="0" anchor="ctr"/>
                </a:tc>
                <a:tc>
                  <a:txBody>
                    <a:bodyPr/>
                    <a:lstStyle/>
                    <a:p>
                      <a:pPr algn="r">
                        <a:spcAft>
                          <a:spcPts val="0"/>
                        </a:spcAft>
                      </a:pPr>
                      <a:r>
                        <a:rPr lang="de-DE" sz="1400" dirty="0">
                          <a:effectLst/>
                        </a:rPr>
                        <a:t>11.4</a:t>
                      </a:r>
                      <a:endParaRPr lang="de-DE" sz="1400" dirty="0">
                        <a:effectLst/>
                        <a:latin typeface="Times New Roman"/>
                        <a:ea typeface="Times New Roman"/>
                        <a:cs typeface="Times New Roman"/>
                      </a:endParaRPr>
                    </a:p>
                  </a:txBody>
                  <a:tcPr marL="72000" marR="144000" marT="36000" marB="36000" anchor="ctr"/>
                </a:tc>
                <a:tc>
                  <a:txBody>
                    <a:bodyPr/>
                    <a:lstStyle/>
                    <a:p>
                      <a:pPr algn="r">
                        <a:spcAft>
                          <a:spcPts val="0"/>
                        </a:spcAft>
                      </a:pPr>
                      <a:r>
                        <a:rPr lang="de-DE" sz="1400" dirty="0" smtClean="0">
                          <a:effectLst/>
                        </a:rPr>
                        <a:t>&gt;550</a:t>
                      </a:r>
                      <a:endParaRPr lang="de-DE" sz="1400" dirty="0">
                        <a:effectLst/>
                        <a:latin typeface="Times New Roman"/>
                        <a:ea typeface="Times New Roman"/>
                        <a:cs typeface="Times New Roman"/>
                      </a:endParaRPr>
                    </a:p>
                  </a:txBody>
                  <a:tcPr marL="72000" marR="144000" marT="36000" marB="36000" anchor="ctr"/>
                </a:tc>
              </a:tr>
              <a:tr h="267388">
                <a:tc>
                  <a:txBody>
                    <a:bodyPr/>
                    <a:lstStyle/>
                    <a:p>
                      <a:pPr algn="ctr">
                        <a:spcAft>
                          <a:spcPts val="0"/>
                        </a:spcAft>
                        <a:tabLst>
                          <a:tab pos="662305" algn="ctr"/>
                        </a:tabLst>
                      </a:pPr>
                      <a:r>
                        <a:rPr lang="de-DE" sz="1400" b="0" dirty="0">
                          <a:effectLst/>
                        </a:rPr>
                        <a:t>3</a:t>
                      </a:r>
                      <a:endParaRPr lang="de-DE" sz="1400" b="0" dirty="0">
                        <a:effectLst/>
                        <a:latin typeface="Times New Roman"/>
                        <a:ea typeface="Times New Roman"/>
                        <a:cs typeface="Times New Roman"/>
                      </a:endParaRPr>
                    </a:p>
                  </a:txBody>
                  <a:tcPr marL="68580" marR="68580" marT="0" marB="0" anchor="ctr"/>
                </a:tc>
                <a:tc>
                  <a:txBody>
                    <a:bodyPr/>
                    <a:lstStyle/>
                    <a:p>
                      <a:pPr algn="ctr">
                        <a:spcAft>
                          <a:spcPts val="0"/>
                        </a:spcAft>
                      </a:pPr>
                      <a:r>
                        <a:rPr lang="de-DE" sz="1400" dirty="0" smtClean="0">
                          <a:effectLst/>
                        </a:rPr>
                        <a:t>aus</a:t>
                      </a:r>
                      <a:endParaRPr lang="de-DE" sz="1400" dirty="0">
                        <a:effectLst/>
                        <a:latin typeface="Times New Roman"/>
                        <a:ea typeface="Times New Roman"/>
                        <a:cs typeface="Times New Roman"/>
                      </a:endParaRPr>
                    </a:p>
                  </a:txBody>
                  <a:tcPr marL="68580" marR="68580" marT="0" marB="0" anchor="ctr"/>
                </a:tc>
                <a:tc>
                  <a:txBody>
                    <a:bodyPr/>
                    <a:lstStyle/>
                    <a:p>
                      <a:pPr algn="just">
                        <a:spcAft>
                          <a:spcPts val="0"/>
                        </a:spcAft>
                      </a:pPr>
                      <a:r>
                        <a:rPr lang="de-DE" sz="1400">
                          <a:effectLst/>
                        </a:rPr>
                        <a:t>MA</a:t>
                      </a:r>
                      <a:endParaRPr lang="de-DE" sz="1400">
                        <a:effectLst/>
                        <a:latin typeface="Times New Roman"/>
                        <a:ea typeface="Times New Roman"/>
                        <a:cs typeface="Times New Roman"/>
                      </a:endParaRPr>
                    </a:p>
                  </a:txBody>
                  <a:tcPr marL="68580" marR="68580" marT="0" marB="0" anchor="ctr"/>
                </a:tc>
                <a:tc>
                  <a:txBody>
                    <a:bodyPr/>
                    <a:lstStyle/>
                    <a:p>
                      <a:pPr algn="ctr">
                        <a:spcAft>
                          <a:spcPts val="0"/>
                        </a:spcAft>
                      </a:pPr>
                      <a:r>
                        <a:rPr lang="de-DE" sz="1400" dirty="0" smtClean="0">
                          <a:effectLst/>
                        </a:rPr>
                        <a:t>[0,1,1,1,0]</a:t>
                      </a:r>
                      <a:endParaRPr lang="de-DE" sz="1400" dirty="0">
                        <a:effectLst/>
                        <a:latin typeface="Times New Roman"/>
                        <a:ea typeface="Times New Roman"/>
                        <a:cs typeface="Times New Roman"/>
                      </a:endParaRPr>
                    </a:p>
                  </a:txBody>
                  <a:tcPr marL="68580" marR="68580" marT="0" marB="0" anchor="ctr"/>
                </a:tc>
                <a:tc>
                  <a:txBody>
                    <a:bodyPr/>
                    <a:lstStyle/>
                    <a:p>
                      <a:pPr algn="r">
                        <a:spcAft>
                          <a:spcPts val="0"/>
                        </a:spcAft>
                      </a:pPr>
                      <a:r>
                        <a:rPr lang="de-DE" sz="1400" dirty="0" smtClean="0">
                          <a:effectLst/>
                        </a:rPr>
                        <a:t>&lt;6.8</a:t>
                      </a:r>
                      <a:endParaRPr lang="de-DE" sz="1400" dirty="0">
                        <a:effectLst/>
                        <a:latin typeface="Times New Roman"/>
                        <a:ea typeface="Times New Roman"/>
                        <a:cs typeface="Times New Roman"/>
                      </a:endParaRPr>
                    </a:p>
                  </a:txBody>
                  <a:tcPr marL="72000" marR="144000" marT="36000" marB="36000" anchor="ctr"/>
                </a:tc>
                <a:tc>
                  <a:txBody>
                    <a:bodyPr/>
                    <a:lstStyle/>
                    <a:p>
                      <a:pPr algn="r">
                        <a:spcAft>
                          <a:spcPts val="0"/>
                        </a:spcAft>
                      </a:pPr>
                      <a:r>
                        <a:rPr lang="de-DE" sz="1400" dirty="0">
                          <a:effectLst/>
                        </a:rPr>
                        <a:t>350</a:t>
                      </a:r>
                      <a:endParaRPr lang="de-DE" sz="1400" dirty="0">
                        <a:effectLst/>
                        <a:latin typeface="Times New Roman"/>
                        <a:ea typeface="Times New Roman"/>
                        <a:cs typeface="Times New Roman"/>
                      </a:endParaRPr>
                    </a:p>
                  </a:txBody>
                  <a:tcPr marL="72000" marR="144000" marT="36000" marB="36000" anchor="ctr"/>
                </a:tc>
              </a:tr>
              <a:tr h="267388">
                <a:tc>
                  <a:txBody>
                    <a:bodyPr/>
                    <a:lstStyle/>
                    <a:p>
                      <a:pPr algn="ctr">
                        <a:spcAft>
                          <a:spcPts val="0"/>
                        </a:spcAft>
                        <a:tabLst>
                          <a:tab pos="662305" algn="ctr"/>
                        </a:tabLst>
                      </a:pPr>
                      <a:r>
                        <a:rPr lang="de-DE" sz="1400" b="0" dirty="0">
                          <a:effectLst/>
                        </a:rPr>
                        <a:t>3</a:t>
                      </a:r>
                      <a:endParaRPr lang="de-DE" sz="1400" b="0" dirty="0">
                        <a:effectLst/>
                        <a:latin typeface="Times New Roman"/>
                        <a:ea typeface="Times New Roman"/>
                        <a:cs typeface="Times New Roman"/>
                      </a:endParaRPr>
                    </a:p>
                  </a:txBody>
                  <a:tcPr marL="68580" marR="6858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effectLst/>
                        </a:rPr>
                        <a:t>ein</a:t>
                      </a:r>
                      <a:endParaRPr lang="de-DE" sz="1400" dirty="0" smtClean="0">
                        <a:effectLst/>
                        <a:latin typeface="Times New Roman"/>
                        <a:ea typeface="Times New Roman"/>
                        <a:cs typeface="Times New Roman"/>
                      </a:endParaRPr>
                    </a:p>
                  </a:txBody>
                  <a:tcPr marL="68580" marR="68580" marT="0" marB="0" anchor="ctr"/>
                </a:tc>
                <a:tc>
                  <a:txBody>
                    <a:bodyPr/>
                    <a:lstStyle/>
                    <a:p>
                      <a:pPr algn="just">
                        <a:spcAft>
                          <a:spcPts val="0"/>
                        </a:spcAft>
                      </a:pPr>
                      <a:r>
                        <a:rPr lang="de-DE" sz="1400">
                          <a:effectLst/>
                        </a:rPr>
                        <a:t>MA+Ferrit</a:t>
                      </a:r>
                      <a:endParaRPr lang="de-DE" sz="1400">
                        <a:effectLst/>
                        <a:latin typeface="Times New Roman"/>
                        <a:ea typeface="Times New Roman"/>
                        <a:cs typeface="Times New Roman"/>
                      </a:endParaRPr>
                    </a:p>
                  </a:txBody>
                  <a:tcPr marL="68580" marR="68580" marT="0" marB="0" anchor="ctr"/>
                </a:tc>
                <a:tc>
                  <a:txBody>
                    <a:bodyPr/>
                    <a:lstStyle/>
                    <a:p>
                      <a:pPr algn="ctr">
                        <a:spcAft>
                          <a:spcPts val="0"/>
                        </a:spcAft>
                      </a:pPr>
                      <a:r>
                        <a:rPr lang="de-DE" sz="1400" dirty="0">
                          <a:effectLst/>
                        </a:rPr>
                        <a:t>[</a:t>
                      </a:r>
                      <a:r>
                        <a:rPr lang="de-DE" sz="1400" dirty="0" smtClean="0">
                          <a:effectLst/>
                        </a:rPr>
                        <a:t>1,1,1,1,1</a:t>
                      </a:r>
                      <a:r>
                        <a:rPr lang="de-DE" sz="1400" dirty="0">
                          <a:effectLst/>
                        </a:rPr>
                        <a:t>]</a:t>
                      </a:r>
                      <a:endParaRPr lang="de-DE" sz="1400" dirty="0">
                        <a:effectLst/>
                        <a:latin typeface="Times New Roman"/>
                        <a:ea typeface="Times New Roman"/>
                        <a:cs typeface="Times New Roman"/>
                      </a:endParaRPr>
                    </a:p>
                  </a:txBody>
                  <a:tcPr marL="68580" marR="68580" marT="0" marB="0" anchor="ctr"/>
                </a:tc>
                <a:tc>
                  <a:txBody>
                    <a:bodyPr/>
                    <a:lstStyle/>
                    <a:p>
                      <a:pPr algn="r">
                        <a:spcAft>
                          <a:spcPts val="0"/>
                        </a:spcAft>
                      </a:pPr>
                      <a:r>
                        <a:rPr lang="de-DE" sz="1400" dirty="0" smtClean="0">
                          <a:effectLst/>
                        </a:rPr>
                        <a:t>&lt;6.8</a:t>
                      </a:r>
                      <a:endParaRPr lang="de-DE" sz="1400" dirty="0">
                        <a:effectLst/>
                        <a:latin typeface="Times New Roman"/>
                        <a:ea typeface="Times New Roman"/>
                        <a:cs typeface="Times New Roman"/>
                      </a:endParaRPr>
                    </a:p>
                  </a:txBody>
                  <a:tcPr marL="72000" marR="144000" marT="36000" marB="36000" anchor="ctr"/>
                </a:tc>
                <a:tc>
                  <a:txBody>
                    <a:bodyPr/>
                    <a:lstStyle/>
                    <a:p>
                      <a:pPr algn="r">
                        <a:spcAft>
                          <a:spcPts val="0"/>
                        </a:spcAft>
                      </a:pPr>
                      <a:r>
                        <a:rPr lang="de-DE" sz="1400" dirty="0">
                          <a:effectLst/>
                        </a:rPr>
                        <a:t>350</a:t>
                      </a:r>
                      <a:endParaRPr lang="de-DE" sz="1400" dirty="0">
                        <a:effectLst/>
                        <a:latin typeface="Times New Roman"/>
                        <a:ea typeface="Times New Roman"/>
                        <a:cs typeface="Times New Roman"/>
                      </a:endParaRPr>
                    </a:p>
                  </a:txBody>
                  <a:tcPr marL="72000" marR="144000" marT="36000" marB="36000" anchor="ctr"/>
                </a:tc>
              </a:tr>
              <a:tr h="267388">
                <a:tc>
                  <a:txBody>
                    <a:bodyPr/>
                    <a:lstStyle/>
                    <a:p>
                      <a:pPr algn="ctr">
                        <a:spcAft>
                          <a:spcPts val="0"/>
                        </a:spcAft>
                        <a:tabLst>
                          <a:tab pos="662305" algn="ctr"/>
                        </a:tabLst>
                      </a:pPr>
                      <a:r>
                        <a:rPr lang="de-DE" sz="1400" b="1" dirty="0">
                          <a:effectLst/>
                        </a:rPr>
                        <a:t>4</a:t>
                      </a:r>
                      <a:endParaRPr lang="de-DE" sz="1400" b="1" dirty="0">
                        <a:effectLst/>
                        <a:latin typeface="Times New Roman"/>
                        <a:ea typeface="Times New Roman"/>
                        <a:cs typeface="Times New Roman"/>
                      </a:endParaRPr>
                    </a:p>
                  </a:txBody>
                  <a:tcPr marL="68580" marR="68580" marT="0" marB="0" anchor="ctr"/>
                </a:tc>
                <a:tc>
                  <a:txBody>
                    <a:bodyPr/>
                    <a:lstStyle/>
                    <a:p>
                      <a:pPr algn="ctr">
                        <a:spcAft>
                          <a:spcPts val="0"/>
                        </a:spcAft>
                      </a:pPr>
                      <a:r>
                        <a:rPr kumimoji="0" lang="de-DE" sz="1400" b="1" i="0" u="none" strike="noStrike" kern="1200" cap="none" spc="0" normalizeH="0" baseline="0" noProof="0" smtClean="0">
                          <a:ln>
                            <a:noFill/>
                          </a:ln>
                          <a:solidFill>
                            <a:prstClr val="black"/>
                          </a:solidFill>
                          <a:effectLst/>
                          <a:uLnTx/>
                          <a:uFillTx/>
                          <a:latin typeface="+mn-lt"/>
                          <a:ea typeface="+mn-ea"/>
                          <a:cs typeface="+mn-cs"/>
                        </a:rPr>
                        <a:t>aus</a:t>
                      </a:r>
                      <a:endParaRPr lang="de-DE" sz="1400" b="1" dirty="0">
                        <a:effectLst/>
                        <a:latin typeface="Times New Roman"/>
                        <a:ea typeface="Times New Roman"/>
                        <a:cs typeface="Times New Roman"/>
                      </a:endParaRPr>
                    </a:p>
                  </a:txBody>
                  <a:tcPr marL="68580" marR="68580" marT="0" marB="0" anchor="ctr"/>
                </a:tc>
                <a:tc>
                  <a:txBody>
                    <a:bodyPr/>
                    <a:lstStyle/>
                    <a:p>
                      <a:pPr algn="just">
                        <a:spcAft>
                          <a:spcPts val="0"/>
                        </a:spcAft>
                      </a:pPr>
                      <a:r>
                        <a:rPr lang="de-DE" sz="1400" b="1" dirty="0">
                          <a:effectLst/>
                        </a:rPr>
                        <a:t>Ferrit</a:t>
                      </a:r>
                      <a:endParaRPr lang="de-DE" sz="1400" b="1" dirty="0">
                        <a:effectLst/>
                        <a:latin typeface="Times New Roman"/>
                        <a:ea typeface="Times New Roman"/>
                        <a:cs typeface="Times New Roman"/>
                      </a:endParaRPr>
                    </a:p>
                  </a:txBody>
                  <a:tcPr marL="68580" marR="68580" marT="0" marB="0" anchor="ctr"/>
                </a:tc>
                <a:tc>
                  <a:txBody>
                    <a:bodyPr/>
                    <a:lstStyle/>
                    <a:p>
                      <a:pPr algn="ctr">
                        <a:spcAft>
                          <a:spcPts val="0"/>
                        </a:spcAft>
                      </a:pPr>
                      <a:r>
                        <a:rPr lang="de-DE" sz="1400" b="1" dirty="0">
                          <a:effectLst/>
                        </a:rPr>
                        <a:t>[1,0,0,0,1]</a:t>
                      </a:r>
                      <a:endParaRPr lang="de-DE" sz="1400" b="1" dirty="0">
                        <a:effectLst/>
                        <a:latin typeface="Times New Roman"/>
                        <a:ea typeface="Times New Roman"/>
                        <a:cs typeface="Times New Roman"/>
                      </a:endParaRPr>
                    </a:p>
                  </a:txBody>
                  <a:tcPr marL="68580" marR="68580" marT="0" marB="0" anchor="ctr"/>
                </a:tc>
                <a:tc>
                  <a:txBody>
                    <a:bodyPr/>
                    <a:lstStyle/>
                    <a:p>
                      <a:pPr algn="r">
                        <a:spcAft>
                          <a:spcPts val="0"/>
                        </a:spcAft>
                      </a:pPr>
                      <a:r>
                        <a:rPr lang="de-DE" sz="1400" b="1" dirty="0">
                          <a:effectLst/>
                        </a:rPr>
                        <a:t>11.4</a:t>
                      </a:r>
                      <a:endParaRPr lang="de-DE" sz="1400" b="1" dirty="0">
                        <a:effectLst/>
                        <a:latin typeface="Times New Roman"/>
                        <a:ea typeface="Times New Roman"/>
                        <a:cs typeface="Times New Roman"/>
                      </a:endParaRPr>
                    </a:p>
                  </a:txBody>
                  <a:tcPr marL="72000" marR="144000" marT="36000" marB="36000" anchor="ctr"/>
                </a:tc>
                <a:tc>
                  <a:txBody>
                    <a:bodyPr/>
                    <a:lstStyle/>
                    <a:p>
                      <a:pPr algn="r">
                        <a:spcAft>
                          <a:spcPts val="0"/>
                        </a:spcAft>
                      </a:pPr>
                      <a:r>
                        <a:rPr lang="de-DE" sz="1400" b="1" dirty="0">
                          <a:effectLst/>
                        </a:rPr>
                        <a:t>&gt;550</a:t>
                      </a:r>
                      <a:endParaRPr lang="de-DE" sz="1400" b="1" dirty="0">
                        <a:effectLst/>
                        <a:latin typeface="Times New Roman"/>
                        <a:ea typeface="Times New Roman"/>
                        <a:cs typeface="Times New Roman"/>
                      </a:endParaRPr>
                    </a:p>
                  </a:txBody>
                  <a:tcPr marL="72000" marR="144000" marT="36000" marB="36000" anchor="ctr"/>
                </a:tc>
              </a:tr>
              <a:tr h="267388">
                <a:tc>
                  <a:txBody>
                    <a:bodyPr/>
                    <a:lstStyle/>
                    <a:p>
                      <a:pPr algn="ctr">
                        <a:spcAft>
                          <a:spcPts val="0"/>
                        </a:spcAft>
                        <a:tabLst>
                          <a:tab pos="662305" algn="ctr"/>
                        </a:tabLst>
                      </a:pPr>
                      <a:r>
                        <a:rPr lang="de-DE" sz="1400" b="0" dirty="0">
                          <a:effectLst/>
                        </a:rPr>
                        <a:t>5</a:t>
                      </a:r>
                      <a:endParaRPr lang="de-DE" sz="1400" b="0" dirty="0">
                        <a:effectLst/>
                        <a:latin typeface="Times New Roman"/>
                        <a:ea typeface="Times New Roman"/>
                        <a:cs typeface="Times New Roman"/>
                      </a:endParaRPr>
                    </a:p>
                  </a:txBody>
                  <a:tcPr marL="68580" marR="68580" marT="0" marB="0" anchor="ctr"/>
                </a:tc>
                <a:tc>
                  <a:txBody>
                    <a:bodyPr/>
                    <a:lstStyle/>
                    <a:p>
                      <a:pPr algn="ctr">
                        <a:spcAft>
                          <a:spcPts val="0"/>
                        </a:spcAft>
                      </a:pPr>
                      <a:r>
                        <a:rPr lang="de-DE" sz="1400" dirty="0" smtClean="0">
                          <a:effectLst/>
                        </a:rPr>
                        <a:t>aus</a:t>
                      </a:r>
                      <a:endParaRPr lang="de-DE" sz="1400" dirty="0">
                        <a:effectLst/>
                        <a:latin typeface="Times New Roman"/>
                        <a:ea typeface="Times New Roman"/>
                        <a:cs typeface="Times New Roman"/>
                      </a:endParaRPr>
                    </a:p>
                  </a:txBody>
                  <a:tcPr marL="68580" marR="68580" marT="0" marB="0" anchor="ctr"/>
                </a:tc>
                <a:tc>
                  <a:txBody>
                    <a:bodyPr/>
                    <a:lstStyle/>
                    <a:p>
                      <a:pPr algn="just">
                        <a:spcAft>
                          <a:spcPts val="0"/>
                        </a:spcAft>
                      </a:pPr>
                      <a:r>
                        <a:rPr lang="de-DE" sz="1400" dirty="0">
                          <a:effectLst/>
                        </a:rPr>
                        <a:t>Ferrit</a:t>
                      </a:r>
                      <a:endParaRPr lang="de-DE" sz="1400" dirty="0">
                        <a:effectLst/>
                        <a:latin typeface="Times New Roman"/>
                        <a:ea typeface="Times New Roman"/>
                        <a:cs typeface="Times New Roman"/>
                      </a:endParaRPr>
                    </a:p>
                  </a:txBody>
                  <a:tcPr marL="68580" marR="68580" marT="0" marB="0" anchor="ctr"/>
                </a:tc>
                <a:tc>
                  <a:txBody>
                    <a:bodyPr/>
                    <a:lstStyle/>
                    <a:p>
                      <a:pPr algn="ctr">
                        <a:spcAft>
                          <a:spcPts val="0"/>
                        </a:spcAft>
                      </a:pPr>
                      <a:r>
                        <a:rPr lang="de-DE" sz="1400" dirty="0">
                          <a:effectLst/>
                        </a:rPr>
                        <a:t>[1,0,0,0,1]</a:t>
                      </a:r>
                      <a:endParaRPr lang="de-DE" sz="1400" dirty="0">
                        <a:effectLst/>
                        <a:latin typeface="Times New Roman"/>
                        <a:ea typeface="Times New Roman"/>
                        <a:cs typeface="Times New Roman"/>
                      </a:endParaRPr>
                    </a:p>
                  </a:txBody>
                  <a:tcPr marL="68580" marR="68580" marT="0" marB="0" anchor="ctr"/>
                </a:tc>
                <a:tc>
                  <a:txBody>
                    <a:bodyPr/>
                    <a:lstStyle/>
                    <a:p>
                      <a:pPr algn="r">
                        <a:spcAft>
                          <a:spcPts val="0"/>
                        </a:spcAft>
                      </a:pPr>
                      <a:r>
                        <a:rPr lang="de-DE" sz="1400" dirty="0">
                          <a:effectLst/>
                        </a:rPr>
                        <a:t>6.8</a:t>
                      </a:r>
                      <a:endParaRPr lang="de-DE" sz="1400" dirty="0">
                        <a:effectLst/>
                        <a:latin typeface="Times New Roman"/>
                        <a:ea typeface="Times New Roman"/>
                        <a:cs typeface="Times New Roman"/>
                      </a:endParaRPr>
                    </a:p>
                  </a:txBody>
                  <a:tcPr marL="72000" marR="144000" marT="36000" marB="36000" anchor="ctr"/>
                </a:tc>
                <a:tc>
                  <a:txBody>
                    <a:bodyPr/>
                    <a:lstStyle/>
                    <a:p>
                      <a:pPr algn="r">
                        <a:spcAft>
                          <a:spcPts val="0"/>
                        </a:spcAft>
                      </a:pPr>
                      <a:r>
                        <a:rPr lang="de-DE" sz="1400" dirty="0" smtClean="0">
                          <a:effectLst/>
                        </a:rPr>
                        <a:t>550</a:t>
                      </a:r>
                      <a:endParaRPr lang="de-DE" sz="1400" dirty="0">
                        <a:effectLst/>
                        <a:latin typeface="Times New Roman"/>
                        <a:ea typeface="Times New Roman"/>
                        <a:cs typeface="Times New Roman"/>
                      </a:endParaRPr>
                    </a:p>
                  </a:txBody>
                  <a:tcPr marL="72000" marR="144000" marT="36000" marB="36000" anchor="ctr"/>
                </a:tc>
              </a:tr>
              <a:tr h="267388">
                <a:tc>
                  <a:txBody>
                    <a:bodyPr/>
                    <a:lstStyle/>
                    <a:p>
                      <a:pPr algn="ctr">
                        <a:spcAft>
                          <a:spcPts val="0"/>
                        </a:spcAft>
                        <a:tabLst>
                          <a:tab pos="662305" algn="ctr"/>
                        </a:tabLst>
                      </a:pPr>
                      <a:r>
                        <a:rPr lang="de-DE" sz="1400" b="0" dirty="0">
                          <a:effectLst/>
                        </a:rPr>
                        <a:t>6</a:t>
                      </a:r>
                      <a:endParaRPr lang="de-DE" sz="1400" b="0" dirty="0">
                        <a:effectLst/>
                        <a:latin typeface="Times New Roman"/>
                        <a:ea typeface="Times New Roman"/>
                        <a:cs typeface="Times New Roman"/>
                      </a:endParaRPr>
                    </a:p>
                  </a:txBody>
                  <a:tcPr marL="68580" marR="68580" marT="0" marB="0" anchor="ctr"/>
                </a:tc>
                <a:tc>
                  <a:txBody>
                    <a:bodyPr/>
                    <a:lstStyle/>
                    <a:p>
                      <a:pPr algn="ctr">
                        <a:spcAft>
                          <a:spcPts val="0"/>
                        </a:spcAft>
                      </a:pPr>
                      <a:r>
                        <a:rPr lang="de-DE" sz="1400" dirty="0" smtClean="0">
                          <a:effectLst/>
                        </a:rPr>
                        <a:t>aus</a:t>
                      </a:r>
                      <a:endParaRPr lang="de-DE" sz="1400" dirty="0">
                        <a:effectLst/>
                        <a:latin typeface="Times New Roman"/>
                        <a:ea typeface="Times New Roman"/>
                        <a:cs typeface="Times New Roman"/>
                      </a:endParaRPr>
                    </a:p>
                  </a:txBody>
                  <a:tcPr marL="68580" marR="68580" marT="0" marB="0" anchor="ctr"/>
                </a:tc>
                <a:tc>
                  <a:txBody>
                    <a:bodyPr/>
                    <a:lstStyle/>
                    <a:p>
                      <a:pPr algn="just">
                        <a:spcAft>
                          <a:spcPts val="0"/>
                        </a:spcAft>
                      </a:pPr>
                      <a:r>
                        <a:rPr lang="de-DE" sz="1400" dirty="0">
                          <a:effectLst/>
                        </a:rPr>
                        <a:t>Ferrit</a:t>
                      </a:r>
                      <a:endParaRPr lang="de-DE" sz="1400" dirty="0">
                        <a:effectLst/>
                        <a:latin typeface="Times New Roman"/>
                        <a:ea typeface="Times New Roman"/>
                        <a:cs typeface="Times New Roman"/>
                      </a:endParaRPr>
                    </a:p>
                  </a:txBody>
                  <a:tcPr marL="68580" marR="68580" marT="0" marB="0" anchor="ctr"/>
                </a:tc>
                <a:tc>
                  <a:txBody>
                    <a:bodyPr/>
                    <a:lstStyle/>
                    <a:p>
                      <a:pPr algn="ctr">
                        <a:spcAft>
                          <a:spcPts val="0"/>
                        </a:spcAft>
                      </a:pPr>
                      <a:r>
                        <a:rPr lang="de-DE" sz="1400" dirty="0">
                          <a:effectLst/>
                        </a:rPr>
                        <a:t>[1,0,0,0,1]</a:t>
                      </a:r>
                      <a:endParaRPr lang="de-DE" sz="1400" dirty="0">
                        <a:effectLst/>
                        <a:latin typeface="Times New Roman"/>
                        <a:ea typeface="Times New Roman"/>
                        <a:cs typeface="Times New Roman"/>
                      </a:endParaRPr>
                    </a:p>
                  </a:txBody>
                  <a:tcPr marL="68580" marR="68580" marT="0" marB="0" anchor="ctr"/>
                </a:tc>
                <a:tc>
                  <a:txBody>
                    <a:bodyPr/>
                    <a:lstStyle/>
                    <a:p>
                      <a:pPr algn="r">
                        <a:spcAft>
                          <a:spcPts val="0"/>
                        </a:spcAft>
                      </a:pPr>
                      <a:r>
                        <a:rPr lang="de-DE" sz="1400" dirty="0">
                          <a:effectLst/>
                        </a:rPr>
                        <a:t>&lt;6.8</a:t>
                      </a:r>
                      <a:endParaRPr lang="de-DE" sz="1400" dirty="0">
                        <a:effectLst/>
                        <a:latin typeface="Times New Roman"/>
                        <a:ea typeface="Times New Roman"/>
                        <a:cs typeface="Times New Roman"/>
                      </a:endParaRPr>
                    </a:p>
                  </a:txBody>
                  <a:tcPr marL="72000" marR="144000" marT="36000" marB="36000" anchor="ctr"/>
                </a:tc>
                <a:tc>
                  <a:txBody>
                    <a:bodyPr/>
                    <a:lstStyle/>
                    <a:p>
                      <a:pPr algn="r">
                        <a:spcAft>
                          <a:spcPts val="0"/>
                        </a:spcAft>
                      </a:pPr>
                      <a:r>
                        <a:rPr lang="de-DE" sz="1400" dirty="0">
                          <a:effectLst/>
                        </a:rPr>
                        <a:t>350</a:t>
                      </a:r>
                      <a:endParaRPr lang="de-DE" sz="1400" dirty="0">
                        <a:effectLst/>
                        <a:latin typeface="Times New Roman"/>
                        <a:ea typeface="Times New Roman"/>
                        <a:cs typeface="Times New Roman"/>
                      </a:endParaRPr>
                    </a:p>
                  </a:txBody>
                  <a:tcPr marL="72000" marR="144000" marT="36000" marB="36000" anchor="ctr"/>
                </a:tc>
              </a:tr>
            </a:tbl>
          </a:graphicData>
        </a:graphic>
      </p:graphicFrame>
      <p:sp>
        <p:nvSpPr>
          <p:cNvPr id="10" name="Textfeld 9"/>
          <p:cNvSpPr txBox="1"/>
          <p:nvPr/>
        </p:nvSpPr>
        <p:spPr>
          <a:xfrm>
            <a:off x="772886" y="4887686"/>
            <a:ext cx="7739743" cy="646331"/>
          </a:xfrm>
          <a:prstGeom prst="rect">
            <a:avLst/>
          </a:prstGeom>
        </p:spPr>
        <p:txBody>
          <a:bodyPr vert="horz" wrap="square" lIns="91440" tIns="45720" rIns="91440" bIns="45720" rtlCol="0" anchor="t">
            <a:spAutoFit/>
          </a:bodyPr>
          <a:lstStyle/>
          <a:p>
            <a:pPr algn="l"/>
            <a:r>
              <a:rPr lang="de-DE" dirty="0" smtClean="0">
                <a:solidFill>
                  <a:srgbClr val="FF0000"/>
                </a:solidFill>
              </a:rPr>
              <a:t>Wenn MA-Kavitäten nicht benötigt werden, bitte immer ausschalten!</a:t>
            </a:r>
          </a:p>
          <a:p>
            <a:pPr algn="l"/>
            <a:r>
              <a:rPr lang="de-DE" dirty="0" smtClean="0">
                <a:solidFill>
                  <a:srgbClr val="FF0000"/>
                </a:solidFill>
              </a:rPr>
              <a:t>Verlustleistung pro nicht verwendeter MA-Kavität 250kW!</a:t>
            </a:r>
          </a:p>
        </p:txBody>
      </p:sp>
      <p:sp>
        <p:nvSpPr>
          <p:cNvPr id="11" name="Textfeld 10"/>
          <p:cNvSpPr txBox="1"/>
          <p:nvPr/>
        </p:nvSpPr>
        <p:spPr>
          <a:xfrm>
            <a:off x="772885" y="5680854"/>
            <a:ext cx="7554685" cy="307777"/>
          </a:xfrm>
          <a:prstGeom prst="rect">
            <a:avLst/>
          </a:prstGeom>
        </p:spPr>
        <p:txBody>
          <a:bodyPr vert="horz" wrap="square" lIns="91440" tIns="45720" rIns="91440" bIns="45720" rtlCol="0" anchor="t">
            <a:spAutoFit/>
          </a:bodyPr>
          <a:lstStyle/>
          <a:p>
            <a:pPr algn="l"/>
            <a:r>
              <a:rPr lang="de-DE" sz="1400" i="1" dirty="0" smtClean="0"/>
              <a:t>Langfristig wird technische Lösung für automatische Abschaltung entwickelt</a:t>
            </a:r>
          </a:p>
        </p:txBody>
      </p:sp>
    </p:spTree>
    <p:extLst>
      <p:ext uri="{BB962C8B-B14F-4D97-AF65-F5344CB8AC3E}">
        <p14:creationId xmlns:p14="http://schemas.microsoft.com/office/powerpoint/2010/main" val="78987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Inhalt</a:t>
            </a:r>
            <a:endParaRPr lang="de-DE" dirty="0"/>
          </a:p>
        </p:txBody>
      </p:sp>
      <p:sp>
        <p:nvSpPr>
          <p:cNvPr id="3" name="Inhaltsplatzhalter 2"/>
          <p:cNvSpPr>
            <a:spLocks noGrp="1"/>
          </p:cNvSpPr>
          <p:nvPr>
            <p:ph idx="1"/>
          </p:nvPr>
        </p:nvSpPr>
        <p:spPr/>
        <p:txBody>
          <a:bodyPr/>
          <a:lstStyle/>
          <a:p>
            <a:r>
              <a:rPr lang="de-DE" dirty="0" smtClean="0"/>
              <a:t>Einleitung</a:t>
            </a:r>
          </a:p>
          <a:p>
            <a:r>
              <a:rPr lang="de-DE" dirty="0" smtClean="0"/>
              <a:t>Überblick </a:t>
            </a:r>
            <a:r>
              <a:rPr lang="de-DE" dirty="0" err="1" smtClean="0"/>
              <a:t>SchedulingApp</a:t>
            </a:r>
            <a:r>
              <a:rPr lang="de-DE" dirty="0" smtClean="0"/>
              <a:t> und </a:t>
            </a:r>
            <a:r>
              <a:rPr lang="de-DE" dirty="0" err="1" smtClean="0"/>
              <a:t>ParamModi</a:t>
            </a:r>
            <a:endParaRPr lang="de-DE" dirty="0" smtClean="0"/>
          </a:p>
          <a:p>
            <a:r>
              <a:rPr lang="de-DE" dirty="0" smtClean="0"/>
              <a:t>Einstellung SIS18</a:t>
            </a:r>
          </a:p>
          <a:p>
            <a:pPr lvl="1"/>
            <a:r>
              <a:rPr lang="de-DE" dirty="0" smtClean="0"/>
              <a:t>Multi-Turn-Injektion</a:t>
            </a:r>
          </a:p>
          <a:p>
            <a:pPr lvl="1"/>
            <a:r>
              <a:rPr lang="de-DE" dirty="0" smtClean="0"/>
              <a:t>HF und Beschleunigung</a:t>
            </a:r>
          </a:p>
          <a:p>
            <a:pPr lvl="1"/>
            <a:r>
              <a:rPr lang="de-DE" dirty="0" smtClean="0"/>
              <a:t>Schnelle Extraktion</a:t>
            </a:r>
          </a:p>
          <a:p>
            <a:pPr lvl="1"/>
            <a:r>
              <a:rPr lang="de-DE" dirty="0" smtClean="0"/>
              <a:t>Langsame Extraktion</a:t>
            </a:r>
          </a:p>
          <a:p>
            <a:pPr lvl="1"/>
            <a:r>
              <a:rPr lang="de-DE" dirty="0" err="1" smtClean="0"/>
              <a:t>Orbitkorrektur</a:t>
            </a:r>
            <a:endParaRPr lang="de-DE" dirty="0" smtClean="0"/>
          </a:p>
        </p:txBody>
      </p:sp>
      <p:sp>
        <p:nvSpPr>
          <p:cNvPr id="6" name="Foliennummernplatzhalter 5"/>
          <p:cNvSpPr>
            <a:spLocks noGrp="1"/>
          </p:cNvSpPr>
          <p:nvPr>
            <p:ph type="sldNum" sz="quarter" idx="12"/>
          </p:nvPr>
        </p:nvSpPr>
        <p:spPr/>
        <p:txBody>
          <a:bodyPr/>
          <a:lstStyle/>
          <a:p>
            <a:fld id="{125CBDDA-5CCF-8748-8988-9DC6C8981774}" type="slidenum">
              <a:rPr lang="de-DE" smtClean="0"/>
              <a:t>2</a:t>
            </a:fld>
            <a:endParaRPr lang="de-DE"/>
          </a:p>
        </p:txBody>
      </p:sp>
      <p:sp>
        <p:nvSpPr>
          <p:cNvPr id="4" name="Datumsplatzhalter 3"/>
          <p:cNvSpPr>
            <a:spLocks noGrp="1"/>
          </p:cNvSpPr>
          <p:nvPr>
            <p:ph type="dt" sz="half" idx="2"/>
          </p:nvPr>
        </p:nvSpPr>
        <p:spPr/>
        <p:txBody>
          <a:bodyPr/>
          <a:lstStyle/>
          <a:p>
            <a:r>
              <a:rPr lang="de-DE" smtClean="0"/>
              <a:t>14.01.2019</a:t>
            </a:r>
            <a:endParaRPr lang="de-DE" dirty="0"/>
          </a:p>
        </p:txBody>
      </p:sp>
      <p:sp>
        <p:nvSpPr>
          <p:cNvPr id="5" name="Fußzeilenplatzhalter 4"/>
          <p:cNvSpPr>
            <a:spLocks noGrp="1"/>
          </p:cNvSpPr>
          <p:nvPr>
            <p:ph type="ftr" sz="quarter" idx="3"/>
          </p:nvPr>
        </p:nvSpPr>
        <p:spPr/>
        <p:txBody>
          <a:bodyPr/>
          <a:lstStyle/>
          <a:p>
            <a:pPr algn="l"/>
            <a:r>
              <a:rPr lang="en-US" smtClean="0"/>
              <a:t>SIS18-Betrieb / Operateuersschulung 2019</a:t>
            </a:r>
            <a:endParaRPr lang="de-DE" dirty="0"/>
          </a:p>
        </p:txBody>
      </p:sp>
    </p:spTree>
    <p:extLst>
      <p:ext uri="{BB962C8B-B14F-4D97-AF65-F5344CB8AC3E}">
        <p14:creationId xmlns:p14="http://schemas.microsoft.com/office/powerpoint/2010/main" val="1485817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HF-Einfang </a:t>
            </a:r>
            <a:r>
              <a:rPr lang="de-DE" dirty="0"/>
              <a:t>und Energie</a:t>
            </a:r>
          </a:p>
        </p:txBody>
      </p:sp>
      <p:sp>
        <p:nvSpPr>
          <p:cNvPr id="4" name="Foliennummernplatzhalter 3"/>
          <p:cNvSpPr>
            <a:spLocks noGrp="1"/>
          </p:cNvSpPr>
          <p:nvPr>
            <p:ph type="sldNum" sz="quarter" idx="10"/>
          </p:nvPr>
        </p:nvSpPr>
        <p:spPr/>
        <p:txBody>
          <a:bodyPr/>
          <a:lstStyle/>
          <a:p>
            <a:fld id="{125CBDDA-5CCF-8748-8988-9DC6C8981774}" type="slidenum">
              <a:rPr lang="de-DE" smtClean="0"/>
              <a:t>20</a:t>
            </a:fld>
            <a:endParaRPr lang="de-DE"/>
          </a:p>
        </p:txBody>
      </p:sp>
      <p:sp>
        <p:nvSpPr>
          <p:cNvPr id="5" name="Datumsplatzhalter 4"/>
          <p:cNvSpPr>
            <a:spLocks noGrp="1"/>
          </p:cNvSpPr>
          <p:nvPr>
            <p:ph type="dt" sz="half" idx="11"/>
          </p:nvPr>
        </p:nvSpPr>
        <p:spPr/>
        <p:txBody>
          <a:bodyPr/>
          <a:lstStyle/>
          <a:p>
            <a:r>
              <a:rPr lang="de-DE" smtClean="0"/>
              <a:t>14.01.2019</a:t>
            </a:r>
            <a:endParaRPr lang="de-DE" dirty="0"/>
          </a:p>
        </p:txBody>
      </p:sp>
      <p:sp>
        <p:nvSpPr>
          <p:cNvPr id="8" name="Inhaltsplatzhalter 7"/>
          <p:cNvSpPr>
            <a:spLocks noGrp="1"/>
          </p:cNvSpPr>
          <p:nvPr>
            <p:ph sz="half" idx="1"/>
          </p:nvPr>
        </p:nvSpPr>
        <p:spPr>
          <a:xfrm>
            <a:off x="6291943" y="1406770"/>
            <a:ext cx="2745712" cy="5034224"/>
          </a:xfrm>
        </p:spPr>
        <p:txBody>
          <a:bodyPr>
            <a:normAutofit/>
          </a:bodyPr>
          <a:lstStyle/>
          <a:p>
            <a:r>
              <a:rPr lang="de-DE" dirty="0" smtClean="0"/>
              <a:t>HF- Frequenz muss zu</a:t>
            </a:r>
            <a:r>
              <a:rPr lang="de-DE" dirty="0"/>
              <a:t/>
            </a:r>
            <a:br>
              <a:rPr lang="de-DE" dirty="0"/>
            </a:br>
            <a:r>
              <a:rPr lang="de-DE" dirty="0" smtClean="0"/>
              <a:t>Umlauffrequenz passen</a:t>
            </a:r>
          </a:p>
          <a:p>
            <a:r>
              <a:rPr lang="de-DE" dirty="0" smtClean="0"/>
              <a:t>Korrektur </a:t>
            </a:r>
            <a:r>
              <a:rPr lang="de-DE" dirty="0"/>
              <a:t>über die </a:t>
            </a:r>
            <a:br>
              <a:rPr lang="de-DE" dirty="0"/>
            </a:br>
            <a:r>
              <a:rPr lang="de-DE" dirty="0"/>
              <a:t>Injektionsenergie</a:t>
            </a:r>
            <a:br>
              <a:rPr lang="de-DE" dirty="0"/>
            </a:br>
            <a:r>
              <a:rPr lang="de-DE" dirty="0"/>
              <a:t>im </a:t>
            </a:r>
            <a:r>
              <a:rPr lang="de-DE" dirty="0" err="1" smtClean="0"/>
              <a:t>ParamModi</a:t>
            </a:r>
            <a:endParaRPr lang="de-DE" dirty="0" smtClean="0"/>
          </a:p>
          <a:p>
            <a:r>
              <a:rPr lang="de-DE" dirty="0" smtClean="0"/>
              <a:t>Drift der </a:t>
            </a:r>
            <a:r>
              <a:rPr lang="de-DE" dirty="0" err="1" smtClean="0"/>
              <a:t>Unilac</a:t>
            </a:r>
            <a:r>
              <a:rPr lang="de-DE" dirty="0" smtClean="0"/>
              <a:t>-Energie</a:t>
            </a:r>
            <a:r>
              <a:rPr lang="de-DE" dirty="0"/>
              <a:t/>
            </a:r>
            <a:br>
              <a:rPr lang="de-DE" dirty="0"/>
            </a:br>
            <a:r>
              <a:rPr lang="de-DE" dirty="0" smtClean="0"/>
              <a:t>möglich, daher laufen lassen und regelmäßig </a:t>
            </a:r>
            <a:r>
              <a:rPr lang="de-DE" dirty="0"/>
              <a:t/>
            </a:r>
            <a:br>
              <a:rPr lang="de-DE" dirty="0"/>
            </a:br>
            <a:r>
              <a:rPr lang="de-DE" dirty="0" smtClean="0"/>
              <a:t>überprüfen</a:t>
            </a:r>
          </a:p>
          <a:p>
            <a:r>
              <a:rPr lang="de-DE" dirty="0" smtClean="0"/>
              <a:t>Idealerweise </a:t>
            </a:r>
            <a:r>
              <a:rPr lang="de-DE" dirty="0"/>
              <a:t>auch die </a:t>
            </a:r>
            <a:br>
              <a:rPr lang="de-DE" dirty="0"/>
            </a:br>
            <a:r>
              <a:rPr lang="de-DE" dirty="0" smtClean="0"/>
              <a:t>Impulsbreite </a:t>
            </a:r>
            <a:r>
              <a:rPr lang="de-DE" dirty="0"/>
              <a:t>des</a:t>
            </a:r>
            <a:br>
              <a:rPr lang="de-DE" dirty="0"/>
            </a:br>
            <a:r>
              <a:rPr lang="de-DE" dirty="0" err="1" smtClean="0"/>
              <a:t>ungebunchten</a:t>
            </a:r>
            <a:r>
              <a:rPr lang="de-DE" dirty="0" smtClean="0"/>
              <a:t> Strahls</a:t>
            </a:r>
            <a:r>
              <a:rPr lang="de-DE" dirty="0"/>
              <a:t/>
            </a:r>
            <a:br>
              <a:rPr lang="de-DE" dirty="0"/>
            </a:br>
            <a:r>
              <a:rPr lang="de-DE" dirty="0"/>
              <a:t>im </a:t>
            </a:r>
            <a:r>
              <a:rPr lang="de-DE" dirty="0" err="1"/>
              <a:t>Schottky</a:t>
            </a:r>
            <a:r>
              <a:rPr lang="de-DE" dirty="0"/>
              <a:t> messen und </a:t>
            </a:r>
            <a:br>
              <a:rPr lang="de-DE" dirty="0"/>
            </a:br>
            <a:r>
              <a:rPr lang="de-DE" dirty="0"/>
              <a:t>merken/überwachen</a:t>
            </a:r>
          </a:p>
        </p:txBody>
      </p:sp>
      <p:sp>
        <p:nvSpPr>
          <p:cNvPr id="6" name="Fußzeilenplatzhalter 5"/>
          <p:cNvSpPr>
            <a:spLocks noGrp="1"/>
          </p:cNvSpPr>
          <p:nvPr>
            <p:ph type="ftr" sz="quarter" idx="3"/>
          </p:nvPr>
        </p:nvSpPr>
        <p:spPr/>
        <p:txBody>
          <a:bodyPr/>
          <a:lstStyle/>
          <a:p>
            <a:pPr algn="ctr"/>
            <a:r>
              <a:rPr lang="en-US" smtClean="0"/>
              <a:t>SIS18-Betrieb / Operateuersschulung 2019</a:t>
            </a:r>
            <a:endParaRPr lang="en-US" dirty="0"/>
          </a:p>
        </p:txBody>
      </p:sp>
      <p:grpSp>
        <p:nvGrpSpPr>
          <p:cNvPr id="12" name="Gruppieren 11"/>
          <p:cNvGrpSpPr/>
          <p:nvPr/>
        </p:nvGrpSpPr>
        <p:grpSpPr>
          <a:xfrm>
            <a:off x="422564" y="1298575"/>
            <a:ext cx="5869379" cy="4044950"/>
            <a:chOff x="422564" y="1298575"/>
            <a:chExt cx="5869379" cy="4044950"/>
          </a:xfrm>
        </p:grpSpPr>
        <p:pic>
          <p:nvPicPr>
            <p:cNvPr id="9"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564" y="1298575"/>
              <a:ext cx="5393267"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llipse 9"/>
            <p:cNvSpPr/>
            <p:nvPr/>
          </p:nvSpPr>
          <p:spPr>
            <a:xfrm>
              <a:off x="3400425" y="3533774"/>
              <a:ext cx="1028700" cy="981075"/>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cxnSp>
          <p:nvCxnSpPr>
            <p:cNvPr id="11" name="Gerade Verbindung mit Pfeil 10"/>
            <p:cNvCxnSpPr>
              <a:endCxn id="10" idx="7"/>
            </p:cNvCxnSpPr>
            <p:nvPr/>
          </p:nvCxnSpPr>
          <p:spPr>
            <a:xfrm flipH="1">
              <a:off x="4278475" y="1632857"/>
              <a:ext cx="2013468" cy="204459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3" name="Textfeld 12"/>
          <p:cNvSpPr txBox="1"/>
          <p:nvPr/>
        </p:nvSpPr>
        <p:spPr>
          <a:xfrm>
            <a:off x="581025" y="5753100"/>
            <a:ext cx="5121980" cy="646331"/>
          </a:xfrm>
          <a:prstGeom prst="rect">
            <a:avLst/>
          </a:prstGeom>
        </p:spPr>
        <p:txBody>
          <a:bodyPr vert="horz" wrap="none" lIns="91440" tIns="45720" rIns="91440" bIns="45720" rtlCol="0" anchor="t">
            <a:spAutoFit/>
          </a:bodyPr>
          <a:lstStyle/>
          <a:p>
            <a:pPr algn="l"/>
            <a:r>
              <a:rPr lang="de-DE" dirty="0" smtClean="0">
                <a:solidFill>
                  <a:srgbClr val="FF0000"/>
                </a:solidFill>
              </a:rPr>
              <a:t>Breite Energieverteilung im </a:t>
            </a:r>
            <a:r>
              <a:rPr lang="de-DE" dirty="0" err="1" smtClean="0">
                <a:solidFill>
                  <a:srgbClr val="FF0000"/>
                </a:solidFill>
              </a:rPr>
              <a:t>Schottky</a:t>
            </a:r>
            <a:r>
              <a:rPr lang="de-DE" dirty="0" smtClean="0">
                <a:solidFill>
                  <a:srgbClr val="FF0000"/>
                </a:solidFill>
              </a:rPr>
              <a:t> kann auch </a:t>
            </a:r>
            <a:br>
              <a:rPr lang="de-DE" dirty="0" smtClean="0">
                <a:solidFill>
                  <a:srgbClr val="FF0000"/>
                </a:solidFill>
              </a:rPr>
            </a:br>
            <a:r>
              <a:rPr lang="de-DE" dirty="0" smtClean="0">
                <a:solidFill>
                  <a:srgbClr val="FF0000"/>
                </a:solidFill>
              </a:rPr>
              <a:t>durch alte TK-Stripperfolie ausgelöst werden</a:t>
            </a:r>
          </a:p>
        </p:txBody>
      </p:sp>
    </p:spTree>
    <p:extLst>
      <p:ext uri="{BB962C8B-B14F-4D97-AF65-F5344CB8AC3E}">
        <p14:creationId xmlns:p14="http://schemas.microsoft.com/office/powerpoint/2010/main" val="3904221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uppieren 71"/>
          <p:cNvGrpSpPr/>
          <p:nvPr/>
        </p:nvGrpSpPr>
        <p:grpSpPr>
          <a:xfrm>
            <a:off x="280594" y="1425829"/>
            <a:ext cx="8588420" cy="5071755"/>
            <a:chOff x="280594" y="1425829"/>
            <a:chExt cx="8588420" cy="5071755"/>
          </a:xfrm>
        </p:grpSpPr>
        <p:grpSp>
          <p:nvGrpSpPr>
            <p:cNvPr id="47" name="Gruppieren 46"/>
            <p:cNvGrpSpPr/>
            <p:nvPr/>
          </p:nvGrpSpPr>
          <p:grpSpPr>
            <a:xfrm>
              <a:off x="280594" y="3837305"/>
              <a:ext cx="8582811" cy="2660279"/>
              <a:chOff x="280594" y="3261549"/>
              <a:chExt cx="8582811" cy="2660279"/>
            </a:xfrm>
          </p:grpSpPr>
          <p:pic>
            <p:nvPicPr>
              <p:cNvPr id="3076" name="Picture 4" descr="Q:\GSI\Betrieb\Präsentationen\Workshop_201901\images\abkt_fa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94" y="3261549"/>
                <a:ext cx="8582811" cy="2660279"/>
              </a:xfrm>
              <a:prstGeom prst="rect">
                <a:avLst/>
              </a:prstGeom>
              <a:noFill/>
              <a:ln w="12700">
                <a:solidFill>
                  <a:schemeClr val="tx1"/>
                </a:solidFill>
                <a:prstDash val="sysDot"/>
              </a:ln>
              <a:extLst>
                <a:ext uri="{909E8E84-426E-40DD-AFC4-6F175D3DCCD1}">
                  <a14:hiddenFill xmlns:a14="http://schemas.microsoft.com/office/drawing/2010/main">
                    <a:solidFill>
                      <a:srgbClr val="FFFFFF"/>
                    </a:solidFill>
                  </a14:hiddenFill>
                </a:ext>
              </a:extLst>
            </p:spPr>
          </p:pic>
          <p:grpSp>
            <p:nvGrpSpPr>
              <p:cNvPr id="39" name="Gruppieren 38"/>
              <p:cNvGrpSpPr/>
              <p:nvPr/>
            </p:nvGrpSpPr>
            <p:grpSpPr>
              <a:xfrm>
                <a:off x="2035630" y="3420695"/>
                <a:ext cx="4148666" cy="2369860"/>
                <a:chOff x="2035630" y="3420695"/>
                <a:chExt cx="4148666" cy="2369860"/>
              </a:xfrm>
            </p:grpSpPr>
            <p:cxnSp>
              <p:nvCxnSpPr>
                <p:cNvPr id="8" name="Gerade Verbindung 7"/>
                <p:cNvCxnSpPr/>
                <p:nvPr/>
              </p:nvCxnSpPr>
              <p:spPr>
                <a:xfrm>
                  <a:off x="2631910" y="3420695"/>
                  <a:ext cx="0" cy="2369860"/>
                </a:xfrm>
                <a:prstGeom prst="line">
                  <a:avLst/>
                </a:prstGeom>
                <a:ln w="1270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5407767" y="3420695"/>
                  <a:ext cx="0" cy="2369860"/>
                </a:xfrm>
                <a:prstGeom prst="line">
                  <a:avLst/>
                </a:prstGeom>
                <a:ln w="1270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4942191" y="3420695"/>
                  <a:ext cx="0" cy="2369860"/>
                </a:xfrm>
                <a:prstGeom prst="line">
                  <a:avLst/>
                </a:prstGeom>
                <a:ln w="1270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2337996" y="3420695"/>
                  <a:ext cx="0" cy="2369860"/>
                </a:xfrm>
                <a:prstGeom prst="line">
                  <a:avLst/>
                </a:prstGeom>
                <a:ln w="1270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p:nvCxnSpPr>
              <p:spPr>
                <a:xfrm>
                  <a:off x="5701681" y="3420695"/>
                  <a:ext cx="0" cy="2369860"/>
                </a:xfrm>
                <a:prstGeom prst="line">
                  <a:avLst/>
                </a:prstGeom>
                <a:ln w="1270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6" name="Gerade Verbindung 45"/>
                <p:cNvCxnSpPr/>
                <p:nvPr/>
              </p:nvCxnSpPr>
              <p:spPr>
                <a:xfrm>
                  <a:off x="2035630" y="3420695"/>
                  <a:ext cx="0" cy="2369860"/>
                </a:xfrm>
                <a:prstGeom prst="line">
                  <a:avLst/>
                </a:prstGeom>
                <a:ln w="1270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8" name="Gerade Verbindung 47"/>
                <p:cNvCxnSpPr/>
                <p:nvPr/>
              </p:nvCxnSpPr>
              <p:spPr>
                <a:xfrm>
                  <a:off x="6184296" y="3420695"/>
                  <a:ext cx="0" cy="2369860"/>
                </a:xfrm>
                <a:prstGeom prst="line">
                  <a:avLst/>
                </a:prstGeom>
                <a:ln w="1270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grpSp>
          <p:grpSp>
            <p:nvGrpSpPr>
              <p:cNvPr id="42" name="Gruppieren 41"/>
              <p:cNvGrpSpPr/>
              <p:nvPr/>
            </p:nvGrpSpPr>
            <p:grpSpPr>
              <a:xfrm>
                <a:off x="1984828" y="3395791"/>
                <a:ext cx="1072359" cy="609742"/>
                <a:chOff x="1984828" y="3395791"/>
                <a:chExt cx="1072359" cy="609742"/>
              </a:xfrm>
            </p:grpSpPr>
            <p:sp>
              <p:nvSpPr>
                <p:cNvPr id="43" name="Textfeld 42"/>
                <p:cNvSpPr txBox="1"/>
                <p:nvPr/>
              </p:nvSpPr>
              <p:spPr>
                <a:xfrm>
                  <a:off x="1984828" y="3395791"/>
                  <a:ext cx="726481" cy="215444"/>
                </a:xfrm>
                <a:prstGeom prst="rect">
                  <a:avLst/>
                </a:prstGeom>
              </p:spPr>
              <p:txBody>
                <a:bodyPr vert="horz" wrap="none" lIns="91440" tIns="45720" rIns="91440" bIns="45720" rtlCol="0" anchor="t">
                  <a:spAutoFit/>
                </a:bodyPr>
                <a:lstStyle/>
                <a:p>
                  <a:r>
                    <a:rPr lang="de-DE" sz="800" dirty="0" smtClean="0">
                      <a:solidFill>
                        <a:srgbClr val="FF0000"/>
                      </a:solidFill>
                    </a:rPr>
                    <a:t>INJECTION</a:t>
                  </a:r>
                </a:p>
              </p:txBody>
            </p:sp>
            <p:sp>
              <p:nvSpPr>
                <p:cNvPr id="45" name="Textfeld 44"/>
                <p:cNvSpPr txBox="1"/>
                <p:nvPr/>
              </p:nvSpPr>
              <p:spPr>
                <a:xfrm>
                  <a:off x="2272506" y="3592940"/>
                  <a:ext cx="731290" cy="215444"/>
                </a:xfrm>
                <a:prstGeom prst="rect">
                  <a:avLst/>
                </a:prstGeom>
              </p:spPr>
              <p:txBody>
                <a:bodyPr vert="horz" wrap="none" lIns="91440" tIns="45720" rIns="91440" bIns="45720" rtlCol="0" anchor="t">
                  <a:spAutoFit/>
                </a:bodyPr>
                <a:lstStyle/>
                <a:p>
                  <a:r>
                    <a:rPr lang="de-DE" sz="800" dirty="0" smtClean="0">
                      <a:solidFill>
                        <a:srgbClr val="FF0000"/>
                      </a:solidFill>
                    </a:rPr>
                    <a:t>BUNCHING</a:t>
                  </a:r>
                </a:p>
              </p:txBody>
            </p:sp>
            <p:sp>
              <p:nvSpPr>
                <p:cNvPr id="50" name="Textfeld 49"/>
                <p:cNvSpPr txBox="1"/>
                <p:nvPr/>
              </p:nvSpPr>
              <p:spPr>
                <a:xfrm>
                  <a:off x="2575965" y="3790089"/>
                  <a:ext cx="481222" cy="215444"/>
                </a:xfrm>
                <a:prstGeom prst="rect">
                  <a:avLst/>
                </a:prstGeom>
              </p:spPr>
              <p:txBody>
                <a:bodyPr vert="horz" wrap="none" lIns="91440" tIns="45720" rIns="91440" bIns="45720" rtlCol="0" anchor="t">
                  <a:spAutoFit/>
                </a:bodyPr>
                <a:lstStyle/>
                <a:p>
                  <a:r>
                    <a:rPr lang="de-DE" sz="800" dirty="0" smtClean="0">
                      <a:solidFill>
                        <a:srgbClr val="FF0000"/>
                      </a:solidFill>
                    </a:rPr>
                    <a:t>RAMP</a:t>
                  </a:r>
                </a:p>
              </p:txBody>
            </p:sp>
          </p:grpSp>
          <p:grpSp>
            <p:nvGrpSpPr>
              <p:cNvPr id="41" name="Gruppieren 40"/>
              <p:cNvGrpSpPr/>
              <p:nvPr/>
            </p:nvGrpSpPr>
            <p:grpSpPr>
              <a:xfrm>
                <a:off x="4895634" y="5220967"/>
                <a:ext cx="1927496" cy="588664"/>
                <a:chOff x="4895634" y="4848419"/>
                <a:chExt cx="1927496" cy="588664"/>
              </a:xfrm>
            </p:grpSpPr>
            <p:sp>
              <p:nvSpPr>
                <p:cNvPr id="51" name="Textfeld 50"/>
                <p:cNvSpPr txBox="1"/>
                <p:nvPr/>
              </p:nvSpPr>
              <p:spPr>
                <a:xfrm>
                  <a:off x="4895634" y="4848419"/>
                  <a:ext cx="1116011" cy="215444"/>
                </a:xfrm>
                <a:prstGeom prst="rect">
                  <a:avLst/>
                </a:prstGeom>
              </p:spPr>
              <p:txBody>
                <a:bodyPr vert="horz" wrap="none" lIns="91440" tIns="45720" rIns="91440" bIns="45720" rtlCol="0" anchor="t">
                  <a:spAutoFit/>
                </a:bodyPr>
                <a:lstStyle/>
                <a:p>
                  <a:r>
                    <a:rPr lang="de-DE" sz="800" dirty="0" smtClean="0">
                      <a:solidFill>
                        <a:srgbClr val="FF0000"/>
                      </a:solidFill>
                    </a:rPr>
                    <a:t>PRE_EXTRACTION</a:t>
                  </a:r>
                </a:p>
              </p:txBody>
            </p:sp>
            <p:sp>
              <p:nvSpPr>
                <p:cNvPr id="52" name="Textfeld 51"/>
                <p:cNvSpPr txBox="1"/>
                <p:nvPr/>
              </p:nvSpPr>
              <p:spPr>
                <a:xfrm>
                  <a:off x="5356309" y="5035029"/>
                  <a:ext cx="1167307" cy="215444"/>
                </a:xfrm>
                <a:prstGeom prst="rect">
                  <a:avLst/>
                </a:prstGeom>
              </p:spPr>
              <p:txBody>
                <a:bodyPr vert="horz" wrap="none" lIns="91440" tIns="45720" rIns="91440" bIns="45720" rtlCol="0" anchor="t">
                  <a:spAutoFit/>
                </a:bodyPr>
                <a:lstStyle/>
                <a:p>
                  <a:r>
                    <a:rPr lang="de-DE" sz="800" dirty="0" smtClean="0">
                      <a:solidFill>
                        <a:srgbClr val="FF0000"/>
                      </a:solidFill>
                    </a:rPr>
                    <a:t>EXTRACTION_FAST</a:t>
                  </a:r>
                </a:p>
              </p:txBody>
            </p:sp>
            <p:sp>
              <p:nvSpPr>
                <p:cNvPr id="53" name="Textfeld 52"/>
                <p:cNvSpPr txBox="1"/>
                <p:nvPr/>
              </p:nvSpPr>
              <p:spPr>
                <a:xfrm>
                  <a:off x="5638190" y="5221639"/>
                  <a:ext cx="1184940" cy="215444"/>
                </a:xfrm>
                <a:prstGeom prst="rect">
                  <a:avLst/>
                </a:prstGeom>
              </p:spPr>
              <p:txBody>
                <a:bodyPr vert="horz" wrap="none" lIns="91440" tIns="45720" rIns="91440" bIns="45720" rtlCol="0" anchor="t">
                  <a:spAutoFit/>
                </a:bodyPr>
                <a:lstStyle/>
                <a:p>
                  <a:r>
                    <a:rPr lang="de-DE" sz="800" dirty="0" smtClean="0">
                      <a:solidFill>
                        <a:srgbClr val="FF0000"/>
                      </a:solidFill>
                    </a:rPr>
                    <a:t>POST_EXTRACTION</a:t>
                  </a:r>
                </a:p>
              </p:txBody>
            </p:sp>
          </p:grpSp>
        </p:grpSp>
        <p:grpSp>
          <p:nvGrpSpPr>
            <p:cNvPr id="71" name="Gruppieren 70"/>
            <p:cNvGrpSpPr/>
            <p:nvPr/>
          </p:nvGrpSpPr>
          <p:grpSpPr>
            <a:xfrm>
              <a:off x="286614" y="1425829"/>
              <a:ext cx="8582400" cy="2366002"/>
              <a:chOff x="286614" y="1425829"/>
              <a:chExt cx="8582400" cy="2366002"/>
            </a:xfrm>
          </p:grpSpPr>
          <p:pic>
            <p:nvPicPr>
              <p:cNvPr id="3078" name="Picture 6" descr="Q:\GSI\Betrieb\Präsentationen\Workshop_201901\images\bucketfillraw_rfamp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14" y="3470259"/>
                <a:ext cx="8582400" cy="321572"/>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uppieren 60"/>
              <p:cNvGrpSpPr/>
              <p:nvPr/>
            </p:nvGrpSpPr>
            <p:grpSpPr>
              <a:xfrm>
                <a:off x="5975774" y="1425829"/>
                <a:ext cx="2887631" cy="1430866"/>
                <a:chOff x="5961151" y="1320801"/>
                <a:chExt cx="2887631" cy="1430866"/>
              </a:xfrm>
            </p:grpSpPr>
            <p:pic>
              <p:nvPicPr>
                <p:cNvPr id="62" name="Picture 5" descr="Q:\GSI\Betrieb\Präsentationen\Workshop_201901\images\parammodi_rfamp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151" y="1320801"/>
                  <a:ext cx="2887631" cy="1430866"/>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uppieren 62"/>
                <p:cNvGrpSpPr/>
                <p:nvPr/>
              </p:nvGrpSpPr>
              <p:grpSpPr>
                <a:xfrm>
                  <a:off x="6024876" y="1980636"/>
                  <a:ext cx="2578197" cy="576297"/>
                  <a:chOff x="6024876" y="1989103"/>
                  <a:chExt cx="2578197" cy="576297"/>
                </a:xfrm>
              </p:grpSpPr>
              <p:sp>
                <p:nvSpPr>
                  <p:cNvPr id="64" name="Rechteck 63"/>
                  <p:cNvSpPr/>
                  <p:nvPr/>
                </p:nvSpPr>
                <p:spPr>
                  <a:xfrm>
                    <a:off x="6024876" y="1989103"/>
                    <a:ext cx="2577257" cy="144497"/>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65" name="Rechteck 64"/>
                  <p:cNvSpPr/>
                  <p:nvPr/>
                </p:nvSpPr>
                <p:spPr>
                  <a:xfrm>
                    <a:off x="6025816" y="2133600"/>
                    <a:ext cx="2577257" cy="431800"/>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grpSp>
          <p:cxnSp>
            <p:nvCxnSpPr>
              <p:cNvPr id="34" name="Gerade Verbindung mit Pfeil 33"/>
              <p:cNvCxnSpPr/>
              <p:nvPr/>
            </p:nvCxnSpPr>
            <p:spPr>
              <a:xfrm flipH="1">
                <a:off x="3928534" y="2302933"/>
                <a:ext cx="2110965" cy="1167326"/>
              </a:xfrm>
              <a:prstGeom prst="straightConnector1">
                <a:avLst/>
              </a:prstGeom>
              <a:ln w="1587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Gerade Verbindung mit Pfeil 39"/>
              <p:cNvCxnSpPr/>
              <p:nvPr/>
            </p:nvCxnSpPr>
            <p:spPr>
              <a:xfrm flipH="1">
                <a:off x="5774267" y="2599267"/>
                <a:ext cx="262468" cy="870992"/>
              </a:xfrm>
              <a:prstGeom prst="straightConnector1">
                <a:avLst/>
              </a:prstGeom>
              <a:ln w="1587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Gerade Verbindung mit Pfeil 36"/>
              <p:cNvCxnSpPr>
                <a:stCxn id="65" idx="1"/>
              </p:cNvCxnSpPr>
              <p:nvPr/>
            </p:nvCxnSpPr>
            <p:spPr>
              <a:xfrm flipH="1">
                <a:off x="4912568" y="2446061"/>
                <a:ext cx="1127871" cy="1024198"/>
              </a:xfrm>
              <a:prstGeom prst="straightConnector1">
                <a:avLst/>
              </a:prstGeom>
              <a:ln w="1587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2" name="Titel 1"/>
          <p:cNvSpPr>
            <a:spLocks noGrp="1"/>
          </p:cNvSpPr>
          <p:nvPr>
            <p:ph type="title"/>
          </p:nvPr>
        </p:nvSpPr>
        <p:spPr/>
        <p:txBody>
          <a:bodyPr/>
          <a:lstStyle/>
          <a:p>
            <a:r>
              <a:rPr lang="de-DE" dirty="0" smtClean="0"/>
              <a:t>Einstellung HF-Amplitude (1)</a:t>
            </a:r>
            <a:endParaRPr lang="de-DE" dirty="0"/>
          </a:p>
        </p:txBody>
      </p:sp>
      <p:sp>
        <p:nvSpPr>
          <p:cNvPr id="3" name="Foliennummernplatzhalter 2"/>
          <p:cNvSpPr>
            <a:spLocks noGrp="1"/>
          </p:cNvSpPr>
          <p:nvPr>
            <p:ph type="sldNum" sz="quarter" idx="10"/>
          </p:nvPr>
        </p:nvSpPr>
        <p:spPr/>
        <p:txBody>
          <a:bodyPr/>
          <a:lstStyle/>
          <a:p>
            <a:fld id="{125CBDDA-5CCF-8748-8988-9DC6C8981774}" type="slidenum">
              <a:rPr lang="de-DE" smtClean="0"/>
              <a:pPr/>
              <a:t>21</a:t>
            </a:fld>
            <a:endParaRPr lang="de-DE" dirty="0"/>
          </a:p>
        </p:txBody>
      </p:sp>
      <p:sp>
        <p:nvSpPr>
          <p:cNvPr id="4" name="Datumsplatzhalter 3"/>
          <p:cNvSpPr>
            <a:spLocks noGrp="1"/>
          </p:cNvSpPr>
          <p:nvPr>
            <p:ph type="dt" sz="half" idx="11"/>
          </p:nvPr>
        </p:nvSpPr>
        <p:spPr/>
        <p:txBody>
          <a:bodyPr/>
          <a:lstStyle/>
          <a:p>
            <a:r>
              <a:rPr lang="de-DE" smtClean="0"/>
              <a:t>14.01.2019</a:t>
            </a:r>
            <a:endParaRPr lang="de-DE" dirty="0"/>
          </a:p>
        </p:txBody>
      </p:sp>
      <p:sp>
        <p:nvSpPr>
          <p:cNvPr id="5" name="Inhaltsplatzhalter 4"/>
          <p:cNvSpPr>
            <a:spLocks noGrp="1"/>
          </p:cNvSpPr>
          <p:nvPr>
            <p:ph sz="half" idx="1"/>
          </p:nvPr>
        </p:nvSpPr>
        <p:spPr>
          <a:xfrm>
            <a:off x="422563" y="1303868"/>
            <a:ext cx="4725169" cy="2166392"/>
          </a:xfrm>
        </p:spPr>
        <p:txBody>
          <a:bodyPr>
            <a:normAutofit/>
          </a:bodyPr>
          <a:lstStyle/>
          <a:p>
            <a:r>
              <a:rPr lang="de-DE" dirty="0" smtClean="0"/>
              <a:t>Berechnung </a:t>
            </a:r>
            <a:r>
              <a:rPr lang="de-DE" dirty="0" err="1" smtClean="0"/>
              <a:t>Bucketfläche</a:t>
            </a:r>
            <a:r>
              <a:rPr lang="de-DE" dirty="0" smtClean="0"/>
              <a:t> aus</a:t>
            </a:r>
          </a:p>
          <a:p>
            <a:pPr lvl="1"/>
            <a:r>
              <a:rPr lang="de-DE" dirty="0" smtClean="0"/>
              <a:t>Impulsbreite des injizierten Strahls</a:t>
            </a:r>
          </a:p>
          <a:p>
            <a:pPr lvl="1"/>
            <a:r>
              <a:rPr lang="de-DE" dirty="0" smtClean="0"/>
              <a:t>Vorgabe des Füllfaktors</a:t>
            </a:r>
          </a:p>
          <a:p>
            <a:pPr lvl="2"/>
            <a:r>
              <a:rPr lang="de-DE" dirty="0" smtClean="0"/>
              <a:t>Verhältnis </a:t>
            </a:r>
            <a:r>
              <a:rPr lang="de-DE" dirty="0" err="1" smtClean="0"/>
              <a:t>Bucket</a:t>
            </a:r>
            <a:r>
              <a:rPr lang="de-DE" dirty="0" smtClean="0"/>
              <a:t>- zu </a:t>
            </a:r>
            <a:r>
              <a:rPr lang="de-DE" dirty="0" err="1" smtClean="0"/>
              <a:t>Bunchfläche</a:t>
            </a:r>
            <a:endParaRPr lang="de-DE" dirty="0"/>
          </a:p>
          <a:p>
            <a:pPr lvl="3"/>
            <a:r>
              <a:rPr lang="de-DE" dirty="0" smtClean="0"/>
              <a:t>0 für </a:t>
            </a:r>
            <a:r>
              <a:rPr lang="de-DE" dirty="0" err="1" smtClean="0"/>
              <a:t>ungebuncht</a:t>
            </a:r>
            <a:r>
              <a:rPr lang="de-DE" dirty="0" smtClean="0"/>
              <a:t>, &gt;= 1 für </a:t>
            </a:r>
            <a:r>
              <a:rPr lang="de-DE" dirty="0" err="1" smtClean="0"/>
              <a:t>gebuncht</a:t>
            </a:r>
            <a:endParaRPr lang="de-DE" dirty="0" smtClean="0"/>
          </a:p>
          <a:p>
            <a:pPr lvl="3"/>
            <a:r>
              <a:rPr lang="de-DE" dirty="0" smtClean="0"/>
              <a:t>Je größer desto schmaler der </a:t>
            </a:r>
            <a:r>
              <a:rPr lang="de-DE" dirty="0" err="1" smtClean="0"/>
              <a:t>Bunch</a:t>
            </a:r>
            <a:endParaRPr lang="de-DE" dirty="0" smtClean="0"/>
          </a:p>
          <a:p>
            <a:pPr lvl="2"/>
            <a:r>
              <a:rPr lang="de-DE" dirty="0" smtClean="0"/>
              <a:t>Definiert an Anfang und Ende jedes </a:t>
            </a:r>
            <a:r>
              <a:rPr lang="de-DE" dirty="0" err="1" smtClean="0"/>
              <a:t>Beamprozesses</a:t>
            </a:r>
            <a:endParaRPr lang="de-DE" dirty="0" smtClean="0"/>
          </a:p>
          <a:p>
            <a:pPr lvl="2"/>
            <a:r>
              <a:rPr lang="de-DE" dirty="0" smtClean="0"/>
              <a:t>Ende BP(n) und BP(n+1) müssen gleich sein</a:t>
            </a:r>
            <a:endParaRPr lang="de-DE" dirty="0"/>
          </a:p>
        </p:txBody>
      </p:sp>
      <p:sp>
        <p:nvSpPr>
          <p:cNvPr id="6" name="Fußzeilenplatzhalter 5"/>
          <p:cNvSpPr>
            <a:spLocks noGrp="1"/>
          </p:cNvSpPr>
          <p:nvPr>
            <p:ph type="ftr" sz="quarter" idx="3"/>
          </p:nvPr>
        </p:nvSpPr>
        <p:spPr/>
        <p:txBody>
          <a:bodyPr/>
          <a:lstStyle/>
          <a:p>
            <a:pPr algn="ctr"/>
            <a:r>
              <a:rPr lang="en-US" smtClean="0"/>
              <a:t>SIS18-Betrieb / Operateuersschulung 2019</a:t>
            </a:r>
            <a:endParaRPr lang="en-US" dirty="0"/>
          </a:p>
        </p:txBody>
      </p:sp>
      <p:sp>
        <p:nvSpPr>
          <p:cNvPr id="55" name="Textfeld 54"/>
          <p:cNvSpPr txBox="1"/>
          <p:nvPr/>
        </p:nvSpPr>
        <p:spPr>
          <a:xfrm>
            <a:off x="7222067" y="4079269"/>
            <a:ext cx="1487823" cy="307777"/>
          </a:xfrm>
          <a:prstGeom prst="rect">
            <a:avLst/>
          </a:prstGeom>
          <a:solidFill>
            <a:schemeClr val="tx2">
              <a:lumMod val="40000"/>
              <a:lumOff val="60000"/>
            </a:schemeClr>
          </a:solidFill>
        </p:spPr>
        <p:txBody>
          <a:bodyPr vert="horz" wrap="square" lIns="91440" tIns="45720" rIns="91440" bIns="45720" rtlCol="0" anchor="t">
            <a:spAutoFit/>
          </a:bodyPr>
          <a:lstStyle/>
          <a:p>
            <a:pPr algn="l"/>
            <a:r>
              <a:rPr lang="de-DE" sz="1400" dirty="0" smtClean="0"/>
              <a:t>SIS18RF/ABKT</a:t>
            </a:r>
          </a:p>
        </p:txBody>
      </p:sp>
    </p:spTree>
    <p:extLst>
      <p:ext uri="{BB962C8B-B14F-4D97-AF65-F5344CB8AC3E}">
        <p14:creationId xmlns:p14="http://schemas.microsoft.com/office/powerpoint/2010/main" val="1836399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Einstellung HF-Amplitude (2)</a:t>
            </a:r>
            <a:endParaRPr lang="de-DE" dirty="0"/>
          </a:p>
        </p:txBody>
      </p:sp>
      <p:sp>
        <p:nvSpPr>
          <p:cNvPr id="3" name="Foliennummernplatzhalter 2"/>
          <p:cNvSpPr>
            <a:spLocks noGrp="1"/>
          </p:cNvSpPr>
          <p:nvPr>
            <p:ph type="sldNum" sz="quarter" idx="10"/>
          </p:nvPr>
        </p:nvSpPr>
        <p:spPr/>
        <p:txBody>
          <a:bodyPr/>
          <a:lstStyle/>
          <a:p>
            <a:fld id="{125CBDDA-5CCF-8748-8988-9DC6C8981774}" type="slidenum">
              <a:rPr lang="de-DE" smtClean="0"/>
              <a:pPr/>
              <a:t>22</a:t>
            </a:fld>
            <a:endParaRPr lang="de-DE" dirty="0"/>
          </a:p>
        </p:txBody>
      </p:sp>
      <p:sp>
        <p:nvSpPr>
          <p:cNvPr id="4" name="Datumsplatzhalter 3"/>
          <p:cNvSpPr>
            <a:spLocks noGrp="1"/>
          </p:cNvSpPr>
          <p:nvPr>
            <p:ph type="dt" sz="half" idx="11"/>
          </p:nvPr>
        </p:nvSpPr>
        <p:spPr/>
        <p:txBody>
          <a:bodyPr/>
          <a:lstStyle/>
          <a:p>
            <a:r>
              <a:rPr lang="de-DE" smtClean="0"/>
              <a:t>14.01.2019</a:t>
            </a:r>
            <a:endParaRPr lang="de-DE" dirty="0"/>
          </a:p>
        </p:txBody>
      </p:sp>
      <p:sp>
        <p:nvSpPr>
          <p:cNvPr id="5" name="Inhaltsplatzhalter 4"/>
          <p:cNvSpPr>
            <a:spLocks noGrp="1"/>
          </p:cNvSpPr>
          <p:nvPr>
            <p:ph sz="half" idx="1"/>
          </p:nvPr>
        </p:nvSpPr>
        <p:spPr>
          <a:xfrm>
            <a:off x="5054600" y="1346200"/>
            <a:ext cx="3983055" cy="5094794"/>
          </a:xfrm>
        </p:spPr>
        <p:txBody>
          <a:bodyPr/>
          <a:lstStyle/>
          <a:p>
            <a:r>
              <a:rPr lang="de-DE" dirty="0" smtClean="0"/>
              <a:t>Berechnung HF-Spannung aus</a:t>
            </a:r>
          </a:p>
          <a:p>
            <a:pPr lvl="1"/>
            <a:r>
              <a:rPr lang="de-DE" dirty="0" err="1" smtClean="0"/>
              <a:t>Bucketfläche</a:t>
            </a:r>
            <a:endParaRPr lang="de-DE" dirty="0" smtClean="0"/>
          </a:p>
          <a:p>
            <a:pPr lvl="1"/>
            <a:r>
              <a:rPr lang="de-DE" dirty="0" smtClean="0"/>
              <a:t>Rampensteilheit</a:t>
            </a:r>
          </a:p>
          <a:p>
            <a:r>
              <a:rPr lang="de-DE" dirty="0" smtClean="0"/>
              <a:t>Beispiel schnelle Extraktion</a:t>
            </a:r>
          </a:p>
          <a:p>
            <a:pPr lvl="1"/>
            <a:r>
              <a:rPr lang="de-DE" dirty="0" smtClean="0"/>
              <a:t>Voreinstellung Impulsbreite 0.1%</a:t>
            </a:r>
          </a:p>
          <a:p>
            <a:pPr lvl="1"/>
            <a:r>
              <a:rPr lang="de-DE" dirty="0" smtClean="0"/>
              <a:t>Voreinstellung konstante </a:t>
            </a:r>
            <a:r>
              <a:rPr lang="de-DE" dirty="0" err="1" smtClean="0"/>
              <a:t>Bucketfläche</a:t>
            </a:r>
            <a:r>
              <a:rPr lang="de-DE" dirty="0" smtClean="0"/>
              <a:t> (Füllfaktor 1.43 überall außer Injektion)</a:t>
            </a:r>
          </a:p>
          <a:p>
            <a:pPr lvl="1"/>
            <a:r>
              <a:rPr lang="de-DE" dirty="0" smtClean="0"/>
              <a:t>Zunächst Wert für Impulsbreite minimieren, Kriterium minimale Verluste bei Einfang und Anfang Rampe</a:t>
            </a:r>
          </a:p>
          <a:p>
            <a:pPr lvl="1"/>
            <a:r>
              <a:rPr lang="de-DE" dirty="0" smtClean="0"/>
              <a:t>Evtl. Vergrößerung der </a:t>
            </a:r>
            <a:r>
              <a:rPr lang="de-DE" dirty="0" err="1" smtClean="0"/>
              <a:t>Bucketfläche</a:t>
            </a:r>
            <a:r>
              <a:rPr lang="de-DE" dirty="0" smtClean="0"/>
              <a:t> am Ende der Rampe bei Verlusten dort</a:t>
            </a:r>
          </a:p>
          <a:p>
            <a:pPr lvl="1"/>
            <a:r>
              <a:rPr lang="de-DE" dirty="0" smtClean="0"/>
              <a:t>Evtl. Vergrößerung </a:t>
            </a:r>
            <a:r>
              <a:rPr lang="de-DE" dirty="0" err="1" smtClean="0"/>
              <a:t>Bucketfläche</a:t>
            </a:r>
            <a:r>
              <a:rPr lang="de-DE" dirty="0" smtClean="0"/>
              <a:t> am Ende von </a:t>
            </a:r>
            <a:r>
              <a:rPr lang="de-DE" dirty="0" err="1" smtClean="0"/>
              <a:t>Pre-Extraction</a:t>
            </a:r>
            <a:r>
              <a:rPr lang="de-DE" dirty="0" smtClean="0"/>
              <a:t> zur Erhöhung des Gaps zwischen </a:t>
            </a:r>
            <a:r>
              <a:rPr lang="de-DE" dirty="0" err="1" smtClean="0"/>
              <a:t>Bunchen</a:t>
            </a:r>
            <a:r>
              <a:rPr lang="de-DE" dirty="0" smtClean="0"/>
              <a:t> für Kick</a:t>
            </a:r>
          </a:p>
          <a:p>
            <a:r>
              <a:rPr lang="de-DE" dirty="0" smtClean="0"/>
              <a:t>Unterschiede bei langsamer Extraktion</a:t>
            </a:r>
          </a:p>
          <a:p>
            <a:pPr lvl="1"/>
            <a:r>
              <a:rPr lang="de-DE" dirty="0" smtClean="0"/>
              <a:t>Im Regelfall </a:t>
            </a:r>
            <a:r>
              <a:rPr lang="de-DE" dirty="0" err="1" smtClean="0"/>
              <a:t>ungebunchte</a:t>
            </a:r>
            <a:r>
              <a:rPr lang="de-DE" dirty="0" smtClean="0"/>
              <a:t> Extraktion gewünscht, daher Füllfaktor am Ende von </a:t>
            </a:r>
            <a:r>
              <a:rPr lang="de-DE" dirty="0" err="1" smtClean="0"/>
              <a:t>Pre-Extraction</a:t>
            </a:r>
            <a:r>
              <a:rPr lang="de-DE" dirty="0" smtClean="0"/>
              <a:t> auf Null setzen</a:t>
            </a:r>
          </a:p>
        </p:txBody>
      </p:sp>
      <p:sp>
        <p:nvSpPr>
          <p:cNvPr id="6" name="Fußzeilenplatzhalter 5"/>
          <p:cNvSpPr>
            <a:spLocks noGrp="1"/>
          </p:cNvSpPr>
          <p:nvPr>
            <p:ph type="ftr" sz="quarter" idx="3"/>
          </p:nvPr>
        </p:nvSpPr>
        <p:spPr/>
        <p:txBody>
          <a:bodyPr/>
          <a:lstStyle/>
          <a:p>
            <a:pPr algn="ctr"/>
            <a:r>
              <a:rPr lang="en-US" smtClean="0"/>
              <a:t>SIS18-Betrieb / Operateuersschulung 2019</a:t>
            </a:r>
            <a:endParaRPr lang="en-US" dirty="0"/>
          </a:p>
        </p:txBody>
      </p:sp>
      <p:grpSp>
        <p:nvGrpSpPr>
          <p:cNvPr id="7" name="Gruppieren 6"/>
          <p:cNvGrpSpPr/>
          <p:nvPr/>
        </p:nvGrpSpPr>
        <p:grpSpPr>
          <a:xfrm>
            <a:off x="226560" y="1277687"/>
            <a:ext cx="4562414" cy="1617523"/>
            <a:chOff x="226560" y="2107453"/>
            <a:chExt cx="4562414" cy="1617523"/>
          </a:xfrm>
        </p:grpSpPr>
        <p:pic>
          <p:nvPicPr>
            <p:cNvPr id="3075" name="Picture 3" descr="Q:\GSI\Betrieb\Präsentationen\Workshop_201901\images\abkt_fast_history.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60" y="2107453"/>
              <a:ext cx="4562414" cy="1617523"/>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3722316" y="2250466"/>
              <a:ext cx="959164" cy="190240"/>
            </a:xfrm>
            <a:prstGeom prst="rect">
              <a:avLst/>
            </a:prstGeom>
            <a:solidFill>
              <a:schemeClr val="tx2">
                <a:lumMod val="40000"/>
                <a:lumOff val="60000"/>
              </a:schemeClr>
            </a:solidFill>
          </p:spPr>
          <p:txBody>
            <a:bodyPr vert="horz" wrap="none" lIns="36000" tIns="18000" rIns="36000" bIns="18000" rtlCol="0" anchor="t">
              <a:spAutoFit/>
            </a:bodyPr>
            <a:lstStyle/>
            <a:p>
              <a:pPr algn="ctr"/>
              <a:r>
                <a:rPr lang="de-DE" sz="1000" dirty="0" smtClean="0"/>
                <a:t>SIS18RF/ABKT</a:t>
              </a:r>
              <a:endParaRPr lang="de-DE" sz="1050" dirty="0" smtClean="0"/>
            </a:p>
          </p:txBody>
        </p:sp>
      </p:grpSp>
      <p:grpSp>
        <p:nvGrpSpPr>
          <p:cNvPr id="8" name="Gruppieren 7"/>
          <p:cNvGrpSpPr/>
          <p:nvPr/>
        </p:nvGrpSpPr>
        <p:grpSpPr>
          <a:xfrm>
            <a:off x="229069" y="3034699"/>
            <a:ext cx="4557396" cy="1620429"/>
            <a:chOff x="231578" y="4262372"/>
            <a:chExt cx="4557396" cy="1620429"/>
          </a:xfrm>
        </p:grpSpPr>
        <p:pic>
          <p:nvPicPr>
            <p:cNvPr id="3074" name="Picture 2" descr="Q:\GSI\Betrieb\Präsentationen\Workshop_201901\images\urfring_fast_history.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578" y="4262372"/>
              <a:ext cx="4557396" cy="16204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3473154" y="4434868"/>
              <a:ext cx="1210835" cy="190240"/>
            </a:xfrm>
            <a:prstGeom prst="rect">
              <a:avLst/>
            </a:prstGeom>
            <a:solidFill>
              <a:schemeClr val="tx2">
                <a:lumMod val="40000"/>
                <a:lumOff val="60000"/>
              </a:schemeClr>
            </a:solidFill>
          </p:spPr>
          <p:txBody>
            <a:bodyPr vert="horz" wrap="none" lIns="36000" tIns="18000" rIns="36000" bIns="18000" rtlCol="0" anchor="t">
              <a:spAutoFit/>
            </a:bodyPr>
            <a:lstStyle/>
            <a:p>
              <a:pPr algn="ctr"/>
              <a:r>
                <a:rPr lang="de-DE" sz="1000" dirty="0" smtClean="0"/>
                <a:t>SIS18RF/URFRING</a:t>
              </a:r>
              <a:endParaRPr lang="de-DE" sz="1100" dirty="0" smtClean="0"/>
            </a:p>
          </p:txBody>
        </p:sp>
      </p:grpSp>
      <p:grpSp>
        <p:nvGrpSpPr>
          <p:cNvPr id="11" name="Gruppieren 10"/>
          <p:cNvGrpSpPr/>
          <p:nvPr/>
        </p:nvGrpSpPr>
        <p:grpSpPr>
          <a:xfrm>
            <a:off x="227164" y="4782888"/>
            <a:ext cx="4561207" cy="1623763"/>
            <a:chOff x="227767" y="4782888"/>
            <a:chExt cx="4561207" cy="1623763"/>
          </a:xfrm>
        </p:grpSpPr>
        <p:pic>
          <p:nvPicPr>
            <p:cNvPr id="4098" name="Picture 2" descr="Q:\GSI\Betrieb\Präsentationen\Workshop_201901\images\urf_fast_history.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767" y="4782888"/>
              <a:ext cx="4561207" cy="1623763"/>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p:cNvSpPr txBox="1"/>
            <p:nvPr/>
          </p:nvSpPr>
          <p:spPr>
            <a:xfrm>
              <a:off x="3743757" y="4928230"/>
              <a:ext cx="938325" cy="190240"/>
            </a:xfrm>
            <a:prstGeom prst="rect">
              <a:avLst/>
            </a:prstGeom>
            <a:solidFill>
              <a:schemeClr val="tx2">
                <a:lumMod val="40000"/>
                <a:lumOff val="60000"/>
              </a:schemeClr>
            </a:solidFill>
          </p:spPr>
          <p:txBody>
            <a:bodyPr vert="horz" wrap="none" lIns="36000" tIns="18000" rIns="36000" bIns="18000" rtlCol="0" anchor="t">
              <a:spAutoFit/>
            </a:bodyPr>
            <a:lstStyle/>
            <a:p>
              <a:pPr algn="ctr"/>
              <a:r>
                <a:rPr lang="de-DE" sz="1000" dirty="0" smtClean="0"/>
                <a:t>GS02BE1/URF</a:t>
              </a:r>
              <a:endParaRPr lang="de-DE" sz="1100" dirty="0" smtClean="0"/>
            </a:p>
          </p:txBody>
        </p:sp>
        <p:sp>
          <p:nvSpPr>
            <p:cNvPr id="15" name="Textfeld 14"/>
            <p:cNvSpPr txBox="1"/>
            <p:nvPr/>
          </p:nvSpPr>
          <p:spPr>
            <a:xfrm>
              <a:off x="3743757" y="5175750"/>
              <a:ext cx="938326" cy="190240"/>
            </a:xfrm>
            <a:prstGeom prst="rect">
              <a:avLst/>
            </a:prstGeom>
            <a:solidFill>
              <a:schemeClr val="tx2">
                <a:lumMod val="40000"/>
                <a:lumOff val="60000"/>
              </a:schemeClr>
            </a:solidFill>
          </p:spPr>
          <p:txBody>
            <a:bodyPr vert="horz" wrap="none" lIns="36000" tIns="18000" rIns="36000" bIns="18000" rtlCol="0" anchor="t">
              <a:spAutoFit/>
            </a:bodyPr>
            <a:lstStyle/>
            <a:p>
              <a:pPr algn="ctr"/>
              <a:r>
                <a:rPr lang="de-DE" sz="1000" dirty="0" smtClean="0"/>
                <a:t>GS08BE2/URF</a:t>
              </a:r>
              <a:endParaRPr lang="de-DE" sz="1100" dirty="0" smtClean="0"/>
            </a:p>
          </p:txBody>
        </p:sp>
      </p:grpSp>
    </p:spTree>
    <p:extLst>
      <p:ext uri="{BB962C8B-B14F-4D97-AF65-F5344CB8AC3E}">
        <p14:creationId xmlns:p14="http://schemas.microsoft.com/office/powerpoint/2010/main" val="3417354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fontScale="90000"/>
          </a:bodyPr>
          <a:lstStyle/>
          <a:p>
            <a:r>
              <a:rPr lang="en-US" dirty="0" smtClean="0"/>
              <a:t>HF-</a:t>
            </a:r>
            <a:r>
              <a:rPr lang="en-US" dirty="0" err="1" smtClean="0"/>
              <a:t>Einfang</a:t>
            </a:r>
            <a:r>
              <a:rPr lang="en-US" dirty="0" smtClean="0"/>
              <a:t> und </a:t>
            </a:r>
            <a:r>
              <a:rPr lang="en-US" dirty="0" err="1" smtClean="0"/>
              <a:t>Beschleunigung</a:t>
            </a:r>
            <a:r>
              <a:rPr lang="en-US" dirty="0" smtClean="0"/>
              <a:t>: Diagnose</a:t>
            </a:r>
            <a:endParaRPr lang="de-DE" dirty="0"/>
          </a:p>
        </p:txBody>
      </p:sp>
      <p:sp>
        <p:nvSpPr>
          <p:cNvPr id="3" name="Foliennummernplatzhalter 2"/>
          <p:cNvSpPr>
            <a:spLocks noGrp="1"/>
          </p:cNvSpPr>
          <p:nvPr>
            <p:ph type="sldNum" sz="quarter" idx="12"/>
          </p:nvPr>
        </p:nvSpPr>
        <p:spPr/>
        <p:txBody>
          <a:bodyPr/>
          <a:lstStyle/>
          <a:p>
            <a:fld id="{125CBDDA-5CCF-8748-8988-9DC6C8981774}" type="slidenum">
              <a:rPr lang="de-DE" smtClean="0"/>
              <a:pPr/>
              <a:t>23</a:t>
            </a:fld>
            <a:endParaRPr lang="de-DE" dirty="0"/>
          </a:p>
        </p:txBody>
      </p:sp>
      <p:sp>
        <p:nvSpPr>
          <p:cNvPr id="4" name="Datumsplatzhalter 3"/>
          <p:cNvSpPr>
            <a:spLocks noGrp="1"/>
          </p:cNvSpPr>
          <p:nvPr>
            <p:ph type="dt" sz="half" idx="2"/>
          </p:nvPr>
        </p:nvSpPr>
        <p:spPr/>
        <p:txBody>
          <a:bodyPr/>
          <a:lstStyle/>
          <a:p>
            <a:r>
              <a:rPr lang="de-DE" smtClean="0"/>
              <a:t>14.01.2019</a:t>
            </a:r>
            <a:endParaRPr lang="de-DE" dirty="0"/>
          </a:p>
        </p:txBody>
      </p:sp>
      <p:sp>
        <p:nvSpPr>
          <p:cNvPr id="6" name="Fußzeilenplatzhalter 5"/>
          <p:cNvSpPr>
            <a:spLocks noGrp="1"/>
          </p:cNvSpPr>
          <p:nvPr>
            <p:ph type="ftr" sz="quarter" idx="3"/>
          </p:nvPr>
        </p:nvSpPr>
        <p:spPr/>
        <p:txBody>
          <a:bodyPr/>
          <a:lstStyle/>
          <a:p>
            <a:pPr algn="ctr"/>
            <a:r>
              <a:rPr lang="en-US" smtClean="0"/>
              <a:t>SIS18-Betrieb / Operateuersschulung 2019</a:t>
            </a:r>
            <a:endParaRPr lang="en-US" dirty="0"/>
          </a:p>
        </p:txBody>
      </p:sp>
      <p:pic>
        <p:nvPicPr>
          <p:cNvPr id="2050" name="Picture 2" descr="Q:\GSI\Betrieb\Präsentationen\Workshop_201901\images\bi\dct.png"/>
          <p:cNvPicPr>
            <a:picLocks noChangeAspect="1" noChangeArrowheads="1"/>
          </p:cNvPicPr>
          <p:nvPr/>
        </p:nvPicPr>
        <p:blipFill rotWithShape="1">
          <a:blip r:embed="rId2">
            <a:extLst>
              <a:ext uri="{28A0092B-C50C-407E-A947-70E740481C1C}">
                <a14:useLocalDpi xmlns:a14="http://schemas.microsoft.com/office/drawing/2010/main" val="0"/>
              </a:ext>
            </a:extLst>
          </a:blip>
          <a:srcRect l="5765" t="6636" r="11134" b="9962"/>
          <a:stretch/>
        </p:blipFill>
        <p:spPr bwMode="auto">
          <a:xfrm>
            <a:off x="812800" y="1860087"/>
            <a:ext cx="7518400" cy="4244371"/>
          </a:xfrm>
          <a:prstGeom prst="rect">
            <a:avLst/>
          </a:prstGeom>
          <a:noFill/>
          <a:extLst>
            <a:ext uri="{909E8E84-426E-40DD-AFC4-6F175D3DCCD1}">
              <a14:hiddenFill xmlns:a14="http://schemas.microsoft.com/office/drawing/2010/main">
                <a:solidFill>
                  <a:srgbClr val="FFFFFF"/>
                </a:solidFill>
              </a14:hiddenFill>
            </a:ext>
          </a:extLst>
        </p:spPr>
      </p:pic>
      <p:sp>
        <p:nvSpPr>
          <p:cNvPr id="9" name="Inhaltsplatzhalter 2"/>
          <p:cNvSpPr txBox="1">
            <a:spLocks/>
          </p:cNvSpPr>
          <p:nvPr/>
        </p:nvSpPr>
        <p:spPr>
          <a:xfrm>
            <a:off x="1609186" y="1549484"/>
            <a:ext cx="5925661" cy="307777"/>
          </a:xfrm>
          <a:prstGeom prst="rect">
            <a:avLst/>
          </a:prstGeom>
        </p:spPr>
        <p:txBody>
          <a:bodyPr vert="horz" wrap="none" lIns="91440" tIns="45720" rIns="91440" bIns="45720" rtlCol="0">
            <a:spAutoFit/>
          </a:bodyPr>
          <a:lstStyle>
            <a:lvl1pPr marL="342900" indent="-34290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de-DE" sz="1400" dirty="0" smtClean="0"/>
              <a:t>Einfang und Beschleunigung: DC-Trafo mit Teilchenzahl und Strahlstrom</a:t>
            </a:r>
            <a:endParaRPr lang="de-DE" dirty="0"/>
          </a:p>
        </p:txBody>
      </p:sp>
      <p:sp>
        <p:nvSpPr>
          <p:cNvPr id="8" name="Ellipse 7"/>
          <p:cNvSpPr/>
          <p:nvPr/>
        </p:nvSpPr>
        <p:spPr>
          <a:xfrm>
            <a:off x="4148658" y="2899828"/>
            <a:ext cx="1329275" cy="262467"/>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Tree>
    <p:extLst>
      <p:ext uri="{BB962C8B-B14F-4D97-AF65-F5344CB8AC3E}">
        <p14:creationId xmlns:p14="http://schemas.microsoft.com/office/powerpoint/2010/main" val="4097977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err="1" smtClean="0"/>
              <a:t>Einzelbuncherzeugung</a:t>
            </a:r>
            <a:r>
              <a:rPr lang="de-DE" dirty="0" smtClean="0"/>
              <a:t>: Aus N mach 1</a:t>
            </a:r>
            <a:endParaRPr lang="de-DE" dirty="0"/>
          </a:p>
        </p:txBody>
      </p:sp>
      <p:sp>
        <p:nvSpPr>
          <p:cNvPr id="3" name="Foliennummernplatzhalter 2"/>
          <p:cNvSpPr>
            <a:spLocks noGrp="1"/>
          </p:cNvSpPr>
          <p:nvPr>
            <p:ph type="sldNum" sz="quarter" idx="10"/>
          </p:nvPr>
        </p:nvSpPr>
        <p:spPr/>
        <p:txBody>
          <a:bodyPr/>
          <a:lstStyle/>
          <a:p>
            <a:fld id="{125CBDDA-5CCF-8748-8988-9DC6C8981774}" type="slidenum">
              <a:rPr lang="de-DE" smtClean="0"/>
              <a:pPr/>
              <a:t>24</a:t>
            </a:fld>
            <a:endParaRPr lang="de-DE" dirty="0"/>
          </a:p>
        </p:txBody>
      </p:sp>
      <p:sp>
        <p:nvSpPr>
          <p:cNvPr id="4" name="Datumsplatzhalter 3"/>
          <p:cNvSpPr>
            <a:spLocks noGrp="1"/>
          </p:cNvSpPr>
          <p:nvPr>
            <p:ph type="dt" sz="half" idx="11"/>
          </p:nvPr>
        </p:nvSpPr>
        <p:spPr/>
        <p:txBody>
          <a:bodyPr/>
          <a:lstStyle/>
          <a:p>
            <a:r>
              <a:rPr lang="de-DE" smtClean="0"/>
              <a:t>14.01.2019</a:t>
            </a:r>
            <a:endParaRPr lang="de-DE" dirty="0"/>
          </a:p>
        </p:txBody>
      </p:sp>
      <p:sp>
        <p:nvSpPr>
          <p:cNvPr id="11" name="Inhaltsplatzhalter 10"/>
          <p:cNvSpPr>
            <a:spLocks noGrp="1"/>
          </p:cNvSpPr>
          <p:nvPr>
            <p:ph sz="half" idx="1"/>
          </p:nvPr>
        </p:nvSpPr>
        <p:spPr/>
        <p:txBody>
          <a:bodyPr/>
          <a:lstStyle/>
          <a:p>
            <a:r>
              <a:rPr lang="de-DE" dirty="0" smtClean="0"/>
              <a:t>Anwendungsfälle (nur schnelle </a:t>
            </a:r>
            <a:r>
              <a:rPr lang="de-DE" dirty="0" err="1" smtClean="0"/>
              <a:t>Extr</a:t>
            </a:r>
            <a:r>
              <a:rPr lang="de-DE" dirty="0" smtClean="0"/>
              <a:t>.)</a:t>
            </a:r>
          </a:p>
          <a:p>
            <a:pPr lvl="1"/>
            <a:r>
              <a:rPr lang="de-DE" dirty="0" smtClean="0"/>
              <a:t>Strahltransfer zum ESR</a:t>
            </a:r>
          </a:p>
          <a:p>
            <a:pPr lvl="1"/>
            <a:r>
              <a:rPr lang="de-DE" dirty="0" smtClean="0"/>
              <a:t>Plasmaphysik (evtl. noch komprimiert)</a:t>
            </a:r>
          </a:p>
          <a:p>
            <a:r>
              <a:rPr lang="de-DE" dirty="0" smtClean="0"/>
              <a:t>Verschiedene Optionen</a:t>
            </a:r>
          </a:p>
          <a:p>
            <a:pPr lvl="1"/>
            <a:r>
              <a:rPr lang="de-DE" dirty="0" err="1" smtClean="0"/>
              <a:t>Debunchen</a:t>
            </a:r>
            <a:r>
              <a:rPr lang="de-DE" dirty="0" smtClean="0"/>
              <a:t> und </a:t>
            </a:r>
            <a:r>
              <a:rPr lang="de-DE" dirty="0" err="1" smtClean="0"/>
              <a:t>Rebunchen</a:t>
            </a:r>
            <a:endParaRPr lang="de-DE" dirty="0" smtClean="0"/>
          </a:p>
          <a:p>
            <a:pPr lvl="2"/>
            <a:r>
              <a:rPr lang="de-DE" dirty="0"/>
              <a:t>F</a:t>
            </a:r>
            <a:r>
              <a:rPr lang="de-DE" dirty="0" smtClean="0"/>
              <a:t>rüher Standard, nicht gut für Hochstrom</a:t>
            </a:r>
          </a:p>
          <a:p>
            <a:pPr lvl="2"/>
            <a:r>
              <a:rPr lang="de-DE" dirty="0" smtClean="0"/>
              <a:t>Unvermeidbar wenn H ≠ 2</a:t>
            </a:r>
            <a:r>
              <a:rPr lang="de-DE" baseline="30000" dirty="0" smtClean="0"/>
              <a:t>n</a:t>
            </a:r>
            <a:endParaRPr lang="de-DE" dirty="0" smtClean="0"/>
          </a:p>
          <a:p>
            <a:pPr lvl="1"/>
            <a:r>
              <a:rPr lang="de-DE" dirty="0" err="1" smtClean="0"/>
              <a:t>Bunch-Merging</a:t>
            </a:r>
            <a:endParaRPr lang="de-DE" dirty="0" smtClean="0"/>
          </a:p>
          <a:p>
            <a:pPr lvl="2"/>
            <a:r>
              <a:rPr lang="de-DE" dirty="0" smtClean="0"/>
              <a:t>Zwei benachbarte Bunche verschmelzen</a:t>
            </a:r>
          </a:p>
          <a:p>
            <a:pPr lvl="2"/>
            <a:r>
              <a:rPr lang="de-DE" dirty="0" smtClean="0"/>
              <a:t>Besser für Hochstrom</a:t>
            </a:r>
          </a:p>
          <a:p>
            <a:pPr lvl="2"/>
            <a:r>
              <a:rPr lang="de-DE" dirty="0" smtClean="0"/>
              <a:t>Nur möglich, wenn H = 2</a:t>
            </a:r>
            <a:r>
              <a:rPr lang="de-DE" baseline="30000" dirty="0" smtClean="0"/>
              <a:t>n</a:t>
            </a:r>
          </a:p>
          <a:p>
            <a:r>
              <a:rPr lang="de-DE" dirty="0" smtClean="0"/>
              <a:t>Aktuelle Einschränkungen</a:t>
            </a:r>
          </a:p>
          <a:p>
            <a:pPr lvl="1"/>
            <a:r>
              <a:rPr lang="de-DE" dirty="0" smtClean="0"/>
              <a:t>Generell Spezialeinstellung </a:t>
            </a:r>
            <a:r>
              <a:rPr lang="de-DE" dirty="0" smtClean="0">
                <a:sym typeface="Wingdings" panose="05000000000000000000" pitchFamily="2" charset="2"/>
              </a:rPr>
              <a:t> SIS-RB</a:t>
            </a:r>
          </a:p>
          <a:p>
            <a:pPr lvl="1"/>
            <a:r>
              <a:rPr lang="de-DE" dirty="0" smtClean="0"/>
              <a:t>Spezielle Template-Chain, derzeit nur verfügbar für Strahlziel ESR</a:t>
            </a:r>
          </a:p>
          <a:p>
            <a:pPr lvl="1"/>
            <a:r>
              <a:rPr lang="de-DE" dirty="0" smtClean="0"/>
              <a:t>Fehlende Möglichkeit zur Umschaltung von Harmonischen im Zyklus (in Arbeit)</a:t>
            </a:r>
          </a:p>
          <a:p>
            <a:pPr lvl="2"/>
            <a:r>
              <a:rPr lang="de-DE" dirty="0" smtClean="0"/>
              <a:t>Nur Ferrit: </a:t>
            </a:r>
            <a:r>
              <a:rPr lang="de-DE" dirty="0" err="1" smtClean="0"/>
              <a:t>Umbunchen</a:t>
            </a:r>
            <a:r>
              <a:rPr lang="de-DE" dirty="0" smtClean="0"/>
              <a:t>, nur 1 für Beschl.</a:t>
            </a:r>
          </a:p>
          <a:p>
            <a:pPr lvl="2"/>
            <a:r>
              <a:rPr lang="de-DE" dirty="0" err="1" smtClean="0"/>
              <a:t>Ferrit+MA</a:t>
            </a:r>
            <a:r>
              <a:rPr lang="de-DE" dirty="0" smtClean="0"/>
              <a:t>: </a:t>
            </a:r>
            <a:r>
              <a:rPr lang="de-DE" dirty="0" err="1" smtClean="0"/>
              <a:t>Merging</a:t>
            </a:r>
            <a:r>
              <a:rPr lang="de-DE" dirty="0" smtClean="0"/>
              <a:t> 4</a:t>
            </a:r>
            <a:r>
              <a:rPr lang="de-DE" dirty="0" smtClean="0">
                <a:sym typeface="Wingdings" panose="05000000000000000000" pitchFamily="2" charset="2"/>
              </a:rPr>
              <a:t>21 möglich</a:t>
            </a:r>
            <a:endParaRPr lang="de-DE" dirty="0" smtClean="0"/>
          </a:p>
        </p:txBody>
      </p:sp>
      <p:sp>
        <p:nvSpPr>
          <p:cNvPr id="6" name="Fußzeilenplatzhalter 5"/>
          <p:cNvSpPr>
            <a:spLocks noGrp="1"/>
          </p:cNvSpPr>
          <p:nvPr>
            <p:ph type="ftr" sz="quarter" idx="3"/>
          </p:nvPr>
        </p:nvSpPr>
        <p:spPr/>
        <p:txBody>
          <a:bodyPr/>
          <a:lstStyle/>
          <a:p>
            <a:pPr algn="ctr"/>
            <a:r>
              <a:rPr lang="en-US" smtClean="0"/>
              <a:t>SIS18-Betrieb / Operateuersschulung 2019</a:t>
            </a:r>
            <a:endParaRPr lang="en-US" dirty="0"/>
          </a:p>
        </p:txBody>
      </p:sp>
      <p:grpSp>
        <p:nvGrpSpPr>
          <p:cNvPr id="12" name="Gruppieren 11"/>
          <p:cNvGrpSpPr/>
          <p:nvPr/>
        </p:nvGrpSpPr>
        <p:grpSpPr>
          <a:xfrm>
            <a:off x="4893732" y="1676631"/>
            <a:ext cx="4018729" cy="4722929"/>
            <a:chOff x="4614321" y="1676631"/>
            <a:chExt cx="4018729" cy="4722929"/>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614321" y="1676631"/>
              <a:ext cx="3300952" cy="4628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ine 7"/>
            <p:cNvSpPr>
              <a:spLocks noChangeShapeType="1"/>
            </p:cNvSpPr>
            <p:nvPr/>
          </p:nvSpPr>
          <p:spPr bwMode="auto">
            <a:xfrm>
              <a:off x="8409518" y="1679295"/>
              <a:ext cx="0" cy="4428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de-DE"/>
            </a:p>
          </p:txBody>
        </p:sp>
        <p:sp>
          <p:nvSpPr>
            <p:cNvPr id="9" name="Textfeld 8"/>
            <p:cNvSpPr txBox="1"/>
            <p:nvPr/>
          </p:nvSpPr>
          <p:spPr>
            <a:xfrm>
              <a:off x="8150226" y="6091783"/>
              <a:ext cx="482824" cy="307777"/>
            </a:xfrm>
            <a:prstGeom prst="rect">
              <a:avLst/>
            </a:prstGeom>
          </p:spPr>
          <p:txBody>
            <a:bodyPr vert="horz" wrap="none" lIns="91440" tIns="45720" rIns="91440" bIns="45720" rtlCol="0" anchor="t">
              <a:spAutoFit/>
            </a:bodyPr>
            <a:lstStyle/>
            <a:p>
              <a:pPr algn="ctr"/>
              <a:r>
                <a:rPr lang="de-DE" sz="1400" dirty="0" smtClean="0"/>
                <a:t>Zeit</a:t>
              </a:r>
            </a:p>
          </p:txBody>
        </p:sp>
      </p:grpSp>
      <p:sp>
        <p:nvSpPr>
          <p:cNvPr id="13" name="Textfeld 12"/>
          <p:cNvSpPr txBox="1"/>
          <p:nvPr/>
        </p:nvSpPr>
        <p:spPr>
          <a:xfrm>
            <a:off x="4876797" y="1339034"/>
            <a:ext cx="3894669" cy="307777"/>
          </a:xfrm>
          <a:prstGeom prst="rect">
            <a:avLst/>
          </a:prstGeom>
        </p:spPr>
        <p:txBody>
          <a:bodyPr vert="horz" wrap="square" lIns="91440" tIns="45720" rIns="91440" bIns="45720" rtlCol="0" anchor="t">
            <a:spAutoFit/>
          </a:bodyPr>
          <a:lstStyle/>
          <a:p>
            <a:pPr algn="ctr"/>
            <a:r>
              <a:rPr lang="de-DE" sz="1400" dirty="0" err="1" smtClean="0"/>
              <a:t>Bunch-Merging</a:t>
            </a:r>
            <a:r>
              <a:rPr lang="de-DE" sz="1400" dirty="0" smtClean="0"/>
              <a:t> 4</a:t>
            </a:r>
            <a:r>
              <a:rPr lang="de-DE" sz="1400" dirty="0" smtClean="0">
                <a:sym typeface="Wingdings" panose="05000000000000000000" pitchFamily="2" charset="2"/>
              </a:rPr>
              <a:t>21 mit Ferrit-Kavitäten</a:t>
            </a:r>
            <a:endParaRPr lang="de-DE" sz="1400" dirty="0" smtClean="0"/>
          </a:p>
        </p:txBody>
      </p:sp>
    </p:spTree>
    <p:extLst>
      <p:ext uri="{BB962C8B-B14F-4D97-AF65-F5344CB8AC3E}">
        <p14:creationId xmlns:p14="http://schemas.microsoft.com/office/powerpoint/2010/main" val="107687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HF-Einstellung zusammengefasst</a:t>
            </a:r>
            <a:endParaRPr lang="de-DE" dirty="0"/>
          </a:p>
        </p:txBody>
      </p:sp>
      <p:sp>
        <p:nvSpPr>
          <p:cNvPr id="3" name="Inhaltsplatzhalter 2"/>
          <p:cNvSpPr>
            <a:spLocks noGrp="1"/>
          </p:cNvSpPr>
          <p:nvPr>
            <p:ph idx="1"/>
          </p:nvPr>
        </p:nvSpPr>
        <p:spPr/>
        <p:txBody>
          <a:bodyPr>
            <a:normAutofit/>
          </a:bodyPr>
          <a:lstStyle/>
          <a:p>
            <a:r>
              <a:rPr lang="de-DE" dirty="0" smtClean="0"/>
              <a:t>HF-Einstellungen generell komplexer durch neue Kavitäten</a:t>
            </a:r>
          </a:p>
          <a:p>
            <a:r>
              <a:rPr lang="de-DE" dirty="0" smtClean="0"/>
              <a:t>Auswahl HF-Betriebsmodus in SchedulingApp</a:t>
            </a:r>
          </a:p>
          <a:p>
            <a:pPr lvl="1"/>
            <a:r>
              <a:rPr lang="de-DE" dirty="0" smtClean="0"/>
              <a:t>Voreinstellung H=4 mit Ferritkavitäten</a:t>
            </a:r>
          </a:p>
          <a:p>
            <a:pPr lvl="1"/>
            <a:r>
              <a:rPr lang="de-DE" dirty="0" smtClean="0"/>
              <a:t>Andere Einstellungen nur in Ausnahmefällen in Absprache mit SIS-RB</a:t>
            </a:r>
          </a:p>
          <a:p>
            <a:r>
              <a:rPr lang="de-DE" dirty="0" smtClean="0"/>
              <a:t>Überprüfung Injektionsenergie nach </a:t>
            </a:r>
            <a:r>
              <a:rPr lang="de-DE" dirty="0" err="1" smtClean="0"/>
              <a:t>Schottky</a:t>
            </a:r>
            <a:r>
              <a:rPr lang="de-DE" dirty="0" smtClean="0"/>
              <a:t> bei HF-Einfang</a:t>
            </a:r>
          </a:p>
          <a:p>
            <a:pPr lvl="1"/>
            <a:r>
              <a:rPr lang="de-DE" dirty="0" smtClean="0"/>
              <a:t>Evtl. Verluste am Beginn der Rampe durch Radialbewegung (außen), dann kann Veränderung der Radialposition helfen (Einfluss Injektion!)</a:t>
            </a:r>
          </a:p>
          <a:p>
            <a:r>
              <a:rPr lang="de-DE" dirty="0" smtClean="0"/>
              <a:t>Einstellung HF-Amplitude durch Impulsbreite und Füllfaktor</a:t>
            </a:r>
          </a:p>
          <a:p>
            <a:pPr lvl="1"/>
            <a:r>
              <a:rPr lang="de-DE" dirty="0" smtClean="0"/>
              <a:t>Wenn möglich Füllfaktor aus Voreinstellung verwenden</a:t>
            </a:r>
          </a:p>
          <a:p>
            <a:pPr lvl="1"/>
            <a:r>
              <a:rPr lang="de-DE" dirty="0" smtClean="0"/>
              <a:t>Impulsbreite minimieren nach Transmission</a:t>
            </a:r>
          </a:p>
          <a:p>
            <a:pPr lvl="1"/>
            <a:r>
              <a:rPr lang="de-DE" dirty="0" smtClean="0"/>
              <a:t>Füllfaktor auf </a:t>
            </a:r>
            <a:r>
              <a:rPr lang="de-DE" dirty="0" err="1" smtClean="0"/>
              <a:t>Flattop</a:t>
            </a:r>
            <a:r>
              <a:rPr lang="de-DE" dirty="0" smtClean="0"/>
              <a:t> Null setzen für langsame Extraktion </a:t>
            </a:r>
            <a:r>
              <a:rPr lang="de-DE" dirty="0" err="1" smtClean="0"/>
              <a:t>ungebuncht</a:t>
            </a:r>
            <a:endParaRPr lang="de-DE" dirty="0" smtClean="0"/>
          </a:p>
          <a:p>
            <a:pPr lvl="1"/>
            <a:r>
              <a:rPr lang="de-DE" dirty="0" smtClean="0"/>
              <a:t>Füllfaktor (Spannung) auf Injektion ungleich Null nur für Spezialfälle</a:t>
            </a:r>
          </a:p>
          <a:p>
            <a:r>
              <a:rPr lang="de-DE" dirty="0" smtClean="0"/>
              <a:t>Erzeugung von </a:t>
            </a:r>
            <a:r>
              <a:rPr lang="de-DE" dirty="0" err="1" smtClean="0"/>
              <a:t>Einzelbunch</a:t>
            </a:r>
            <a:r>
              <a:rPr lang="de-DE" dirty="0" smtClean="0"/>
              <a:t> für ESR erfordert speziellen Mode (RB)</a:t>
            </a:r>
          </a:p>
        </p:txBody>
      </p:sp>
      <p:sp>
        <p:nvSpPr>
          <p:cNvPr id="4" name="Datumsplatzhalter 3"/>
          <p:cNvSpPr>
            <a:spLocks noGrp="1"/>
          </p:cNvSpPr>
          <p:nvPr>
            <p:ph type="dt" sz="half" idx="2"/>
          </p:nvPr>
        </p:nvSpPr>
        <p:spPr/>
        <p:txBody>
          <a:bodyPr/>
          <a:lstStyle/>
          <a:p>
            <a:r>
              <a:rPr lang="de-DE" smtClean="0"/>
              <a:t>14.01.2019</a:t>
            </a:r>
            <a:endParaRPr lang="de-DE" dirty="0"/>
          </a:p>
        </p:txBody>
      </p:sp>
      <p:sp>
        <p:nvSpPr>
          <p:cNvPr id="5" name="Fußzeilenplatzhalter 4"/>
          <p:cNvSpPr>
            <a:spLocks noGrp="1"/>
          </p:cNvSpPr>
          <p:nvPr>
            <p:ph type="ftr" sz="quarter" idx="3"/>
          </p:nvPr>
        </p:nvSpPr>
        <p:spPr/>
        <p:txBody>
          <a:bodyPr/>
          <a:lstStyle/>
          <a:p>
            <a:pPr algn="ctr"/>
            <a:r>
              <a:rPr lang="en-US" smtClean="0"/>
              <a:t>SIS18-Betrieb / Operateuersschulung 2019</a:t>
            </a:r>
            <a:endParaRPr lang="en-US" dirty="0"/>
          </a:p>
        </p:txBody>
      </p:sp>
      <p:sp>
        <p:nvSpPr>
          <p:cNvPr id="6" name="Foliennummernplatzhalter 5"/>
          <p:cNvSpPr>
            <a:spLocks noGrp="1"/>
          </p:cNvSpPr>
          <p:nvPr>
            <p:ph type="sldNum" sz="quarter" idx="12"/>
          </p:nvPr>
        </p:nvSpPr>
        <p:spPr/>
        <p:txBody>
          <a:bodyPr/>
          <a:lstStyle/>
          <a:p>
            <a:fld id="{125CBDDA-5CCF-8748-8988-9DC6C8981774}" type="slidenum">
              <a:rPr lang="de-DE" smtClean="0"/>
              <a:t>25</a:t>
            </a:fld>
            <a:endParaRPr lang="de-DE"/>
          </a:p>
        </p:txBody>
      </p:sp>
    </p:spTree>
    <p:extLst>
      <p:ext uri="{BB962C8B-B14F-4D97-AF65-F5344CB8AC3E}">
        <p14:creationId xmlns:p14="http://schemas.microsoft.com/office/powerpoint/2010/main" val="644177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Inhalt</a:t>
            </a:r>
            <a:endParaRPr lang="de-DE" dirty="0"/>
          </a:p>
        </p:txBody>
      </p:sp>
      <p:sp>
        <p:nvSpPr>
          <p:cNvPr id="3" name="Inhaltsplatzhalter 2"/>
          <p:cNvSpPr>
            <a:spLocks noGrp="1"/>
          </p:cNvSpPr>
          <p:nvPr>
            <p:ph idx="1"/>
          </p:nvPr>
        </p:nvSpPr>
        <p:spPr/>
        <p:txBody>
          <a:bodyPr/>
          <a:lstStyle/>
          <a:p>
            <a:r>
              <a:rPr lang="de-DE" dirty="0" smtClean="0">
                <a:solidFill>
                  <a:schemeClr val="bg1">
                    <a:lumMod val="85000"/>
                  </a:schemeClr>
                </a:solidFill>
              </a:rPr>
              <a:t>Einleitung</a:t>
            </a:r>
          </a:p>
          <a:p>
            <a:r>
              <a:rPr lang="de-DE" dirty="0" smtClean="0">
                <a:solidFill>
                  <a:schemeClr val="bg1">
                    <a:lumMod val="85000"/>
                  </a:schemeClr>
                </a:solidFill>
              </a:rPr>
              <a:t>Überblick </a:t>
            </a:r>
            <a:r>
              <a:rPr lang="de-DE" dirty="0" err="1" smtClean="0">
                <a:solidFill>
                  <a:schemeClr val="bg1">
                    <a:lumMod val="85000"/>
                  </a:schemeClr>
                </a:solidFill>
              </a:rPr>
              <a:t>SchedulingApp</a:t>
            </a:r>
            <a:r>
              <a:rPr lang="de-DE" dirty="0" smtClean="0">
                <a:solidFill>
                  <a:schemeClr val="bg1">
                    <a:lumMod val="85000"/>
                  </a:schemeClr>
                </a:solidFill>
              </a:rPr>
              <a:t> und </a:t>
            </a:r>
            <a:r>
              <a:rPr lang="de-DE" dirty="0" err="1" smtClean="0">
                <a:solidFill>
                  <a:schemeClr val="bg1">
                    <a:lumMod val="85000"/>
                  </a:schemeClr>
                </a:solidFill>
              </a:rPr>
              <a:t>ParamModi</a:t>
            </a:r>
            <a:endParaRPr lang="de-DE" dirty="0" smtClean="0">
              <a:solidFill>
                <a:schemeClr val="bg1">
                  <a:lumMod val="85000"/>
                </a:schemeClr>
              </a:solidFill>
            </a:endParaRPr>
          </a:p>
          <a:p>
            <a:r>
              <a:rPr lang="de-DE" dirty="0" smtClean="0"/>
              <a:t>Einstellung SIS18</a:t>
            </a:r>
          </a:p>
          <a:p>
            <a:pPr lvl="1"/>
            <a:r>
              <a:rPr lang="de-DE" dirty="0" smtClean="0">
                <a:solidFill>
                  <a:schemeClr val="bg1">
                    <a:lumMod val="85000"/>
                  </a:schemeClr>
                </a:solidFill>
              </a:rPr>
              <a:t>Multi-Turn-Injektion</a:t>
            </a:r>
          </a:p>
          <a:p>
            <a:pPr lvl="1"/>
            <a:r>
              <a:rPr lang="de-DE" dirty="0" smtClean="0">
                <a:solidFill>
                  <a:schemeClr val="bg1">
                    <a:lumMod val="85000"/>
                  </a:schemeClr>
                </a:solidFill>
              </a:rPr>
              <a:t>HF und Beschleunigung</a:t>
            </a:r>
          </a:p>
          <a:p>
            <a:pPr lvl="1"/>
            <a:r>
              <a:rPr lang="de-DE" dirty="0" smtClean="0"/>
              <a:t>Schnelle Extraktion</a:t>
            </a:r>
          </a:p>
          <a:p>
            <a:pPr lvl="1"/>
            <a:r>
              <a:rPr lang="de-DE" dirty="0" smtClean="0">
                <a:solidFill>
                  <a:schemeClr val="bg1">
                    <a:lumMod val="85000"/>
                  </a:schemeClr>
                </a:solidFill>
              </a:rPr>
              <a:t>Langsame Extraktion</a:t>
            </a:r>
          </a:p>
          <a:p>
            <a:pPr lvl="1"/>
            <a:r>
              <a:rPr lang="de-DE" dirty="0" err="1" smtClean="0">
                <a:solidFill>
                  <a:schemeClr val="bg1">
                    <a:lumMod val="85000"/>
                  </a:schemeClr>
                </a:solidFill>
              </a:rPr>
              <a:t>Orbitkorrektur</a:t>
            </a:r>
            <a:endParaRPr lang="de-DE" dirty="0" smtClean="0">
              <a:solidFill>
                <a:schemeClr val="bg1">
                  <a:lumMod val="85000"/>
                </a:schemeClr>
              </a:solidFill>
            </a:endParaRPr>
          </a:p>
        </p:txBody>
      </p:sp>
      <p:sp>
        <p:nvSpPr>
          <p:cNvPr id="6" name="Foliennummernplatzhalter 5"/>
          <p:cNvSpPr>
            <a:spLocks noGrp="1"/>
          </p:cNvSpPr>
          <p:nvPr>
            <p:ph type="sldNum" sz="quarter" idx="12"/>
          </p:nvPr>
        </p:nvSpPr>
        <p:spPr/>
        <p:txBody>
          <a:bodyPr/>
          <a:lstStyle/>
          <a:p>
            <a:fld id="{125CBDDA-5CCF-8748-8988-9DC6C8981774}" type="slidenum">
              <a:rPr lang="de-DE" smtClean="0"/>
              <a:t>26</a:t>
            </a:fld>
            <a:endParaRPr lang="de-DE"/>
          </a:p>
        </p:txBody>
      </p:sp>
      <p:sp>
        <p:nvSpPr>
          <p:cNvPr id="4" name="Datumsplatzhalter 3"/>
          <p:cNvSpPr>
            <a:spLocks noGrp="1"/>
          </p:cNvSpPr>
          <p:nvPr>
            <p:ph type="dt" sz="half" idx="2"/>
          </p:nvPr>
        </p:nvSpPr>
        <p:spPr/>
        <p:txBody>
          <a:bodyPr/>
          <a:lstStyle/>
          <a:p>
            <a:r>
              <a:rPr lang="de-DE" smtClean="0"/>
              <a:t>14.01.2019</a:t>
            </a:r>
            <a:endParaRPr lang="de-DE" dirty="0"/>
          </a:p>
        </p:txBody>
      </p:sp>
      <p:sp>
        <p:nvSpPr>
          <p:cNvPr id="5" name="Fußzeilenplatzhalter 4"/>
          <p:cNvSpPr>
            <a:spLocks noGrp="1"/>
          </p:cNvSpPr>
          <p:nvPr>
            <p:ph type="ftr" sz="quarter" idx="3"/>
          </p:nvPr>
        </p:nvSpPr>
        <p:spPr/>
        <p:txBody>
          <a:bodyPr/>
          <a:lstStyle/>
          <a:p>
            <a:pPr algn="l"/>
            <a:r>
              <a:rPr lang="en-US" smtClean="0"/>
              <a:t>SIS18-Betrieb / Operateuersschulung 2019</a:t>
            </a:r>
            <a:endParaRPr lang="de-DE" dirty="0"/>
          </a:p>
        </p:txBody>
      </p:sp>
    </p:spTree>
    <p:extLst>
      <p:ext uri="{BB962C8B-B14F-4D97-AF65-F5344CB8AC3E}">
        <p14:creationId xmlns:p14="http://schemas.microsoft.com/office/powerpoint/2010/main" val="1400005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Schnelle Extraktion</a:t>
            </a:r>
            <a:endParaRPr lang="de-DE" dirty="0"/>
          </a:p>
        </p:txBody>
      </p:sp>
      <p:sp>
        <p:nvSpPr>
          <p:cNvPr id="4" name="Foliennummernplatzhalter 3"/>
          <p:cNvSpPr>
            <a:spLocks noGrp="1"/>
          </p:cNvSpPr>
          <p:nvPr>
            <p:ph type="sldNum" sz="quarter" idx="10"/>
          </p:nvPr>
        </p:nvSpPr>
        <p:spPr/>
        <p:txBody>
          <a:bodyPr/>
          <a:lstStyle/>
          <a:p>
            <a:fld id="{125CBDDA-5CCF-8748-8988-9DC6C8981774}" type="slidenum">
              <a:rPr lang="de-DE" smtClean="0"/>
              <a:t>27</a:t>
            </a:fld>
            <a:endParaRPr lang="de-DE"/>
          </a:p>
        </p:txBody>
      </p:sp>
      <p:sp>
        <p:nvSpPr>
          <p:cNvPr id="5" name="Datumsplatzhalter 4"/>
          <p:cNvSpPr>
            <a:spLocks noGrp="1"/>
          </p:cNvSpPr>
          <p:nvPr>
            <p:ph type="dt" sz="half" idx="11"/>
          </p:nvPr>
        </p:nvSpPr>
        <p:spPr/>
        <p:txBody>
          <a:bodyPr/>
          <a:lstStyle/>
          <a:p>
            <a:r>
              <a:rPr lang="de-DE" smtClean="0"/>
              <a:t>14.01.2019</a:t>
            </a:r>
            <a:endParaRPr lang="de-DE" dirty="0"/>
          </a:p>
        </p:txBody>
      </p:sp>
      <p:sp>
        <p:nvSpPr>
          <p:cNvPr id="7" name="Inhaltsplatzhalter 6"/>
          <p:cNvSpPr>
            <a:spLocks noGrp="1"/>
          </p:cNvSpPr>
          <p:nvPr>
            <p:ph sz="half" idx="1"/>
          </p:nvPr>
        </p:nvSpPr>
        <p:spPr/>
        <p:txBody>
          <a:bodyPr/>
          <a:lstStyle/>
          <a:p>
            <a:r>
              <a:rPr lang="de-DE" dirty="0" smtClean="0"/>
              <a:t>Extraktion gesamter Strahl in einem Turn mit schnellen Magneten (Kicker)</a:t>
            </a:r>
          </a:p>
          <a:p>
            <a:r>
              <a:rPr lang="de-DE" dirty="0" smtClean="0"/>
              <a:t>Auslenkung mit Kickern und Orbit</a:t>
            </a:r>
          </a:p>
          <a:p>
            <a:pPr lvl="1"/>
            <a:r>
              <a:rPr lang="de-DE" dirty="0" smtClean="0"/>
              <a:t>Extraktion ohne Beule mit Kick 6-7 </a:t>
            </a:r>
            <a:r>
              <a:rPr lang="de-DE" dirty="0" err="1" smtClean="0"/>
              <a:t>mrad</a:t>
            </a:r>
            <a:r>
              <a:rPr lang="de-DE" dirty="0" smtClean="0"/>
              <a:t/>
            </a:r>
            <a:br>
              <a:rPr lang="de-DE" dirty="0" smtClean="0"/>
            </a:br>
            <a:r>
              <a:rPr lang="de-DE" dirty="0" smtClean="0"/>
              <a:t>bis ca. 13 Tm möglich</a:t>
            </a:r>
          </a:p>
          <a:p>
            <a:pPr lvl="1"/>
            <a:r>
              <a:rPr lang="de-DE" dirty="0" smtClean="0"/>
              <a:t>Bei hohen Steifigkeiten </a:t>
            </a:r>
            <a:r>
              <a:rPr lang="de-DE" dirty="0" err="1" smtClean="0"/>
              <a:t>Orbitbeule</a:t>
            </a:r>
            <a:r>
              <a:rPr lang="de-DE" dirty="0" smtClean="0"/>
              <a:t> am </a:t>
            </a:r>
            <a:r>
              <a:rPr lang="de-DE" dirty="0" err="1" smtClean="0"/>
              <a:t>Magnetseptum</a:t>
            </a:r>
            <a:r>
              <a:rPr lang="de-DE" dirty="0" smtClean="0"/>
              <a:t> erforderlich</a:t>
            </a:r>
            <a:br>
              <a:rPr lang="de-DE" dirty="0" smtClean="0"/>
            </a:br>
            <a:r>
              <a:rPr lang="de-DE" dirty="0" smtClean="0"/>
              <a:t>(prinzipiell auch Radiallage möglich)</a:t>
            </a:r>
          </a:p>
          <a:p>
            <a:r>
              <a:rPr lang="de-DE" dirty="0" smtClean="0"/>
              <a:t>Einstellung Timing</a:t>
            </a:r>
          </a:p>
          <a:p>
            <a:pPr lvl="1"/>
            <a:r>
              <a:rPr lang="de-DE" dirty="0" smtClean="0"/>
              <a:t>Verschiebung Kickzeitpunkt relativ zu </a:t>
            </a:r>
            <a:r>
              <a:rPr lang="de-DE" dirty="0" err="1" smtClean="0"/>
              <a:t>Bunchen</a:t>
            </a:r>
            <a:r>
              <a:rPr lang="de-DE" dirty="0" smtClean="0"/>
              <a:t> mit Kickstart</a:t>
            </a:r>
          </a:p>
          <a:p>
            <a:pPr lvl="1"/>
            <a:r>
              <a:rPr lang="de-DE" dirty="0" smtClean="0"/>
              <a:t>Beobachtung auf Oszilloskop</a:t>
            </a:r>
          </a:p>
          <a:p>
            <a:pPr lvl="1"/>
            <a:r>
              <a:rPr lang="de-DE" dirty="0" smtClean="0"/>
              <a:t>Nötigenfalls </a:t>
            </a:r>
            <a:r>
              <a:rPr lang="de-DE" dirty="0" err="1" smtClean="0"/>
              <a:t>Bunchlücke</a:t>
            </a:r>
            <a:r>
              <a:rPr lang="de-DE" dirty="0" smtClean="0"/>
              <a:t> vergrößern durch Erhöhung </a:t>
            </a:r>
            <a:r>
              <a:rPr lang="de-DE" dirty="0" err="1" smtClean="0"/>
              <a:t>Bucketfill</a:t>
            </a:r>
            <a:r>
              <a:rPr lang="de-DE" dirty="0" smtClean="0"/>
              <a:t> bei Extraktion</a:t>
            </a:r>
          </a:p>
          <a:p>
            <a:r>
              <a:rPr lang="de-DE" dirty="0" smtClean="0"/>
              <a:t>Zu beachten</a:t>
            </a:r>
          </a:p>
          <a:p>
            <a:pPr lvl="1"/>
            <a:r>
              <a:rPr lang="de-DE" dirty="0" smtClean="0"/>
              <a:t>INIT-Kickwinkel nur 4.85 </a:t>
            </a:r>
            <a:r>
              <a:rPr lang="de-DE" dirty="0" err="1" smtClean="0"/>
              <a:t>mrad</a:t>
            </a:r>
            <a:r>
              <a:rPr lang="de-DE" dirty="0" smtClean="0"/>
              <a:t> (für 18 Tm)</a:t>
            </a:r>
          </a:p>
          <a:p>
            <a:pPr lvl="1"/>
            <a:r>
              <a:rPr lang="de-DE" dirty="0" smtClean="0"/>
              <a:t>Arbeitspunkte gleich halten (</a:t>
            </a:r>
            <a:r>
              <a:rPr lang="de-DE" dirty="0" err="1" smtClean="0"/>
              <a:t>Inj</a:t>
            </a:r>
            <a:r>
              <a:rPr lang="de-DE" dirty="0" smtClean="0"/>
              <a:t>. und </a:t>
            </a:r>
            <a:r>
              <a:rPr lang="de-DE" dirty="0" err="1" smtClean="0"/>
              <a:t>Extr</a:t>
            </a:r>
            <a:r>
              <a:rPr lang="de-DE" dirty="0" smtClean="0"/>
              <a:t>.)</a:t>
            </a:r>
          </a:p>
          <a:p>
            <a:pPr lvl="1"/>
            <a:r>
              <a:rPr lang="de-DE" dirty="0" smtClean="0"/>
              <a:t>Für Spezialfälle SIS-RB kontaktieren</a:t>
            </a:r>
          </a:p>
          <a:p>
            <a:pPr lvl="1"/>
            <a:endParaRPr lang="de-DE" dirty="0"/>
          </a:p>
        </p:txBody>
      </p:sp>
      <p:sp>
        <p:nvSpPr>
          <p:cNvPr id="6" name="Fußzeilenplatzhalter 5"/>
          <p:cNvSpPr>
            <a:spLocks noGrp="1"/>
          </p:cNvSpPr>
          <p:nvPr>
            <p:ph type="ftr" sz="quarter" idx="3"/>
          </p:nvPr>
        </p:nvSpPr>
        <p:spPr/>
        <p:txBody>
          <a:bodyPr/>
          <a:lstStyle/>
          <a:p>
            <a:pPr algn="ctr"/>
            <a:r>
              <a:rPr lang="en-US" smtClean="0"/>
              <a:t>SIS18-Betrieb / Operateuersschulung 2019</a:t>
            </a:r>
            <a:endParaRPr lang="en-US" dirty="0"/>
          </a:p>
        </p:txBody>
      </p:sp>
      <p:grpSp>
        <p:nvGrpSpPr>
          <p:cNvPr id="7169" name="Gruppieren 7168"/>
          <p:cNvGrpSpPr/>
          <p:nvPr/>
        </p:nvGrpSpPr>
        <p:grpSpPr>
          <a:xfrm>
            <a:off x="4749733" y="4301337"/>
            <a:ext cx="4186567" cy="1918171"/>
            <a:chOff x="4656596" y="3767916"/>
            <a:chExt cx="4186567" cy="1918171"/>
          </a:xfrm>
        </p:grpSpPr>
        <p:grpSp>
          <p:nvGrpSpPr>
            <p:cNvPr id="27" name="Gruppieren 26"/>
            <p:cNvGrpSpPr/>
            <p:nvPr/>
          </p:nvGrpSpPr>
          <p:grpSpPr>
            <a:xfrm>
              <a:off x="4656596" y="3767916"/>
              <a:ext cx="2644775" cy="1911101"/>
              <a:chOff x="4656596" y="3767916"/>
              <a:chExt cx="2644775" cy="1911101"/>
            </a:xfrm>
          </p:grpSpPr>
          <p:pic>
            <p:nvPicPr>
              <p:cNvPr id="7170" name="Picture 2" descr="Q:\GSI\Betrieb\Präsentationen\Workshop_201901\images\parammodi_fa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596" y="3767916"/>
                <a:ext cx="2644775" cy="1911101"/>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4752308" y="5163382"/>
                <a:ext cx="2398684" cy="45719"/>
              </a:xfrm>
              <a:prstGeom prst="rect">
                <a:avLst/>
              </a:prstGeom>
              <a:solidFill>
                <a:srgbClr val="FF000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9" name="Rechteck 18"/>
              <p:cNvSpPr/>
              <p:nvPr/>
            </p:nvSpPr>
            <p:spPr>
              <a:xfrm>
                <a:off x="4752308" y="5417382"/>
                <a:ext cx="2398684" cy="45719"/>
              </a:xfrm>
              <a:prstGeom prst="rect">
                <a:avLst/>
              </a:prstGeom>
              <a:solidFill>
                <a:schemeClr val="accent6">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grpSp>
          <p:nvGrpSpPr>
            <p:cNvPr id="31" name="Gruppieren 30"/>
            <p:cNvGrpSpPr/>
            <p:nvPr/>
          </p:nvGrpSpPr>
          <p:grpSpPr>
            <a:xfrm>
              <a:off x="7213594" y="5201400"/>
              <a:ext cx="1490110" cy="205629"/>
              <a:chOff x="7374467" y="5201400"/>
              <a:chExt cx="1490110" cy="205629"/>
            </a:xfrm>
          </p:grpSpPr>
          <p:sp>
            <p:nvSpPr>
              <p:cNvPr id="20" name="Textfeld 19"/>
              <p:cNvSpPr txBox="1"/>
              <p:nvPr/>
            </p:nvSpPr>
            <p:spPr>
              <a:xfrm>
                <a:off x="7741906" y="5201400"/>
                <a:ext cx="1122671" cy="205629"/>
              </a:xfrm>
              <a:prstGeom prst="rect">
                <a:avLst/>
              </a:prstGeom>
            </p:spPr>
            <p:txBody>
              <a:bodyPr vert="horz" wrap="none" lIns="36000" tIns="18000" rIns="36000" bIns="18000" rtlCol="0" anchor="t">
                <a:spAutoFit/>
              </a:bodyPr>
              <a:lstStyle/>
              <a:p>
                <a:pPr algn="l"/>
                <a:r>
                  <a:rPr lang="de-DE" sz="1100" dirty="0" smtClean="0"/>
                  <a:t>Beule M-Septum</a:t>
                </a:r>
                <a:endParaRPr lang="de-DE" sz="1400" dirty="0" smtClean="0"/>
              </a:p>
            </p:txBody>
          </p:sp>
          <p:cxnSp>
            <p:nvCxnSpPr>
              <p:cNvPr id="21" name="Gerade Verbindung mit Pfeil 20"/>
              <p:cNvCxnSpPr>
                <a:stCxn id="20" idx="1"/>
              </p:cNvCxnSpPr>
              <p:nvPr/>
            </p:nvCxnSpPr>
            <p:spPr>
              <a:xfrm flipH="1">
                <a:off x="7374467" y="5304215"/>
                <a:ext cx="367439" cy="0"/>
              </a:xfrm>
              <a:prstGeom prst="straightConnector1">
                <a:avLst/>
              </a:prstGeom>
              <a:ln w="1905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33" name="Gruppieren 32"/>
            <p:cNvGrpSpPr/>
            <p:nvPr/>
          </p:nvGrpSpPr>
          <p:grpSpPr>
            <a:xfrm>
              <a:off x="7197757" y="5480458"/>
              <a:ext cx="1560641" cy="205629"/>
              <a:chOff x="7374468" y="5201400"/>
              <a:chExt cx="1560641" cy="205629"/>
            </a:xfrm>
          </p:grpSpPr>
          <p:sp>
            <p:nvSpPr>
              <p:cNvPr id="34" name="Textfeld 33"/>
              <p:cNvSpPr txBox="1"/>
              <p:nvPr/>
            </p:nvSpPr>
            <p:spPr>
              <a:xfrm>
                <a:off x="7741906" y="5201400"/>
                <a:ext cx="1193203" cy="205629"/>
              </a:xfrm>
              <a:prstGeom prst="rect">
                <a:avLst/>
              </a:prstGeom>
            </p:spPr>
            <p:txBody>
              <a:bodyPr vert="horz" wrap="none" lIns="36000" tIns="18000" rIns="36000" bIns="18000" rtlCol="0" anchor="t">
                <a:spAutoFit/>
              </a:bodyPr>
              <a:lstStyle/>
              <a:p>
                <a:pPr algn="l"/>
                <a:r>
                  <a:rPr lang="de-DE" sz="1100" dirty="0" smtClean="0"/>
                  <a:t>Bypass (</a:t>
                </a:r>
                <a:r>
                  <a:rPr lang="de-DE" sz="1100" dirty="0" err="1" smtClean="0"/>
                  <a:t>Steering</a:t>
                </a:r>
                <a:r>
                  <a:rPr lang="de-DE" sz="1100" dirty="0" smtClean="0"/>
                  <a:t>)</a:t>
                </a:r>
                <a:endParaRPr lang="de-DE" sz="1400" dirty="0" smtClean="0"/>
              </a:p>
            </p:txBody>
          </p:sp>
          <p:cxnSp>
            <p:nvCxnSpPr>
              <p:cNvPr id="35" name="Gerade Verbindung mit Pfeil 34"/>
              <p:cNvCxnSpPr>
                <a:stCxn id="34" idx="1"/>
              </p:cNvCxnSpPr>
              <p:nvPr/>
            </p:nvCxnSpPr>
            <p:spPr>
              <a:xfrm flipH="1">
                <a:off x="7374468" y="5304215"/>
                <a:ext cx="367438" cy="1"/>
              </a:xfrm>
              <a:prstGeom prst="straightConnector1">
                <a:avLst/>
              </a:prstGeom>
              <a:ln w="1905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36" name="Gruppieren 35"/>
            <p:cNvGrpSpPr/>
            <p:nvPr/>
          </p:nvGrpSpPr>
          <p:grpSpPr>
            <a:xfrm>
              <a:off x="7228218" y="3860644"/>
              <a:ext cx="1102182" cy="205629"/>
              <a:chOff x="7374468" y="5201400"/>
              <a:chExt cx="1102182" cy="205629"/>
            </a:xfrm>
          </p:grpSpPr>
          <p:sp>
            <p:nvSpPr>
              <p:cNvPr id="37" name="Textfeld 36"/>
              <p:cNvSpPr txBox="1"/>
              <p:nvPr/>
            </p:nvSpPr>
            <p:spPr>
              <a:xfrm>
                <a:off x="7741906" y="5201400"/>
                <a:ext cx="734744" cy="205629"/>
              </a:xfrm>
              <a:prstGeom prst="rect">
                <a:avLst/>
              </a:prstGeom>
            </p:spPr>
            <p:txBody>
              <a:bodyPr vert="horz" wrap="none" lIns="36000" tIns="18000" rIns="36000" bIns="18000" rtlCol="0" anchor="t">
                <a:spAutoFit/>
              </a:bodyPr>
              <a:lstStyle/>
              <a:p>
                <a:pPr algn="l"/>
                <a:r>
                  <a:rPr lang="de-DE" sz="1100" dirty="0" smtClean="0"/>
                  <a:t>Kickwinkel</a:t>
                </a:r>
                <a:endParaRPr lang="de-DE" sz="1400" dirty="0" smtClean="0"/>
              </a:p>
            </p:txBody>
          </p:sp>
          <p:cxnSp>
            <p:nvCxnSpPr>
              <p:cNvPr id="38" name="Gerade Verbindung mit Pfeil 37"/>
              <p:cNvCxnSpPr>
                <a:stCxn id="37" idx="1"/>
              </p:cNvCxnSpPr>
              <p:nvPr/>
            </p:nvCxnSpPr>
            <p:spPr>
              <a:xfrm flipH="1">
                <a:off x="7374468" y="5304215"/>
                <a:ext cx="367438" cy="0"/>
              </a:xfrm>
              <a:prstGeom prst="straightConnector1">
                <a:avLst/>
              </a:prstGeom>
              <a:ln w="1905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39" name="Gruppieren 38"/>
            <p:cNvGrpSpPr/>
            <p:nvPr/>
          </p:nvGrpSpPr>
          <p:grpSpPr>
            <a:xfrm>
              <a:off x="7232051" y="4021511"/>
              <a:ext cx="1304160" cy="205629"/>
              <a:chOff x="7374468" y="5201400"/>
              <a:chExt cx="1304160" cy="205629"/>
            </a:xfrm>
          </p:grpSpPr>
          <p:sp>
            <p:nvSpPr>
              <p:cNvPr id="40" name="Textfeld 39"/>
              <p:cNvSpPr txBox="1"/>
              <p:nvPr/>
            </p:nvSpPr>
            <p:spPr>
              <a:xfrm>
                <a:off x="7741906" y="5201400"/>
                <a:ext cx="936722" cy="205629"/>
              </a:xfrm>
              <a:prstGeom prst="rect">
                <a:avLst/>
              </a:prstGeom>
            </p:spPr>
            <p:txBody>
              <a:bodyPr vert="horz" wrap="none" lIns="36000" tIns="18000" rIns="36000" bIns="18000" rtlCol="0" anchor="t">
                <a:spAutoFit/>
              </a:bodyPr>
              <a:lstStyle/>
              <a:p>
                <a:pPr algn="l"/>
                <a:r>
                  <a:rPr lang="de-DE" sz="1100" dirty="0" smtClean="0"/>
                  <a:t>Kicker-Timing</a:t>
                </a:r>
                <a:endParaRPr lang="de-DE" sz="1400" dirty="0" smtClean="0"/>
              </a:p>
            </p:txBody>
          </p:sp>
          <p:cxnSp>
            <p:nvCxnSpPr>
              <p:cNvPr id="41" name="Gerade Verbindung mit Pfeil 40"/>
              <p:cNvCxnSpPr>
                <a:stCxn id="40" idx="1"/>
              </p:cNvCxnSpPr>
              <p:nvPr/>
            </p:nvCxnSpPr>
            <p:spPr>
              <a:xfrm flipH="1">
                <a:off x="7374468" y="5304215"/>
                <a:ext cx="367438" cy="0"/>
              </a:xfrm>
              <a:prstGeom prst="straightConnector1">
                <a:avLst/>
              </a:prstGeom>
              <a:ln w="1905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2" name="Gruppieren 41"/>
            <p:cNvGrpSpPr/>
            <p:nvPr/>
          </p:nvGrpSpPr>
          <p:grpSpPr>
            <a:xfrm>
              <a:off x="7213594" y="5352815"/>
              <a:ext cx="1629569" cy="174851"/>
              <a:chOff x="7374468" y="5201400"/>
              <a:chExt cx="1629569" cy="174851"/>
            </a:xfrm>
          </p:grpSpPr>
          <p:sp>
            <p:nvSpPr>
              <p:cNvPr id="43" name="Textfeld 42"/>
              <p:cNvSpPr txBox="1"/>
              <p:nvPr/>
            </p:nvSpPr>
            <p:spPr>
              <a:xfrm>
                <a:off x="7741906" y="5201400"/>
                <a:ext cx="1262131" cy="174851"/>
              </a:xfrm>
              <a:prstGeom prst="rect">
                <a:avLst/>
              </a:prstGeom>
            </p:spPr>
            <p:txBody>
              <a:bodyPr vert="horz" wrap="none" lIns="36000" tIns="18000" rIns="36000" bIns="18000" rtlCol="0" anchor="t">
                <a:spAutoFit/>
              </a:bodyPr>
              <a:lstStyle/>
              <a:p>
                <a:pPr algn="l"/>
                <a:r>
                  <a:rPr lang="de-DE" sz="900" i="1" dirty="0" smtClean="0">
                    <a:solidFill>
                      <a:schemeClr val="bg1">
                        <a:lumMod val="75000"/>
                      </a:schemeClr>
                    </a:solidFill>
                  </a:rPr>
                  <a:t>nur Protonen &gt; 3GeV/u</a:t>
                </a:r>
                <a:endParaRPr lang="de-DE" sz="1050" i="1" dirty="0" smtClean="0">
                  <a:solidFill>
                    <a:schemeClr val="bg1">
                      <a:lumMod val="75000"/>
                    </a:schemeClr>
                  </a:solidFill>
                </a:endParaRPr>
              </a:p>
            </p:txBody>
          </p:sp>
          <p:cxnSp>
            <p:nvCxnSpPr>
              <p:cNvPr id="44" name="Gerade Verbindung mit Pfeil 43"/>
              <p:cNvCxnSpPr>
                <a:stCxn id="43" idx="1"/>
              </p:cNvCxnSpPr>
              <p:nvPr/>
            </p:nvCxnSpPr>
            <p:spPr>
              <a:xfrm flipH="1" flipV="1">
                <a:off x="7374468" y="5288825"/>
                <a:ext cx="367438" cy="1"/>
              </a:xfrm>
              <a:prstGeom prst="straightConnector1">
                <a:avLst/>
              </a:prstGeom>
              <a:ln w="19050">
                <a:solidFill>
                  <a:schemeClr val="accent6">
                    <a:lumMod val="40000"/>
                    <a:lumOff val="60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7172" name="Gruppieren 7171"/>
          <p:cNvGrpSpPr/>
          <p:nvPr/>
        </p:nvGrpSpPr>
        <p:grpSpPr>
          <a:xfrm>
            <a:off x="4638608" y="1337138"/>
            <a:ext cx="4403792" cy="2761789"/>
            <a:chOff x="4638608" y="1337138"/>
            <a:chExt cx="4403792" cy="2761789"/>
          </a:xfrm>
        </p:grpSpPr>
        <p:pic>
          <p:nvPicPr>
            <p:cNvPr id="7171" name="Picture 3" descr="Q:\GSI\Betrieb\Präsentationen\Workshop_201901\images\sis18_fast.png"/>
            <p:cNvPicPr>
              <a:picLocks noChangeAspect="1" noChangeArrowheads="1"/>
            </p:cNvPicPr>
            <p:nvPr/>
          </p:nvPicPr>
          <p:blipFill rotWithShape="1">
            <a:blip r:embed="rId3">
              <a:extLst>
                <a:ext uri="{28A0092B-C50C-407E-A947-70E740481C1C}">
                  <a14:useLocalDpi xmlns:a14="http://schemas.microsoft.com/office/drawing/2010/main" val="0"/>
                </a:ext>
              </a:extLst>
            </a:blip>
            <a:srcRect l="2875" t="15938" r="4474" b="18375"/>
            <a:stretch/>
          </p:blipFill>
          <p:spPr bwMode="auto">
            <a:xfrm>
              <a:off x="4638608" y="1337138"/>
              <a:ext cx="4403792" cy="2761789"/>
            </a:xfrm>
            <a:prstGeom prst="rect">
              <a:avLst/>
            </a:prstGeom>
            <a:noFill/>
            <a:extLst>
              <a:ext uri="{909E8E84-426E-40DD-AFC4-6F175D3DCCD1}">
                <a14:hiddenFill xmlns:a14="http://schemas.microsoft.com/office/drawing/2010/main">
                  <a:solidFill>
                    <a:srgbClr val="FFFFFF"/>
                  </a:solidFill>
                </a14:hiddenFill>
              </a:ext>
            </a:extLst>
          </p:spPr>
        </p:pic>
        <p:sp>
          <p:nvSpPr>
            <p:cNvPr id="48" name="Textfeld 47"/>
            <p:cNvSpPr txBox="1"/>
            <p:nvPr/>
          </p:nvSpPr>
          <p:spPr>
            <a:xfrm>
              <a:off x="5367059" y="1966897"/>
              <a:ext cx="335596" cy="190240"/>
            </a:xfrm>
            <a:prstGeom prst="rect">
              <a:avLst/>
            </a:prstGeom>
            <a:solidFill>
              <a:schemeClr val="tx2">
                <a:lumMod val="40000"/>
                <a:lumOff val="60000"/>
              </a:schemeClr>
            </a:solidFill>
          </p:spPr>
          <p:txBody>
            <a:bodyPr vert="horz" wrap="none" lIns="36000" tIns="18000" rIns="36000" bIns="18000" rtlCol="0" anchor="t">
              <a:spAutoFit/>
            </a:bodyPr>
            <a:lstStyle/>
            <a:p>
              <a:pPr algn="ctr"/>
              <a:r>
                <a:rPr lang="de-DE" sz="1000" dirty="0" smtClean="0"/>
                <a:t>MK1</a:t>
              </a:r>
            </a:p>
          </p:txBody>
        </p:sp>
        <p:sp>
          <p:nvSpPr>
            <p:cNvPr id="49" name="Textfeld 48"/>
            <p:cNvSpPr txBox="1"/>
            <p:nvPr/>
          </p:nvSpPr>
          <p:spPr>
            <a:xfrm>
              <a:off x="7347744" y="1966897"/>
              <a:ext cx="335596" cy="190240"/>
            </a:xfrm>
            <a:prstGeom prst="rect">
              <a:avLst/>
            </a:prstGeom>
            <a:solidFill>
              <a:schemeClr val="tx2">
                <a:lumMod val="40000"/>
                <a:lumOff val="60000"/>
              </a:schemeClr>
            </a:solidFill>
          </p:spPr>
          <p:txBody>
            <a:bodyPr vert="horz" wrap="none" lIns="36000" tIns="18000" rIns="36000" bIns="18000" rtlCol="0" anchor="t">
              <a:spAutoFit/>
            </a:bodyPr>
            <a:lstStyle/>
            <a:p>
              <a:pPr algn="ctr"/>
              <a:r>
                <a:rPr lang="de-DE" sz="1000" dirty="0" smtClean="0"/>
                <a:t>MK2</a:t>
              </a:r>
            </a:p>
          </p:txBody>
        </p:sp>
        <p:sp>
          <p:nvSpPr>
            <p:cNvPr id="50" name="Textfeld 49"/>
            <p:cNvSpPr txBox="1"/>
            <p:nvPr/>
          </p:nvSpPr>
          <p:spPr>
            <a:xfrm>
              <a:off x="8762505" y="2337032"/>
              <a:ext cx="265063" cy="190240"/>
            </a:xfrm>
            <a:prstGeom prst="rect">
              <a:avLst/>
            </a:prstGeom>
            <a:solidFill>
              <a:schemeClr val="tx2">
                <a:lumMod val="40000"/>
                <a:lumOff val="60000"/>
              </a:schemeClr>
            </a:solidFill>
          </p:spPr>
          <p:txBody>
            <a:bodyPr vert="horz" wrap="none" lIns="36000" tIns="18000" rIns="36000" bIns="18000" rtlCol="0" anchor="t">
              <a:spAutoFit/>
            </a:bodyPr>
            <a:lstStyle/>
            <a:p>
              <a:pPr algn="l"/>
              <a:r>
                <a:rPr lang="de-DE" sz="1000" dirty="0" smtClean="0"/>
                <a:t>MS</a:t>
              </a:r>
            </a:p>
          </p:txBody>
        </p:sp>
      </p:grpSp>
    </p:spTree>
    <p:extLst>
      <p:ext uri="{BB962C8B-B14F-4D97-AF65-F5344CB8AC3E}">
        <p14:creationId xmlns:p14="http://schemas.microsoft.com/office/powerpoint/2010/main" val="4233505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Inhalt</a:t>
            </a:r>
            <a:endParaRPr lang="de-DE" dirty="0"/>
          </a:p>
        </p:txBody>
      </p:sp>
      <p:sp>
        <p:nvSpPr>
          <p:cNvPr id="3" name="Inhaltsplatzhalter 2"/>
          <p:cNvSpPr>
            <a:spLocks noGrp="1"/>
          </p:cNvSpPr>
          <p:nvPr>
            <p:ph idx="1"/>
          </p:nvPr>
        </p:nvSpPr>
        <p:spPr/>
        <p:txBody>
          <a:bodyPr/>
          <a:lstStyle/>
          <a:p>
            <a:r>
              <a:rPr lang="de-DE" dirty="0" smtClean="0">
                <a:solidFill>
                  <a:schemeClr val="bg1">
                    <a:lumMod val="85000"/>
                  </a:schemeClr>
                </a:solidFill>
              </a:rPr>
              <a:t>Einleitung</a:t>
            </a:r>
          </a:p>
          <a:p>
            <a:r>
              <a:rPr lang="de-DE" dirty="0" smtClean="0">
                <a:solidFill>
                  <a:schemeClr val="bg1">
                    <a:lumMod val="85000"/>
                  </a:schemeClr>
                </a:solidFill>
              </a:rPr>
              <a:t>Überblick </a:t>
            </a:r>
            <a:r>
              <a:rPr lang="de-DE" dirty="0" err="1" smtClean="0">
                <a:solidFill>
                  <a:schemeClr val="bg1">
                    <a:lumMod val="85000"/>
                  </a:schemeClr>
                </a:solidFill>
              </a:rPr>
              <a:t>SchedulingApp</a:t>
            </a:r>
            <a:r>
              <a:rPr lang="de-DE" dirty="0" smtClean="0">
                <a:solidFill>
                  <a:schemeClr val="bg1">
                    <a:lumMod val="85000"/>
                  </a:schemeClr>
                </a:solidFill>
              </a:rPr>
              <a:t> und </a:t>
            </a:r>
            <a:r>
              <a:rPr lang="de-DE" dirty="0" err="1" smtClean="0">
                <a:solidFill>
                  <a:schemeClr val="bg1">
                    <a:lumMod val="85000"/>
                  </a:schemeClr>
                </a:solidFill>
              </a:rPr>
              <a:t>ParamModi</a:t>
            </a:r>
            <a:endParaRPr lang="de-DE" dirty="0" smtClean="0">
              <a:solidFill>
                <a:schemeClr val="bg1">
                  <a:lumMod val="85000"/>
                </a:schemeClr>
              </a:solidFill>
            </a:endParaRPr>
          </a:p>
          <a:p>
            <a:r>
              <a:rPr lang="de-DE" dirty="0" smtClean="0"/>
              <a:t>Einstellung SIS18</a:t>
            </a:r>
          </a:p>
          <a:p>
            <a:pPr lvl="1"/>
            <a:r>
              <a:rPr lang="de-DE" dirty="0" smtClean="0">
                <a:solidFill>
                  <a:schemeClr val="bg1">
                    <a:lumMod val="85000"/>
                  </a:schemeClr>
                </a:solidFill>
              </a:rPr>
              <a:t>Multi-Turn-Injektion</a:t>
            </a:r>
          </a:p>
          <a:p>
            <a:pPr lvl="1"/>
            <a:r>
              <a:rPr lang="de-DE" dirty="0" smtClean="0">
                <a:solidFill>
                  <a:schemeClr val="bg1">
                    <a:lumMod val="85000"/>
                  </a:schemeClr>
                </a:solidFill>
              </a:rPr>
              <a:t>HF und Beschleunigung</a:t>
            </a:r>
          </a:p>
          <a:p>
            <a:pPr lvl="1"/>
            <a:r>
              <a:rPr lang="de-DE" dirty="0" smtClean="0">
                <a:solidFill>
                  <a:schemeClr val="bg1">
                    <a:lumMod val="85000"/>
                  </a:schemeClr>
                </a:solidFill>
              </a:rPr>
              <a:t>Schnelle Extraktion</a:t>
            </a:r>
          </a:p>
          <a:p>
            <a:pPr lvl="1"/>
            <a:r>
              <a:rPr lang="de-DE" dirty="0" smtClean="0"/>
              <a:t>Langsame Extraktion</a:t>
            </a:r>
          </a:p>
          <a:p>
            <a:pPr lvl="1"/>
            <a:r>
              <a:rPr lang="de-DE" dirty="0" err="1" smtClean="0">
                <a:solidFill>
                  <a:schemeClr val="bg1">
                    <a:lumMod val="85000"/>
                  </a:schemeClr>
                </a:solidFill>
              </a:rPr>
              <a:t>Orbitkorrektur</a:t>
            </a:r>
            <a:endParaRPr lang="de-DE" dirty="0" smtClean="0">
              <a:solidFill>
                <a:schemeClr val="bg1">
                  <a:lumMod val="85000"/>
                </a:schemeClr>
              </a:solidFill>
            </a:endParaRPr>
          </a:p>
        </p:txBody>
      </p:sp>
      <p:sp>
        <p:nvSpPr>
          <p:cNvPr id="6" name="Foliennummernplatzhalter 5"/>
          <p:cNvSpPr>
            <a:spLocks noGrp="1"/>
          </p:cNvSpPr>
          <p:nvPr>
            <p:ph type="sldNum" sz="quarter" idx="12"/>
          </p:nvPr>
        </p:nvSpPr>
        <p:spPr/>
        <p:txBody>
          <a:bodyPr/>
          <a:lstStyle/>
          <a:p>
            <a:fld id="{125CBDDA-5CCF-8748-8988-9DC6C8981774}" type="slidenum">
              <a:rPr lang="de-DE" smtClean="0"/>
              <a:t>28</a:t>
            </a:fld>
            <a:endParaRPr lang="de-DE"/>
          </a:p>
        </p:txBody>
      </p:sp>
      <p:sp>
        <p:nvSpPr>
          <p:cNvPr id="4" name="Datumsplatzhalter 3"/>
          <p:cNvSpPr>
            <a:spLocks noGrp="1"/>
          </p:cNvSpPr>
          <p:nvPr>
            <p:ph type="dt" sz="half" idx="2"/>
          </p:nvPr>
        </p:nvSpPr>
        <p:spPr/>
        <p:txBody>
          <a:bodyPr/>
          <a:lstStyle/>
          <a:p>
            <a:r>
              <a:rPr lang="de-DE" smtClean="0"/>
              <a:t>14.01.2019</a:t>
            </a:r>
            <a:endParaRPr lang="de-DE" dirty="0"/>
          </a:p>
        </p:txBody>
      </p:sp>
      <p:sp>
        <p:nvSpPr>
          <p:cNvPr id="5" name="Fußzeilenplatzhalter 4"/>
          <p:cNvSpPr>
            <a:spLocks noGrp="1"/>
          </p:cNvSpPr>
          <p:nvPr>
            <p:ph type="ftr" sz="quarter" idx="3"/>
          </p:nvPr>
        </p:nvSpPr>
        <p:spPr/>
        <p:txBody>
          <a:bodyPr/>
          <a:lstStyle/>
          <a:p>
            <a:pPr algn="l"/>
            <a:r>
              <a:rPr lang="en-US" smtClean="0"/>
              <a:t>SIS18-Betrieb / Operateuersschulung 2019</a:t>
            </a:r>
            <a:endParaRPr lang="de-DE" dirty="0"/>
          </a:p>
        </p:txBody>
      </p:sp>
    </p:spTree>
    <p:extLst>
      <p:ext uri="{BB962C8B-B14F-4D97-AF65-F5344CB8AC3E}">
        <p14:creationId xmlns:p14="http://schemas.microsoft.com/office/powerpoint/2010/main" val="1400005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Langsame Extraktion: Prinzip</a:t>
            </a:r>
            <a:endParaRPr lang="de-DE" dirty="0"/>
          </a:p>
        </p:txBody>
      </p:sp>
      <p:sp>
        <p:nvSpPr>
          <p:cNvPr id="3" name="Foliennummernplatzhalter 2"/>
          <p:cNvSpPr>
            <a:spLocks noGrp="1"/>
          </p:cNvSpPr>
          <p:nvPr>
            <p:ph type="sldNum" sz="quarter" idx="10"/>
          </p:nvPr>
        </p:nvSpPr>
        <p:spPr/>
        <p:txBody>
          <a:bodyPr/>
          <a:lstStyle/>
          <a:p>
            <a:fld id="{125CBDDA-5CCF-8748-8988-9DC6C8981774}" type="slidenum">
              <a:rPr lang="de-DE" smtClean="0"/>
              <a:pPr/>
              <a:t>29</a:t>
            </a:fld>
            <a:endParaRPr lang="de-DE" dirty="0"/>
          </a:p>
        </p:txBody>
      </p:sp>
      <p:sp>
        <p:nvSpPr>
          <p:cNvPr id="4" name="Datumsplatzhalter 3"/>
          <p:cNvSpPr>
            <a:spLocks noGrp="1"/>
          </p:cNvSpPr>
          <p:nvPr>
            <p:ph type="dt" sz="half" idx="11"/>
          </p:nvPr>
        </p:nvSpPr>
        <p:spPr/>
        <p:txBody>
          <a:bodyPr/>
          <a:lstStyle/>
          <a:p>
            <a:r>
              <a:rPr lang="de-DE" smtClean="0"/>
              <a:t>14.01.2019</a:t>
            </a:r>
            <a:endParaRPr lang="de-DE" dirty="0"/>
          </a:p>
        </p:txBody>
      </p:sp>
      <p:sp>
        <p:nvSpPr>
          <p:cNvPr id="5" name="Inhaltsplatzhalter 4"/>
          <p:cNvSpPr>
            <a:spLocks noGrp="1"/>
          </p:cNvSpPr>
          <p:nvPr>
            <p:ph sz="half" idx="1"/>
          </p:nvPr>
        </p:nvSpPr>
        <p:spPr>
          <a:xfrm>
            <a:off x="457200" y="1406770"/>
            <a:ext cx="4207934" cy="5034224"/>
          </a:xfrm>
        </p:spPr>
        <p:txBody>
          <a:bodyPr/>
          <a:lstStyle/>
          <a:p>
            <a:r>
              <a:rPr lang="de-DE" dirty="0" smtClean="0"/>
              <a:t>Extraktion über viele Turns mit Hilfe der Resonanz dritter Ordnung </a:t>
            </a:r>
            <a:r>
              <a:rPr lang="de-DE" dirty="0" err="1" smtClean="0"/>
              <a:t>Q</a:t>
            </a:r>
            <a:r>
              <a:rPr lang="de-DE" baseline="-25000" dirty="0" err="1"/>
              <a:t>h</a:t>
            </a:r>
            <a:r>
              <a:rPr lang="de-DE" baseline="-25000" dirty="0" err="1" smtClean="0"/>
              <a:t>,R</a:t>
            </a:r>
            <a:r>
              <a:rPr lang="de-DE" baseline="-25000" dirty="0" smtClean="0"/>
              <a:t> </a:t>
            </a:r>
            <a:r>
              <a:rPr lang="de-DE" dirty="0" smtClean="0"/>
              <a:t>= 4 </a:t>
            </a:r>
            <a:r>
              <a:rPr lang="de-DE" dirty="0"/>
              <a:t>1/3</a:t>
            </a:r>
            <a:endParaRPr lang="de-DE" dirty="0" smtClean="0"/>
          </a:p>
          <a:p>
            <a:pPr lvl="1"/>
            <a:r>
              <a:rPr lang="de-DE" dirty="0" smtClean="0"/>
              <a:t>Anregung Resonanz durch 6 </a:t>
            </a:r>
            <a:r>
              <a:rPr lang="de-DE" dirty="0" err="1" smtClean="0"/>
              <a:t>Sextupole</a:t>
            </a:r>
            <a:endParaRPr lang="de-DE" dirty="0" smtClean="0"/>
          </a:p>
          <a:p>
            <a:pPr lvl="1"/>
            <a:r>
              <a:rPr lang="de-DE" dirty="0" smtClean="0"/>
              <a:t>Verschiebung </a:t>
            </a:r>
            <a:r>
              <a:rPr lang="de-DE" dirty="0" err="1" smtClean="0"/>
              <a:t>Q</a:t>
            </a:r>
            <a:r>
              <a:rPr lang="de-DE" baseline="-25000" dirty="0" err="1" smtClean="0"/>
              <a:t>h</a:t>
            </a:r>
            <a:r>
              <a:rPr lang="de-DE" dirty="0" smtClean="0"/>
              <a:t> Richtung Resonanz</a:t>
            </a:r>
          </a:p>
          <a:p>
            <a:pPr lvl="1"/>
            <a:r>
              <a:rPr lang="de-DE" dirty="0" smtClean="0"/>
              <a:t>Bildung einer </a:t>
            </a:r>
            <a:r>
              <a:rPr lang="de-DE" b="1" dirty="0" err="1" smtClean="0"/>
              <a:t>Separatrix</a:t>
            </a:r>
            <a:endParaRPr lang="de-DE" dirty="0" smtClean="0"/>
          </a:p>
          <a:p>
            <a:pPr lvl="2"/>
            <a:r>
              <a:rPr lang="de-DE" dirty="0" smtClean="0"/>
              <a:t>Stabiler und instabiler Bereich</a:t>
            </a:r>
          </a:p>
          <a:p>
            <a:pPr lvl="2"/>
            <a:r>
              <a:rPr lang="de-DE" dirty="0" smtClean="0"/>
              <a:t>Fläche hängt ab von Sext.-</a:t>
            </a:r>
            <a:r>
              <a:rPr lang="de-DE" dirty="0" err="1" smtClean="0"/>
              <a:t>Ampl</a:t>
            </a:r>
            <a:r>
              <a:rPr lang="de-DE" dirty="0" smtClean="0"/>
              <a:t>. und </a:t>
            </a:r>
            <a:r>
              <a:rPr lang="de-DE" dirty="0" err="1" smtClean="0"/>
              <a:t>Q</a:t>
            </a:r>
            <a:r>
              <a:rPr lang="de-DE" baseline="-25000" dirty="0" err="1" smtClean="0"/>
              <a:t>h</a:t>
            </a:r>
            <a:endParaRPr lang="de-DE" dirty="0" smtClean="0"/>
          </a:p>
          <a:p>
            <a:pPr lvl="2"/>
            <a:r>
              <a:rPr lang="de-DE" dirty="0" smtClean="0"/>
              <a:t>Orientierung hängt ab von Sext.-Phase</a:t>
            </a:r>
          </a:p>
          <a:p>
            <a:pPr lvl="1"/>
            <a:r>
              <a:rPr lang="de-DE" dirty="0" smtClean="0"/>
              <a:t>Transfer von Teilchen in instabilen Bereich</a:t>
            </a:r>
          </a:p>
          <a:p>
            <a:pPr lvl="2"/>
            <a:r>
              <a:rPr lang="de-DE" dirty="0" smtClean="0"/>
              <a:t>Quadrupol-Methode</a:t>
            </a:r>
          </a:p>
          <a:p>
            <a:pPr lvl="3"/>
            <a:r>
              <a:rPr lang="de-DE" dirty="0" smtClean="0"/>
              <a:t>Verkleinerung </a:t>
            </a:r>
            <a:r>
              <a:rPr lang="de-DE" dirty="0" err="1" smtClean="0"/>
              <a:t>Separatrix</a:t>
            </a:r>
            <a:r>
              <a:rPr lang="de-DE" dirty="0" smtClean="0"/>
              <a:t> durch Verschiebung von </a:t>
            </a:r>
            <a:r>
              <a:rPr lang="de-DE" dirty="0" err="1" smtClean="0"/>
              <a:t>Q</a:t>
            </a:r>
            <a:r>
              <a:rPr lang="de-DE" baseline="-25000" dirty="0" err="1" smtClean="0"/>
              <a:t>h</a:t>
            </a:r>
            <a:r>
              <a:rPr lang="de-DE" dirty="0" smtClean="0"/>
              <a:t> zur Resonanz</a:t>
            </a:r>
          </a:p>
          <a:p>
            <a:pPr lvl="3"/>
            <a:r>
              <a:rPr lang="de-DE" dirty="0" smtClean="0"/>
              <a:t>Teilchenamplitude unverändert, dadurch wechseln Teilchen in instabilen Bereich</a:t>
            </a:r>
          </a:p>
          <a:p>
            <a:pPr lvl="2"/>
            <a:r>
              <a:rPr lang="de-DE" dirty="0" smtClean="0">
                <a:solidFill>
                  <a:schemeClr val="bg1">
                    <a:lumMod val="50000"/>
                  </a:schemeClr>
                </a:solidFill>
              </a:rPr>
              <a:t>Transverse-Knock-Out-Methode (KO)</a:t>
            </a:r>
          </a:p>
          <a:p>
            <a:pPr lvl="3"/>
            <a:r>
              <a:rPr lang="de-DE" dirty="0" smtClean="0">
                <a:solidFill>
                  <a:schemeClr val="bg1">
                    <a:lumMod val="50000"/>
                  </a:schemeClr>
                </a:solidFill>
              </a:rPr>
              <a:t>Feste Größe der </a:t>
            </a:r>
            <a:r>
              <a:rPr lang="de-DE" dirty="0" err="1" smtClean="0">
                <a:solidFill>
                  <a:schemeClr val="bg1">
                    <a:lumMod val="50000"/>
                  </a:schemeClr>
                </a:solidFill>
              </a:rPr>
              <a:t>Separatrix</a:t>
            </a:r>
            <a:endParaRPr lang="de-DE" dirty="0" smtClean="0">
              <a:solidFill>
                <a:schemeClr val="bg1">
                  <a:lumMod val="50000"/>
                </a:schemeClr>
              </a:solidFill>
            </a:endParaRPr>
          </a:p>
          <a:p>
            <a:pPr lvl="3"/>
            <a:r>
              <a:rPr lang="de-DE" dirty="0" smtClean="0">
                <a:solidFill>
                  <a:schemeClr val="bg1">
                    <a:lumMod val="50000"/>
                  </a:schemeClr>
                </a:solidFill>
              </a:rPr>
              <a:t>Vergrößerung der Teilchenamplitude durch Anregung, dadurch Verlassen der </a:t>
            </a:r>
            <a:r>
              <a:rPr lang="de-DE" dirty="0" err="1" smtClean="0">
                <a:solidFill>
                  <a:schemeClr val="bg1">
                    <a:lumMod val="50000"/>
                  </a:schemeClr>
                </a:solidFill>
              </a:rPr>
              <a:t>Separatrix</a:t>
            </a:r>
            <a:endParaRPr lang="de-DE" dirty="0" smtClean="0">
              <a:solidFill>
                <a:schemeClr val="bg1">
                  <a:lumMod val="50000"/>
                </a:schemeClr>
              </a:solidFill>
            </a:endParaRPr>
          </a:p>
          <a:p>
            <a:pPr lvl="1"/>
            <a:r>
              <a:rPr lang="de-DE" dirty="0" smtClean="0"/>
              <a:t>Extraktion durch elektrostatisches Septum</a:t>
            </a:r>
          </a:p>
          <a:p>
            <a:pPr lvl="2"/>
            <a:r>
              <a:rPr lang="de-DE" dirty="0" smtClean="0"/>
              <a:t>Ablenkung durch elektrisches Feld</a:t>
            </a:r>
          </a:p>
          <a:p>
            <a:pPr lvl="2"/>
            <a:r>
              <a:rPr lang="de-DE" dirty="0" smtClean="0"/>
              <a:t>Drahtanode zur Minimierung der Verluste</a:t>
            </a:r>
          </a:p>
        </p:txBody>
      </p:sp>
      <p:sp>
        <p:nvSpPr>
          <p:cNvPr id="6" name="Fußzeilenplatzhalter 5"/>
          <p:cNvSpPr>
            <a:spLocks noGrp="1"/>
          </p:cNvSpPr>
          <p:nvPr>
            <p:ph type="ftr" sz="quarter" idx="3"/>
          </p:nvPr>
        </p:nvSpPr>
        <p:spPr/>
        <p:txBody>
          <a:bodyPr/>
          <a:lstStyle/>
          <a:p>
            <a:pPr algn="ctr"/>
            <a:r>
              <a:rPr lang="en-US" smtClean="0"/>
              <a:t>SIS18-Betrieb / Operateuersschulung 2019</a:t>
            </a:r>
            <a:endParaRPr lang="en-US" dirty="0"/>
          </a:p>
        </p:txBody>
      </p:sp>
      <p:grpSp>
        <p:nvGrpSpPr>
          <p:cNvPr id="9" name="Gruppieren 8"/>
          <p:cNvGrpSpPr/>
          <p:nvPr/>
        </p:nvGrpSpPr>
        <p:grpSpPr>
          <a:xfrm>
            <a:off x="5258907" y="3834971"/>
            <a:ext cx="3274290" cy="2337228"/>
            <a:chOff x="5258907" y="3834971"/>
            <a:chExt cx="3274290" cy="2337228"/>
          </a:xfrm>
        </p:grpSpPr>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0267" y="4116206"/>
              <a:ext cx="2937844" cy="2055993"/>
            </a:xfrm>
            <a:prstGeom prst="rect">
              <a:avLst/>
            </a:prstGeom>
          </p:spPr>
        </p:pic>
        <p:sp>
          <p:nvSpPr>
            <p:cNvPr id="8" name="Textfeld 7"/>
            <p:cNvSpPr txBox="1"/>
            <p:nvPr/>
          </p:nvSpPr>
          <p:spPr>
            <a:xfrm>
              <a:off x="5258907" y="3834971"/>
              <a:ext cx="3274290" cy="307777"/>
            </a:xfrm>
            <a:prstGeom prst="rect">
              <a:avLst/>
            </a:prstGeom>
          </p:spPr>
          <p:txBody>
            <a:bodyPr vert="horz" wrap="square" lIns="91440" tIns="45720" rIns="91440" bIns="45720" rtlCol="0" anchor="t">
              <a:spAutoFit/>
            </a:bodyPr>
            <a:lstStyle/>
            <a:p>
              <a:pPr algn="ctr"/>
              <a:r>
                <a:rPr lang="de-DE" sz="1400" dirty="0" smtClean="0"/>
                <a:t>Elektrostatisches Septum</a:t>
              </a:r>
            </a:p>
          </p:txBody>
        </p:sp>
      </p:grpSp>
      <p:grpSp>
        <p:nvGrpSpPr>
          <p:cNvPr id="46" name="Gruppieren 45"/>
          <p:cNvGrpSpPr>
            <a:grpSpLocks noChangeAspect="1"/>
          </p:cNvGrpSpPr>
          <p:nvPr/>
        </p:nvGrpSpPr>
        <p:grpSpPr>
          <a:xfrm>
            <a:off x="7233513" y="1825149"/>
            <a:ext cx="1670189" cy="1777753"/>
            <a:chOff x="7233511" y="1846511"/>
            <a:chExt cx="1391824" cy="1481461"/>
          </a:xfrm>
        </p:grpSpPr>
        <p:sp>
          <p:nvSpPr>
            <p:cNvPr id="49" name="Gleichschenkliges Dreieck 48"/>
            <p:cNvSpPr>
              <a:spLocks noChangeAspect="1"/>
            </p:cNvSpPr>
            <p:nvPr/>
          </p:nvSpPr>
          <p:spPr>
            <a:xfrm>
              <a:off x="7233511" y="1979370"/>
              <a:ext cx="1282751" cy="1105818"/>
            </a:xfrm>
            <a:prstGeom prst="triangle">
              <a:avLst/>
            </a:prstGeom>
            <a:solidFill>
              <a:schemeClr val="accent6">
                <a:lumMod val="20000"/>
                <a:lumOff val="80000"/>
              </a:schemeClr>
            </a:solidFill>
            <a:ln>
              <a:solidFill>
                <a:schemeClr val="accent6"/>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48" name="Gleichschenkliges Dreieck 47"/>
            <p:cNvSpPr>
              <a:spLocks noChangeAspect="1"/>
            </p:cNvSpPr>
            <p:nvPr/>
          </p:nvSpPr>
          <p:spPr>
            <a:xfrm>
              <a:off x="7439549" y="2222810"/>
              <a:ext cx="853403" cy="735691"/>
            </a:xfrm>
            <a:prstGeom prst="triangle">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nvGrpSpPr>
            <p:cNvPr id="24" name="Gruppieren 23"/>
            <p:cNvGrpSpPr/>
            <p:nvPr/>
          </p:nvGrpSpPr>
          <p:grpSpPr>
            <a:xfrm>
              <a:off x="7425335" y="1846511"/>
              <a:ext cx="1200000" cy="1481461"/>
              <a:chOff x="5967656" y="2253210"/>
              <a:chExt cx="1200000" cy="1481461"/>
            </a:xfrm>
          </p:grpSpPr>
          <p:grpSp>
            <p:nvGrpSpPr>
              <p:cNvPr id="20" name="Gruppieren 19"/>
              <p:cNvGrpSpPr/>
              <p:nvPr/>
            </p:nvGrpSpPr>
            <p:grpSpPr>
              <a:xfrm>
                <a:off x="5967656" y="2253210"/>
                <a:ext cx="1200000" cy="1481461"/>
                <a:chOff x="5967656" y="2253210"/>
                <a:chExt cx="1200000" cy="1481461"/>
              </a:xfrm>
            </p:grpSpPr>
            <p:cxnSp>
              <p:nvCxnSpPr>
                <p:cNvPr id="15" name="Gerade Verbindung mit Pfeil 14"/>
                <p:cNvCxnSpPr/>
                <p:nvPr/>
              </p:nvCxnSpPr>
              <p:spPr>
                <a:xfrm rot="18000000" flipH="1">
                  <a:off x="5514240" y="3134671"/>
                  <a:ext cx="120000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Gerade Verbindung mit Pfeil 17"/>
                <p:cNvCxnSpPr/>
                <p:nvPr/>
              </p:nvCxnSpPr>
              <p:spPr>
                <a:xfrm>
                  <a:off x="5967656" y="3367680"/>
                  <a:ext cx="120000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Gerade Verbindung mit Pfeil 18"/>
                <p:cNvCxnSpPr/>
                <p:nvPr/>
              </p:nvCxnSpPr>
              <p:spPr>
                <a:xfrm rot="3600000" flipH="1">
                  <a:off x="5948943" y="2853210"/>
                  <a:ext cx="120000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3" name="Pfeil nach unten 22"/>
              <p:cNvSpPr>
                <a:spLocks noChangeAspect="1"/>
              </p:cNvSpPr>
              <p:nvPr/>
            </p:nvSpPr>
            <p:spPr>
              <a:xfrm>
                <a:off x="6356193" y="3310469"/>
                <a:ext cx="135000" cy="186266"/>
              </a:xfrm>
              <a:prstGeom prst="downArrow">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5" name="Pfeil nach unten 24"/>
              <p:cNvSpPr>
                <a:spLocks noChangeAspect="1"/>
              </p:cNvSpPr>
              <p:nvPr/>
            </p:nvSpPr>
            <p:spPr>
              <a:xfrm rot="14400000">
                <a:off x="6605599" y="2903336"/>
                <a:ext cx="135000" cy="186266"/>
              </a:xfrm>
              <a:prstGeom prst="downArrow">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6" name="Pfeil nach unten 25"/>
              <p:cNvSpPr>
                <a:spLocks noChangeAspect="1"/>
              </p:cNvSpPr>
              <p:nvPr/>
            </p:nvSpPr>
            <p:spPr>
              <a:xfrm rot="7200000">
                <a:off x="6100081" y="2888028"/>
                <a:ext cx="135000" cy="186266"/>
              </a:xfrm>
              <a:prstGeom prst="downArrow">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grpSp>
      <p:sp>
        <p:nvSpPr>
          <p:cNvPr id="28" name="Textfeld 27"/>
          <p:cNvSpPr txBox="1"/>
          <p:nvPr/>
        </p:nvSpPr>
        <p:spPr>
          <a:xfrm>
            <a:off x="7372843" y="1502480"/>
            <a:ext cx="1199367" cy="307777"/>
          </a:xfrm>
          <a:prstGeom prst="rect">
            <a:avLst/>
          </a:prstGeom>
        </p:spPr>
        <p:txBody>
          <a:bodyPr vert="horz" wrap="none" lIns="91440" tIns="45720" rIns="91440" bIns="45720" rtlCol="0" anchor="t">
            <a:spAutoFit/>
          </a:bodyPr>
          <a:lstStyle/>
          <a:p>
            <a:pPr algn="ctr"/>
            <a:r>
              <a:rPr lang="de-DE" sz="1400" dirty="0" smtClean="0"/>
              <a:t>KO-Methode</a:t>
            </a:r>
          </a:p>
        </p:txBody>
      </p:sp>
      <p:sp>
        <p:nvSpPr>
          <p:cNvPr id="47" name="Textfeld 46"/>
          <p:cNvSpPr txBox="1"/>
          <p:nvPr/>
        </p:nvSpPr>
        <p:spPr>
          <a:xfrm>
            <a:off x="4816854" y="1509522"/>
            <a:ext cx="1774846" cy="307777"/>
          </a:xfrm>
          <a:prstGeom prst="rect">
            <a:avLst/>
          </a:prstGeom>
        </p:spPr>
        <p:txBody>
          <a:bodyPr vert="horz" wrap="none" lIns="91440" tIns="45720" rIns="91440" bIns="45720" rtlCol="0" anchor="t">
            <a:spAutoFit/>
          </a:bodyPr>
          <a:lstStyle/>
          <a:p>
            <a:pPr algn="ctr"/>
            <a:r>
              <a:rPr lang="de-DE" sz="1400" dirty="0" smtClean="0"/>
              <a:t>Quadrupol-Methode</a:t>
            </a:r>
          </a:p>
        </p:txBody>
      </p:sp>
      <p:grpSp>
        <p:nvGrpSpPr>
          <p:cNvPr id="59" name="Gruppieren 58"/>
          <p:cNvGrpSpPr/>
          <p:nvPr/>
        </p:nvGrpSpPr>
        <p:grpSpPr>
          <a:xfrm>
            <a:off x="5083260" y="1820778"/>
            <a:ext cx="1440000" cy="1786220"/>
            <a:chOff x="4386502" y="2424893"/>
            <a:chExt cx="1440000" cy="1786220"/>
          </a:xfrm>
        </p:grpSpPr>
        <p:sp>
          <p:nvSpPr>
            <p:cNvPr id="52" name="Gleichschenkliges Dreieck 51"/>
            <p:cNvSpPr>
              <a:spLocks noChangeAspect="1"/>
            </p:cNvSpPr>
            <p:nvPr/>
          </p:nvSpPr>
          <p:spPr>
            <a:xfrm>
              <a:off x="4395092" y="2876452"/>
              <a:ext cx="1024084" cy="882829"/>
            </a:xfrm>
            <a:prstGeom prst="triangle">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56" name="Pfeil nach unten 55"/>
            <p:cNvSpPr>
              <a:spLocks noChangeAspect="1"/>
            </p:cNvSpPr>
            <p:nvPr/>
          </p:nvSpPr>
          <p:spPr>
            <a:xfrm flipV="1">
              <a:off x="4873808" y="3609372"/>
              <a:ext cx="109585" cy="151200"/>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57" name="Pfeil nach unten 56"/>
            <p:cNvSpPr>
              <a:spLocks noChangeAspect="1"/>
            </p:cNvSpPr>
            <p:nvPr/>
          </p:nvSpPr>
          <p:spPr>
            <a:xfrm rot="3600000">
              <a:off x="5045595" y="3301038"/>
              <a:ext cx="109585" cy="151200"/>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58" name="Pfeil nach unten 57"/>
            <p:cNvSpPr>
              <a:spLocks noChangeAspect="1"/>
            </p:cNvSpPr>
            <p:nvPr/>
          </p:nvSpPr>
          <p:spPr>
            <a:xfrm rot="18000000">
              <a:off x="4659784" y="3303840"/>
              <a:ext cx="109585" cy="151200"/>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nvGrpSpPr>
            <p:cNvPr id="41" name="Gruppieren 40"/>
            <p:cNvGrpSpPr>
              <a:grpSpLocks noChangeAspect="1"/>
            </p:cNvGrpSpPr>
            <p:nvPr/>
          </p:nvGrpSpPr>
          <p:grpSpPr>
            <a:xfrm>
              <a:off x="4426449" y="2679373"/>
              <a:ext cx="1236912" cy="1333145"/>
              <a:chOff x="4406539" y="2164024"/>
              <a:chExt cx="2193106" cy="2363730"/>
            </a:xfrm>
          </p:grpSpPr>
          <p:cxnSp>
            <p:nvCxnSpPr>
              <p:cNvPr id="38" name="Gerade Verbindung mit Pfeil 37"/>
              <p:cNvCxnSpPr/>
              <p:nvPr/>
            </p:nvCxnSpPr>
            <p:spPr>
              <a:xfrm flipH="1">
                <a:off x="4406539" y="3068134"/>
                <a:ext cx="842713" cy="1459620"/>
              </a:xfrm>
              <a:prstGeom prst="straightConnector1">
                <a:avLst/>
              </a:prstGeom>
              <a:ln w="12700">
                <a:solidFill>
                  <a:schemeClr val="tx1"/>
                </a:solidFill>
                <a:prstDash val="sysDot"/>
                <a:headEnd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39" name="Gerade Verbindung mit Pfeil 38"/>
              <p:cNvCxnSpPr/>
              <p:nvPr/>
            </p:nvCxnSpPr>
            <p:spPr>
              <a:xfrm flipV="1">
                <a:off x="4802326" y="3797944"/>
                <a:ext cx="1797319" cy="24413"/>
              </a:xfrm>
              <a:prstGeom prst="straightConnector1">
                <a:avLst/>
              </a:prstGeom>
              <a:ln w="12700">
                <a:solidFill>
                  <a:schemeClr val="tx1"/>
                </a:solidFill>
                <a:prstDash val="sysDot"/>
                <a:headEnd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0" name="Gerade Verbindung mit Pfeil 39"/>
              <p:cNvCxnSpPr/>
              <p:nvPr/>
            </p:nvCxnSpPr>
            <p:spPr>
              <a:xfrm flipH="1" flipV="1">
                <a:off x="4735509" y="2164024"/>
                <a:ext cx="944551" cy="1658331"/>
              </a:xfrm>
              <a:prstGeom prst="straightConnector1">
                <a:avLst/>
              </a:prstGeom>
              <a:ln w="12700">
                <a:solidFill>
                  <a:schemeClr val="tx1"/>
                </a:solidFill>
                <a:prstDash val="sysDot"/>
                <a:headEnd w="sm" len="sm"/>
                <a:tailEnd type="arrow" w="sm" len="sm"/>
              </a:ln>
              <a:effectLst/>
            </p:spPr>
            <p:style>
              <a:lnRef idx="2">
                <a:schemeClr val="accent1"/>
              </a:lnRef>
              <a:fillRef idx="0">
                <a:schemeClr val="accent1"/>
              </a:fillRef>
              <a:effectRef idx="1">
                <a:schemeClr val="accent1"/>
              </a:effectRef>
              <a:fontRef idx="minor">
                <a:schemeClr val="tx1"/>
              </a:fontRef>
            </p:style>
          </p:cxnSp>
        </p:grpSp>
        <p:cxnSp>
          <p:nvCxnSpPr>
            <p:cNvPr id="53" name="Gerade Verbindung mit Pfeil 52"/>
            <p:cNvCxnSpPr/>
            <p:nvPr/>
          </p:nvCxnSpPr>
          <p:spPr>
            <a:xfrm rot="18000000" flipH="1">
              <a:off x="3833936" y="3491113"/>
              <a:ext cx="144000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Gerade Verbindung mit Pfeil 53"/>
            <p:cNvCxnSpPr/>
            <p:nvPr/>
          </p:nvCxnSpPr>
          <p:spPr>
            <a:xfrm>
              <a:off x="4386502" y="3770724"/>
              <a:ext cx="144000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Gerade Verbindung mit Pfeil 54"/>
            <p:cNvCxnSpPr/>
            <p:nvPr/>
          </p:nvCxnSpPr>
          <p:spPr>
            <a:xfrm rot="3600000" flipH="1">
              <a:off x="4347112" y="3144893"/>
              <a:ext cx="144000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51465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Inhalt</a:t>
            </a:r>
            <a:endParaRPr lang="de-DE" dirty="0"/>
          </a:p>
        </p:txBody>
      </p:sp>
      <p:sp>
        <p:nvSpPr>
          <p:cNvPr id="3" name="Inhaltsplatzhalter 2"/>
          <p:cNvSpPr>
            <a:spLocks noGrp="1"/>
          </p:cNvSpPr>
          <p:nvPr>
            <p:ph idx="1"/>
          </p:nvPr>
        </p:nvSpPr>
        <p:spPr/>
        <p:txBody>
          <a:bodyPr/>
          <a:lstStyle/>
          <a:p>
            <a:r>
              <a:rPr lang="de-DE" dirty="0" smtClean="0"/>
              <a:t>Einleitung</a:t>
            </a:r>
          </a:p>
          <a:p>
            <a:r>
              <a:rPr lang="de-DE" dirty="0" smtClean="0">
                <a:solidFill>
                  <a:schemeClr val="bg1">
                    <a:lumMod val="85000"/>
                  </a:schemeClr>
                </a:solidFill>
              </a:rPr>
              <a:t>Überblick </a:t>
            </a:r>
            <a:r>
              <a:rPr lang="de-DE" dirty="0" err="1" smtClean="0">
                <a:solidFill>
                  <a:schemeClr val="bg1">
                    <a:lumMod val="85000"/>
                  </a:schemeClr>
                </a:solidFill>
              </a:rPr>
              <a:t>SchedulingApp</a:t>
            </a:r>
            <a:r>
              <a:rPr lang="de-DE" dirty="0" smtClean="0">
                <a:solidFill>
                  <a:schemeClr val="bg1">
                    <a:lumMod val="85000"/>
                  </a:schemeClr>
                </a:solidFill>
              </a:rPr>
              <a:t> und </a:t>
            </a:r>
            <a:r>
              <a:rPr lang="de-DE" dirty="0" err="1" smtClean="0">
                <a:solidFill>
                  <a:schemeClr val="bg1">
                    <a:lumMod val="85000"/>
                  </a:schemeClr>
                </a:solidFill>
              </a:rPr>
              <a:t>ParamModi</a:t>
            </a:r>
            <a:endParaRPr lang="de-DE" dirty="0" smtClean="0">
              <a:solidFill>
                <a:schemeClr val="bg1">
                  <a:lumMod val="85000"/>
                </a:schemeClr>
              </a:solidFill>
            </a:endParaRPr>
          </a:p>
          <a:p>
            <a:r>
              <a:rPr lang="de-DE" dirty="0" smtClean="0">
                <a:solidFill>
                  <a:schemeClr val="bg1">
                    <a:lumMod val="85000"/>
                  </a:schemeClr>
                </a:solidFill>
              </a:rPr>
              <a:t>Einstellung SIS18</a:t>
            </a:r>
          </a:p>
          <a:p>
            <a:pPr lvl="1"/>
            <a:r>
              <a:rPr lang="de-DE" dirty="0" smtClean="0">
                <a:solidFill>
                  <a:schemeClr val="bg1">
                    <a:lumMod val="85000"/>
                  </a:schemeClr>
                </a:solidFill>
              </a:rPr>
              <a:t>Multi-Turn-Injektion</a:t>
            </a:r>
          </a:p>
          <a:p>
            <a:pPr lvl="1"/>
            <a:r>
              <a:rPr lang="de-DE" dirty="0" smtClean="0">
                <a:solidFill>
                  <a:schemeClr val="bg1">
                    <a:lumMod val="85000"/>
                  </a:schemeClr>
                </a:solidFill>
              </a:rPr>
              <a:t>HF und Beschleunigung</a:t>
            </a:r>
          </a:p>
          <a:p>
            <a:pPr lvl="1"/>
            <a:r>
              <a:rPr lang="de-DE" dirty="0" smtClean="0">
                <a:solidFill>
                  <a:schemeClr val="bg1">
                    <a:lumMod val="85000"/>
                  </a:schemeClr>
                </a:solidFill>
              </a:rPr>
              <a:t>Schnelle Extraktion</a:t>
            </a:r>
          </a:p>
          <a:p>
            <a:pPr lvl="1"/>
            <a:r>
              <a:rPr lang="de-DE" dirty="0" smtClean="0">
                <a:solidFill>
                  <a:schemeClr val="bg1">
                    <a:lumMod val="85000"/>
                  </a:schemeClr>
                </a:solidFill>
              </a:rPr>
              <a:t>Langsame Extraktion</a:t>
            </a:r>
          </a:p>
          <a:p>
            <a:pPr lvl="1"/>
            <a:r>
              <a:rPr lang="de-DE" dirty="0" err="1" smtClean="0">
                <a:solidFill>
                  <a:schemeClr val="bg1">
                    <a:lumMod val="85000"/>
                  </a:schemeClr>
                </a:solidFill>
              </a:rPr>
              <a:t>Orbitkorrektur</a:t>
            </a:r>
            <a:endParaRPr lang="de-DE" dirty="0" smtClean="0">
              <a:solidFill>
                <a:schemeClr val="bg1">
                  <a:lumMod val="85000"/>
                </a:schemeClr>
              </a:solidFill>
            </a:endParaRPr>
          </a:p>
        </p:txBody>
      </p:sp>
      <p:sp>
        <p:nvSpPr>
          <p:cNvPr id="6" name="Foliennummernplatzhalter 5"/>
          <p:cNvSpPr>
            <a:spLocks noGrp="1"/>
          </p:cNvSpPr>
          <p:nvPr>
            <p:ph type="sldNum" sz="quarter" idx="12"/>
          </p:nvPr>
        </p:nvSpPr>
        <p:spPr/>
        <p:txBody>
          <a:bodyPr/>
          <a:lstStyle/>
          <a:p>
            <a:fld id="{125CBDDA-5CCF-8748-8988-9DC6C8981774}" type="slidenum">
              <a:rPr lang="de-DE" smtClean="0"/>
              <a:t>3</a:t>
            </a:fld>
            <a:endParaRPr lang="de-DE"/>
          </a:p>
        </p:txBody>
      </p:sp>
      <p:sp>
        <p:nvSpPr>
          <p:cNvPr id="4" name="Datumsplatzhalter 3"/>
          <p:cNvSpPr>
            <a:spLocks noGrp="1"/>
          </p:cNvSpPr>
          <p:nvPr>
            <p:ph type="dt" sz="half" idx="2"/>
          </p:nvPr>
        </p:nvSpPr>
        <p:spPr/>
        <p:txBody>
          <a:bodyPr/>
          <a:lstStyle/>
          <a:p>
            <a:r>
              <a:rPr lang="de-DE" smtClean="0"/>
              <a:t>14.01.2019</a:t>
            </a:r>
            <a:endParaRPr lang="de-DE" dirty="0"/>
          </a:p>
        </p:txBody>
      </p:sp>
      <p:sp>
        <p:nvSpPr>
          <p:cNvPr id="5" name="Fußzeilenplatzhalter 4"/>
          <p:cNvSpPr>
            <a:spLocks noGrp="1"/>
          </p:cNvSpPr>
          <p:nvPr>
            <p:ph type="ftr" sz="quarter" idx="3"/>
          </p:nvPr>
        </p:nvSpPr>
        <p:spPr/>
        <p:txBody>
          <a:bodyPr/>
          <a:lstStyle/>
          <a:p>
            <a:pPr algn="l"/>
            <a:r>
              <a:rPr lang="en-US" smtClean="0"/>
              <a:t>SIS18-Betrieb / Operateuersschulung 2019</a:t>
            </a:r>
            <a:endParaRPr lang="de-DE" dirty="0"/>
          </a:p>
        </p:txBody>
      </p:sp>
    </p:spTree>
    <p:extLst>
      <p:ext uri="{BB962C8B-B14F-4D97-AF65-F5344CB8AC3E}">
        <p14:creationId xmlns:p14="http://schemas.microsoft.com/office/powerpoint/2010/main" val="1400005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 Spillerzeugung (</a:t>
            </a:r>
            <a:r>
              <a:rPr lang="de-DE" dirty="0" err="1" smtClean="0"/>
              <a:t>Quadrupolmethode</a:t>
            </a:r>
            <a:r>
              <a:rPr lang="de-DE" dirty="0" smtClean="0"/>
              <a:t>)</a:t>
            </a:r>
            <a:endParaRPr lang="de-DE" dirty="0"/>
          </a:p>
        </p:txBody>
      </p:sp>
      <p:sp>
        <p:nvSpPr>
          <p:cNvPr id="3" name="Foliennummernplatzhalter 2"/>
          <p:cNvSpPr>
            <a:spLocks noGrp="1"/>
          </p:cNvSpPr>
          <p:nvPr>
            <p:ph type="sldNum" sz="quarter" idx="10"/>
          </p:nvPr>
        </p:nvSpPr>
        <p:spPr/>
        <p:txBody>
          <a:bodyPr/>
          <a:lstStyle/>
          <a:p>
            <a:fld id="{125CBDDA-5CCF-8748-8988-9DC6C8981774}" type="slidenum">
              <a:rPr lang="de-DE" smtClean="0"/>
              <a:pPr/>
              <a:t>30</a:t>
            </a:fld>
            <a:endParaRPr lang="de-DE" dirty="0"/>
          </a:p>
        </p:txBody>
      </p:sp>
      <p:sp>
        <p:nvSpPr>
          <p:cNvPr id="4" name="Datumsplatzhalter 3"/>
          <p:cNvSpPr>
            <a:spLocks noGrp="1"/>
          </p:cNvSpPr>
          <p:nvPr>
            <p:ph type="dt" sz="half" idx="11"/>
          </p:nvPr>
        </p:nvSpPr>
        <p:spPr/>
        <p:txBody>
          <a:bodyPr/>
          <a:lstStyle/>
          <a:p>
            <a:r>
              <a:rPr lang="de-DE" smtClean="0"/>
              <a:t>14.01.2019</a:t>
            </a:r>
            <a:endParaRPr lang="de-DE" dirty="0"/>
          </a:p>
        </p:txBody>
      </p:sp>
      <p:sp>
        <p:nvSpPr>
          <p:cNvPr id="5" name="Inhaltsplatzhalter 4"/>
          <p:cNvSpPr>
            <a:spLocks noGrp="1"/>
          </p:cNvSpPr>
          <p:nvPr>
            <p:ph sz="half" idx="1"/>
          </p:nvPr>
        </p:nvSpPr>
        <p:spPr/>
        <p:txBody>
          <a:bodyPr>
            <a:normAutofit lnSpcReduction="10000"/>
          </a:bodyPr>
          <a:lstStyle/>
          <a:p>
            <a:r>
              <a:rPr lang="de-DE" sz="1400" dirty="0" err="1" smtClean="0"/>
              <a:t>Quadrupolmethode</a:t>
            </a:r>
            <a:endParaRPr lang="de-DE" sz="1400" dirty="0" smtClean="0"/>
          </a:p>
          <a:p>
            <a:pPr lvl="1"/>
            <a:r>
              <a:rPr lang="de-DE" sz="1200" dirty="0" smtClean="0"/>
              <a:t>Einschalten </a:t>
            </a:r>
            <a:r>
              <a:rPr lang="de-DE" sz="1200" dirty="0" err="1" smtClean="0"/>
              <a:t>Sextupolamplitude</a:t>
            </a:r>
            <a:endParaRPr lang="de-DE" sz="1200" dirty="0" smtClean="0"/>
          </a:p>
          <a:p>
            <a:pPr lvl="1"/>
            <a:r>
              <a:rPr lang="de-DE" sz="1200" dirty="0" smtClean="0"/>
              <a:t>Schrumpfen der </a:t>
            </a:r>
            <a:r>
              <a:rPr lang="de-DE" sz="1200" dirty="0" err="1" smtClean="0"/>
              <a:t>Separatrix</a:t>
            </a:r>
            <a:r>
              <a:rPr lang="de-DE" sz="1200" dirty="0" smtClean="0"/>
              <a:t> durch Änderung </a:t>
            </a:r>
            <a:r>
              <a:rPr lang="de-DE" sz="1200" dirty="0" err="1" smtClean="0"/>
              <a:t>Q</a:t>
            </a:r>
            <a:r>
              <a:rPr lang="de-DE" sz="1200" baseline="-25000" dirty="0" err="1" smtClean="0"/>
              <a:t>h</a:t>
            </a:r>
            <a:r>
              <a:rPr lang="de-DE" sz="1200" dirty="0"/>
              <a:t/>
            </a:r>
            <a:br>
              <a:rPr lang="de-DE" sz="1200" dirty="0"/>
            </a:br>
            <a:r>
              <a:rPr lang="de-DE" sz="1200" dirty="0" smtClean="0"/>
              <a:t>mittels schnellem Quadrupol GS02KQ1E</a:t>
            </a:r>
          </a:p>
          <a:p>
            <a:r>
              <a:rPr lang="de-DE" sz="1400" dirty="0" smtClean="0"/>
              <a:t>Wahl </a:t>
            </a:r>
            <a:r>
              <a:rPr lang="de-DE" sz="1400" dirty="0" err="1" smtClean="0"/>
              <a:t>Sextupolamplitude</a:t>
            </a:r>
            <a:endParaRPr lang="de-DE" sz="1400" dirty="0" smtClean="0"/>
          </a:p>
          <a:p>
            <a:pPr lvl="1"/>
            <a:r>
              <a:rPr lang="de-DE" sz="1200" dirty="0" smtClean="0"/>
              <a:t>Typische Werte 0.03 bis 0.10</a:t>
            </a:r>
          </a:p>
          <a:p>
            <a:pPr lvl="1"/>
            <a:r>
              <a:rPr lang="de-DE" sz="1200" dirty="0" smtClean="0"/>
              <a:t>Extraktionseffizienz tendenziell besser für größere Amplitude</a:t>
            </a:r>
          </a:p>
          <a:p>
            <a:pPr lvl="1"/>
            <a:r>
              <a:rPr lang="de-DE" sz="1200" dirty="0" smtClean="0"/>
              <a:t>Spillstruktur tendenziell besser für kleinere Amplitude</a:t>
            </a:r>
          </a:p>
          <a:p>
            <a:pPr lvl="1"/>
            <a:r>
              <a:rPr lang="de-DE" sz="1200" dirty="0" smtClean="0"/>
              <a:t>Empfehlung: so klein wie möglich wählen</a:t>
            </a:r>
          </a:p>
          <a:p>
            <a:pPr lvl="1"/>
            <a:r>
              <a:rPr lang="de-DE" sz="1200" dirty="0" smtClean="0"/>
              <a:t>Änderung erfordert Anpassung von </a:t>
            </a:r>
            <a:r>
              <a:rPr lang="de-DE" sz="1200" dirty="0" err="1" smtClean="0"/>
              <a:t>Q</a:t>
            </a:r>
            <a:r>
              <a:rPr lang="de-DE" sz="1200" baseline="-25000" dirty="0" err="1" smtClean="0"/>
              <a:t>h</a:t>
            </a:r>
            <a:r>
              <a:rPr lang="de-DE" sz="1200" dirty="0" smtClean="0"/>
              <a:t>!</a:t>
            </a:r>
          </a:p>
          <a:p>
            <a:r>
              <a:rPr lang="de-DE" sz="1400" dirty="0" smtClean="0"/>
              <a:t>Verschiebung </a:t>
            </a:r>
            <a:r>
              <a:rPr lang="de-DE" sz="1400" dirty="0" err="1" smtClean="0"/>
              <a:t>Q</a:t>
            </a:r>
            <a:r>
              <a:rPr lang="de-DE" sz="1400" baseline="-25000" dirty="0" err="1" smtClean="0"/>
              <a:t>h</a:t>
            </a:r>
            <a:r>
              <a:rPr lang="de-DE" sz="1400" dirty="0"/>
              <a:t> </a:t>
            </a:r>
            <a:r>
              <a:rPr lang="de-DE" sz="1400" dirty="0" smtClean="0"/>
              <a:t>für Extraktion</a:t>
            </a:r>
          </a:p>
          <a:p>
            <a:pPr lvl="1"/>
            <a:r>
              <a:rPr lang="de-DE" sz="1200" dirty="0" smtClean="0"/>
              <a:t>Einstellung DQH </a:t>
            </a:r>
            <a:r>
              <a:rPr lang="de-DE" sz="1200" dirty="0" err="1" smtClean="0"/>
              <a:t>pre</a:t>
            </a:r>
            <a:endParaRPr lang="de-DE" sz="1200" dirty="0" smtClean="0"/>
          </a:p>
          <a:p>
            <a:pPr lvl="2"/>
            <a:r>
              <a:rPr lang="de-DE" sz="1000" dirty="0" smtClean="0"/>
              <a:t>Strahl vor Beginn Extraktion </a:t>
            </a:r>
            <a:r>
              <a:rPr lang="de-DE" sz="1000" dirty="0" smtClean="0">
                <a:sym typeface="Wingdings" panose="05000000000000000000" pitchFamily="2" charset="2"/>
              </a:rPr>
              <a:t> verringern</a:t>
            </a:r>
          </a:p>
          <a:p>
            <a:pPr lvl="2"/>
            <a:r>
              <a:rPr lang="de-DE" sz="1000" dirty="0" smtClean="0">
                <a:sym typeface="Wingdings" panose="05000000000000000000" pitchFamily="2" charset="2"/>
              </a:rPr>
              <a:t>Extraktion beginnt zu spät  vergrößern</a:t>
            </a:r>
          </a:p>
          <a:p>
            <a:pPr lvl="2"/>
            <a:r>
              <a:rPr lang="de-DE" sz="1000" dirty="0" smtClean="0">
                <a:sym typeface="Wingdings" panose="05000000000000000000" pitchFamily="2" charset="2"/>
              </a:rPr>
              <a:t>Nicht zu </a:t>
            </a:r>
            <a:r>
              <a:rPr lang="de-DE" sz="1000" dirty="0">
                <a:sym typeface="Wingdings" panose="05000000000000000000" pitchFamily="2" charset="2"/>
              </a:rPr>
              <a:t>groß (&lt;0.005), </a:t>
            </a:r>
            <a:r>
              <a:rPr lang="de-DE" sz="1000" dirty="0" smtClean="0">
                <a:sym typeface="Wingdings" panose="05000000000000000000" pitchFamily="2" charset="2"/>
              </a:rPr>
              <a:t>ggf. </a:t>
            </a:r>
            <a:r>
              <a:rPr lang="de-DE" sz="1000" dirty="0">
                <a:sym typeface="Wingdings" panose="05000000000000000000" pitchFamily="2" charset="2"/>
              </a:rPr>
              <a:t>QH (</a:t>
            </a:r>
            <a:r>
              <a:rPr lang="de-DE" sz="1000" dirty="0" err="1">
                <a:sym typeface="Wingdings" panose="05000000000000000000" pitchFamily="2" charset="2"/>
              </a:rPr>
              <a:t>Extr</a:t>
            </a:r>
            <a:r>
              <a:rPr lang="de-DE" sz="1000" dirty="0">
                <a:sym typeface="Wingdings" panose="05000000000000000000" pitchFamily="2" charset="2"/>
              </a:rPr>
              <a:t>.) </a:t>
            </a:r>
            <a:r>
              <a:rPr lang="de-DE" sz="1000" dirty="0" smtClean="0">
                <a:sym typeface="Wingdings" panose="05000000000000000000" pitchFamily="2" charset="2"/>
              </a:rPr>
              <a:t>nachdrehen</a:t>
            </a:r>
            <a:endParaRPr lang="de-DE" sz="1200" dirty="0" smtClean="0"/>
          </a:p>
          <a:p>
            <a:pPr lvl="1"/>
            <a:r>
              <a:rPr lang="de-DE" sz="1200" dirty="0" smtClean="0"/>
              <a:t>Einstellung DQH </a:t>
            </a:r>
            <a:r>
              <a:rPr lang="de-DE" sz="1200" dirty="0" err="1" smtClean="0"/>
              <a:t>spill</a:t>
            </a:r>
            <a:endParaRPr lang="de-DE" sz="1200" dirty="0" smtClean="0"/>
          </a:p>
          <a:p>
            <a:pPr lvl="2"/>
            <a:r>
              <a:rPr lang="de-DE" sz="1000" dirty="0" smtClean="0"/>
              <a:t>Spill endet zu früh </a:t>
            </a:r>
            <a:r>
              <a:rPr lang="de-DE" sz="1000" dirty="0" smtClean="0">
                <a:sym typeface="Wingdings" panose="05000000000000000000" pitchFamily="2" charset="2"/>
              </a:rPr>
              <a:t> verringern</a:t>
            </a:r>
          </a:p>
          <a:p>
            <a:pPr lvl="2"/>
            <a:r>
              <a:rPr lang="de-DE" sz="1000" dirty="0" smtClean="0">
                <a:sym typeface="Wingdings" panose="05000000000000000000" pitchFamily="2" charset="2"/>
              </a:rPr>
              <a:t>Nicht alles extrahiert  vergrößern</a:t>
            </a:r>
          </a:p>
          <a:p>
            <a:pPr lvl="1"/>
            <a:r>
              <a:rPr lang="de-DE" sz="1200" dirty="0" smtClean="0">
                <a:sym typeface="Wingdings" panose="05000000000000000000" pitchFamily="2" charset="2"/>
              </a:rPr>
              <a:t>Einstellung DQH total</a:t>
            </a:r>
          </a:p>
          <a:p>
            <a:pPr lvl="2"/>
            <a:r>
              <a:rPr lang="de-DE" sz="1000" dirty="0" smtClean="0">
                <a:sym typeface="Wingdings" panose="05000000000000000000" pitchFamily="2" charset="2"/>
              </a:rPr>
              <a:t>Reststrahlvernichtung durch Fahren über Resonanz</a:t>
            </a:r>
          </a:p>
          <a:p>
            <a:pPr lvl="2"/>
            <a:r>
              <a:rPr lang="de-DE" sz="1000" dirty="0" smtClean="0">
                <a:sym typeface="Wingdings" panose="05000000000000000000" pitchFamily="2" charset="2"/>
              </a:rPr>
              <a:t>Nicht zu groß (&lt;0.02)</a:t>
            </a:r>
            <a:endParaRPr lang="de-DE" sz="1000" dirty="0" smtClean="0"/>
          </a:p>
          <a:p>
            <a:pPr lvl="1"/>
            <a:endParaRPr lang="de-DE" sz="1200" dirty="0"/>
          </a:p>
        </p:txBody>
      </p:sp>
      <p:sp>
        <p:nvSpPr>
          <p:cNvPr id="6" name="Fußzeilenplatzhalter 5"/>
          <p:cNvSpPr>
            <a:spLocks noGrp="1"/>
          </p:cNvSpPr>
          <p:nvPr>
            <p:ph type="ftr" sz="quarter" idx="3"/>
          </p:nvPr>
        </p:nvSpPr>
        <p:spPr/>
        <p:txBody>
          <a:bodyPr/>
          <a:lstStyle/>
          <a:p>
            <a:pPr algn="ctr"/>
            <a:r>
              <a:rPr lang="en-US" smtClean="0"/>
              <a:t>SIS18-Betrieb / Operateuersschulung 2019</a:t>
            </a:r>
            <a:endParaRPr lang="en-US" dirty="0"/>
          </a:p>
        </p:txBody>
      </p:sp>
      <p:pic>
        <p:nvPicPr>
          <p:cNvPr id="9221" name="Picture 5" descr="Q:\GSI\FAIR\Optics\Elegant\SIS18\slowex\images\se_below\se_below_es-52.2_sigma0.00\se_below_es-52.2_sigma0.00_sepa_dqh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490" y="1279521"/>
            <a:ext cx="2560325" cy="192024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Q:\GSI\FAIR\Optics\Elegant\SIS18\slowex\images\se_below\se_below_es-52.2_sigma0.00\se_below_es-52.2_sigma0.00_sepa_dqh3.0.png"/>
          <p:cNvPicPr>
            <a:picLocks noChangeAspect="1" noChangeArrowheads="1"/>
          </p:cNvPicPr>
          <p:nvPr/>
        </p:nvPicPr>
        <p:blipFill rotWithShape="1">
          <a:blip r:embed="rId3">
            <a:extLst>
              <a:ext uri="{28A0092B-C50C-407E-A947-70E740481C1C}">
                <a14:useLocalDpi xmlns:a14="http://schemas.microsoft.com/office/drawing/2010/main" val="0"/>
              </a:ext>
            </a:extLst>
          </a:blip>
          <a:srcRect r="5357"/>
          <a:stretch/>
        </p:blipFill>
        <p:spPr bwMode="auto">
          <a:xfrm>
            <a:off x="6713215" y="1279521"/>
            <a:ext cx="2423165" cy="192024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Q:\GSI\Betrieb\Präsentationen\Workshop_201901\images\parammodi_slow_ex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148" y="3327400"/>
            <a:ext cx="2411330" cy="123825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uppieren 29"/>
          <p:cNvGrpSpPr/>
          <p:nvPr/>
        </p:nvGrpSpPr>
        <p:grpSpPr>
          <a:xfrm>
            <a:off x="4662148" y="4710646"/>
            <a:ext cx="4306592" cy="1696113"/>
            <a:chOff x="4662148" y="4710646"/>
            <a:chExt cx="4306592" cy="1696113"/>
          </a:xfrm>
        </p:grpSpPr>
        <p:pic>
          <p:nvPicPr>
            <p:cNvPr id="9223" name="Picture 7" descr="Q:\GSI\Betrieb\Präsentationen\Workshop_201901\images\slex_dq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2148" y="4710646"/>
              <a:ext cx="4306592" cy="1696113"/>
            </a:xfrm>
            <a:prstGeom prst="rect">
              <a:avLst/>
            </a:prstGeom>
            <a:noFill/>
            <a:extLst>
              <a:ext uri="{909E8E84-426E-40DD-AFC4-6F175D3DCCD1}">
                <a14:hiddenFill xmlns:a14="http://schemas.microsoft.com/office/drawing/2010/main">
                  <a:solidFill>
                    <a:srgbClr val="FFFFFF"/>
                  </a:solidFill>
                </a14:hiddenFill>
              </a:ext>
            </a:extLst>
          </p:spPr>
        </p:pic>
        <p:sp>
          <p:nvSpPr>
            <p:cNvPr id="20" name="Textfeld 19"/>
            <p:cNvSpPr txBox="1"/>
            <p:nvPr/>
          </p:nvSpPr>
          <p:spPr>
            <a:xfrm>
              <a:off x="7369257" y="6100877"/>
              <a:ext cx="1326251" cy="159462"/>
            </a:xfrm>
            <a:prstGeom prst="rect">
              <a:avLst/>
            </a:prstGeom>
            <a:solidFill>
              <a:schemeClr val="tx2">
                <a:lumMod val="40000"/>
                <a:lumOff val="60000"/>
              </a:schemeClr>
            </a:solidFill>
          </p:spPr>
          <p:txBody>
            <a:bodyPr vert="horz" wrap="none" lIns="36000" tIns="18000" rIns="36000" bIns="18000" rtlCol="0" anchor="t">
              <a:spAutoFit/>
            </a:bodyPr>
            <a:lstStyle/>
            <a:p>
              <a:pPr algn="ctr"/>
              <a:r>
                <a:rPr lang="de-DE" sz="800" dirty="0" smtClean="0"/>
                <a:t>SIS18OPTICS/DQH_EXTR</a:t>
              </a:r>
            </a:p>
          </p:txBody>
        </p:sp>
        <p:cxnSp>
          <p:nvCxnSpPr>
            <p:cNvPr id="21" name="Gerade Verbindung 20"/>
            <p:cNvCxnSpPr/>
            <p:nvPr/>
          </p:nvCxnSpPr>
          <p:spPr>
            <a:xfrm flipH="1">
              <a:off x="4848122" y="4885980"/>
              <a:ext cx="3937738" cy="0"/>
            </a:xfrm>
            <a:prstGeom prst="line">
              <a:avLst/>
            </a:prstGeom>
            <a:ln w="1270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flipH="1">
              <a:off x="4826125" y="6252558"/>
              <a:ext cx="234000" cy="0"/>
            </a:xfrm>
            <a:prstGeom prst="line">
              <a:avLst/>
            </a:prstGeom>
            <a:ln w="1270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3" name="Gerade Verbindung mit Pfeil 22"/>
            <p:cNvCxnSpPr/>
            <p:nvPr/>
          </p:nvCxnSpPr>
          <p:spPr>
            <a:xfrm>
              <a:off x="4909014" y="4866991"/>
              <a:ext cx="0" cy="1385567"/>
            </a:xfrm>
            <a:prstGeom prst="straightConnector1">
              <a:avLst/>
            </a:prstGeom>
            <a:ln w="9525">
              <a:solidFill>
                <a:srgbClr val="FF0000"/>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flipH="1">
              <a:off x="4853650" y="5874258"/>
              <a:ext cx="3847387" cy="0"/>
            </a:xfrm>
            <a:prstGeom prst="line">
              <a:avLst/>
            </a:prstGeom>
            <a:ln w="1270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9" name="Gerade Verbindung 28"/>
            <p:cNvCxnSpPr/>
            <p:nvPr/>
          </p:nvCxnSpPr>
          <p:spPr>
            <a:xfrm flipH="1">
              <a:off x="4848985" y="6130638"/>
              <a:ext cx="256415" cy="0"/>
            </a:xfrm>
            <a:prstGeom prst="line">
              <a:avLst/>
            </a:prstGeom>
            <a:ln w="1270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3" name="Gerade Verbindung mit Pfeil 32"/>
            <p:cNvCxnSpPr/>
            <p:nvPr/>
          </p:nvCxnSpPr>
          <p:spPr>
            <a:xfrm flipH="1">
              <a:off x="5044885" y="5874258"/>
              <a:ext cx="1289" cy="265350"/>
            </a:xfrm>
            <a:prstGeom prst="straightConnector1">
              <a:avLst/>
            </a:prstGeom>
            <a:ln w="9525">
              <a:solidFill>
                <a:srgbClr val="FF0000"/>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36" name="Gerade Verbindung mit Pfeil 35"/>
            <p:cNvCxnSpPr/>
            <p:nvPr/>
          </p:nvCxnSpPr>
          <p:spPr>
            <a:xfrm flipH="1">
              <a:off x="4978926" y="6100877"/>
              <a:ext cx="1" cy="159462"/>
            </a:xfrm>
            <a:prstGeom prst="straightConnector1">
              <a:avLst/>
            </a:prstGeom>
            <a:ln w="9525">
              <a:solidFill>
                <a:srgbClr val="FF0000"/>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28" name="Textfeld 27"/>
            <p:cNvSpPr txBox="1"/>
            <p:nvPr/>
          </p:nvSpPr>
          <p:spPr>
            <a:xfrm>
              <a:off x="4954734" y="5334000"/>
              <a:ext cx="561051" cy="153888"/>
            </a:xfrm>
            <a:prstGeom prst="rect">
              <a:avLst/>
            </a:prstGeom>
          </p:spPr>
          <p:txBody>
            <a:bodyPr vert="horz" wrap="none" lIns="0" tIns="0" rIns="0" bIns="0" rtlCol="0" anchor="t">
              <a:spAutoFit/>
            </a:bodyPr>
            <a:lstStyle/>
            <a:p>
              <a:pPr algn="l"/>
              <a:r>
                <a:rPr lang="de-DE" sz="1000" dirty="0" smtClean="0">
                  <a:solidFill>
                    <a:srgbClr val="FF0000"/>
                  </a:solidFill>
                </a:rPr>
                <a:t>DQH total</a:t>
              </a:r>
            </a:p>
          </p:txBody>
        </p:sp>
        <p:sp>
          <p:nvSpPr>
            <p:cNvPr id="39" name="Textfeld 38"/>
            <p:cNvSpPr txBox="1"/>
            <p:nvPr/>
          </p:nvSpPr>
          <p:spPr>
            <a:xfrm>
              <a:off x="5082985" y="6115398"/>
              <a:ext cx="504946" cy="153888"/>
            </a:xfrm>
            <a:prstGeom prst="rect">
              <a:avLst/>
            </a:prstGeom>
          </p:spPr>
          <p:txBody>
            <a:bodyPr vert="horz" wrap="none" lIns="0" tIns="0" rIns="0" bIns="0" rtlCol="0" anchor="t">
              <a:spAutoFit/>
            </a:bodyPr>
            <a:lstStyle/>
            <a:p>
              <a:pPr algn="l"/>
              <a:r>
                <a:rPr lang="de-DE" sz="1000" dirty="0" smtClean="0">
                  <a:solidFill>
                    <a:srgbClr val="FF0000"/>
                  </a:solidFill>
                </a:rPr>
                <a:t>DQH </a:t>
              </a:r>
              <a:r>
                <a:rPr lang="de-DE" sz="1000" dirty="0" err="1" smtClean="0">
                  <a:solidFill>
                    <a:srgbClr val="FF0000"/>
                  </a:solidFill>
                </a:rPr>
                <a:t>pre</a:t>
              </a:r>
              <a:endParaRPr lang="de-DE" sz="1000" dirty="0" smtClean="0">
                <a:solidFill>
                  <a:srgbClr val="FF0000"/>
                </a:solidFill>
              </a:endParaRPr>
            </a:p>
          </p:txBody>
        </p:sp>
        <p:sp>
          <p:nvSpPr>
            <p:cNvPr id="40" name="Textfeld 39"/>
            <p:cNvSpPr txBox="1"/>
            <p:nvPr/>
          </p:nvSpPr>
          <p:spPr>
            <a:xfrm>
              <a:off x="5165557" y="5929989"/>
              <a:ext cx="541815" cy="153888"/>
            </a:xfrm>
            <a:prstGeom prst="rect">
              <a:avLst/>
            </a:prstGeom>
          </p:spPr>
          <p:txBody>
            <a:bodyPr vert="horz" wrap="none" lIns="0" tIns="0" rIns="0" bIns="0" rtlCol="0" anchor="t">
              <a:spAutoFit/>
            </a:bodyPr>
            <a:lstStyle/>
            <a:p>
              <a:pPr algn="l"/>
              <a:r>
                <a:rPr lang="de-DE" sz="1000" dirty="0" smtClean="0">
                  <a:solidFill>
                    <a:srgbClr val="FF0000"/>
                  </a:solidFill>
                </a:rPr>
                <a:t>DQH </a:t>
              </a:r>
              <a:r>
                <a:rPr lang="de-DE" sz="1000" dirty="0" err="1" smtClean="0">
                  <a:solidFill>
                    <a:srgbClr val="FF0000"/>
                  </a:solidFill>
                </a:rPr>
                <a:t>spill</a:t>
              </a:r>
              <a:endParaRPr lang="de-DE" sz="1000" dirty="0" smtClean="0">
                <a:solidFill>
                  <a:srgbClr val="FF0000"/>
                </a:solidFill>
              </a:endParaRPr>
            </a:p>
          </p:txBody>
        </p:sp>
      </p:grpSp>
      <p:sp>
        <p:nvSpPr>
          <p:cNvPr id="42" name="Rechteck 41"/>
          <p:cNvSpPr/>
          <p:nvPr/>
        </p:nvSpPr>
        <p:spPr>
          <a:xfrm>
            <a:off x="4717605" y="4157218"/>
            <a:ext cx="2292795" cy="360000"/>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43" name="Rechteck 42"/>
          <p:cNvSpPr/>
          <p:nvPr/>
        </p:nvSpPr>
        <p:spPr>
          <a:xfrm>
            <a:off x="4721415" y="3935603"/>
            <a:ext cx="2292795" cy="102997"/>
          </a:xfrm>
          <a:prstGeom prst="rect">
            <a:avLst/>
          </a:prstGeom>
          <a:noFill/>
          <a:ln w="12700">
            <a:solidFill>
              <a:srgbClr val="008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44" name="Textfeld 43"/>
          <p:cNvSpPr txBox="1"/>
          <p:nvPr/>
        </p:nvSpPr>
        <p:spPr>
          <a:xfrm>
            <a:off x="7395253" y="4234403"/>
            <a:ext cx="1137097" cy="205629"/>
          </a:xfrm>
          <a:prstGeom prst="rect">
            <a:avLst/>
          </a:prstGeom>
        </p:spPr>
        <p:txBody>
          <a:bodyPr vert="horz" wrap="none" lIns="36000" tIns="18000" rIns="36000" bIns="18000" rtlCol="0" anchor="t">
            <a:spAutoFit/>
          </a:bodyPr>
          <a:lstStyle/>
          <a:p>
            <a:pPr algn="l"/>
            <a:r>
              <a:rPr lang="de-DE" sz="1100" dirty="0" smtClean="0"/>
              <a:t>Verschiebung </a:t>
            </a:r>
            <a:r>
              <a:rPr lang="de-DE" sz="1100" dirty="0" err="1" smtClean="0"/>
              <a:t>Q</a:t>
            </a:r>
            <a:r>
              <a:rPr lang="de-DE" sz="1100" baseline="-25000" dirty="0" err="1" smtClean="0"/>
              <a:t>h</a:t>
            </a:r>
            <a:endParaRPr lang="de-DE" sz="1400" dirty="0" smtClean="0"/>
          </a:p>
        </p:txBody>
      </p:sp>
      <p:sp>
        <p:nvSpPr>
          <p:cNvPr id="45" name="Textfeld 44"/>
          <p:cNvSpPr txBox="1"/>
          <p:nvPr/>
        </p:nvSpPr>
        <p:spPr>
          <a:xfrm>
            <a:off x="7387633" y="3884286"/>
            <a:ext cx="1234881" cy="205629"/>
          </a:xfrm>
          <a:prstGeom prst="rect">
            <a:avLst/>
          </a:prstGeom>
        </p:spPr>
        <p:txBody>
          <a:bodyPr vert="horz" wrap="none" lIns="36000" tIns="18000" rIns="36000" bIns="18000" rtlCol="0" anchor="t">
            <a:spAutoFit/>
          </a:bodyPr>
          <a:lstStyle/>
          <a:p>
            <a:pPr algn="l"/>
            <a:r>
              <a:rPr lang="de-DE" sz="1100" dirty="0" err="1" smtClean="0"/>
              <a:t>Sextupolamplitude</a:t>
            </a:r>
            <a:endParaRPr lang="de-DE" sz="1400" dirty="0" smtClean="0"/>
          </a:p>
        </p:txBody>
      </p:sp>
      <p:cxnSp>
        <p:nvCxnSpPr>
          <p:cNvPr id="46" name="Gerade Verbindung mit Pfeil 45"/>
          <p:cNvCxnSpPr>
            <a:stCxn id="45" idx="1"/>
            <a:endCxn id="43" idx="3"/>
          </p:cNvCxnSpPr>
          <p:nvPr/>
        </p:nvCxnSpPr>
        <p:spPr>
          <a:xfrm flipH="1">
            <a:off x="7014210" y="3987101"/>
            <a:ext cx="373423" cy="1"/>
          </a:xfrm>
          <a:prstGeom prst="straightConnector1">
            <a:avLst/>
          </a:prstGeom>
          <a:ln w="1905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1" name="Gerade Verbindung mit Pfeil 50"/>
          <p:cNvCxnSpPr>
            <a:stCxn id="44" idx="1"/>
            <a:endCxn id="42" idx="3"/>
          </p:cNvCxnSpPr>
          <p:nvPr/>
        </p:nvCxnSpPr>
        <p:spPr>
          <a:xfrm flipH="1">
            <a:off x="7010400" y="4337218"/>
            <a:ext cx="384853" cy="0"/>
          </a:xfrm>
          <a:prstGeom prst="straightConnector1">
            <a:avLst/>
          </a:prstGeom>
          <a:ln w="190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8827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 Kontrolle der Teilchenamplituden</a:t>
            </a:r>
            <a:endParaRPr lang="de-DE" dirty="0"/>
          </a:p>
        </p:txBody>
      </p:sp>
      <p:sp>
        <p:nvSpPr>
          <p:cNvPr id="3" name="Foliennummernplatzhalter 2"/>
          <p:cNvSpPr>
            <a:spLocks noGrp="1"/>
          </p:cNvSpPr>
          <p:nvPr>
            <p:ph type="sldNum" sz="quarter" idx="10"/>
          </p:nvPr>
        </p:nvSpPr>
        <p:spPr/>
        <p:txBody>
          <a:bodyPr/>
          <a:lstStyle/>
          <a:p>
            <a:fld id="{125CBDDA-5CCF-8748-8988-9DC6C8981774}" type="slidenum">
              <a:rPr lang="de-DE" smtClean="0"/>
              <a:pPr/>
              <a:t>31</a:t>
            </a:fld>
            <a:endParaRPr lang="de-DE" dirty="0"/>
          </a:p>
        </p:txBody>
      </p:sp>
      <p:sp>
        <p:nvSpPr>
          <p:cNvPr id="4" name="Datumsplatzhalter 3"/>
          <p:cNvSpPr>
            <a:spLocks noGrp="1"/>
          </p:cNvSpPr>
          <p:nvPr>
            <p:ph type="dt" sz="half" idx="11"/>
          </p:nvPr>
        </p:nvSpPr>
        <p:spPr/>
        <p:txBody>
          <a:bodyPr/>
          <a:lstStyle/>
          <a:p>
            <a:r>
              <a:rPr lang="de-DE" smtClean="0"/>
              <a:t>14.01.2019</a:t>
            </a:r>
            <a:endParaRPr lang="de-DE" dirty="0"/>
          </a:p>
        </p:txBody>
      </p:sp>
      <p:sp>
        <p:nvSpPr>
          <p:cNvPr id="5" name="Inhaltsplatzhalter 4"/>
          <p:cNvSpPr>
            <a:spLocks noGrp="1"/>
          </p:cNvSpPr>
          <p:nvPr>
            <p:ph sz="half" idx="1"/>
          </p:nvPr>
        </p:nvSpPr>
        <p:spPr/>
        <p:txBody>
          <a:bodyPr>
            <a:normAutofit/>
          </a:bodyPr>
          <a:lstStyle/>
          <a:p>
            <a:r>
              <a:rPr lang="de-DE" sz="1400" dirty="0" smtClean="0"/>
              <a:t>Große Amplituden instabiler Teilchen</a:t>
            </a:r>
          </a:p>
          <a:p>
            <a:pPr lvl="1"/>
            <a:r>
              <a:rPr lang="de-DE" sz="1200" dirty="0" smtClean="0"/>
              <a:t>Teilchenbewegung während der letzten drei Turns entscheidend</a:t>
            </a:r>
          </a:p>
          <a:p>
            <a:pPr lvl="1"/>
            <a:r>
              <a:rPr lang="de-DE" sz="1200" dirty="0" smtClean="0"/>
              <a:t>Viele </a:t>
            </a:r>
            <a:r>
              <a:rPr lang="de-DE" sz="1200" dirty="0" err="1" smtClean="0"/>
              <a:t>Aperturbeschränkungen</a:t>
            </a:r>
            <a:endParaRPr lang="de-DE" sz="1200" dirty="0"/>
          </a:p>
          <a:p>
            <a:pPr lvl="2"/>
            <a:r>
              <a:rPr lang="de-DE" sz="1100" dirty="0" err="1" smtClean="0"/>
              <a:t>Injektionsseptum</a:t>
            </a:r>
            <a:endParaRPr lang="de-DE" sz="1100" dirty="0" smtClean="0"/>
          </a:p>
          <a:p>
            <a:pPr lvl="2"/>
            <a:r>
              <a:rPr lang="de-DE" sz="1100" dirty="0" smtClean="0"/>
              <a:t>Umladungskollimatoren</a:t>
            </a:r>
          </a:p>
          <a:p>
            <a:pPr lvl="2"/>
            <a:r>
              <a:rPr lang="de-DE" sz="1100" dirty="0" smtClean="0"/>
              <a:t>Fahrbare Kollimatoren</a:t>
            </a:r>
          </a:p>
          <a:p>
            <a:pPr lvl="1"/>
            <a:r>
              <a:rPr lang="de-DE" sz="1200" dirty="0" smtClean="0"/>
              <a:t>Kritischer für große </a:t>
            </a:r>
            <a:r>
              <a:rPr lang="de-DE" sz="1200" dirty="0" err="1" smtClean="0"/>
              <a:t>Sextupolamplituden</a:t>
            </a:r>
            <a:endParaRPr lang="de-DE" sz="1200" dirty="0" smtClean="0"/>
          </a:p>
          <a:p>
            <a:r>
              <a:rPr lang="de-DE" sz="1400" dirty="0" smtClean="0"/>
              <a:t>Kontrolle durch </a:t>
            </a:r>
            <a:r>
              <a:rPr lang="de-DE" sz="1400" dirty="0" err="1" smtClean="0"/>
              <a:t>Orbitbeule</a:t>
            </a:r>
            <a:r>
              <a:rPr lang="de-DE" sz="1400" dirty="0" smtClean="0"/>
              <a:t> am E-Septum</a:t>
            </a:r>
          </a:p>
          <a:p>
            <a:pPr lvl="1"/>
            <a:r>
              <a:rPr lang="de-DE" sz="1200" dirty="0" smtClean="0"/>
              <a:t>Negatives Vorzeichen, da rechts der Achse</a:t>
            </a:r>
          </a:p>
          <a:p>
            <a:pPr lvl="1"/>
            <a:r>
              <a:rPr lang="de-DE" sz="1200" dirty="0" smtClean="0"/>
              <a:t>Je größer die Beule, desto kleiner die Amplituden</a:t>
            </a:r>
          </a:p>
          <a:p>
            <a:pPr lvl="1"/>
            <a:r>
              <a:rPr lang="de-DE" sz="1200" dirty="0" smtClean="0"/>
              <a:t>Bei Änderung muss Beule am M-Septum in der Regel auch korrigiert werden (E+ </a:t>
            </a:r>
            <a:r>
              <a:rPr lang="de-DE" sz="1200" dirty="0" smtClean="0">
                <a:sym typeface="Wingdings" panose="05000000000000000000" pitchFamily="2" charset="2"/>
              </a:rPr>
              <a:t> M+)</a:t>
            </a:r>
            <a:endParaRPr lang="de-DE" sz="1200" dirty="0">
              <a:sym typeface="Wingdings" panose="05000000000000000000" pitchFamily="2" charset="2"/>
            </a:endParaRPr>
          </a:p>
          <a:p>
            <a:r>
              <a:rPr lang="de-DE" sz="1400" dirty="0" smtClean="0">
                <a:sym typeface="Wingdings" panose="05000000000000000000" pitchFamily="2" charset="2"/>
              </a:rPr>
              <a:t>Überprüfung</a:t>
            </a:r>
          </a:p>
          <a:p>
            <a:pPr lvl="1"/>
            <a:r>
              <a:rPr lang="de-DE" sz="1200" dirty="0" smtClean="0">
                <a:sym typeface="Wingdings" panose="05000000000000000000" pitchFamily="2" charset="2"/>
              </a:rPr>
              <a:t>Extraktionseffizienz</a:t>
            </a:r>
          </a:p>
          <a:p>
            <a:pPr lvl="2"/>
            <a:r>
              <a:rPr lang="de-DE" sz="1100" dirty="0" smtClean="0">
                <a:sym typeface="Wingdings" panose="05000000000000000000" pitchFamily="2" charset="2"/>
              </a:rPr>
              <a:t>Darf nicht wesentlich verbesserbar sein durch Vergrößerung Beule und Nachoptimierung</a:t>
            </a:r>
          </a:p>
          <a:p>
            <a:pPr lvl="1"/>
            <a:r>
              <a:rPr lang="de-DE" sz="1200" dirty="0" smtClean="0">
                <a:sym typeface="Wingdings" panose="05000000000000000000" pitchFamily="2" charset="2"/>
              </a:rPr>
              <a:t>Verlustmonitore</a:t>
            </a:r>
          </a:p>
          <a:p>
            <a:pPr lvl="2"/>
            <a:r>
              <a:rPr lang="de-DE" sz="1100" dirty="0" smtClean="0">
                <a:sym typeface="Wingdings" panose="05000000000000000000" pitchFamily="2" charset="2"/>
              </a:rPr>
              <a:t>Große Signale nur am E-Septum, bei hohen Steifigkeiten auch am M-Septum</a:t>
            </a:r>
            <a:endParaRPr lang="de-DE" sz="1100" dirty="0" smtClean="0"/>
          </a:p>
          <a:p>
            <a:pPr lvl="1"/>
            <a:endParaRPr lang="de-DE" sz="1200" dirty="0"/>
          </a:p>
        </p:txBody>
      </p:sp>
      <p:sp>
        <p:nvSpPr>
          <p:cNvPr id="6" name="Fußzeilenplatzhalter 5"/>
          <p:cNvSpPr>
            <a:spLocks noGrp="1"/>
          </p:cNvSpPr>
          <p:nvPr>
            <p:ph type="ftr" sz="quarter" idx="3"/>
          </p:nvPr>
        </p:nvSpPr>
        <p:spPr/>
        <p:txBody>
          <a:bodyPr/>
          <a:lstStyle/>
          <a:p>
            <a:pPr algn="ctr"/>
            <a:r>
              <a:rPr lang="en-US" smtClean="0"/>
              <a:t>SIS18-Betrieb / Operateuersschulung 2019</a:t>
            </a:r>
            <a:endParaRPr lang="en-US" dirty="0"/>
          </a:p>
        </p:txBody>
      </p:sp>
      <p:pic>
        <p:nvPicPr>
          <p:cNvPr id="10243" name="Picture 3" descr="Q:\GSI\FAIR\Optics\Elegant\SIS18\slowex\images\se_below\se_below_es-52.2_sigma0.00\se_below_es-52.2_sigma0.00_last3_dqh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3960" y="1255394"/>
            <a:ext cx="3832860" cy="2874645"/>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uppieren 21"/>
          <p:cNvGrpSpPr/>
          <p:nvPr/>
        </p:nvGrpSpPr>
        <p:grpSpPr>
          <a:xfrm>
            <a:off x="4754879" y="4672966"/>
            <a:ext cx="4286686" cy="1216703"/>
            <a:chOff x="4754879" y="4672966"/>
            <a:chExt cx="4286686" cy="1216703"/>
          </a:xfrm>
        </p:grpSpPr>
        <p:grpSp>
          <p:nvGrpSpPr>
            <p:cNvPr id="15" name="Gruppieren 14"/>
            <p:cNvGrpSpPr/>
            <p:nvPr/>
          </p:nvGrpSpPr>
          <p:grpSpPr>
            <a:xfrm>
              <a:off x="4754879" y="4672966"/>
              <a:ext cx="2657846" cy="1216703"/>
              <a:chOff x="4754879" y="4672966"/>
              <a:chExt cx="2657846" cy="1216703"/>
            </a:xfrm>
          </p:grpSpPr>
          <p:grpSp>
            <p:nvGrpSpPr>
              <p:cNvPr id="8" name="Gruppieren 7"/>
              <p:cNvGrpSpPr/>
              <p:nvPr/>
            </p:nvGrpSpPr>
            <p:grpSpPr>
              <a:xfrm>
                <a:off x="4754879" y="4672966"/>
                <a:ext cx="2657846" cy="1216703"/>
                <a:chOff x="5013959" y="4581526"/>
                <a:chExt cx="2657846" cy="1216703"/>
              </a:xfrm>
            </p:grpSpPr>
            <p:pic>
              <p:nvPicPr>
                <p:cNvPr id="10244" name="Picture 4" descr="Q:\GSI\Betrieb\Präsentationen\Workshop_201901\images\parammodi_slow_bum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959" y="4581526"/>
                  <a:ext cx="2657846" cy="121670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5130211" y="5262463"/>
                  <a:ext cx="2398684" cy="45719"/>
                </a:xfrm>
                <a:prstGeom prst="rect">
                  <a:avLst/>
                </a:prstGeom>
                <a:solidFill>
                  <a:srgbClr val="FF000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1" name="Rechteck 10"/>
                <p:cNvSpPr/>
                <p:nvPr/>
              </p:nvSpPr>
              <p:spPr>
                <a:xfrm>
                  <a:off x="5130211" y="5389045"/>
                  <a:ext cx="2398684" cy="45719"/>
                </a:xfrm>
                <a:prstGeom prst="rect">
                  <a:avLst/>
                </a:prstGeom>
                <a:solidFill>
                  <a:srgbClr val="FF000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2" name="Rechteck 11"/>
                <p:cNvSpPr/>
                <p:nvPr/>
              </p:nvSpPr>
              <p:spPr>
                <a:xfrm>
                  <a:off x="5090160" y="4720463"/>
                  <a:ext cx="2480353" cy="102997"/>
                </a:xfrm>
                <a:prstGeom prst="rect">
                  <a:avLst/>
                </a:prstGeom>
                <a:noFill/>
                <a:ln w="12700">
                  <a:solidFill>
                    <a:srgbClr val="008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
            <p:nvSpPr>
              <p:cNvPr id="20" name="Rechteck 19"/>
              <p:cNvSpPr/>
              <p:nvPr/>
            </p:nvSpPr>
            <p:spPr>
              <a:xfrm>
                <a:off x="4843625" y="5074920"/>
                <a:ext cx="2480353" cy="102997"/>
              </a:xfrm>
              <a:prstGeom prst="rect">
                <a:avLst/>
              </a:prstGeom>
              <a:noFill/>
              <a:ln w="12700">
                <a:solidFill>
                  <a:srgbClr val="008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grpSp>
          <p:nvGrpSpPr>
            <p:cNvPr id="16" name="Gruppieren 15"/>
            <p:cNvGrpSpPr/>
            <p:nvPr/>
          </p:nvGrpSpPr>
          <p:grpSpPr>
            <a:xfrm>
              <a:off x="7311434" y="5015802"/>
              <a:ext cx="1730131" cy="205629"/>
              <a:chOff x="7311434" y="5015802"/>
              <a:chExt cx="1730131" cy="205629"/>
            </a:xfrm>
          </p:grpSpPr>
          <p:sp>
            <p:nvSpPr>
              <p:cNvPr id="18" name="Textfeld 17"/>
              <p:cNvSpPr txBox="1"/>
              <p:nvPr/>
            </p:nvSpPr>
            <p:spPr>
              <a:xfrm>
                <a:off x="7684856" y="5015802"/>
                <a:ext cx="1356709" cy="205629"/>
              </a:xfrm>
              <a:prstGeom prst="rect">
                <a:avLst/>
              </a:prstGeom>
            </p:spPr>
            <p:txBody>
              <a:bodyPr vert="horz" wrap="none" lIns="36000" tIns="18000" rIns="36000" bIns="18000" rtlCol="0" anchor="t">
                <a:spAutoFit/>
              </a:bodyPr>
              <a:lstStyle/>
              <a:p>
                <a:pPr algn="l"/>
                <a:r>
                  <a:rPr lang="de-DE" sz="1100" dirty="0" smtClean="0"/>
                  <a:t>Beule am M-Septum</a:t>
                </a:r>
                <a:endParaRPr lang="de-DE" sz="1400" dirty="0" smtClean="0"/>
              </a:p>
            </p:txBody>
          </p:sp>
          <p:cxnSp>
            <p:nvCxnSpPr>
              <p:cNvPr id="19" name="Gerade Verbindung mit Pfeil 18"/>
              <p:cNvCxnSpPr>
                <a:stCxn id="18" idx="1"/>
              </p:cNvCxnSpPr>
              <p:nvPr/>
            </p:nvCxnSpPr>
            <p:spPr>
              <a:xfrm flipH="1">
                <a:off x="7311434" y="5118617"/>
                <a:ext cx="373422" cy="1"/>
              </a:xfrm>
              <a:prstGeom prst="straightConnector1">
                <a:avLst/>
              </a:prstGeom>
              <a:ln w="1905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7" name="Gruppieren 16"/>
            <p:cNvGrpSpPr/>
            <p:nvPr/>
          </p:nvGrpSpPr>
          <p:grpSpPr>
            <a:xfrm>
              <a:off x="7311433" y="4760586"/>
              <a:ext cx="1707690" cy="205629"/>
              <a:chOff x="7311433" y="4760586"/>
              <a:chExt cx="1707690" cy="205629"/>
            </a:xfrm>
          </p:grpSpPr>
          <p:sp>
            <p:nvSpPr>
              <p:cNvPr id="13" name="Textfeld 12"/>
              <p:cNvSpPr txBox="1"/>
              <p:nvPr/>
            </p:nvSpPr>
            <p:spPr>
              <a:xfrm>
                <a:off x="7684856" y="4760586"/>
                <a:ext cx="1334267" cy="205629"/>
              </a:xfrm>
              <a:prstGeom prst="rect">
                <a:avLst/>
              </a:prstGeom>
            </p:spPr>
            <p:txBody>
              <a:bodyPr vert="horz" wrap="none" lIns="36000" tIns="18000" rIns="36000" bIns="18000" rtlCol="0" anchor="t">
                <a:spAutoFit/>
              </a:bodyPr>
              <a:lstStyle/>
              <a:p>
                <a:pPr algn="l"/>
                <a:r>
                  <a:rPr lang="de-DE" sz="1100" dirty="0" smtClean="0"/>
                  <a:t>Beule am E-Septum</a:t>
                </a:r>
                <a:endParaRPr lang="de-DE" sz="1400" dirty="0" smtClean="0"/>
              </a:p>
            </p:txBody>
          </p:sp>
          <p:cxnSp>
            <p:nvCxnSpPr>
              <p:cNvPr id="14" name="Gerade Verbindung mit Pfeil 13"/>
              <p:cNvCxnSpPr>
                <a:stCxn id="13" idx="1"/>
                <a:endCxn id="12" idx="3"/>
              </p:cNvCxnSpPr>
              <p:nvPr/>
            </p:nvCxnSpPr>
            <p:spPr>
              <a:xfrm flipH="1">
                <a:off x="7311433" y="4863401"/>
                <a:ext cx="373423" cy="1"/>
              </a:xfrm>
              <a:prstGeom prst="straightConnector1">
                <a:avLst/>
              </a:prstGeom>
              <a:ln w="1905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870322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 Ablenkwinkel E-Septum</a:t>
            </a:r>
            <a:endParaRPr lang="de-DE" dirty="0"/>
          </a:p>
        </p:txBody>
      </p:sp>
      <p:sp>
        <p:nvSpPr>
          <p:cNvPr id="3" name="Foliennummernplatzhalter 2"/>
          <p:cNvSpPr>
            <a:spLocks noGrp="1"/>
          </p:cNvSpPr>
          <p:nvPr>
            <p:ph type="sldNum" sz="quarter" idx="10"/>
          </p:nvPr>
        </p:nvSpPr>
        <p:spPr/>
        <p:txBody>
          <a:bodyPr/>
          <a:lstStyle/>
          <a:p>
            <a:fld id="{125CBDDA-5CCF-8748-8988-9DC6C8981774}" type="slidenum">
              <a:rPr lang="de-DE" smtClean="0"/>
              <a:pPr/>
              <a:t>32</a:t>
            </a:fld>
            <a:endParaRPr lang="de-DE" dirty="0"/>
          </a:p>
        </p:txBody>
      </p:sp>
      <p:sp>
        <p:nvSpPr>
          <p:cNvPr id="4" name="Datumsplatzhalter 3"/>
          <p:cNvSpPr>
            <a:spLocks noGrp="1"/>
          </p:cNvSpPr>
          <p:nvPr>
            <p:ph type="dt" sz="half" idx="11"/>
          </p:nvPr>
        </p:nvSpPr>
        <p:spPr/>
        <p:txBody>
          <a:bodyPr/>
          <a:lstStyle/>
          <a:p>
            <a:r>
              <a:rPr lang="de-DE" smtClean="0"/>
              <a:t>14.01.2019</a:t>
            </a:r>
            <a:endParaRPr lang="de-DE" dirty="0"/>
          </a:p>
        </p:txBody>
      </p:sp>
      <p:sp>
        <p:nvSpPr>
          <p:cNvPr id="5" name="Inhaltsplatzhalter 4"/>
          <p:cNvSpPr>
            <a:spLocks noGrp="1"/>
          </p:cNvSpPr>
          <p:nvPr>
            <p:ph sz="half" idx="1"/>
          </p:nvPr>
        </p:nvSpPr>
        <p:spPr/>
        <p:txBody>
          <a:bodyPr>
            <a:normAutofit/>
          </a:bodyPr>
          <a:lstStyle/>
          <a:p>
            <a:r>
              <a:rPr lang="de-DE" sz="1400" dirty="0" smtClean="0"/>
              <a:t>Bedeutung Ablenkwinkel E-Septum</a:t>
            </a:r>
          </a:p>
          <a:p>
            <a:pPr lvl="1"/>
            <a:r>
              <a:rPr lang="de-DE" sz="1200" dirty="0" smtClean="0"/>
              <a:t>Trennung zwischen umlaufendem und extrahiertem Strahl für Schneide M-Septum</a:t>
            </a:r>
          </a:p>
          <a:p>
            <a:pPr lvl="1"/>
            <a:r>
              <a:rPr lang="de-DE" sz="1200" dirty="0" smtClean="0"/>
              <a:t>Strahllage im Extraktionskanal bzw. in der Extraktionslinie</a:t>
            </a:r>
          </a:p>
          <a:p>
            <a:r>
              <a:rPr lang="de-DE" sz="1400" dirty="0" smtClean="0"/>
              <a:t>Einstellung Ablenkwinkel</a:t>
            </a:r>
          </a:p>
          <a:p>
            <a:pPr lvl="1"/>
            <a:r>
              <a:rPr lang="de-DE" sz="1200" dirty="0" smtClean="0"/>
              <a:t>Ideal für „gerade“ Extraktion ca. 4.3 </a:t>
            </a:r>
            <a:r>
              <a:rPr lang="de-DE" sz="1200" dirty="0" err="1" smtClean="0"/>
              <a:t>mrad</a:t>
            </a:r>
            <a:endParaRPr lang="de-DE" sz="1200" dirty="0" smtClean="0"/>
          </a:p>
          <a:p>
            <a:pPr lvl="1"/>
            <a:r>
              <a:rPr lang="de-DE" sz="1200" dirty="0" smtClean="0"/>
              <a:t>Verlustfrei am M-Septum mind. 3.5 </a:t>
            </a:r>
            <a:r>
              <a:rPr lang="de-DE" sz="1200" dirty="0" err="1" smtClean="0"/>
              <a:t>mrad</a:t>
            </a:r>
            <a:endParaRPr lang="de-DE" sz="1200" dirty="0" smtClean="0"/>
          </a:p>
          <a:p>
            <a:pPr lvl="1"/>
            <a:r>
              <a:rPr lang="de-DE" sz="1200" dirty="0" smtClean="0"/>
              <a:t>Unterhalb 3.5 </a:t>
            </a:r>
            <a:r>
              <a:rPr lang="de-DE" sz="1200" dirty="0" err="1" smtClean="0"/>
              <a:t>mrad</a:t>
            </a:r>
            <a:r>
              <a:rPr lang="de-DE" sz="1200" dirty="0" smtClean="0"/>
              <a:t> Auftreten von Verlusten am M-Septum unvermeidbar</a:t>
            </a:r>
          </a:p>
          <a:p>
            <a:pPr lvl="1"/>
            <a:r>
              <a:rPr lang="de-DE" sz="1200" dirty="0" smtClean="0"/>
              <a:t>Generell möglichst groß wählen</a:t>
            </a:r>
          </a:p>
          <a:p>
            <a:r>
              <a:rPr lang="de-DE" sz="1400" dirty="0" smtClean="0"/>
              <a:t>Beschränkungen</a:t>
            </a:r>
          </a:p>
          <a:p>
            <a:pPr lvl="1"/>
            <a:r>
              <a:rPr lang="de-DE" sz="1200" dirty="0" smtClean="0"/>
              <a:t>Hochgeladene Ionen</a:t>
            </a:r>
          </a:p>
          <a:p>
            <a:pPr lvl="2"/>
            <a:r>
              <a:rPr lang="de-DE" sz="1100" dirty="0" smtClean="0"/>
              <a:t>Ablenkwinkel bei höchster Steifigkeit nur</a:t>
            </a:r>
            <a:br>
              <a:rPr lang="de-DE" sz="1100" dirty="0" smtClean="0"/>
            </a:br>
            <a:r>
              <a:rPr lang="de-DE" sz="1100" dirty="0" smtClean="0"/>
              <a:t>ca. 2.5 </a:t>
            </a:r>
            <a:r>
              <a:rPr lang="de-DE" sz="1100" dirty="0" err="1" smtClean="0"/>
              <a:t>mrad</a:t>
            </a:r>
            <a:r>
              <a:rPr lang="de-DE" sz="1100" dirty="0" smtClean="0"/>
              <a:t> </a:t>
            </a:r>
            <a:r>
              <a:rPr lang="de-DE" sz="1100" dirty="0" smtClean="0">
                <a:sym typeface="Wingdings" panose="05000000000000000000" pitchFamily="2" charset="2"/>
              </a:rPr>
              <a:t> hohe Verluste</a:t>
            </a:r>
            <a:endParaRPr lang="de-DE" sz="1100" dirty="0" smtClean="0"/>
          </a:p>
          <a:p>
            <a:pPr lvl="2"/>
            <a:r>
              <a:rPr lang="de-DE" sz="1100" dirty="0" smtClean="0"/>
              <a:t>Verluste am MS oberhalb 13 Tm zu erwarten</a:t>
            </a:r>
          </a:p>
          <a:p>
            <a:pPr lvl="1"/>
            <a:r>
              <a:rPr lang="de-DE" sz="1200" dirty="0" smtClean="0"/>
              <a:t>Niedrig geladene Ionen besser wg. kleinerem </a:t>
            </a:r>
            <a:r>
              <a:rPr lang="el-GR" sz="1200" dirty="0" smtClean="0"/>
              <a:t>β</a:t>
            </a:r>
            <a:endParaRPr lang="de-DE" sz="1200" dirty="0" smtClean="0"/>
          </a:p>
          <a:p>
            <a:r>
              <a:rPr lang="de-DE" dirty="0" smtClean="0"/>
              <a:t>Überprüfung</a:t>
            </a:r>
          </a:p>
          <a:p>
            <a:pPr lvl="1"/>
            <a:r>
              <a:rPr lang="de-DE" dirty="0" smtClean="0"/>
              <a:t>Extraktionseffizienz</a:t>
            </a:r>
          </a:p>
          <a:p>
            <a:pPr lvl="1"/>
            <a:r>
              <a:rPr lang="de-DE" dirty="0" smtClean="0"/>
              <a:t>Verlustmonitore am M-Septum</a:t>
            </a:r>
            <a:endParaRPr lang="de-DE" dirty="0"/>
          </a:p>
        </p:txBody>
      </p:sp>
      <p:sp>
        <p:nvSpPr>
          <p:cNvPr id="6" name="Fußzeilenplatzhalter 5"/>
          <p:cNvSpPr>
            <a:spLocks noGrp="1"/>
          </p:cNvSpPr>
          <p:nvPr>
            <p:ph type="ftr" sz="quarter" idx="3"/>
          </p:nvPr>
        </p:nvSpPr>
        <p:spPr/>
        <p:txBody>
          <a:bodyPr/>
          <a:lstStyle/>
          <a:p>
            <a:pPr algn="ctr"/>
            <a:r>
              <a:rPr lang="en-US" smtClean="0"/>
              <a:t>SIS18-Betrieb / Operateuersschulung 2019</a:t>
            </a:r>
            <a:endParaRPr lang="en-US" dirty="0"/>
          </a:p>
        </p:txBody>
      </p:sp>
      <p:pic>
        <p:nvPicPr>
          <p:cNvPr id="8194" name="Picture 2" descr="Q:\GSI\FAIR\Optics\Elegant\SIS18\slowex\images\se_below\se_below_es-52.2_sigma0.00\se_below_es-52.2_sigma0.00_limit_dqh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302" y="1305557"/>
            <a:ext cx="3803912" cy="285293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pieren 13"/>
          <p:cNvGrpSpPr/>
          <p:nvPr/>
        </p:nvGrpSpPr>
        <p:grpSpPr>
          <a:xfrm>
            <a:off x="4831523" y="4563110"/>
            <a:ext cx="4290584" cy="1238250"/>
            <a:chOff x="4976303" y="4563110"/>
            <a:chExt cx="4290584" cy="1238250"/>
          </a:xfrm>
        </p:grpSpPr>
        <p:grpSp>
          <p:nvGrpSpPr>
            <p:cNvPr id="8" name="Gruppieren 7"/>
            <p:cNvGrpSpPr/>
            <p:nvPr/>
          </p:nvGrpSpPr>
          <p:grpSpPr>
            <a:xfrm>
              <a:off x="4976303" y="4563110"/>
              <a:ext cx="2411330" cy="1238250"/>
              <a:chOff x="4976303" y="4563110"/>
              <a:chExt cx="2411330" cy="1238250"/>
            </a:xfrm>
          </p:grpSpPr>
          <p:pic>
            <p:nvPicPr>
              <p:cNvPr id="9" name="Picture 8" descr="Q:\GSI\Betrieb\Präsentationen\Workshop_201901\images\parammodi_slow_ex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303" y="4563110"/>
                <a:ext cx="2411330" cy="1238250"/>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5035570" y="4698873"/>
                <a:ext cx="2292795" cy="102997"/>
              </a:xfrm>
              <a:prstGeom prst="rect">
                <a:avLst/>
              </a:prstGeom>
              <a:noFill/>
              <a:ln w="12700">
                <a:solidFill>
                  <a:srgbClr val="008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grpSp>
          <p:nvGrpSpPr>
            <p:cNvPr id="13" name="Gruppieren 12"/>
            <p:cNvGrpSpPr/>
            <p:nvPr/>
          </p:nvGrpSpPr>
          <p:grpSpPr>
            <a:xfrm>
              <a:off x="7328365" y="4647556"/>
              <a:ext cx="1938522" cy="205629"/>
              <a:chOff x="7328365" y="4647556"/>
              <a:chExt cx="1938522" cy="205629"/>
            </a:xfrm>
          </p:grpSpPr>
          <p:sp>
            <p:nvSpPr>
              <p:cNvPr id="11" name="Textfeld 10"/>
              <p:cNvSpPr txBox="1"/>
              <p:nvPr/>
            </p:nvSpPr>
            <p:spPr>
              <a:xfrm>
                <a:off x="7701788" y="4647556"/>
                <a:ext cx="1565099" cy="205629"/>
              </a:xfrm>
              <a:prstGeom prst="rect">
                <a:avLst/>
              </a:prstGeom>
            </p:spPr>
            <p:txBody>
              <a:bodyPr vert="horz" wrap="none" lIns="36000" tIns="18000" rIns="36000" bIns="18000" rtlCol="0" anchor="t">
                <a:spAutoFit/>
              </a:bodyPr>
              <a:lstStyle/>
              <a:p>
                <a:pPr algn="l"/>
                <a:r>
                  <a:rPr lang="de-DE" sz="1100" dirty="0" smtClean="0"/>
                  <a:t>Ablenkwinkel E-Septum</a:t>
                </a:r>
                <a:endParaRPr lang="de-DE" sz="1400" dirty="0" smtClean="0"/>
              </a:p>
            </p:txBody>
          </p:sp>
          <p:cxnSp>
            <p:nvCxnSpPr>
              <p:cNvPr id="12" name="Gerade Verbindung mit Pfeil 11"/>
              <p:cNvCxnSpPr>
                <a:stCxn id="11" idx="1"/>
                <a:endCxn id="10" idx="3"/>
              </p:cNvCxnSpPr>
              <p:nvPr/>
            </p:nvCxnSpPr>
            <p:spPr>
              <a:xfrm flipH="1">
                <a:off x="7328365" y="4750371"/>
                <a:ext cx="373423" cy="1"/>
              </a:xfrm>
              <a:prstGeom prst="straightConnector1">
                <a:avLst/>
              </a:prstGeom>
              <a:ln w="1905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0554889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 Optimierungen</a:t>
            </a:r>
            <a:endParaRPr lang="de-DE" dirty="0"/>
          </a:p>
        </p:txBody>
      </p:sp>
      <p:sp>
        <p:nvSpPr>
          <p:cNvPr id="3" name="Foliennummernplatzhalter 2"/>
          <p:cNvSpPr>
            <a:spLocks noGrp="1"/>
          </p:cNvSpPr>
          <p:nvPr>
            <p:ph type="sldNum" sz="quarter" idx="10"/>
          </p:nvPr>
        </p:nvSpPr>
        <p:spPr/>
        <p:txBody>
          <a:bodyPr/>
          <a:lstStyle/>
          <a:p>
            <a:fld id="{125CBDDA-5CCF-8748-8988-9DC6C8981774}" type="slidenum">
              <a:rPr lang="de-DE" smtClean="0"/>
              <a:pPr/>
              <a:t>33</a:t>
            </a:fld>
            <a:endParaRPr lang="de-DE" dirty="0"/>
          </a:p>
        </p:txBody>
      </p:sp>
      <p:sp>
        <p:nvSpPr>
          <p:cNvPr id="4" name="Datumsplatzhalter 3"/>
          <p:cNvSpPr>
            <a:spLocks noGrp="1"/>
          </p:cNvSpPr>
          <p:nvPr>
            <p:ph type="dt" sz="half" idx="11"/>
          </p:nvPr>
        </p:nvSpPr>
        <p:spPr/>
        <p:txBody>
          <a:bodyPr/>
          <a:lstStyle/>
          <a:p>
            <a:r>
              <a:rPr lang="de-DE" smtClean="0"/>
              <a:t>14.01.2019</a:t>
            </a:r>
            <a:endParaRPr lang="de-DE" dirty="0"/>
          </a:p>
        </p:txBody>
      </p:sp>
      <p:sp>
        <p:nvSpPr>
          <p:cNvPr id="5" name="Inhaltsplatzhalter 4"/>
          <p:cNvSpPr>
            <a:spLocks noGrp="1"/>
          </p:cNvSpPr>
          <p:nvPr>
            <p:ph sz="half" idx="1"/>
          </p:nvPr>
        </p:nvSpPr>
        <p:spPr>
          <a:xfrm>
            <a:off x="321728" y="1406770"/>
            <a:ext cx="4182539" cy="5034224"/>
          </a:xfrm>
        </p:spPr>
        <p:txBody>
          <a:bodyPr>
            <a:normAutofit/>
          </a:bodyPr>
          <a:lstStyle/>
          <a:p>
            <a:r>
              <a:rPr lang="de-DE" sz="1400" dirty="0" smtClean="0"/>
              <a:t>Einstellung </a:t>
            </a:r>
            <a:r>
              <a:rPr lang="de-DE" sz="1400" dirty="0" err="1" smtClean="0"/>
              <a:t>Sextupolphase</a:t>
            </a:r>
            <a:endParaRPr lang="de-DE" sz="1400" dirty="0" smtClean="0"/>
          </a:p>
          <a:p>
            <a:pPr lvl="1"/>
            <a:r>
              <a:rPr lang="de-DE" sz="1200" dirty="0" smtClean="0"/>
              <a:t>Änderung Eintrittswinkel in E-Septum</a:t>
            </a:r>
          </a:p>
          <a:p>
            <a:pPr lvl="1"/>
            <a:r>
              <a:rPr lang="de-DE" sz="1200" dirty="0" smtClean="0"/>
              <a:t>Ziel: Minimierung Verluste am E-Septum</a:t>
            </a:r>
          </a:p>
          <a:p>
            <a:pPr lvl="1"/>
            <a:r>
              <a:rPr lang="de-DE" sz="1200" dirty="0" smtClean="0"/>
              <a:t>Kriterien</a:t>
            </a:r>
          </a:p>
          <a:p>
            <a:pPr lvl="2"/>
            <a:r>
              <a:rPr lang="de-DE" sz="1100" dirty="0" smtClean="0"/>
              <a:t>Extraktionseffizienz</a:t>
            </a:r>
          </a:p>
          <a:p>
            <a:pPr lvl="2"/>
            <a:r>
              <a:rPr lang="de-DE" sz="1100" dirty="0" smtClean="0"/>
              <a:t>Verlustmonitor am E-Septum</a:t>
            </a:r>
          </a:p>
          <a:p>
            <a:pPr lvl="1"/>
            <a:r>
              <a:rPr lang="de-DE" sz="1200" dirty="0" smtClean="0"/>
              <a:t>Ggf. zusätzliche Korrekturen erforderlich</a:t>
            </a:r>
          </a:p>
          <a:p>
            <a:pPr lvl="2"/>
            <a:r>
              <a:rPr lang="de-DE" sz="1050" dirty="0"/>
              <a:t>DQH </a:t>
            </a:r>
            <a:r>
              <a:rPr lang="de-DE" sz="1050" dirty="0" err="1"/>
              <a:t>pre</a:t>
            </a:r>
            <a:r>
              <a:rPr lang="de-DE" sz="1050" dirty="0"/>
              <a:t> und </a:t>
            </a:r>
            <a:r>
              <a:rPr lang="de-DE" sz="1050" dirty="0" err="1"/>
              <a:t>spill</a:t>
            </a:r>
            <a:r>
              <a:rPr lang="de-DE" sz="1050" dirty="0"/>
              <a:t> durch ungewollte Änderung </a:t>
            </a:r>
            <a:r>
              <a:rPr lang="de-DE" sz="1050" dirty="0" err="1"/>
              <a:t>Q</a:t>
            </a:r>
            <a:r>
              <a:rPr lang="de-DE" sz="1050" baseline="-25000" dirty="0" err="1"/>
              <a:t>h</a:t>
            </a:r>
            <a:endParaRPr lang="de-DE" sz="1050" dirty="0" smtClean="0"/>
          </a:p>
          <a:p>
            <a:pPr lvl="2"/>
            <a:r>
              <a:rPr lang="de-DE" sz="1050" dirty="0" smtClean="0"/>
              <a:t>Beule M-Septum wegen Winkeländerung </a:t>
            </a:r>
            <a:endParaRPr lang="de-DE" sz="1000" dirty="0" smtClean="0"/>
          </a:p>
          <a:p>
            <a:r>
              <a:rPr lang="de-DE" sz="1400" dirty="0" smtClean="0"/>
              <a:t>Zeitabhängigkeit Beulen/Bypass</a:t>
            </a:r>
          </a:p>
          <a:p>
            <a:pPr lvl="1"/>
            <a:r>
              <a:rPr lang="de-DE" sz="1200" dirty="0" smtClean="0"/>
              <a:t>Beule M-Septum: Minimierung Verluste</a:t>
            </a:r>
          </a:p>
          <a:p>
            <a:pPr lvl="2"/>
            <a:r>
              <a:rPr lang="de-DE" sz="1100" dirty="0" smtClean="0"/>
              <a:t>Kriterien: Effizienz, Verlustmonitore MS</a:t>
            </a:r>
          </a:p>
          <a:p>
            <a:pPr lvl="1"/>
            <a:r>
              <a:rPr lang="de-DE" sz="1200" dirty="0" smtClean="0"/>
              <a:t>Winkel Bypass: Minimierung Strahldrift</a:t>
            </a:r>
          </a:p>
          <a:p>
            <a:pPr lvl="2"/>
            <a:r>
              <a:rPr lang="de-DE" sz="1100" dirty="0" smtClean="0"/>
              <a:t>Kriterien: Strahllage am Target</a:t>
            </a:r>
          </a:p>
          <a:p>
            <a:pPr lvl="1"/>
            <a:endParaRPr lang="de-DE" sz="1300" dirty="0" smtClean="0"/>
          </a:p>
          <a:p>
            <a:r>
              <a:rPr lang="de-DE" sz="1500" dirty="0" smtClean="0"/>
              <a:t>Einstellung Spillform</a:t>
            </a:r>
          </a:p>
          <a:p>
            <a:pPr lvl="1"/>
            <a:r>
              <a:rPr lang="de-DE" sz="1300" dirty="0" smtClean="0"/>
              <a:t>Spillmitte: Verschiebung Schwerpunkt Spill</a:t>
            </a:r>
          </a:p>
          <a:p>
            <a:pPr lvl="2"/>
            <a:r>
              <a:rPr lang="de-DE" sz="1100" dirty="0" smtClean="0"/>
              <a:t>Wert kleiner/größer </a:t>
            </a:r>
            <a:r>
              <a:rPr lang="de-DE" sz="1100" dirty="0" smtClean="0">
                <a:sym typeface="Wingdings" panose="05000000000000000000" pitchFamily="2" charset="2"/>
              </a:rPr>
              <a:t> Schwerpunkt später/früher</a:t>
            </a:r>
          </a:p>
          <a:p>
            <a:pPr lvl="1"/>
            <a:r>
              <a:rPr lang="de-DE" sz="1300" dirty="0" smtClean="0">
                <a:sym typeface="Wingdings" panose="05000000000000000000" pitchFamily="2" charset="2"/>
              </a:rPr>
              <a:t>Spillamplitude:</a:t>
            </a:r>
          </a:p>
          <a:p>
            <a:pPr lvl="2"/>
            <a:r>
              <a:rPr lang="de-DE" sz="1100" dirty="0" smtClean="0">
                <a:sym typeface="Wingdings" panose="05000000000000000000" pitchFamily="2" charset="2"/>
              </a:rPr>
              <a:t>Wert kleiner/größer Spill höher/flacher</a:t>
            </a:r>
            <a:endParaRPr lang="de-DE" sz="1100" dirty="0" smtClean="0"/>
          </a:p>
        </p:txBody>
      </p:sp>
      <p:sp>
        <p:nvSpPr>
          <p:cNvPr id="6" name="Fußzeilenplatzhalter 5"/>
          <p:cNvSpPr>
            <a:spLocks noGrp="1"/>
          </p:cNvSpPr>
          <p:nvPr>
            <p:ph type="ftr" sz="quarter" idx="3"/>
          </p:nvPr>
        </p:nvSpPr>
        <p:spPr/>
        <p:txBody>
          <a:bodyPr/>
          <a:lstStyle/>
          <a:p>
            <a:pPr algn="ctr"/>
            <a:r>
              <a:rPr lang="en-US" smtClean="0"/>
              <a:t>SIS18-Betrieb / Operateuersschulung 2019</a:t>
            </a:r>
            <a:endParaRPr lang="en-US" dirty="0"/>
          </a:p>
        </p:txBody>
      </p:sp>
      <p:grpSp>
        <p:nvGrpSpPr>
          <p:cNvPr id="79" name="Gruppieren 78"/>
          <p:cNvGrpSpPr/>
          <p:nvPr/>
        </p:nvGrpSpPr>
        <p:grpSpPr>
          <a:xfrm>
            <a:off x="4652487" y="3482356"/>
            <a:ext cx="4286686" cy="1216703"/>
            <a:chOff x="4652487" y="3101341"/>
            <a:chExt cx="4286686" cy="1216703"/>
          </a:xfrm>
        </p:grpSpPr>
        <p:grpSp>
          <p:nvGrpSpPr>
            <p:cNvPr id="56" name="Gruppieren 55"/>
            <p:cNvGrpSpPr/>
            <p:nvPr/>
          </p:nvGrpSpPr>
          <p:grpSpPr>
            <a:xfrm>
              <a:off x="4652487" y="3101341"/>
              <a:ext cx="2657846" cy="1216703"/>
              <a:chOff x="4754879" y="4672966"/>
              <a:chExt cx="2657846" cy="1216703"/>
            </a:xfrm>
          </p:grpSpPr>
          <p:grpSp>
            <p:nvGrpSpPr>
              <p:cNvPr id="63" name="Gruppieren 62"/>
              <p:cNvGrpSpPr/>
              <p:nvPr/>
            </p:nvGrpSpPr>
            <p:grpSpPr>
              <a:xfrm>
                <a:off x="4754879" y="4672966"/>
                <a:ext cx="2657846" cy="1216703"/>
                <a:chOff x="5013959" y="4581526"/>
                <a:chExt cx="2657846" cy="1216703"/>
              </a:xfrm>
            </p:grpSpPr>
            <p:pic>
              <p:nvPicPr>
                <p:cNvPr id="65" name="Picture 4" descr="Q:\GSI\Betrieb\Präsentationen\Workshop_201901\images\parammodi_slow_bum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3959" y="4581526"/>
                  <a:ext cx="2657846" cy="1216703"/>
                </a:xfrm>
                <a:prstGeom prst="rect">
                  <a:avLst/>
                </a:prstGeom>
                <a:noFill/>
                <a:extLst>
                  <a:ext uri="{909E8E84-426E-40DD-AFC4-6F175D3DCCD1}">
                    <a14:hiddenFill xmlns:a14="http://schemas.microsoft.com/office/drawing/2010/main">
                      <a:solidFill>
                        <a:srgbClr val="FFFFFF"/>
                      </a:solidFill>
                    </a14:hiddenFill>
                  </a:ext>
                </a:extLst>
              </p:spPr>
            </p:pic>
            <p:sp>
              <p:nvSpPr>
                <p:cNvPr id="66" name="Rechteck 65"/>
                <p:cNvSpPr/>
                <p:nvPr/>
              </p:nvSpPr>
              <p:spPr>
                <a:xfrm>
                  <a:off x="5130211" y="5262463"/>
                  <a:ext cx="2398684" cy="45719"/>
                </a:xfrm>
                <a:prstGeom prst="rect">
                  <a:avLst/>
                </a:prstGeom>
                <a:solidFill>
                  <a:srgbClr val="FF000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67" name="Rechteck 66"/>
                <p:cNvSpPr/>
                <p:nvPr/>
              </p:nvSpPr>
              <p:spPr>
                <a:xfrm>
                  <a:off x="5130211" y="5389045"/>
                  <a:ext cx="2398684" cy="45719"/>
                </a:xfrm>
                <a:prstGeom prst="rect">
                  <a:avLst/>
                </a:prstGeom>
                <a:solidFill>
                  <a:srgbClr val="FF000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68" name="Rechteck 67"/>
                <p:cNvSpPr/>
                <p:nvPr/>
              </p:nvSpPr>
              <p:spPr>
                <a:xfrm>
                  <a:off x="5117951" y="5625338"/>
                  <a:ext cx="2480353" cy="102997"/>
                </a:xfrm>
                <a:prstGeom prst="rect">
                  <a:avLst/>
                </a:prstGeom>
                <a:noFill/>
                <a:ln w="12700">
                  <a:solidFill>
                    <a:srgbClr val="008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
            <p:nvSpPr>
              <p:cNvPr id="64" name="Rechteck 63"/>
              <p:cNvSpPr/>
              <p:nvPr/>
            </p:nvSpPr>
            <p:spPr>
              <a:xfrm>
                <a:off x="4843625" y="5189220"/>
                <a:ext cx="2480353" cy="102997"/>
              </a:xfrm>
              <a:prstGeom prst="rect">
                <a:avLst/>
              </a:prstGeom>
              <a:noFill/>
              <a:ln w="12700">
                <a:solidFill>
                  <a:srgbClr val="008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grpSp>
          <p:nvGrpSpPr>
            <p:cNvPr id="57" name="Gruppieren 56"/>
            <p:cNvGrpSpPr/>
            <p:nvPr/>
          </p:nvGrpSpPr>
          <p:grpSpPr>
            <a:xfrm>
              <a:off x="7209042" y="3568002"/>
              <a:ext cx="1730131" cy="205629"/>
              <a:chOff x="7311434" y="5139627"/>
              <a:chExt cx="1730131" cy="205629"/>
            </a:xfrm>
          </p:grpSpPr>
          <p:sp>
            <p:nvSpPr>
              <p:cNvPr id="61" name="Textfeld 60"/>
              <p:cNvSpPr txBox="1"/>
              <p:nvPr/>
            </p:nvSpPr>
            <p:spPr>
              <a:xfrm>
                <a:off x="7684856" y="5139627"/>
                <a:ext cx="1356709" cy="205629"/>
              </a:xfrm>
              <a:prstGeom prst="rect">
                <a:avLst/>
              </a:prstGeom>
            </p:spPr>
            <p:txBody>
              <a:bodyPr vert="horz" wrap="none" lIns="36000" tIns="18000" rIns="36000" bIns="18000" rtlCol="0" anchor="t">
                <a:spAutoFit/>
              </a:bodyPr>
              <a:lstStyle/>
              <a:p>
                <a:pPr algn="l"/>
                <a:r>
                  <a:rPr lang="de-DE" sz="1100" dirty="0" smtClean="0"/>
                  <a:t>Beule am M-Septum</a:t>
                </a:r>
                <a:endParaRPr lang="de-DE" sz="1400" dirty="0" smtClean="0"/>
              </a:p>
            </p:txBody>
          </p:sp>
          <p:cxnSp>
            <p:nvCxnSpPr>
              <p:cNvPr id="62" name="Gerade Verbindung mit Pfeil 61"/>
              <p:cNvCxnSpPr>
                <a:stCxn id="61" idx="1"/>
              </p:cNvCxnSpPr>
              <p:nvPr/>
            </p:nvCxnSpPr>
            <p:spPr>
              <a:xfrm flipH="1">
                <a:off x="7311434" y="5242442"/>
                <a:ext cx="373422" cy="1"/>
              </a:xfrm>
              <a:prstGeom prst="straightConnector1">
                <a:avLst/>
              </a:prstGeom>
              <a:ln w="1905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58" name="Gruppieren 57"/>
            <p:cNvGrpSpPr/>
            <p:nvPr/>
          </p:nvGrpSpPr>
          <p:grpSpPr>
            <a:xfrm>
              <a:off x="7236832" y="4093836"/>
              <a:ext cx="904045" cy="205629"/>
              <a:chOff x="7339224" y="5665461"/>
              <a:chExt cx="904045" cy="205629"/>
            </a:xfrm>
          </p:grpSpPr>
          <p:sp>
            <p:nvSpPr>
              <p:cNvPr id="59" name="Textfeld 58"/>
              <p:cNvSpPr txBox="1"/>
              <p:nvPr/>
            </p:nvSpPr>
            <p:spPr>
              <a:xfrm>
                <a:off x="7707298" y="5665461"/>
                <a:ext cx="535971" cy="205629"/>
              </a:xfrm>
              <a:prstGeom prst="rect">
                <a:avLst/>
              </a:prstGeom>
            </p:spPr>
            <p:txBody>
              <a:bodyPr vert="horz" wrap="none" lIns="36000" tIns="18000" rIns="36000" bIns="18000" rtlCol="0" anchor="t">
                <a:spAutoFit/>
              </a:bodyPr>
              <a:lstStyle/>
              <a:p>
                <a:pPr algn="l"/>
                <a:r>
                  <a:rPr lang="de-DE" sz="1100" dirty="0" smtClean="0"/>
                  <a:t>Bypass</a:t>
                </a:r>
                <a:endParaRPr lang="de-DE" sz="1400" dirty="0" smtClean="0"/>
              </a:p>
            </p:txBody>
          </p:sp>
          <p:cxnSp>
            <p:nvCxnSpPr>
              <p:cNvPr id="60" name="Gerade Verbindung mit Pfeil 59"/>
              <p:cNvCxnSpPr>
                <a:stCxn id="59" idx="1"/>
                <a:endCxn id="68" idx="3"/>
              </p:cNvCxnSpPr>
              <p:nvPr/>
            </p:nvCxnSpPr>
            <p:spPr>
              <a:xfrm flipH="1">
                <a:off x="7339224" y="5768276"/>
                <a:ext cx="368074" cy="1"/>
              </a:xfrm>
              <a:prstGeom prst="straightConnector1">
                <a:avLst/>
              </a:prstGeom>
              <a:ln w="1905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pSp>
      </p:grpSp>
      <p:cxnSp>
        <p:nvCxnSpPr>
          <p:cNvPr id="71" name="Gerade Verbindung mit Pfeil 70"/>
          <p:cNvCxnSpPr/>
          <p:nvPr/>
        </p:nvCxnSpPr>
        <p:spPr>
          <a:xfrm>
            <a:off x="4811375" y="2661771"/>
            <a:ext cx="505692" cy="0"/>
          </a:xfrm>
          <a:prstGeom prst="straightConnector1">
            <a:avLst/>
          </a:prstGeom>
          <a:ln w="127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78" name="Gruppieren 77"/>
          <p:cNvGrpSpPr/>
          <p:nvPr/>
        </p:nvGrpSpPr>
        <p:grpSpPr>
          <a:xfrm>
            <a:off x="4670806" y="1495724"/>
            <a:ext cx="4314022" cy="1477284"/>
            <a:chOff x="4670806" y="1495724"/>
            <a:chExt cx="4314022" cy="1477284"/>
          </a:xfrm>
        </p:grpSpPr>
        <p:grpSp>
          <p:nvGrpSpPr>
            <p:cNvPr id="53" name="Gruppieren 52"/>
            <p:cNvGrpSpPr/>
            <p:nvPr/>
          </p:nvGrpSpPr>
          <p:grpSpPr>
            <a:xfrm>
              <a:off x="6573498" y="1621570"/>
              <a:ext cx="2411330" cy="1238250"/>
              <a:chOff x="6573498" y="1716820"/>
              <a:chExt cx="2411330" cy="1238250"/>
            </a:xfrm>
          </p:grpSpPr>
          <p:pic>
            <p:nvPicPr>
              <p:cNvPr id="51" name="Picture 8" descr="Q:\GSI\Betrieb\Präsentationen\Workshop_201901\images\parammodi_slow_ex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498" y="1716820"/>
                <a:ext cx="2411330" cy="1238250"/>
              </a:xfrm>
              <a:prstGeom prst="rect">
                <a:avLst/>
              </a:prstGeom>
              <a:noFill/>
              <a:extLst>
                <a:ext uri="{909E8E84-426E-40DD-AFC4-6F175D3DCCD1}">
                  <a14:hiddenFill xmlns:a14="http://schemas.microsoft.com/office/drawing/2010/main">
                    <a:solidFill>
                      <a:srgbClr val="FFFFFF"/>
                    </a:solidFill>
                  </a14:hiddenFill>
                </a:ext>
              </a:extLst>
            </p:spPr>
          </p:pic>
          <p:sp>
            <p:nvSpPr>
              <p:cNvPr id="52" name="Rechteck 51"/>
              <p:cNvSpPr/>
              <p:nvPr/>
            </p:nvSpPr>
            <p:spPr>
              <a:xfrm>
                <a:off x="6630564" y="2429586"/>
                <a:ext cx="2292795" cy="102997"/>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grpSp>
          <p:nvGrpSpPr>
            <p:cNvPr id="77" name="Gruppieren 76"/>
            <p:cNvGrpSpPr/>
            <p:nvPr/>
          </p:nvGrpSpPr>
          <p:grpSpPr>
            <a:xfrm>
              <a:off x="4670806" y="1495724"/>
              <a:ext cx="1686061" cy="1477284"/>
              <a:chOff x="4670806" y="1495724"/>
              <a:chExt cx="1686061" cy="1477284"/>
            </a:xfrm>
          </p:grpSpPr>
          <p:cxnSp>
            <p:nvCxnSpPr>
              <p:cNvPr id="19" name="Gerade Verbindung mit Pfeil 18"/>
              <p:cNvCxnSpPr/>
              <p:nvPr/>
            </p:nvCxnSpPr>
            <p:spPr>
              <a:xfrm flipV="1">
                <a:off x="4893827" y="1495724"/>
                <a:ext cx="0" cy="1414584"/>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Gerade Verbindung mit Pfeil 20"/>
              <p:cNvCxnSpPr/>
              <p:nvPr/>
            </p:nvCxnSpPr>
            <p:spPr>
              <a:xfrm>
                <a:off x="4811375" y="2801088"/>
                <a:ext cx="154549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5249427" y="1566844"/>
                <a:ext cx="0" cy="1305364"/>
              </a:xfrm>
              <a:prstGeom prst="line">
                <a:avLst/>
              </a:prstGeom>
              <a:ln w="127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34" name="Gruppieren 33"/>
              <p:cNvGrpSpPr/>
              <p:nvPr/>
            </p:nvGrpSpPr>
            <p:grpSpPr>
              <a:xfrm>
                <a:off x="5141731" y="1742214"/>
                <a:ext cx="1020470" cy="975969"/>
                <a:chOff x="5497830" y="1714882"/>
                <a:chExt cx="1275588" cy="1219961"/>
              </a:xfrm>
            </p:grpSpPr>
            <p:cxnSp>
              <p:nvCxnSpPr>
                <p:cNvPr id="9" name="Gerade Verbindung 8"/>
                <p:cNvCxnSpPr/>
                <p:nvPr/>
              </p:nvCxnSpPr>
              <p:spPr>
                <a:xfrm flipH="1">
                  <a:off x="5860542" y="2062353"/>
                  <a:ext cx="36576" cy="493776"/>
                </a:xfrm>
                <a:prstGeom prst="line">
                  <a:avLst/>
                </a:prstGeom>
                <a:ln w="12700" cap="rnd">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H="1">
                  <a:off x="5497830" y="1823847"/>
                  <a:ext cx="1078992" cy="1110996"/>
                </a:xfrm>
                <a:prstGeom prst="line">
                  <a:avLst/>
                </a:prstGeom>
                <a:ln w="12700" cap="rnd">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flipV="1">
                  <a:off x="5886450" y="1714882"/>
                  <a:ext cx="886968" cy="472058"/>
                </a:xfrm>
                <a:prstGeom prst="line">
                  <a:avLst/>
                </a:prstGeom>
                <a:ln w="12700" cap="rnd">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35" name="Gruppieren 34"/>
              <p:cNvGrpSpPr/>
              <p:nvPr/>
            </p:nvGrpSpPr>
            <p:grpSpPr>
              <a:xfrm rot="300000">
                <a:off x="5135431" y="1749818"/>
                <a:ext cx="1020470" cy="975969"/>
                <a:chOff x="5497830" y="1714882"/>
                <a:chExt cx="1275588" cy="1219961"/>
              </a:xfrm>
            </p:grpSpPr>
            <p:cxnSp>
              <p:nvCxnSpPr>
                <p:cNvPr id="36" name="Gerade Verbindung 35"/>
                <p:cNvCxnSpPr/>
                <p:nvPr/>
              </p:nvCxnSpPr>
              <p:spPr>
                <a:xfrm flipH="1">
                  <a:off x="5860542" y="2062353"/>
                  <a:ext cx="36576" cy="493776"/>
                </a:xfrm>
                <a:prstGeom prst="line">
                  <a:avLst/>
                </a:prstGeom>
                <a:ln w="12700" cap="rnd">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Gerade Verbindung 36"/>
                <p:cNvCxnSpPr/>
                <p:nvPr/>
              </p:nvCxnSpPr>
              <p:spPr>
                <a:xfrm flipH="1">
                  <a:off x="5497830" y="1823847"/>
                  <a:ext cx="1078992" cy="1110996"/>
                </a:xfrm>
                <a:prstGeom prst="line">
                  <a:avLst/>
                </a:prstGeom>
                <a:ln w="12700" cap="rnd">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Gerade Verbindung 37"/>
                <p:cNvCxnSpPr/>
                <p:nvPr/>
              </p:nvCxnSpPr>
              <p:spPr>
                <a:xfrm flipV="1">
                  <a:off x="5886450" y="1714882"/>
                  <a:ext cx="886968" cy="472058"/>
                </a:xfrm>
                <a:prstGeom prst="line">
                  <a:avLst/>
                </a:prstGeom>
                <a:ln w="12700" cap="rnd">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40" name="Gruppieren 39"/>
              <p:cNvGrpSpPr/>
              <p:nvPr/>
            </p:nvGrpSpPr>
            <p:grpSpPr>
              <a:xfrm rot="21300000">
                <a:off x="5148038" y="1747256"/>
                <a:ext cx="1020470" cy="975969"/>
                <a:chOff x="5497830" y="1714882"/>
                <a:chExt cx="1275588" cy="1219961"/>
              </a:xfrm>
            </p:grpSpPr>
            <p:cxnSp>
              <p:nvCxnSpPr>
                <p:cNvPr id="41" name="Gerade Verbindung 40"/>
                <p:cNvCxnSpPr/>
                <p:nvPr/>
              </p:nvCxnSpPr>
              <p:spPr>
                <a:xfrm flipH="1">
                  <a:off x="5860542" y="2062353"/>
                  <a:ext cx="36576" cy="493776"/>
                </a:xfrm>
                <a:prstGeom prst="line">
                  <a:avLst/>
                </a:prstGeom>
                <a:ln w="12700" cap="rnd">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2" name="Gerade Verbindung 41"/>
                <p:cNvCxnSpPr/>
                <p:nvPr/>
              </p:nvCxnSpPr>
              <p:spPr>
                <a:xfrm flipH="1">
                  <a:off x="5497830" y="1823847"/>
                  <a:ext cx="1078992" cy="1110996"/>
                </a:xfrm>
                <a:prstGeom prst="line">
                  <a:avLst/>
                </a:prstGeom>
                <a:ln w="12700" cap="rnd">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3" name="Gerade Verbindung 42"/>
                <p:cNvCxnSpPr/>
                <p:nvPr/>
              </p:nvCxnSpPr>
              <p:spPr>
                <a:xfrm flipV="1">
                  <a:off x="5886450" y="1714882"/>
                  <a:ext cx="886968" cy="472058"/>
                </a:xfrm>
                <a:prstGeom prst="line">
                  <a:avLst/>
                </a:prstGeom>
                <a:ln w="12700" cap="rnd">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47" name="Textfeld 46"/>
              <p:cNvSpPr txBox="1"/>
              <p:nvPr/>
            </p:nvSpPr>
            <p:spPr>
              <a:xfrm>
                <a:off x="6197245" y="2810653"/>
                <a:ext cx="51296" cy="123110"/>
              </a:xfrm>
              <a:prstGeom prst="rect">
                <a:avLst/>
              </a:prstGeom>
            </p:spPr>
            <p:txBody>
              <a:bodyPr vert="horz" wrap="none" lIns="0" tIns="0" rIns="0" bIns="0" rtlCol="0" anchor="t">
                <a:spAutoFit/>
              </a:bodyPr>
              <a:lstStyle/>
              <a:p>
                <a:r>
                  <a:rPr lang="de-DE" sz="1000" dirty="0"/>
                  <a:t>x</a:t>
                </a:r>
                <a:endParaRPr lang="de-DE" sz="1000" dirty="0" smtClean="0"/>
              </a:p>
            </p:txBody>
          </p:sp>
          <p:sp>
            <p:nvSpPr>
              <p:cNvPr id="48" name="Textfeld 47"/>
              <p:cNvSpPr txBox="1"/>
              <p:nvPr/>
            </p:nvSpPr>
            <p:spPr>
              <a:xfrm>
                <a:off x="4785975" y="1581532"/>
                <a:ext cx="74379" cy="123110"/>
              </a:xfrm>
              <a:prstGeom prst="rect">
                <a:avLst/>
              </a:prstGeom>
            </p:spPr>
            <p:txBody>
              <a:bodyPr vert="horz" wrap="none" lIns="0" tIns="0" rIns="0" bIns="0" rtlCol="0" anchor="t">
                <a:spAutoFit/>
              </a:bodyPr>
              <a:lstStyle/>
              <a:p>
                <a:r>
                  <a:rPr lang="de-DE" sz="1000" dirty="0" smtClean="0"/>
                  <a:t>x‘</a:t>
                </a:r>
              </a:p>
            </p:txBody>
          </p:sp>
          <p:sp>
            <p:nvSpPr>
              <p:cNvPr id="49" name="Textfeld 48"/>
              <p:cNvSpPr txBox="1"/>
              <p:nvPr/>
            </p:nvSpPr>
            <p:spPr>
              <a:xfrm>
                <a:off x="5257567" y="2819120"/>
                <a:ext cx="179536" cy="153888"/>
              </a:xfrm>
              <a:prstGeom prst="rect">
                <a:avLst/>
              </a:prstGeom>
            </p:spPr>
            <p:txBody>
              <a:bodyPr vert="horz" wrap="none" lIns="0" tIns="0" rIns="0" bIns="0" rtlCol="0" anchor="t">
                <a:spAutoFit/>
              </a:bodyPr>
              <a:lstStyle/>
              <a:p>
                <a:r>
                  <a:rPr lang="de-DE" sz="1000" dirty="0" err="1" smtClean="0"/>
                  <a:t>x</a:t>
                </a:r>
                <a:r>
                  <a:rPr lang="de-DE" sz="1000" baseline="-25000" dirty="0" err="1" smtClean="0"/>
                  <a:t>ES</a:t>
                </a:r>
                <a:endParaRPr lang="de-DE" sz="1000" baseline="-25000" dirty="0" smtClean="0"/>
              </a:p>
            </p:txBody>
          </p:sp>
          <p:sp>
            <p:nvSpPr>
              <p:cNvPr id="76" name="Textfeld 75"/>
              <p:cNvSpPr txBox="1"/>
              <p:nvPr/>
            </p:nvSpPr>
            <p:spPr>
              <a:xfrm>
                <a:off x="4670806" y="2474015"/>
                <a:ext cx="208390" cy="153888"/>
              </a:xfrm>
              <a:prstGeom prst="rect">
                <a:avLst/>
              </a:prstGeom>
            </p:spPr>
            <p:txBody>
              <a:bodyPr vert="horz" wrap="none" lIns="0" tIns="0" rIns="0" bIns="0" rtlCol="0" anchor="t">
                <a:spAutoFit/>
              </a:bodyPr>
              <a:lstStyle/>
              <a:p>
                <a:r>
                  <a:rPr lang="de-DE" sz="1000" dirty="0" err="1" smtClean="0"/>
                  <a:t>x‘</a:t>
                </a:r>
                <a:r>
                  <a:rPr lang="de-DE" sz="1000" baseline="-25000" dirty="0" err="1" smtClean="0"/>
                  <a:t>ES</a:t>
                </a:r>
                <a:endParaRPr lang="de-DE" sz="1000" baseline="-25000" dirty="0" smtClean="0"/>
              </a:p>
            </p:txBody>
          </p:sp>
        </p:grpSp>
      </p:grpSp>
      <p:grpSp>
        <p:nvGrpSpPr>
          <p:cNvPr id="115" name="Gruppieren 114"/>
          <p:cNvGrpSpPr/>
          <p:nvPr/>
        </p:nvGrpSpPr>
        <p:grpSpPr>
          <a:xfrm>
            <a:off x="4622537" y="5037245"/>
            <a:ext cx="4446440" cy="1238250"/>
            <a:chOff x="4622537" y="5172717"/>
            <a:chExt cx="4446440" cy="1238250"/>
          </a:xfrm>
        </p:grpSpPr>
        <p:grpSp>
          <p:nvGrpSpPr>
            <p:cNvPr id="90" name="Gruppieren 89"/>
            <p:cNvGrpSpPr/>
            <p:nvPr/>
          </p:nvGrpSpPr>
          <p:grpSpPr>
            <a:xfrm>
              <a:off x="6657647" y="5172717"/>
              <a:ext cx="2411330" cy="1238250"/>
              <a:chOff x="6657647" y="4994910"/>
              <a:chExt cx="2411330" cy="1238250"/>
            </a:xfrm>
          </p:grpSpPr>
          <p:pic>
            <p:nvPicPr>
              <p:cNvPr id="85" name="Picture 8" descr="Q:\GSI\Betrieb\Präsentationen\Workshop_201901\images\parammodi_slow_ex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647" y="4994910"/>
                <a:ext cx="2411330" cy="1238250"/>
              </a:xfrm>
              <a:prstGeom prst="rect">
                <a:avLst/>
              </a:prstGeom>
              <a:noFill/>
              <a:extLst>
                <a:ext uri="{909E8E84-426E-40DD-AFC4-6F175D3DCCD1}">
                  <a14:hiddenFill xmlns:a14="http://schemas.microsoft.com/office/drawing/2010/main">
                    <a:solidFill>
                      <a:srgbClr val="FFFFFF"/>
                    </a:solidFill>
                  </a14:hiddenFill>
                </a:ext>
              </a:extLst>
            </p:spPr>
          </p:pic>
          <p:sp>
            <p:nvSpPr>
              <p:cNvPr id="88" name="Rechteck 87"/>
              <p:cNvSpPr/>
              <p:nvPr/>
            </p:nvSpPr>
            <p:spPr>
              <a:xfrm>
                <a:off x="6692033" y="5477742"/>
                <a:ext cx="2292795" cy="102997"/>
              </a:xfrm>
              <a:prstGeom prst="rect">
                <a:avLst/>
              </a:prstGeom>
              <a:noFill/>
              <a:ln w="12700">
                <a:solidFill>
                  <a:srgbClr val="008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89" name="Rechteck 88"/>
              <p:cNvSpPr/>
              <p:nvPr/>
            </p:nvSpPr>
            <p:spPr>
              <a:xfrm>
                <a:off x="6692033" y="5357811"/>
                <a:ext cx="2292795" cy="102997"/>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grpSp>
          <p:nvGrpSpPr>
            <p:cNvPr id="105" name="Gruppieren 104"/>
            <p:cNvGrpSpPr/>
            <p:nvPr/>
          </p:nvGrpSpPr>
          <p:grpSpPr>
            <a:xfrm>
              <a:off x="4622537" y="5218888"/>
              <a:ext cx="1952504" cy="499238"/>
              <a:chOff x="4588669" y="5413629"/>
              <a:chExt cx="1952504" cy="499238"/>
            </a:xfrm>
          </p:grpSpPr>
          <p:grpSp>
            <p:nvGrpSpPr>
              <p:cNvPr id="94" name="Gruppieren 93"/>
              <p:cNvGrpSpPr/>
              <p:nvPr/>
            </p:nvGrpSpPr>
            <p:grpSpPr>
              <a:xfrm>
                <a:off x="4610040" y="5413629"/>
                <a:ext cx="1909704" cy="305885"/>
                <a:chOff x="4640993" y="5387438"/>
                <a:chExt cx="1909704" cy="305885"/>
              </a:xfrm>
            </p:grpSpPr>
            <p:sp>
              <p:nvSpPr>
                <p:cNvPr id="91" name="Freihandform 90"/>
                <p:cNvSpPr/>
                <p:nvPr/>
              </p:nvSpPr>
              <p:spPr>
                <a:xfrm>
                  <a:off x="5157259" y="5408505"/>
                  <a:ext cx="810822" cy="275293"/>
                </a:xfrm>
                <a:custGeom>
                  <a:avLst/>
                  <a:gdLst>
                    <a:gd name="connsiteX0" fmla="*/ 0 w 584200"/>
                    <a:gd name="connsiteY0" fmla="*/ 406404 h 406404"/>
                    <a:gd name="connsiteX1" fmla="*/ 143934 w 584200"/>
                    <a:gd name="connsiteY1" fmla="*/ 372538 h 406404"/>
                    <a:gd name="connsiteX2" fmla="*/ 143934 w 584200"/>
                    <a:gd name="connsiteY2" fmla="*/ 372538 h 406404"/>
                    <a:gd name="connsiteX3" fmla="*/ 321734 w 584200"/>
                    <a:gd name="connsiteY3" fmla="*/ 4 h 406404"/>
                    <a:gd name="connsiteX4" fmla="*/ 516467 w 584200"/>
                    <a:gd name="connsiteY4" fmla="*/ 364071 h 406404"/>
                    <a:gd name="connsiteX5" fmla="*/ 584200 w 584200"/>
                    <a:gd name="connsiteY5" fmla="*/ 389471 h 406404"/>
                    <a:gd name="connsiteX0" fmla="*/ 0 w 584200"/>
                    <a:gd name="connsiteY0" fmla="*/ 406781 h 406781"/>
                    <a:gd name="connsiteX1" fmla="*/ 143934 w 584200"/>
                    <a:gd name="connsiteY1" fmla="*/ 372915 h 406781"/>
                    <a:gd name="connsiteX2" fmla="*/ 143934 w 584200"/>
                    <a:gd name="connsiteY2" fmla="*/ 372915 h 406781"/>
                    <a:gd name="connsiteX3" fmla="*/ 321734 w 584200"/>
                    <a:gd name="connsiteY3" fmla="*/ 381 h 406781"/>
                    <a:gd name="connsiteX4" fmla="*/ 488468 w 584200"/>
                    <a:gd name="connsiteY4" fmla="*/ 304123 h 406781"/>
                    <a:gd name="connsiteX5" fmla="*/ 584200 w 584200"/>
                    <a:gd name="connsiteY5" fmla="*/ 389848 h 406781"/>
                    <a:gd name="connsiteX0" fmla="*/ 0 w 584200"/>
                    <a:gd name="connsiteY0" fmla="*/ 406781 h 406781"/>
                    <a:gd name="connsiteX1" fmla="*/ 143934 w 584200"/>
                    <a:gd name="connsiteY1" fmla="*/ 372915 h 406781"/>
                    <a:gd name="connsiteX2" fmla="*/ 321734 w 584200"/>
                    <a:gd name="connsiteY2" fmla="*/ 381 h 406781"/>
                    <a:gd name="connsiteX3" fmla="*/ 488468 w 584200"/>
                    <a:gd name="connsiteY3" fmla="*/ 304123 h 406781"/>
                    <a:gd name="connsiteX4" fmla="*/ 584200 w 584200"/>
                    <a:gd name="connsiteY4" fmla="*/ 389848 h 406781"/>
                    <a:gd name="connsiteX0" fmla="*/ 0 w 584200"/>
                    <a:gd name="connsiteY0" fmla="*/ 406403 h 406403"/>
                    <a:gd name="connsiteX1" fmla="*/ 134601 w 584200"/>
                    <a:gd name="connsiteY1" fmla="*/ 309037 h 406403"/>
                    <a:gd name="connsiteX2" fmla="*/ 321734 w 584200"/>
                    <a:gd name="connsiteY2" fmla="*/ 3 h 406403"/>
                    <a:gd name="connsiteX3" fmla="*/ 488468 w 584200"/>
                    <a:gd name="connsiteY3" fmla="*/ 303745 h 406403"/>
                    <a:gd name="connsiteX4" fmla="*/ 584200 w 584200"/>
                    <a:gd name="connsiteY4" fmla="*/ 389470 h 406403"/>
                    <a:gd name="connsiteX0" fmla="*/ 0 w 584200"/>
                    <a:gd name="connsiteY0" fmla="*/ 406403 h 406403"/>
                    <a:gd name="connsiteX1" fmla="*/ 134601 w 584200"/>
                    <a:gd name="connsiteY1" fmla="*/ 309037 h 406403"/>
                    <a:gd name="connsiteX2" fmla="*/ 321734 w 584200"/>
                    <a:gd name="connsiteY2" fmla="*/ 3 h 406403"/>
                    <a:gd name="connsiteX3" fmla="*/ 488468 w 584200"/>
                    <a:gd name="connsiteY3" fmla="*/ 303745 h 406403"/>
                    <a:gd name="connsiteX4" fmla="*/ 584200 w 584200"/>
                    <a:gd name="connsiteY4" fmla="*/ 389470 h 406403"/>
                    <a:gd name="connsiteX0" fmla="*/ 0 w 595866"/>
                    <a:gd name="connsiteY0" fmla="*/ 371478 h 389470"/>
                    <a:gd name="connsiteX1" fmla="*/ 146267 w 595866"/>
                    <a:gd name="connsiteY1" fmla="*/ 309037 h 389470"/>
                    <a:gd name="connsiteX2" fmla="*/ 333400 w 595866"/>
                    <a:gd name="connsiteY2" fmla="*/ 3 h 389470"/>
                    <a:gd name="connsiteX3" fmla="*/ 500134 w 595866"/>
                    <a:gd name="connsiteY3" fmla="*/ 303745 h 389470"/>
                    <a:gd name="connsiteX4" fmla="*/ 595866 w 595866"/>
                    <a:gd name="connsiteY4" fmla="*/ 389470 h 389470"/>
                    <a:gd name="connsiteX0" fmla="*/ 0 w 595866"/>
                    <a:gd name="connsiteY0" fmla="*/ 371478 h 389470"/>
                    <a:gd name="connsiteX1" fmla="*/ 146267 w 595866"/>
                    <a:gd name="connsiteY1" fmla="*/ 309037 h 389470"/>
                    <a:gd name="connsiteX2" fmla="*/ 333400 w 595866"/>
                    <a:gd name="connsiteY2" fmla="*/ 3 h 389470"/>
                    <a:gd name="connsiteX3" fmla="*/ 500134 w 595866"/>
                    <a:gd name="connsiteY3" fmla="*/ 303745 h 389470"/>
                    <a:gd name="connsiteX4" fmla="*/ 595866 w 595866"/>
                    <a:gd name="connsiteY4" fmla="*/ 389470 h 389470"/>
                    <a:gd name="connsiteX0" fmla="*/ 0 w 595866"/>
                    <a:gd name="connsiteY0" fmla="*/ 257180 h 275172"/>
                    <a:gd name="connsiteX1" fmla="*/ 146267 w 595866"/>
                    <a:gd name="connsiteY1" fmla="*/ 194739 h 275172"/>
                    <a:gd name="connsiteX2" fmla="*/ 328734 w 595866"/>
                    <a:gd name="connsiteY2" fmla="*/ 5 h 275172"/>
                    <a:gd name="connsiteX3" fmla="*/ 500134 w 595866"/>
                    <a:gd name="connsiteY3" fmla="*/ 189447 h 275172"/>
                    <a:gd name="connsiteX4" fmla="*/ 595866 w 595866"/>
                    <a:gd name="connsiteY4" fmla="*/ 275172 h 275172"/>
                    <a:gd name="connsiteX0" fmla="*/ 0 w 595866"/>
                    <a:gd name="connsiteY0" fmla="*/ 257200 h 275192"/>
                    <a:gd name="connsiteX1" fmla="*/ 146267 w 595866"/>
                    <a:gd name="connsiteY1" fmla="*/ 194759 h 275192"/>
                    <a:gd name="connsiteX2" fmla="*/ 328734 w 595866"/>
                    <a:gd name="connsiteY2" fmla="*/ 25 h 275192"/>
                    <a:gd name="connsiteX3" fmla="*/ 500134 w 595866"/>
                    <a:gd name="connsiteY3" fmla="*/ 189467 h 275192"/>
                    <a:gd name="connsiteX4" fmla="*/ 595866 w 595866"/>
                    <a:gd name="connsiteY4" fmla="*/ 275192 h 275192"/>
                    <a:gd name="connsiteX0" fmla="*/ 0 w 595866"/>
                    <a:gd name="connsiteY0" fmla="*/ 257237 h 275229"/>
                    <a:gd name="connsiteX1" fmla="*/ 99601 w 595866"/>
                    <a:gd name="connsiteY1" fmla="*/ 210671 h 275229"/>
                    <a:gd name="connsiteX2" fmla="*/ 328734 w 595866"/>
                    <a:gd name="connsiteY2" fmla="*/ 62 h 275229"/>
                    <a:gd name="connsiteX3" fmla="*/ 500134 w 595866"/>
                    <a:gd name="connsiteY3" fmla="*/ 189504 h 275229"/>
                    <a:gd name="connsiteX4" fmla="*/ 595866 w 595866"/>
                    <a:gd name="connsiteY4" fmla="*/ 275229 h 275229"/>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66" h="275293">
                      <a:moveTo>
                        <a:pt x="0" y="257301"/>
                      </a:moveTo>
                      <a:cubicBezTo>
                        <a:pt x="51867" y="253421"/>
                        <a:pt x="44812" y="253598"/>
                        <a:pt x="99601" y="210735"/>
                      </a:cubicBezTo>
                      <a:cubicBezTo>
                        <a:pt x="154390" y="167872"/>
                        <a:pt x="132481" y="-5342"/>
                        <a:pt x="328734" y="126"/>
                      </a:cubicBezTo>
                      <a:cubicBezTo>
                        <a:pt x="524987" y="5594"/>
                        <a:pt x="490611" y="197682"/>
                        <a:pt x="535133" y="243543"/>
                      </a:cubicBezTo>
                      <a:cubicBezTo>
                        <a:pt x="579655" y="289404"/>
                        <a:pt x="575622" y="264710"/>
                        <a:pt x="595866" y="275293"/>
                      </a:cubicBezTo>
                    </a:path>
                  </a:pathLst>
                </a:cu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2" name="Freihandform 91"/>
                <p:cNvSpPr/>
                <p:nvPr/>
              </p:nvSpPr>
              <p:spPr>
                <a:xfrm>
                  <a:off x="5739875" y="5395716"/>
                  <a:ext cx="810822" cy="297607"/>
                </a:xfrm>
                <a:custGeom>
                  <a:avLst/>
                  <a:gdLst>
                    <a:gd name="connsiteX0" fmla="*/ 0 w 584200"/>
                    <a:gd name="connsiteY0" fmla="*/ 406404 h 406404"/>
                    <a:gd name="connsiteX1" fmla="*/ 143934 w 584200"/>
                    <a:gd name="connsiteY1" fmla="*/ 372538 h 406404"/>
                    <a:gd name="connsiteX2" fmla="*/ 143934 w 584200"/>
                    <a:gd name="connsiteY2" fmla="*/ 372538 h 406404"/>
                    <a:gd name="connsiteX3" fmla="*/ 321734 w 584200"/>
                    <a:gd name="connsiteY3" fmla="*/ 4 h 406404"/>
                    <a:gd name="connsiteX4" fmla="*/ 516467 w 584200"/>
                    <a:gd name="connsiteY4" fmla="*/ 364071 h 406404"/>
                    <a:gd name="connsiteX5" fmla="*/ 584200 w 584200"/>
                    <a:gd name="connsiteY5" fmla="*/ 389471 h 406404"/>
                    <a:gd name="connsiteX0" fmla="*/ 0 w 584200"/>
                    <a:gd name="connsiteY0" fmla="*/ 406781 h 406781"/>
                    <a:gd name="connsiteX1" fmla="*/ 143934 w 584200"/>
                    <a:gd name="connsiteY1" fmla="*/ 372915 h 406781"/>
                    <a:gd name="connsiteX2" fmla="*/ 143934 w 584200"/>
                    <a:gd name="connsiteY2" fmla="*/ 372915 h 406781"/>
                    <a:gd name="connsiteX3" fmla="*/ 321734 w 584200"/>
                    <a:gd name="connsiteY3" fmla="*/ 381 h 406781"/>
                    <a:gd name="connsiteX4" fmla="*/ 488468 w 584200"/>
                    <a:gd name="connsiteY4" fmla="*/ 304123 h 406781"/>
                    <a:gd name="connsiteX5" fmla="*/ 584200 w 584200"/>
                    <a:gd name="connsiteY5" fmla="*/ 389848 h 406781"/>
                    <a:gd name="connsiteX0" fmla="*/ 0 w 584200"/>
                    <a:gd name="connsiteY0" fmla="*/ 406781 h 406781"/>
                    <a:gd name="connsiteX1" fmla="*/ 143934 w 584200"/>
                    <a:gd name="connsiteY1" fmla="*/ 372915 h 406781"/>
                    <a:gd name="connsiteX2" fmla="*/ 321734 w 584200"/>
                    <a:gd name="connsiteY2" fmla="*/ 381 h 406781"/>
                    <a:gd name="connsiteX3" fmla="*/ 488468 w 584200"/>
                    <a:gd name="connsiteY3" fmla="*/ 304123 h 406781"/>
                    <a:gd name="connsiteX4" fmla="*/ 584200 w 584200"/>
                    <a:gd name="connsiteY4" fmla="*/ 389848 h 406781"/>
                    <a:gd name="connsiteX0" fmla="*/ 0 w 584200"/>
                    <a:gd name="connsiteY0" fmla="*/ 406403 h 406403"/>
                    <a:gd name="connsiteX1" fmla="*/ 134601 w 584200"/>
                    <a:gd name="connsiteY1" fmla="*/ 309037 h 406403"/>
                    <a:gd name="connsiteX2" fmla="*/ 321734 w 584200"/>
                    <a:gd name="connsiteY2" fmla="*/ 3 h 406403"/>
                    <a:gd name="connsiteX3" fmla="*/ 488468 w 584200"/>
                    <a:gd name="connsiteY3" fmla="*/ 303745 h 406403"/>
                    <a:gd name="connsiteX4" fmla="*/ 584200 w 584200"/>
                    <a:gd name="connsiteY4" fmla="*/ 389470 h 406403"/>
                    <a:gd name="connsiteX0" fmla="*/ 0 w 584200"/>
                    <a:gd name="connsiteY0" fmla="*/ 406403 h 406403"/>
                    <a:gd name="connsiteX1" fmla="*/ 134601 w 584200"/>
                    <a:gd name="connsiteY1" fmla="*/ 309037 h 406403"/>
                    <a:gd name="connsiteX2" fmla="*/ 321734 w 584200"/>
                    <a:gd name="connsiteY2" fmla="*/ 3 h 406403"/>
                    <a:gd name="connsiteX3" fmla="*/ 488468 w 584200"/>
                    <a:gd name="connsiteY3" fmla="*/ 303745 h 406403"/>
                    <a:gd name="connsiteX4" fmla="*/ 584200 w 584200"/>
                    <a:gd name="connsiteY4" fmla="*/ 389470 h 406403"/>
                    <a:gd name="connsiteX0" fmla="*/ 0 w 595866"/>
                    <a:gd name="connsiteY0" fmla="*/ 371478 h 389470"/>
                    <a:gd name="connsiteX1" fmla="*/ 146267 w 595866"/>
                    <a:gd name="connsiteY1" fmla="*/ 309037 h 389470"/>
                    <a:gd name="connsiteX2" fmla="*/ 333400 w 595866"/>
                    <a:gd name="connsiteY2" fmla="*/ 3 h 389470"/>
                    <a:gd name="connsiteX3" fmla="*/ 500134 w 595866"/>
                    <a:gd name="connsiteY3" fmla="*/ 303745 h 389470"/>
                    <a:gd name="connsiteX4" fmla="*/ 595866 w 595866"/>
                    <a:gd name="connsiteY4" fmla="*/ 389470 h 389470"/>
                    <a:gd name="connsiteX0" fmla="*/ 0 w 595866"/>
                    <a:gd name="connsiteY0" fmla="*/ 371478 h 389470"/>
                    <a:gd name="connsiteX1" fmla="*/ 146267 w 595866"/>
                    <a:gd name="connsiteY1" fmla="*/ 309037 h 389470"/>
                    <a:gd name="connsiteX2" fmla="*/ 333400 w 595866"/>
                    <a:gd name="connsiteY2" fmla="*/ 3 h 389470"/>
                    <a:gd name="connsiteX3" fmla="*/ 500134 w 595866"/>
                    <a:gd name="connsiteY3" fmla="*/ 303745 h 389470"/>
                    <a:gd name="connsiteX4" fmla="*/ 595866 w 595866"/>
                    <a:gd name="connsiteY4" fmla="*/ 389470 h 389470"/>
                    <a:gd name="connsiteX0" fmla="*/ 0 w 595866"/>
                    <a:gd name="connsiteY0" fmla="*/ 257180 h 275172"/>
                    <a:gd name="connsiteX1" fmla="*/ 146267 w 595866"/>
                    <a:gd name="connsiteY1" fmla="*/ 194739 h 275172"/>
                    <a:gd name="connsiteX2" fmla="*/ 328734 w 595866"/>
                    <a:gd name="connsiteY2" fmla="*/ 5 h 275172"/>
                    <a:gd name="connsiteX3" fmla="*/ 500134 w 595866"/>
                    <a:gd name="connsiteY3" fmla="*/ 189447 h 275172"/>
                    <a:gd name="connsiteX4" fmla="*/ 595866 w 595866"/>
                    <a:gd name="connsiteY4" fmla="*/ 275172 h 275172"/>
                    <a:gd name="connsiteX0" fmla="*/ 0 w 595866"/>
                    <a:gd name="connsiteY0" fmla="*/ 257200 h 275192"/>
                    <a:gd name="connsiteX1" fmla="*/ 146267 w 595866"/>
                    <a:gd name="connsiteY1" fmla="*/ 194759 h 275192"/>
                    <a:gd name="connsiteX2" fmla="*/ 328734 w 595866"/>
                    <a:gd name="connsiteY2" fmla="*/ 25 h 275192"/>
                    <a:gd name="connsiteX3" fmla="*/ 500134 w 595866"/>
                    <a:gd name="connsiteY3" fmla="*/ 189467 h 275192"/>
                    <a:gd name="connsiteX4" fmla="*/ 595866 w 595866"/>
                    <a:gd name="connsiteY4" fmla="*/ 275192 h 275192"/>
                    <a:gd name="connsiteX0" fmla="*/ 0 w 595866"/>
                    <a:gd name="connsiteY0" fmla="*/ 257237 h 275229"/>
                    <a:gd name="connsiteX1" fmla="*/ 99601 w 595866"/>
                    <a:gd name="connsiteY1" fmla="*/ 210671 h 275229"/>
                    <a:gd name="connsiteX2" fmla="*/ 328734 w 595866"/>
                    <a:gd name="connsiteY2" fmla="*/ 62 h 275229"/>
                    <a:gd name="connsiteX3" fmla="*/ 500134 w 595866"/>
                    <a:gd name="connsiteY3" fmla="*/ 189504 h 275229"/>
                    <a:gd name="connsiteX4" fmla="*/ 595866 w 595866"/>
                    <a:gd name="connsiteY4" fmla="*/ 275229 h 275229"/>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 name="connsiteX0" fmla="*/ 0 w 595866"/>
                    <a:gd name="connsiteY0" fmla="*/ 279615 h 297607"/>
                    <a:gd name="connsiteX1" fmla="*/ 99601 w 595866"/>
                    <a:gd name="connsiteY1" fmla="*/ 233049 h 297607"/>
                    <a:gd name="connsiteX2" fmla="*/ 328734 w 595866"/>
                    <a:gd name="connsiteY2" fmla="*/ 22440 h 297607"/>
                    <a:gd name="connsiteX3" fmla="*/ 535133 w 595866"/>
                    <a:gd name="connsiteY3" fmla="*/ 265857 h 297607"/>
                    <a:gd name="connsiteX4" fmla="*/ 595866 w 595866"/>
                    <a:gd name="connsiteY4" fmla="*/ 297607 h 297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66" h="297607">
                      <a:moveTo>
                        <a:pt x="0" y="279615"/>
                      </a:moveTo>
                      <a:cubicBezTo>
                        <a:pt x="51867" y="275735"/>
                        <a:pt x="44812" y="275912"/>
                        <a:pt x="99601" y="233049"/>
                      </a:cubicBezTo>
                      <a:cubicBezTo>
                        <a:pt x="154390" y="190186"/>
                        <a:pt x="155814" y="-78278"/>
                        <a:pt x="328734" y="22440"/>
                      </a:cubicBezTo>
                      <a:cubicBezTo>
                        <a:pt x="501654" y="123158"/>
                        <a:pt x="490611" y="219996"/>
                        <a:pt x="535133" y="265857"/>
                      </a:cubicBezTo>
                      <a:cubicBezTo>
                        <a:pt x="579655" y="311718"/>
                        <a:pt x="575622" y="287024"/>
                        <a:pt x="595866" y="297607"/>
                      </a:cubicBezTo>
                    </a:path>
                  </a:pathLst>
                </a:custGeom>
                <a:noFill/>
                <a:ln w="12700">
                  <a:solidFill>
                    <a:srgbClr val="FF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3" name="Freihandform 92"/>
                <p:cNvSpPr/>
                <p:nvPr/>
              </p:nvSpPr>
              <p:spPr>
                <a:xfrm>
                  <a:off x="4640993" y="5387438"/>
                  <a:ext cx="810822" cy="296360"/>
                </a:xfrm>
                <a:custGeom>
                  <a:avLst/>
                  <a:gdLst>
                    <a:gd name="connsiteX0" fmla="*/ 0 w 584200"/>
                    <a:gd name="connsiteY0" fmla="*/ 406404 h 406404"/>
                    <a:gd name="connsiteX1" fmla="*/ 143934 w 584200"/>
                    <a:gd name="connsiteY1" fmla="*/ 372538 h 406404"/>
                    <a:gd name="connsiteX2" fmla="*/ 143934 w 584200"/>
                    <a:gd name="connsiteY2" fmla="*/ 372538 h 406404"/>
                    <a:gd name="connsiteX3" fmla="*/ 321734 w 584200"/>
                    <a:gd name="connsiteY3" fmla="*/ 4 h 406404"/>
                    <a:gd name="connsiteX4" fmla="*/ 516467 w 584200"/>
                    <a:gd name="connsiteY4" fmla="*/ 364071 h 406404"/>
                    <a:gd name="connsiteX5" fmla="*/ 584200 w 584200"/>
                    <a:gd name="connsiteY5" fmla="*/ 389471 h 406404"/>
                    <a:gd name="connsiteX0" fmla="*/ 0 w 584200"/>
                    <a:gd name="connsiteY0" fmla="*/ 406781 h 406781"/>
                    <a:gd name="connsiteX1" fmla="*/ 143934 w 584200"/>
                    <a:gd name="connsiteY1" fmla="*/ 372915 h 406781"/>
                    <a:gd name="connsiteX2" fmla="*/ 143934 w 584200"/>
                    <a:gd name="connsiteY2" fmla="*/ 372915 h 406781"/>
                    <a:gd name="connsiteX3" fmla="*/ 321734 w 584200"/>
                    <a:gd name="connsiteY3" fmla="*/ 381 h 406781"/>
                    <a:gd name="connsiteX4" fmla="*/ 488468 w 584200"/>
                    <a:gd name="connsiteY4" fmla="*/ 304123 h 406781"/>
                    <a:gd name="connsiteX5" fmla="*/ 584200 w 584200"/>
                    <a:gd name="connsiteY5" fmla="*/ 389848 h 406781"/>
                    <a:gd name="connsiteX0" fmla="*/ 0 w 584200"/>
                    <a:gd name="connsiteY0" fmla="*/ 406781 h 406781"/>
                    <a:gd name="connsiteX1" fmla="*/ 143934 w 584200"/>
                    <a:gd name="connsiteY1" fmla="*/ 372915 h 406781"/>
                    <a:gd name="connsiteX2" fmla="*/ 321734 w 584200"/>
                    <a:gd name="connsiteY2" fmla="*/ 381 h 406781"/>
                    <a:gd name="connsiteX3" fmla="*/ 488468 w 584200"/>
                    <a:gd name="connsiteY3" fmla="*/ 304123 h 406781"/>
                    <a:gd name="connsiteX4" fmla="*/ 584200 w 584200"/>
                    <a:gd name="connsiteY4" fmla="*/ 389848 h 406781"/>
                    <a:gd name="connsiteX0" fmla="*/ 0 w 584200"/>
                    <a:gd name="connsiteY0" fmla="*/ 406403 h 406403"/>
                    <a:gd name="connsiteX1" fmla="*/ 134601 w 584200"/>
                    <a:gd name="connsiteY1" fmla="*/ 309037 h 406403"/>
                    <a:gd name="connsiteX2" fmla="*/ 321734 w 584200"/>
                    <a:gd name="connsiteY2" fmla="*/ 3 h 406403"/>
                    <a:gd name="connsiteX3" fmla="*/ 488468 w 584200"/>
                    <a:gd name="connsiteY3" fmla="*/ 303745 h 406403"/>
                    <a:gd name="connsiteX4" fmla="*/ 584200 w 584200"/>
                    <a:gd name="connsiteY4" fmla="*/ 389470 h 406403"/>
                    <a:gd name="connsiteX0" fmla="*/ 0 w 584200"/>
                    <a:gd name="connsiteY0" fmla="*/ 406403 h 406403"/>
                    <a:gd name="connsiteX1" fmla="*/ 134601 w 584200"/>
                    <a:gd name="connsiteY1" fmla="*/ 309037 h 406403"/>
                    <a:gd name="connsiteX2" fmla="*/ 321734 w 584200"/>
                    <a:gd name="connsiteY2" fmla="*/ 3 h 406403"/>
                    <a:gd name="connsiteX3" fmla="*/ 488468 w 584200"/>
                    <a:gd name="connsiteY3" fmla="*/ 303745 h 406403"/>
                    <a:gd name="connsiteX4" fmla="*/ 584200 w 584200"/>
                    <a:gd name="connsiteY4" fmla="*/ 389470 h 406403"/>
                    <a:gd name="connsiteX0" fmla="*/ 0 w 595866"/>
                    <a:gd name="connsiteY0" fmla="*/ 371478 h 389470"/>
                    <a:gd name="connsiteX1" fmla="*/ 146267 w 595866"/>
                    <a:gd name="connsiteY1" fmla="*/ 309037 h 389470"/>
                    <a:gd name="connsiteX2" fmla="*/ 333400 w 595866"/>
                    <a:gd name="connsiteY2" fmla="*/ 3 h 389470"/>
                    <a:gd name="connsiteX3" fmla="*/ 500134 w 595866"/>
                    <a:gd name="connsiteY3" fmla="*/ 303745 h 389470"/>
                    <a:gd name="connsiteX4" fmla="*/ 595866 w 595866"/>
                    <a:gd name="connsiteY4" fmla="*/ 389470 h 389470"/>
                    <a:gd name="connsiteX0" fmla="*/ 0 w 595866"/>
                    <a:gd name="connsiteY0" fmla="*/ 371478 h 389470"/>
                    <a:gd name="connsiteX1" fmla="*/ 146267 w 595866"/>
                    <a:gd name="connsiteY1" fmla="*/ 309037 h 389470"/>
                    <a:gd name="connsiteX2" fmla="*/ 333400 w 595866"/>
                    <a:gd name="connsiteY2" fmla="*/ 3 h 389470"/>
                    <a:gd name="connsiteX3" fmla="*/ 500134 w 595866"/>
                    <a:gd name="connsiteY3" fmla="*/ 303745 h 389470"/>
                    <a:gd name="connsiteX4" fmla="*/ 595866 w 595866"/>
                    <a:gd name="connsiteY4" fmla="*/ 389470 h 389470"/>
                    <a:gd name="connsiteX0" fmla="*/ 0 w 595866"/>
                    <a:gd name="connsiteY0" fmla="*/ 257180 h 275172"/>
                    <a:gd name="connsiteX1" fmla="*/ 146267 w 595866"/>
                    <a:gd name="connsiteY1" fmla="*/ 194739 h 275172"/>
                    <a:gd name="connsiteX2" fmla="*/ 328734 w 595866"/>
                    <a:gd name="connsiteY2" fmla="*/ 5 h 275172"/>
                    <a:gd name="connsiteX3" fmla="*/ 500134 w 595866"/>
                    <a:gd name="connsiteY3" fmla="*/ 189447 h 275172"/>
                    <a:gd name="connsiteX4" fmla="*/ 595866 w 595866"/>
                    <a:gd name="connsiteY4" fmla="*/ 275172 h 275172"/>
                    <a:gd name="connsiteX0" fmla="*/ 0 w 595866"/>
                    <a:gd name="connsiteY0" fmla="*/ 257200 h 275192"/>
                    <a:gd name="connsiteX1" fmla="*/ 146267 w 595866"/>
                    <a:gd name="connsiteY1" fmla="*/ 194759 h 275192"/>
                    <a:gd name="connsiteX2" fmla="*/ 328734 w 595866"/>
                    <a:gd name="connsiteY2" fmla="*/ 25 h 275192"/>
                    <a:gd name="connsiteX3" fmla="*/ 500134 w 595866"/>
                    <a:gd name="connsiteY3" fmla="*/ 189467 h 275192"/>
                    <a:gd name="connsiteX4" fmla="*/ 595866 w 595866"/>
                    <a:gd name="connsiteY4" fmla="*/ 275192 h 275192"/>
                    <a:gd name="connsiteX0" fmla="*/ 0 w 595866"/>
                    <a:gd name="connsiteY0" fmla="*/ 257237 h 275229"/>
                    <a:gd name="connsiteX1" fmla="*/ 99601 w 595866"/>
                    <a:gd name="connsiteY1" fmla="*/ 210671 h 275229"/>
                    <a:gd name="connsiteX2" fmla="*/ 328734 w 595866"/>
                    <a:gd name="connsiteY2" fmla="*/ 62 h 275229"/>
                    <a:gd name="connsiteX3" fmla="*/ 500134 w 595866"/>
                    <a:gd name="connsiteY3" fmla="*/ 189504 h 275229"/>
                    <a:gd name="connsiteX4" fmla="*/ 595866 w 595866"/>
                    <a:gd name="connsiteY4" fmla="*/ 275229 h 275229"/>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 name="connsiteX0" fmla="*/ 0 w 595866"/>
                    <a:gd name="connsiteY0" fmla="*/ 278368 h 296360"/>
                    <a:gd name="connsiteX1" fmla="*/ 99601 w 595866"/>
                    <a:gd name="connsiteY1" fmla="*/ 231802 h 296360"/>
                    <a:gd name="connsiteX2" fmla="*/ 328734 w 595866"/>
                    <a:gd name="connsiteY2" fmla="*/ 21193 h 296360"/>
                    <a:gd name="connsiteX3" fmla="*/ 535133 w 595866"/>
                    <a:gd name="connsiteY3" fmla="*/ 264610 h 296360"/>
                    <a:gd name="connsiteX4" fmla="*/ 595866 w 595866"/>
                    <a:gd name="connsiteY4" fmla="*/ 296360 h 29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66" h="296360">
                      <a:moveTo>
                        <a:pt x="0" y="278368"/>
                      </a:moveTo>
                      <a:cubicBezTo>
                        <a:pt x="51867" y="274488"/>
                        <a:pt x="44812" y="274665"/>
                        <a:pt x="99601" y="231802"/>
                      </a:cubicBezTo>
                      <a:cubicBezTo>
                        <a:pt x="154390" y="188939"/>
                        <a:pt x="155814" y="123675"/>
                        <a:pt x="328734" y="21193"/>
                      </a:cubicBezTo>
                      <a:cubicBezTo>
                        <a:pt x="501654" y="-81289"/>
                        <a:pt x="490611" y="218749"/>
                        <a:pt x="535133" y="264610"/>
                      </a:cubicBezTo>
                      <a:cubicBezTo>
                        <a:pt x="579655" y="310471"/>
                        <a:pt x="575622" y="285777"/>
                        <a:pt x="595866" y="296360"/>
                      </a:cubicBezTo>
                    </a:path>
                  </a:pathLst>
                </a:custGeom>
                <a:noFill/>
                <a:ln w="12700">
                  <a:solidFill>
                    <a:srgbClr val="FF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cxnSp>
            <p:nvCxnSpPr>
              <p:cNvPr id="95" name="Gerade Verbindung mit Pfeil 94"/>
              <p:cNvCxnSpPr/>
              <p:nvPr/>
            </p:nvCxnSpPr>
            <p:spPr>
              <a:xfrm>
                <a:off x="4588669" y="5748701"/>
                <a:ext cx="1952504" cy="0"/>
              </a:xfrm>
              <a:prstGeom prst="straightConnector1">
                <a:avLst/>
              </a:prstGeom>
              <a:ln w="12700">
                <a:solidFill>
                  <a:srgbClr val="FF0000"/>
                </a:solidFill>
                <a:tailEnd type="none"/>
              </a:ln>
              <a:effectLst/>
            </p:spPr>
            <p:style>
              <a:lnRef idx="2">
                <a:schemeClr val="accent1"/>
              </a:lnRef>
              <a:fillRef idx="0">
                <a:schemeClr val="accent1"/>
              </a:fillRef>
              <a:effectRef idx="1">
                <a:schemeClr val="accent1"/>
              </a:effectRef>
              <a:fontRef idx="minor">
                <a:schemeClr val="tx1"/>
              </a:fontRef>
            </p:style>
          </p:cxnSp>
          <p:sp>
            <p:nvSpPr>
              <p:cNvPr id="101" name="Textfeld 100"/>
              <p:cNvSpPr txBox="1"/>
              <p:nvPr/>
            </p:nvSpPr>
            <p:spPr>
              <a:xfrm>
                <a:off x="4600274" y="5752730"/>
                <a:ext cx="70532" cy="153888"/>
              </a:xfrm>
              <a:prstGeom prst="rect">
                <a:avLst/>
              </a:prstGeom>
            </p:spPr>
            <p:txBody>
              <a:bodyPr vert="horz" wrap="none" lIns="0" tIns="0" rIns="0" bIns="0" rtlCol="0" anchor="t">
                <a:spAutoFit/>
              </a:bodyPr>
              <a:lstStyle/>
              <a:p>
                <a:r>
                  <a:rPr lang="de-DE" sz="1000" dirty="0" smtClean="0">
                    <a:solidFill>
                      <a:srgbClr val="FF0000"/>
                    </a:solidFill>
                  </a:rPr>
                  <a:t>0</a:t>
                </a:r>
              </a:p>
            </p:txBody>
          </p:sp>
          <p:sp>
            <p:nvSpPr>
              <p:cNvPr id="102" name="Textfeld 101"/>
              <p:cNvSpPr txBox="1"/>
              <p:nvPr/>
            </p:nvSpPr>
            <p:spPr>
              <a:xfrm>
                <a:off x="6470641" y="5758979"/>
                <a:ext cx="70532" cy="153888"/>
              </a:xfrm>
              <a:prstGeom prst="rect">
                <a:avLst/>
              </a:prstGeom>
            </p:spPr>
            <p:txBody>
              <a:bodyPr vert="horz" wrap="none" lIns="0" tIns="0" rIns="0" bIns="0" rtlCol="0" anchor="t">
                <a:spAutoFit/>
              </a:bodyPr>
              <a:lstStyle/>
              <a:p>
                <a:r>
                  <a:rPr lang="de-DE" sz="1000" dirty="0" smtClean="0">
                    <a:solidFill>
                      <a:srgbClr val="FF0000"/>
                    </a:solidFill>
                  </a:rPr>
                  <a:t>1</a:t>
                </a:r>
              </a:p>
            </p:txBody>
          </p:sp>
        </p:grpSp>
        <p:grpSp>
          <p:nvGrpSpPr>
            <p:cNvPr id="107" name="Gruppieren 106"/>
            <p:cNvGrpSpPr/>
            <p:nvPr/>
          </p:nvGrpSpPr>
          <p:grpSpPr>
            <a:xfrm>
              <a:off x="4627086" y="5808786"/>
              <a:ext cx="1952504" cy="547172"/>
              <a:chOff x="4588669" y="5365695"/>
              <a:chExt cx="1952504" cy="547172"/>
            </a:xfrm>
          </p:grpSpPr>
          <p:grpSp>
            <p:nvGrpSpPr>
              <p:cNvPr id="108" name="Gruppieren 107"/>
              <p:cNvGrpSpPr/>
              <p:nvPr/>
            </p:nvGrpSpPr>
            <p:grpSpPr>
              <a:xfrm>
                <a:off x="4610040" y="5365695"/>
                <a:ext cx="1909704" cy="353819"/>
                <a:chOff x="4640993" y="5339504"/>
                <a:chExt cx="1909704" cy="353819"/>
              </a:xfrm>
            </p:grpSpPr>
            <p:sp>
              <p:nvSpPr>
                <p:cNvPr id="112" name="Freihandform 111"/>
                <p:cNvSpPr/>
                <p:nvPr/>
              </p:nvSpPr>
              <p:spPr>
                <a:xfrm>
                  <a:off x="5157259" y="5391192"/>
                  <a:ext cx="810822" cy="292606"/>
                </a:xfrm>
                <a:custGeom>
                  <a:avLst/>
                  <a:gdLst>
                    <a:gd name="connsiteX0" fmla="*/ 0 w 584200"/>
                    <a:gd name="connsiteY0" fmla="*/ 406404 h 406404"/>
                    <a:gd name="connsiteX1" fmla="*/ 143934 w 584200"/>
                    <a:gd name="connsiteY1" fmla="*/ 372538 h 406404"/>
                    <a:gd name="connsiteX2" fmla="*/ 143934 w 584200"/>
                    <a:gd name="connsiteY2" fmla="*/ 372538 h 406404"/>
                    <a:gd name="connsiteX3" fmla="*/ 321734 w 584200"/>
                    <a:gd name="connsiteY3" fmla="*/ 4 h 406404"/>
                    <a:gd name="connsiteX4" fmla="*/ 516467 w 584200"/>
                    <a:gd name="connsiteY4" fmla="*/ 364071 h 406404"/>
                    <a:gd name="connsiteX5" fmla="*/ 584200 w 584200"/>
                    <a:gd name="connsiteY5" fmla="*/ 389471 h 406404"/>
                    <a:gd name="connsiteX0" fmla="*/ 0 w 584200"/>
                    <a:gd name="connsiteY0" fmla="*/ 406781 h 406781"/>
                    <a:gd name="connsiteX1" fmla="*/ 143934 w 584200"/>
                    <a:gd name="connsiteY1" fmla="*/ 372915 h 406781"/>
                    <a:gd name="connsiteX2" fmla="*/ 143934 w 584200"/>
                    <a:gd name="connsiteY2" fmla="*/ 372915 h 406781"/>
                    <a:gd name="connsiteX3" fmla="*/ 321734 w 584200"/>
                    <a:gd name="connsiteY3" fmla="*/ 381 h 406781"/>
                    <a:gd name="connsiteX4" fmla="*/ 488468 w 584200"/>
                    <a:gd name="connsiteY4" fmla="*/ 304123 h 406781"/>
                    <a:gd name="connsiteX5" fmla="*/ 584200 w 584200"/>
                    <a:gd name="connsiteY5" fmla="*/ 389848 h 406781"/>
                    <a:gd name="connsiteX0" fmla="*/ 0 w 584200"/>
                    <a:gd name="connsiteY0" fmla="*/ 406781 h 406781"/>
                    <a:gd name="connsiteX1" fmla="*/ 143934 w 584200"/>
                    <a:gd name="connsiteY1" fmla="*/ 372915 h 406781"/>
                    <a:gd name="connsiteX2" fmla="*/ 321734 w 584200"/>
                    <a:gd name="connsiteY2" fmla="*/ 381 h 406781"/>
                    <a:gd name="connsiteX3" fmla="*/ 488468 w 584200"/>
                    <a:gd name="connsiteY3" fmla="*/ 304123 h 406781"/>
                    <a:gd name="connsiteX4" fmla="*/ 584200 w 584200"/>
                    <a:gd name="connsiteY4" fmla="*/ 389848 h 406781"/>
                    <a:gd name="connsiteX0" fmla="*/ 0 w 584200"/>
                    <a:gd name="connsiteY0" fmla="*/ 406403 h 406403"/>
                    <a:gd name="connsiteX1" fmla="*/ 134601 w 584200"/>
                    <a:gd name="connsiteY1" fmla="*/ 309037 h 406403"/>
                    <a:gd name="connsiteX2" fmla="*/ 321734 w 584200"/>
                    <a:gd name="connsiteY2" fmla="*/ 3 h 406403"/>
                    <a:gd name="connsiteX3" fmla="*/ 488468 w 584200"/>
                    <a:gd name="connsiteY3" fmla="*/ 303745 h 406403"/>
                    <a:gd name="connsiteX4" fmla="*/ 584200 w 584200"/>
                    <a:gd name="connsiteY4" fmla="*/ 389470 h 406403"/>
                    <a:gd name="connsiteX0" fmla="*/ 0 w 584200"/>
                    <a:gd name="connsiteY0" fmla="*/ 406403 h 406403"/>
                    <a:gd name="connsiteX1" fmla="*/ 134601 w 584200"/>
                    <a:gd name="connsiteY1" fmla="*/ 309037 h 406403"/>
                    <a:gd name="connsiteX2" fmla="*/ 321734 w 584200"/>
                    <a:gd name="connsiteY2" fmla="*/ 3 h 406403"/>
                    <a:gd name="connsiteX3" fmla="*/ 488468 w 584200"/>
                    <a:gd name="connsiteY3" fmla="*/ 303745 h 406403"/>
                    <a:gd name="connsiteX4" fmla="*/ 584200 w 584200"/>
                    <a:gd name="connsiteY4" fmla="*/ 389470 h 406403"/>
                    <a:gd name="connsiteX0" fmla="*/ 0 w 595866"/>
                    <a:gd name="connsiteY0" fmla="*/ 371478 h 389470"/>
                    <a:gd name="connsiteX1" fmla="*/ 146267 w 595866"/>
                    <a:gd name="connsiteY1" fmla="*/ 309037 h 389470"/>
                    <a:gd name="connsiteX2" fmla="*/ 333400 w 595866"/>
                    <a:gd name="connsiteY2" fmla="*/ 3 h 389470"/>
                    <a:gd name="connsiteX3" fmla="*/ 500134 w 595866"/>
                    <a:gd name="connsiteY3" fmla="*/ 303745 h 389470"/>
                    <a:gd name="connsiteX4" fmla="*/ 595866 w 595866"/>
                    <a:gd name="connsiteY4" fmla="*/ 389470 h 389470"/>
                    <a:gd name="connsiteX0" fmla="*/ 0 w 595866"/>
                    <a:gd name="connsiteY0" fmla="*/ 371478 h 389470"/>
                    <a:gd name="connsiteX1" fmla="*/ 146267 w 595866"/>
                    <a:gd name="connsiteY1" fmla="*/ 309037 h 389470"/>
                    <a:gd name="connsiteX2" fmla="*/ 333400 w 595866"/>
                    <a:gd name="connsiteY2" fmla="*/ 3 h 389470"/>
                    <a:gd name="connsiteX3" fmla="*/ 500134 w 595866"/>
                    <a:gd name="connsiteY3" fmla="*/ 303745 h 389470"/>
                    <a:gd name="connsiteX4" fmla="*/ 595866 w 595866"/>
                    <a:gd name="connsiteY4" fmla="*/ 389470 h 389470"/>
                    <a:gd name="connsiteX0" fmla="*/ 0 w 595866"/>
                    <a:gd name="connsiteY0" fmla="*/ 257180 h 275172"/>
                    <a:gd name="connsiteX1" fmla="*/ 146267 w 595866"/>
                    <a:gd name="connsiteY1" fmla="*/ 194739 h 275172"/>
                    <a:gd name="connsiteX2" fmla="*/ 328734 w 595866"/>
                    <a:gd name="connsiteY2" fmla="*/ 5 h 275172"/>
                    <a:gd name="connsiteX3" fmla="*/ 500134 w 595866"/>
                    <a:gd name="connsiteY3" fmla="*/ 189447 h 275172"/>
                    <a:gd name="connsiteX4" fmla="*/ 595866 w 595866"/>
                    <a:gd name="connsiteY4" fmla="*/ 275172 h 275172"/>
                    <a:gd name="connsiteX0" fmla="*/ 0 w 595866"/>
                    <a:gd name="connsiteY0" fmla="*/ 257200 h 275192"/>
                    <a:gd name="connsiteX1" fmla="*/ 146267 w 595866"/>
                    <a:gd name="connsiteY1" fmla="*/ 194759 h 275192"/>
                    <a:gd name="connsiteX2" fmla="*/ 328734 w 595866"/>
                    <a:gd name="connsiteY2" fmla="*/ 25 h 275192"/>
                    <a:gd name="connsiteX3" fmla="*/ 500134 w 595866"/>
                    <a:gd name="connsiteY3" fmla="*/ 189467 h 275192"/>
                    <a:gd name="connsiteX4" fmla="*/ 595866 w 595866"/>
                    <a:gd name="connsiteY4" fmla="*/ 275192 h 275192"/>
                    <a:gd name="connsiteX0" fmla="*/ 0 w 595866"/>
                    <a:gd name="connsiteY0" fmla="*/ 257237 h 275229"/>
                    <a:gd name="connsiteX1" fmla="*/ 99601 w 595866"/>
                    <a:gd name="connsiteY1" fmla="*/ 210671 h 275229"/>
                    <a:gd name="connsiteX2" fmla="*/ 328734 w 595866"/>
                    <a:gd name="connsiteY2" fmla="*/ 62 h 275229"/>
                    <a:gd name="connsiteX3" fmla="*/ 500134 w 595866"/>
                    <a:gd name="connsiteY3" fmla="*/ 189504 h 275229"/>
                    <a:gd name="connsiteX4" fmla="*/ 595866 w 595866"/>
                    <a:gd name="connsiteY4" fmla="*/ 275229 h 275229"/>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 name="connsiteX0" fmla="*/ 0 w 595866"/>
                    <a:gd name="connsiteY0" fmla="*/ 257430 h 275422"/>
                    <a:gd name="connsiteX1" fmla="*/ 99601 w 595866"/>
                    <a:gd name="connsiteY1" fmla="*/ 210864 h 275422"/>
                    <a:gd name="connsiteX2" fmla="*/ 328734 w 595866"/>
                    <a:gd name="connsiteY2" fmla="*/ 255 h 275422"/>
                    <a:gd name="connsiteX3" fmla="*/ 535133 w 595866"/>
                    <a:gd name="connsiteY3" fmla="*/ 243672 h 275422"/>
                    <a:gd name="connsiteX4" fmla="*/ 595866 w 595866"/>
                    <a:gd name="connsiteY4" fmla="*/ 275422 h 275422"/>
                    <a:gd name="connsiteX0" fmla="*/ 0 w 595866"/>
                    <a:gd name="connsiteY0" fmla="*/ 257430 h 275422"/>
                    <a:gd name="connsiteX1" fmla="*/ 99601 w 595866"/>
                    <a:gd name="connsiteY1" fmla="*/ 210864 h 275422"/>
                    <a:gd name="connsiteX2" fmla="*/ 328734 w 595866"/>
                    <a:gd name="connsiteY2" fmla="*/ 255 h 275422"/>
                    <a:gd name="connsiteX3" fmla="*/ 535133 w 595866"/>
                    <a:gd name="connsiteY3" fmla="*/ 243672 h 275422"/>
                    <a:gd name="connsiteX4" fmla="*/ 595866 w 595866"/>
                    <a:gd name="connsiteY4" fmla="*/ 275422 h 275422"/>
                    <a:gd name="connsiteX0" fmla="*/ 0 w 595866"/>
                    <a:gd name="connsiteY0" fmla="*/ 257225 h 275217"/>
                    <a:gd name="connsiteX1" fmla="*/ 99601 w 595866"/>
                    <a:gd name="connsiteY1" fmla="*/ 210659 h 275217"/>
                    <a:gd name="connsiteX2" fmla="*/ 328734 w 595866"/>
                    <a:gd name="connsiteY2" fmla="*/ 50 h 275217"/>
                    <a:gd name="connsiteX3" fmla="*/ 535133 w 595866"/>
                    <a:gd name="connsiteY3" fmla="*/ 243467 h 275217"/>
                    <a:gd name="connsiteX4" fmla="*/ 595866 w 595866"/>
                    <a:gd name="connsiteY4" fmla="*/ 275217 h 275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66" h="275217">
                      <a:moveTo>
                        <a:pt x="0" y="257225"/>
                      </a:moveTo>
                      <a:cubicBezTo>
                        <a:pt x="51867" y="253345"/>
                        <a:pt x="44812" y="253522"/>
                        <a:pt x="99601" y="210659"/>
                      </a:cubicBezTo>
                      <a:cubicBezTo>
                        <a:pt x="154390" y="167796"/>
                        <a:pt x="183229" y="-3320"/>
                        <a:pt x="328734" y="50"/>
                      </a:cubicBezTo>
                      <a:cubicBezTo>
                        <a:pt x="474239" y="3420"/>
                        <a:pt x="490611" y="197606"/>
                        <a:pt x="535133" y="243467"/>
                      </a:cubicBezTo>
                      <a:cubicBezTo>
                        <a:pt x="579655" y="289328"/>
                        <a:pt x="575622" y="264634"/>
                        <a:pt x="595866" y="275217"/>
                      </a:cubicBezTo>
                    </a:path>
                  </a:pathLst>
                </a:custGeom>
                <a:noFill/>
                <a:ln w="127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3" name="Freihandform 112"/>
                <p:cNvSpPr/>
                <p:nvPr/>
              </p:nvSpPr>
              <p:spPr>
                <a:xfrm>
                  <a:off x="5739875" y="5439583"/>
                  <a:ext cx="810822" cy="253740"/>
                </a:xfrm>
                <a:custGeom>
                  <a:avLst/>
                  <a:gdLst>
                    <a:gd name="connsiteX0" fmla="*/ 0 w 584200"/>
                    <a:gd name="connsiteY0" fmla="*/ 406404 h 406404"/>
                    <a:gd name="connsiteX1" fmla="*/ 143934 w 584200"/>
                    <a:gd name="connsiteY1" fmla="*/ 372538 h 406404"/>
                    <a:gd name="connsiteX2" fmla="*/ 143934 w 584200"/>
                    <a:gd name="connsiteY2" fmla="*/ 372538 h 406404"/>
                    <a:gd name="connsiteX3" fmla="*/ 321734 w 584200"/>
                    <a:gd name="connsiteY3" fmla="*/ 4 h 406404"/>
                    <a:gd name="connsiteX4" fmla="*/ 516467 w 584200"/>
                    <a:gd name="connsiteY4" fmla="*/ 364071 h 406404"/>
                    <a:gd name="connsiteX5" fmla="*/ 584200 w 584200"/>
                    <a:gd name="connsiteY5" fmla="*/ 389471 h 406404"/>
                    <a:gd name="connsiteX0" fmla="*/ 0 w 584200"/>
                    <a:gd name="connsiteY0" fmla="*/ 406781 h 406781"/>
                    <a:gd name="connsiteX1" fmla="*/ 143934 w 584200"/>
                    <a:gd name="connsiteY1" fmla="*/ 372915 h 406781"/>
                    <a:gd name="connsiteX2" fmla="*/ 143934 w 584200"/>
                    <a:gd name="connsiteY2" fmla="*/ 372915 h 406781"/>
                    <a:gd name="connsiteX3" fmla="*/ 321734 w 584200"/>
                    <a:gd name="connsiteY3" fmla="*/ 381 h 406781"/>
                    <a:gd name="connsiteX4" fmla="*/ 488468 w 584200"/>
                    <a:gd name="connsiteY4" fmla="*/ 304123 h 406781"/>
                    <a:gd name="connsiteX5" fmla="*/ 584200 w 584200"/>
                    <a:gd name="connsiteY5" fmla="*/ 389848 h 406781"/>
                    <a:gd name="connsiteX0" fmla="*/ 0 w 584200"/>
                    <a:gd name="connsiteY0" fmla="*/ 406781 h 406781"/>
                    <a:gd name="connsiteX1" fmla="*/ 143934 w 584200"/>
                    <a:gd name="connsiteY1" fmla="*/ 372915 h 406781"/>
                    <a:gd name="connsiteX2" fmla="*/ 321734 w 584200"/>
                    <a:gd name="connsiteY2" fmla="*/ 381 h 406781"/>
                    <a:gd name="connsiteX3" fmla="*/ 488468 w 584200"/>
                    <a:gd name="connsiteY3" fmla="*/ 304123 h 406781"/>
                    <a:gd name="connsiteX4" fmla="*/ 584200 w 584200"/>
                    <a:gd name="connsiteY4" fmla="*/ 389848 h 406781"/>
                    <a:gd name="connsiteX0" fmla="*/ 0 w 584200"/>
                    <a:gd name="connsiteY0" fmla="*/ 406403 h 406403"/>
                    <a:gd name="connsiteX1" fmla="*/ 134601 w 584200"/>
                    <a:gd name="connsiteY1" fmla="*/ 309037 h 406403"/>
                    <a:gd name="connsiteX2" fmla="*/ 321734 w 584200"/>
                    <a:gd name="connsiteY2" fmla="*/ 3 h 406403"/>
                    <a:gd name="connsiteX3" fmla="*/ 488468 w 584200"/>
                    <a:gd name="connsiteY3" fmla="*/ 303745 h 406403"/>
                    <a:gd name="connsiteX4" fmla="*/ 584200 w 584200"/>
                    <a:gd name="connsiteY4" fmla="*/ 389470 h 406403"/>
                    <a:gd name="connsiteX0" fmla="*/ 0 w 584200"/>
                    <a:gd name="connsiteY0" fmla="*/ 406403 h 406403"/>
                    <a:gd name="connsiteX1" fmla="*/ 134601 w 584200"/>
                    <a:gd name="connsiteY1" fmla="*/ 309037 h 406403"/>
                    <a:gd name="connsiteX2" fmla="*/ 321734 w 584200"/>
                    <a:gd name="connsiteY2" fmla="*/ 3 h 406403"/>
                    <a:gd name="connsiteX3" fmla="*/ 488468 w 584200"/>
                    <a:gd name="connsiteY3" fmla="*/ 303745 h 406403"/>
                    <a:gd name="connsiteX4" fmla="*/ 584200 w 584200"/>
                    <a:gd name="connsiteY4" fmla="*/ 389470 h 406403"/>
                    <a:gd name="connsiteX0" fmla="*/ 0 w 595866"/>
                    <a:gd name="connsiteY0" fmla="*/ 371478 h 389470"/>
                    <a:gd name="connsiteX1" fmla="*/ 146267 w 595866"/>
                    <a:gd name="connsiteY1" fmla="*/ 309037 h 389470"/>
                    <a:gd name="connsiteX2" fmla="*/ 333400 w 595866"/>
                    <a:gd name="connsiteY2" fmla="*/ 3 h 389470"/>
                    <a:gd name="connsiteX3" fmla="*/ 500134 w 595866"/>
                    <a:gd name="connsiteY3" fmla="*/ 303745 h 389470"/>
                    <a:gd name="connsiteX4" fmla="*/ 595866 w 595866"/>
                    <a:gd name="connsiteY4" fmla="*/ 389470 h 389470"/>
                    <a:gd name="connsiteX0" fmla="*/ 0 w 595866"/>
                    <a:gd name="connsiteY0" fmla="*/ 371478 h 389470"/>
                    <a:gd name="connsiteX1" fmla="*/ 146267 w 595866"/>
                    <a:gd name="connsiteY1" fmla="*/ 309037 h 389470"/>
                    <a:gd name="connsiteX2" fmla="*/ 333400 w 595866"/>
                    <a:gd name="connsiteY2" fmla="*/ 3 h 389470"/>
                    <a:gd name="connsiteX3" fmla="*/ 500134 w 595866"/>
                    <a:gd name="connsiteY3" fmla="*/ 303745 h 389470"/>
                    <a:gd name="connsiteX4" fmla="*/ 595866 w 595866"/>
                    <a:gd name="connsiteY4" fmla="*/ 389470 h 389470"/>
                    <a:gd name="connsiteX0" fmla="*/ 0 w 595866"/>
                    <a:gd name="connsiteY0" fmla="*/ 257180 h 275172"/>
                    <a:gd name="connsiteX1" fmla="*/ 146267 w 595866"/>
                    <a:gd name="connsiteY1" fmla="*/ 194739 h 275172"/>
                    <a:gd name="connsiteX2" fmla="*/ 328734 w 595866"/>
                    <a:gd name="connsiteY2" fmla="*/ 5 h 275172"/>
                    <a:gd name="connsiteX3" fmla="*/ 500134 w 595866"/>
                    <a:gd name="connsiteY3" fmla="*/ 189447 h 275172"/>
                    <a:gd name="connsiteX4" fmla="*/ 595866 w 595866"/>
                    <a:gd name="connsiteY4" fmla="*/ 275172 h 275172"/>
                    <a:gd name="connsiteX0" fmla="*/ 0 w 595866"/>
                    <a:gd name="connsiteY0" fmla="*/ 257200 h 275192"/>
                    <a:gd name="connsiteX1" fmla="*/ 146267 w 595866"/>
                    <a:gd name="connsiteY1" fmla="*/ 194759 h 275192"/>
                    <a:gd name="connsiteX2" fmla="*/ 328734 w 595866"/>
                    <a:gd name="connsiteY2" fmla="*/ 25 h 275192"/>
                    <a:gd name="connsiteX3" fmla="*/ 500134 w 595866"/>
                    <a:gd name="connsiteY3" fmla="*/ 189467 h 275192"/>
                    <a:gd name="connsiteX4" fmla="*/ 595866 w 595866"/>
                    <a:gd name="connsiteY4" fmla="*/ 275192 h 275192"/>
                    <a:gd name="connsiteX0" fmla="*/ 0 w 595866"/>
                    <a:gd name="connsiteY0" fmla="*/ 257237 h 275229"/>
                    <a:gd name="connsiteX1" fmla="*/ 99601 w 595866"/>
                    <a:gd name="connsiteY1" fmla="*/ 210671 h 275229"/>
                    <a:gd name="connsiteX2" fmla="*/ 328734 w 595866"/>
                    <a:gd name="connsiteY2" fmla="*/ 62 h 275229"/>
                    <a:gd name="connsiteX3" fmla="*/ 500134 w 595866"/>
                    <a:gd name="connsiteY3" fmla="*/ 189504 h 275229"/>
                    <a:gd name="connsiteX4" fmla="*/ 595866 w 595866"/>
                    <a:gd name="connsiteY4" fmla="*/ 275229 h 275229"/>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 name="connsiteX0" fmla="*/ 0 w 595866"/>
                    <a:gd name="connsiteY0" fmla="*/ 279615 h 297607"/>
                    <a:gd name="connsiteX1" fmla="*/ 99601 w 595866"/>
                    <a:gd name="connsiteY1" fmla="*/ 233049 h 297607"/>
                    <a:gd name="connsiteX2" fmla="*/ 328734 w 595866"/>
                    <a:gd name="connsiteY2" fmla="*/ 22440 h 297607"/>
                    <a:gd name="connsiteX3" fmla="*/ 535133 w 595866"/>
                    <a:gd name="connsiteY3" fmla="*/ 265857 h 297607"/>
                    <a:gd name="connsiteX4" fmla="*/ 595866 w 595866"/>
                    <a:gd name="connsiteY4" fmla="*/ 297607 h 297607"/>
                    <a:gd name="connsiteX0" fmla="*/ 0 w 595866"/>
                    <a:gd name="connsiteY0" fmla="*/ 257217 h 275209"/>
                    <a:gd name="connsiteX1" fmla="*/ 99601 w 595866"/>
                    <a:gd name="connsiteY1" fmla="*/ 210651 h 275209"/>
                    <a:gd name="connsiteX2" fmla="*/ 328734 w 595866"/>
                    <a:gd name="connsiteY2" fmla="*/ 42 h 275209"/>
                    <a:gd name="connsiteX3" fmla="*/ 535133 w 595866"/>
                    <a:gd name="connsiteY3" fmla="*/ 243459 h 275209"/>
                    <a:gd name="connsiteX4" fmla="*/ 595866 w 595866"/>
                    <a:gd name="connsiteY4" fmla="*/ 275209 h 275209"/>
                    <a:gd name="connsiteX0" fmla="*/ 0 w 595866"/>
                    <a:gd name="connsiteY0" fmla="*/ 257236 h 275228"/>
                    <a:gd name="connsiteX1" fmla="*/ 68102 w 595866"/>
                    <a:gd name="connsiteY1" fmla="*/ 220195 h 275228"/>
                    <a:gd name="connsiteX2" fmla="*/ 328734 w 595866"/>
                    <a:gd name="connsiteY2" fmla="*/ 61 h 275228"/>
                    <a:gd name="connsiteX3" fmla="*/ 535133 w 595866"/>
                    <a:gd name="connsiteY3" fmla="*/ 243478 h 275228"/>
                    <a:gd name="connsiteX4" fmla="*/ 595866 w 595866"/>
                    <a:gd name="connsiteY4" fmla="*/ 275228 h 275228"/>
                    <a:gd name="connsiteX0" fmla="*/ 0 w 595866"/>
                    <a:gd name="connsiteY0" fmla="*/ 257245 h 275237"/>
                    <a:gd name="connsiteX1" fmla="*/ 68102 w 595866"/>
                    <a:gd name="connsiteY1" fmla="*/ 220204 h 275237"/>
                    <a:gd name="connsiteX2" fmla="*/ 328734 w 595866"/>
                    <a:gd name="connsiteY2" fmla="*/ 70 h 275237"/>
                    <a:gd name="connsiteX3" fmla="*/ 535133 w 595866"/>
                    <a:gd name="connsiteY3" fmla="*/ 243487 h 275237"/>
                    <a:gd name="connsiteX4" fmla="*/ 595866 w 595866"/>
                    <a:gd name="connsiteY4" fmla="*/ 275237 h 275237"/>
                    <a:gd name="connsiteX0" fmla="*/ 0 w 595866"/>
                    <a:gd name="connsiteY0" fmla="*/ 257242 h 275234"/>
                    <a:gd name="connsiteX1" fmla="*/ 68102 w 595866"/>
                    <a:gd name="connsiteY1" fmla="*/ 220201 h 275234"/>
                    <a:gd name="connsiteX2" fmla="*/ 328734 w 595866"/>
                    <a:gd name="connsiteY2" fmla="*/ 67 h 275234"/>
                    <a:gd name="connsiteX3" fmla="*/ 535133 w 595866"/>
                    <a:gd name="connsiteY3" fmla="*/ 243484 h 275234"/>
                    <a:gd name="connsiteX4" fmla="*/ 595866 w 595866"/>
                    <a:gd name="connsiteY4" fmla="*/ 275234 h 275234"/>
                    <a:gd name="connsiteX0" fmla="*/ 0 w 595866"/>
                    <a:gd name="connsiteY0" fmla="*/ 257312 h 275304"/>
                    <a:gd name="connsiteX1" fmla="*/ 68102 w 595866"/>
                    <a:gd name="connsiteY1" fmla="*/ 220271 h 275304"/>
                    <a:gd name="connsiteX2" fmla="*/ 328734 w 595866"/>
                    <a:gd name="connsiteY2" fmla="*/ 137 h 275304"/>
                    <a:gd name="connsiteX3" fmla="*/ 535133 w 595866"/>
                    <a:gd name="connsiteY3" fmla="*/ 243554 h 275304"/>
                    <a:gd name="connsiteX4" fmla="*/ 595866 w 595866"/>
                    <a:gd name="connsiteY4" fmla="*/ 275304 h 275304"/>
                    <a:gd name="connsiteX0" fmla="*/ 0 w 595866"/>
                    <a:gd name="connsiteY0" fmla="*/ 257312 h 275304"/>
                    <a:gd name="connsiteX1" fmla="*/ 68102 w 595866"/>
                    <a:gd name="connsiteY1" fmla="*/ 220271 h 275304"/>
                    <a:gd name="connsiteX2" fmla="*/ 328734 w 595866"/>
                    <a:gd name="connsiteY2" fmla="*/ 137 h 275304"/>
                    <a:gd name="connsiteX3" fmla="*/ 535133 w 595866"/>
                    <a:gd name="connsiteY3" fmla="*/ 243554 h 275304"/>
                    <a:gd name="connsiteX4" fmla="*/ 595866 w 595866"/>
                    <a:gd name="connsiteY4" fmla="*/ 275304 h 275304"/>
                    <a:gd name="connsiteX0" fmla="*/ 0 w 595866"/>
                    <a:gd name="connsiteY0" fmla="*/ 257312 h 311776"/>
                    <a:gd name="connsiteX1" fmla="*/ 68102 w 595866"/>
                    <a:gd name="connsiteY1" fmla="*/ 220271 h 311776"/>
                    <a:gd name="connsiteX2" fmla="*/ 328734 w 595866"/>
                    <a:gd name="connsiteY2" fmla="*/ 137 h 311776"/>
                    <a:gd name="connsiteX3" fmla="*/ 535133 w 595866"/>
                    <a:gd name="connsiteY3" fmla="*/ 243554 h 311776"/>
                    <a:gd name="connsiteX4" fmla="*/ 595866 w 595866"/>
                    <a:gd name="connsiteY4" fmla="*/ 275304 h 311776"/>
                    <a:gd name="connsiteX0" fmla="*/ 0 w 595866"/>
                    <a:gd name="connsiteY0" fmla="*/ 257312 h 275304"/>
                    <a:gd name="connsiteX1" fmla="*/ 68102 w 595866"/>
                    <a:gd name="connsiteY1" fmla="*/ 220271 h 275304"/>
                    <a:gd name="connsiteX2" fmla="*/ 328734 w 595866"/>
                    <a:gd name="connsiteY2" fmla="*/ 137 h 275304"/>
                    <a:gd name="connsiteX3" fmla="*/ 535133 w 595866"/>
                    <a:gd name="connsiteY3" fmla="*/ 243554 h 275304"/>
                    <a:gd name="connsiteX4" fmla="*/ 595866 w 595866"/>
                    <a:gd name="connsiteY4" fmla="*/ 275304 h 275304"/>
                    <a:gd name="connsiteX0" fmla="*/ 0 w 595866"/>
                    <a:gd name="connsiteY0" fmla="*/ 257312 h 275304"/>
                    <a:gd name="connsiteX1" fmla="*/ 68102 w 595866"/>
                    <a:gd name="connsiteY1" fmla="*/ 220271 h 275304"/>
                    <a:gd name="connsiteX2" fmla="*/ 328734 w 595866"/>
                    <a:gd name="connsiteY2" fmla="*/ 137 h 275304"/>
                    <a:gd name="connsiteX3" fmla="*/ 535133 w 595866"/>
                    <a:gd name="connsiteY3" fmla="*/ 243554 h 275304"/>
                    <a:gd name="connsiteX4" fmla="*/ 595866 w 595866"/>
                    <a:gd name="connsiteY4" fmla="*/ 275304 h 275304"/>
                    <a:gd name="connsiteX0" fmla="*/ 0 w 595866"/>
                    <a:gd name="connsiteY0" fmla="*/ 257312 h 275304"/>
                    <a:gd name="connsiteX1" fmla="*/ 68102 w 595866"/>
                    <a:gd name="connsiteY1" fmla="*/ 220271 h 275304"/>
                    <a:gd name="connsiteX2" fmla="*/ 328734 w 595866"/>
                    <a:gd name="connsiteY2" fmla="*/ 137 h 275304"/>
                    <a:gd name="connsiteX3" fmla="*/ 535133 w 595866"/>
                    <a:gd name="connsiteY3" fmla="*/ 243554 h 275304"/>
                    <a:gd name="connsiteX4" fmla="*/ 595866 w 595866"/>
                    <a:gd name="connsiteY4" fmla="*/ 275304 h 275304"/>
                    <a:gd name="connsiteX0" fmla="*/ 0 w 595866"/>
                    <a:gd name="connsiteY0" fmla="*/ 257312 h 275304"/>
                    <a:gd name="connsiteX1" fmla="*/ 68102 w 595866"/>
                    <a:gd name="connsiteY1" fmla="*/ 220271 h 275304"/>
                    <a:gd name="connsiteX2" fmla="*/ 328734 w 595866"/>
                    <a:gd name="connsiteY2" fmla="*/ 137 h 275304"/>
                    <a:gd name="connsiteX3" fmla="*/ 535133 w 595866"/>
                    <a:gd name="connsiteY3" fmla="*/ 243554 h 275304"/>
                    <a:gd name="connsiteX4" fmla="*/ 595866 w 595866"/>
                    <a:gd name="connsiteY4" fmla="*/ 275304 h 275304"/>
                    <a:gd name="connsiteX0" fmla="*/ 0 w 595866"/>
                    <a:gd name="connsiteY0" fmla="*/ 257178 h 275170"/>
                    <a:gd name="connsiteX1" fmla="*/ 68102 w 595866"/>
                    <a:gd name="connsiteY1" fmla="*/ 220137 h 275170"/>
                    <a:gd name="connsiteX2" fmla="*/ 328734 w 595866"/>
                    <a:gd name="connsiteY2" fmla="*/ 3 h 275170"/>
                    <a:gd name="connsiteX3" fmla="*/ 535133 w 595866"/>
                    <a:gd name="connsiteY3" fmla="*/ 243420 h 275170"/>
                    <a:gd name="connsiteX4" fmla="*/ 595866 w 595866"/>
                    <a:gd name="connsiteY4" fmla="*/ 275170 h 275170"/>
                    <a:gd name="connsiteX0" fmla="*/ 0 w 595866"/>
                    <a:gd name="connsiteY0" fmla="*/ 235748 h 253740"/>
                    <a:gd name="connsiteX1" fmla="*/ 68102 w 595866"/>
                    <a:gd name="connsiteY1" fmla="*/ 198707 h 253740"/>
                    <a:gd name="connsiteX2" fmla="*/ 297235 w 595866"/>
                    <a:gd name="connsiteY2" fmla="*/ 4 h 253740"/>
                    <a:gd name="connsiteX3" fmla="*/ 535133 w 595866"/>
                    <a:gd name="connsiteY3" fmla="*/ 221990 h 253740"/>
                    <a:gd name="connsiteX4" fmla="*/ 595866 w 595866"/>
                    <a:gd name="connsiteY4" fmla="*/ 253740 h 253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66" h="253740">
                      <a:moveTo>
                        <a:pt x="0" y="235748"/>
                      </a:moveTo>
                      <a:cubicBezTo>
                        <a:pt x="51867" y="231868"/>
                        <a:pt x="18563" y="237998"/>
                        <a:pt x="68102" y="198707"/>
                      </a:cubicBezTo>
                      <a:cubicBezTo>
                        <a:pt x="117641" y="159416"/>
                        <a:pt x="33902" y="886"/>
                        <a:pt x="297235" y="4"/>
                      </a:cubicBezTo>
                      <a:cubicBezTo>
                        <a:pt x="560568" y="-878"/>
                        <a:pt x="485361" y="179701"/>
                        <a:pt x="535133" y="221990"/>
                      </a:cubicBezTo>
                      <a:cubicBezTo>
                        <a:pt x="584905" y="264279"/>
                        <a:pt x="575622" y="243157"/>
                        <a:pt x="595866" y="253740"/>
                      </a:cubicBezTo>
                    </a:path>
                  </a:pathLst>
                </a:custGeom>
                <a:noFill/>
                <a:ln w="12700">
                  <a:solidFill>
                    <a:srgbClr val="008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4" name="Freihandform 113"/>
                <p:cNvSpPr/>
                <p:nvPr/>
              </p:nvSpPr>
              <p:spPr>
                <a:xfrm>
                  <a:off x="4640993" y="5339504"/>
                  <a:ext cx="810822" cy="346002"/>
                </a:xfrm>
                <a:custGeom>
                  <a:avLst/>
                  <a:gdLst>
                    <a:gd name="connsiteX0" fmla="*/ 0 w 584200"/>
                    <a:gd name="connsiteY0" fmla="*/ 406404 h 406404"/>
                    <a:gd name="connsiteX1" fmla="*/ 143934 w 584200"/>
                    <a:gd name="connsiteY1" fmla="*/ 372538 h 406404"/>
                    <a:gd name="connsiteX2" fmla="*/ 143934 w 584200"/>
                    <a:gd name="connsiteY2" fmla="*/ 372538 h 406404"/>
                    <a:gd name="connsiteX3" fmla="*/ 321734 w 584200"/>
                    <a:gd name="connsiteY3" fmla="*/ 4 h 406404"/>
                    <a:gd name="connsiteX4" fmla="*/ 516467 w 584200"/>
                    <a:gd name="connsiteY4" fmla="*/ 364071 h 406404"/>
                    <a:gd name="connsiteX5" fmla="*/ 584200 w 584200"/>
                    <a:gd name="connsiteY5" fmla="*/ 389471 h 406404"/>
                    <a:gd name="connsiteX0" fmla="*/ 0 w 584200"/>
                    <a:gd name="connsiteY0" fmla="*/ 406781 h 406781"/>
                    <a:gd name="connsiteX1" fmla="*/ 143934 w 584200"/>
                    <a:gd name="connsiteY1" fmla="*/ 372915 h 406781"/>
                    <a:gd name="connsiteX2" fmla="*/ 143934 w 584200"/>
                    <a:gd name="connsiteY2" fmla="*/ 372915 h 406781"/>
                    <a:gd name="connsiteX3" fmla="*/ 321734 w 584200"/>
                    <a:gd name="connsiteY3" fmla="*/ 381 h 406781"/>
                    <a:gd name="connsiteX4" fmla="*/ 488468 w 584200"/>
                    <a:gd name="connsiteY4" fmla="*/ 304123 h 406781"/>
                    <a:gd name="connsiteX5" fmla="*/ 584200 w 584200"/>
                    <a:gd name="connsiteY5" fmla="*/ 389848 h 406781"/>
                    <a:gd name="connsiteX0" fmla="*/ 0 w 584200"/>
                    <a:gd name="connsiteY0" fmla="*/ 406781 h 406781"/>
                    <a:gd name="connsiteX1" fmla="*/ 143934 w 584200"/>
                    <a:gd name="connsiteY1" fmla="*/ 372915 h 406781"/>
                    <a:gd name="connsiteX2" fmla="*/ 321734 w 584200"/>
                    <a:gd name="connsiteY2" fmla="*/ 381 h 406781"/>
                    <a:gd name="connsiteX3" fmla="*/ 488468 w 584200"/>
                    <a:gd name="connsiteY3" fmla="*/ 304123 h 406781"/>
                    <a:gd name="connsiteX4" fmla="*/ 584200 w 584200"/>
                    <a:gd name="connsiteY4" fmla="*/ 389848 h 406781"/>
                    <a:gd name="connsiteX0" fmla="*/ 0 w 584200"/>
                    <a:gd name="connsiteY0" fmla="*/ 406403 h 406403"/>
                    <a:gd name="connsiteX1" fmla="*/ 134601 w 584200"/>
                    <a:gd name="connsiteY1" fmla="*/ 309037 h 406403"/>
                    <a:gd name="connsiteX2" fmla="*/ 321734 w 584200"/>
                    <a:gd name="connsiteY2" fmla="*/ 3 h 406403"/>
                    <a:gd name="connsiteX3" fmla="*/ 488468 w 584200"/>
                    <a:gd name="connsiteY3" fmla="*/ 303745 h 406403"/>
                    <a:gd name="connsiteX4" fmla="*/ 584200 w 584200"/>
                    <a:gd name="connsiteY4" fmla="*/ 389470 h 406403"/>
                    <a:gd name="connsiteX0" fmla="*/ 0 w 584200"/>
                    <a:gd name="connsiteY0" fmla="*/ 406403 h 406403"/>
                    <a:gd name="connsiteX1" fmla="*/ 134601 w 584200"/>
                    <a:gd name="connsiteY1" fmla="*/ 309037 h 406403"/>
                    <a:gd name="connsiteX2" fmla="*/ 321734 w 584200"/>
                    <a:gd name="connsiteY2" fmla="*/ 3 h 406403"/>
                    <a:gd name="connsiteX3" fmla="*/ 488468 w 584200"/>
                    <a:gd name="connsiteY3" fmla="*/ 303745 h 406403"/>
                    <a:gd name="connsiteX4" fmla="*/ 584200 w 584200"/>
                    <a:gd name="connsiteY4" fmla="*/ 389470 h 406403"/>
                    <a:gd name="connsiteX0" fmla="*/ 0 w 595866"/>
                    <a:gd name="connsiteY0" fmla="*/ 371478 h 389470"/>
                    <a:gd name="connsiteX1" fmla="*/ 146267 w 595866"/>
                    <a:gd name="connsiteY1" fmla="*/ 309037 h 389470"/>
                    <a:gd name="connsiteX2" fmla="*/ 333400 w 595866"/>
                    <a:gd name="connsiteY2" fmla="*/ 3 h 389470"/>
                    <a:gd name="connsiteX3" fmla="*/ 500134 w 595866"/>
                    <a:gd name="connsiteY3" fmla="*/ 303745 h 389470"/>
                    <a:gd name="connsiteX4" fmla="*/ 595866 w 595866"/>
                    <a:gd name="connsiteY4" fmla="*/ 389470 h 389470"/>
                    <a:gd name="connsiteX0" fmla="*/ 0 w 595866"/>
                    <a:gd name="connsiteY0" fmla="*/ 371478 h 389470"/>
                    <a:gd name="connsiteX1" fmla="*/ 146267 w 595866"/>
                    <a:gd name="connsiteY1" fmla="*/ 309037 h 389470"/>
                    <a:gd name="connsiteX2" fmla="*/ 333400 w 595866"/>
                    <a:gd name="connsiteY2" fmla="*/ 3 h 389470"/>
                    <a:gd name="connsiteX3" fmla="*/ 500134 w 595866"/>
                    <a:gd name="connsiteY3" fmla="*/ 303745 h 389470"/>
                    <a:gd name="connsiteX4" fmla="*/ 595866 w 595866"/>
                    <a:gd name="connsiteY4" fmla="*/ 389470 h 389470"/>
                    <a:gd name="connsiteX0" fmla="*/ 0 w 595866"/>
                    <a:gd name="connsiteY0" fmla="*/ 257180 h 275172"/>
                    <a:gd name="connsiteX1" fmla="*/ 146267 w 595866"/>
                    <a:gd name="connsiteY1" fmla="*/ 194739 h 275172"/>
                    <a:gd name="connsiteX2" fmla="*/ 328734 w 595866"/>
                    <a:gd name="connsiteY2" fmla="*/ 5 h 275172"/>
                    <a:gd name="connsiteX3" fmla="*/ 500134 w 595866"/>
                    <a:gd name="connsiteY3" fmla="*/ 189447 h 275172"/>
                    <a:gd name="connsiteX4" fmla="*/ 595866 w 595866"/>
                    <a:gd name="connsiteY4" fmla="*/ 275172 h 275172"/>
                    <a:gd name="connsiteX0" fmla="*/ 0 w 595866"/>
                    <a:gd name="connsiteY0" fmla="*/ 257200 h 275192"/>
                    <a:gd name="connsiteX1" fmla="*/ 146267 w 595866"/>
                    <a:gd name="connsiteY1" fmla="*/ 194759 h 275192"/>
                    <a:gd name="connsiteX2" fmla="*/ 328734 w 595866"/>
                    <a:gd name="connsiteY2" fmla="*/ 25 h 275192"/>
                    <a:gd name="connsiteX3" fmla="*/ 500134 w 595866"/>
                    <a:gd name="connsiteY3" fmla="*/ 189467 h 275192"/>
                    <a:gd name="connsiteX4" fmla="*/ 595866 w 595866"/>
                    <a:gd name="connsiteY4" fmla="*/ 275192 h 275192"/>
                    <a:gd name="connsiteX0" fmla="*/ 0 w 595866"/>
                    <a:gd name="connsiteY0" fmla="*/ 257237 h 275229"/>
                    <a:gd name="connsiteX1" fmla="*/ 99601 w 595866"/>
                    <a:gd name="connsiteY1" fmla="*/ 210671 h 275229"/>
                    <a:gd name="connsiteX2" fmla="*/ 328734 w 595866"/>
                    <a:gd name="connsiteY2" fmla="*/ 62 h 275229"/>
                    <a:gd name="connsiteX3" fmla="*/ 500134 w 595866"/>
                    <a:gd name="connsiteY3" fmla="*/ 189504 h 275229"/>
                    <a:gd name="connsiteX4" fmla="*/ 595866 w 595866"/>
                    <a:gd name="connsiteY4" fmla="*/ 275229 h 275229"/>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 name="connsiteX0" fmla="*/ 0 w 595866"/>
                    <a:gd name="connsiteY0" fmla="*/ 257301 h 275293"/>
                    <a:gd name="connsiteX1" fmla="*/ 99601 w 595866"/>
                    <a:gd name="connsiteY1" fmla="*/ 210735 h 275293"/>
                    <a:gd name="connsiteX2" fmla="*/ 328734 w 595866"/>
                    <a:gd name="connsiteY2" fmla="*/ 126 h 275293"/>
                    <a:gd name="connsiteX3" fmla="*/ 535133 w 595866"/>
                    <a:gd name="connsiteY3" fmla="*/ 243543 h 275293"/>
                    <a:gd name="connsiteX4" fmla="*/ 595866 w 595866"/>
                    <a:gd name="connsiteY4" fmla="*/ 275293 h 275293"/>
                    <a:gd name="connsiteX0" fmla="*/ 0 w 595866"/>
                    <a:gd name="connsiteY0" fmla="*/ 278368 h 296360"/>
                    <a:gd name="connsiteX1" fmla="*/ 99601 w 595866"/>
                    <a:gd name="connsiteY1" fmla="*/ 231802 h 296360"/>
                    <a:gd name="connsiteX2" fmla="*/ 328734 w 595866"/>
                    <a:gd name="connsiteY2" fmla="*/ 21193 h 296360"/>
                    <a:gd name="connsiteX3" fmla="*/ 535133 w 595866"/>
                    <a:gd name="connsiteY3" fmla="*/ 264610 h 296360"/>
                    <a:gd name="connsiteX4" fmla="*/ 595866 w 595866"/>
                    <a:gd name="connsiteY4" fmla="*/ 296360 h 296360"/>
                    <a:gd name="connsiteX0" fmla="*/ 0 w 595866"/>
                    <a:gd name="connsiteY0" fmla="*/ 257269 h 275261"/>
                    <a:gd name="connsiteX1" fmla="*/ 99601 w 595866"/>
                    <a:gd name="connsiteY1" fmla="*/ 210703 h 275261"/>
                    <a:gd name="connsiteX2" fmla="*/ 328734 w 595866"/>
                    <a:gd name="connsiteY2" fmla="*/ 94 h 275261"/>
                    <a:gd name="connsiteX3" fmla="*/ 535133 w 595866"/>
                    <a:gd name="connsiteY3" fmla="*/ 243511 h 275261"/>
                    <a:gd name="connsiteX4" fmla="*/ 595866 w 595866"/>
                    <a:gd name="connsiteY4" fmla="*/ 275261 h 275261"/>
                    <a:gd name="connsiteX0" fmla="*/ 0 w 595866"/>
                    <a:gd name="connsiteY0" fmla="*/ 326302 h 346002"/>
                    <a:gd name="connsiteX1" fmla="*/ 99601 w 595866"/>
                    <a:gd name="connsiteY1" fmla="*/ 279736 h 346002"/>
                    <a:gd name="connsiteX2" fmla="*/ 316484 w 595866"/>
                    <a:gd name="connsiteY2" fmla="*/ 70 h 346002"/>
                    <a:gd name="connsiteX3" fmla="*/ 535133 w 595866"/>
                    <a:gd name="connsiteY3" fmla="*/ 312544 h 346002"/>
                    <a:gd name="connsiteX4" fmla="*/ 595866 w 595866"/>
                    <a:gd name="connsiteY4" fmla="*/ 344294 h 346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66" h="346002">
                      <a:moveTo>
                        <a:pt x="0" y="326302"/>
                      </a:moveTo>
                      <a:cubicBezTo>
                        <a:pt x="51867" y="322422"/>
                        <a:pt x="46854" y="334108"/>
                        <a:pt x="99601" y="279736"/>
                      </a:cubicBezTo>
                      <a:cubicBezTo>
                        <a:pt x="152348" y="225364"/>
                        <a:pt x="204813" y="-4604"/>
                        <a:pt x="316484" y="70"/>
                      </a:cubicBezTo>
                      <a:cubicBezTo>
                        <a:pt x="428155" y="4744"/>
                        <a:pt x="488569" y="255173"/>
                        <a:pt x="535133" y="312544"/>
                      </a:cubicBezTo>
                      <a:cubicBezTo>
                        <a:pt x="581697" y="369915"/>
                        <a:pt x="575622" y="333711"/>
                        <a:pt x="595866" y="344294"/>
                      </a:cubicBezTo>
                    </a:path>
                  </a:pathLst>
                </a:custGeom>
                <a:noFill/>
                <a:ln w="12700">
                  <a:solidFill>
                    <a:srgbClr val="008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cxnSp>
            <p:nvCxnSpPr>
              <p:cNvPr id="109" name="Gerade Verbindung mit Pfeil 108"/>
              <p:cNvCxnSpPr/>
              <p:nvPr/>
            </p:nvCxnSpPr>
            <p:spPr>
              <a:xfrm>
                <a:off x="4588669" y="5748701"/>
                <a:ext cx="1952504" cy="0"/>
              </a:xfrm>
              <a:prstGeom prst="straightConnector1">
                <a:avLst/>
              </a:prstGeom>
              <a:ln w="12700">
                <a:solidFill>
                  <a:srgbClr val="008000"/>
                </a:solidFill>
                <a:tailEnd type="none"/>
              </a:ln>
              <a:effectLst/>
            </p:spPr>
            <p:style>
              <a:lnRef idx="2">
                <a:schemeClr val="accent1"/>
              </a:lnRef>
              <a:fillRef idx="0">
                <a:schemeClr val="accent1"/>
              </a:fillRef>
              <a:effectRef idx="1">
                <a:schemeClr val="accent1"/>
              </a:effectRef>
              <a:fontRef idx="minor">
                <a:schemeClr val="tx1"/>
              </a:fontRef>
            </p:style>
          </p:cxnSp>
          <p:sp>
            <p:nvSpPr>
              <p:cNvPr id="110" name="Textfeld 109"/>
              <p:cNvSpPr txBox="1"/>
              <p:nvPr/>
            </p:nvSpPr>
            <p:spPr>
              <a:xfrm>
                <a:off x="4600274" y="5752730"/>
                <a:ext cx="70532" cy="153888"/>
              </a:xfrm>
              <a:prstGeom prst="rect">
                <a:avLst/>
              </a:prstGeom>
            </p:spPr>
            <p:txBody>
              <a:bodyPr vert="horz" wrap="none" lIns="0" tIns="0" rIns="0" bIns="0" rtlCol="0" anchor="t">
                <a:spAutoFit/>
              </a:bodyPr>
              <a:lstStyle/>
              <a:p>
                <a:r>
                  <a:rPr lang="de-DE" sz="1000" dirty="0" smtClean="0">
                    <a:solidFill>
                      <a:srgbClr val="008000"/>
                    </a:solidFill>
                  </a:rPr>
                  <a:t>0</a:t>
                </a:r>
              </a:p>
            </p:txBody>
          </p:sp>
          <p:sp>
            <p:nvSpPr>
              <p:cNvPr id="111" name="Textfeld 110"/>
              <p:cNvSpPr txBox="1"/>
              <p:nvPr/>
            </p:nvSpPr>
            <p:spPr>
              <a:xfrm>
                <a:off x="6470641" y="5758979"/>
                <a:ext cx="70532" cy="153888"/>
              </a:xfrm>
              <a:prstGeom prst="rect">
                <a:avLst/>
              </a:prstGeom>
            </p:spPr>
            <p:txBody>
              <a:bodyPr vert="horz" wrap="none" lIns="0" tIns="0" rIns="0" bIns="0" rtlCol="0" anchor="t">
                <a:spAutoFit/>
              </a:bodyPr>
              <a:lstStyle/>
              <a:p>
                <a:r>
                  <a:rPr lang="de-DE" sz="1000" dirty="0" smtClean="0">
                    <a:solidFill>
                      <a:srgbClr val="008000"/>
                    </a:solidFill>
                  </a:rPr>
                  <a:t>1</a:t>
                </a:r>
              </a:p>
            </p:txBody>
          </p:sp>
        </p:grpSp>
      </p:grpSp>
    </p:spTree>
    <p:extLst>
      <p:ext uri="{BB962C8B-B14F-4D97-AF65-F5344CB8AC3E}">
        <p14:creationId xmlns:p14="http://schemas.microsoft.com/office/powerpoint/2010/main" val="2486317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LE: Diagnose</a:t>
            </a:r>
            <a:endParaRPr lang="de-DE" dirty="0"/>
          </a:p>
        </p:txBody>
      </p:sp>
      <p:sp>
        <p:nvSpPr>
          <p:cNvPr id="3" name="Foliennummernplatzhalter 2"/>
          <p:cNvSpPr>
            <a:spLocks noGrp="1"/>
          </p:cNvSpPr>
          <p:nvPr>
            <p:ph type="sldNum" sz="quarter" idx="12"/>
          </p:nvPr>
        </p:nvSpPr>
        <p:spPr/>
        <p:txBody>
          <a:bodyPr/>
          <a:lstStyle/>
          <a:p>
            <a:fld id="{125CBDDA-5CCF-8748-8988-9DC6C8981774}" type="slidenum">
              <a:rPr lang="de-DE" smtClean="0"/>
              <a:pPr/>
              <a:t>34</a:t>
            </a:fld>
            <a:endParaRPr lang="de-DE" dirty="0"/>
          </a:p>
        </p:txBody>
      </p:sp>
      <p:sp>
        <p:nvSpPr>
          <p:cNvPr id="4" name="Datumsplatzhalter 3"/>
          <p:cNvSpPr>
            <a:spLocks noGrp="1"/>
          </p:cNvSpPr>
          <p:nvPr>
            <p:ph type="dt" sz="half" idx="2"/>
          </p:nvPr>
        </p:nvSpPr>
        <p:spPr/>
        <p:txBody>
          <a:bodyPr/>
          <a:lstStyle/>
          <a:p>
            <a:r>
              <a:rPr lang="de-DE" smtClean="0"/>
              <a:t>14.01.2019</a:t>
            </a:r>
            <a:endParaRPr lang="de-DE" dirty="0"/>
          </a:p>
        </p:txBody>
      </p:sp>
      <p:sp>
        <p:nvSpPr>
          <p:cNvPr id="6" name="Fußzeilenplatzhalter 5"/>
          <p:cNvSpPr>
            <a:spLocks noGrp="1"/>
          </p:cNvSpPr>
          <p:nvPr>
            <p:ph type="ftr" sz="quarter" idx="3"/>
          </p:nvPr>
        </p:nvSpPr>
        <p:spPr/>
        <p:txBody>
          <a:bodyPr/>
          <a:lstStyle/>
          <a:p>
            <a:pPr algn="ctr"/>
            <a:r>
              <a:rPr lang="en-US" smtClean="0"/>
              <a:t>SIS18-Betrieb / Operateuersschulung 2019</a:t>
            </a:r>
            <a:endParaRPr lang="en-US" dirty="0"/>
          </a:p>
        </p:txBody>
      </p:sp>
      <p:pic>
        <p:nvPicPr>
          <p:cNvPr id="3074" name="Picture 2" descr="Q:\GSI\Betrieb\Präsentationen\Workshop_201901\images\bi\lassie-spi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964" y="1890970"/>
            <a:ext cx="8225926" cy="4545681"/>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4962374" y="2584901"/>
            <a:ext cx="988535" cy="205629"/>
          </a:xfrm>
          <a:prstGeom prst="rect">
            <a:avLst/>
          </a:prstGeom>
          <a:solidFill>
            <a:schemeClr val="accent6">
              <a:lumMod val="60000"/>
              <a:lumOff val="40000"/>
            </a:schemeClr>
          </a:solidFill>
        </p:spPr>
        <p:txBody>
          <a:bodyPr vert="horz" wrap="none" lIns="18000" tIns="18000" rIns="18000" bIns="18000" rtlCol="0" anchor="t">
            <a:spAutoFit/>
          </a:bodyPr>
          <a:lstStyle/>
          <a:p>
            <a:pPr algn="ctr"/>
            <a:r>
              <a:rPr lang="de-DE" sz="1100" dirty="0" smtClean="0"/>
              <a:t>Teilchen HEBT</a:t>
            </a:r>
            <a:endParaRPr lang="de-DE" sz="1200" dirty="0" smtClean="0"/>
          </a:p>
        </p:txBody>
      </p:sp>
      <p:sp>
        <p:nvSpPr>
          <p:cNvPr id="9" name="Textfeld 8"/>
          <p:cNvSpPr txBox="1"/>
          <p:nvPr/>
        </p:nvSpPr>
        <p:spPr>
          <a:xfrm>
            <a:off x="3544663" y="2584901"/>
            <a:ext cx="901973" cy="205629"/>
          </a:xfrm>
          <a:prstGeom prst="rect">
            <a:avLst/>
          </a:prstGeom>
          <a:solidFill>
            <a:schemeClr val="accent6">
              <a:lumMod val="60000"/>
              <a:lumOff val="40000"/>
            </a:schemeClr>
          </a:solidFill>
        </p:spPr>
        <p:txBody>
          <a:bodyPr vert="horz" wrap="none" lIns="18000" tIns="18000" rIns="18000" bIns="18000" rtlCol="0" anchor="t">
            <a:spAutoFit/>
          </a:bodyPr>
          <a:lstStyle/>
          <a:p>
            <a:pPr algn="ctr"/>
            <a:r>
              <a:rPr lang="de-DE" sz="1100" dirty="0" smtClean="0"/>
              <a:t>Teilche</a:t>
            </a:r>
            <a:r>
              <a:rPr lang="de-DE" sz="1100" dirty="0" smtClean="0"/>
              <a:t>n Ring</a:t>
            </a:r>
            <a:endParaRPr lang="de-DE" sz="1400" dirty="0" smtClean="0"/>
          </a:p>
        </p:txBody>
      </p:sp>
      <p:sp>
        <p:nvSpPr>
          <p:cNvPr id="10" name="Textfeld 9"/>
          <p:cNvSpPr txBox="1"/>
          <p:nvPr/>
        </p:nvSpPr>
        <p:spPr>
          <a:xfrm>
            <a:off x="3267430" y="3516237"/>
            <a:ext cx="1219368" cy="205629"/>
          </a:xfrm>
          <a:prstGeom prst="rect">
            <a:avLst/>
          </a:prstGeom>
          <a:solidFill>
            <a:schemeClr val="accent6">
              <a:lumMod val="60000"/>
              <a:lumOff val="40000"/>
            </a:schemeClr>
          </a:solidFill>
        </p:spPr>
        <p:txBody>
          <a:bodyPr vert="horz" wrap="none" lIns="18000" tIns="18000" rIns="18000" bIns="18000" rtlCol="0" anchor="t">
            <a:spAutoFit/>
          </a:bodyPr>
          <a:lstStyle/>
          <a:p>
            <a:pPr algn="ctr"/>
            <a:r>
              <a:rPr lang="de-DE" sz="1100" dirty="0" smtClean="0"/>
              <a:t>Verluste E-Septum</a:t>
            </a:r>
            <a:endParaRPr lang="de-DE" sz="1200" dirty="0" smtClean="0"/>
          </a:p>
        </p:txBody>
      </p:sp>
      <p:sp>
        <p:nvSpPr>
          <p:cNvPr id="11" name="Textfeld 10"/>
          <p:cNvSpPr txBox="1"/>
          <p:nvPr/>
        </p:nvSpPr>
        <p:spPr>
          <a:xfrm>
            <a:off x="4962374" y="3516236"/>
            <a:ext cx="1219368" cy="205629"/>
          </a:xfrm>
          <a:prstGeom prst="rect">
            <a:avLst/>
          </a:prstGeom>
          <a:solidFill>
            <a:schemeClr val="accent6">
              <a:lumMod val="60000"/>
              <a:lumOff val="40000"/>
            </a:schemeClr>
          </a:solidFill>
        </p:spPr>
        <p:txBody>
          <a:bodyPr vert="horz" wrap="none" lIns="18000" tIns="18000" rIns="18000" bIns="18000" rtlCol="0" anchor="t">
            <a:spAutoFit/>
          </a:bodyPr>
          <a:lstStyle/>
          <a:p>
            <a:pPr algn="ctr"/>
            <a:r>
              <a:rPr lang="de-DE" sz="1100" dirty="0" smtClean="0"/>
              <a:t>Verluste E-Septum</a:t>
            </a:r>
            <a:endParaRPr lang="de-DE" sz="1200" dirty="0" smtClean="0"/>
          </a:p>
        </p:txBody>
      </p:sp>
      <p:sp>
        <p:nvSpPr>
          <p:cNvPr id="12" name="Textfeld 11"/>
          <p:cNvSpPr txBox="1"/>
          <p:nvPr/>
        </p:nvSpPr>
        <p:spPr>
          <a:xfrm>
            <a:off x="4951153" y="4456036"/>
            <a:ext cx="1241811" cy="205629"/>
          </a:xfrm>
          <a:prstGeom prst="rect">
            <a:avLst/>
          </a:prstGeom>
          <a:solidFill>
            <a:schemeClr val="accent6">
              <a:lumMod val="60000"/>
              <a:lumOff val="40000"/>
            </a:schemeClr>
          </a:solidFill>
        </p:spPr>
        <p:txBody>
          <a:bodyPr vert="horz" wrap="none" lIns="18000" tIns="18000" rIns="18000" bIns="18000" rtlCol="0" anchor="t">
            <a:spAutoFit/>
          </a:bodyPr>
          <a:lstStyle/>
          <a:p>
            <a:pPr algn="ctr"/>
            <a:r>
              <a:rPr lang="de-DE" sz="1100" dirty="0" smtClean="0"/>
              <a:t>Verluste M-Septum</a:t>
            </a:r>
            <a:endParaRPr lang="de-DE" sz="1200" dirty="0" smtClean="0"/>
          </a:p>
        </p:txBody>
      </p:sp>
      <p:sp>
        <p:nvSpPr>
          <p:cNvPr id="13" name="Textfeld 12"/>
          <p:cNvSpPr txBox="1"/>
          <p:nvPr/>
        </p:nvSpPr>
        <p:spPr>
          <a:xfrm>
            <a:off x="3642533" y="4444101"/>
            <a:ext cx="844265" cy="205629"/>
          </a:xfrm>
          <a:prstGeom prst="rect">
            <a:avLst/>
          </a:prstGeom>
          <a:solidFill>
            <a:schemeClr val="accent6">
              <a:lumMod val="60000"/>
              <a:lumOff val="40000"/>
            </a:schemeClr>
          </a:solidFill>
        </p:spPr>
        <p:txBody>
          <a:bodyPr vert="horz" wrap="none" lIns="18000" tIns="18000" rIns="18000" bIns="18000" rtlCol="0" anchor="t">
            <a:spAutoFit/>
          </a:bodyPr>
          <a:lstStyle/>
          <a:p>
            <a:pPr algn="ctr"/>
            <a:r>
              <a:rPr lang="de-DE" sz="1100" dirty="0" smtClean="0"/>
              <a:t>Verluste S05</a:t>
            </a:r>
            <a:endParaRPr lang="de-DE" sz="1200" dirty="0" smtClean="0"/>
          </a:p>
        </p:txBody>
      </p:sp>
      <p:sp>
        <p:nvSpPr>
          <p:cNvPr id="14" name="Inhaltsplatzhalter 2"/>
          <p:cNvSpPr txBox="1">
            <a:spLocks/>
          </p:cNvSpPr>
          <p:nvPr/>
        </p:nvSpPr>
        <p:spPr>
          <a:xfrm>
            <a:off x="2024403" y="1549484"/>
            <a:ext cx="5095241" cy="307777"/>
          </a:xfrm>
          <a:prstGeom prst="rect">
            <a:avLst/>
          </a:prstGeom>
        </p:spPr>
        <p:txBody>
          <a:bodyPr vert="horz" wrap="none" lIns="91440" tIns="45720" rIns="91440" bIns="45720" rtlCol="0">
            <a:spAutoFit/>
          </a:bodyPr>
          <a:lstStyle>
            <a:lvl1pPr marL="342900" indent="-34290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de-DE" sz="1400" dirty="0" smtClean="0"/>
              <a:t>Optimierung LE: Teilchenzahl Ring/HEBT und Verlustmonitore</a:t>
            </a:r>
            <a:endParaRPr lang="de-DE" dirty="0"/>
          </a:p>
        </p:txBody>
      </p:sp>
    </p:spTree>
    <p:extLst>
      <p:ext uri="{BB962C8B-B14F-4D97-AF65-F5344CB8AC3E}">
        <p14:creationId xmlns:p14="http://schemas.microsoft.com/office/powerpoint/2010/main" val="2333574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Einstellung LE zusammengefasst</a:t>
            </a:r>
            <a:endParaRPr lang="de-DE" dirty="0"/>
          </a:p>
        </p:txBody>
      </p:sp>
      <p:sp>
        <p:nvSpPr>
          <p:cNvPr id="3" name="Foliennummernplatzhalter 2"/>
          <p:cNvSpPr>
            <a:spLocks noGrp="1"/>
          </p:cNvSpPr>
          <p:nvPr>
            <p:ph type="sldNum" sz="quarter" idx="10"/>
          </p:nvPr>
        </p:nvSpPr>
        <p:spPr/>
        <p:txBody>
          <a:bodyPr/>
          <a:lstStyle/>
          <a:p>
            <a:fld id="{125CBDDA-5CCF-8748-8988-9DC6C8981774}" type="slidenum">
              <a:rPr lang="de-DE" smtClean="0"/>
              <a:pPr/>
              <a:t>35</a:t>
            </a:fld>
            <a:endParaRPr lang="de-DE" dirty="0"/>
          </a:p>
        </p:txBody>
      </p:sp>
      <p:sp>
        <p:nvSpPr>
          <p:cNvPr id="4" name="Datumsplatzhalter 3"/>
          <p:cNvSpPr>
            <a:spLocks noGrp="1"/>
          </p:cNvSpPr>
          <p:nvPr>
            <p:ph type="dt" sz="half" idx="11"/>
          </p:nvPr>
        </p:nvSpPr>
        <p:spPr/>
        <p:txBody>
          <a:bodyPr/>
          <a:lstStyle/>
          <a:p>
            <a:r>
              <a:rPr lang="de-DE" smtClean="0"/>
              <a:t>14.01.2019</a:t>
            </a:r>
            <a:endParaRPr lang="de-DE" dirty="0"/>
          </a:p>
        </p:txBody>
      </p:sp>
      <p:sp>
        <p:nvSpPr>
          <p:cNvPr id="10" name="Inhaltsplatzhalter 9"/>
          <p:cNvSpPr>
            <a:spLocks noGrp="1"/>
          </p:cNvSpPr>
          <p:nvPr>
            <p:ph sz="half" idx="1"/>
          </p:nvPr>
        </p:nvSpPr>
        <p:spPr>
          <a:xfrm>
            <a:off x="457200" y="1406770"/>
            <a:ext cx="8252690" cy="5034224"/>
          </a:xfrm>
        </p:spPr>
        <p:txBody>
          <a:bodyPr/>
          <a:lstStyle/>
          <a:p>
            <a:r>
              <a:rPr lang="de-DE" dirty="0" smtClean="0"/>
              <a:t>Voraussetzung: saubere Grundeinstellung Beschleunigung und </a:t>
            </a:r>
            <a:r>
              <a:rPr lang="de-DE" dirty="0" err="1" smtClean="0"/>
              <a:t>Flattop</a:t>
            </a:r>
            <a:endParaRPr lang="de-DE" dirty="0" smtClean="0"/>
          </a:p>
          <a:p>
            <a:pPr lvl="1"/>
            <a:r>
              <a:rPr lang="de-DE" dirty="0" smtClean="0"/>
              <a:t>Im Regelfall HF-Amplitude während Extraktion ausschalten</a:t>
            </a:r>
            <a:endParaRPr lang="de-DE" dirty="0"/>
          </a:p>
          <a:p>
            <a:pPr lvl="1"/>
            <a:r>
              <a:rPr lang="de-DE" dirty="0" err="1" smtClean="0"/>
              <a:t>Orbitkorrektur</a:t>
            </a:r>
            <a:r>
              <a:rPr lang="de-DE" dirty="0" smtClean="0"/>
              <a:t> hilfreich für Reproduzierbarkeit und Variation </a:t>
            </a:r>
            <a:r>
              <a:rPr lang="de-DE" dirty="0" err="1" smtClean="0"/>
              <a:t>Sextupolphase</a:t>
            </a:r>
            <a:r>
              <a:rPr lang="de-DE" dirty="0" smtClean="0"/>
              <a:t> ohne </a:t>
            </a:r>
            <a:r>
              <a:rPr lang="de-DE" dirty="0" err="1" smtClean="0"/>
              <a:t>Q</a:t>
            </a:r>
            <a:r>
              <a:rPr lang="de-DE" baseline="-25000" dirty="0" err="1" smtClean="0"/>
              <a:t>h</a:t>
            </a:r>
            <a:r>
              <a:rPr lang="de-DE" dirty="0" smtClean="0"/>
              <a:t>-Einfluss</a:t>
            </a:r>
          </a:p>
          <a:p>
            <a:r>
              <a:rPr lang="de-DE" dirty="0" smtClean="0"/>
              <a:t>Diagnose zur Einstellung einrichten</a:t>
            </a:r>
          </a:p>
          <a:p>
            <a:pPr lvl="1"/>
            <a:r>
              <a:rPr lang="de-DE" dirty="0" smtClean="0"/>
              <a:t>DC-Trafo, </a:t>
            </a:r>
            <a:r>
              <a:rPr lang="de-DE" dirty="0" err="1" smtClean="0"/>
              <a:t>Leuchtarget</a:t>
            </a:r>
            <a:r>
              <a:rPr lang="de-DE" dirty="0" smtClean="0"/>
              <a:t> S06/TE1, Teilchenzähler TE1, Verlustmonitore</a:t>
            </a:r>
          </a:p>
          <a:p>
            <a:pPr lvl="1"/>
            <a:r>
              <a:rPr lang="de-DE" dirty="0" err="1" smtClean="0"/>
              <a:t>Lassie</a:t>
            </a:r>
            <a:r>
              <a:rPr lang="de-DE" dirty="0" smtClean="0"/>
              <a:t>-Spill: DC-Trafo, GTE1DI1I/S, GS04DL3I, GS06DL3I/A</a:t>
            </a:r>
          </a:p>
          <a:p>
            <a:r>
              <a:rPr lang="de-DE" dirty="0" smtClean="0"/>
              <a:t>Einstellung Spill und Optimierung Extraktionseffizienz</a:t>
            </a:r>
          </a:p>
          <a:p>
            <a:pPr lvl="1"/>
            <a:r>
              <a:rPr lang="de-DE" dirty="0" smtClean="0"/>
              <a:t>Ablenkwinkel E-Septum auf 4 </a:t>
            </a:r>
            <a:r>
              <a:rPr lang="de-DE" dirty="0" err="1" smtClean="0"/>
              <a:t>mrad</a:t>
            </a:r>
            <a:r>
              <a:rPr lang="de-DE" dirty="0" smtClean="0"/>
              <a:t> stellen oder maximal möglichen Wert darunter</a:t>
            </a:r>
          </a:p>
          <a:p>
            <a:pPr lvl="1"/>
            <a:r>
              <a:rPr lang="de-DE" dirty="0" smtClean="0"/>
              <a:t>Standard-Einstellungen liefern für moderate Steifigkeiten i.d.R. extrahierten Strahl</a:t>
            </a:r>
          </a:p>
          <a:p>
            <a:pPr lvl="1"/>
            <a:r>
              <a:rPr lang="de-DE" dirty="0" err="1" smtClean="0"/>
              <a:t>Sextupolamplitude</a:t>
            </a:r>
            <a:r>
              <a:rPr lang="de-DE" dirty="0" smtClean="0"/>
              <a:t> festlegen, kleine Werte besser für Spillqualität, aber Effizienz beachten</a:t>
            </a:r>
          </a:p>
          <a:p>
            <a:pPr lvl="1"/>
            <a:r>
              <a:rPr lang="de-DE" dirty="0" err="1" smtClean="0"/>
              <a:t>Q</a:t>
            </a:r>
            <a:r>
              <a:rPr lang="de-DE" baseline="-25000" dirty="0" err="1" smtClean="0"/>
              <a:t>h</a:t>
            </a:r>
            <a:r>
              <a:rPr lang="de-DE" dirty="0" smtClean="0"/>
              <a:t> bei Extraktion und Verschiebung einstellen (ggf. auf DCT, auch ohne extrahierten Strahl)</a:t>
            </a:r>
          </a:p>
          <a:p>
            <a:pPr lvl="1"/>
            <a:r>
              <a:rPr lang="de-DE" dirty="0" smtClean="0"/>
              <a:t>Falls keine Extraktion: „Strahl suchen“ mit </a:t>
            </a:r>
            <a:r>
              <a:rPr lang="de-DE" dirty="0" err="1" smtClean="0"/>
              <a:t>Orbitbeulen</a:t>
            </a:r>
            <a:r>
              <a:rPr lang="de-DE" dirty="0" smtClean="0"/>
              <a:t> (erst M-Septum, dann E-Septum)</a:t>
            </a:r>
          </a:p>
          <a:p>
            <a:pPr lvl="1"/>
            <a:r>
              <a:rPr lang="de-DE" dirty="0" smtClean="0"/>
              <a:t>Sobald Strahl extrahiert wird, iterativ optimieren</a:t>
            </a:r>
          </a:p>
          <a:p>
            <a:pPr lvl="1"/>
            <a:r>
              <a:rPr lang="de-DE" dirty="0" smtClean="0"/>
              <a:t>Optimierung Spillform ganz am Ende, da kein Einfluss auf Extraktionseffizienz</a:t>
            </a:r>
          </a:p>
          <a:p>
            <a:pPr lvl="1"/>
            <a:r>
              <a:rPr lang="de-DE" dirty="0" smtClean="0"/>
              <a:t>Strahlwanderung am Target durch Zeitabhängigkeit des Bypass-Winkels korrigieren</a:t>
            </a:r>
          </a:p>
          <a:p>
            <a:r>
              <a:rPr lang="de-DE" dirty="0" smtClean="0"/>
              <a:t>Kriterien für gute Einstellung</a:t>
            </a:r>
          </a:p>
          <a:p>
            <a:pPr lvl="1"/>
            <a:r>
              <a:rPr lang="de-DE" dirty="0" smtClean="0"/>
              <a:t>Extraktionseffizienz, Strahlstabilität am Target, Spillqualität</a:t>
            </a:r>
          </a:p>
        </p:txBody>
      </p:sp>
      <p:sp>
        <p:nvSpPr>
          <p:cNvPr id="6" name="Fußzeilenplatzhalter 5"/>
          <p:cNvSpPr>
            <a:spLocks noGrp="1"/>
          </p:cNvSpPr>
          <p:nvPr>
            <p:ph type="ftr" sz="quarter" idx="3"/>
          </p:nvPr>
        </p:nvSpPr>
        <p:spPr/>
        <p:txBody>
          <a:bodyPr/>
          <a:lstStyle/>
          <a:p>
            <a:pPr algn="ctr"/>
            <a:r>
              <a:rPr lang="en-US" smtClean="0"/>
              <a:t>SIS18-Betrieb / Operateuersschulung 2019</a:t>
            </a:r>
            <a:endParaRPr lang="en-US" dirty="0"/>
          </a:p>
        </p:txBody>
      </p:sp>
    </p:spTree>
    <p:extLst>
      <p:ext uri="{BB962C8B-B14F-4D97-AF65-F5344CB8AC3E}">
        <p14:creationId xmlns:p14="http://schemas.microsoft.com/office/powerpoint/2010/main" val="24519587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Inhalt</a:t>
            </a:r>
            <a:endParaRPr lang="de-DE" dirty="0"/>
          </a:p>
        </p:txBody>
      </p:sp>
      <p:sp>
        <p:nvSpPr>
          <p:cNvPr id="3" name="Inhaltsplatzhalter 2"/>
          <p:cNvSpPr>
            <a:spLocks noGrp="1"/>
          </p:cNvSpPr>
          <p:nvPr>
            <p:ph idx="1"/>
          </p:nvPr>
        </p:nvSpPr>
        <p:spPr/>
        <p:txBody>
          <a:bodyPr/>
          <a:lstStyle/>
          <a:p>
            <a:r>
              <a:rPr lang="de-DE" dirty="0" smtClean="0">
                <a:solidFill>
                  <a:schemeClr val="bg1">
                    <a:lumMod val="85000"/>
                  </a:schemeClr>
                </a:solidFill>
              </a:rPr>
              <a:t>Einleitung</a:t>
            </a:r>
          </a:p>
          <a:p>
            <a:r>
              <a:rPr lang="de-DE" dirty="0" smtClean="0">
                <a:solidFill>
                  <a:schemeClr val="bg1">
                    <a:lumMod val="85000"/>
                  </a:schemeClr>
                </a:solidFill>
              </a:rPr>
              <a:t>Überblick </a:t>
            </a:r>
            <a:r>
              <a:rPr lang="de-DE" dirty="0" err="1" smtClean="0">
                <a:solidFill>
                  <a:schemeClr val="bg1">
                    <a:lumMod val="85000"/>
                  </a:schemeClr>
                </a:solidFill>
              </a:rPr>
              <a:t>SchedulingApp</a:t>
            </a:r>
            <a:r>
              <a:rPr lang="de-DE" dirty="0" smtClean="0">
                <a:solidFill>
                  <a:schemeClr val="bg1">
                    <a:lumMod val="85000"/>
                  </a:schemeClr>
                </a:solidFill>
              </a:rPr>
              <a:t> und </a:t>
            </a:r>
            <a:r>
              <a:rPr lang="de-DE" dirty="0" err="1" smtClean="0">
                <a:solidFill>
                  <a:schemeClr val="bg1">
                    <a:lumMod val="85000"/>
                  </a:schemeClr>
                </a:solidFill>
              </a:rPr>
              <a:t>ParamModi</a:t>
            </a:r>
            <a:endParaRPr lang="de-DE" dirty="0" smtClean="0">
              <a:solidFill>
                <a:schemeClr val="bg1">
                  <a:lumMod val="85000"/>
                </a:schemeClr>
              </a:solidFill>
            </a:endParaRPr>
          </a:p>
          <a:p>
            <a:r>
              <a:rPr lang="de-DE" dirty="0" smtClean="0"/>
              <a:t>Einstellung SIS18</a:t>
            </a:r>
          </a:p>
          <a:p>
            <a:pPr lvl="1"/>
            <a:r>
              <a:rPr lang="de-DE" dirty="0" smtClean="0">
                <a:solidFill>
                  <a:schemeClr val="bg1">
                    <a:lumMod val="85000"/>
                  </a:schemeClr>
                </a:solidFill>
              </a:rPr>
              <a:t>Multi-Turn-Injektion</a:t>
            </a:r>
          </a:p>
          <a:p>
            <a:pPr lvl="1"/>
            <a:r>
              <a:rPr lang="de-DE" dirty="0" smtClean="0">
                <a:solidFill>
                  <a:schemeClr val="bg1">
                    <a:lumMod val="85000"/>
                  </a:schemeClr>
                </a:solidFill>
              </a:rPr>
              <a:t>HF und Beschleunigung</a:t>
            </a:r>
          </a:p>
          <a:p>
            <a:pPr lvl="1"/>
            <a:r>
              <a:rPr lang="de-DE" dirty="0" smtClean="0">
                <a:solidFill>
                  <a:schemeClr val="bg1">
                    <a:lumMod val="85000"/>
                  </a:schemeClr>
                </a:solidFill>
              </a:rPr>
              <a:t>Schnelle Extraktion</a:t>
            </a:r>
          </a:p>
          <a:p>
            <a:pPr lvl="1"/>
            <a:r>
              <a:rPr lang="de-DE" dirty="0" smtClean="0">
                <a:solidFill>
                  <a:schemeClr val="bg1">
                    <a:lumMod val="85000"/>
                  </a:schemeClr>
                </a:solidFill>
              </a:rPr>
              <a:t>Langsame Extraktion</a:t>
            </a:r>
          </a:p>
          <a:p>
            <a:pPr lvl="1"/>
            <a:r>
              <a:rPr lang="de-DE" dirty="0" err="1" smtClean="0"/>
              <a:t>Orbitkorrektur</a:t>
            </a:r>
            <a:endParaRPr lang="de-DE" dirty="0" smtClean="0"/>
          </a:p>
        </p:txBody>
      </p:sp>
      <p:sp>
        <p:nvSpPr>
          <p:cNvPr id="6" name="Foliennummernplatzhalter 5"/>
          <p:cNvSpPr>
            <a:spLocks noGrp="1"/>
          </p:cNvSpPr>
          <p:nvPr>
            <p:ph type="sldNum" sz="quarter" idx="12"/>
          </p:nvPr>
        </p:nvSpPr>
        <p:spPr/>
        <p:txBody>
          <a:bodyPr/>
          <a:lstStyle/>
          <a:p>
            <a:fld id="{125CBDDA-5CCF-8748-8988-9DC6C8981774}" type="slidenum">
              <a:rPr lang="de-DE" smtClean="0"/>
              <a:t>36</a:t>
            </a:fld>
            <a:endParaRPr lang="de-DE"/>
          </a:p>
        </p:txBody>
      </p:sp>
      <p:sp>
        <p:nvSpPr>
          <p:cNvPr id="4" name="Datumsplatzhalter 3"/>
          <p:cNvSpPr>
            <a:spLocks noGrp="1"/>
          </p:cNvSpPr>
          <p:nvPr>
            <p:ph type="dt" sz="half" idx="2"/>
          </p:nvPr>
        </p:nvSpPr>
        <p:spPr/>
        <p:txBody>
          <a:bodyPr/>
          <a:lstStyle/>
          <a:p>
            <a:r>
              <a:rPr lang="de-DE" smtClean="0"/>
              <a:t>14.01.2019</a:t>
            </a:r>
            <a:endParaRPr lang="de-DE" dirty="0"/>
          </a:p>
        </p:txBody>
      </p:sp>
      <p:sp>
        <p:nvSpPr>
          <p:cNvPr id="5" name="Fußzeilenplatzhalter 4"/>
          <p:cNvSpPr>
            <a:spLocks noGrp="1"/>
          </p:cNvSpPr>
          <p:nvPr>
            <p:ph type="ftr" sz="quarter" idx="3"/>
          </p:nvPr>
        </p:nvSpPr>
        <p:spPr/>
        <p:txBody>
          <a:bodyPr/>
          <a:lstStyle/>
          <a:p>
            <a:pPr algn="l"/>
            <a:r>
              <a:rPr lang="en-US" smtClean="0"/>
              <a:t>SIS18-Betrieb / Operateuersschulung 2019</a:t>
            </a:r>
            <a:endParaRPr lang="de-DE" dirty="0"/>
          </a:p>
        </p:txBody>
      </p:sp>
    </p:spTree>
    <p:extLst>
      <p:ext uri="{BB962C8B-B14F-4D97-AF65-F5344CB8AC3E}">
        <p14:creationId xmlns:p14="http://schemas.microsoft.com/office/powerpoint/2010/main" val="14000052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Orbitkorrektur</a:t>
            </a:r>
            <a:endParaRPr lang="de-DE" dirty="0"/>
          </a:p>
        </p:txBody>
      </p:sp>
      <p:sp>
        <p:nvSpPr>
          <p:cNvPr id="3" name="Foliennummernplatzhalter 2"/>
          <p:cNvSpPr>
            <a:spLocks noGrp="1"/>
          </p:cNvSpPr>
          <p:nvPr>
            <p:ph type="sldNum" sz="quarter" idx="10"/>
          </p:nvPr>
        </p:nvSpPr>
        <p:spPr/>
        <p:txBody>
          <a:bodyPr/>
          <a:lstStyle/>
          <a:p>
            <a:fld id="{125CBDDA-5CCF-8748-8988-9DC6C8981774}" type="slidenum">
              <a:rPr lang="de-DE" smtClean="0"/>
              <a:pPr/>
              <a:t>37</a:t>
            </a:fld>
            <a:endParaRPr lang="de-DE" dirty="0"/>
          </a:p>
        </p:txBody>
      </p:sp>
      <p:sp>
        <p:nvSpPr>
          <p:cNvPr id="4" name="Datumsplatzhalter 3"/>
          <p:cNvSpPr>
            <a:spLocks noGrp="1"/>
          </p:cNvSpPr>
          <p:nvPr>
            <p:ph type="dt" sz="half" idx="11"/>
          </p:nvPr>
        </p:nvSpPr>
        <p:spPr/>
        <p:txBody>
          <a:bodyPr/>
          <a:lstStyle/>
          <a:p>
            <a:r>
              <a:rPr lang="de-DE" smtClean="0"/>
              <a:t>14.01.2019</a:t>
            </a:r>
            <a:endParaRPr lang="de-DE" dirty="0"/>
          </a:p>
        </p:txBody>
      </p:sp>
      <p:sp>
        <p:nvSpPr>
          <p:cNvPr id="5" name="Inhaltsplatzhalter 4"/>
          <p:cNvSpPr>
            <a:spLocks noGrp="1"/>
          </p:cNvSpPr>
          <p:nvPr>
            <p:ph sz="half" idx="1"/>
          </p:nvPr>
        </p:nvSpPr>
        <p:spPr>
          <a:xfrm>
            <a:off x="347128" y="1406770"/>
            <a:ext cx="3691471" cy="5034224"/>
          </a:xfrm>
        </p:spPr>
        <p:txBody>
          <a:bodyPr>
            <a:normAutofit/>
          </a:bodyPr>
          <a:lstStyle/>
          <a:p>
            <a:r>
              <a:rPr lang="de-DE" sz="1400" dirty="0" smtClean="0"/>
              <a:t>Manuelle Korrektur über </a:t>
            </a:r>
            <a:r>
              <a:rPr lang="de-DE" sz="1400" dirty="0" err="1" smtClean="0"/>
              <a:t>ParamModi</a:t>
            </a:r>
            <a:endParaRPr lang="de-DE" sz="1400" dirty="0" smtClean="0"/>
          </a:p>
          <a:p>
            <a:pPr lvl="1"/>
            <a:r>
              <a:rPr lang="de-DE" sz="1200" dirty="0" smtClean="0"/>
              <a:t>Hauptblatt: Radiallage </a:t>
            </a:r>
            <a:r>
              <a:rPr lang="de-DE" sz="1200" dirty="0" err="1" smtClean="0"/>
              <a:t>Inj</a:t>
            </a:r>
            <a:r>
              <a:rPr lang="de-DE" sz="1200" dirty="0" smtClean="0"/>
              <a:t>./</a:t>
            </a:r>
            <a:r>
              <a:rPr lang="de-DE" sz="1200" dirty="0" err="1" smtClean="0"/>
              <a:t>Extr</a:t>
            </a:r>
            <a:r>
              <a:rPr lang="de-DE" sz="1200" dirty="0" smtClean="0"/>
              <a:t>.</a:t>
            </a:r>
          </a:p>
          <a:p>
            <a:pPr lvl="2"/>
            <a:r>
              <a:rPr lang="de-DE" sz="1050" dirty="0" smtClean="0"/>
              <a:t>Vorzeichen: +/- </a:t>
            </a:r>
            <a:r>
              <a:rPr lang="de-DE" sz="1050" dirty="0" smtClean="0">
                <a:sym typeface="Wingdings" panose="05000000000000000000" pitchFamily="2" charset="2"/>
              </a:rPr>
              <a:t> außen/innen</a:t>
            </a:r>
            <a:endParaRPr lang="de-DE" sz="1050" dirty="0" smtClean="0"/>
          </a:p>
          <a:p>
            <a:pPr lvl="1"/>
            <a:r>
              <a:rPr lang="de-DE" sz="1200" dirty="0" smtClean="0"/>
              <a:t>Reiter für lokale </a:t>
            </a:r>
            <a:r>
              <a:rPr lang="de-DE" sz="1200" dirty="0" err="1" smtClean="0"/>
              <a:t>Orbitbeulen</a:t>
            </a:r>
            <a:endParaRPr lang="de-DE" sz="1200" dirty="0" smtClean="0"/>
          </a:p>
          <a:p>
            <a:pPr lvl="2"/>
            <a:r>
              <a:rPr lang="de-DE" sz="1050" dirty="0" smtClean="0"/>
              <a:t>Horizontal </a:t>
            </a:r>
            <a:r>
              <a:rPr lang="de-DE" sz="1050" dirty="0" err="1" smtClean="0"/>
              <a:t>Inj</a:t>
            </a:r>
            <a:r>
              <a:rPr lang="de-DE" sz="1050" dirty="0" smtClean="0"/>
              <a:t>./</a:t>
            </a:r>
            <a:r>
              <a:rPr lang="de-DE" sz="1050" dirty="0" err="1" smtClean="0"/>
              <a:t>Extr</a:t>
            </a:r>
            <a:r>
              <a:rPr lang="de-DE" sz="1050" dirty="0" smtClean="0"/>
              <a:t>.</a:t>
            </a:r>
          </a:p>
          <a:p>
            <a:pPr lvl="3"/>
            <a:r>
              <a:rPr lang="de-DE" sz="1000" dirty="0" smtClean="0"/>
              <a:t>Vorzeichen: +/- </a:t>
            </a:r>
            <a:r>
              <a:rPr lang="de-DE" sz="1000" dirty="0" smtClean="0">
                <a:sym typeface="Wingdings" panose="05000000000000000000" pitchFamily="2" charset="2"/>
              </a:rPr>
              <a:t>links/rechts</a:t>
            </a:r>
            <a:endParaRPr lang="de-DE" sz="1000" dirty="0" smtClean="0"/>
          </a:p>
          <a:p>
            <a:pPr lvl="2"/>
            <a:r>
              <a:rPr lang="de-DE" sz="1050" dirty="0" smtClean="0"/>
              <a:t>Vertikal </a:t>
            </a:r>
            <a:r>
              <a:rPr lang="de-DE" sz="1050" dirty="0" err="1" smtClean="0"/>
              <a:t>Inj</a:t>
            </a:r>
            <a:r>
              <a:rPr lang="de-DE" sz="1050" dirty="0" smtClean="0"/>
              <a:t>./</a:t>
            </a:r>
            <a:r>
              <a:rPr lang="de-DE" sz="1050" dirty="0" err="1" smtClean="0"/>
              <a:t>Extr</a:t>
            </a:r>
            <a:r>
              <a:rPr lang="de-DE" sz="1050" dirty="0" smtClean="0"/>
              <a:t>.</a:t>
            </a:r>
          </a:p>
          <a:p>
            <a:pPr lvl="3"/>
            <a:r>
              <a:rPr lang="de-DE" sz="1000" dirty="0" smtClean="0"/>
              <a:t>Vorzeichen: +/- </a:t>
            </a:r>
            <a:r>
              <a:rPr lang="de-DE" sz="1000" dirty="0" smtClean="0">
                <a:sym typeface="Wingdings" panose="05000000000000000000" pitchFamily="2" charset="2"/>
              </a:rPr>
              <a:t> oben/unten</a:t>
            </a:r>
            <a:endParaRPr lang="de-DE" sz="900" dirty="0" smtClean="0">
              <a:sym typeface="Wingdings" panose="05000000000000000000" pitchFamily="2" charset="2"/>
            </a:endParaRPr>
          </a:p>
          <a:p>
            <a:r>
              <a:rPr lang="de-DE" sz="1400" dirty="0" smtClean="0">
                <a:sym typeface="Wingdings" panose="05000000000000000000" pitchFamily="2" charset="2"/>
              </a:rPr>
              <a:t>Diagnose Orbit über TOPOS</a:t>
            </a:r>
            <a:endParaRPr lang="de-DE" sz="1200" dirty="0" smtClean="0">
              <a:sym typeface="Wingdings" panose="05000000000000000000" pitchFamily="2" charset="2"/>
            </a:endParaRPr>
          </a:p>
          <a:p>
            <a:pPr lvl="1"/>
            <a:r>
              <a:rPr lang="de-DE" sz="1200" dirty="0" smtClean="0">
                <a:sym typeface="Wingdings" panose="05000000000000000000" pitchFamily="2" charset="2"/>
              </a:rPr>
              <a:t>ACHTUNG: Vorzeichen horizontal invertiert!</a:t>
            </a:r>
          </a:p>
          <a:p>
            <a:r>
              <a:rPr lang="de-DE" sz="1400" dirty="0" smtClean="0">
                <a:sym typeface="Wingdings" panose="05000000000000000000" pitchFamily="2" charset="2"/>
              </a:rPr>
              <a:t>Einstellung </a:t>
            </a:r>
            <a:r>
              <a:rPr lang="de-DE" sz="1400" dirty="0" err="1" smtClean="0">
                <a:sym typeface="Wingdings" panose="05000000000000000000" pitchFamily="2" charset="2"/>
              </a:rPr>
              <a:t>Orbitkorrektur</a:t>
            </a:r>
            <a:endParaRPr lang="de-DE" sz="1400" dirty="0" smtClean="0">
              <a:sym typeface="Wingdings" panose="05000000000000000000" pitchFamily="2" charset="2"/>
            </a:endParaRPr>
          </a:p>
          <a:p>
            <a:pPr lvl="1"/>
            <a:r>
              <a:rPr lang="de-DE" sz="1200" dirty="0" smtClean="0">
                <a:sym typeface="Wingdings" panose="05000000000000000000" pitchFamily="2" charset="2"/>
              </a:rPr>
              <a:t>Ziel: Orbit an Positionssonden minimieren</a:t>
            </a:r>
          </a:p>
          <a:p>
            <a:pPr lvl="1"/>
            <a:r>
              <a:rPr lang="de-DE" sz="1200" dirty="0" smtClean="0">
                <a:sym typeface="Wingdings" panose="05000000000000000000" pitchFamily="2" charset="2"/>
              </a:rPr>
              <a:t>Zuerst mittlere Radiallage korrigieren</a:t>
            </a:r>
          </a:p>
          <a:p>
            <a:pPr lvl="1"/>
            <a:r>
              <a:rPr lang="de-DE" sz="1200" dirty="0" smtClean="0">
                <a:sym typeface="Wingdings" panose="05000000000000000000" pitchFamily="2" charset="2"/>
              </a:rPr>
              <a:t>Immer größte Abweichungen zuerst</a:t>
            </a:r>
          </a:p>
          <a:p>
            <a:pPr lvl="1"/>
            <a:r>
              <a:rPr lang="de-DE" sz="1200" dirty="0" smtClean="0">
                <a:sym typeface="Wingdings" panose="05000000000000000000" pitchFamily="2" charset="2"/>
              </a:rPr>
              <a:t>Iterieren, da Modell nicht perfekt</a:t>
            </a:r>
          </a:p>
          <a:p>
            <a:r>
              <a:rPr lang="de-DE" sz="1400" dirty="0" smtClean="0">
                <a:sym typeface="Wingdings" panose="05000000000000000000" pitchFamily="2" charset="2"/>
              </a:rPr>
              <a:t>Einschränkungen</a:t>
            </a:r>
          </a:p>
          <a:p>
            <a:pPr lvl="1"/>
            <a:r>
              <a:rPr lang="de-DE" sz="1200" dirty="0" smtClean="0">
                <a:sym typeface="Wingdings" panose="05000000000000000000" pitchFamily="2" charset="2"/>
              </a:rPr>
              <a:t>Horizontale Korrektur bei Injektion hat Einfluss auf Injektionseffizienz</a:t>
            </a:r>
          </a:p>
          <a:p>
            <a:pPr lvl="1"/>
            <a:r>
              <a:rPr lang="de-DE" sz="1200" dirty="0" smtClean="0">
                <a:sym typeface="Wingdings" panose="05000000000000000000" pitchFamily="2" charset="2"/>
              </a:rPr>
              <a:t>Nachoptimieren oder Orbit am </a:t>
            </a:r>
            <a:r>
              <a:rPr lang="de-DE" sz="1200" dirty="0" err="1" smtClean="0">
                <a:sym typeface="Wingdings" panose="05000000000000000000" pitchFamily="2" charset="2"/>
              </a:rPr>
              <a:t>Injektionsseptum</a:t>
            </a:r>
            <a:r>
              <a:rPr lang="de-DE" sz="1200" dirty="0" smtClean="0">
                <a:sym typeface="Wingdings" panose="05000000000000000000" pitchFamily="2" charset="2"/>
              </a:rPr>
              <a:t> lokal nicht korrigieren</a:t>
            </a:r>
            <a:endParaRPr lang="de-DE" sz="1200" dirty="0" smtClean="0"/>
          </a:p>
          <a:p>
            <a:pPr lvl="1"/>
            <a:endParaRPr lang="de-DE" sz="1200" dirty="0"/>
          </a:p>
        </p:txBody>
      </p:sp>
      <p:sp>
        <p:nvSpPr>
          <p:cNvPr id="6" name="Fußzeilenplatzhalter 5"/>
          <p:cNvSpPr>
            <a:spLocks noGrp="1"/>
          </p:cNvSpPr>
          <p:nvPr>
            <p:ph type="ftr" sz="quarter" idx="3"/>
          </p:nvPr>
        </p:nvSpPr>
        <p:spPr/>
        <p:txBody>
          <a:bodyPr/>
          <a:lstStyle/>
          <a:p>
            <a:pPr algn="ctr"/>
            <a:r>
              <a:rPr lang="en-US" smtClean="0"/>
              <a:t>SIS18-Betrieb / Operateuersschulung 2019</a:t>
            </a:r>
            <a:endParaRPr lang="en-US" dirty="0"/>
          </a:p>
        </p:txBody>
      </p:sp>
      <p:pic>
        <p:nvPicPr>
          <p:cNvPr id="12290" name="Picture 2" descr="Q:\GSI\Betrieb\Präsentationen\Workshop_201901\images\parammodi_cobump_ve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1575" y="4902206"/>
            <a:ext cx="4867479" cy="1650437"/>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Q:\GSI\Betrieb\Präsentationen\Workshop_201901\images\parammodi_cobump_h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869" y="3187671"/>
            <a:ext cx="4872718" cy="165043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Q:\GSI\Betrieb\Präsentationen\Workshop_201901\images\parammodi_injec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774" y="1271120"/>
            <a:ext cx="2337427" cy="1865749"/>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Q:\GSI\Betrieb\Präsentationen\Workshop_201901\images\parammodi_extrac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6847" y="1271120"/>
            <a:ext cx="2342668" cy="1048174"/>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p:cNvSpPr/>
          <p:nvPr/>
        </p:nvSpPr>
        <p:spPr>
          <a:xfrm>
            <a:off x="4198472" y="1936403"/>
            <a:ext cx="2292795" cy="102997"/>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2" name="Rechteck 11"/>
          <p:cNvSpPr/>
          <p:nvPr/>
        </p:nvSpPr>
        <p:spPr>
          <a:xfrm>
            <a:off x="6620250" y="2165702"/>
            <a:ext cx="2292795" cy="102997"/>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3" name="Rechteck 12"/>
          <p:cNvSpPr/>
          <p:nvPr/>
        </p:nvSpPr>
        <p:spPr>
          <a:xfrm>
            <a:off x="6719325" y="3187671"/>
            <a:ext cx="1315541" cy="102997"/>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4" name="Rechteck 13"/>
          <p:cNvSpPr/>
          <p:nvPr/>
        </p:nvSpPr>
        <p:spPr>
          <a:xfrm>
            <a:off x="7865533" y="4902206"/>
            <a:ext cx="1216655" cy="102997"/>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7" name="Textfeld 6"/>
          <p:cNvSpPr txBox="1"/>
          <p:nvPr/>
        </p:nvSpPr>
        <p:spPr>
          <a:xfrm>
            <a:off x="372537" y="6206068"/>
            <a:ext cx="3666062" cy="276999"/>
          </a:xfrm>
          <a:prstGeom prst="rect">
            <a:avLst/>
          </a:prstGeom>
        </p:spPr>
        <p:txBody>
          <a:bodyPr vert="horz" wrap="square" lIns="91440" tIns="45720" rIns="91440" bIns="45720" rtlCol="0" anchor="t">
            <a:spAutoFit/>
          </a:bodyPr>
          <a:lstStyle/>
          <a:p>
            <a:pPr algn="l"/>
            <a:r>
              <a:rPr lang="de-DE" sz="1200" i="1" dirty="0" smtClean="0"/>
              <a:t>Automatisierte Werkzeuge in Entwicklung...</a:t>
            </a:r>
          </a:p>
        </p:txBody>
      </p:sp>
    </p:spTree>
    <p:extLst>
      <p:ext uri="{BB962C8B-B14F-4D97-AF65-F5344CB8AC3E}">
        <p14:creationId xmlns:p14="http://schemas.microsoft.com/office/powerpoint/2010/main" val="2734889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8" name="Inhaltsplatzhalter 7"/>
          <p:cNvSpPr>
            <a:spLocks noGrp="1"/>
          </p:cNvSpPr>
          <p:nvPr>
            <p:ph idx="1"/>
          </p:nvPr>
        </p:nvSpPr>
        <p:spPr>
          <a:xfrm>
            <a:off x="456433" y="1450685"/>
            <a:ext cx="8211834" cy="4903585"/>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400" dirty="0" err="1" smtClean="0"/>
              <a:t>Danke</a:t>
            </a:r>
            <a:r>
              <a:rPr lang="en-US" sz="4400" dirty="0" smtClean="0"/>
              <a:t> </a:t>
            </a:r>
            <a:r>
              <a:rPr lang="en-US" sz="4400" dirty="0" err="1" smtClean="0"/>
              <a:t>für</a:t>
            </a:r>
            <a:r>
              <a:rPr lang="en-US" sz="4400" dirty="0" smtClean="0"/>
              <a:t> </a:t>
            </a:r>
            <a:r>
              <a:rPr lang="en-US" sz="4400" dirty="0" err="1" smtClean="0"/>
              <a:t>eure</a:t>
            </a:r>
            <a:r>
              <a:rPr lang="en-US" sz="4400" dirty="0" smtClean="0"/>
              <a:t> </a:t>
            </a:r>
            <a:r>
              <a:rPr lang="en-US" sz="4400" dirty="0" err="1" smtClean="0"/>
              <a:t>Aufmerksamkeit</a:t>
            </a:r>
            <a:r>
              <a:rPr lang="en-US" sz="4400" dirty="0" smtClean="0"/>
              <a:t>!</a:t>
            </a:r>
            <a:endParaRPr lang="de-DE" sz="4400" dirty="0"/>
          </a:p>
        </p:txBody>
      </p:sp>
      <p:sp>
        <p:nvSpPr>
          <p:cNvPr id="3" name="Foliennummernplatzhalter 2"/>
          <p:cNvSpPr>
            <a:spLocks noGrp="1"/>
          </p:cNvSpPr>
          <p:nvPr>
            <p:ph type="sldNum" sz="quarter" idx="12"/>
          </p:nvPr>
        </p:nvSpPr>
        <p:spPr/>
        <p:txBody>
          <a:bodyPr/>
          <a:lstStyle/>
          <a:p>
            <a:fld id="{125CBDDA-5CCF-8748-8988-9DC6C8981774}" type="slidenum">
              <a:rPr lang="de-DE" smtClean="0"/>
              <a:pPr/>
              <a:t>38</a:t>
            </a:fld>
            <a:endParaRPr lang="de-DE" dirty="0"/>
          </a:p>
        </p:txBody>
      </p:sp>
      <p:sp>
        <p:nvSpPr>
          <p:cNvPr id="4" name="Datumsplatzhalter 3"/>
          <p:cNvSpPr>
            <a:spLocks noGrp="1"/>
          </p:cNvSpPr>
          <p:nvPr>
            <p:ph type="dt" sz="half" idx="2"/>
          </p:nvPr>
        </p:nvSpPr>
        <p:spPr/>
        <p:txBody>
          <a:bodyPr/>
          <a:lstStyle/>
          <a:p>
            <a:r>
              <a:rPr lang="de-DE" smtClean="0"/>
              <a:t>14.01.2019</a:t>
            </a:r>
            <a:endParaRPr lang="de-DE" dirty="0"/>
          </a:p>
        </p:txBody>
      </p:sp>
      <p:sp>
        <p:nvSpPr>
          <p:cNvPr id="5" name="Fußzeilenplatzhalter 4"/>
          <p:cNvSpPr>
            <a:spLocks noGrp="1"/>
          </p:cNvSpPr>
          <p:nvPr>
            <p:ph type="ftr" sz="quarter" idx="3"/>
          </p:nvPr>
        </p:nvSpPr>
        <p:spPr/>
        <p:txBody>
          <a:bodyPr/>
          <a:lstStyle/>
          <a:p>
            <a:pPr algn="l"/>
            <a:r>
              <a:rPr lang="en-US" smtClean="0"/>
              <a:t>SIS18-Betrieb / Operateuersschulung 2019</a:t>
            </a:r>
            <a:endParaRPr lang="de-DE" dirty="0"/>
          </a:p>
        </p:txBody>
      </p:sp>
      <p:sp>
        <p:nvSpPr>
          <p:cNvPr id="6" name="Textfeld 5"/>
          <p:cNvSpPr txBox="1"/>
          <p:nvPr/>
        </p:nvSpPr>
        <p:spPr>
          <a:xfrm>
            <a:off x="723517" y="4275667"/>
            <a:ext cx="7677666" cy="646331"/>
          </a:xfrm>
          <a:prstGeom prst="rect">
            <a:avLst/>
          </a:prstGeom>
        </p:spPr>
        <p:txBody>
          <a:bodyPr vert="horz" wrap="square" lIns="91440" tIns="45720" rIns="91440" bIns="45720" rtlCol="0" anchor="t">
            <a:spAutoFit/>
          </a:bodyPr>
          <a:lstStyle/>
          <a:p>
            <a:pPr algn="ctr"/>
            <a:r>
              <a:rPr lang="de-DE" sz="1200" i="1" dirty="0" smtClean="0"/>
              <a:t>Ich danke allen Kolleginnen und Kollegen, die mich bei der Vorbereitung dieses Vortrags unterstützt haben. Mein besonderer Dank gilt dabei  Jens Stadlmann, auf dessen Vorlage dieser Vortrag basiert. Weiterhin danke ich Y. El-Hayek, G. Franchetti und der Ring-HF-Gruppe für die Bereitstellung von Material für diesen Vortrag.</a:t>
            </a:r>
            <a:endParaRPr lang="de-DE" sz="1200" i="1" dirty="0" smtClean="0"/>
          </a:p>
        </p:txBody>
      </p:sp>
    </p:spTree>
    <p:extLst>
      <p:ext uri="{BB962C8B-B14F-4D97-AF65-F5344CB8AC3E}">
        <p14:creationId xmlns:p14="http://schemas.microsoft.com/office/powerpoint/2010/main" val="1214324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smtClean="0"/>
              <a:t>SIS18: Overview</a:t>
            </a:r>
            <a:endParaRPr lang="de-DE" dirty="0"/>
          </a:p>
        </p:txBody>
      </p:sp>
      <p:sp>
        <p:nvSpPr>
          <p:cNvPr id="4" name="Foliennummernplatzhalter 3"/>
          <p:cNvSpPr>
            <a:spLocks noGrp="1"/>
          </p:cNvSpPr>
          <p:nvPr>
            <p:ph type="sldNum" sz="quarter" idx="10"/>
          </p:nvPr>
        </p:nvSpPr>
        <p:spPr/>
        <p:txBody>
          <a:bodyPr/>
          <a:lstStyle/>
          <a:p>
            <a:fld id="{125CBDDA-5CCF-8748-8988-9DC6C8981774}" type="slidenum">
              <a:rPr lang="de-DE" smtClean="0"/>
              <a:t>4</a:t>
            </a:fld>
            <a:endParaRPr lang="de-DE"/>
          </a:p>
        </p:txBody>
      </p:sp>
      <p:sp>
        <p:nvSpPr>
          <p:cNvPr id="5" name="Datumsplatzhalter 4"/>
          <p:cNvSpPr>
            <a:spLocks noGrp="1"/>
          </p:cNvSpPr>
          <p:nvPr>
            <p:ph type="dt" sz="half" idx="11"/>
          </p:nvPr>
        </p:nvSpPr>
        <p:spPr/>
        <p:txBody>
          <a:bodyPr/>
          <a:lstStyle/>
          <a:p>
            <a:r>
              <a:rPr lang="de-DE" smtClean="0"/>
              <a:t>14.01.2019</a:t>
            </a:r>
            <a:endParaRPr lang="de-DE" dirty="0"/>
          </a:p>
        </p:txBody>
      </p:sp>
      <p:sp>
        <p:nvSpPr>
          <p:cNvPr id="8" name="Inhaltsplatzhalter 7"/>
          <p:cNvSpPr>
            <a:spLocks noGrp="1"/>
          </p:cNvSpPr>
          <p:nvPr>
            <p:ph sz="half" idx="1"/>
          </p:nvPr>
        </p:nvSpPr>
        <p:spPr/>
        <p:txBody>
          <a:bodyPr/>
          <a:lstStyle/>
          <a:p>
            <a:r>
              <a:rPr lang="en-US" dirty="0"/>
              <a:t>Basic parameters</a:t>
            </a:r>
          </a:p>
          <a:p>
            <a:pPr lvl="1"/>
            <a:r>
              <a:rPr lang="en-US" dirty="0"/>
              <a:t>Circumference 216 m</a:t>
            </a:r>
          </a:p>
          <a:p>
            <a:pPr lvl="1"/>
            <a:r>
              <a:rPr lang="en-US" dirty="0"/>
              <a:t>Max. magnetic rigidity 18 Tm</a:t>
            </a:r>
          </a:p>
          <a:p>
            <a:pPr lvl="1"/>
            <a:r>
              <a:rPr lang="en-US" dirty="0"/>
              <a:t>Max. ramp rate 10 T/s</a:t>
            </a:r>
          </a:p>
          <a:p>
            <a:r>
              <a:rPr lang="en-US" dirty="0"/>
              <a:t>Ion optical layout</a:t>
            </a:r>
          </a:p>
          <a:p>
            <a:pPr lvl="1"/>
            <a:r>
              <a:rPr lang="en-US" dirty="0"/>
              <a:t>Super-periodicity 12 (6)</a:t>
            </a:r>
          </a:p>
          <a:p>
            <a:pPr lvl="1"/>
            <a:r>
              <a:rPr lang="en-US" dirty="0"/>
              <a:t>Triplet focusing at injection</a:t>
            </a:r>
          </a:p>
          <a:p>
            <a:pPr lvl="1"/>
            <a:r>
              <a:rPr lang="en-US" dirty="0"/>
              <a:t>Doublet focusing at extraction</a:t>
            </a:r>
          </a:p>
          <a:p>
            <a:pPr lvl="1"/>
            <a:r>
              <a:rPr lang="en-US" dirty="0"/>
              <a:t>Transition during ramp</a:t>
            </a:r>
          </a:p>
          <a:p>
            <a:r>
              <a:rPr lang="en-US" dirty="0"/>
              <a:t>Injection modes</a:t>
            </a:r>
          </a:p>
          <a:p>
            <a:pPr lvl="1"/>
            <a:r>
              <a:rPr lang="en-US" dirty="0"/>
              <a:t>Multi-turn injection (painting)</a:t>
            </a:r>
          </a:p>
          <a:p>
            <a:pPr lvl="1"/>
            <a:r>
              <a:rPr lang="en-US" dirty="0"/>
              <a:t>Electron cooling</a:t>
            </a:r>
          </a:p>
          <a:p>
            <a:pPr lvl="1"/>
            <a:r>
              <a:rPr lang="en-US" dirty="0"/>
              <a:t>Multi-multi-turn injection using cooling</a:t>
            </a:r>
          </a:p>
          <a:p>
            <a:r>
              <a:rPr lang="en-US" dirty="0"/>
              <a:t>Extraction modes</a:t>
            </a:r>
            <a:endParaRPr lang="de-DE" dirty="0"/>
          </a:p>
          <a:p>
            <a:pPr lvl="1"/>
            <a:r>
              <a:rPr lang="en-US" dirty="0"/>
              <a:t>Slow extraction to fixed targets</a:t>
            </a:r>
          </a:p>
          <a:p>
            <a:pPr lvl="1"/>
            <a:r>
              <a:rPr lang="en-US" dirty="0"/>
              <a:t>Fast extraction to fixed targets or storage ring ESR</a:t>
            </a:r>
          </a:p>
          <a:p>
            <a:endParaRPr lang="de-DE" dirty="0"/>
          </a:p>
        </p:txBody>
      </p:sp>
      <p:sp>
        <p:nvSpPr>
          <p:cNvPr id="6" name="Fußzeilenplatzhalter 5"/>
          <p:cNvSpPr>
            <a:spLocks noGrp="1"/>
          </p:cNvSpPr>
          <p:nvPr>
            <p:ph type="ftr" sz="quarter" idx="3"/>
          </p:nvPr>
        </p:nvSpPr>
        <p:spPr/>
        <p:txBody>
          <a:bodyPr/>
          <a:lstStyle/>
          <a:p>
            <a:pPr algn="ctr"/>
            <a:r>
              <a:rPr lang="en-US" smtClean="0"/>
              <a:t>SIS18-Betrieb / Operateuersschulung 2019</a:t>
            </a:r>
            <a:endParaRPr lang="en-US" dirty="0"/>
          </a:p>
        </p:txBody>
      </p:sp>
      <p:pic>
        <p:nvPicPr>
          <p:cNvPr id="9" name="Picture 2" descr="Q:\GSI\FAIR\Präsentationen\Workshops\XBEAMS_Slow_Extraction_20160601\SIS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3182" y="2206609"/>
            <a:ext cx="3621304" cy="3143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949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Bevor es losgeht</a:t>
            </a:r>
            <a:endParaRPr lang="de-DE" dirty="0"/>
          </a:p>
        </p:txBody>
      </p:sp>
      <p:sp>
        <p:nvSpPr>
          <p:cNvPr id="3" name="Inhaltsplatzhalter 2"/>
          <p:cNvSpPr>
            <a:spLocks noGrp="1"/>
          </p:cNvSpPr>
          <p:nvPr>
            <p:ph idx="1"/>
          </p:nvPr>
        </p:nvSpPr>
        <p:spPr/>
        <p:txBody>
          <a:bodyPr/>
          <a:lstStyle/>
          <a:p>
            <a:r>
              <a:rPr lang="de-DE" dirty="0" smtClean="0"/>
              <a:t>Aus Mittagssitzung und Absprache mit Experimentatoren bzw. Betriebskoordination: Ionensorte, Extraktionsart, Strahlziel, Energie und besondere Anforderungen (z.B. Kühlung) festlegen</a:t>
            </a:r>
          </a:p>
          <a:p>
            <a:pPr lvl="1"/>
            <a:r>
              <a:rPr lang="de-DE" dirty="0" smtClean="0"/>
              <a:t>Wichtig zur Auswahl der richtigen Template-Chain in </a:t>
            </a:r>
            <a:r>
              <a:rPr lang="de-DE" dirty="0" err="1" smtClean="0"/>
              <a:t>SchedulingApp</a:t>
            </a:r>
            <a:endParaRPr lang="de-DE" dirty="0" smtClean="0"/>
          </a:p>
          <a:p>
            <a:r>
              <a:rPr lang="de-DE" dirty="0" smtClean="0"/>
              <a:t>Voraussetzung: </a:t>
            </a:r>
            <a:r>
              <a:rPr lang="de-DE" dirty="0" err="1" smtClean="0"/>
              <a:t>Unilac</a:t>
            </a:r>
            <a:r>
              <a:rPr lang="de-DE" dirty="0" smtClean="0"/>
              <a:t> mit dem richtigen Ion im TK eingestellt</a:t>
            </a:r>
          </a:p>
          <a:p>
            <a:pPr lvl="1"/>
            <a:r>
              <a:rPr lang="de-DE" dirty="0" smtClean="0"/>
              <a:t>Einstellung TK wird hier nicht beschrieben</a:t>
            </a:r>
          </a:p>
          <a:p>
            <a:r>
              <a:rPr lang="de-DE" dirty="0" smtClean="0"/>
              <a:t>Wenn Strahlziel noch nicht verfügbar, Grundeinstellung nach HHD (oder alternatives Ziel) durchführen</a:t>
            </a:r>
          </a:p>
          <a:p>
            <a:r>
              <a:rPr lang="de-DE" dirty="0" smtClean="0"/>
              <a:t>Werden mehrere Patterns mit der gleichen Ionensorte benötigt Einstellung nach HHD generell sinnvoll</a:t>
            </a:r>
          </a:p>
          <a:p>
            <a:r>
              <a:rPr lang="de-DE" dirty="0" smtClean="0"/>
              <a:t>SIS-Einstellungen können per Export/Import im </a:t>
            </a:r>
            <a:r>
              <a:rPr lang="de-DE" dirty="0" err="1" smtClean="0"/>
              <a:t>ParamModi</a:t>
            </a:r>
            <a:r>
              <a:rPr lang="de-DE" dirty="0" smtClean="0"/>
              <a:t> auf andere Patterns übertragen werden</a:t>
            </a:r>
            <a:endParaRPr lang="de-DE" dirty="0"/>
          </a:p>
        </p:txBody>
      </p:sp>
      <p:sp>
        <p:nvSpPr>
          <p:cNvPr id="4" name="Datumsplatzhalter 3"/>
          <p:cNvSpPr>
            <a:spLocks noGrp="1"/>
          </p:cNvSpPr>
          <p:nvPr>
            <p:ph type="dt" sz="half" idx="2"/>
          </p:nvPr>
        </p:nvSpPr>
        <p:spPr/>
        <p:txBody>
          <a:bodyPr/>
          <a:lstStyle/>
          <a:p>
            <a:r>
              <a:rPr lang="de-DE" smtClean="0"/>
              <a:t>14.01.2019</a:t>
            </a:r>
            <a:endParaRPr lang="de-DE" dirty="0"/>
          </a:p>
        </p:txBody>
      </p:sp>
      <p:sp>
        <p:nvSpPr>
          <p:cNvPr id="5" name="Fußzeilenplatzhalter 4"/>
          <p:cNvSpPr>
            <a:spLocks noGrp="1"/>
          </p:cNvSpPr>
          <p:nvPr>
            <p:ph type="ftr" sz="quarter" idx="3"/>
          </p:nvPr>
        </p:nvSpPr>
        <p:spPr/>
        <p:txBody>
          <a:bodyPr/>
          <a:lstStyle/>
          <a:p>
            <a:pPr algn="ctr"/>
            <a:r>
              <a:rPr lang="en-US" smtClean="0"/>
              <a:t>SIS18-Betrieb / Operateuersschulung 2019</a:t>
            </a:r>
            <a:endParaRPr lang="en-US" dirty="0"/>
          </a:p>
        </p:txBody>
      </p:sp>
      <p:sp>
        <p:nvSpPr>
          <p:cNvPr id="6" name="Foliennummernplatzhalter 5"/>
          <p:cNvSpPr>
            <a:spLocks noGrp="1"/>
          </p:cNvSpPr>
          <p:nvPr>
            <p:ph type="sldNum" sz="quarter" idx="12"/>
          </p:nvPr>
        </p:nvSpPr>
        <p:spPr/>
        <p:txBody>
          <a:bodyPr/>
          <a:lstStyle/>
          <a:p>
            <a:fld id="{125CBDDA-5CCF-8748-8988-9DC6C8981774}" type="slidenum">
              <a:rPr lang="de-DE" smtClean="0"/>
              <a:t>5</a:t>
            </a:fld>
            <a:endParaRPr lang="de-DE"/>
          </a:p>
        </p:txBody>
      </p:sp>
    </p:spTree>
    <p:extLst>
      <p:ext uri="{BB962C8B-B14F-4D97-AF65-F5344CB8AC3E}">
        <p14:creationId xmlns:p14="http://schemas.microsoft.com/office/powerpoint/2010/main" val="969072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Inhalt</a:t>
            </a:r>
            <a:endParaRPr lang="de-DE" dirty="0"/>
          </a:p>
        </p:txBody>
      </p:sp>
      <p:sp>
        <p:nvSpPr>
          <p:cNvPr id="3" name="Inhaltsplatzhalter 2"/>
          <p:cNvSpPr>
            <a:spLocks noGrp="1"/>
          </p:cNvSpPr>
          <p:nvPr>
            <p:ph idx="1"/>
          </p:nvPr>
        </p:nvSpPr>
        <p:spPr/>
        <p:txBody>
          <a:bodyPr/>
          <a:lstStyle/>
          <a:p>
            <a:r>
              <a:rPr lang="de-DE" dirty="0" smtClean="0">
                <a:solidFill>
                  <a:schemeClr val="bg1">
                    <a:lumMod val="85000"/>
                  </a:schemeClr>
                </a:solidFill>
              </a:rPr>
              <a:t>Einleitung</a:t>
            </a:r>
          </a:p>
          <a:p>
            <a:r>
              <a:rPr lang="de-DE" dirty="0" smtClean="0"/>
              <a:t>Überblick </a:t>
            </a:r>
            <a:r>
              <a:rPr lang="de-DE" dirty="0" err="1" smtClean="0"/>
              <a:t>SchedulingApp</a:t>
            </a:r>
            <a:r>
              <a:rPr lang="de-DE" dirty="0" smtClean="0"/>
              <a:t> und </a:t>
            </a:r>
            <a:r>
              <a:rPr lang="de-DE" dirty="0" err="1" smtClean="0"/>
              <a:t>ParamModi</a:t>
            </a:r>
            <a:endParaRPr lang="de-DE" dirty="0" smtClean="0"/>
          </a:p>
          <a:p>
            <a:r>
              <a:rPr lang="de-DE" dirty="0" smtClean="0">
                <a:solidFill>
                  <a:schemeClr val="bg1">
                    <a:lumMod val="85000"/>
                  </a:schemeClr>
                </a:solidFill>
              </a:rPr>
              <a:t>Einstellung SIS18</a:t>
            </a:r>
          </a:p>
          <a:p>
            <a:pPr lvl="1"/>
            <a:r>
              <a:rPr lang="de-DE" dirty="0" smtClean="0">
                <a:solidFill>
                  <a:schemeClr val="bg1">
                    <a:lumMod val="85000"/>
                  </a:schemeClr>
                </a:solidFill>
              </a:rPr>
              <a:t>Multi-Turn-Injektion</a:t>
            </a:r>
          </a:p>
          <a:p>
            <a:pPr lvl="1"/>
            <a:r>
              <a:rPr lang="de-DE" dirty="0" smtClean="0">
                <a:solidFill>
                  <a:schemeClr val="bg1">
                    <a:lumMod val="85000"/>
                  </a:schemeClr>
                </a:solidFill>
              </a:rPr>
              <a:t>HF und Beschleunigung</a:t>
            </a:r>
          </a:p>
          <a:p>
            <a:pPr lvl="1"/>
            <a:r>
              <a:rPr lang="de-DE" dirty="0" smtClean="0">
                <a:solidFill>
                  <a:schemeClr val="bg1">
                    <a:lumMod val="85000"/>
                  </a:schemeClr>
                </a:solidFill>
              </a:rPr>
              <a:t>Schnelle Extraktion</a:t>
            </a:r>
          </a:p>
          <a:p>
            <a:pPr lvl="1"/>
            <a:r>
              <a:rPr lang="de-DE" dirty="0" smtClean="0">
                <a:solidFill>
                  <a:schemeClr val="bg1">
                    <a:lumMod val="85000"/>
                  </a:schemeClr>
                </a:solidFill>
              </a:rPr>
              <a:t>Langsame Extraktion</a:t>
            </a:r>
          </a:p>
          <a:p>
            <a:pPr lvl="1"/>
            <a:r>
              <a:rPr lang="de-DE" dirty="0" err="1" smtClean="0">
                <a:solidFill>
                  <a:schemeClr val="bg1">
                    <a:lumMod val="85000"/>
                  </a:schemeClr>
                </a:solidFill>
              </a:rPr>
              <a:t>Orbitkorrektur</a:t>
            </a:r>
            <a:endParaRPr lang="de-DE" dirty="0" smtClean="0">
              <a:solidFill>
                <a:schemeClr val="bg1">
                  <a:lumMod val="85000"/>
                </a:schemeClr>
              </a:solidFill>
            </a:endParaRPr>
          </a:p>
        </p:txBody>
      </p:sp>
      <p:sp>
        <p:nvSpPr>
          <p:cNvPr id="6" name="Foliennummernplatzhalter 5"/>
          <p:cNvSpPr>
            <a:spLocks noGrp="1"/>
          </p:cNvSpPr>
          <p:nvPr>
            <p:ph type="sldNum" sz="quarter" idx="12"/>
          </p:nvPr>
        </p:nvSpPr>
        <p:spPr/>
        <p:txBody>
          <a:bodyPr/>
          <a:lstStyle/>
          <a:p>
            <a:fld id="{125CBDDA-5CCF-8748-8988-9DC6C8981774}" type="slidenum">
              <a:rPr lang="de-DE" smtClean="0"/>
              <a:t>6</a:t>
            </a:fld>
            <a:endParaRPr lang="de-DE"/>
          </a:p>
        </p:txBody>
      </p:sp>
      <p:sp>
        <p:nvSpPr>
          <p:cNvPr id="4" name="Datumsplatzhalter 3"/>
          <p:cNvSpPr>
            <a:spLocks noGrp="1"/>
          </p:cNvSpPr>
          <p:nvPr>
            <p:ph type="dt" sz="half" idx="2"/>
          </p:nvPr>
        </p:nvSpPr>
        <p:spPr/>
        <p:txBody>
          <a:bodyPr/>
          <a:lstStyle/>
          <a:p>
            <a:r>
              <a:rPr lang="de-DE" smtClean="0"/>
              <a:t>14.01.2019</a:t>
            </a:r>
            <a:endParaRPr lang="de-DE" dirty="0"/>
          </a:p>
        </p:txBody>
      </p:sp>
      <p:sp>
        <p:nvSpPr>
          <p:cNvPr id="5" name="Fußzeilenplatzhalter 4"/>
          <p:cNvSpPr>
            <a:spLocks noGrp="1"/>
          </p:cNvSpPr>
          <p:nvPr>
            <p:ph type="ftr" sz="quarter" idx="3"/>
          </p:nvPr>
        </p:nvSpPr>
        <p:spPr/>
        <p:txBody>
          <a:bodyPr/>
          <a:lstStyle/>
          <a:p>
            <a:pPr algn="l"/>
            <a:r>
              <a:rPr lang="en-US" smtClean="0"/>
              <a:t>SIS18-Betrieb / Operateuersschulung 2019</a:t>
            </a:r>
            <a:endParaRPr lang="de-DE" dirty="0"/>
          </a:p>
        </p:txBody>
      </p:sp>
    </p:spTree>
    <p:extLst>
      <p:ext uri="{BB962C8B-B14F-4D97-AF65-F5344CB8AC3E}">
        <p14:creationId xmlns:p14="http://schemas.microsoft.com/office/powerpoint/2010/main" val="1400005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SchedulingApp</a:t>
            </a:r>
            <a:r>
              <a:rPr lang="de-DE" dirty="0" smtClean="0"/>
              <a:t>: Überblick</a:t>
            </a:r>
            <a:endParaRPr lang="de-DE" dirty="0"/>
          </a:p>
        </p:txBody>
      </p:sp>
      <p:sp>
        <p:nvSpPr>
          <p:cNvPr id="3" name="Foliennummernplatzhalter 2"/>
          <p:cNvSpPr>
            <a:spLocks noGrp="1"/>
          </p:cNvSpPr>
          <p:nvPr>
            <p:ph type="sldNum" sz="quarter" idx="10"/>
          </p:nvPr>
        </p:nvSpPr>
        <p:spPr/>
        <p:txBody>
          <a:bodyPr/>
          <a:lstStyle/>
          <a:p>
            <a:fld id="{125CBDDA-5CCF-8748-8988-9DC6C8981774}" type="slidenum">
              <a:rPr lang="de-DE" smtClean="0"/>
              <a:pPr/>
              <a:t>7</a:t>
            </a:fld>
            <a:endParaRPr lang="de-DE" dirty="0"/>
          </a:p>
        </p:txBody>
      </p:sp>
      <p:sp>
        <p:nvSpPr>
          <p:cNvPr id="4" name="Datumsplatzhalter 3"/>
          <p:cNvSpPr>
            <a:spLocks noGrp="1"/>
          </p:cNvSpPr>
          <p:nvPr>
            <p:ph type="dt" sz="half" idx="11"/>
          </p:nvPr>
        </p:nvSpPr>
        <p:spPr/>
        <p:txBody>
          <a:bodyPr/>
          <a:lstStyle/>
          <a:p>
            <a:r>
              <a:rPr lang="de-DE" smtClean="0"/>
              <a:t>14.01.2019</a:t>
            </a:r>
            <a:endParaRPr lang="de-DE" dirty="0"/>
          </a:p>
        </p:txBody>
      </p:sp>
      <p:sp>
        <p:nvSpPr>
          <p:cNvPr id="5" name="Inhaltsplatzhalter 4"/>
          <p:cNvSpPr>
            <a:spLocks noGrp="1"/>
          </p:cNvSpPr>
          <p:nvPr>
            <p:ph sz="half" idx="1"/>
          </p:nvPr>
        </p:nvSpPr>
        <p:spPr>
          <a:xfrm>
            <a:off x="321733" y="1406770"/>
            <a:ext cx="4174067" cy="5034224"/>
          </a:xfrm>
        </p:spPr>
        <p:txBody>
          <a:bodyPr/>
          <a:lstStyle/>
          <a:p>
            <a:r>
              <a:rPr lang="de-DE" dirty="0" smtClean="0"/>
              <a:t>Einrichtung Pattern (Chain)</a:t>
            </a:r>
          </a:p>
          <a:p>
            <a:pPr lvl="1"/>
            <a:r>
              <a:rPr lang="de-DE" dirty="0" smtClean="0"/>
              <a:t>Definition Template-Chain</a:t>
            </a:r>
            <a:br>
              <a:rPr lang="de-DE" dirty="0" smtClean="0"/>
            </a:br>
            <a:r>
              <a:rPr lang="de-DE" dirty="0" smtClean="0"/>
              <a:t>(nicht änderbar nach Einrichtung!)</a:t>
            </a:r>
          </a:p>
          <a:p>
            <a:pPr lvl="2"/>
            <a:r>
              <a:rPr lang="de-DE" dirty="0" smtClean="0"/>
              <a:t>Strahlweg</a:t>
            </a:r>
          </a:p>
          <a:p>
            <a:pPr lvl="2"/>
            <a:r>
              <a:rPr lang="de-DE" dirty="0" smtClean="0"/>
              <a:t>Extraktionsart</a:t>
            </a:r>
          </a:p>
          <a:p>
            <a:pPr lvl="2"/>
            <a:r>
              <a:rPr lang="de-DE" dirty="0" smtClean="0"/>
              <a:t>Kühleroption</a:t>
            </a:r>
          </a:p>
          <a:p>
            <a:pPr lvl="2"/>
            <a:r>
              <a:rPr lang="de-DE" dirty="0" smtClean="0"/>
              <a:t>Nicht änderbar nach Einrichtung!</a:t>
            </a:r>
          </a:p>
          <a:p>
            <a:pPr lvl="1"/>
            <a:r>
              <a:rPr lang="de-DE" dirty="0" smtClean="0"/>
              <a:t>Einstellung Basisparameter</a:t>
            </a:r>
            <a:br>
              <a:rPr lang="de-DE" dirty="0" smtClean="0"/>
            </a:br>
            <a:r>
              <a:rPr lang="de-DE" dirty="0" smtClean="0"/>
              <a:t>(spätere Änderung möglich)</a:t>
            </a:r>
          </a:p>
          <a:p>
            <a:pPr lvl="2"/>
            <a:r>
              <a:rPr lang="de-DE" dirty="0" err="1" smtClean="0"/>
              <a:t>Unilac</a:t>
            </a:r>
            <a:r>
              <a:rPr lang="de-DE" dirty="0" smtClean="0"/>
              <a:t>-Kopplung</a:t>
            </a:r>
          </a:p>
          <a:p>
            <a:pPr lvl="3"/>
            <a:r>
              <a:rPr lang="de-DE" dirty="0" err="1" smtClean="0"/>
              <a:t>VirtAcc</a:t>
            </a:r>
            <a:r>
              <a:rPr lang="de-DE" dirty="0" smtClean="0"/>
              <a:t> auch beim Einplanen noch </a:t>
            </a:r>
            <a:r>
              <a:rPr lang="de-DE" dirty="0" err="1" smtClean="0"/>
              <a:t>setzbar</a:t>
            </a:r>
            <a:endParaRPr lang="de-DE" dirty="0" smtClean="0"/>
          </a:p>
          <a:p>
            <a:pPr lvl="2"/>
            <a:r>
              <a:rPr lang="de-DE" dirty="0" smtClean="0"/>
              <a:t>Strahleigenschaften</a:t>
            </a:r>
          </a:p>
          <a:p>
            <a:pPr lvl="3"/>
            <a:r>
              <a:rPr lang="de-DE" dirty="0" smtClean="0"/>
              <a:t>Injektionsenergie aus </a:t>
            </a:r>
            <a:r>
              <a:rPr lang="de-DE" dirty="0" err="1" smtClean="0"/>
              <a:t>Unilac</a:t>
            </a:r>
            <a:r>
              <a:rPr lang="de-DE" dirty="0" smtClean="0"/>
              <a:t>-Energiemessung</a:t>
            </a:r>
          </a:p>
          <a:p>
            <a:pPr lvl="2"/>
            <a:r>
              <a:rPr lang="de-DE" dirty="0" smtClean="0"/>
              <a:t>Timing-Parameter</a:t>
            </a:r>
          </a:p>
          <a:p>
            <a:pPr lvl="2"/>
            <a:r>
              <a:rPr lang="de-DE" dirty="0" smtClean="0"/>
              <a:t>HF-Betriebsmode</a:t>
            </a:r>
          </a:p>
          <a:p>
            <a:pPr lvl="3"/>
            <a:r>
              <a:rPr lang="de-DE" dirty="0" smtClean="0"/>
              <a:t>Komplex durch vielfältige Optionen</a:t>
            </a:r>
          </a:p>
          <a:p>
            <a:pPr lvl="3"/>
            <a:r>
              <a:rPr lang="de-DE" dirty="0" smtClean="0"/>
              <a:t>Erklärung im Abschnitt über HF</a:t>
            </a:r>
          </a:p>
          <a:p>
            <a:pPr lvl="3"/>
            <a:r>
              <a:rPr lang="de-DE" dirty="0" err="1" smtClean="0"/>
              <a:t>Kavitätentransfer</a:t>
            </a:r>
            <a:r>
              <a:rPr lang="de-DE" dirty="0" smtClean="0"/>
              <a:t> Sonderfall</a:t>
            </a:r>
            <a:endParaRPr lang="de-DE" dirty="0"/>
          </a:p>
        </p:txBody>
      </p:sp>
      <p:sp>
        <p:nvSpPr>
          <p:cNvPr id="6" name="Fußzeilenplatzhalter 5"/>
          <p:cNvSpPr>
            <a:spLocks noGrp="1"/>
          </p:cNvSpPr>
          <p:nvPr>
            <p:ph type="ftr" sz="quarter" idx="3"/>
          </p:nvPr>
        </p:nvSpPr>
        <p:spPr/>
        <p:txBody>
          <a:bodyPr/>
          <a:lstStyle/>
          <a:p>
            <a:pPr algn="ctr"/>
            <a:r>
              <a:rPr lang="en-US" smtClean="0"/>
              <a:t>SIS18-Betrieb / Operateuersschulung 2019</a:t>
            </a:r>
            <a:endParaRPr lang="en-US" dirty="0"/>
          </a:p>
        </p:txBody>
      </p:sp>
      <p:pic>
        <p:nvPicPr>
          <p:cNvPr id="6146" name="Picture 2" descr="Q:\GSI\Betrieb\Präsentationen\Workshop_201901\images\scheduling_chainp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374" y="1232956"/>
            <a:ext cx="2151950" cy="5325533"/>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uppieren 22"/>
          <p:cNvGrpSpPr/>
          <p:nvPr/>
        </p:nvGrpSpPr>
        <p:grpSpPr>
          <a:xfrm>
            <a:off x="4735374" y="1566332"/>
            <a:ext cx="4251135" cy="806084"/>
            <a:chOff x="4735374" y="1566332"/>
            <a:chExt cx="4251135" cy="806084"/>
          </a:xfrm>
        </p:grpSpPr>
        <p:grpSp>
          <p:nvGrpSpPr>
            <p:cNvPr id="10" name="Gruppieren 9"/>
            <p:cNvGrpSpPr/>
            <p:nvPr/>
          </p:nvGrpSpPr>
          <p:grpSpPr>
            <a:xfrm>
              <a:off x="6138333" y="1934550"/>
              <a:ext cx="2274301" cy="276999"/>
              <a:chOff x="6138333" y="1934550"/>
              <a:chExt cx="2274301" cy="276999"/>
            </a:xfrm>
          </p:grpSpPr>
          <p:sp>
            <p:nvSpPr>
              <p:cNvPr id="8" name="Textfeld 7"/>
              <p:cNvSpPr txBox="1"/>
              <p:nvPr/>
            </p:nvSpPr>
            <p:spPr>
              <a:xfrm>
                <a:off x="7240518" y="1934550"/>
                <a:ext cx="1172116" cy="276999"/>
              </a:xfrm>
              <a:prstGeom prst="rect">
                <a:avLst/>
              </a:prstGeom>
            </p:spPr>
            <p:txBody>
              <a:bodyPr vert="horz" wrap="none" lIns="91440" tIns="45720" rIns="91440" bIns="45720" rtlCol="0" anchor="t">
                <a:spAutoFit/>
              </a:bodyPr>
              <a:lstStyle/>
              <a:p>
                <a:pPr algn="l"/>
                <a:r>
                  <a:rPr lang="de-DE" sz="1200" dirty="0" smtClean="0"/>
                  <a:t>Anwahl Kühler</a:t>
                </a:r>
                <a:endParaRPr lang="de-DE" sz="1600" dirty="0" smtClean="0"/>
              </a:p>
            </p:txBody>
          </p:sp>
          <p:cxnSp>
            <p:nvCxnSpPr>
              <p:cNvPr id="9" name="Gerade Verbindung mit Pfeil 8"/>
              <p:cNvCxnSpPr>
                <a:stCxn id="8" idx="1"/>
              </p:cNvCxnSpPr>
              <p:nvPr/>
            </p:nvCxnSpPr>
            <p:spPr>
              <a:xfrm flipH="1" flipV="1">
                <a:off x="6138333" y="2073049"/>
                <a:ext cx="1102185" cy="1"/>
              </a:xfrm>
              <a:prstGeom prst="straightConnector1">
                <a:avLst/>
              </a:prstGeom>
              <a:ln w="190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0" name="Gruppieren 19"/>
            <p:cNvGrpSpPr/>
            <p:nvPr/>
          </p:nvGrpSpPr>
          <p:grpSpPr>
            <a:xfrm>
              <a:off x="6138334" y="2095417"/>
              <a:ext cx="2848175" cy="276999"/>
              <a:chOff x="6138334" y="1934550"/>
              <a:chExt cx="2848175" cy="276999"/>
            </a:xfrm>
          </p:grpSpPr>
          <p:sp>
            <p:nvSpPr>
              <p:cNvPr id="21" name="Textfeld 20"/>
              <p:cNvSpPr txBox="1"/>
              <p:nvPr/>
            </p:nvSpPr>
            <p:spPr>
              <a:xfrm>
                <a:off x="7240518" y="1934550"/>
                <a:ext cx="1745991" cy="276999"/>
              </a:xfrm>
              <a:prstGeom prst="rect">
                <a:avLst/>
              </a:prstGeom>
            </p:spPr>
            <p:txBody>
              <a:bodyPr vert="horz" wrap="none" lIns="91440" tIns="45720" rIns="91440" bIns="45720" rtlCol="0" anchor="t">
                <a:spAutoFit/>
              </a:bodyPr>
              <a:lstStyle/>
              <a:p>
                <a:pPr algn="l"/>
                <a:r>
                  <a:rPr lang="de-DE" sz="1200" dirty="0" smtClean="0"/>
                  <a:t>Auswahl Extraktionsart</a:t>
                </a:r>
                <a:endParaRPr lang="de-DE" sz="1600" dirty="0" smtClean="0"/>
              </a:p>
            </p:txBody>
          </p:sp>
          <p:cxnSp>
            <p:nvCxnSpPr>
              <p:cNvPr id="22" name="Gerade Verbindung mit Pfeil 21"/>
              <p:cNvCxnSpPr>
                <a:stCxn id="21" idx="1"/>
              </p:cNvCxnSpPr>
              <p:nvPr/>
            </p:nvCxnSpPr>
            <p:spPr>
              <a:xfrm flipH="1">
                <a:off x="6138334" y="2073050"/>
                <a:ext cx="1102184" cy="0"/>
              </a:xfrm>
              <a:prstGeom prst="straightConnector1">
                <a:avLst/>
              </a:prstGeom>
              <a:ln w="190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9" name="Rechteck 18"/>
            <p:cNvSpPr/>
            <p:nvPr/>
          </p:nvSpPr>
          <p:spPr>
            <a:xfrm>
              <a:off x="4735374" y="1566332"/>
              <a:ext cx="4251135" cy="806083"/>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sp>
        <p:nvSpPr>
          <p:cNvPr id="29" name="Textfeld 28"/>
          <p:cNvSpPr txBox="1"/>
          <p:nvPr/>
        </p:nvSpPr>
        <p:spPr>
          <a:xfrm>
            <a:off x="7379789" y="2590076"/>
            <a:ext cx="1306768" cy="276999"/>
          </a:xfrm>
          <a:prstGeom prst="rect">
            <a:avLst/>
          </a:prstGeom>
        </p:spPr>
        <p:txBody>
          <a:bodyPr vert="horz" wrap="none" lIns="91440" tIns="45720" rIns="91440" bIns="45720" rtlCol="0" anchor="t">
            <a:spAutoFit/>
          </a:bodyPr>
          <a:lstStyle/>
          <a:p>
            <a:pPr algn="l"/>
            <a:r>
              <a:rPr lang="de-DE" sz="1200" dirty="0" err="1" smtClean="0"/>
              <a:t>Unilac</a:t>
            </a:r>
            <a:r>
              <a:rPr lang="de-DE" sz="1200" dirty="0" smtClean="0"/>
              <a:t>-Kopplung</a:t>
            </a:r>
            <a:endParaRPr lang="de-DE" sz="1600" dirty="0" smtClean="0"/>
          </a:p>
        </p:txBody>
      </p:sp>
      <p:sp>
        <p:nvSpPr>
          <p:cNvPr id="28" name="Rechteck 27"/>
          <p:cNvSpPr/>
          <p:nvPr/>
        </p:nvSpPr>
        <p:spPr>
          <a:xfrm>
            <a:off x="4735374" y="2394784"/>
            <a:ext cx="4251135" cy="543149"/>
          </a:xfrm>
          <a:prstGeom prst="rect">
            <a:avLst/>
          </a:prstGeom>
          <a:noFill/>
          <a:ln w="19050">
            <a:solidFill>
              <a:srgbClr val="008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3" name="Rechteck 32"/>
          <p:cNvSpPr/>
          <p:nvPr/>
        </p:nvSpPr>
        <p:spPr>
          <a:xfrm>
            <a:off x="4735374" y="3320683"/>
            <a:ext cx="4251135" cy="1098917"/>
          </a:xfrm>
          <a:prstGeom prst="rect">
            <a:avLst/>
          </a:prstGeom>
          <a:noFill/>
          <a:ln w="19050">
            <a:solidFill>
              <a:srgbClr val="008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4" name="Textfeld 33"/>
          <p:cNvSpPr txBox="1"/>
          <p:nvPr/>
        </p:nvSpPr>
        <p:spPr>
          <a:xfrm>
            <a:off x="7263571" y="3792214"/>
            <a:ext cx="1539204" cy="276999"/>
          </a:xfrm>
          <a:prstGeom prst="rect">
            <a:avLst/>
          </a:prstGeom>
        </p:spPr>
        <p:txBody>
          <a:bodyPr vert="horz" wrap="none" lIns="91440" tIns="45720" rIns="91440" bIns="45720" rtlCol="0" anchor="t">
            <a:spAutoFit/>
          </a:bodyPr>
          <a:lstStyle/>
          <a:p>
            <a:pPr algn="l"/>
            <a:r>
              <a:rPr lang="de-DE" sz="1200" dirty="0" smtClean="0"/>
              <a:t>Strahleigenschaften</a:t>
            </a:r>
            <a:endParaRPr lang="de-DE" sz="1600" dirty="0" smtClean="0"/>
          </a:p>
        </p:txBody>
      </p:sp>
      <p:sp>
        <p:nvSpPr>
          <p:cNvPr id="35" name="Rechteck 34"/>
          <p:cNvSpPr/>
          <p:nvPr/>
        </p:nvSpPr>
        <p:spPr>
          <a:xfrm>
            <a:off x="4735374" y="4480616"/>
            <a:ext cx="4251135" cy="692517"/>
          </a:xfrm>
          <a:prstGeom prst="rect">
            <a:avLst/>
          </a:prstGeom>
          <a:noFill/>
          <a:ln w="19050">
            <a:solidFill>
              <a:srgbClr val="008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6" name="Textfeld 35"/>
          <p:cNvSpPr txBox="1"/>
          <p:nvPr/>
        </p:nvSpPr>
        <p:spPr>
          <a:xfrm>
            <a:off x="7713663" y="4688373"/>
            <a:ext cx="639021" cy="276999"/>
          </a:xfrm>
          <a:prstGeom prst="rect">
            <a:avLst/>
          </a:prstGeom>
        </p:spPr>
        <p:txBody>
          <a:bodyPr vert="horz" wrap="none" lIns="91440" tIns="45720" rIns="91440" bIns="45720" rtlCol="0" anchor="t">
            <a:spAutoFit/>
          </a:bodyPr>
          <a:lstStyle/>
          <a:p>
            <a:pPr algn="l"/>
            <a:r>
              <a:rPr lang="de-DE" sz="1200" dirty="0" smtClean="0"/>
              <a:t>Timing</a:t>
            </a:r>
            <a:endParaRPr lang="de-DE" sz="1600" dirty="0" smtClean="0"/>
          </a:p>
        </p:txBody>
      </p:sp>
      <p:sp>
        <p:nvSpPr>
          <p:cNvPr id="37" name="Rechteck 36"/>
          <p:cNvSpPr/>
          <p:nvPr/>
        </p:nvSpPr>
        <p:spPr>
          <a:xfrm>
            <a:off x="4735374" y="5242618"/>
            <a:ext cx="4251135" cy="675582"/>
          </a:xfrm>
          <a:prstGeom prst="rect">
            <a:avLst/>
          </a:prstGeom>
          <a:noFill/>
          <a:ln w="19050">
            <a:solidFill>
              <a:srgbClr val="008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38" name="Textfeld 37"/>
          <p:cNvSpPr txBox="1"/>
          <p:nvPr/>
        </p:nvSpPr>
        <p:spPr>
          <a:xfrm>
            <a:off x="7339714" y="5539276"/>
            <a:ext cx="1386918" cy="276999"/>
          </a:xfrm>
          <a:prstGeom prst="rect">
            <a:avLst/>
          </a:prstGeom>
        </p:spPr>
        <p:txBody>
          <a:bodyPr vert="horz" wrap="none" lIns="91440" tIns="45720" rIns="91440" bIns="45720" rtlCol="0" anchor="t">
            <a:spAutoFit/>
          </a:bodyPr>
          <a:lstStyle/>
          <a:p>
            <a:pPr algn="l"/>
            <a:r>
              <a:rPr lang="de-DE" sz="1200" dirty="0" smtClean="0"/>
              <a:t>HF-Betriebsmode</a:t>
            </a:r>
            <a:endParaRPr lang="de-DE" sz="1600" dirty="0" smtClean="0"/>
          </a:p>
        </p:txBody>
      </p:sp>
    </p:spTree>
    <p:extLst>
      <p:ext uri="{BB962C8B-B14F-4D97-AF65-F5344CB8AC3E}">
        <p14:creationId xmlns:p14="http://schemas.microsoft.com/office/powerpoint/2010/main" val="4176493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err="1" smtClean="0"/>
              <a:t>ParamModi</a:t>
            </a:r>
            <a:r>
              <a:rPr lang="en-US" dirty="0" smtClean="0"/>
              <a:t>: </a:t>
            </a:r>
            <a:r>
              <a:rPr lang="en-US" dirty="0" err="1" smtClean="0"/>
              <a:t>Überblick</a:t>
            </a:r>
            <a:endParaRPr lang="de-DE" dirty="0"/>
          </a:p>
        </p:txBody>
      </p:sp>
      <p:sp>
        <p:nvSpPr>
          <p:cNvPr id="3" name="Foliennummernplatzhalter 2"/>
          <p:cNvSpPr>
            <a:spLocks noGrp="1"/>
          </p:cNvSpPr>
          <p:nvPr>
            <p:ph type="sldNum" sz="quarter" idx="12"/>
          </p:nvPr>
        </p:nvSpPr>
        <p:spPr/>
        <p:txBody>
          <a:bodyPr/>
          <a:lstStyle/>
          <a:p>
            <a:fld id="{125CBDDA-5CCF-8748-8988-9DC6C8981774}" type="slidenum">
              <a:rPr lang="de-DE" smtClean="0"/>
              <a:pPr/>
              <a:t>8</a:t>
            </a:fld>
            <a:endParaRPr lang="de-DE" dirty="0"/>
          </a:p>
        </p:txBody>
      </p:sp>
      <p:sp>
        <p:nvSpPr>
          <p:cNvPr id="4" name="Datumsplatzhalter 3"/>
          <p:cNvSpPr>
            <a:spLocks noGrp="1"/>
          </p:cNvSpPr>
          <p:nvPr>
            <p:ph type="dt" sz="half" idx="2"/>
          </p:nvPr>
        </p:nvSpPr>
        <p:spPr/>
        <p:txBody>
          <a:bodyPr/>
          <a:lstStyle/>
          <a:p>
            <a:r>
              <a:rPr lang="de-DE" smtClean="0"/>
              <a:t>14.01.2019</a:t>
            </a:r>
            <a:endParaRPr lang="de-DE" dirty="0"/>
          </a:p>
        </p:txBody>
      </p:sp>
      <p:sp>
        <p:nvSpPr>
          <p:cNvPr id="6" name="Fußzeilenplatzhalter 5"/>
          <p:cNvSpPr>
            <a:spLocks noGrp="1"/>
          </p:cNvSpPr>
          <p:nvPr>
            <p:ph type="ftr" sz="quarter" idx="3"/>
          </p:nvPr>
        </p:nvSpPr>
        <p:spPr/>
        <p:txBody>
          <a:bodyPr/>
          <a:lstStyle/>
          <a:p>
            <a:pPr algn="ctr"/>
            <a:r>
              <a:rPr lang="en-US" smtClean="0"/>
              <a:t>SIS18-Betrieb / Operateuersschulung 2019</a:t>
            </a:r>
            <a:endParaRPr lang="en-US" dirty="0"/>
          </a:p>
        </p:txBody>
      </p:sp>
      <p:pic>
        <p:nvPicPr>
          <p:cNvPr id="1026" name="Picture 2" descr="Q:\GSI\Betrieb\Präsentationen\Workshop_201901\images\parammodi_modi_sl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820" y="1389591"/>
            <a:ext cx="6180835" cy="5002286"/>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273236" y="1593780"/>
            <a:ext cx="1056700" cy="646331"/>
          </a:xfrm>
          <a:prstGeom prst="rect">
            <a:avLst/>
          </a:prstGeom>
        </p:spPr>
        <p:txBody>
          <a:bodyPr vert="horz" wrap="none" lIns="91440" tIns="45720" rIns="91440" bIns="45720" rtlCol="0" anchor="t">
            <a:spAutoFit/>
          </a:bodyPr>
          <a:lstStyle/>
          <a:p>
            <a:pPr algn="l"/>
            <a:r>
              <a:rPr lang="de-DE" dirty="0" smtClean="0"/>
              <a:t>Auswahl</a:t>
            </a:r>
            <a:br>
              <a:rPr lang="de-DE" dirty="0" smtClean="0"/>
            </a:br>
            <a:r>
              <a:rPr lang="de-DE" dirty="0" smtClean="0"/>
              <a:t>Pattern</a:t>
            </a:r>
          </a:p>
        </p:txBody>
      </p:sp>
      <p:sp>
        <p:nvSpPr>
          <p:cNvPr id="10" name="Textfeld 9"/>
          <p:cNvSpPr txBox="1"/>
          <p:nvPr/>
        </p:nvSpPr>
        <p:spPr>
          <a:xfrm>
            <a:off x="295007" y="2999599"/>
            <a:ext cx="1043876" cy="369332"/>
          </a:xfrm>
          <a:prstGeom prst="rect">
            <a:avLst/>
          </a:prstGeom>
        </p:spPr>
        <p:txBody>
          <a:bodyPr vert="horz" wrap="none" lIns="91440" tIns="45720" rIns="91440" bIns="45720" rtlCol="0" anchor="t">
            <a:spAutoFit/>
          </a:bodyPr>
          <a:lstStyle/>
          <a:p>
            <a:pPr algn="l"/>
            <a:r>
              <a:rPr lang="de-DE" dirty="0" smtClean="0"/>
              <a:t>Injektion</a:t>
            </a:r>
          </a:p>
        </p:txBody>
      </p:sp>
      <p:sp>
        <p:nvSpPr>
          <p:cNvPr id="12" name="Textfeld 11"/>
          <p:cNvSpPr txBox="1"/>
          <p:nvPr/>
        </p:nvSpPr>
        <p:spPr>
          <a:xfrm>
            <a:off x="414300" y="4125171"/>
            <a:ext cx="889987" cy="369332"/>
          </a:xfrm>
          <a:prstGeom prst="rect">
            <a:avLst/>
          </a:prstGeom>
        </p:spPr>
        <p:txBody>
          <a:bodyPr vert="horz" wrap="none" lIns="91440" tIns="45720" rIns="91440" bIns="45720" rtlCol="0" anchor="t">
            <a:spAutoFit/>
          </a:bodyPr>
          <a:lstStyle/>
          <a:p>
            <a:pPr algn="l"/>
            <a:r>
              <a:rPr lang="de-DE" dirty="0" err="1" smtClean="0"/>
              <a:t>Flattop</a:t>
            </a:r>
            <a:endParaRPr lang="de-DE" dirty="0" smtClean="0"/>
          </a:p>
        </p:txBody>
      </p:sp>
      <p:sp>
        <p:nvSpPr>
          <p:cNvPr id="13" name="Textfeld 12"/>
          <p:cNvSpPr txBox="1"/>
          <p:nvPr/>
        </p:nvSpPr>
        <p:spPr>
          <a:xfrm>
            <a:off x="388653" y="5062740"/>
            <a:ext cx="941283" cy="646331"/>
          </a:xfrm>
          <a:prstGeom prst="rect">
            <a:avLst/>
          </a:prstGeom>
        </p:spPr>
        <p:txBody>
          <a:bodyPr vert="horz" wrap="none" lIns="91440" tIns="45720" rIns="91440" bIns="45720" rtlCol="0" anchor="t">
            <a:spAutoFit/>
          </a:bodyPr>
          <a:lstStyle/>
          <a:p>
            <a:pPr algn="l"/>
            <a:r>
              <a:rPr lang="de-DE" dirty="0" smtClean="0"/>
              <a:t>Rampe</a:t>
            </a:r>
            <a:br>
              <a:rPr lang="de-DE" dirty="0" smtClean="0"/>
            </a:br>
            <a:r>
              <a:rPr lang="de-DE" dirty="0" smtClean="0"/>
              <a:t>und HF</a:t>
            </a:r>
          </a:p>
        </p:txBody>
      </p:sp>
      <p:sp>
        <p:nvSpPr>
          <p:cNvPr id="15" name="Textfeld 14"/>
          <p:cNvSpPr txBox="1"/>
          <p:nvPr/>
        </p:nvSpPr>
        <p:spPr>
          <a:xfrm>
            <a:off x="7804776" y="4633387"/>
            <a:ext cx="1426994" cy="584775"/>
          </a:xfrm>
          <a:prstGeom prst="rect">
            <a:avLst/>
          </a:prstGeom>
        </p:spPr>
        <p:txBody>
          <a:bodyPr vert="horz" wrap="none" lIns="91440" tIns="45720" rIns="91440" bIns="45720" rtlCol="0" anchor="t">
            <a:spAutoFit/>
          </a:bodyPr>
          <a:lstStyle/>
          <a:p>
            <a:pPr algn="l"/>
            <a:r>
              <a:rPr lang="de-DE" dirty="0" smtClean="0"/>
              <a:t>Extraktion</a:t>
            </a:r>
          </a:p>
          <a:p>
            <a:pPr algn="l"/>
            <a:r>
              <a:rPr lang="de-DE" sz="1400" dirty="0" smtClean="0"/>
              <a:t>(hier langsame)</a:t>
            </a:r>
            <a:endParaRPr lang="de-DE" dirty="0" smtClean="0"/>
          </a:p>
        </p:txBody>
      </p:sp>
      <p:sp>
        <p:nvSpPr>
          <p:cNvPr id="17" name="Textfeld 16"/>
          <p:cNvSpPr txBox="1"/>
          <p:nvPr/>
        </p:nvSpPr>
        <p:spPr>
          <a:xfrm>
            <a:off x="8010984" y="2510282"/>
            <a:ext cx="851515" cy="369332"/>
          </a:xfrm>
          <a:prstGeom prst="rect">
            <a:avLst/>
          </a:prstGeom>
        </p:spPr>
        <p:txBody>
          <a:bodyPr vert="horz" wrap="none" lIns="91440" tIns="45720" rIns="91440" bIns="45720" rtlCol="0" anchor="t">
            <a:spAutoFit/>
          </a:bodyPr>
          <a:lstStyle/>
          <a:p>
            <a:pPr algn="l"/>
            <a:r>
              <a:rPr lang="de-DE" dirty="0" smtClean="0"/>
              <a:t>Kühler</a:t>
            </a:r>
          </a:p>
        </p:txBody>
      </p:sp>
      <p:cxnSp>
        <p:nvCxnSpPr>
          <p:cNvPr id="18" name="Gerade Verbindung mit Pfeil 17"/>
          <p:cNvCxnSpPr>
            <a:stCxn id="9" idx="3"/>
          </p:cNvCxnSpPr>
          <p:nvPr/>
        </p:nvCxnSpPr>
        <p:spPr>
          <a:xfrm>
            <a:off x="1329936" y="1916946"/>
            <a:ext cx="641739" cy="30343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Gerade Verbindung mit Pfeil 18"/>
          <p:cNvCxnSpPr>
            <a:stCxn id="10" idx="3"/>
          </p:cNvCxnSpPr>
          <p:nvPr/>
        </p:nvCxnSpPr>
        <p:spPr>
          <a:xfrm>
            <a:off x="1338883" y="3184265"/>
            <a:ext cx="3385517"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Gerade Verbindung mit Pfeil 23"/>
          <p:cNvCxnSpPr>
            <a:stCxn id="12" idx="3"/>
          </p:cNvCxnSpPr>
          <p:nvPr/>
        </p:nvCxnSpPr>
        <p:spPr>
          <a:xfrm>
            <a:off x="1304287" y="4309837"/>
            <a:ext cx="3420113"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Gerade Verbindung mit Pfeil 27"/>
          <p:cNvCxnSpPr>
            <a:stCxn id="13" idx="3"/>
          </p:cNvCxnSpPr>
          <p:nvPr/>
        </p:nvCxnSpPr>
        <p:spPr>
          <a:xfrm flipV="1">
            <a:off x="1329936" y="5385905"/>
            <a:ext cx="3394464" cy="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Gerade Verbindung mit Pfeil 31"/>
          <p:cNvCxnSpPr>
            <a:stCxn id="17" idx="1"/>
          </p:cNvCxnSpPr>
          <p:nvPr/>
        </p:nvCxnSpPr>
        <p:spPr>
          <a:xfrm flipH="1">
            <a:off x="6664907" y="2694948"/>
            <a:ext cx="1346077"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Gerade Verbindung mit Pfeil 43"/>
          <p:cNvCxnSpPr>
            <a:stCxn id="15" idx="1"/>
          </p:cNvCxnSpPr>
          <p:nvPr/>
        </p:nvCxnSpPr>
        <p:spPr>
          <a:xfrm flipH="1" flipV="1">
            <a:off x="6542314" y="4397829"/>
            <a:ext cx="1262462" cy="52794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Gerade Verbindung mit Pfeil 46"/>
          <p:cNvCxnSpPr>
            <a:stCxn id="15" idx="1"/>
          </p:cNvCxnSpPr>
          <p:nvPr/>
        </p:nvCxnSpPr>
        <p:spPr>
          <a:xfrm flipH="1">
            <a:off x="6542314" y="4925775"/>
            <a:ext cx="1262462" cy="46013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49" name="Ellipse 48"/>
          <p:cNvSpPr/>
          <p:nvPr/>
        </p:nvSpPr>
        <p:spPr>
          <a:xfrm>
            <a:off x="4484919" y="1719944"/>
            <a:ext cx="2144486" cy="240546"/>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Tree>
    <p:extLst>
      <p:ext uri="{BB962C8B-B14F-4D97-AF65-F5344CB8AC3E}">
        <p14:creationId xmlns:p14="http://schemas.microsoft.com/office/powerpoint/2010/main" val="2699966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ParamModi</a:t>
            </a:r>
            <a:r>
              <a:rPr lang="de-DE" dirty="0" smtClean="0"/>
              <a:t>: Nützliche Hinweise</a:t>
            </a:r>
            <a:endParaRPr lang="de-DE" dirty="0"/>
          </a:p>
        </p:txBody>
      </p:sp>
      <p:sp>
        <p:nvSpPr>
          <p:cNvPr id="3" name="Foliennummernplatzhalter 2"/>
          <p:cNvSpPr>
            <a:spLocks noGrp="1"/>
          </p:cNvSpPr>
          <p:nvPr>
            <p:ph type="sldNum" sz="quarter" idx="10"/>
          </p:nvPr>
        </p:nvSpPr>
        <p:spPr/>
        <p:txBody>
          <a:bodyPr/>
          <a:lstStyle/>
          <a:p>
            <a:fld id="{125CBDDA-5CCF-8748-8988-9DC6C8981774}" type="slidenum">
              <a:rPr lang="de-DE" smtClean="0"/>
              <a:t>9</a:t>
            </a:fld>
            <a:endParaRPr lang="de-DE"/>
          </a:p>
        </p:txBody>
      </p:sp>
      <p:sp>
        <p:nvSpPr>
          <p:cNvPr id="4" name="Datumsplatzhalter 3"/>
          <p:cNvSpPr>
            <a:spLocks noGrp="1"/>
          </p:cNvSpPr>
          <p:nvPr>
            <p:ph type="dt" sz="half" idx="11"/>
          </p:nvPr>
        </p:nvSpPr>
        <p:spPr/>
        <p:txBody>
          <a:bodyPr/>
          <a:lstStyle/>
          <a:p>
            <a:r>
              <a:rPr lang="de-DE" smtClean="0"/>
              <a:t>14.01.2019</a:t>
            </a:r>
            <a:endParaRPr lang="de-DE" dirty="0"/>
          </a:p>
        </p:txBody>
      </p:sp>
      <p:sp>
        <p:nvSpPr>
          <p:cNvPr id="6" name="Inhaltsplatzhalter 5"/>
          <p:cNvSpPr>
            <a:spLocks noGrp="1"/>
          </p:cNvSpPr>
          <p:nvPr>
            <p:ph sz="half" idx="1"/>
          </p:nvPr>
        </p:nvSpPr>
        <p:spPr>
          <a:xfrm>
            <a:off x="457199" y="1406770"/>
            <a:ext cx="4749801" cy="5034224"/>
          </a:xfrm>
        </p:spPr>
        <p:txBody>
          <a:bodyPr>
            <a:normAutofit/>
          </a:bodyPr>
          <a:lstStyle/>
          <a:p>
            <a:r>
              <a:rPr lang="de-DE" dirty="0" smtClean="0"/>
              <a:t>Kopieren von Settings durch Export/Import</a:t>
            </a:r>
          </a:p>
          <a:p>
            <a:pPr lvl="1"/>
            <a:r>
              <a:rPr lang="de-DE" dirty="0" smtClean="0"/>
              <a:t>Export wahlweise alle Settings oder Reiter</a:t>
            </a:r>
          </a:p>
          <a:p>
            <a:pPr lvl="1"/>
            <a:r>
              <a:rPr lang="de-DE" dirty="0" smtClean="0"/>
              <a:t>Kopieren Injektion z.B. über Reiter „Ring Injektion“</a:t>
            </a:r>
          </a:p>
          <a:p>
            <a:pPr lvl="1"/>
            <a:r>
              <a:rPr lang="de-DE" dirty="0" smtClean="0"/>
              <a:t>Einschränkungen</a:t>
            </a:r>
          </a:p>
          <a:p>
            <a:pPr lvl="2"/>
            <a:r>
              <a:rPr lang="de-DE" dirty="0" smtClean="0"/>
              <a:t>Bei anderer Extraktionsart z.B. </a:t>
            </a:r>
            <a:r>
              <a:rPr lang="de-DE" dirty="0" err="1" smtClean="0"/>
              <a:t>Orbitbeulen</a:t>
            </a:r>
            <a:r>
              <a:rPr lang="de-DE" dirty="0" smtClean="0"/>
              <a:t> leider nicht direkt </a:t>
            </a:r>
            <a:r>
              <a:rPr lang="de-DE" dirty="0" err="1" smtClean="0"/>
              <a:t>importierbar</a:t>
            </a:r>
            <a:r>
              <a:rPr lang="de-DE" dirty="0"/>
              <a:t> </a:t>
            </a:r>
            <a:r>
              <a:rPr lang="de-DE" dirty="0" smtClean="0">
                <a:sym typeface="Wingdings" panose="05000000000000000000" pitchFamily="2" charset="2"/>
              </a:rPr>
              <a:t> Export manuell editieren</a:t>
            </a:r>
          </a:p>
          <a:p>
            <a:r>
              <a:rPr lang="de-DE" dirty="0" err="1" smtClean="0"/>
              <a:t>Init</a:t>
            </a:r>
            <a:r>
              <a:rPr lang="de-DE" dirty="0" smtClean="0"/>
              <a:t>-Werte für hohe Steifigkeiten</a:t>
            </a:r>
          </a:p>
          <a:p>
            <a:pPr lvl="1"/>
            <a:r>
              <a:rPr lang="de-DE" dirty="0" smtClean="0"/>
              <a:t>Keine Änderung von Eingabewerten durch LSA</a:t>
            </a:r>
          </a:p>
          <a:p>
            <a:pPr lvl="1"/>
            <a:r>
              <a:rPr lang="de-DE" dirty="0" err="1" smtClean="0"/>
              <a:t>Init</a:t>
            </a:r>
            <a:r>
              <a:rPr lang="de-DE" dirty="0" smtClean="0"/>
              <a:t>-Werte nicht abhängig von der Steifigkeit</a:t>
            </a:r>
            <a:br>
              <a:rPr lang="de-DE" dirty="0" smtClean="0"/>
            </a:br>
            <a:r>
              <a:rPr lang="de-DE" dirty="0" smtClean="0">
                <a:sym typeface="Wingdings" panose="05000000000000000000" pitchFamily="2" charset="2"/>
              </a:rPr>
              <a:t> </a:t>
            </a:r>
            <a:r>
              <a:rPr lang="de-DE" dirty="0" smtClean="0"/>
              <a:t>müssen auch für höchste Steifigkeit  passen</a:t>
            </a:r>
          </a:p>
          <a:p>
            <a:pPr lvl="2"/>
            <a:r>
              <a:rPr lang="de-DE" dirty="0" smtClean="0"/>
              <a:t>Beispiel Kickwinkel: 4.85 </a:t>
            </a:r>
            <a:r>
              <a:rPr lang="de-DE" dirty="0" err="1" smtClean="0"/>
              <a:t>mrad</a:t>
            </a:r>
            <a:endParaRPr lang="de-DE" dirty="0"/>
          </a:p>
          <a:p>
            <a:pPr lvl="2"/>
            <a:r>
              <a:rPr lang="de-DE" dirty="0" smtClean="0"/>
              <a:t>Beispiel E-Septum-Winkel: 0 </a:t>
            </a:r>
            <a:r>
              <a:rPr lang="de-DE" dirty="0" err="1" smtClean="0"/>
              <a:t>mrad</a:t>
            </a:r>
            <a:endParaRPr lang="de-DE" dirty="0" smtClean="0"/>
          </a:p>
          <a:p>
            <a:pPr lvl="1"/>
            <a:r>
              <a:rPr lang="de-DE" dirty="0" smtClean="0"/>
              <a:t>Erhöhung während Einstellung erforderlich</a:t>
            </a:r>
          </a:p>
          <a:p>
            <a:pPr lvl="1"/>
            <a:r>
              <a:rPr lang="de-DE" dirty="0" smtClean="0"/>
              <a:t>Bei Energieerhöhung ggf. Verringerung nötig</a:t>
            </a:r>
          </a:p>
          <a:p>
            <a:r>
              <a:rPr lang="de-DE" dirty="0" smtClean="0"/>
              <a:t>Vorzeichenkonventionen Positionen und Winkel</a:t>
            </a:r>
          </a:p>
          <a:p>
            <a:pPr lvl="1"/>
            <a:r>
              <a:rPr lang="de-DE" dirty="0" smtClean="0"/>
              <a:t>Horizontal: +/- </a:t>
            </a:r>
            <a:r>
              <a:rPr lang="de-DE" dirty="0" smtClean="0">
                <a:sym typeface="Wingdings" panose="05000000000000000000" pitchFamily="2" charset="2"/>
              </a:rPr>
              <a:t> links/rechts</a:t>
            </a:r>
          </a:p>
          <a:p>
            <a:pPr lvl="1"/>
            <a:r>
              <a:rPr lang="de-DE" dirty="0" smtClean="0"/>
              <a:t>Vertikal: </a:t>
            </a:r>
            <a:r>
              <a:rPr lang="de-DE" dirty="0"/>
              <a:t>+/- </a:t>
            </a:r>
            <a:r>
              <a:rPr lang="de-DE" dirty="0">
                <a:sym typeface="Wingdings" panose="05000000000000000000" pitchFamily="2" charset="2"/>
              </a:rPr>
              <a:t> </a:t>
            </a:r>
            <a:r>
              <a:rPr lang="de-DE" dirty="0" smtClean="0">
                <a:sym typeface="Wingdings" panose="05000000000000000000" pitchFamily="2" charset="2"/>
              </a:rPr>
              <a:t>oben/unten</a:t>
            </a:r>
          </a:p>
          <a:p>
            <a:pPr lvl="1"/>
            <a:r>
              <a:rPr lang="de-DE" dirty="0" smtClean="0">
                <a:sym typeface="Wingdings" panose="05000000000000000000" pitchFamily="2" charset="2"/>
              </a:rPr>
              <a:t>Entspricht ionenoptischen Standards</a:t>
            </a:r>
          </a:p>
          <a:p>
            <a:pPr lvl="1"/>
            <a:r>
              <a:rPr lang="de-DE" dirty="0" smtClean="0">
                <a:sym typeface="Wingdings" panose="05000000000000000000" pitchFamily="2" charset="2"/>
              </a:rPr>
              <a:t>Horizontal invertiert gegenüber SD-Konventionen</a:t>
            </a:r>
            <a:endParaRPr lang="de-DE" dirty="0">
              <a:sym typeface="Wingdings" panose="05000000000000000000" pitchFamily="2" charset="2"/>
            </a:endParaRPr>
          </a:p>
        </p:txBody>
      </p:sp>
      <p:sp>
        <p:nvSpPr>
          <p:cNvPr id="5" name="Fußzeilenplatzhalter 4"/>
          <p:cNvSpPr>
            <a:spLocks noGrp="1"/>
          </p:cNvSpPr>
          <p:nvPr>
            <p:ph type="ftr" sz="quarter" idx="3"/>
          </p:nvPr>
        </p:nvSpPr>
        <p:spPr/>
        <p:txBody>
          <a:bodyPr/>
          <a:lstStyle/>
          <a:p>
            <a:pPr algn="ctr"/>
            <a:r>
              <a:rPr lang="en-US" smtClean="0"/>
              <a:t>SIS18-Betrieb / Operateuersschulung 2019</a:t>
            </a:r>
            <a:endParaRPr lang="en-US" dirty="0"/>
          </a:p>
        </p:txBody>
      </p:sp>
    </p:spTree>
    <p:extLst>
      <p:ext uri="{BB962C8B-B14F-4D97-AF65-F5344CB8AC3E}">
        <p14:creationId xmlns:p14="http://schemas.microsoft.com/office/powerpoint/2010/main" val="3627675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gsi-folienmaster">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gsi-folienmaster</Template>
  <TotalTime>0</TotalTime>
  <Words>2273</Words>
  <Application>Microsoft Office PowerPoint</Application>
  <PresentationFormat>Bildschirmpräsentation (4:3)</PresentationFormat>
  <Paragraphs>695</Paragraphs>
  <Slides>38</Slides>
  <Notes>0</Notes>
  <HiddenSlides>0</HiddenSlides>
  <MMClips>0</MMClips>
  <ScaleCrop>false</ScaleCrop>
  <HeadingPairs>
    <vt:vector size="4" baseType="variant">
      <vt:variant>
        <vt:lpstr>Design</vt:lpstr>
      </vt:variant>
      <vt:variant>
        <vt:i4>1</vt:i4>
      </vt:variant>
      <vt:variant>
        <vt:lpstr>Folientitel</vt:lpstr>
      </vt:variant>
      <vt:variant>
        <vt:i4>38</vt:i4>
      </vt:variant>
    </vt:vector>
  </HeadingPairs>
  <TitlesOfParts>
    <vt:vector size="39" baseType="lpstr">
      <vt:lpstr>gsi-folienmaster</vt:lpstr>
      <vt:lpstr>SIS18-Betrieb </vt:lpstr>
      <vt:lpstr>Inhalt</vt:lpstr>
      <vt:lpstr>Inhalt</vt:lpstr>
      <vt:lpstr>SIS18: Overview</vt:lpstr>
      <vt:lpstr>Bevor es losgeht</vt:lpstr>
      <vt:lpstr>Inhalt</vt:lpstr>
      <vt:lpstr>SchedulingApp: Überblick</vt:lpstr>
      <vt:lpstr>ParamModi: Überblick</vt:lpstr>
      <vt:lpstr>ParamModi: Nützliche Hinweise</vt:lpstr>
      <vt:lpstr>Inhalt</vt:lpstr>
      <vt:lpstr>Multi-Turn-Injektion: Prinzip</vt:lpstr>
      <vt:lpstr>Injektion einstellen (1)</vt:lpstr>
      <vt:lpstr>SIS18 Arbeitspunkte </vt:lpstr>
      <vt:lpstr>Injektion einstellen (2)</vt:lpstr>
      <vt:lpstr>Injektion zusammengefasst</vt:lpstr>
      <vt:lpstr>Inhalt</vt:lpstr>
      <vt:lpstr>SIS18: HF-Kavitäten</vt:lpstr>
      <vt:lpstr>HF-Betriebsmoden (1)</vt:lpstr>
      <vt:lpstr>HF-Betriebsmoden (2)</vt:lpstr>
      <vt:lpstr>HF-Einfang und Energie</vt:lpstr>
      <vt:lpstr>Einstellung HF-Amplitude (1)</vt:lpstr>
      <vt:lpstr>Einstellung HF-Amplitude (2)</vt:lpstr>
      <vt:lpstr>HF-Einfang und Beschleunigung: Diagnose</vt:lpstr>
      <vt:lpstr>Einzelbuncherzeugung: Aus N mach 1</vt:lpstr>
      <vt:lpstr>HF-Einstellung zusammengefasst</vt:lpstr>
      <vt:lpstr>Inhalt</vt:lpstr>
      <vt:lpstr>Schnelle Extraktion</vt:lpstr>
      <vt:lpstr>Inhalt</vt:lpstr>
      <vt:lpstr>Langsame Extraktion: Prinzip</vt:lpstr>
      <vt:lpstr>LE: Spillerzeugung (Quadrupolmethode)</vt:lpstr>
      <vt:lpstr>LE: Kontrolle der Teilchenamplituden</vt:lpstr>
      <vt:lpstr>LE: Ablenkwinkel E-Septum</vt:lpstr>
      <vt:lpstr>LE: Optimierungen</vt:lpstr>
      <vt:lpstr>LE: Diagnose</vt:lpstr>
      <vt:lpstr>Einstellung LE zusammengefasst</vt:lpstr>
      <vt:lpstr>Inhalt</vt:lpstr>
      <vt:lpstr>Orbitkorrektur</vt:lpstr>
      <vt:lpstr>PowerPoint-Präsentation</vt:lpstr>
    </vt:vector>
  </TitlesOfParts>
  <Company>GSI Helmholzzentrum für Schwerionenforschung 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Slow Extraction from SIS18</dc:title>
  <dc:creator>Ondreka, David Dr.</dc:creator>
  <cp:lastModifiedBy>Ondreka, David Dr.</cp:lastModifiedBy>
  <cp:revision>292</cp:revision>
  <dcterms:created xsi:type="dcterms:W3CDTF">2016-02-22T15:04:17Z</dcterms:created>
  <dcterms:modified xsi:type="dcterms:W3CDTF">2019-01-14T12:09:19Z</dcterms:modified>
</cp:coreProperties>
</file>