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479" r:id="rId3"/>
    <p:sldId id="462" r:id="rId4"/>
    <p:sldId id="454" r:id="rId5"/>
    <p:sldId id="452" r:id="rId6"/>
    <p:sldId id="455" r:id="rId7"/>
    <p:sldId id="456" r:id="rId8"/>
    <p:sldId id="453" r:id="rId9"/>
    <p:sldId id="457" r:id="rId10"/>
    <p:sldId id="471" r:id="rId11"/>
    <p:sldId id="451" r:id="rId12"/>
    <p:sldId id="458" r:id="rId13"/>
    <p:sldId id="472" r:id="rId14"/>
    <p:sldId id="463" r:id="rId15"/>
    <p:sldId id="459" r:id="rId16"/>
    <p:sldId id="473" r:id="rId17"/>
    <p:sldId id="474" r:id="rId18"/>
    <p:sldId id="469" r:id="rId19"/>
    <p:sldId id="466" r:id="rId20"/>
    <p:sldId id="464" r:id="rId21"/>
    <p:sldId id="465" r:id="rId22"/>
    <p:sldId id="461" r:id="rId23"/>
    <p:sldId id="470" r:id="rId24"/>
    <p:sldId id="468" r:id="rId25"/>
    <p:sldId id="476" r:id="rId26"/>
    <p:sldId id="475" r:id="rId27"/>
    <p:sldId id="478" r:id="rId28"/>
    <p:sldId id="477" r:id="rId29"/>
  </p:sldIdLst>
  <p:sldSz cx="9144000" cy="6858000" type="screen4x3"/>
  <p:notesSz cx="6797675" cy="9928225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65">
          <p15:clr>
            <a:srgbClr val="A4A3A4"/>
          </p15:clr>
        </p15:guide>
        <p15:guide id="2" pos="289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E98017"/>
    <a:srgbClr val="FDBB63"/>
    <a:srgbClr val="FF66FF"/>
    <a:srgbClr val="0066FF"/>
    <a:srgbClr val="FF6600"/>
    <a:srgbClr val="FFFF00"/>
    <a:srgbClr val="66FFFF"/>
    <a:srgbClr val="EAEAEA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Helle Formatvorlage 2 - Akz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29" autoAdjust="0"/>
    <p:restoredTop sz="99770" autoAdjust="0"/>
  </p:normalViewPr>
  <p:slideViewPr>
    <p:cSldViewPr snapToGrid="0" snapToObjects="1">
      <p:cViewPr>
        <p:scale>
          <a:sx n="90" d="100"/>
          <a:sy n="90" d="100"/>
        </p:scale>
        <p:origin x="492" y="-450"/>
      </p:cViewPr>
      <p:guideLst>
        <p:guide orient="horz" pos="765"/>
        <p:guide pos="289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1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2"/>
          </a:xfrm>
          <a:prstGeom prst="rect">
            <a:avLst/>
          </a:prstGeom>
        </p:spPr>
        <p:txBody>
          <a:bodyPr vert="horz" lIns="95571" tIns="47786" rIns="95571" bIns="47786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2"/>
          </a:xfrm>
          <a:prstGeom prst="rect">
            <a:avLst/>
          </a:prstGeom>
        </p:spPr>
        <p:txBody>
          <a:bodyPr vert="horz" lIns="95571" tIns="47786" rIns="95571" bIns="47786" rtlCol="0"/>
          <a:lstStyle>
            <a:lvl1pPr algn="r">
              <a:defRPr sz="1300"/>
            </a:lvl1pPr>
          </a:lstStyle>
          <a:p>
            <a:fld id="{0B851660-0934-124D-A4B3-496C7F320307}" type="datetimeFigureOut">
              <a:rPr lang="de-DE" smtClean="0"/>
              <a:t>14.01.2019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2"/>
          </a:xfrm>
          <a:prstGeom prst="rect">
            <a:avLst/>
          </a:prstGeom>
        </p:spPr>
        <p:txBody>
          <a:bodyPr vert="horz" lIns="95571" tIns="47786" rIns="95571" bIns="47786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2"/>
          </a:xfrm>
          <a:prstGeom prst="rect">
            <a:avLst/>
          </a:prstGeom>
        </p:spPr>
        <p:txBody>
          <a:bodyPr vert="horz" lIns="95571" tIns="47786" rIns="95571" bIns="47786" rtlCol="0" anchor="b"/>
          <a:lstStyle>
            <a:lvl1pPr algn="r">
              <a:defRPr sz="13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2"/>
          </a:xfrm>
          <a:prstGeom prst="rect">
            <a:avLst/>
          </a:prstGeom>
        </p:spPr>
        <p:txBody>
          <a:bodyPr vert="horz" lIns="95571" tIns="47786" rIns="95571" bIns="47786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2"/>
          </a:xfrm>
          <a:prstGeom prst="rect">
            <a:avLst/>
          </a:prstGeom>
        </p:spPr>
        <p:txBody>
          <a:bodyPr vert="horz" lIns="95571" tIns="47786" rIns="95571" bIns="47786" rtlCol="0"/>
          <a:lstStyle>
            <a:lvl1pPr algn="r">
              <a:defRPr sz="1300"/>
            </a:lvl1pPr>
          </a:lstStyle>
          <a:p>
            <a:fld id="{98C828EF-C252-394A-93BF-1C478CFA0896}" type="datetimeFigureOut">
              <a:rPr lang="de-DE" smtClean="0"/>
              <a:t>14.01.2019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71" tIns="47786" rIns="95571" bIns="47786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5571" tIns="47786" rIns="95571" bIns="47786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2"/>
          </a:xfrm>
          <a:prstGeom prst="rect">
            <a:avLst/>
          </a:prstGeom>
        </p:spPr>
        <p:txBody>
          <a:bodyPr vert="horz" lIns="95571" tIns="47786" rIns="95571" bIns="47786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2"/>
          </a:xfrm>
          <a:prstGeom prst="rect">
            <a:avLst/>
          </a:prstGeom>
        </p:spPr>
        <p:txBody>
          <a:bodyPr vert="horz" lIns="95571" tIns="47786" rIns="95571" bIns="47786" rtlCol="0" anchor="b"/>
          <a:lstStyle>
            <a:lvl1pPr algn="r">
              <a:defRPr sz="13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smtClean="0"/>
          </a:p>
        </p:txBody>
      </p:sp>
      <p:sp>
        <p:nvSpPr>
          <p:cNvPr id="5530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  <a:lvl2pPr marL="742895" indent="-285729" defTabSz="9302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2pPr>
            <a:lvl3pPr marL="1142915" indent="-228583" defTabSz="9302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3pPr>
            <a:lvl4pPr marL="1600081" indent="-228583" defTabSz="9302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4pPr>
            <a:lvl5pPr marL="2057248" indent="-228583" defTabSz="9302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5pPr>
            <a:lvl6pPr marL="2514414" indent="-228583" defTabSz="93020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6pPr>
            <a:lvl7pPr marL="2971579" indent="-228583" defTabSz="93020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7pPr>
            <a:lvl8pPr marL="3428746" indent="-228583" defTabSz="93020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8pPr>
            <a:lvl9pPr marL="3885912" indent="-228583" defTabSz="93020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fld id="{8DACFB72-73F5-4C7C-9BA7-CB307E19AB75}" type="slidenum">
              <a:rPr lang="de-DE" altLang="de-DE" smtClean="0">
                <a:latin typeface="Arial" charset="0"/>
              </a:rPr>
              <a:pPr eaLnBrk="1" hangingPunct="1">
                <a:spcBef>
                  <a:spcPct val="20000"/>
                </a:spcBef>
              </a:pPr>
              <a:t>4</a:t>
            </a:fld>
            <a:endParaRPr lang="de-DE" alt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grpSp>
        <p:nvGrpSpPr>
          <p:cNvPr id="12" name="Gruppierung 11"/>
          <p:cNvGrpSpPr/>
          <p:nvPr userDrawn="1"/>
        </p:nvGrpSpPr>
        <p:grpSpPr>
          <a:xfrm>
            <a:off x="3193470" y="150090"/>
            <a:ext cx="5615712" cy="845209"/>
            <a:chOff x="3193470" y="150090"/>
            <a:chExt cx="5615712" cy="845209"/>
          </a:xfrm>
        </p:grpSpPr>
        <p:sp>
          <p:nvSpPr>
            <p:cNvPr id="9" name="Rechteck 8"/>
            <p:cNvSpPr/>
            <p:nvPr userDrawn="1"/>
          </p:nvSpPr>
          <p:spPr>
            <a:xfrm>
              <a:off x="7031182" y="150090"/>
              <a:ext cx="1778000" cy="560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Textfeld 7"/>
            <p:cNvSpPr txBox="1"/>
            <p:nvPr userDrawn="1"/>
          </p:nvSpPr>
          <p:spPr>
            <a:xfrm>
              <a:off x="3193470" y="595189"/>
              <a:ext cx="55308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00" dirty="0" smtClean="0">
                  <a:solidFill>
                    <a:srgbClr val="333333"/>
                  </a:solidFill>
                  <a:latin typeface="Arial"/>
                  <a:cs typeface="Arial"/>
                </a:rPr>
                <a:t>GSI Helmholtzzentrum für Schwerionenforschung GmbH</a:t>
              </a:r>
            </a:p>
            <a:p>
              <a:pPr algn="r"/>
              <a:endParaRPr lang="de-DE" sz="1000" dirty="0">
                <a:solidFill>
                  <a:srgbClr val="333333"/>
                </a:solidFill>
                <a:latin typeface="Arial"/>
                <a:cs typeface="Arial"/>
              </a:endParaRPr>
            </a:p>
          </p:txBody>
        </p:sp>
        <p:pic>
          <p:nvPicPr>
            <p:cNvPr id="10" name="Bild 9" descr="GSI_Logo_rgb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7965" y="178975"/>
              <a:ext cx="1349516" cy="449839"/>
            </a:xfrm>
            <a:prstGeom prst="rect">
              <a:avLst/>
            </a:prstGeom>
          </p:spPr>
        </p:pic>
      </p:grp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6242342" cy="78755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571506" y="6552643"/>
            <a:ext cx="572494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792772" y="6560611"/>
            <a:ext cx="4905955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/>
              <a:t>M. Schwickert|Strahldiagnose Unilac, SIS18|Operateursschulung|10.04.2018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/>
              <a:t>M. Schwickert|Strahldiagnose Unilac, SIS18|Operateursschulung|10.04.2018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/>
              <a:t>M. Schwickert|Strahldiagnose Unilac, SIS18|Operateursschulung|10.04.2018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65" y="259790"/>
            <a:ext cx="1349516" cy="449839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20368"/>
            <a:ext cx="378083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 smtClean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59790"/>
            <a:ext cx="6242342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smtClean="0"/>
              <a:t>M. Schwickert|Strahldiagnose Unilac, SIS18|Operateursschulung|10.04.2018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8201" y="2648397"/>
            <a:ext cx="7496174" cy="942975"/>
          </a:xfrm>
        </p:spPr>
        <p:txBody>
          <a:bodyPr/>
          <a:lstStyle/>
          <a:p>
            <a:r>
              <a:rPr lang="de-DE" sz="3200" dirty="0" smtClean="0"/>
              <a:t>Strahldiagnose SIS18</a:t>
            </a:r>
            <a:br>
              <a:rPr lang="de-DE" sz="3200" dirty="0" smtClean="0"/>
            </a:br>
            <a:r>
              <a:rPr lang="de-DE" sz="3200" dirty="0" smtClean="0"/>
              <a:t>Status Stromtransformatoren</a:t>
            </a:r>
            <a:endParaRPr lang="de-DE" sz="32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941513" y="3800629"/>
            <a:ext cx="5314950" cy="1474850"/>
          </a:xfrm>
          <a:solidFill>
            <a:schemeClr val="bg1">
              <a:alpha val="68000"/>
            </a:schemeClr>
          </a:solidFill>
        </p:spPr>
        <p:txBody>
          <a:bodyPr>
            <a:normAutofit fontScale="92500"/>
          </a:bodyPr>
          <a:lstStyle/>
          <a:p>
            <a:r>
              <a:rPr lang="de-DE" dirty="0" smtClean="0">
                <a:solidFill>
                  <a:schemeClr val="accent3">
                    <a:lumMod val="50000"/>
                  </a:schemeClr>
                </a:solidFill>
              </a:rPr>
              <a:t>Schulung Operateure</a:t>
            </a:r>
          </a:p>
          <a:p>
            <a:r>
              <a:rPr lang="de-DE" dirty="0" smtClean="0">
                <a:solidFill>
                  <a:schemeClr val="accent3">
                    <a:lumMod val="50000"/>
                  </a:schemeClr>
                </a:solidFill>
              </a:rPr>
              <a:t>Darmstadt</a:t>
            </a:r>
            <a:r>
              <a:rPr lang="de-DE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de-DE" dirty="0" smtClean="0">
                <a:solidFill>
                  <a:schemeClr val="accent3">
                    <a:lumMod val="50000"/>
                  </a:schemeClr>
                </a:solidFill>
              </a:rPr>
              <a:t>16. </a:t>
            </a:r>
            <a:r>
              <a:rPr lang="de-DE" dirty="0" smtClean="0">
                <a:solidFill>
                  <a:schemeClr val="accent3">
                    <a:lumMod val="50000"/>
                  </a:schemeClr>
                </a:solidFill>
              </a:rPr>
              <a:t>Januar</a:t>
            </a:r>
            <a:r>
              <a:rPr lang="de-DE" dirty="0" smtClean="0">
                <a:solidFill>
                  <a:schemeClr val="accent3">
                    <a:lumMod val="50000"/>
                  </a:schemeClr>
                </a:solidFill>
              </a:rPr>
              <a:t> 2019</a:t>
            </a:r>
            <a:endParaRPr lang="de-DE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de-DE" dirty="0" smtClean="0">
                <a:solidFill>
                  <a:schemeClr val="accent3">
                    <a:lumMod val="50000"/>
                  </a:schemeClr>
                </a:solidFill>
              </a:rPr>
              <a:t>A. </a:t>
            </a:r>
            <a:r>
              <a:rPr lang="de-DE" dirty="0">
                <a:solidFill>
                  <a:schemeClr val="accent3">
                    <a:lumMod val="50000"/>
                  </a:schemeClr>
                </a:solidFill>
              </a:rPr>
              <a:t>R</a:t>
            </a:r>
            <a:r>
              <a:rPr lang="de-DE" dirty="0" smtClean="0">
                <a:solidFill>
                  <a:schemeClr val="accent3">
                    <a:lumMod val="50000"/>
                  </a:schemeClr>
                </a:solidFill>
              </a:rPr>
              <a:t>eiter</a:t>
            </a:r>
            <a:r>
              <a:rPr lang="de-DE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de-DE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de-DE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de-DE" dirty="0" smtClean="0">
                <a:solidFill>
                  <a:schemeClr val="accent3">
                    <a:lumMod val="50000"/>
                  </a:schemeClr>
                </a:solidFill>
              </a:rPr>
              <a:t>Gesellschaft </a:t>
            </a:r>
            <a:r>
              <a:rPr lang="de-DE" dirty="0">
                <a:solidFill>
                  <a:schemeClr val="accent3">
                    <a:lumMod val="50000"/>
                  </a:schemeClr>
                </a:solidFill>
              </a:rPr>
              <a:t>für </a:t>
            </a:r>
            <a:r>
              <a:rPr lang="de-DE" dirty="0" err="1">
                <a:solidFill>
                  <a:schemeClr val="accent3">
                    <a:lumMod val="50000"/>
                  </a:schemeClr>
                </a:solidFill>
              </a:rPr>
              <a:t>Schwerionenforschnung</a:t>
            </a:r>
            <a:r>
              <a:rPr lang="de-DE" dirty="0">
                <a:solidFill>
                  <a:schemeClr val="accent3">
                    <a:lumMod val="50000"/>
                  </a:schemeClr>
                </a:solidFill>
              </a:rPr>
              <a:t> (GSI)</a:t>
            </a:r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10</a:t>
            </a:fld>
            <a:endParaRPr lang="de-DE"/>
          </a:p>
        </p:txBody>
      </p:sp>
      <p:pic>
        <p:nvPicPr>
          <p:cNvPr id="8" name="Picture 4" descr="G:\Messungen\2018\ACCT\2018-07-03_10-00-55_tcl1024_acc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7" t="10698" r="52984" b="9073"/>
          <a:stretch/>
        </p:blipFill>
        <p:spPr bwMode="auto">
          <a:xfrm>
            <a:off x="2275027" y="1894637"/>
            <a:ext cx="4081124" cy="368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G:\Messungen\2018\ACCT\2018-07-05_05-41-48_tcl1024_acct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0" t="19787" r="50850" b="10884"/>
          <a:stretch/>
        </p:blipFill>
        <p:spPr bwMode="auto">
          <a:xfrm>
            <a:off x="0" y="1894637"/>
            <a:ext cx="3847795" cy="394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0" y="1"/>
            <a:ext cx="9144000" cy="94916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/>
              <a:t>Experten-GUI SIS18 </a:t>
            </a:r>
            <a:r>
              <a:rPr lang="de-DE" dirty="0" smtClean="0"/>
              <a:t>AC-Trafo</a:t>
            </a:r>
          </a:p>
          <a:p>
            <a:r>
              <a:rPr lang="de-DE" dirty="0" smtClean="0"/>
              <a:t>Vergleich zweier Injektionen (grob skaliert)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0" y="5910144"/>
            <a:ext cx="9144000" cy="58477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600" b="1" dirty="0" smtClean="0"/>
              <a:t>Die rechte Rampe in GS09DTS zeigt deutliche Abweichungen vom Sollverlauf</a:t>
            </a:r>
          </a:p>
          <a:p>
            <a:pPr algn="ctr"/>
            <a:r>
              <a:rPr lang="de-DE" sz="1600" b="1" dirty="0" smtClean="0"/>
              <a:t>trotz „vernünftiger“ Stabilität des Makropulses.</a:t>
            </a:r>
          </a:p>
        </p:txBody>
      </p:sp>
    </p:spTree>
    <p:extLst>
      <p:ext uri="{BB962C8B-B14F-4D97-AF65-F5344CB8AC3E}">
        <p14:creationId xmlns:p14="http://schemas.microsoft.com/office/powerpoint/2010/main" val="44742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11</a:t>
            </a:fld>
            <a:endParaRPr lang="de-DE"/>
          </a:p>
        </p:txBody>
      </p:sp>
      <p:pic>
        <p:nvPicPr>
          <p:cNvPr id="8" name="Picture 4" descr="G:\Messungen\2018\ACCT\2018-07-03_10-00-55_tcl1024_acc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7" t="10698" r="52984" b="9073"/>
          <a:stretch/>
        </p:blipFill>
        <p:spPr bwMode="auto">
          <a:xfrm>
            <a:off x="2275027" y="1894637"/>
            <a:ext cx="4081124" cy="368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G:\Messungen\2018\ACCT\2018-07-05_05-41-48_tcl1024_acct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0" t="19787" r="50850" b="10884"/>
          <a:stretch/>
        </p:blipFill>
        <p:spPr bwMode="auto">
          <a:xfrm>
            <a:off x="0" y="1894637"/>
            <a:ext cx="3847795" cy="394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0" y="1"/>
            <a:ext cx="9144000" cy="94916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/>
              <a:t>Experten-GUI SIS18 </a:t>
            </a:r>
            <a:r>
              <a:rPr lang="de-DE" dirty="0" smtClean="0"/>
              <a:t>AC-Trafo</a:t>
            </a:r>
            <a:endParaRPr lang="de-DE" dirty="0"/>
          </a:p>
          <a:p>
            <a:r>
              <a:rPr lang="de-DE" dirty="0" smtClean="0"/>
              <a:t>Longitudinale Strahlstruktur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117" t="14684" r="21327" b="20817"/>
          <a:stretch/>
        </p:blipFill>
        <p:spPr>
          <a:xfrm>
            <a:off x="2146300" y="1894637"/>
            <a:ext cx="1174750" cy="2264613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0" y="5967868"/>
            <a:ext cx="9144000" cy="58477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600" b="1" dirty="0" smtClean="0">
                <a:solidFill>
                  <a:srgbClr val="0000CC"/>
                </a:solidFill>
              </a:rPr>
              <a:t>BPM Signal </a:t>
            </a:r>
            <a:r>
              <a:rPr lang="de-DE" sz="1600" b="1" dirty="0" smtClean="0"/>
              <a:t>während/nach </a:t>
            </a:r>
            <a:r>
              <a:rPr lang="de-DE" sz="1600" b="1" dirty="0" smtClean="0"/>
              <a:t>Multi-turn </a:t>
            </a:r>
            <a:r>
              <a:rPr lang="de-DE" sz="1600" b="1" dirty="0" smtClean="0"/>
              <a:t>Injektion zeigt, wie schnell der Makropuls zerfällt,</a:t>
            </a:r>
          </a:p>
          <a:p>
            <a:pPr algn="ctr"/>
            <a:r>
              <a:rPr lang="de-DE" sz="1600" b="1" dirty="0"/>
              <a:t>h</a:t>
            </a:r>
            <a:r>
              <a:rPr lang="de-DE" sz="1600" b="1" dirty="0" smtClean="0"/>
              <a:t>ier am Beispiel mit 9 Umläufen in 50 µs.</a:t>
            </a:r>
          </a:p>
        </p:txBody>
      </p:sp>
    </p:spTree>
    <p:extLst>
      <p:ext uri="{BB962C8B-B14F-4D97-AF65-F5344CB8AC3E}">
        <p14:creationId xmlns:p14="http://schemas.microsoft.com/office/powerpoint/2010/main" val="166042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12</a:t>
            </a:fld>
            <a:endParaRPr lang="de-DE"/>
          </a:p>
        </p:txBody>
      </p:sp>
      <p:pic>
        <p:nvPicPr>
          <p:cNvPr id="5123" name="Picture 3" descr="D:\AndiPrograms\FastStone Capture\FileDump\ScreenShot0018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65" y="1336165"/>
            <a:ext cx="8244916" cy="465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0" y="6059337"/>
            <a:ext cx="9144000" cy="58477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600" b="1" dirty="0" smtClean="0"/>
              <a:t>GS09DT_ML und GS09DT_S sind im gleichen </a:t>
            </a:r>
            <a:r>
              <a:rPr lang="de-DE" sz="1600" b="1" dirty="0" smtClean="0"/>
              <a:t>Gehäuse. </a:t>
            </a:r>
            <a:r>
              <a:rPr lang="de-DE" sz="1600" b="1" dirty="0" smtClean="0"/>
              <a:t>Die Modulationsfrequenz (2 kHz) </a:t>
            </a:r>
          </a:p>
          <a:p>
            <a:pPr algn="ctr"/>
            <a:r>
              <a:rPr lang="de-DE" sz="1600" b="1" dirty="0" smtClean="0"/>
              <a:t>des DC-Trafos wird im AC-Trafo detektiert (hier: 100 µA Bereich).</a:t>
            </a: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0" y="1"/>
            <a:ext cx="9144000" cy="94916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/>
              <a:t>Experten-GUI SIS18 </a:t>
            </a:r>
            <a:r>
              <a:rPr lang="de-DE" dirty="0" smtClean="0"/>
              <a:t>AC-Trafo</a:t>
            </a:r>
          </a:p>
          <a:p>
            <a:r>
              <a:rPr lang="de-DE" dirty="0" smtClean="0"/>
              <a:t>Störung in GS09DTS durch DC-Trafo Modulation</a:t>
            </a:r>
            <a:endParaRPr lang="de-DE" dirty="0"/>
          </a:p>
        </p:txBody>
      </p:sp>
      <p:cxnSp>
        <p:nvCxnSpPr>
          <p:cNvPr id="3" name="Gerade Verbindung mit Pfeil 2"/>
          <p:cNvCxnSpPr/>
          <p:nvPr/>
        </p:nvCxnSpPr>
        <p:spPr>
          <a:xfrm>
            <a:off x="2457099" y="4224191"/>
            <a:ext cx="0" cy="109952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2457099" y="4540419"/>
            <a:ext cx="902811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b="1" dirty="0" smtClean="0"/>
              <a:t>150 mV</a:t>
            </a:r>
            <a:endParaRPr lang="de-DE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241067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43661"/>
          </a:xfrm>
        </p:spPr>
        <p:txBody>
          <a:bodyPr/>
          <a:lstStyle/>
          <a:p>
            <a:r>
              <a:rPr lang="de-DE" dirty="0" smtClean="0"/>
              <a:t>SIS18 </a:t>
            </a:r>
            <a:r>
              <a:rPr lang="de-DE" dirty="0" smtClean="0"/>
              <a:t>Strommessung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Schema der AC- &amp; DC-Transformatorauslese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13</a:t>
            </a:fld>
            <a:endParaRPr lang="de-DE"/>
          </a:p>
        </p:txBody>
      </p:sp>
      <p:pic>
        <p:nvPicPr>
          <p:cNvPr id="6" name="Picture 2" descr="SIS18_DCT_DAQ_Sche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3914"/>
            <a:ext cx="7759700" cy="540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2019-01-10_16-04-48-819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3" t="20339" r="10074" b="23804"/>
          <a:stretch/>
        </p:blipFill>
        <p:spPr bwMode="auto">
          <a:xfrm>
            <a:off x="5824549" y="1580084"/>
            <a:ext cx="2419679" cy="134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/>
          <p:cNvSpPr/>
          <p:nvPr/>
        </p:nvSpPr>
        <p:spPr>
          <a:xfrm>
            <a:off x="2057399" y="1223914"/>
            <a:ext cx="1638301" cy="4929236"/>
          </a:xfrm>
          <a:prstGeom prst="rect">
            <a:avLst/>
          </a:prstGeom>
          <a:solidFill>
            <a:srgbClr val="FDBB63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654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"/>
            <a:ext cx="6242342" cy="927218"/>
          </a:xfrm>
        </p:spPr>
        <p:txBody>
          <a:bodyPr/>
          <a:lstStyle/>
          <a:p>
            <a:r>
              <a:rPr lang="de-DE" dirty="0" smtClean="0"/>
              <a:t>SIS18</a:t>
            </a:r>
            <a:br>
              <a:rPr lang="de-DE" dirty="0" smtClean="0"/>
            </a:br>
            <a:r>
              <a:rPr lang="de-DE" dirty="0" smtClean="0"/>
              <a:t>DC-Transformatoren (DCCT)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201968"/>
            <a:ext cx="9144000" cy="4956587"/>
          </a:xfrm>
        </p:spPr>
        <p:txBody>
          <a:bodyPr>
            <a:normAutofit/>
          </a:bodyPr>
          <a:lstStyle/>
          <a:p>
            <a:r>
              <a:rPr lang="de-DE" sz="1800" dirty="0" smtClean="0"/>
              <a:t>Zwei unterschiedliche Trafos vorhanden:</a:t>
            </a:r>
          </a:p>
          <a:p>
            <a:pPr lvl="1"/>
            <a:r>
              <a:rPr lang="de-DE" sz="1800" dirty="0" smtClean="0"/>
              <a:t>GS01DT_ML: Fa. </a:t>
            </a:r>
            <a:r>
              <a:rPr lang="de-DE" sz="1800" dirty="0" err="1" smtClean="0"/>
              <a:t>Bergoz</a:t>
            </a:r>
            <a:endParaRPr lang="de-DE" sz="1800" dirty="0" smtClean="0"/>
          </a:p>
          <a:p>
            <a:pPr lvl="2"/>
            <a:r>
              <a:rPr lang="de-DE" sz="1600" dirty="0" smtClean="0">
                <a:solidFill>
                  <a:srgbClr val="0000CC"/>
                </a:solidFill>
              </a:rPr>
              <a:t>Trafo </a:t>
            </a:r>
            <a:r>
              <a:rPr lang="de-DE" sz="1600" dirty="0">
                <a:solidFill>
                  <a:srgbClr val="0000CC"/>
                </a:solidFill>
              </a:rPr>
              <a:t>für „hohe“ </a:t>
            </a:r>
            <a:r>
              <a:rPr lang="de-DE" sz="1600" dirty="0" smtClean="0">
                <a:solidFill>
                  <a:srgbClr val="0000CC"/>
                </a:solidFill>
              </a:rPr>
              <a:t>Ströme</a:t>
            </a:r>
          </a:p>
          <a:p>
            <a:pPr lvl="2"/>
            <a:r>
              <a:rPr lang="de-DE" sz="1600" dirty="0" smtClean="0"/>
              <a:t>Typ:				NPCT-260-HR-H</a:t>
            </a:r>
          </a:p>
          <a:p>
            <a:pPr lvl="2"/>
            <a:r>
              <a:rPr lang="de-DE" sz="1600" dirty="0" smtClean="0"/>
              <a:t>4 Messbereiche:		± 20 mA, 200 mA, 2 A, (20 A)</a:t>
            </a:r>
          </a:p>
          <a:p>
            <a:pPr lvl="2"/>
            <a:r>
              <a:rPr lang="de-DE" sz="1600" dirty="0" smtClean="0"/>
              <a:t>Bandbreite:			10 kHz</a:t>
            </a:r>
          </a:p>
          <a:p>
            <a:pPr lvl="2"/>
            <a:r>
              <a:rPr lang="de-DE" sz="1700" dirty="0" smtClean="0"/>
              <a:t>Auflösung: 			1 µA(</a:t>
            </a:r>
            <a:r>
              <a:rPr lang="de-DE" sz="1700" dirty="0" err="1" smtClean="0"/>
              <a:t>rms</a:t>
            </a:r>
            <a:r>
              <a:rPr lang="de-DE" sz="1700" dirty="0" smtClean="0"/>
              <a:t>)/(</a:t>
            </a:r>
            <a:r>
              <a:rPr lang="de-DE" sz="1700" dirty="0" err="1" smtClean="0"/>
              <a:t>sqrt</a:t>
            </a:r>
            <a:r>
              <a:rPr lang="de-DE" sz="1700" dirty="0" smtClean="0"/>
              <a:t>(Hz) ~ </a:t>
            </a:r>
            <a:r>
              <a:rPr lang="de-DE" sz="1700" dirty="0" smtClean="0">
                <a:solidFill>
                  <a:srgbClr val="0000CC"/>
                </a:solidFill>
              </a:rPr>
              <a:t>100 µA(</a:t>
            </a:r>
            <a:r>
              <a:rPr lang="de-DE" sz="1700" dirty="0" err="1" smtClean="0">
                <a:solidFill>
                  <a:srgbClr val="0000CC"/>
                </a:solidFill>
              </a:rPr>
              <a:t>rms</a:t>
            </a:r>
            <a:r>
              <a:rPr lang="de-DE" sz="1700" dirty="0" smtClean="0">
                <a:solidFill>
                  <a:srgbClr val="0000CC"/>
                </a:solidFill>
              </a:rPr>
              <a:t>) @ 10 kHz</a:t>
            </a:r>
          </a:p>
          <a:p>
            <a:pPr marL="914400" lvl="2" indent="0">
              <a:buNone/>
            </a:pPr>
            <a:endParaRPr lang="de-DE" dirty="0"/>
          </a:p>
          <a:p>
            <a:pPr marL="914400" lvl="2" indent="0">
              <a:buNone/>
            </a:pPr>
            <a:endParaRPr lang="de-DE" dirty="0" smtClean="0"/>
          </a:p>
          <a:p>
            <a:pPr lvl="1"/>
            <a:r>
              <a:rPr lang="de-DE" sz="1800" dirty="0" smtClean="0"/>
              <a:t>GS09DT_ML: GSI Typ</a:t>
            </a:r>
          </a:p>
          <a:p>
            <a:pPr lvl="2"/>
            <a:r>
              <a:rPr lang="de-DE" sz="1600" dirty="0" smtClean="0">
                <a:solidFill>
                  <a:srgbClr val="0000CC"/>
                </a:solidFill>
              </a:rPr>
              <a:t>Eigenbau für „kleine bis mittlere“ Ströme</a:t>
            </a:r>
          </a:p>
          <a:p>
            <a:pPr lvl="2"/>
            <a:r>
              <a:rPr lang="de-DE" sz="1600" dirty="0"/>
              <a:t>8</a:t>
            </a:r>
            <a:r>
              <a:rPr lang="de-DE" sz="1600" dirty="0" smtClean="0"/>
              <a:t> Messbereiche: 	300 µA, 1 mA, 3 mA, 10 mA, 30 mA, 100 mA, (300 mA, 1 A)</a:t>
            </a:r>
          </a:p>
          <a:p>
            <a:pPr lvl="2"/>
            <a:r>
              <a:rPr lang="de-DE" sz="1600" dirty="0" smtClean="0"/>
              <a:t>Bandbreite:			20 kHz (Steigzeit &lt;20 µs)</a:t>
            </a:r>
          </a:p>
          <a:p>
            <a:pPr lvl="2"/>
            <a:r>
              <a:rPr lang="de-DE" sz="1600" dirty="0" smtClean="0"/>
              <a:t>Auflösung:			</a:t>
            </a:r>
            <a:r>
              <a:rPr lang="de-DE" sz="1600" dirty="0" smtClean="0">
                <a:solidFill>
                  <a:srgbClr val="0000CC"/>
                </a:solidFill>
              </a:rPr>
              <a:t>2 µA(</a:t>
            </a:r>
            <a:r>
              <a:rPr lang="de-DE" sz="1600" dirty="0" err="1" smtClean="0">
                <a:solidFill>
                  <a:srgbClr val="0000CC"/>
                </a:solidFill>
              </a:rPr>
              <a:t>rms</a:t>
            </a:r>
            <a:r>
              <a:rPr lang="de-DE" sz="1600" dirty="0" smtClean="0">
                <a:solidFill>
                  <a:srgbClr val="0000CC"/>
                </a:solidFill>
              </a:rPr>
              <a:t>) @ 20 kHz Bandbreite</a:t>
            </a:r>
          </a:p>
          <a:p>
            <a:pPr lvl="2"/>
            <a:r>
              <a:rPr lang="de-DE" sz="1600" dirty="0" smtClean="0">
                <a:solidFill>
                  <a:srgbClr val="0000CC"/>
                </a:solidFill>
              </a:rPr>
              <a:t>Ab ~70 mA entstehen Störungen -&gt; </a:t>
            </a:r>
            <a:r>
              <a:rPr lang="de-DE" sz="1600" dirty="0" err="1" smtClean="0">
                <a:solidFill>
                  <a:srgbClr val="0000CC"/>
                </a:solidFill>
              </a:rPr>
              <a:t>Bergoz</a:t>
            </a:r>
            <a:r>
              <a:rPr lang="de-DE" sz="1600" dirty="0" smtClean="0">
                <a:solidFill>
                  <a:srgbClr val="0000CC"/>
                </a:solidFill>
              </a:rPr>
              <a:t> NPCT GS01DT_ML benutzen</a:t>
            </a:r>
            <a:endParaRPr lang="de-DE" sz="1600" dirty="0">
              <a:solidFill>
                <a:srgbClr val="0000CC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14</a:t>
            </a:fld>
            <a:endParaRPr lang="de-DE"/>
          </a:p>
        </p:txBody>
      </p:sp>
      <p:sp>
        <p:nvSpPr>
          <p:cNvPr id="6" name="Rechteck 5"/>
          <p:cNvSpPr/>
          <p:nvPr/>
        </p:nvSpPr>
        <p:spPr>
          <a:xfrm rot="16200000">
            <a:off x="-97634" y="5198582"/>
            <a:ext cx="212141" cy="10800"/>
          </a:xfrm>
          <a:prstGeom prst="rect">
            <a:avLst/>
          </a:prstGeom>
          <a:solidFill>
            <a:srgbClr val="FDBB6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/>
        </p:nvSpPr>
        <p:spPr>
          <a:xfrm rot="16200000">
            <a:off x="-88072" y="5396386"/>
            <a:ext cx="212141" cy="36000"/>
          </a:xfrm>
          <a:prstGeom prst="rect">
            <a:avLst/>
          </a:prstGeom>
          <a:solidFill>
            <a:srgbClr val="FDBB6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 rot="5400000">
            <a:off x="-51013" y="5571285"/>
            <a:ext cx="212141" cy="108000"/>
          </a:xfrm>
          <a:prstGeom prst="rect">
            <a:avLst/>
          </a:prstGeom>
          <a:solidFill>
            <a:srgbClr val="FDBB6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/>
        </p:nvSpPr>
        <p:spPr>
          <a:xfrm rot="5400000">
            <a:off x="73929" y="5651976"/>
            <a:ext cx="212141" cy="360000"/>
          </a:xfrm>
          <a:prstGeom prst="rect">
            <a:avLst/>
          </a:prstGeom>
          <a:solidFill>
            <a:srgbClr val="FDBB6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 rot="5400000">
            <a:off x="433929" y="5504117"/>
            <a:ext cx="212141" cy="1080000"/>
          </a:xfrm>
          <a:prstGeom prst="rect">
            <a:avLst/>
          </a:prstGeom>
          <a:solidFill>
            <a:srgbClr val="FDBB6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 dirty="0" smtClean="0">
                <a:solidFill>
                  <a:schemeClr val="tx1"/>
                </a:solidFill>
              </a:rPr>
              <a:t>30 mA</a:t>
            </a:r>
            <a:endParaRPr lang="de-DE" sz="1400" b="1" dirty="0">
              <a:solidFill>
                <a:schemeClr val="tx1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 rot="5400000">
            <a:off x="1693929" y="4456258"/>
            <a:ext cx="212141" cy="3600000"/>
          </a:xfrm>
          <a:prstGeom prst="rect">
            <a:avLst/>
          </a:prstGeom>
          <a:solidFill>
            <a:srgbClr val="FDBB6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 dirty="0" smtClean="0">
                <a:solidFill>
                  <a:schemeClr val="tx1"/>
                </a:solidFill>
              </a:rPr>
              <a:t>100 mA</a:t>
            </a:r>
            <a:endParaRPr lang="de-DE" sz="1400" b="1" dirty="0">
              <a:solidFill>
                <a:schemeClr val="tx1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 rot="5400000">
            <a:off x="4304068" y="-657210"/>
            <a:ext cx="212141" cy="8823984"/>
          </a:xfrm>
          <a:prstGeom prst="rect">
            <a:avLst/>
          </a:prstGeom>
          <a:solidFill>
            <a:srgbClr val="FDBB6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 dirty="0" smtClean="0">
                <a:solidFill>
                  <a:schemeClr val="tx1"/>
                </a:solidFill>
              </a:rPr>
              <a:t>2</a:t>
            </a:r>
            <a:r>
              <a:rPr lang="de-DE" sz="1400" b="1" dirty="0">
                <a:solidFill>
                  <a:schemeClr val="tx1"/>
                </a:solidFill>
              </a:rPr>
              <a:t> </a:t>
            </a:r>
            <a:r>
              <a:rPr lang="de-DE" sz="1400" b="1" dirty="0" smtClean="0">
                <a:solidFill>
                  <a:schemeClr val="tx1"/>
                </a:solidFill>
              </a:rPr>
              <a:t>A</a:t>
            </a:r>
            <a:endParaRPr lang="de-DE" sz="1400" b="1" dirty="0">
              <a:solidFill>
                <a:schemeClr val="tx1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5999" y="5041467"/>
            <a:ext cx="766557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b="1" dirty="0" smtClean="0"/>
              <a:t>300 µA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240112" y="5260497"/>
            <a:ext cx="623889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b="1" dirty="0" smtClean="0"/>
              <a:t>1 mA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341643" y="5471396"/>
            <a:ext cx="623889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b="1" dirty="0"/>
              <a:t>3</a:t>
            </a:r>
            <a:r>
              <a:rPr lang="de-DE" sz="1400" b="1" dirty="0" smtClean="0"/>
              <a:t> mA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440918" y="5678087"/>
            <a:ext cx="723275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b="1" dirty="0" smtClean="0"/>
              <a:t>10 mA</a:t>
            </a:r>
          </a:p>
        </p:txBody>
      </p:sp>
      <p:sp>
        <p:nvSpPr>
          <p:cNvPr id="17" name="Rechteck 16"/>
          <p:cNvSpPr/>
          <p:nvPr/>
        </p:nvSpPr>
        <p:spPr>
          <a:xfrm rot="5400000">
            <a:off x="2954336" y="5724755"/>
            <a:ext cx="212400" cy="108000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 rot="5400000">
            <a:off x="249786" y="2970498"/>
            <a:ext cx="212141" cy="720000"/>
          </a:xfrm>
          <a:prstGeom prst="rect">
            <a:avLst/>
          </a:prstGeom>
          <a:solidFill>
            <a:srgbClr val="FDBB6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 dirty="0">
                <a:solidFill>
                  <a:schemeClr val="tx1"/>
                </a:solidFill>
              </a:rPr>
              <a:t>2</a:t>
            </a:r>
            <a:r>
              <a:rPr lang="de-DE" sz="1400" b="1" dirty="0" smtClean="0">
                <a:solidFill>
                  <a:schemeClr val="tx1"/>
                </a:solidFill>
              </a:rPr>
              <a:t>0 mA</a:t>
            </a:r>
            <a:endParaRPr lang="de-DE" sz="1400" b="1" dirty="0">
              <a:solidFill>
                <a:schemeClr val="tx1"/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 rot="5400000">
            <a:off x="3497298" y="-57361"/>
            <a:ext cx="212141" cy="7200000"/>
          </a:xfrm>
          <a:prstGeom prst="rect">
            <a:avLst/>
          </a:prstGeom>
          <a:solidFill>
            <a:srgbClr val="FDBB6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 dirty="0">
                <a:solidFill>
                  <a:schemeClr val="tx1"/>
                </a:solidFill>
              </a:rPr>
              <a:t>2</a:t>
            </a:r>
            <a:r>
              <a:rPr lang="de-DE" sz="1400" b="1" dirty="0" smtClean="0">
                <a:solidFill>
                  <a:schemeClr val="tx1"/>
                </a:solidFill>
              </a:rPr>
              <a:t>00 mA</a:t>
            </a:r>
            <a:endParaRPr lang="de-DE" sz="1400" b="1" dirty="0">
              <a:solidFill>
                <a:schemeClr val="tx1"/>
              </a:solidFill>
            </a:endParaRPr>
          </a:p>
        </p:txBody>
      </p:sp>
      <p:sp>
        <p:nvSpPr>
          <p:cNvPr id="20" name="Pfeil nach rechts 19"/>
          <p:cNvSpPr/>
          <p:nvPr/>
        </p:nvSpPr>
        <p:spPr>
          <a:xfrm>
            <a:off x="8514892" y="3542640"/>
            <a:ext cx="612000" cy="424800"/>
          </a:xfrm>
          <a:prstGeom prst="rightArrow">
            <a:avLst/>
          </a:prstGeom>
          <a:solidFill>
            <a:srgbClr val="FDBB6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cxnSp>
        <p:nvCxnSpPr>
          <p:cNvPr id="22" name="Gerade Verbindung 21"/>
          <p:cNvCxnSpPr/>
          <p:nvPr/>
        </p:nvCxnSpPr>
        <p:spPr>
          <a:xfrm>
            <a:off x="8482869" y="3648710"/>
            <a:ext cx="0" cy="212143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63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52500"/>
          </a:xfrm>
        </p:spPr>
        <p:txBody>
          <a:bodyPr>
            <a:normAutofit/>
          </a:bodyPr>
          <a:lstStyle/>
          <a:p>
            <a:r>
              <a:rPr lang="de-DE" dirty="0" smtClean="0"/>
              <a:t>SIS18:	</a:t>
            </a:r>
            <a:r>
              <a:rPr lang="de-DE" dirty="0" err="1" smtClean="0"/>
              <a:t>Bergoz</a:t>
            </a:r>
            <a:r>
              <a:rPr lang="de-DE" dirty="0" smtClean="0"/>
              <a:t> DC-Stromtransformator</a:t>
            </a:r>
            <a:br>
              <a:rPr lang="de-DE" dirty="0" smtClean="0"/>
            </a:br>
            <a:r>
              <a:rPr lang="de-DE" dirty="0" smtClean="0"/>
              <a:t>Mechanischer Aufbau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15</a:t>
            </a:fld>
            <a:endParaRPr lang="de-DE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38"/>
          <a:stretch/>
        </p:blipFill>
        <p:spPr bwMode="auto">
          <a:xfrm>
            <a:off x="19050" y="1858961"/>
            <a:ext cx="3009900" cy="217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D:\FAIR\Organisation\GeneralInformation\Detectors\Transformers\Bergoz\PCT_Bilder\IMG_119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0" r="9196"/>
          <a:stretch/>
        </p:blipFill>
        <p:spPr bwMode="auto">
          <a:xfrm>
            <a:off x="2618438" y="1858962"/>
            <a:ext cx="2571750" cy="239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-1" y="1230312"/>
            <a:ext cx="2209381" cy="58477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600" b="1" dirty="0" err="1" smtClean="0"/>
              <a:t>Ringkern</a:t>
            </a:r>
            <a:r>
              <a:rPr lang="de-DE" sz="1600" b="1" dirty="0" smtClean="0"/>
              <a:t>(e)</a:t>
            </a:r>
            <a:endParaRPr lang="de-DE" sz="1600" b="1" dirty="0" smtClean="0"/>
          </a:p>
          <a:p>
            <a:pPr algn="ctr"/>
            <a:r>
              <a:rPr lang="de-DE" sz="1600" b="1" dirty="0" smtClean="0"/>
              <a:t>NPCT-260-HR-H</a:t>
            </a:r>
            <a:endParaRPr lang="de-DE" sz="1600" b="1" dirty="0"/>
          </a:p>
        </p:txBody>
      </p:sp>
      <p:sp>
        <p:nvSpPr>
          <p:cNvPr id="16" name="Textfeld 15"/>
          <p:cNvSpPr txBox="1"/>
          <p:nvPr/>
        </p:nvSpPr>
        <p:spPr>
          <a:xfrm>
            <a:off x="2209381" y="1212071"/>
            <a:ext cx="2980807" cy="58477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600" b="1" dirty="0" smtClean="0"/>
              <a:t>Keramische Unter-</a:t>
            </a:r>
          </a:p>
          <a:p>
            <a:pPr algn="ctr"/>
            <a:r>
              <a:rPr lang="de-DE" sz="1600" b="1" dirty="0" err="1"/>
              <a:t>b</a:t>
            </a:r>
            <a:r>
              <a:rPr lang="de-DE" sz="1600" b="1" dirty="0" err="1" smtClean="0"/>
              <a:t>rechung</a:t>
            </a:r>
            <a:r>
              <a:rPr lang="de-DE" sz="1600" b="1" dirty="0" smtClean="0"/>
              <a:t> des Strahlrohrs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5202221" y="1198046"/>
            <a:ext cx="3934762" cy="58477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600" b="1" dirty="0" smtClean="0"/>
              <a:t>Ursprüngliche Installation in S07,</a:t>
            </a:r>
          </a:p>
          <a:p>
            <a:pPr algn="ctr"/>
            <a:r>
              <a:rPr lang="de-DE" sz="1600" b="1" dirty="0" smtClean="0">
                <a:solidFill>
                  <a:srgbClr val="0000CC"/>
                </a:solidFill>
              </a:rPr>
              <a:t>DCCT &amp; FCT</a:t>
            </a:r>
            <a:r>
              <a:rPr lang="de-DE" sz="1600" b="1" dirty="0" smtClean="0">
                <a:solidFill>
                  <a:srgbClr val="0000CC"/>
                </a:solidFill>
              </a:rPr>
              <a:t> </a:t>
            </a:r>
            <a:r>
              <a:rPr lang="de-DE" sz="1600" b="1" dirty="0">
                <a:solidFill>
                  <a:srgbClr val="0000CC"/>
                </a:solidFill>
              </a:rPr>
              <a:t>jetzt in Sektion </a:t>
            </a:r>
            <a:r>
              <a:rPr lang="de-DE" sz="1600" b="1" dirty="0" smtClean="0">
                <a:solidFill>
                  <a:srgbClr val="0000CC"/>
                </a:solidFill>
              </a:rPr>
              <a:t>S01</a:t>
            </a:r>
            <a:endParaRPr lang="de-DE" sz="1600" b="1" dirty="0" smtClean="0">
              <a:solidFill>
                <a:srgbClr val="0000CC"/>
              </a:solidFill>
            </a:endParaRPr>
          </a:p>
        </p:txBody>
      </p:sp>
      <p:pic>
        <p:nvPicPr>
          <p:cNvPr id="6147" name="Picture 3" descr="D:\FAIR\Organisation\GeneralFAIR\Accelerators\SIS18\Retrofit\Bilder_PCT\20181015_11130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1" t="54558" r="41203"/>
          <a:stretch/>
        </p:blipFill>
        <p:spPr bwMode="auto">
          <a:xfrm rot="10800000">
            <a:off x="2618438" y="4134043"/>
            <a:ext cx="3235026" cy="241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421218" y="5174397"/>
            <a:ext cx="2466753" cy="116955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b="1" dirty="0" smtClean="0"/>
              <a:t>Elektronikraum</a:t>
            </a:r>
            <a:r>
              <a:rPr lang="de-DE" sz="1400" b="1" dirty="0" smtClean="0"/>
              <a:t>:</a:t>
            </a:r>
          </a:p>
          <a:p>
            <a:pPr algn="l"/>
            <a:r>
              <a:rPr lang="de-DE" sz="1400" b="1" dirty="0" smtClean="0"/>
              <a:t>3 </a:t>
            </a:r>
            <a:r>
              <a:rPr lang="de-DE" sz="1400" b="1" dirty="0" smtClean="0"/>
              <a:t>HE Einschub mit</a:t>
            </a:r>
          </a:p>
          <a:p>
            <a:pPr algn="l"/>
            <a:r>
              <a:rPr lang="de-DE" sz="1400" b="1" dirty="0" smtClean="0"/>
              <a:t>Doppelelektronik</a:t>
            </a:r>
            <a:endParaRPr lang="de-DE" sz="1400" b="1" dirty="0"/>
          </a:p>
          <a:p>
            <a:pPr algn="l"/>
            <a:r>
              <a:rPr lang="de-DE" sz="1400" b="1" dirty="0" smtClean="0"/>
              <a:t>Testfunktion 100 mA für Bereiche &gt; 20 mA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650" y="1858961"/>
            <a:ext cx="4051300" cy="3038475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809625" y="2914650"/>
            <a:ext cx="1287532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b="1" dirty="0" smtClean="0"/>
              <a:t>260 mm Ø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5853464" y="5396418"/>
            <a:ext cx="2361959" cy="138499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b="1" dirty="0" smtClean="0"/>
              <a:t>FESA DAQ auf Linux PC</a:t>
            </a:r>
          </a:p>
          <a:p>
            <a:pPr algn="l"/>
            <a:r>
              <a:rPr lang="de-DE" sz="1400" b="1" dirty="0" smtClean="0"/>
              <a:t>ADC</a:t>
            </a:r>
            <a:r>
              <a:rPr lang="de-DE" sz="1400" b="1" dirty="0" smtClean="0"/>
              <a:t>:</a:t>
            </a:r>
          </a:p>
          <a:p>
            <a:pPr algn="l"/>
            <a:r>
              <a:rPr lang="de-DE" sz="1400" b="1" dirty="0" smtClean="0"/>
              <a:t>       1 </a:t>
            </a:r>
            <a:r>
              <a:rPr lang="de-DE" sz="1400" b="1" dirty="0" err="1" smtClean="0"/>
              <a:t>MOhm</a:t>
            </a:r>
            <a:endParaRPr lang="de-DE" sz="1400" b="1" dirty="0" smtClean="0"/>
          </a:p>
          <a:p>
            <a:pPr algn="l"/>
            <a:r>
              <a:rPr lang="de-DE" sz="1400" b="1" dirty="0" smtClean="0"/>
              <a:t>       100 </a:t>
            </a:r>
            <a:r>
              <a:rPr lang="de-DE" sz="1400" b="1" dirty="0" err="1" smtClean="0"/>
              <a:t>kSa</a:t>
            </a:r>
            <a:r>
              <a:rPr lang="de-DE" sz="1400" b="1" dirty="0" smtClean="0"/>
              <a:t>/s</a:t>
            </a:r>
          </a:p>
          <a:p>
            <a:pPr algn="l"/>
            <a:r>
              <a:rPr lang="de-DE" sz="1400" b="1" dirty="0" smtClean="0"/>
              <a:t>       </a:t>
            </a:r>
            <a:r>
              <a:rPr lang="de-DE" sz="1400" b="1" dirty="0" err="1" smtClean="0"/>
              <a:t>free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run</a:t>
            </a:r>
            <a:endParaRPr lang="de-DE" sz="1400" b="1" dirty="0" smtClean="0"/>
          </a:p>
          <a:p>
            <a:pPr algn="l"/>
            <a:endParaRPr lang="de-DE" sz="1400" b="1" dirty="0" smtClean="0"/>
          </a:p>
        </p:txBody>
      </p:sp>
      <p:sp>
        <p:nvSpPr>
          <p:cNvPr id="15" name="Textfeld 14"/>
          <p:cNvSpPr txBox="1"/>
          <p:nvPr/>
        </p:nvSpPr>
        <p:spPr>
          <a:xfrm>
            <a:off x="414670" y="6239518"/>
            <a:ext cx="1750287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b="1" dirty="0" smtClean="0"/>
              <a:t>U(out) </a:t>
            </a:r>
            <a:r>
              <a:rPr lang="de-DE" sz="1400" b="1" dirty="0" smtClean="0"/>
              <a:t>= +/- 10 </a:t>
            </a:r>
            <a:r>
              <a:rPr lang="de-DE" sz="1400" b="1" dirty="0" smtClean="0"/>
              <a:t>Volt</a:t>
            </a:r>
            <a:endParaRPr lang="de-DE" sz="1400" b="1" dirty="0" smtClean="0"/>
          </a:p>
        </p:txBody>
      </p:sp>
      <p:sp>
        <p:nvSpPr>
          <p:cNvPr id="3" name="Textfeld 2"/>
          <p:cNvSpPr txBox="1"/>
          <p:nvPr/>
        </p:nvSpPr>
        <p:spPr>
          <a:xfrm>
            <a:off x="-1" y="4038600"/>
            <a:ext cx="2618438" cy="95410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b="1" dirty="0" smtClean="0"/>
              <a:t>Abkürzungen DC-Trafos: </a:t>
            </a:r>
          </a:p>
          <a:p>
            <a:pPr algn="ctr"/>
            <a:r>
              <a:rPr lang="de-DE" sz="1400" b="1" dirty="0" smtClean="0">
                <a:solidFill>
                  <a:srgbClr val="0000CC"/>
                </a:solidFill>
              </a:rPr>
              <a:t>DCT, DCCT, PCT, NPCT</a:t>
            </a:r>
          </a:p>
          <a:p>
            <a:pPr algn="ctr"/>
            <a:r>
              <a:rPr lang="de-DE" sz="1400" b="1" dirty="0" smtClean="0"/>
              <a:t>Mehrere Ringkerne mit aktiver Modulation</a:t>
            </a:r>
            <a:endParaRPr lang="de-DE" sz="1400" b="1" dirty="0" smtClean="0"/>
          </a:p>
        </p:txBody>
      </p:sp>
    </p:spTree>
    <p:extLst>
      <p:ext uri="{BB962C8B-B14F-4D97-AF65-F5344CB8AC3E}">
        <p14:creationId xmlns:p14="http://schemas.microsoft.com/office/powerpoint/2010/main" val="194500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0"/>
          <a:stretch/>
        </p:blipFill>
        <p:spPr>
          <a:xfrm>
            <a:off x="935378" y="1310442"/>
            <a:ext cx="7170397" cy="4540449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16</a:t>
            </a:fld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0" y="0"/>
            <a:ext cx="9144000" cy="9525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smtClean="0"/>
              <a:t>SIS18:	GSI AC &amp; DC-Stromtransformatoren</a:t>
            </a:r>
            <a:br>
              <a:rPr lang="de-DE" dirty="0" smtClean="0"/>
            </a:br>
            <a:r>
              <a:rPr lang="de-DE" dirty="0" smtClean="0"/>
              <a:t>Mechanischer </a:t>
            </a:r>
            <a:r>
              <a:rPr lang="de-DE" dirty="0" smtClean="0"/>
              <a:t>Aufbau in S09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0" y="5950149"/>
            <a:ext cx="9144000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600" b="1" dirty="0" smtClean="0"/>
              <a:t>Beide </a:t>
            </a:r>
            <a:r>
              <a:rPr lang="de-DE" sz="1600" b="1" dirty="0" smtClean="0"/>
              <a:t>Trafos</a:t>
            </a:r>
            <a:r>
              <a:rPr lang="de-DE" sz="1600" b="1" dirty="0" smtClean="0"/>
              <a:t> </a:t>
            </a:r>
            <a:r>
              <a:rPr lang="de-DE" sz="1600" b="1" dirty="0"/>
              <a:t>GS09DT_ML und GS09DT_S</a:t>
            </a:r>
            <a:r>
              <a:rPr lang="de-DE" sz="1600" b="1" dirty="0" smtClean="0"/>
              <a:t> in </a:t>
            </a:r>
            <a:r>
              <a:rPr lang="de-DE" sz="1600" b="1" dirty="0" smtClean="0"/>
              <a:t>einem gemeinsamen Gehäuse</a:t>
            </a:r>
          </a:p>
        </p:txBody>
      </p:sp>
    </p:spTree>
    <p:extLst>
      <p:ext uri="{BB962C8B-B14F-4D97-AF65-F5344CB8AC3E}">
        <p14:creationId xmlns:p14="http://schemas.microsoft.com/office/powerpoint/2010/main" val="101069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3" t="17678" r="24647" b="26648"/>
          <a:stretch/>
        </p:blipFill>
        <p:spPr>
          <a:xfrm>
            <a:off x="314324" y="1352550"/>
            <a:ext cx="8575525" cy="4762501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17</a:t>
            </a:fld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0" y="1"/>
            <a:ext cx="9144000" cy="94916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smtClean="0"/>
              <a:t>Experten-GUI SIS18 DC-Trafo</a:t>
            </a:r>
            <a:br>
              <a:rPr lang="de-DE" dirty="0" smtClean="0"/>
            </a:br>
            <a:r>
              <a:rPr lang="de-DE" dirty="0" smtClean="0"/>
              <a:t>Start der Anwendung per Launcher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7404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18</a:t>
            </a:fld>
            <a:endParaRPr lang="de-DE"/>
          </a:p>
        </p:txBody>
      </p:sp>
      <p:pic>
        <p:nvPicPr>
          <p:cNvPr id="13314" name="Picture 2" descr="G:\Messungen\2018\GS09DT_ML\2018-07-05_23-21-54_tcl1032_dcc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" y="1231523"/>
            <a:ext cx="7865119" cy="438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AndiPrograms\FastStone Capture\FileDump\ScreenShot0019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47"/>
          <a:stretch/>
        </p:blipFill>
        <p:spPr bwMode="auto">
          <a:xfrm>
            <a:off x="7506" y="5693434"/>
            <a:ext cx="9136494" cy="847122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7123813" y="2348805"/>
            <a:ext cx="2187215" cy="138499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dirty="0" smtClean="0"/>
              <a:t>Testfunktion GS09DT_ML </a:t>
            </a:r>
          </a:p>
          <a:p>
            <a:pPr algn="l"/>
            <a:r>
              <a:rPr lang="de-DE" sz="1400" dirty="0" smtClean="0"/>
              <a:t>(50% vom Messbereich)</a:t>
            </a:r>
          </a:p>
          <a:p>
            <a:pPr algn="l"/>
            <a:endParaRPr lang="de-DE" sz="1400" dirty="0"/>
          </a:p>
          <a:p>
            <a:pPr algn="l"/>
            <a:r>
              <a:rPr lang="de-DE" sz="1400" b="1" dirty="0" smtClean="0">
                <a:solidFill>
                  <a:srgbClr val="0000CC"/>
                </a:solidFill>
              </a:rPr>
              <a:t>GS01DT_ML hat keine</a:t>
            </a:r>
            <a:r>
              <a:rPr lang="de-DE" sz="1400" b="1" dirty="0">
                <a:solidFill>
                  <a:srgbClr val="0000CC"/>
                </a:solidFill>
              </a:rPr>
              <a:t> </a:t>
            </a:r>
            <a:r>
              <a:rPr lang="de-DE" sz="1400" b="1" dirty="0" err="1" smtClean="0">
                <a:solidFill>
                  <a:srgbClr val="0000CC"/>
                </a:solidFill>
              </a:rPr>
              <a:t>autom</a:t>
            </a:r>
            <a:r>
              <a:rPr lang="de-DE" sz="1400" b="1" dirty="0" smtClean="0">
                <a:solidFill>
                  <a:srgbClr val="0000CC"/>
                </a:solidFill>
              </a:rPr>
              <a:t>. Testfunktion!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3792772" y="1819275"/>
            <a:ext cx="1243738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b="1" dirty="0" smtClean="0"/>
              <a:t>Teilchenzahl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792772" y="3733800"/>
            <a:ext cx="1290738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b="1" dirty="0" smtClean="0"/>
              <a:t>Stromverlauf</a:t>
            </a: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0" y="1"/>
            <a:ext cx="9144000" cy="94916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/>
              <a:t>Experten-GUI SIS18 D</a:t>
            </a:r>
            <a:r>
              <a:rPr lang="de-DE" dirty="0" smtClean="0"/>
              <a:t>C-Trafo</a:t>
            </a:r>
          </a:p>
          <a:p>
            <a:r>
              <a:rPr lang="de-DE" dirty="0" smtClean="0"/>
              <a:t>Darstellung eines Trafos mit zwei Spuren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6268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19</a:t>
            </a:fld>
            <a:endParaRPr lang="de-DE"/>
          </a:p>
        </p:txBody>
      </p:sp>
      <p:pic>
        <p:nvPicPr>
          <p:cNvPr id="10242" name="Picture 2" descr="D:\AndiPrograms\FastStone Capture\FileDump\ScreenShot0019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58" r="79812" b="55007"/>
          <a:stretch/>
        </p:blipFill>
        <p:spPr bwMode="auto">
          <a:xfrm>
            <a:off x="0" y="5000624"/>
            <a:ext cx="3349400" cy="165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AndiPrograms\FastStone Capture\FileDump\ScreenShot0019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" t="45093" r="81034" b="27586"/>
          <a:stretch/>
        </p:blipFill>
        <p:spPr bwMode="auto">
          <a:xfrm>
            <a:off x="5481531" y="4237068"/>
            <a:ext cx="3114676" cy="238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:\AndiPrograms\FastStone Capture\FileDump\ScreenShot0019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71" r="79902" b="37189"/>
          <a:stretch/>
        </p:blipFill>
        <p:spPr bwMode="auto">
          <a:xfrm>
            <a:off x="3704370" y="4179918"/>
            <a:ext cx="3334499" cy="159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D:\AndiPrograms\FastStone Capture\FileDump\ScreenShot0019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" t="12809" r="72960" b="59958"/>
          <a:stretch/>
        </p:blipFill>
        <p:spPr bwMode="auto">
          <a:xfrm>
            <a:off x="0" y="1550309"/>
            <a:ext cx="3139868" cy="165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el 1"/>
          <p:cNvSpPr txBox="1">
            <a:spLocks/>
          </p:cNvSpPr>
          <p:nvPr/>
        </p:nvSpPr>
        <p:spPr>
          <a:xfrm>
            <a:off x="0" y="1"/>
            <a:ext cx="9144000" cy="94916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/>
              <a:t>Experten-GUI SIS18 AC-Trafo</a:t>
            </a:r>
            <a:br>
              <a:rPr lang="de-DE" dirty="0"/>
            </a:br>
            <a:r>
              <a:rPr lang="de-DE" dirty="0" smtClean="0"/>
              <a:t>Konfiguration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0" y="1196274"/>
            <a:ext cx="3211373" cy="307777"/>
          </a:xfrm>
          <a:prstGeom prst="rect">
            <a:avLst/>
          </a:prstGeom>
          <a:solidFill>
            <a:schemeClr val="bg1"/>
          </a:solidFill>
          <a:ln w="25400">
            <a:solidFill>
              <a:srgbClr val="FDBB63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b="1" dirty="0" smtClean="0"/>
              <a:t>1) </a:t>
            </a:r>
            <a:r>
              <a:rPr lang="de-DE" sz="1400" b="1" dirty="0" err="1" smtClean="0"/>
              <a:t>Selector</a:t>
            </a:r>
            <a:r>
              <a:rPr lang="de-DE" sz="1400" b="1" dirty="0" smtClean="0"/>
              <a:t>: Beam </a:t>
            </a:r>
            <a:r>
              <a:rPr lang="de-DE" sz="1400" b="1" dirty="0" err="1" smtClean="0"/>
              <a:t>Production</a:t>
            </a:r>
            <a:r>
              <a:rPr lang="de-DE" sz="1400" b="1" dirty="0" smtClean="0"/>
              <a:t> Chain</a:t>
            </a:r>
          </a:p>
        </p:txBody>
      </p:sp>
      <p:pic>
        <p:nvPicPr>
          <p:cNvPr id="12" name="Picture 4" descr="D:\AndiPrograms\FastStone Capture\FileDump\ScreenShot00188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76" r="79765" b="65205"/>
          <a:stretch/>
        </p:blipFill>
        <p:spPr bwMode="auto">
          <a:xfrm>
            <a:off x="0" y="3550033"/>
            <a:ext cx="3357077" cy="110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0" y="3210286"/>
            <a:ext cx="2918765" cy="307777"/>
          </a:xfrm>
          <a:prstGeom prst="rect">
            <a:avLst/>
          </a:prstGeom>
          <a:solidFill>
            <a:schemeClr val="bg1"/>
          </a:solidFill>
          <a:ln w="25400">
            <a:solidFill>
              <a:srgbClr val="FFC00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b="1" dirty="0" smtClean="0"/>
              <a:t>2) Device: Gerät &amp; Art der Daten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3651727" y="1196274"/>
            <a:ext cx="2425222" cy="307777"/>
          </a:xfrm>
          <a:prstGeom prst="rect">
            <a:avLst/>
          </a:prstGeom>
          <a:solidFill>
            <a:schemeClr val="bg1"/>
          </a:solidFill>
          <a:ln w="25400">
            <a:solidFill>
              <a:srgbClr val="FFC00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b="1" dirty="0"/>
              <a:t>4</a:t>
            </a:r>
            <a:r>
              <a:rPr lang="de-DE" sz="1400" b="1" dirty="0" smtClean="0"/>
              <a:t>) Art der Daten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3704370" y="3872141"/>
            <a:ext cx="3046178" cy="307777"/>
          </a:xfrm>
          <a:prstGeom prst="rect">
            <a:avLst/>
          </a:prstGeom>
          <a:solidFill>
            <a:schemeClr val="bg1"/>
          </a:solidFill>
          <a:ln w="25400">
            <a:solidFill>
              <a:srgbClr val="FFC00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b="1" dirty="0"/>
              <a:t>5</a:t>
            </a:r>
            <a:r>
              <a:rPr lang="de-DE" sz="1400" b="1" dirty="0" smtClean="0"/>
              <a:t>) Settings: Range Mode &amp; Range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0" y="4649173"/>
            <a:ext cx="2918765" cy="307777"/>
          </a:xfrm>
          <a:prstGeom prst="rect">
            <a:avLst/>
          </a:prstGeom>
          <a:solidFill>
            <a:schemeClr val="bg1"/>
          </a:solidFill>
          <a:ln w="25400">
            <a:solidFill>
              <a:srgbClr val="FFC00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b="1" dirty="0"/>
              <a:t>3</a:t>
            </a:r>
            <a:r>
              <a:rPr lang="de-DE" sz="1400" b="1" dirty="0" smtClean="0"/>
              <a:t>) Frequenz: Datenrate</a:t>
            </a:r>
          </a:p>
        </p:txBody>
      </p:sp>
      <p:pic>
        <p:nvPicPr>
          <p:cNvPr id="17" name="Picture 3" descr="D:\AndiPrograms\FastStone Capture\FileDump\ScreenShot00189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2" t="18440" r="68464" b="56493"/>
          <a:stretch/>
        </p:blipFill>
        <p:spPr bwMode="auto">
          <a:xfrm>
            <a:off x="4029075" y="1550309"/>
            <a:ext cx="2000249" cy="2267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feld 17"/>
          <p:cNvSpPr txBox="1"/>
          <p:nvPr/>
        </p:nvSpPr>
        <p:spPr>
          <a:xfrm>
            <a:off x="6902948" y="1260025"/>
            <a:ext cx="2241052" cy="307777"/>
          </a:xfrm>
          <a:prstGeom prst="rect">
            <a:avLst/>
          </a:prstGeom>
          <a:solidFill>
            <a:schemeClr val="bg1"/>
          </a:solidFill>
          <a:ln w="25400">
            <a:solidFill>
              <a:srgbClr val="FFC00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b="1" dirty="0" smtClean="0"/>
              <a:t>6) Expert Setting: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6902948" y="1567802"/>
            <a:ext cx="2241053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dirty="0" smtClean="0"/>
              <a:t>Testfunktion GS01T_ML: 100 mA (fest)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735627" y="1838325"/>
            <a:ext cx="1274067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dirty="0" smtClean="0">
                <a:solidFill>
                  <a:schemeClr val="bg1"/>
                </a:solidFill>
              </a:rPr>
              <a:t>=Teilchenzahl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5387186" y="2687066"/>
            <a:ext cx="2241053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b="1" dirty="0" smtClean="0"/>
              <a:t>Etliche Größen sind für die SW-Entwickler!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2236550" y="5920601"/>
            <a:ext cx="2241053" cy="73866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b="1" dirty="0" smtClean="0">
                <a:solidFill>
                  <a:srgbClr val="0000CC"/>
                </a:solidFill>
              </a:rPr>
              <a:t>Bei 100 kHz kann es zu</a:t>
            </a:r>
          </a:p>
          <a:p>
            <a:pPr algn="l"/>
            <a:r>
              <a:rPr lang="de-DE" sz="1400" b="1" dirty="0" smtClean="0">
                <a:solidFill>
                  <a:srgbClr val="0000CC"/>
                </a:solidFill>
              </a:rPr>
              <a:t>Übertragungsfehlern kommen!</a:t>
            </a:r>
            <a:endParaRPr lang="de-DE" sz="1400" b="1" dirty="0" smtClean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51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43745"/>
            <a:ext cx="9144000" cy="787557"/>
          </a:xfrm>
        </p:spPr>
        <p:txBody>
          <a:bodyPr/>
          <a:lstStyle/>
          <a:p>
            <a:r>
              <a:rPr lang="de-DE" dirty="0" smtClean="0"/>
              <a:t>Überblick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SIS18 Strommessung</a:t>
            </a:r>
          </a:p>
          <a:p>
            <a:pPr lvl="1"/>
            <a:r>
              <a:rPr lang="de-DE" dirty="0" smtClean="0"/>
              <a:t>AC Transformatoren</a:t>
            </a:r>
          </a:p>
          <a:p>
            <a:pPr lvl="1"/>
            <a:r>
              <a:rPr lang="de-DE" dirty="0" smtClean="0"/>
              <a:t>DC Transformatoren</a:t>
            </a:r>
          </a:p>
          <a:p>
            <a:pPr lvl="1"/>
            <a:endParaRPr lang="de-DE" dirty="0"/>
          </a:p>
          <a:p>
            <a:r>
              <a:rPr lang="de-DE" dirty="0" smtClean="0"/>
              <a:t>BPM System</a:t>
            </a:r>
          </a:p>
          <a:p>
            <a:pPr lvl="1"/>
            <a:r>
              <a:rPr lang="de-DE" dirty="0" smtClean="0"/>
              <a:t>„Trafoproblem“ in neuer Tunnelelektronik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M. Schwickert|Strahldiagnose Unilac, SIS18|Operateursschulung|10.04.2018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801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40279"/>
          </a:xfrm>
        </p:spPr>
        <p:txBody>
          <a:bodyPr/>
          <a:lstStyle/>
          <a:p>
            <a:r>
              <a:rPr lang="de-DE" dirty="0" smtClean="0"/>
              <a:t>SIS18: </a:t>
            </a:r>
            <a:r>
              <a:rPr lang="de-DE" dirty="0" smtClean="0"/>
              <a:t>	GSI </a:t>
            </a:r>
            <a:r>
              <a:rPr lang="de-DE" dirty="0" smtClean="0"/>
              <a:t>Trafo GS09DT_ML</a:t>
            </a:r>
            <a:br>
              <a:rPr lang="de-DE" dirty="0" smtClean="0"/>
            </a:br>
            <a:r>
              <a:rPr lang="de-DE" dirty="0" smtClean="0"/>
              <a:t>Störung auf Rampe: I &gt; 70 mA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20</a:t>
            </a:fld>
            <a:endParaRPr lang="de-DE"/>
          </a:p>
        </p:txBody>
      </p:sp>
      <p:pic>
        <p:nvPicPr>
          <p:cNvPr id="8195" name="Picture 3" descr="D:\FAIR\Organisation\GeneralFAIR\Accelerators\SIS18\Retrofit\Trafo_kaputt_sw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5025"/>
            <a:ext cx="5710577" cy="446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:\FAIR\Organisation\GeneralFAIR\Accelerators\SIS18\Retrofit\Trafo_gut_sw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098" y="1774564"/>
            <a:ext cx="4735902" cy="377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552450" y="3291959"/>
            <a:ext cx="1236236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b="1" dirty="0" smtClean="0"/>
              <a:t>Strom (A)</a:t>
            </a:r>
          </a:p>
        </p:txBody>
      </p:sp>
      <p:cxnSp>
        <p:nvCxnSpPr>
          <p:cNvPr id="8" name="Gerader Verbinder 7"/>
          <p:cNvCxnSpPr/>
          <p:nvPr/>
        </p:nvCxnSpPr>
        <p:spPr>
          <a:xfrm>
            <a:off x="552450" y="5600700"/>
            <a:ext cx="4895850" cy="0"/>
          </a:xfrm>
          <a:prstGeom prst="line">
            <a:avLst/>
          </a:prstGeom>
          <a:ln w="22225">
            <a:solidFill>
              <a:srgbClr val="0000CC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552450" y="5216009"/>
            <a:ext cx="877163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b="1" dirty="0" smtClean="0">
                <a:solidFill>
                  <a:srgbClr val="0000CC"/>
                </a:solidFill>
              </a:rPr>
              <a:t>50 mA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4943475" y="2806184"/>
            <a:ext cx="1441420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b="1" dirty="0" smtClean="0"/>
              <a:t>Strom (mA)</a:t>
            </a:r>
          </a:p>
        </p:txBody>
      </p:sp>
      <p:cxnSp>
        <p:nvCxnSpPr>
          <p:cNvPr id="13" name="Gerader Verbinder 12"/>
          <p:cNvCxnSpPr/>
          <p:nvPr/>
        </p:nvCxnSpPr>
        <p:spPr>
          <a:xfrm>
            <a:off x="4943475" y="3390900"/>
            <a:ext cx="4086225" cy="0"/>
          </a:xfrm>
          <a:prstGeom prst="line">
            <a:avLst/>
          </a:prstGeom>
          <a:ln w="22225">
            <a:solidFill>
              <a:srgbClr val="0000CC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4906238" y="3107293"/>
            <a:ext cx="877163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b="1" dirty="0">
                <a:solidFill>
                  <a:srgbClr val="0000CC"/>
                </a:solidFill>
              </a:rPr>
              <a:t>7</a:t>
            </a:r>
            <a:r>
              <a:rPr lang="de-DE" b="1" dirty="0" smtClean="0">
                <a:solidFill>
                  <a:srgbClr val="0000CC"/>
                </a:solidFill>
              </a:rPr>
              <a:t>0 mA</a:t>
            </a:r>
          </a:p>
        </p:txBody>
      </p:sp>
      <p:sp>
        <p:nvSpPr>
          <p:cNvPr id="14" name="Rechteck 13"/>
          <p:cNvSpPr/>
          <p:nvPr/>
        </p:nvSpPr>
        <p:spPr>
          <a:xfrm>
            <a:off x="1019432" y="3291960"/>
            <a:ext cx="2193325" cy="2849348"/>
          </a:xfrm>
          <a:prstGeom prst="rect">
            <a:avLst/>
          </a:prstGeom>
          <a:solidFill>
            <a:srgbClr val="FDBB63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564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22968"/>
          </a:xfrm>
        </p:spPr>
        <p:txBody>
          <a:bodyPr/>
          <a:lstStyle/>
          <a:p>
            <a:r>
              <a:rPr lang="de-DE" dirty="0" smtClean="0"/>
              <a:t>SIS18: 	GSI </a:t>
            </a:r>
            <a:r>
              <a:rPr lang="de-DE" dirty="0" smtClean="0"/>
              <a:t>Trafo S09DT_ML</a:t>
            </a:r>
            <a:br>
              <a:rPr lang="de-DE" dirty="0" smtClean="0"/>
            </a:br>
            <a:r>
              <a:rPr lang="de-DE" dirty="0" smtClean="0"/>
              <a:t>Störung auf Rampe: I &gt; 70 mA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21</a:t>
            </a:fld>
            <a:endParaRPr lang="de-DE"/>
          </a:p>
        </p:txBody>
      </p:sp>
      <p:pic>
        <p:nvPicPr>
          <p:cNvPr id="9218" name="Picture 2" descr="D:\FAIR\Organisation\GeneralFAIR\Accelerators\SIS18\Retrofit\PCT_Info\comp_dcc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34090"/>
            <a:ext cx="7339915" cy="534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3369456" y="3277999"/>
            <a:ext cx="3696268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b="1" dirty="0" smtClean="0"/>
              <a:t>Grenze ~35 mA vor Modifikation</a:t>
            </a:r>
          </a:p>
          <a:p>
            <a:pPr algn="l"/>
            <a:r>
              <a:rPr lang="de-DE" b="1" dirty="0" smtClean="0">
                <a:solidFill>
                  <a:srgbClr val="0000CC"/>
                </a:solidFill>
              </a:rPr>
              <a:t>heute:   ~70 mA</a:t>
            </a:r>
          </a:p>
        </p:txBody>
      </p:sp>
    </p:spTree>
    <p:extLst>
      <p:ext uri="{BB962C8B-B14F-4D97-AF65-F5344CB8AC3E}">
        <p14:creationId xmlns:p14="http://schemas.microsoft.com/office/powerpoint/2010/main" val="270351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5067"/>
          </a:xfrm>
        </p:spPr>
        <p:txBody>
          <a:bodyPr>
            <a:normAutofit/>
          </a:bodyPr>
          <a:lstStyle/>
          <a:p>
            <a:r>
              <a:rPr lang="de-DE" dirty="0" smtClean="0"/>
              <a:t>SIS18:	Messung GS01DT_ML (Juli 2016)</a:t>
            </a:r>
            <a:br>
              <a:rPr lang="de-DE" dirty="0" smtClean="0"/>
            </a:br>
            <a:r>
              <a:rPr lang="de-DE" dirty="0" smtClean="0"/>
              <a:t>Magnetische Störung durch Dipol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22</a:t>
            </a:fld>
            <a:endParaRPr lang="de-DE"/>
          </a:p>
        </p:txBody>
      </p:sp>
      <p:pic>
        <p:nvPicPr>
          <p:cNvPr id="7170" name="Picture 2" descr="G:\S01_Bergoz_PCT\CurrentComparis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408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0" y="1202358"/>
            <a:ext cx="9144000" cy="83099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600" b="1" dirty="0" smtClean="0"/>
              <a:t>Umzug von </a:t>
            </a:r>
            <a:r>
              <a:rPr lang="de-DE" sz="1600" b="1" dirty="0" smtClean="0"/>
              <a:t>S07 </a:t>
            </a:r>
            <a:r>
              <a:rPr lang="de-DE" sz="1600" b="1" dirty="0" smtClean="0"/>
              <a:t>nach </a:t>
            </a:r>
            <a:r>
              <a:rPr lang="de-DE" sz="1600" b="1" dirty="0" smtClean="0"/>
              <a:t>S01</a:t>
            </a:r>
            <a:r>
              <a:rPr lang="de-DE" sz="1600" b="1" dirty="0" smtClean="0"/>
              <a:t>:	</a:t>
            </a:r>
            <a:r>
              <a:rPr lang="de-DE" sz="1600" b="1" dirty="0" smtClean="0">
                <a:solidFill>
                  <a:srgbClr val="0000CC"/>
                </a:solidFill>
              </a:rPr>
              <a:t>Störung Faktor 5 – 10 gewachsen ~1800 µA/T</a:t>
            </a:r>
          </a:p>
          <a:p>
            <a:pPr algn="l"/>
            <a:r>
              <a:rPr lang="de-DE" sz="1600" b="1" dirty="0"/>
              <a:t>	</a:t>
            </a:r>
            <a:r>
              <a:rPr lang="de-DE" sz="1600" b="1" dirty="0" smtClean="0"/>
              <a:t>		</a:t>
            </a:r>
            <a:r>
              <a:rPr lang="de-DE" sz="1600" b="1" dirty="0" smtClean="0"/>
              <a:t>			Vergleich </a:t>
            </a:r>
            <a:r>
              <a:rPr lang="de-DE" sz="1600" b="1" dirty="0" smtClean="0"/>
              <a:t>GS09DT_ML</a:t>
            </a:r>
            <a:r>
              <a:rPr lang="de-DE" sz="1600" b="1" dirty="0" smtClean="0"/>
              <a:t>:    	</a:t>
            </a:r>
            <a:r>
              <a:rPr lang="de-DE" sz="1600" b="1" dirty="0"/>
              <a:t> </a:t>
            </a:r>
            <a:r>
              <a:rPr lang="de-DE" sz="1600" b="1" dirty="0" smtClean="0"/>
              <a:t>       </a:t>
            </a:r>
            <a:r>
              <a:rPr lang="de-DE" sz="1600" b="1" dirty="0" smtClean="0"/>
              <a:t>~ 6 </a:t>
            </a:r>
            <a:r>
              <a:rPr lang="de-DE" sz="1600" b="1" dirty="0" smtClean="0"/>
              <a:t>µA/T (Faktor 300 kleiner !!!)</a:t>
            </a:r>
          </a:p>
          <a:p>
            <a:pPr algn="l"/>
            <a:r>
              <a:rPr lang="de-DE" sz="1600" b="1" dirty="0" smtClean="0"/>
              <a:t>Abzug der Störung auf Basis der bekannten </a:t>
            </a:r>
            <a:r>
              <a:rPr lang="de-DE" sz="1600" b="1" dirty="0" smtClean="0"/>
              <a:t>Dipolrampe</a:t>
            </a:r>
            <a:endParaRPr lang="de-DE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204860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23</a:t>
            </a:fld>
            <a:endParaRPr lang="de-DE"/>
          </a:p>
        </p:txBody>
      </p:sp>
      <p:pic>
        <p:nvPicPr>
          <p:cNvPr id="14338" name="Picture 2" descr="G:\Messungen\2018\GS01DT_ML\2018-07-05_04-44-52_sdlx02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4" b="8950"/>
          <a:stretch/>
        </p:blipFill>
        <p:spPr bwMode="auto">
          <a:xfrm>
            <a:off x="182457" y="1260391"/>
            <a:ext cx="8389049" cy="426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0" y="0"/>
            <a:ext cx="9144000" cy="93506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smtClean="0"/>
              <a:t>SIS18:	Messung GS01DT_ML (Juli 2018)</a:t>
            </a:r>
            <a:br>
              <a:rPr lang="de-DE" dirty="0" smtClean="0"/>
            </a:br>
            <a:r>
              <a:rPr lang="de-DE" dirty="0" smtClean="0"/>
              <a:t>Magnetische Störung durch Dipol</a:t>
            </a:r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6790331" y="2559139"/>
            <a:ext cx="1781175" cy="658254"/>
          </a:xfrm>
          <a:prstGeom prst="rect">
            <a:avLst/>
          </a:prstGeom>
          <a:solidFill>
            <a:srgbClr val="FDBB63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0" y="5598770"/>
            <a:ext cx="9144000" cy="107721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600" b="1" dirty="0" smtClean="0"/>
              <a:t>Maßnahme 1. Wahl zur Abhilfe: Konstruktion einer neuen µ-Metallabschirmung</a:t>
            </a:r>
          </a:p>
          <a:p>
            <a:pPr algn="ctr"/>
            <a:r>
              <a:rPr lang="de-DE" sz="1600" b="1" dirty="0" smtClean="0">
                <a:solidFill>
                  <a:srgbClr val="0000CC"/>
                </a:solidFill>
              </a:rPr>
              <a:t>Abzug der Störung in FESA Klasse per LSA Daten </a:t>
            </a:r>
            <a:r>
              <a:rPr lang="de-DE" sz="1600" b="1" dirty="0" smtClean="0">
                <a:solidFill>
                  <a:srgbClr val="0000CC"/>
                </a:solidFill>
              </a:rPr>
              <a:t>(oder </a:t>
            </a:r>
            <a:r>
              <a:rPr lang="de-DE" sz="1600" b="1" dirty="0" smtClean="0">
                <a:solidFill>
                  <a:srgbClr val="0000CC"/>
                </a:solidFill>
              </a:rPr>
              <a:t>gespeicherter </a:t>
            </a:r>
            <a:r>
              <a:rPr lang="de-DE" sz="1600" b="1" dirty="0" smtClean="0">
                <a:solidFill>
                  <a:srgbClr val="0000CC"/>
                </a:solidFill>
              </a:rPr>
              <a:t>„</a:t>
            </a:r>
            <a:r>
              <a:rPr lang="de-DE" sz="1600" b="1" dirty="0" err="1" smtClean="0">
                <a:solidFill>
                  <a:srgbClr val="0000CC"/>
                </a:solidFill>
              </a:rPr>
              <a:t>Stör</a:t>
            </a:r>
            <a:r>
              <a:rPr lang="de-DE" sz="1600" b="1" dirty="0" err="1" smtClean="0">
                <a:solidFill>
                  <a:srgbClr val="0000CC"/>
                </a:solidFill>
              </a:rPr>
              <a:t>spur</a:t>
            </a:r>
            <a:r>
              <a:rPr lang="de-DE" sz="1600" b="1" dirty="0" smtClean="0">
                <a:solidFill>
                  <a:srgbClr val="0000CC"/>
                </a:solidFill>
              </a:rPr>
              <a:t>“ ist </a:t>
            </a:r>
            <a:r>
              <a:rPr lang="de-DE" sz="1600" b="1" dirty="0" smtClean="0">
                <a:solidFill>
                  <a:srgbClr val="0000CC"/>
                </a:solidFill>
              </a:rPr>
              <a:t>vorbereitet), </a:t>
            </a:r>
            <a:r>
              <a:rPr lang="de-DE" sz="1600" b="1" dirty="0" smtClean="0">
                <a:solidFill>
                  <a:srgbClr val="0000CC"/>
                </a:solidFill>
              </a:rPr>
              <a:t>LSA-Koeffizienten sind noch zu bestimmen (im </a:t>
            </a:r>
            <a:r>
              <a:rPr lang="de-DE" sz="1600" b="1" dirty="0" err="1" smtClean="0">
                <a:solidFill>
                  <a:srgbClr val="0000CC"/>
                </a:solidFill>
              </a:rPr>
              <a:t>DryRun</a:t>
            </a:r>
            <a:r>
              <a:rPr lang="de-DE" sz="1600" b="1" dirty="0" smtClean="0">
                <a:solidFill>
                  <a:srgbClr val="0000CC"/>
                </a:solidFill>
              </a:rPr>
              <a:t> mit geeignetem Zyklus???) !!!</a:t>
            </a:r>
          </a:p>
        </p:txBody>
      </p:sp>
      <p:sp>
        <p:nvSpPr>
          <p:cNvPr id="10" name="Rechteck 9"/>
          <p:cNvSpPr/>
          <p:nvPr/>
        </p:nvSpPr>
        <p:spPr>
          <a:xfrm>
            <a:off x="6790331" y="4627093"/>
            <a:ext cx="1781175" cy="658254"/>
          </a:xfrm>
          <a:prstGeom prst="rect">
            <a:avLst/>
          </a:prstGeom>
          <a:solidFill>
            <a:srgbClr val="FDBB63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487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5067"/>
          </a:xfrm>
        </p:spPr>
        <p:txBody>
          <a:bodyPr/>
          <a:lstStyle/>
          <a:p>
            <a:r>
              <a:rPr lang="de-DE" dirty="0" smtClean="0"/>
              <a:t>SIS18 </a:t>
            </a:r>
            <a:r>
              <a:rPr lang="de-DE" dirty="0" smtClean="0"/>
              <a:t>/ HEST: Langsame Extraktion </a:t>
            </a:r>
            <a:br>
              <a:rPr lang="de-DE" dirty="0" smtClean="0"/>
            </a:br>
            <a:r>
              <a:rPr lang="de-DE" dirty="0" smtClean="0"/>
              <a:t>LASSIE </a:t>
            </a:r>
            <a:r>
              <a:rPr lang="de-DE" dirty="0" smtClean="0"/>
              <a:t>Anwendung</a:t>
            </a:r>
            <a:r>
              <a:rPr lang="de-DE" dirty="0" smtClean="0"/>
              <a:t>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24</a:t>
            </a:fld>
            <a:endParaRPr lang="de-DE"/>
          </a:p>
        </p:txBody>
      </p:sp>
      <p:pic>
        <p:nvPicPr>
          <p:cNvPr id="12290" name="Picture 2" descr="D:\FAIR\Organisation\GeneralFAIR\Accelerators\SIS18\Retrofit\PCT_Info\2018-12-14_10-56-17_asl741_lassie-spill-f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84" y="1238770"/>
            <a:ext cx="8831543" cy="533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0" y="5848496"/>
            <a:ext cx="1648208" cy="73866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b="1" dirty="0" smtClean="0"/>
              <a:t>Schwelle</a:t>
            </a:r>
          </a:p>
          <a:p>
            <a:pPr algn="l"/>
            <a:r>
              <a:rPr lang="de-DE" sz="1400" b="1" dirty="0" err="1" smtClean="0"/>
              <a:t>Under</a:t>
            </a:r>
            <a:r>
              <a:rPr lang="de-DE" sz="1400" b="1" dirty="0" smtClean="0"/>
              <a:t>/</a:t>
            </a:r>
            <a:r>
              <a:rPr lang="de-DE" sz="1400" b="1" dirty="0" err="1" smtClean="0"/>
              <a:t>Overrange</a:t>
            </a:r>
            <a:endParaRPr lang="de-DE" sz="1400" b="1" dirty="0" smtClean="0"/>
          </a:p>
          <a:p>
            <a:pPr algn="l"/>
            <a:r>
              <a:rPr lang="de-DE" sz="1400" b="1" dirty="0" smtClean="0"/>
              <a:t>    5% / 95%</a:t>
            </a:r>
          </a:p>
        </p:txBody>
      </p:sp>
    </p:spTree>
    <p:extLst>
      <p:ext uri="{BB962C8B-B14F-4D97-AF65-F5344CB8AC3E}">
        <p14:creationId xmlns:p14="http://schemas.microsoft.com/office/powerpoint/2010/main" val="118230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8463"/>
          </a:xfrm>
        </p:spPr>
        <p:txBody>
          <a:bodyPr/>
          <a:lstStyle/>
          <a:p>
            <a:r>
              <a:rPr lang="de-DE" dirty="0" smtClean="0"/>
              <a:t>SIS18/ESR:	BPM System</a:t>
            </a:r>
            <a:r>
              <a:rPr lang="de-DE" dirty="0"/>
              <a:t> </a:t>
            </a:r>
            <a:r>
              <a:rPr lang="de-DE" dirty="0" smtClean="0"/>
              <a:t>Status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210053"/>
            <a:ext cx="9144000" cy="4903585"/>
          </a:xfrm>
        </p:spPr>
        <p:txBody>
          <a:bodyPr>
            <a:normAutofit/>
          </a:bodyPr>
          <a:lstStyle/>
          <a:p>
            <a:r>
              <a:rPr lang="de-DE" sz="1800" dirty="0" smtClean="0"/>
              <a:t>SIS18:</a:t>
            </a:r>
          </a:p>
          <a:p>
            <a:pPr lvl="1"/>
            <a:r>
              <a:rPr lang="de-DE" sz="1800" dirty="0" smtClean="0">
                <a:solidFill>
                  <a:srgbClr val="0000CC"/>
                </a:solidFill>
              </a:rPr>
              <a:t>2 parallele Systeme:</a:t>
            </a:r>
            <a:r>
              <a:rPr lang="de-DE" sz="1800" dirty="0" smtClean="0"/>
              <a:t>	</a:t>
            </a:r>
            <a:r>
              <a:rPr lang="de-DE" sz="1800" dirty="0" err="1" smtClean="0"/>
              <a:t>Libera</a:t>
            </a:r>
            <a:r>
              <a:rPr lang="de-DE" sz="1800" dirty="0" smtClean="0"/>
              <a:t> </a:t>
            </a:r>
            <a:r>
              <a:rPr lang="de-DE" sz="1800" dirty="0" err="1" smtClean="0"/>
              <a:t>Platform</a:t>
            </a:r>
            <a:r>
              <a:rPr lang="de-DE" sz="1800" dirty="0" smtClean="0"/>
              <a:t> A (TOPOS für Betrieb)</a:t>
            </a:r>
          </a:p>
          <a:p>
            <a:pPr marL="457200" lvl="1" indent="0">
              <a:buNone/>
            </a:pPr>
            <a:r>
              <a:rPr lang="de-DE" sz="1800" dirty="0"/>
              <a:t>	</a:t>
            </a:r>
            <a:r>
              <a:rPr lang="de-DE" sz="1800" dirty="0" smtClean="0"/>
              <a:t>					</a:t>
            </a:r>
            <a:r>
              <a:rPr lang="de-DE" sz="1800" dirty="0" err="1" smtClean="0"/>
              <a:t>Libera</a:t>
            </a:r>
            <a:r>
              <a:rPr lang="de-DE" sz="1800" dirty="0" smtClean="0"/>
              <a:t> </a:t>
            </a:r>
            <a:r>
              <a:rPr lang="de-DE" sz="1800" dirty="0" err="1" smtClean="0"/>
              <a:t>Platform</a:t>
            </a:r>
            <a:r>
              <a:rPr lang="de-DE" sz="1800" dirty="0" smtClean="0"/>
              <a:t> B (FAIR Hardware für Entwicklung)</a:t>
            </a:r>
          </a:p>
          <a:p>
            <a:pPr lvl="1"/>
            <a:r>
              <a:rPr lang="de-DE" sz="1800" dirty="0" smtClean="0"/>
              <a:t>FAIR Hardware für COFB Tests (und SW&amp;FW Abnahmen), Ansteuerung Netzgeräte möglich</a:t>
            </a:r>
          </a:p>
          <a:p>
            <a:pPr lvl="1"/>
            <a:r>
              <a:rPr lang="de-DE" sz="1800" dirty="0" smtClean="0"/>
              <a:t>Beschaffung Ersatz für existierende </a:t>
            </a:r>
            <a:r>
              <a:rPr lang="de-DE" sz="1800" dirty="0" err="1" smtClean="0"/>
              <a:t>Platform</a:t>
            </a:r>
            <a:r>
              <a:rPr lang="de-DE" sz="1800" dirty="0" smtClean="0"/>
              <a:t> A läuft</a:t>
            </a:r>
          </a:p>
          <a:p>
            <a:pPr lvl="1"/>
            <a:r>
              <a:rPr lang="de-DE" sz="1800" dirty="0" smtClean="0">
                <a:solidFill>
                  <a:srgbClr val="0000CC"/>
                </a:solidFill>
              </a:rPr>
              <a:t>Einbau der </a:t>
            </a:r>
            <a:r>
              <a:rPr lang="de-DE" sz="1800" dirty="0" err="1" smtClean="0">
                <a:solidFill>
                  <a:srgbClr val="0000CC"/>
                </a:solidFill>
              </a:rPr>
              <a:t>Matching</a:t>
            </a:r>
            <a:r>
              <a:rPr lang="de-DE" sz="1800" dirty="0" smtClean="0">
                <a:solidFill>
                  <a:srgbClr val="0000CC"/>
                </a:solidFill>
              </a:rPr>
              <a:t> Transformer (</a:t>
            </a:r>
            <a:r>
              <a:rPr lang="de-DE" sz="1800" dirty="0" err="1" smtClean="0">
                <a:solidFill>
                  <a:srgbClr val="0000CC"/>
                </a:solidFill>
              </a:rPr>
              <a:t>Impedanzanpassung</a:t>
            </a:r>
            <a:r>
              <a:rPr lang="de-DE" sz="1800" dirty="0" smtClean="0">
                <a:solidFill>
                  <a:srgbClr val="0000CC"/>
                </a:solidFill>
              </a:rPr>
              <a:t>) und neuen HPA Verstärker [-50,60] dB</a:t>
            </a:r>
            <a:r>
              <a:rPr lang="de-DE" sz="1800" dirty="0" smtClean="0"/>
              <a:t>	</a:t>
            </a:r>
          </a:p>
          <a:p>
            <a:r>
              <a:rPr lang="de-DE" sz="1800" dirty="0" smtClean="0"/>
              <a:t>ESR:</a:t>
            </a:r>
          </a:p>
          <a:p>
            <a:pPr lvl="1" indent="-342900"/>
            <a:r>
              <a:rPr lang="de-DE" sz="1800" dirty="0" smtClean="0">
                <a:solidFill>
                  <a:srgbClr val="0000CC"/>
                </a:solidFill>
              </a:rPr>
              <a:t>Neues BPM System (</a:t>
            </a:r>
            <a:r>
              <a:rPr lang="de-DE" sz="1800" dirty="0" err="1" smtClean="0">
                <a:solidFill>
                  <a:srgbClr val="0000CC"/>
                </a:solidFill>
              </a:rPr>
              <a:t>Libera</a:t>
            </a:r>
            <a:r>
              <a:rPr lang="de-DE" sz="1800" dirty="0" smtClean="0">
                <a:solidFill>
                  <a:srgbClr val="0000CC"/>
                </a:solidFill>
              </a:rPr>
              <a:t> </a:t>
            </a:r>
            <a:r>
              <a:rPr lang="de-DE" sz="1800" dirty="0" err="1" smtClean="0">
                <a:solidFill>
                  <a:srgbClr val="0000CC"/>
                </a:solidFill>
              </a:rPr>
              <a:t>Platform</a:t>
            </a:r>
            <a:r>
              <a:rPr lang="de-DE" sz="1800" dirty="0" smtClean="0">
                <a:solidFill>
                  <a:srgbClr val="0000CC"/>
                </a:solidFill>
              </a:rPr>
              <a:t> B) mit Basisversion einer FESA-Klasse </a:t>
            </a:r>
            <a:r>
              <a:rPr lang="de-DE" sz="1800" dirty="0" smtClean="0"/>
              <a:t>von </a:t>
            </a:r>
            <a:r>
              <a:rPr lang="de-DE" sz="1800" dirty="0" err="1" smtClean="0"/>
              <a:t>Cosylab</a:t>
            </a:r>
            <a:r>
              <a:rPr lang="de-DE" sz="1800" dirty="0" smtClean="0"/>
              <a:t> zur Evaluierung der SW</a:t>
            </a:r>
          </a:p>
          <a:p>
            <a:pPr lvl="1" indent="-342900"/>
            <a:r>
              <a:rPr lang="de-DE" sz="1800" dirty="0" smtClean="0"/>
              <a:t>Keine Änderungen an BPM Verstärkern. Neue HPAs vorhanden, Einbau geplant für nahe Zukunft, wenn …</a:t>
            </a:r>
            <a:endParaRPr lang="de-DE" sz="18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765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080" y="0"/>
            <a:ext cx="9145080" cy="950495"/>
          </a:xfrm>
        </p:spPr>
        <p:txBody>
          <a:bodyPr/>
          <a:lstStyle/>
          <a:p>
            <a:r>
              <a:rPr lang="de-DE" dirty="0" smtClean="0"/>
              <a:t>SIS18:	BPM-Störung nach Einbau	</a:t>
            </a:r>
            <a:br>
              <a:rPr lang="de-DE" dirty="0" smtClean="0"/>
            </a:br>
            <a:r>
              <a:rPr lang="de-DE" dirty="0"/>
              <a:t>	</a:t>
            </a:r>
            <a:r>
              <a:rPr lang="de-DE" dirty="0" smtClean="0"/>
              <a:t>		</a:t>
            </a:r>
            <a:r>
              <a:rPr lang="de-DE" dirty="0" err="1" smtClean="0"/>
              <a:t>Matching</a:t>
            </a:r>
            <a:r>
              <a:rPr lang="de-DE" dirty="0" smtClean="0"/>
              <a:t> Trafo &amp; HPA Verstärker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26</a:t>
            </a:fld>
            <a:endParaRPr lang="de-DE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198938" y="2117557"/>
            <a:ext cx="749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9pPr>
          </a:lstStyle>
          <a:p>
            <a:pPr algn="l" eaLnBrk="1" hangingPunct="1"/>
            <a:r>
              <a:rPr lang="en-US" altLang="de-DE" sz="1500">
                <a:solidFill>
                  <a:srgbClr val="000000"/>
                </a:solidFill>
                <a:latin typeface="Times New Roman" panose="02020603050405020304" pitchFamily="18" charset="0"/>
              </a:rPr>
              <a:t>amplifier</a:t>
            </a:r>
            <a:endParaRPr lang="en-US" altLang="de-DE" sz="2400" u="sng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5702300" y="1957220"/>
            <a:ext cx="1649413" cy="1670050"/>
            <a:chOff x="2526" y="971"/>
            <a:chExt cx="762" cy="351"/>
          </a:xfrm>
        </p:grpSpPr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2526" y="971"/>
              <a:ext cx="762" cy="351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6" y="971"/>
              <a:ext cx="762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2526" y="971"/>
              <a:ext cx="762" cy="351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2526" y="971"/>
              <a:ext cx="762" cy="351"/>
            </a:xfrm>
            <a:prstGeom prst="rect">
              <a:avLst/>
            </a:prstGeom>
            <a:noFill/>
            <a:ln w="52388" cap="rnd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</p:grp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5926138" y="2231857"/>
            <a:ext cx="11811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de-DE" sz="1500">
                <a:solidFill>
                  <a:srgbClr val="000000"/>
                </a:solidFill>
                <a:latin typeface="Times New Roman" panose="02020603050405020304" pitchFamily="18" charset="0"/>
              </a:rPr>
              <a:t>ADC</a:t>
            </a:r>
          </a:p>
          <a:p>
            <a:pPr eaLnBrk="1" hangingPunct="1"/>
            <a:r>
              <a:rPr lang="en-US" altLang="de-DE" sz="1500">
                <a:solidFill>
                  <a:srgbClr val="000000"/>
                </a:solidFill>
                <a:latin typeface="Times New Roman" panose="02020603050405020304" pitchFamily="18" charset="0"/>
              </a:rPr>
              <a:t>and</a:t>
            </a:r>
          </a:p>
          <a:p>
            <a:pPr eaLnBrk="1" hangingPunct="1"/>
            <a:r>
              <a:rPr lang="en-US" altLang="de-DE" sz="1500">
                <a:solidFill>
                  <a:srgbClr val="000000"/>
                </a:solidFill>
                <a:latin typeface="Times New Roman" panose="02020603050405020304" pitchFamily="18" charset="0"/>
              </a:rPr>
              <a:t>position evaluation</a:t>
            </a:r>
            <a:endParaRPr lang="en-US" altLang="de-DE" sz="2400" u="sng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13" name="Group 10"/>
          <p:cNvGrpSpPr>
            <a:grpSpLocks/>
          </p:cNvGrpSpPr>
          <p:nvPr/>
        </p:nvGrpSpPr>
        <p:grpSpPr bwMode="auto">
          <a:xfrm flipH="1">
            <a:off x="7894638" y="2314407"/>
            <a:ext cx="1103312" cy="1023938"/>
            <a:chOff x="4519" y="1029"/>
            <a:chExt cx="703" cy="235"/>
          </a:xfrm>
        </p:grpSpPr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4519" y="1029"/>
              <a:ext cx="703" cy="235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pic>
          <p:nvPicPr>
            <p:cNvPr id="15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9" y="1029"/>
              <a:ext cx="703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3"/>
            <p:cNvSpPr>
              <a:spLocks noChangeArrowheads="1"/>
            </p:cNvSpPr>
            <p:nvPr/>
          </p:nvSpPr>
          <p:spPr bwMode="auto">
            <a:xfrm>
              <a:off x="4519" y="1029"/>
              <a:ext cx="703" cy="235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4519" y="1029"/>
              <a:ext cx="703" cy="235"/>
            </a:xfrm>
            <a:prstGeom prst="rect">
              <a:avLst/>
            </a:prstGeom>
            <a:noFill/>
            <a:ln w="52388" cap="rnd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</p:grpSp>
      <p:sp>
        <p:nvSpPr>
          <p:cNvPr id="18" name="Rectangle 15"/>
          <p:cNvSpPr>
            <a:spLocks noChangeArrowheads="1"/>
          </p:cNvSpPr>
          <p:nvPr/>
        </p:nvSpPr>
        <p:spPr bwMode="auto">
          <a:xfrm flipH="1">
            <a:off x="8051800" y="2482682"/>
            <a:ext cx="85248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9pPr>
          </a:lstStyle>
          <a:p>
            <a:pPr algn="l" eaLnBrk="1" hangingPunct="1"/>
            <a:r>
              <a:rPr lang="en-US" altLang="de-DE" sz="1500">
                <a:solidFill>
                  <a:srgbClr val="000000"/>
                </a:solidFill>
                <a:latin typeface="Times New Roman" panose="02020603050405020304" pitchFamily="18" charset="0"/>
              </a:rPr>
              <a:t>Computer in control room</a:t>
            </a:r>
            <a:endParaRPr lang="en-US" altLang="de-DE" sz="2400" u="sng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" name="AutoShape 16"/>
          <p:cNvSpPr>
            <a:spLocks noChangeArrowheads="1"/>
          </p:cNvSpPr>
          <p:nvPr/>
        </p:nvSpPr>
        <p:spPr bwMode="auto">
          <a:xfrm rot="5400000">
            <a:off x="4113213" y="1727032"/>
            <a:ext cx="1038225" cy="1038225"/>
          </a:xfrm>
          <a:prstGeom prst="flowChartExtra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grpSp>
        <p:nvGrpSpPr>
          <p:cNvPr id="20" name="Group 17"/>
          <p:cNvGrpSpPr>
            <a:grpSpLocks/>
          </p:cNvGrpSpPr>
          <p:nvPr/>
        </p:nvGrpSpPr>
        <p:grpSpPr bwMode="auto">
          <a:xfrm>
            <a:off x="131763" y="2233445"/>
            <a:ext cx="1533525" cy="1169987"/>
            <a:chOff x="88" y="1693"/>
            <a:chExt cx="966" cy="737"/>
          </a:xfrm>
        </p:grpSpPr>
        <p:sp>
          <p:nvSpPr>
            <p:cNvPr id="21" name="Rectangle 18"/>
            <p:cNvSpPr>
              <a:spLocks noChangeArrowheads="1"/>
            </p:cNvSpPr>
            <p:nvPr/>
          </p:nvSpPr>
          <p:spPr bwMode="auto">
            <a:xfrm>
              <a:off x="88" y="1948"/>
              <a:ext cx="3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9pPr>
            </a:lstStyle>
            <a:p>
              <a:pPr algn="l" eaLnBrk="1" hangingPunct="1"/>
              <a:r>
                <a:rPr lang="en-US" altLang="de-DE" sz="1500">
                  <a:solidFill>
                    <a:srgbClr val="000000"/>
                  </a:solidFill>
                  <a:latin typeface="Times New Roman" panose="02020603050405020304" pitchFamily="18" charset="0"/>
                </a:rPr>
                <a:t>pick up</a:t>
              </a:r>
              <a:endParaRPr lang="en-US" altLang="de-DE" sz="2400" u="sng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22" name="Group 19"/>
            <p:cNvGrpSpPr>
              <a:grpSpLocks/>
            </p:cNvGrpSpPr>
            <p:nvPr/>
          </p:nvGrpSpPr>
          <p:grpSpPr bwMode="auto">
            <a:xfrm>
              <a:off x="540" y="1693"/>
              <a:ext cx="514" cy="737"/>
              <a:chOff x="763" y="2408"/>
              <a:chExt cx="514" cy="737"/>
            </a:xfrm>
          </p:grpSpPr>
          <p:sp>
            <p:nvSpPr>
              <p:cNvPr id="23" name="Oval 20"/>
              <p:cNvSpPr>
                <a:spLocks noChangeArrowheads="1"/>
              </p:cNvSpPr>
              <p:nvPr/>
            </p:nvSpPr>
            <p:spPr bwMode="auto">
              <a:xfrm>
                <a:off x="763" y="2519"/>
                <a:ext cx="514" cy="514"/>
              </a:xfrm>
              <a:prstGeom prst="ellipse">
                <a:avLst/>
              </a:prstGeom>
              <a:noFill/>
              <a:ln w="3810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 b="1">
                    <a:solidFill>
                      <a:srgbClr val="0F57C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1000" b="1">
                    <a:solidFill>
                      <a:srgbClr val="0F57C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1000" b="1">
                    <a:solidFill>
                      <a:srgbClr val="0F57C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1000" b="1">
                    <a:solidFill>
                      <a:srgbClr val="0F57C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1000" b="1">
                    <a:solidFill>
                      <a:srgbClr val="0F57C1"/>
                    </a:solidFill>
                    <a:latin typeface="Tahom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 b="1">
                    <a:solidFill>
                      <a:srgbClr val="0F57C1"/>
                    </a:solidFill>
                    <a:latin typeface="Tahom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 b="1">
                    <a:solidFill>
                      <a:srgbClr val="0F57C1"/>
                    </a:solidFill>
                    <a:latin typeface="Tahom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 b="1">
                    <a:solidFill>
                      <a:srgbClr val="0F57C1"/>
                    </a:solidFill>
                    <a:latin typeface="Tahom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 b="1">
                    <a:solidFill>
                      <a:srgbClr val="0F57C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grpSp>
            <p:nvGrpSpPr>
              <p:cNvPr id="24" name="Group 21"/>
              <p:cNvGrpSpPr>
                <a:grpSpLocks/>
              </p:cNvGrpSpPr>
              <p:nvPr/>
            </p:nvGrpSpPr>
            <p:grpSpPr bwMode="auto">
              <a:xfrm>
                <a:off x="937" y="2408"/>
                <a:ext cx="166" cy="250"/>
                <a:chOff x="937" y="2387"/>
                <a:chExt cx="166" cy="250"/>
              </a:xfrm>
            </p:grpSpPr>
            <p:sp>
              <p:nvSpPr>
                <p:cNvPr id="28" name="Line 22"/>
                <p:cNvSpPr>
                  <a:spLocks noChangeShapeType="1"/>
                </p:cNvSpPr>
                <p:nvPr/>
              </p:nvSpPr>
              <p:spPr bwMode="auto">
                <a:xfrm>
                  <a:off x="1020" y="2387"/>
                  <a:ext cx="0" cy="25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de-DE"/>
                </a:p>
              </p:txBody>
            </p:sp>
            <p:sp>
              <p:nvSpPr>
                <p:cNvPr id="29" name="Line 23"/>
                <p:cNvSpPr>
                  <a:spLocks noChangeShapeType="1"/>
                </p:cNvSpPr>
                <p:nvPr/>
              </p:nvSpPr>
              <p:spPr bwMode="auto">
                <a:xfrm>
                  <a:off x="937" y="2630"/>
                  <a:ext cx="166" cy="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de-DE"/>
                </a:p>
              </p:txBody>
            </p:sp>
          </p:grpSp>
          <p:grpSp>
            <p:nvGrpSpPr>
              <p:cNvPr id="25" name="Group 24"/>
              <p:cNvGrpSpPr>
                <a:grpSpLocks/>
              </p:cNvGrpSpPr>
              <p:nvPr/>
            </p:nvGrpSpPr>
            <p:grpSpPr bwMode="auto">
              <a:xfrm flipV="1">
                <a:off x="937" y="2895"/>
                <a:ext cx="166" cy="250"/>
                <a:chOff x="937" y="2692"/>
                <a:chExt cx="166" cy="250"/>
              </a:xfrm>
            </p:grpSpPr>
            <p:sp>
              <p:nvSpPr>
                <p:cNvPr id="26" name="Line 25"/>
                <p:cNvSpPr>
                  <a:spLocks noChangeShapeType="1"/>
                </p:cNvSpPr>
                <p:nvPr/>
              </p:nvSpPr>
              <p:spPr bwMode="auto">
                <a:xfrm>
                  <a:off x="1020" y="2692"/>
                  <a:ext cx="0" cy="25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de-DE"/>
                </a:p>
              </p:txBody>
            </p:sp>
            <p:sp>
              <p:nvSpPr>
                <p:cNvPr id="27" name="Line 26"/>
                <p:cNvSpPr>
                  <a:spLocks noChangeShapeType="1"/>
                </p:cNvSpPr>
                <p:nvPr/>
              </p:nvSpPr>
              <p:spPr bwMode="auto">
                <a:xfrm>
                  <a:off x="937" y="2935"/>
                  <a:ext cx="166" cy="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de-DE"/>
                </a:p>
              </p:txBody>
            </p:sp>
          </p:grpSp>
        </p:grpSp>
      </p:grpSp>
      <p:sp>
        <p:nvSpPr>
          <p:cNvPr id="30" name="Line 27"/>
          <p:cNvSpPr>
            <a:spLocks noChangeShapeType="1"/>
          </p:cNvSpPr>
          <p:nvPr/>
        </p:nvSpPr>
        <p:spPr bwMode="auto">
          <a:xfrm>
            <a:off x="7362825" y="2828757"/>
            <a:ext cx="496888" cy="0"/>
          </a:xfrm>
          <a:prstGeom prst="line">
            <a:avLst/>
          </a:prstGeom>
          <a:noFill/>
          <a:ln w="38100">
            <a:solidFill>
              <a:srgbClr val="0000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31" name="Line 28"/>
          <p:cNvSpPr>
            <a:spLocks noChangeShapeType="1"/>
          </p:cNvSpPr>
          <p:nvPr/>
        </p:nvSpPr>
        <p:spPr bwMode="auto">
          <a:xfrm>
            <a:off x="1247775" y="2244557"/>
            <a:ext cx="2854325" cy="0"/>
          </a:xfrm>
          <a:prstGeom prst="line">
            <a:avLst/>
          </a:prstGeom>
          <a:noFill/>
          <a:ln w="38100">
            <a:solidFill>
              <a:srgbClr val="0000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32" name="Line 29"/>
          <p:cNvSpPr>
            <a:spLocks noChangeShapeType="1"/>
          </p:cNvSpPr>
          <p:nvPr/>
        </p:nvSpPr>
        <p:spPr bwMode="auto">
          <a:xfrm>
            <a:off x="5191125" y="2244557"/>
            <a:ext cx="496888" cy="0"/>
          </a:xfrm>
          <a:prstGeom prst="line">
            <a:avLst/>
          </a:prstGeom>
          <a:noFill/>
          <a:ln w="38100">
            <a:solidFill>
              <a:srgbClr val="0000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4198938" y="3252620"/>
            <a:ext cx="749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9pPr>
          </a:lstStyle>
          <a:p>
            <a:pPr algn="l" eaLnBrk="1" hangingPunct="1"/>
            <a:r>
              <a:rPr lang="en-US" altLang="de-DE" sz="1500">
                <a:solidFill>
                  <a:srgbClr val="000000"/>
                </a:solidFill>
                <a:latin typeface="Times New Roman" panose="02020603050405020304" pitchFamily="18" charset="0"/>
              </a:rPr>
              <a:t>amplifier</a:t>
            </a:r>
            <a:endParaRPr lang="en-US" altLang="de-DE" sz="2400" u="sng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4" name="AutoShape 31"/>
          <p:cNvSpPr>
            <a:spLocks noChangeArrowheads="1"/>
          </p:cNvSpPr>
          <p:nvPr/>
        </p:nvSpPr>
        <p:spPr bwMode="auto">
          <a:xfrm rot="5400000">
            <a:off x="4113213" y="2862095"/>
            <a:ext cx="1038225" cy="1038225"/>
          </a:xfrm>
          <a:prstGeom prst="flowChartExtra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35" name="Line 32"/>
          <p:cNvSpPr>
            <a:spLocks noChangeShapeType="1"/>
          </p:cNvSpPr>
          <p:nvPr/>
        </p:nvSpPr>
        <p:spPr bwMode="auto">
          <a:xfrm>
            <a:off x="1247775" y="3379620"/>
            <a:ext cx="2865438" cy="0"/>
          </a:xfrm>
          <a:prstGeom prst="line">
            <a:avLst/>
          </a:prstGeom>
          <a:noFill/>
          <a:ln w="38100">
            <a:solidFill>
              <a:srgbClr val="0000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36" name="Line 33"/>
          <p:cNvSpPr>
            <a:spLocks noChangeShapeType="1"/>
          </p:cNvSpPr>
          <p:nvPr/>
        </p:nvSpPr>
        <p:spPr bwMode="auto">
          <a:xfrm>
            <a:off x="5191125" y="3379620"/>
            <a:ext cx="496888" cy="0"/>
          </a:xfrm>
          <a:prstGeom prst="line">
            <a:avLst/>
          </a:prstGeom>
          <a:noFill/>
          <a:ln w="38100">
            <a:solidFill>
              <a:srgbClr val="0000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DE"/>
          </a:p>
        </p:txBody>
      </p:sp>
      <p:grpSp>
        <p:nvGrpSpPr>
          <p:cNvPr id="37" name="Group 34"/>
          <p:cNvGrpSpPr>
            <a:grpSpLocks/>
          </p:cNvGrpSpPr>
          <p:nvPr/>
        </p:nvGrpSpPr>
        <p:grpSpPr bwMode="auto">
          <a:xfrm>
            <a:off x="2787650" y="3268495"/>
            <a:ext cx="176213" cy="352425"/>
            <a:chOff x="895" y="1589"/>
            <a:chExt cx="111" cy="222"/>
          </a:xfrm>
        </p:grpSpPr>
        <p:sp>
          <p:nvSpPr>
            <p:cNvPr id="38" name="Oval 35"/>
            <p:cNvSpPr>
              <a:spLocks noChangeArrowheads="1"/>
            </p:cNvSpPr>
            <p:nvPr/>
          </p:nvSpPr>
          <p:spPr bwMode="auto">
            <a:xfrm>
              <a:off x="923" y="1589"/>
              <a:ext cx="62" cy="139"/>
            </a:xfrm>
            <a:prstGeom prst="ellips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9" name="Line 36"/>
            <p:cNvSpPr>
              <a:spLocks noChangeShapeType="1"/>
            </p:cNvSpPr>
            <p:nvPr/>
          </p:nvSpPr>
          <p:spPr bwMode="auto">
            <a:xfrm>
              <a:off x="951" y="1721"/>
              <a:ext cx="0" cy="9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de-DE"/>
            </a:p>
          </p:txBody>
        </p:sp>
        <p:sp>
          <p:nvSpPr>
            <p:cNvPr id="40" name="Line 37"/>
            <p:cNvSpPr>
              <a:spLocks noChangeShapeType="1"/>
            </p:cNvSpPr>
            <p:nvPr/>
          </p:nvSpPr>
          <p:spPr bwMode="auto">
            <a:xfrm>
              <a:off x="895" y="1804"/>
              <a:ext cx="111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de-DE"/>
            </a:p>
          </p:txBody>
        </p:sp>
      </p:grpSp>
      <p:grpSp>
        <p:nvGrpSpPr>
          <p:cNvPr id="41" name="Group 38"/>
          <p:cNvGrpSpPr>
            <a:grpSpLocks/>
          </p:cNvGrpSpPr>
          <p:nvPr/>
        </p:nvGrpSpPr>
        <p:grpSpPr bwMode="auto">
          <a:xfrm>
            <a:off x="3722688" y="3268495"/>
            <a:ext cx="176212" cy="352425"/>
            <a:chOff x="895" y="1589"/>
            <a:chExt cx="111" cy="222"/>
          </a:xfrm>
        </p:grpSpPr>
        <p:sp>
          <p:nvSpPr>
            <p:cNvPr id="42" name="Oval 39"/>
            <p:cNvSpPr>
              <a:spLocks noChangeArrowheads="1"/>
            </p:cNvSpPr>
            <p:nvPr/>
          </p:nvSpPr>
          <p:spPr bwMode="auto">
            <a:xfrm>
              <a:off x="923" y="1589"/>
              <a:ext cx="62" cy="139"/>
            </a:xfrm>
            <a:prstGeom prst="ellips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43" name="Line 40"/>
            <p:cNvSpPr>
              <a:spLocks noChangeShapeType="1"/>
            </p:cNvSpPr>
            <p:nvPr/>
          </p:nvSpPr>
          <p:spPr bwMode="auto">
            <a:xfrm>
              <a:off x="951" y="1721"/>
              <a:ext cx="0" cy="9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de-DE"/>
            </a:p>
          </p:txBody>
        </p:sp>
        <p:sp>
          <p:nvSpPr>
            <p:cNvPr id="44" name="Line 41"/>
            <p:cNvSpPr>
              <a:spLocks noChangeShapeType="1"/>
            </p:cNvSpPr>
            <p:nvPr/>
          </p:nvSpPr>
          <p:spPr bwMode="auto">
            <a:xfrm>
              <a:off x="895" y="1804"/>
              <a:ext cx="111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de-DE"/>
            </a:p>
          </p:txBody>
        </p:sp>
      </p:grpSp>
      <p:grpSp>
        <p:nvGrpSpPr>
          <p:cNvPr id="45" name="Group 42"/>
          <p:cNvGrpSpPr>
            <a:grpSpLocks/>
          </p:cNvGrpSpPr>
          <p:nvPr/>
        </p:nvGrpSpPr>
        <p:grpSpPr bwMode="auto">
          <a:xfrm>
            <a:off x="3722688" y="2135020"/>
            <a:ext cx="176212" cy="352425"/>
            <a:chOff x="895" y="1589"/>
            <a:chExt cx="111" cy="222"/>
          </a:xfrm>
        </p:grpSpPr>
        <p:sp>
          <p:nvSpPr>
            <p:cNvPr id="46" name="Oval 43"/>
            <p:cNvSpPr>
              <a:spLocks noChangeArrowheads="1"/>
            </p:cNvSpPr>
            <p:nvPr/>
          </p:nvSpPr>
          <p:spPr bwMode="auto">
            <a:xfrm>
              <a:off x="923" y="1589"/>
              <a:ext cx="62" cy="139"/>
            </a:xfrm>
            <a:prstGeom prst="ellips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47" name="Line 44"/>
            <p:cNvSpPr>
              <a:spLocks noChangeShapeType="1"/>
            </p:cNvSpPr>
            <p:nvPr/>
          </p:nvSpPr>
          <p:spPr bwMode="auto">
            <a:xfrm>
              <a:off x="951" y="1721"/>
              <a:ext cx="0" cy="9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de-DE"/>
            </a:p>
          </p:txBody>
        </p:sp>
        <p:sp>
          <p:nvSpPr>
            <p:cNvPr id="48" name="Line 45"/>
            <p:cNvSpPr>
              <a:spLocks noChangeShapeType="1"/>
            </p:cNvSpPr>
            <p:nvPr/>
          </p:nvSpPr>
          <p:spPr bwMode="auto">
            <a:xfrm>
              <a:off x="895" y="1804"/>
              <a:ext cx="111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de-DE"/>
            </a:p>
          </p:txBody>
        </p:sp>
      </p:grpSp>
      <p:grpSp>
        <p:nvGrpSpPr>
          <p:cNvPr id="49" name="Group 46"/>
          <p:cNvGrpSpPr>
            <a:grpSpLocks/>
          </p:cNvGrpSpPr>
          <p:nvPr/>
        </p:nvGrpSpPr>
        <p:grpSpPr bwMode="auto">
          <a:xfrm>
            <a:off x="2795588" y="2135020"/>
            <a:ext cx="176212" cy="352425"/>
            <a:chOff x="895" y="1589"/>
            <a:chExt cx="111" cy="222"/>
          </a:xfrm>
        </p:grpSpPr>
        <p:sp>
          <p:nvSpPr>
            <p:cNvPr id="50" name="Oval 47"/>
            <p:cNvSpPr>
              <a:spLocks noChangeArrowheads="1"/>
            </p:cNvSpPr>
            <p:nvPr/>
          </p:nvSpPr>
          <p:spPr bwMode="auto">
            <a:xfrm>
              <a:off x="923" y="1589"/>
              <a:ext cx="62" cy="139"/>
            </a:xfrm>
            <a:prstGeom prst="ellips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51" name="Line 48"/>
            <p:cNvSpPr>
              <a:spLocks noChangeShapeType="1"/>
            </p:cNvSpPr>
            <p:nvPr/>
          </p:nvSpPr>
          <p:spPr bwMode="auto">
            <a:xfrm>
              <a:off x="951" y="1721"/>
              <a:ext cx="0" cy="9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de-DE"/>
            </a:p>
          </p:txBody>
        </p:sp>
        <p:sp>
          <p:nvSpPr>
            <p:cNvPr id="52" name="Line 49"/>
            <p:cNvSpPr>
              <a:spLocks noChangeShapeType="1"/>
            </p:cNvSpPr>
            <p:nvPr/>
          </p:nvSpPr>
          <p:spPr bwMode="auto">
            <a:xfrm>
              <a:off x="895" y="1804"/>
              <a:ext cx="111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de-DE"/>
            </a:p>
          </p:txBody>
        </p:sp>
      </p:grpSp>
      <p:sp>
        <p:nvSpPr>
          <p:cNvPr id="53" name="Line 50"/>
          <p:cNvSpPr>
            <a:spLocks noChangeShapeType="1"/>
          </p:cNvSpPr>
          <p:nvPr/>
        </p:nvSpPr>
        <p:spPr bwMode="auto">
          <a:xfrm>
            <a:off x="2862263" y="4046370"/>
            <a:ext cx="958850" cy="0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54" name="Text Box 51"/>
          <p:cNvSpPr txBox="1">
            <a:spLocks noChangeArrowheads="1"/>
          </p:cNvSpPr>
          <p:nvPr/>
        </p:nvSpPr>
        <p:spPr bwMode="auto">
          <a:xfrm>
            <a:off x="2998788" y="3632032"/>
            <a:ext cx="6397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de-DE" sz="1600">
                <a:solidFill>
                  <a:schemeClr val="tx1"/>
                </a:solidFill>
                <a:latin typeface="Arial" panose="020B0604020202020204" pitchFamily="34" charset="0"/>
              </a:rPr>
              <a:t>~5m</a:t>
            </a:r>
          </a:p>
        </p:txBody>
      </p:sp>
      <p:sp>
        <p:nvSpPr>
          <p:cNvPr id="55" name="Rectangle 52"/>
          <p:cNvSpPr>
            <a:spLocks noChangeArrowheads="1"/>
          </p:cNvSpPr>
          <p:nvPr/>
        </p:nvSpPr>
        <p:spPr bwMode="auto">
          <a:xfrm>
            <a:off x="1714500" y="1815932"/>
            <a:ext cx="1014413" cy="83820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grpSp>
        <p:nvGrpSpPr>
          <p:cNvPr id="56" name="Group 53"/>
          <p:cNvGrpSpPr>
            <a:grpSpLocks/>
          </p:cNvGrpSpPr>
          <p:nvPr/>
        </p:nvGrpSpPr>
        <p:grpSpPr bwMode="auto">
          <a:xfrm>
            <a:off x="1949450" y="1912770"/>
            <a:ext cx="552450" cy="622300"/>
            <a:chOff x="2072" y="3540"/>
            <a:chExt cx="516" cy="581"/>
          </a:xfrm>
        </p:grpSpPr>
        <p:sp>
          <p:nvSpPr>
            <p:cNvPr id="57" name="Rectangle 54"/>
            <p:cNvSpPr>
              <a:spLocks noChangeArrowheads="1"/>
            </p:cNvSpPr>
            <p:nvPr/>
          </p:nvSpPr>
          <p:spPr bwMode="auto">
            <a:xfrm>
              <a:off x="2200" y="3671"/>
              <a:ext cx="70" cy="319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58" name="Rectangle 55"/>
            <p:cNvSpPr>
              <a:spLocks noChangeArrowheads="1"/>
            </p:cNvSpPr>
            <p:nvPr/>
          </p:nvSpPr>
          <p:spPr bwMode="auto">
            <a:xfrm>
              <a:off x="2394" y="3671"/>
              <a:ext cx="70" cy="319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59" name="Line 56"/>
            <p:cNvSpPr>
              <a:spLocks noChangeShapeType="1"/>
            </p:cNvSpPr>
            <p:nvPr/>
          </p:nvSpPr>
          <p:spPr bwMode="auto">
            <a:xfrm>
              <a:off x="2346" y="3540"/>
              <a:ext cx="0" cy="5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de-DE"/>
            </a:p>
          </p:txBody>
        </p:sp>
        <p:sp>
          <p:nvSpPr>
            <p:cNvPr id="60" name="Line 57"/>
            <p:cNvSpPr>
              <a:spLocks noChangeShapeType="1"/>
            </p:cNvSpPr>
            <p:nvPr/>
          </p:nvSpPr>
          <p:spPr bwMode="auto">
            <a:xfrm>
              <a:off x="2311" y="3540"/>
              <a:ext cx="0" cy="5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de-DE"/>
            </a:p>
          </p:txBody>
        </p:sp>
        <p:sp>
          <p:nvSpPr>
            <p:cNvPr id="61" name="Line 58"/>
            <p:cNvSpPr>
              <a:spLocks noChangeShapeType="1"/>
            </p:cNvSpPr>
            <p:nvPr/>
          </p:nvSpPr>
          <p:spPr bwMode="auto">
            <a:xfrm>
              <a:off x="2072" y="3553"/>
              <a:ext cx="16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de-DE"/>
            </a:p>
          </p:txBody>
        </p:sp>
        <p:sp>
          <p:nvSpPr>
            <p:cNvPr id="62" name="Line 59"/>
            <p:cNvSpPr>
              <a:spLocks noChangeShapeType="1"/>
            </p:cNvSpPr>
            <p:nvPr/>
          </p:nvSpPr>
          <p:spPr bwMode="auto">
            <a:xfrm>
              <a:off x="2228" y="3546"/>
              <a:ext cx="0" cy="11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de-DE"/>
            </a:p>
          </p:txBody>
        </p:sp>
        <p:sp>
          <p:nvSpPr>
            <p:cNvPr id="63" name="Line 60"/>
            <p:cNvSpPr>
              <a:spLocks noChangeShapeType="1"/>
            </p:cNvSpPr>
            <p:nvPr/>
          </p:nvSpPr>
          <p:spPr bwMode="auto">
            <a:xfrm flipV="1">
              <a:off x="2072" y="4111"/>
              <a:ext cx="16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de-DE"/>
            </a:p>
          </p:txBody>
        </p:sp>
        <p:sp>
          <p:nvSpPr>
            <p:cNvPr id="64" name="Line 61"/>
            <p:cNvSpPr>
              <a:spLocks noChangeShapeType="1"/>
            </p:cNvSpPr>
            <p:nvPr/>
          </p:nvSpPr>
          <p:spPr bwMode="auto">
            <a:xfrm flipV="1">
              <a:off x="2228" y="4000"/>
              <a:ext cx="0" cy="11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de-DE"/>
            </a:p>
          </p:txBody>
        </p:sp>
        <p:sp>
          <p:nvSpPr>
            <p:cNvPr id="65" name="Line 62"/>
            <p:cNvSpPr>
              <a:spLocks noChangeShapeType="1"/>
            </p:cNvSpPr>
            <p:nvPr/>
          </p:nvSpPr>
          <p:spPr bwMode="auto">
            <a:xfrm rot="10800000" flipV="1">
              <a:off x="2421" y="3550"/>
              <a:ext cx="16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de-DE"/>
            </a:p>
          </p:txBody>
        </p:sp>
        <p:sp>
          <p:nvSpPr>
            <p:cNvPr id="66" name="Line 63"/>
            <p:cNvSpPr>
              <a:spLocks noChangeShapeType="1"/>
            </p:cNvSpPr>
            <p:nvPr/>
          </p:nvSpPr>
          <p:spPr bwMode="auto">
            <a:xfrm rot="10800000" flipV="1">
              <a:off x="2430" y="3543"/>
              <a:ext cx="0" cy="11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de-DE"/>
            </a:p>
          </p:txBody>
        </p:sp>
        <p:sp>
          <p:nvSpPr>
            <p:cNvPr id="67" name="Line 64"/>
            <p:cNvSpPr>
              <a:spLocks noChangeShapeType="1"/>
            </p:cNvSpPr>
            <p:nvPr/>
          </p:nvSpPr>
          <p:spPr bwMode="auto">
            <a:xfrm rot="10800000">
              <a:off x="2417" y="4114"/>
              <a:ext cx="16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de-DE"/>
            </a:p>
          </p:txBody>
        </p:sp>
        <p:sp>
          <p:nvSpPr>
            <p:cNvPr id="68" name="Line 65"/>
            <p:cNvSpPr>
              <a:spLocks noChangeShapeType="1"/>
            </p:cNvSpPr>
            <p:nvPr/>
          </p:nvSpPr>
          <p:spPr bwMode="auto">
            <a:xfrm rot="10800000">
              <a:off x="2429" y="4003"/>
              <a:ext cx="0" cy="11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de-DE"/>
            </a:p>
          </p:txBody>
        </p:sp>
      </p:grpSp>
      <p:sp>
        <p:nvSpPr>
          <p:cNvPr id="69" name="Rectangle 66"/>
          <p:cNvSpPr>
            <a:spLocks noChangeArrowheads="1"/>
          </p:cNvSpPr>
          <p:nvPr/>
        </p:nvSpPr>
        <p:spPr bwMode="auto">
          <a:xfrm>
            <a:off x="1714500" y="2962107"/>
            <a:ext cx="1014413" cy="83820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grpSp>
        <p:nvGrpSpPr>
          <p:cNvPr id="70" name="Group 67"/>
          <p:cNvGrpSpPr>
            <a:grpSpLocks/>
          </p:cNvGrpSpPr>
          <p:nvPr/>
        </p:nvGrpSpPr>
        <p:grpSpPr bwMode="auto">
          <a:xfrm>
            <a:off x="1949450" y="3058945"/>
            <a:ext cx="552450" cy="622300"/>
            <a:chOff x="2072" y="3540"/>
            <a:chExt cx="516" cy="581"/>
          </a:xfrm>
        </p:grpSpPr>
        <p:sp>
          <p:nvSpPr>
            <p:cNvPr id="71" name="Rectangle 68"/>
            <p:cNvSpPr>
              <a:spLocks noChangeArrowheads="1"/>
            </p:cNvSpPr>
            <p:nvPr/>
          </p:nvSpPr>
          <p:spPr bwMode="auto">
            <a:xfrm>
              <a:off x="2200" y="3671"/>
              <a:ext cx="70" cy="319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72" name="Rectangle 69"/>
            <p:cNvSpPr>
              <a:spLocks noChangeArrowheads="1"/>
            </p:cNvSpPr>
            <p:nvPr/>
          </p:nvSpPr>
          <p:spPr bwMode="auto">
            <a:xfrm>
              <a:off x="2394" y="3671"/>
              <a:ext cx="70" cy="319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rgbClr val="0F57C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73" name="Line 70"/>
            <p:cNvSpPr>
              <a:spLocks noChangeShapeType="1"/>
            </p:cNvSpPr>
            <p:nvPr/>
          </p:nvSpPr>
          <p:spPr bwMode="auto">
            <a:xfrm>
              <a:off x="2346" y="3540"/>
              <a:ext cx="0" cy="5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de-DE"/>
            </a:p>
          </p:txBody>
        </p:sp>
        <p:sp>
          <p:nvSpPr>
            <p:cNvPr id="74" name="Line 71"/>
            <p:cNvSpPr>
              <a:spLocks noChangeShapeType="1"/>
            </p:cNvSpPr>
            <p:nvPr/>
          </p:nvSpPr>
          <p:spPr bwMode="auto">
            <a:xfrm>
              <a:off x="2311" y="3540"/>
              <a:ext cx="0" cy="5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de-DE"/>
            </a:p>
          </p:txBody>
        </p:sp>
        <p:sp>
          <p:nvSpPr>
            <p:cNvPr id="75" name="Line 72"/>
            <p:cNvSpPr>
              <a:spLocks noChangeShapeType="1"/>
            </p:cNvSpPr>
            <p:nvPr/>
          </p:nvSpPr>
          <p:spPr bwMode="auto">
            <a:xfrm>
              <a:off x="2072" y="3553"/>
              <a:ext cx="16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de-DE"/>
            </a:p>
          </p:txBody>
        </p:sp>
        <p:sp>
          <p:nvSpPr>
            <p:cNvPr id="76" name="Line 73"/>
            <p:cNvSpPr>
              <a:spLocks noChangeShapeType="1"/>
            </p:cNvSpPr>
            <p:nvPr/>
          </p:nvSpPr>
          <p:spPr bwMode="auto">
            <a:xfrm>
              <a:off x="2228" y="3546"/>
              <a:ext cx="0" cy="11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de-DE"/>
            </a:p>
          </p:txBody>
        </p:sp>
        <p:sp>
          <p:nvSpPr>
            <p:cNvPr id="77" name="Line 74"/>
            <p:cNvSpPr>
              <a:spLocks noChangeShapeType="1"/>
            </p:cNvSpPr>
            <p:nvPr/>
          </p:nvSpPr>
          <p:spPr bwMode="auto">
            <a:xfrm flipV="1">
              <a:off x="2072" y="4111"/>
              <a:ext cx="16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de-DE"/>
            </a:p>
          </p:txBody>
        </p:sp>
        <p:sp>
          <p:nvSpPr>
            <p:cNvPr id="78" name="Line 75"/>
            <p:cNvSpPr>
              <a:spLocks noChangeShapeType="1"/>
            </p:cNvSpPr>
            <p:nvPr/>
          </p:nvSpPr>
          <p:spPr bwMode="auto">
            <a:xfrm flipV="1">
              <a:off x="2228" y="4000"/>
              <a:ext cx="0" cy="11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de-DE"/>
            </a:p>
          </p:txBody>
        </p:sp>
        <p:sp>
          <p:nvSpPr>
            <p:cNvPr id="79" name="Line 76"/>
            <p:cNvSpPr>
              <a:spLocks noChangeShapeType="1"/>
            </p:cNvSpPr>
            <p:nvPr/>
          </p:nvSpPr>
          <p:spPr bwMode="auto">
            <a:xfrm rot="10800000" flipV="1">
              <a:off x="2421" y="3550"/>
              <a:ext cx="16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de-DE"/>
            </a:p>
          </p:txBody>
        </p:sp>
        <p:sp>
          <p:nvSpPr>
            <p:cNvPr id="80" name="Line 77"/>
            <p:cNvSpPr>
              <a:spLocks noChangeShapeType="1"/>
            </p:cNvSpPr>
            <p:nvPr/>
          </p:nvSpPr>
          <p:spPr bwMode="auto">
            <a:xfrm rot="10800000" flipV="1">
              <a:off x="2430" y="3543"/>
              <a:ext cx="0" cy="11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de-DE"/>
            </a:p>
          </p:txBody>
        </p:sp>
        <p:sp>
          <p:nvSpPr>
            <p:cNvPr id="81" name="Line 78"/>
            <p:cNvSpPr>
              <a:spLocks noChangeShapeType="1"/>
            </p:cNvSpPr>
            <p:nvPr/>
          </p:nvSpPr>
          <p:spPr bwMode="auto">
            <a:xfrm rot="10800000">
              <a:off x="2417" y="4114"/>
              <a:ext cx="16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de-DE"/>
            </a:p>
          </p:txBody>
        </p:sp>
        <p:sp>
          <p:nvSpPr>
            <p:cNvPr id="82" name="Line 79"/>
            <p:cNvSpPr>
              <a:spLocks noChangeShapeType="1"/>
            </p:cNvSpPr>
            <p:nvPr/>
          </p:nvSpPr>
          <p:spPr bwMode="auto">
            <a:xfrm rot="10800000">
              <a:off x="2429" y="4003"/>
              <a:ext cx="0" cy="11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de-DE"/>
            </a:p>
          </p:txBody>
        </p:sp>
      </p:grpSp>
      <p:sp>
        <p:nvSpPr>
          <p:cNvPr id="83" name="Text Box 80"/>
          <p:cNvSpPr txBox="1">
            <a:spLocks noChangeArrowheads="1"/>
          </p:cNvSpPr>
          <p:nvPr/>
        </p:nvSpPr>
        <p:spPr bwMode="auto">
          <a:xfrm>
            <a:off x="3162300" y="1781007"/>
            <a:ext cx="10239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de-DE" sz="1600" b="0">
                <a:solidFill>
                  <a:schemeClr val="tx1"/>
                </a:solidFill>
                <a:latin typeface="Arial" panose="020B0604020202020204" pitchFamily="34" charset="0"/>
              </a:rPr>
              <a:t>Z</a:t>
            </a:r>
            <a:r>
              <a:rPr lang="en-US" altLang="de-DE" sz="1600" b="0" baseline="-25000">
                <a:solidFill>
                  <a:schemeClr val="tx1"/>
                </a:solidFill>
                <a:latin typeface="Arial" panose="020B0604020202020204" pitchFamily="34" charset="0"/>
              </a:rPr>
              <a:t>0</a:t>
            </a:r>
            <a:r>
              <a:rPr lang="en-US" altLang="de-DE" sz="1600" b="0">
                <a:solidFill>
                  <a:schemeClr val="tx1"/>
                </a:solidFill>
                <a:latin typeface="Arial" panose="020B0604020202020204" pitchFamily="34" charset="0"/>
              </a:rPr>
              <a:t>=50</a:t>
            </a:r>
            <a:r>
              <a:rPr lang="en-US" altLang="de-DE"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</a:p>
        </p:txBody>
      </p:sp>
      <p:sp>
        <p:nvSpPr>
          <p:cNvPr id="84" name="Text Box 81"/>
          <p:cNvSpPr txBox="1">
            <a:spLocks noChangeArrowheads="1"/>
          </p:cNvSpPr>
          <p:nvPr/>
        </p:nvSpPr>
        <p:spPr bwMode="auto">
          <a:xfrm>
            <a:off x="681038" y="1819107"/>
            <a:ext cx="10239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de-DE" sz="1600" b="0">
                <a:solidFill>
                  <a:schemeClr val="tx1"/>
                </a:solidFill>
                <a:latin typeface="Arial" panose="020B0604020202020204" pitchFamily="34" charset="0"/>
              </a:rPr>
              <a:t>Z</a:t>
            </a:r>
            <a:r>
              <a:rPr lang="en-US" altLang="de-DE" sz="1600" b="0" baseline="-25000">
                <a:solidFill>
                  <a:schemeClr val="tx1"/>
                </a:solidFill>
                <a:latin typeface="Arial" panose="020B0604020202020204" pitchFamily="34" charset="0"/>
              </a:rPr>
              <a:t>p</a:t>
            </a:r>
            <a:r>
              <a:rPr lang="en-US" altLang="de-DE" sz="1600" b="0">
                <a:solidFill>
                  <a:schemeClr val="tx1"/>
                </a:solidFill>
                <a:latin typeface="Arial" panose="020B0604020202020204" pitchFamily="34" charset="0"/>
              </a:rPr>
              <a:t>~2k</a:t>
            </a:r>
            <a:r>
              <a:rPr lang="en-US" altLang="de-DE"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</a:p>
        </p:txBody>
      </p:sp>
      <p:sp>
        <p:nvSpPr>
          <p:cNvPr id="85" name="Text Box 82"/>
          <p:cNvSpPr txBox="1">
            <a:spLocks noChangeArrowheads="1"/>
          </p:cNvSpPr>
          <p:nvPr/>
        </p:nvSpPr>
        <p:spPr bwMode="auto">
          <a:xfrm>
            <a:off x="1970088" y="2641432"/>
            <a:ext cx="4810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rgbClr val="0F57C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de-DE" sz="1600">
                <a:solidFill>
                  <a:schemeClr val="tx1"/>
                </a:solidFill>
                <a:latin typeface="Arial" panose="020B0604020202020204" pitchFamily="34" charset="0"/>
              </a:rPr>
              <a:t>6:1</a:t>
            </a:r>
            <a:endParaRPr lang="de-DE" altLang="de-DE" sz="16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6" name="Textfeld 85"/>
          <p:cNvSpPr txBox="1"/>
          <p:nvPr/>
        </p:nvSpPr>
        <p:spPr>
          <a:xfrm>
            <a:off x="1556459" y="1193664"/>
            <a:ext cx="1381981" cy="58477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de-DE" sz="1600" b="1" dirty="0" err="1" smtClean="0"/>
              <a:t>Matching</a:t>
            </a:r>
            <a:r>
              <a:rPr lang="de-DE" sz="1600" b="1" dirty="0" smtClean="0"/>
              <a:t> </a:t>
            </a:r>
          </a:p>
          <a:p>
            <a:pPr algn="ctr"/>
            <a:r>
              <a:rPr lang="de-DE" sz="1600" b="1" dirty="0" smtClean="0"/>
              <a:t>Transformer</a:t>
            </a:r>
            <a:endParaRPr lang="de-DE" sz="1600" b="1" dirty="0" smtClean="0"/>
          </a:p>
        </p:txBody>
      </p:sp>
      <p:sp>
        <p:nvSpPr>
          <p:cNvPr id="87" name="Textfeld 86"/>
          <p:cNvSpPr txBox="1"/>
          <p:nvPr/>
        </p:nvSpPr>
        <p:spPr>
          <a:xfrm>
            <a:off x="3988478" y="1172776"/>
            <a:ext cx="1654043" cy="58477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de-DE" sz="1600" b="1" dirty="0" smtClean="0"/>
              <a:t>HPA Verstärker</a:t>
            </a:r>
          </a:p>
          <a:p>
            <a:pPr algn="ctr"/>
            <a:r>
              <a:rPr lang="de-DE" sz="1600" b="1" dirty="0" smtClean="0"/>
              <a:t>[-50, 60] dB</a:t>
            </a:r>
            <a:endParaRPr lang="de-DE" sz="1600" b="1" dirty="0" smtClean="0"/>
          </a:p>
        </p:txBody>
      </p:sp>
      <p:sp>
        <p:nvSpPr>
          <p:cNvPr id="88" name="Textfeld 87"/>
          <p:cNvSpPr txBox="1"/>
          <p:nvPr/>
        </p:nvSpPr>
        <p:spPr>
          <a:xfrm>
            <a:off x="-18026" y="4593780"/>
            <a:ext cx="9162025" cy="156966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600" b="1" dirty="0" smtClean="0"/>
              <a:t>Störung durch Dipol:	grob ~20 mV bei 60 dB Verstärkung</a:t>
            </a:r>
          </a:p>
          <a:p>
            <a:pPr algn="l"/>
            <a:r>
              <a:rPr lang="de-DE" sz="1600" b="1" dirty="0" smtClean="0"/>
              <a:t>						Frequenz 600 Hz</a:t>
            </a:r>
          </a:p>
          <a:p>
            <a:pPr algn="l"/>
            <a:endParaRPr lang="de-DE" sz="1600" b="1" dirty="0" smtClean="0"/>
          </a:p>
          <a:p>
            <a:pPr algn="l"/>
            <a:r>
              <a:rPr lang="de-DE" sz="1600" b="1" dirty="0" smtClean="0">
                <a:solidFill>
                  <a:srgbClr val="0000CC"/>
                </a:solidFill>
              </a:rPr>
              <a:t>Störung erschwert </a:t>
            </a:r>
            <a:r>
              <a:rPr lang="de-DE" sz="1600" b="1" dirty="0" err="1" smtClean="0">
                <a:solidFill>
                  <a:srgbClr val="0000CC"/>
                </a:solidFill>
              </a:rPr>
              <a:t>Bunch</a:t>
            </a:r>
            <a:r>
              <a:rPr lang="de-DE" sz="1600" b="1" dirty="0" smtClean="0">
                <a:solidFill>
                  <a:srgbClr val="0000CC"/>
                </a:solidFill>
              </a:rPr>
              <a:t>-Detektion für Intensitäten &lt; 1.0E9 Ladungen:</a:t>
            </a:r>
          </a:p>
          <a:p>
            <a:pPr algn="l"/>
            <a:r>
              <a:rPr lang="de-DE" sz="1600" b="1" dirty="0" smtClean="0"/>
              <a:t>- </a:t>
            </a:r>
            <a:r>
              <a:rPr lang="de-DE" sz="1600" b="1" dirty="0" smtClean="0"/>
              <a:t>Tune-Messung unzuverlässig -&gt; </a:t>
            </a:r>
            <a:r>
              <a:rPr lang="de-DE" sz="1600" b="1" dirty="0" err="1" smtClean="0"/>
              <a:t>Schottky</a:t>
            </a:r>
            <a:r>
              <a:rPr lang="de-DE" sz="1600" b="1" dirty="0" smtClean="0"/>
              <a:t> oder BBQ nutzen</a:t>
            </a:r>
          </a:p>
          <a:p>
            <a:pPr algn="l"/>
            <a:r>
              <a:rPr lang="de-DE" sz="1600" b="1" dirty="0" smtClean="0"/>
              <a:t>- Orbit-Messung funktioniert</a:t>
            </a:r>
            <a:endParaRPr lang="de-DE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324702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5665"/>
          </a:xfrm>
        </p:spPr>
        <p:txBody>
          <a:bodyPr/>
          <a:lstStyle/>
          <a:p>
            <a:r>
              <a:rPr lang="de-DE" dirty="0" smtClean="0"/>
              <a:t>Zusammenfassung&amp; Ausblick</a:t>
            </a:r>
            <a:br>
              <a:rPr lang="de-DE" dirty="0" smtClean="0"/>
            </a:br>
            <a:r>
              <a:rPr lang="de-DE" dirty="0" smtClean="0"/>
              <a:t>SIS18 Diagnose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206135"/>
            <a:ext cx="9144000" cy="4903585"/>
          </a:xfrm>
        </p:spPr>
        <p:txBody>
          <a:bodyPr>
            <a:normAutofit/>
          </a:bodyPr>
          <a:lstStyle/>
          <a:p>
            <a:r>
              <a:rPr lang="de-DE" sz="1800" dirty="0" smtClean="0"/>
              <a:t>AC-Trafo		</a:t>
            </a:r>
          </a:p>
          <a:p>
            <a:pPr lvl="1"/>
            <a:r>
              <a:rPr lang="de-DE" sz="1400" dirty="0" smtClean="0"/>
              <a:t>Verbesserte Abschirmung mittelfristig</a:t>
            </a:r>
          </a:p>
          <a:p>
            <a:pPr lvl="1"/>
            <a:r>
              <a:rPr lang="de-DE" sz="1400" dirty="0"/>
              <a:t>Neue FESA DAQ läuft (hoffentlich stabil</a:t>
            </a:r>
            <a:r>
              <a:rPr lang="de-DE" sz="1400" dirty="0" smtClean="0"/>
              <a:t>)</a:t>
            </a:r>
          </a:p>
          <a:p>
            <a:r>
              <a:rPr lang="de-DE" sz="1800" dirty="0" smtClean="0"/>
              <a:t>DC-Trafos		</a:t>
            </a:r>
          </a:p>
          <a:p>
            <a:pPr lvl="1"/>
            <a:r>
              <a:rPr lang="de-DE" sz="1400" dirty="0" smtClean="0"/>
              <a:t>Bestimmung der Störkorrektur auf Basis von LSA Dipolrampen</a:t>
            </a:r>
          </a:p>
          <a:p>
            <a:pPr lvl="1"/>
            <a:r>
              <a:rPr lang="de-DE" sz="1400" dirty="0" smtClean="0"/>
              <a:t>Mittelfristig:	Abschirmung aus µ-Metall für </a:t>
            </a:r>
            <a:r>
              <a:rPr lang="de-DE" sz="1400" dirty="0" err="1" smtClean="0"/>
              <a:t>Bergoz</a:t>
            </a:r>
            <a:r>
              <a:rPr lang="de-DE" sz="1400" dirty="0" smtClean="0"/>
              <a:t> DCT S01DT_ML</a:t>
            </a:r>
          </a:p>
          <a:p>
            <a:pPr lvl="1"/>
            <a:r>
              <a:rPr lang="de-DE" sz="1400" dirty="0"/>
              <a:t>Neue FESA DAQ läuft (hoffentlich stabil</a:t>
            </a:r>
            <a:r>
              <a:rPr lang="de-DE" sz="1400" dirty="0" smtClean="0"/>
              <a:t>)</a:t>
            </a:r>
          </a:p>
          <a:p>
            <a:r>
              <a:rPr lang="de-DE" sz="1800" dirty="0"/>
              <a:t>BPM 			</a:t>
            </a:r>
          </a:p>
          <a:p>
            <a:pPr lvl="1"/>
            <a:r>
              <a:rPr lang="de-DE" sz="1400" dirty="0"/>
              <a:t>Neue Tunnel-Elektronik (</a:t>
            </a:r>
            <a:r>
              <a:rPr lang="de-DE" sz="1400" dirty="0" err="1"/>
              <a:t>Matching</a:t>
            </a:r>
            <a:r>
              <a:rPr lang="de-DE" sz="1400" dirty="0"/>
              <a:t> Trafos und HPA Verstärker)</a:t>
            </a:r>
          </a:p>
          <a:p>
            <a:pPr lvl="1"/>
            <a:r>
              <a:rPr lang="de-DE" sz="1400" dirty="0"/>
              <a:t>Abschirmung der </a:t>
            </a:r>
            <a:r>
              <a:rPr lang="de-DE" sz="1400" dirty="0" err="1"/>
              <a:t>Matching</a:t>
            </a:r>
            <a:r>
              <a:rPr lang="de-DE" sz="1400" dirty="0"/>
              <a:t> Trafos </a:t>
            </a:r>
            <a:r>
              <a:rPr lang="de-DE" sz="1400" dirty="0" smtClean="0"/>
              <a:t>nötig</a:t>
            </a:r>
          </a:p>
          <a:p>
            <a:pPr indent="-285750"/>
            <a:r>
              <a:rPr lang="de-DE" sz="1800" dirty="0" smtClean="0"/>
              <a:t>Schneller Trafo (FCT)</a:t>
            </a:r>
          </a:p>
          <a:p>
            <a:pPr lvl="1"/>
            <a:r>
              <a:rPr lang="de-DE" sz="1400" dirty="0" smtClean="0"/>
              <a:t>FESA Klasse derzeit nicht auf neuem Stand</a:t>
            </a:r>
          </a:p>
          <a:p>
            <a:r>
              <a:rPr lang="de-DE" sz="1800" dirty="0" smtClean="0"/>
              <a:t>BBQ	(Tune)		</a:t>
            </a:r>
          </a:p>
          <a:p>
            <a:pPr lvl="1"/>
            <a:r>
              <a:rPr lang="de-DE" sz="1400" dirty="0" smtClean="0"/>
              <a:t>derzeit im Wiederaufbau</a:t>
            </a:r>
          </a:p>
          <a:p>
            <a:r>
              <a:rPr lang="de-DE" sz="1800" dirty="0" smtClean="0"/>
              <a:t>IPM (neu)		</a:t>
            </a:r>
          </a:p>
          <a:p>
            <a:pPr lvl="1"/>
            <a:r>
              <a:rPr lang="de-DE" sz="1400" dirty="0" smtClean="0"/>
              <a:t>FESA Klasse (bis 300 Hz Auslese) läuft</a:t>
            </a:r>
          </a:p>
          <a:p>
            <a:pPr lvl="1"/>
            <a:r>
              <a:rPr lang="de-DE" sz="1400" dirty="0" smtClean="0"/>
              <a:t>Experten GUI in Arbeit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M. Schwickert|Strahldiagnose Unilac, SIS18|Operateursschulung|10.04.2018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7730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28</a:t>
            </a:fld>
            <a:endParaRPr lang="de-DE"/>
          </a:p>
        </p:txBody>
      </p:sp>
      <p:pic>
        <p:nvPicPr>
          <p:cNvPr id="6" name="Picture 4" descr="P101001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4257" b="25373"/>
          <a:stretch/>
        </p:blipFill>
        <p:spPr bwMode="auto">
          <a:xfrm>
            <a:off x="0" y="-36107"/>
            <a:ext cx="7772400" cy="658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P1010014"/>
          <p:cNvPicPr>
            <a:picLocks noChangeAspect="1" noChangeArrowheads="1"/>
          </p:cNvPicPr>
          <p:nvPr/>
        </p:nvPicPr>
        <p:blipFill rotWithShape="1"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8" t="17492" r="34896" b="23612"/>
          <a:stretch/>
        </p:blipFill>
        <p:spPr bwMode="auto">
          <a:xfrm>
            <a:off x="5594684" y="-36107"/>
            <a:ext cx="3549316" cy="4122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7058312" y="1718111"/>
            <a:ext cx="1005403" cy="83099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2400" b="1" dirty="0" smtClean="0">
                <a:solidFill>
                  <a:schemeClr val="bg1"/>
                </a:solidFill>
              </a:rPr>
              <a:t>Alles </a:t>
            </a:r>
          </a:p>
          <a:p>
            <a:pPr algn="l"/>
            <a:r>
              <a:rPr lang="de-DE" sz="2400" b="1" dirty="0" smtClean="0">
                <a:solidFill>
                  <a:schemeClr val="bg1"/>
                </a:solidFill>
              </a:rPr>
              <a:t>klar ?</a:t>
            </a:r>
            <a:endParaRPr lang="de-DE" sz="2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64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43661"/>
          </a:xfrm>
        </p:spPr>
        <p:txBody>
          <a:bodyPr/>
          <a:lstStyle/>
          <a:p>
            <a:r>
              <a:rPr lang="de-DE" dirty="0" smtClean="0"/>
              <a:t>SIS18 </a:t>
            </a:r>
            <a:r>
              <a:rPr lang="de-DE" dirty="0" smtClean="0"/>
              <a:t>Strommessung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Schema der AC- &amp; DC-Trafoauslese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</a:t>
            </a:fld>
            <a:endParaRPr lang="de-DE"/>
          </a:p>
        </p:txBody>
      </p:sp>
      <p:pic>
        <p:nvPicPr>
          <p:cNvPr id="6" name="Picture 2" descr="SIS18_DCT_DAQ_Sche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3914"/>
            <a:ext cx="7759700" cy="540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2019-01-10_16-04-48-819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3" t="20339" r="10074" b="23804"/>
          <a:stretch/>
        </p:blipFill>
        <p:spPr bwMode="auto">
          <a:xfrm>
            <a:off x="5824549" y="1580084"/>
            <a:ext cx="2419679" cy="134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/>
          <p:cNvSpPr/>
          <p:nvPr/>
        </p:nvSpPr>
        <p:spPr>
          <a:xfrm>
            <a:off x="190499" y="1223914"/>
            <a:ext cx="1842838" cy="4929236"/>
          </a:xfrm>
          <a:prstGeom prst="rect">
            <a:avLst/>
          </a:prstGeom>
          <a:solidFill>
            <a:srgbClr val="FDBB63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7998624" y="6029423"/>
            <a:ext cx="1145763" cy="52322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dirty="0" smtClean="0"/>
              <a:t>Bild:</a:t>
            </a:r>
          </a:p>
          <a:p>
            <a:pPr algn="l"/>
            <a:r>
              <a:rPr lang="de-DE" sz="1400" dirty="0" smtClean="0"/>
              <a:t>T. Hoffmann</a:t>
            </a:r>
            <a:endParaRPr lang="de-DE" sz="1400" dirty="0" smtClean="0"/>
          </a:p>
        </p:txBody>
      </p:sp>
    </p:spTree>
    <p:extLst>
      <p:ext uri="{BB962C8B-B14F-4D97-AF65-F5344CB8AC3E}">
        <p14:creationId xmlns:p14="http://schemas.microsoft.com/office/powerpoint/2010/main" val="174977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35"/>
          <a:stretch/>
        </p:blipFill>
        <p:spPr bwMode="auto">
          <a:xfrm>
            <a:off x="1152682" y="4908922"/>
            <a:ext cx="2914494" cy="1769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334"/>
            <a:ext cx="9144000" cy="885963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 smtClean="0"/>
              <a:t>UNILAC &amp; SIS18</a:t>
            </a:r>
            <a:br>
              <a:rPr lang="de-DE" dirty="0" smtClean="0"/>
            </a:br>
            <a:r>
              <a:rPr lang="de-DE" dirty="0" smtClean="0"/>
              <a:t>AC Transformatoren (ACCT)</a:t>
            </a:r>
            <a:endParaRPr lang="de-DE" dirty="0" smtClean="0"/>
          </a:p>
        </p:txBody>
      </p:sp>
      <p:sp>
        <p:nvSpPr>
          <p:cNvPr id="7171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8218488" y="6581775"/>
            <a:ext cx="925512" cy="27622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b="0" dirty="0" smtClean="0"/>
              <a:t>Folie</a:t>
            </a:r>
            <a:r>
              <a:rPr lang="de-DE" altLang="de-DE" sz="1400" b="0" dirty="0" smtClean="0"/>
              <a:t> </a:t>
            </a:r>
            <a:fld id="{4AF4115C-9DA2-4388-A409-450D5B39645E}" type="slidenum">
              <a:rPr lang="de-DE" altLang="de-DE" b="0" smtClean="0"/>
              <a:pPr/>
              <a:t>4</a:t>
            </a:fld>
            <a:endParaRPr lang="de-DE" altLang="de-DE" b="0" dirty="0" smtClean="0"/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941" y="1214438"/>
            <a:ext cx="3076271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941" y="2368552"/>
            <a:ext cx="3076272" cy="11541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>
          <a:xfrm>
            <a:off x="0" y="1245844"/>
            <a:ext cx="5608941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1600" dirty="0" err="1" smtClean="0"/>
              <a:t>Allg</a:t>
            </a:r>
            <a:r>
              <a:rPr lang="it-IT" sz="1600" dirty="0" smtClean="0"/>
              <a:t>. </a:t>
            </a:r>
            <a:r>
              <a:rPr lang="it-IT" sz="1600" dirty="0" err="1" smtClean="0"/>
              <a:t>Klasse</a:t>
            </a:r>
            <a:r>
              <a:rPr lang="it-IT" sz="1600" dirty="0" smtClean="0"/>
              <a:t>: </a:t>
            </a:r>
            <a:r>
              <a:rPr lang="it-IT" sz="1600" dirty="0" smtClean="0"/>
              <a:t>	</a:t>
            </a:r>
            <a:r>
              <a:rPr lang="it-IT" sz="1600" dirty="0" err="1" smtClean="0"/>
              <a:t>Beam</a:t>
            </a:r>
            <a:r>
              <a:rPr lang="it-IT" sz="1600" dirty="0" smtClean="0"/>
              <a:t> </a:t>
            </a:r>
            <a:r>
              <a:rPr lang="it-IT" sz="1600" dirty="0" err="1"/>
              <a:t>Current</a:t>
            </a:r>
            <a:r>
              <a:rPr lang="it-IT" sz="1600" dirty="0"/>
              <a:t> </a:t>
            </a:r>
            <a:r>
              <a:rPr lang="it-IT" sz="1600" dirty="0" err="1" smtClean="0"/>
              <a:t>Transformers</a:t>
            </a:r>
            <a:r>
              <a:rPr lang="it-IT" sz="1600" dirty="0" smtClean="0"/>
              <a:t> </a:t>
            </a:r>
            <a:r>
              <a:rPr lang="it-IT" sz="1600" dirty="0"/>
              <a:t>(BCT</a:t>
            </a:r>
            <a:r>
              <a:rPr lang="it-IT" sz="1600" dirty="0" smtClean="0"/>
              <a:t>)</a:t>
            </a:r>
            <a:r>
              <a:rPr lang="it-IT" sz="1600" b="1" u="sng" dirty="0" smtClean="0"/>
              <a:t/>
            </a:r>
            <a:br>
              <a:rPr lang="it-IT" sz="1600" b="1" u="sng" dirty="0" smtClean="0"/>
            </a:br>
            <a:r>
              <a:rPr lang="it-IT" sz="1600" dirty="0" err="1" smtClean="0"/>
              <a:t>Abkürzungen</a:t>
            </a:r>
            <a:r>
              <a:rPr lang="it-IT" sz="1600" dirty="0" smtClean="0"/>
              <a:t>:	</a:t>
            </a:r>
            <a:r>
              <a:rPr lang="it-IT" sz="1600" dirty="0" smtClean="0">
                <a:solidFill>
                  <a:srgbClr val="0000CC"/>
                </a:solidFill>
              </a:rPr>
              <a:t>ACT («</a:t>
            </a:r>
            <a:r>
              <a:rPr lang="it-IT" sz="1600" dirty="0" err="1" smtClean="0">
                <a:solidFill>
                  <a:srgbClr val="0000CC"/>
                </a:solidFill>
              </a:rPr>
              <a:t>active</a:t>
            </a:r>
            <a:r>
              <a:rPr lang="it-IT" sz="1600" dirty="0" smtClean="0">
                <a:solidFill>
                  <a:srgbClr val="0000CC"/>
                </a:solidFill>
              </a:rPr>
              <a:t>» </a:t>
            </a:r>
            <a:r>
              <a:rPr lang="it-IT" sz="1600" dirty="0" err="1" smtClean="0">
                <a:solidFill>
                  <a:srgbClr val="0000CC"/>
                </a:solidFill>
              </a:rPr>
              <a:t>current</a:t>
            </a:r>
            <a:r>
              <a:rPr lang="it-IT" sz="1600" dirty="0" smtClean="0">
                <a:solidFill>
                  <a:srgbClr val="0000CC"/>
                </a:solidFill>
              </a:rPr>
              <a:t> </a:t>
            </a:r>
            <a:r>
              <a:rPr lang="it-IT" sz="1600" dirty="0" err="1" smtClean="0">
                <a:solidFill>
                  <a:srgbClr val="0000CC"/>
                </a:solidFill>
              </a:rPr>
              <a:t>trafo</a:t>
            </a:r>
            <a:r>
              <a:rPr lang="it-IT" sz="1600" dirty="0" smtClean="0">
                <a:solidFill>
                  <a:srgbClr val="0000CC"/>
                </a:solidFill>
              </a:rPr>
              <a:t>) </a:t>
            </a:r>
            <a:r>
              <a:rPr lang="it-IT" sz="1600" dirty="0" err="1" smtClean="0"/>
              <a:t>oder</a:t>
            </a:r>
            <a:r>
              <a:rPr lang="it-IT" sz="1600" dirty="0" smtClean="0"/>
              <a:t> ACCT</a:t>
            </a:r>
          </a:p>
          <a:p>
            <a:pPr>
              <a:defRPr/>
            </a:pPr>
            <a:endParaRPr lang="it-IT" sz="1600" b="1" u="sng" dirty="0" smtClean="0"/>
          </a:p>
          <a:p>
            <a:pPr>
              <a:defRPr/>
            </a:pPr>
            <a:r>
              <a:rPr lang="it-IT" sz="1600" b="1" u="sng" dirty="0" err="1" smtClean="0"/>
              <a:t>Anwendung</a:t>
            </a:r>
            <a:r>
              <a:rPr lang="it-IT" sz="1600" b="1" u="sng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it-IT" sz="1600" b="0" dirty="0" err="1"/>
              <a:t>Messung</a:t>
            </a:r>
            <a:r>
              <a:rPr lang="it-IT" sz="1600" b="0" dirty="0"/>
              <a:t> </a:t>
            </a:r>
            <a:r>
              <a:rPr lang="it-IT" sz="1600" b="0" dirty="0" err="1"/>
              <a:t>des</a:t>
            </a:r>
            <a:r>
              <a:rPr lang="it-IT" sz="1600" b="0" dirty="0"/>
              <a:t> </a:t>
            </a:r>
            <a:r>
              <a:rPr lang="it-IT" sz="1600" b="0" dirty="0" err="1"/>
              <a:t>Strahlstroms</a:t>
            </a:r>
            <a:r>
              <a:rPr lang="it-IT" sz="1600" b="0" dirty="0"/>
              <a:t> </a:t>
            </a:r>
            <a:r>
              <a:rPr lang="it-IT" sz="1600" b="0" dirty="0" smtClean="0"/>
              <a:t>! </a:t>
            </a:r>
            <a:r>
              <a:rPr lang="it-IT" sz="1600" dirty="0" err="1" smtClean="0"/>
              <a:t>Nicht</a:t>
            </a:r>
            <a:r>
              <a:rPr lang="it-IT" sz="1600" dirty="0" smtClean="0"/>
              <a:t> </a:t>
            </a:r>
            <a:r>
              <a:rPr lang="it-IT" sz="1600" dirty="0" err="1"/>
              <a:t>Strahlzerstörend</a:t>
            </a:r>
            <a:r>
              <a:rPr lang="it-IT" sz="1600" dirty="0"/>
              <a:t> </a:t>
            </a:r>
            <a:r>
              <a:rPr lang="it-IT" sz="1600" b="0" dirty="0"/>
              <a:t>!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it-IT" sz="1600" b="0" dirty="0" err="1" smtClean="0"/>
              <a:t>Profilgitterschutz</a:t>
            </a:r>
            <a:r>
              <a:rPr lang="it-IT" sz="1600" b="0" dirty="0" smtClean="0"/>
              <a:t> </a:t>
            </a:r>
            <a:r>
              <a:rPr lang="it-IT" sz="1600" b="0" dirty="0"/>
              <a:t>(</a:t>
            </a:r>
            <a:r>
              <a:rPr lang="it-IT" sz="1600" b="0" dirty="0" err="1"/>
              <a:t>dynamische</a:t>
            </a:r>
            <a:r>
              <a:rPr lang="it-IT" sz="1600" b="0" dirty="0"/>
              <a:t> </a:t>
            </a:r>
            <a:r>
              <a:rPr lang="it-IT" sz="1600" b="0" dirty="0" err="1"/>
              <a:t>Anpassung</a:t>
            </a:r>
            <a:r>
              <a:rPr lang="it-IT" sz="1600" b="0" dirty="0"/>
              <a:t> </a:t>
            </a:r>
            <a:r>
              <a:rPr lang="it-IT" sz="1600" b="0" dirty="0" err="1"/>
              <a:t>der</a:t>
            </a:r>
            <a:r>
              <a:rPr lang="it-IT" sz="1600" b="0" dirty="0"/>
              <a:t> </a:t>
            </a:r>
            <a:r>
              <a:rPr lang="it-IT" sz="1600" b="0" dirty="0" err="1"/>
              <a:t>Pulslänge</a:t>
            </a:r>
            <a:r>
              <a:rPr lang="it-IT" sz="1600" b="0" dirty="0" smtClean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it-IT" sz="1600" dirty="0" err="1"/>
              <a:t>Verlustüberwachung</a:t>
            </a:r>
            <a:r>
              <a:rPr lang="it-IT" sz="1600" dirty="0"/>
              <a:t> </a:t>
            </a:r>
            <a:r>
              <a:rPr lang="it-IT" sz="1600" dirty="0" err="1"/>
              <a:t>entlang</a:t>
            </a:r>
            <a:r>
              <a:rPr lang="it-IT" sz="1600" dirty="0"/>
              <a:t> </a:t>
            </a:r>
            <a:r>
              <a:rPr lang="it-IT" sz="1600" dirty="0" err="1"/>
              <a:t>der</a:t>
            </a:r>
            <a:r>
              <a:rPr lang="it-IT" sz="1600" dirty="0"/>
              <a:t> </a:t>
            </a:r>
            <a:r>
              <a:rPr lang="it-IT" sz="1600" dirty="0" err="1" smtClean="0"/>
              <a:t>Strahlführung</a:t>
            </a:r>
            <a:r>
              <a:rPr lang="it-IT" sz="1600" dirty="0" smtClean="0"/>
              <a:t> </a:t>
            </a:r>
            <a:r>
              <a:rPr lang="it-IT" sz="1600" dirty="0" err="1" smtClean="0"/>
              <a:t>bzw</a:t>
            </a:r>
            <a:r>
              <a:rPr lang="it-IT" sz="1600" dirty="0" smtClean="0"/>
              <a:t>. </a:t>
            </a:r>
            <a:r>
              <a:rPr lang="it-IT" sz="1600" b="1" dirty="0" err="1">
                <a:solidFill>
                  <a:srgbClr val="0000CC"/>
                </a:solidFill>
              </a:rPr>
              <a:t>w</a:t>
            </a:r>
            <a:r>
              <a:rPr lang="it-IT" sz="1600" b="1" dirty="0" err="1" smtClean="0">
                <a:solidFill>
                  <a:srgbClr val="0000CC"/>
                </a:solidFill>
              </a:rPr>
              <a:t>ährend</a:t>
            </a:r>
            <a:r>
              <a:rPr lang="it-IT" sz="1600" b="1" dirty="0" smtClean="0">
                <a:solidFill>
                  <a:srgbClr val="0000CC"/>
                </a:solidFill>
              </a:rPr>
              <a:t> </a:t>
            </a:r>
            <a:r>
              <a:rPr lang="it-IT" sz="1600" b="1" dirty="0" err="1" smtClean="0">
                <a:solidFill>
                  <a:srgbClr val="0000CC"/>
                </a:solidFill>
              </a:rPr>
              <a:t>der</a:t>
            </a:r>
            <a:r>
              <a:rPr lang="it-IT" sz="1600" b="1" dirty="0" smtClean="0">
                <a:solidFill>
                  <a:srgbClr val="0000CC"/>
                </a:solidFill>
              </a:rPr>
              <a:t> Multi-turn </a:t>
            </a:r>
            <a:r>
              <a:rPr lang="it-IT" sz="1600" b="1" dirty="0" err="1" smtClean="0">
                <a:solidFill>
                  <a:srgbClr val="0000CC"/>
                </a:solidFill>
              </a:rPr>
              <a:t>Injektion</a:t>
            </a:r>
            <a:r>
              <a:rPr lang="it-IT" sz="1600" b="1" dirty="0" smtClean="0">
                <a:solidFill>
                  <a:srgbClr val="0000CC"/>
                </a:solidFill>
              </a:rPr>
              <a:t> (</a:t>
            </a:r>
            <a:r>
              <a:rPr lang="it-IT" sz="1600" b="1" dirty="0" err="1" smtClean="0">
                <a:solidFill>
                  <a:srgbClr val="0000CC"/>
                </a:solidFill>
              </a:rPr>
              <a:t>Einschusseffizienz</a:t>
            </a:r>
            <a:r>
              <a:rPr lang="it-IT" sz="1600" b="1" dirty="0" smtClean="0">
                <a:solidFill>
                  <a:srgbClr val="0000CC"/>
                </a:solidFill>
              </a:rPr>
              <a:t>)</a:t>
            </a:r>
            <a:endParaRPr lang="it-IT" sz="1600" b="1" dirty="0">
              <a:solidFill>
                <a:srgbClr val="0000CC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de-DE" sz="2000" dirty="0"/>
          </a:p>
        </p:txBody>
      </p:sp>
      <p:pic>
        <p:nvPicPr>
          <p:cNvPr id="7175" name="Picture 8" descr="https://www.gsi.de/fileadmin/_migrated/pics/U-DS100_FG428_bi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556" y="3550831"/>
            <a:ext cx="23939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0" y="3359051"/>
            <a:ext cx="670555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it-IT" sz="1600" b="1" u="sng" dirty="0" err="1">
                <a:solidFill>
                  <a:prstClr val="black"/>
                </a:solidFill>
              </a:rPr>
              <a:t>Technische</a:t>
            </a:r>
            <a:r>
              <a:rPr lang="it-IT" sz="1600" b="1" u="sng" dirty="0">
                <a:solidFill>
                  <a:prstClr val="black"/>
                </a:solidFill>
              </a:rPr>
              <a:t> </a:t>
            </a:r>
            <a:r>
              <a:rPr lang="it-IT" sz="1600" b="1" u="sng" dirty="0" err="1">
                <a:solidFill>
                  <a:prstClr val="black"/>
                </a:solidFill>
              </a:rPr>
              <a:t>Details</a:t>
            </a:r>
            <a:r>
              <a:rPr lang="it-IT" sz="1600" b="1" u="sng" dirty="0">
                <a:solidFill>
                  <a:prstClr val="black"/>
                </a:solidFill>
              </a:rPr>
              <a:t>: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it-IT" sz="1600" dirty="0" err="1" smtClean="0">
                <a:solidFill>
                  <a:prstClr val="black"/>
                </a:solidFill>
              </a:rPr>
              <a:t>Trafo</a:t>
            </a:r>
            <a:r>
              <a:rPr lang="it-IT" sz="1600" dirty="0" smtClean="0">
                <a:solidFill>
                  <a:prstClr val="black"/>
                </a:solidFill>
              </a:rPr>
              <a:t>: </a:t>
            </a:r>
            <a:r>
              <a:rPr lang="it-IT" sz="1600" dirty="0" err="1">
                <a:solidFill>
                  <a:prstClr val="black"/>
                </a:solidFill>
              </a:rPr>
              <a:t>Toroid</a:t>
            </a:r>
            <a:r>
              <a:rPr lang="it-IT" sz="1600" dirty="0">
                <a:solidFill>
                  <a:prstClr val="black"/>
                </a:solidFill>
              </a:rPr>
              <a:t> &amp; </a:t>
            </a:r>
            <a:r>
              <a:rPr lang="it-IT" sz="1600" dirty="0" err="1">
                <a:solidFill>
                  <a:prstClr val="black"/>
                </a:solidFill>
              </a:rPr>
              <a:t>Gehäuse</a:t>
            </a:r>
            <a:r>
              <a:rPr lang="it-IT" sz="1600" dirty="0">
                <a:solidFill>
                  <a:prstClr val="black"/>
                </a:solidFill>
              </a:rPr>
              <a:t> (</a:t>
            </a:r>
            <a:r>
              <a:rPr lang="it-IT" sz="1600" dirty="0" err="1">
                <a:solidFill>
                  <a:prstClr val="black"/>
                </a:solidFill>
              </a:rPr>
              <a:t>geschirmt</a:t>
            </a:r>
            <a:r>
              <a:rPr lang="it-IT" sz="1600" dirty="0">
                <a:solidFill>
                  <a:prstClr val="black"/>
                </a:solidFill>
              </a:rPr>
              <a:t>), </a:t>
            </a:r>
            <a:r>
              <a:rPr lang="it-IT" sz="1600" dirty="0" err="1">
                <a:solidFill>
                  <a:prstClr val="black"/>
                </a:solidFill>
              </a:rPr>
              <a:t>Kopfverstärker</a:t>
            </a:r>
            <a:r>
              <a:rPr lang="it-IT" sz="1600" dirty="0">
                <a:solidFill>
                  <a:prstClr val="black"/>
                </a:solidFill>
              </a:rPr>
              <a:t> und </a:t>
            </a:r>
            <a:r>
              <a:rPr lang="it-IT" sz="1600" dirty="0" smtClean="0">
                <a:solidFill>
                  <a:prstClr val="black"/>
                </a:solidFill>
              </a:rPr>
              <a:t>DAQ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it-IT" sz="1600" dirty="0" err="1" smtClean="0">
                <a:solidFill>
                  <a:prstClr val="black"/>
                </a:solidFill>
              </a:rPr>
              <a:t>Bandbreite</a:t>
            </a:r>
            <a:r>
              <a:rPr lang="it-IT" sz="1600" dirty="0" smtClean="0">
                <a:solidFill>
                  <a:prstClr val="black"/>
                </a:solidFill>
              </a:rPr>
              <a:t>:	</a:t>
            </a:r>
            <a:r>
              <a:rPr lang="it-IT" sz="1600" dirty="0" smtClean="0">
                <a:solidFill>
                  <a:prstClr val="black"/>
                </a:solidFill>
              </a:rPr>
              <a:t>	1 </a:t>
            </a:r>
            <a:r>
              <a:rPr lang="it-IT" sz="1600" dirty="0" smtClean="0">
                <a:solidFill>
                  <a:prstClr val="black"/>
                </a:solidFill>
              </a:rPr>
              <a:t>MHz (</a:t>
            </a:r>
            <a:r>
              <a:rPr lang="it-IT" sz="1600" dirty="0" err="1" smtClean="0">
                <a:solidFill>
                  <a:prstClr val="black"/>
                </a:solidFill>
              </a:rPr>
              <a:t>Anstiegszeit</a:t>
            </a:r>
            <a:r>
              <a:rPr lang="it-IT" sz="1600" dirty="0">
                <a:solidFill>
                  <a:prstClr val="black"/>
                </a:solidFill>
              </a:rPr>
              <a:t> </a:t>
            </a:r>
            <a:r>
              <a:rPr lang="it-IT" sz="1600" dirty="0" smtClean="0">
                <a:solidFill>
                  <a:prstClr val="black"/>
                </a:solidFill>
              </a:rPr>
              <a:t>~ 2 µs)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it-IT" sz="1600" dirty="0" err="1" smtClean="0">
                <a:solidFill>
                  <a:prstClr val="black"/>
                </a:solidFill>
              </a:rPr>
              <a:t>Abtastrate</a:t>
            </a:r>
            <a:r>
              <a:rPr lang="it-IT" sz="1600" dirty="0" smtClean="0">
                <a:solidFill>
                  <a:prstClr val="black"/>
                </a:solidFill>
              </a:rPr>
              <a:t>:   </a:t>
            </a:r>
            <a:r>
              <a:rPr lang="it-IT" sz="1600" dirty="0" smtClean="0">
                <a:solidFill>
                  <a:prstClr val="black"/>
                </a:solidFill>
              </a:rPr>
              <a:t>		10 </a:t>
            </a:r>
            <a:r>
              <a:rPr lang="it-IT" sz="1600" dirty="0" err="1" smtClean="0">
                <a:solidFill>
                  <a:prstClr val="black"/>
                </a:solidFill>
              </a:rPr>
              <a:t>MSa</a:t>
            </a:r>
            <a:r>
              <a:rPr lang="it-IT" sz="1600" dirty="0" smtClean="0">
                <a:solidFill>
                  <a:prstClr val="black"/>
                </a:solidFill>
              </a:rPr>
              <a:t>/s </a:t>
            </a:r>
            <a:endParaRPr lang="it-IT" sz="1600" dirty="0">
              <a:solidFill>
                <a:prstClr val="black"/>
              </a:solidFill>
            </a:endParaRP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it-IT" sz="1600" dirty="0">
                <a:solidFill>
                  <a:prstClr val="black"/>
                </a:solidFill>
              </a:rPr>
              <a:t>4</a:t>
            </a:r>
            <a:r>
              <a:rPr lang="it-IT" sz="1600" dirty="0" smtClean="0">
                <a:solidFill>
                  <a:prstClr val="black"/>
                </a:solidFill>
              </a:rPr>
              <a:t> </a:t>
            </a:r>
            <a:r>
              <a:rPr lang="it-IT" sz="1600" dirty="0" err="1">
                <a:solidFill>
                  <a:prstClr val="black"/>
                </a:solidFill>
              </a:rPr>
              <a:t>Messbereiche</a:t>
            </a:r>
            <a:r>
              <a:rPr lang="it-IT" sz="1600" dirty="0">
                <a:solidFill>
                  <a:prstClr val="black"/>
                </a:solidFill>
              </a:rPr>
              <a:t>:  </a:t>
            </a:r>
            <a:r>
              <a:rPr lang="it-IT" sz="1600" dirty="0" smtClean="0">
                <a:solidFill>
                  <a:prstClr val="black"/>
                </a:solidFill>
              </a:rPr>
              <a:t>	100 </a:t>
            </a:r>
            <a:r>
              <a:rPr lang="it-IT" sz="1600" dirty="0" err="1">
                <a:solidFill>
                  <a:prstClr val="black"/>
                </a:solidFill>
              </a:rPr>
              <a:t>μA</a:t>
            </a:r>
            <a:r>
              <a:rPr lang="it-IT" sz="1600" dirty="0">
                <a:solidFill>
                  <a:prstClr val="black"/>
                </a:solidFill>
              </a:rPr>
              <a:t>, 1, 10, 100 </a:t>
            </a:r>
            <a:r>
              <a:rPr lang="it-IT" sz="1600" dirty="0" err="1">
                <a:solidFill>
                  <a:prstClr val="black"/>
                </a:solidFill>
              </a:rPr>
              <a:t>mA</a:t>
            </a:r>
            <a:r>
              <a:rPr lang="it-IT" sz="1600" dirty="0">
                <a:solidFill>
                  <a:prstClr val="black"/>
                </a:solidFill>
              </a:rPr>
              <a:t> 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it-IT" sz="1600" dirty="0" smtClean="0">
                <a:solidFill>
                  <a:prstClr val="black"/>
                </a:solidFill>
              </a:rPr>
              <a:t>Max. </a:t>
            </a:r>
            <a:r>
              <a:rPr lang="it-IT" sz="1600" dirty="0" err="1" smtClean="0">
                <a:solidFill>
                  <a:prstClr val="black"/>
                </a:solidFill>
              </a:rPr>
              <a:t>Pulslänge</a:t>
            </a:r>
            <a:r>
              <a:rPr lang="it-IT" sz="1600" dirty="0" smtClean="0">
                <a:solidFill>
                  <a:prstClr val="black"/>
                </a:solidFill>
              </a:rPr>
              <a:t>:   </a:t>
            </a:r>
            <a:r>
              <a:rPr lang="it-IT" sz="1600" dirty="0" smtClean="0">
                <a:solidFill>
                  <a:prstClr val="black"/>
                </a:solidFill>
              </a:rPr>
              <a:t>	6 </a:t>
            </a:r>
            <a:r>
              <a:rPr lang="it-IT" sz="1600" dirty="0" err="1" smtClean="0">
                <a:solidFill>
                  <a:prstClr val="black"/>
                </a:solidFill>
              </a:rPr>
              <a:t>ms</a:t>
            </a:r>
            <a:r>
              <a:rPr lang="it-IT" sz="1600" dirty="0" smtClean="0">
                <a:solidFill>
                  <a:prstClr val="black"/>
                </a:solidFill>
              </a:rPr>
              <a:t> (0.5% </a:t>
            </a:r>
            <a:r>
              <a:rPr lang="it-IT" sz="1600" dirty="0" err="1" smtClean="0">
                <a:solidFill>
                  <a:prstClr val="black"/>
                </a:solidFill>
              </a:rPr>
              <a:t>Dachabfall</a:t>
            </a:r>
            <a:r>
              <a:rPr lang="it-IT" sz="1600" dirty="0" smtClean="0">
                <a:solidFill>
                  <a:prstClr val="black"/>
                </a:solidFill>
              </a:rPr>
              <a:t>)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2029" y="4584069"/>
            <a:ext cx="2952494" cy="174794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0" y="5592725"/>
            <a:ext cx="1493742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U =   N • </a:t>
            </a:r>
            <a:r>
              <a:rPr lang="el-GR" dirty="0" smtClean="0"/>
              <a:t>Φ</a:t>
            </a:r>
            <a:r>
              <a:rPr lang="de-DE" dirty="0" smtClean="0"/>
              <a:t> </a:t>
            </a:r>
          </a:p>
          <a:p>
            <a:pPr algn="l"/>
            <a:r>
              <a:rPr lang="de-DE" dirty="0"/>
              <a:t> </a:t>
            </a:r>
            <a:r>
              <a:rPr lang="de-DE" dirty="0" smtClean="0"/>
              <a:t>  = - L • </a:t>
            </a:r>
            <a:r>
              <a:rPr lang="de-DE" dirty="0" err="1" smtClean="0"/>
              <a:t>dI</a:t>
            </a:r>
            <a:r>
              <a:rPr lang="de-DE" dirty="0" smtClean="0"/>
              <a:t>/</a:t>
            </a:r>
            <a:r>
              <a:rPr lang="de-DE" dirty="0" err="1" smtClean="0"/>
              <a:t>dt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50036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6346"/>
          </a:xfrm>
        </p:spPr>
        <p:txBody>
          <a:bodyPr>
            <a:normAutofit/>
          </a:bodyPr>
          <a:lstStyle/>
          <a:p>
            <a:r>
              <a:rPr lang="de-DE" dirty="0" smtClean="0"/>
              <a:t>UNILAC / SIS18</a:t>
            </a:r>
            <a:br>
              <a:rPr lang="de-DE" dirty="0" smtClean="0"/>
            </a:br>
            <a:r>
              <a:rPr lang="de-DE" dirty="0" smtClean="0"/>
              <a:t>Überwachung Multi-turn Injektion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209285"/>
            <a:ext cx="9144000" cy="1116950"/>
          </a:xfrm>
        </p:spPr>
        <p:txBody>
          <a:bodyPr>
            <a:normAutofit/>
          </a:bodyPr>
          <a:lstStyle/>
          <a:p>
            <a:r>
              <a:rPr lang="de-DE" sz="1600" b="1" dirty="0" smtClean="0"/>
              <a:t>FESA DAQ „</a:t>
            </a:r>
            <a:r>
              <a:rPr lang="de-DE" sz="1600" b="1" dirty="0" smtClean="0">
                <a:solidFill>
                  <a:srgbClr val="0000CC"/>
                </a:solidFill>
              </a:rPr>
              <a:t>ACCT</a:t>
            </a:r>
            <a:r>
              <a:rPr lang="de-DE" sz="1600" b="1" dirty="0" smtClean="0"/>
              <a:t>“ für die beiden AC-Trafos (</a:t>
            </a:r>
            <a:r>
              <a:rPr lang="de-DE" sz="1600" b="1" dirty="0" smtClean="0">
                <a:solidFill>
                  <a:srgbClr val="0000CC"/>
                </a:solidFill>
              </a:rPr>
              <a:t>AC </a:t>
            </a:r>
            <a:r>
              <a:rPr lang="de-DE" sz="1600" b="1" dirty="0" err="1" smtClean="0">
                <a:solidFill>
                  <a:srgbClr val="0000CC"/>
                </a:solidFill>
              </a:rPr>
              <a:t>C</a:t>
            </a:r>
            <a:r>
              <a:rPr lang="de-DE" sz="1600" b="1" dirty="0" err="1" smtClean="0"/>
              <a:t>urrent</a:t>
            </a:r>
            <a:r>
              <a:rPr lang="de-DE" sz="1600" b="1" dirty="0" smtClean="0"/>
              <a:t> </a:t>
            </a:r>
            <a:r>
              <a:rPr lang="de-DE" sz="1600" b="1" dirty="0">
                <a:solidFill>
                  <a:srgbClr val="0000CC"/>
                </a:solidFill>
              </a:rPr>
              <a:t>T</a:t>
            </a:r>
            <a:r>
              <a:rPr lang="de-DE" sz="1600" b="1" dirty="0" smtClean="0"/>
              <a:t>ransformer):</a:t>
            </a:r>
          </a:p>
          <a:p>
            <a:pPr lvl="1"/>
            <a:r>
              <a:rPr lang="de-DE" sz="1600" dirty="0" smtClean="0"/>
              <a:t>Letzter ACT im UNILAC:	GTK9DT_S </a:t>
            </a:r>
            <a:r>
              <a:rPr lang="de-DE" sz="1600" dirty="0" smtClean="0"/>
              <a:t>(UNILAC)</a:t>
            </a:r>
          </a:p>
          <a:p>
            <a:pPr lvl="1"/>
            <a:r>
              <a:rPr lang="de-DE" sz="1600" dirty="0" smtClean="0"/>
              <a:t>Erster ACT im SIS18:		GS09DT_S </a:t>
            </a:r>
            <a:r>
              <a:rPr lang="de-DE" sz="1600" dirty="0" smtClean="0"/>
              <a:t>(SIS18)</a:t>
            </a:r>
          </a:p>
          <a:p>
            <a:pPr marL="457200" lvl="1" indent="0">
              <a:buNone/>
            </a:pPr>
            <a:endParaRPr lang="de-DE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5</a:t>
            </a:fld>
            <a:endParaRPr lang="de-DE"/>
          </a:p>
        </p:txBody>
      </p:sp>
      <p:pic>
        <p:nvPicPr>
          <p:cNvPr id="9" name="Picture 3" descr="D:\ACgate_Clamp_ACT_PHenable_invert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" t="2985" r="22262" b="20188"/>
          <a:stretch/>
        </p:blipFill>
        <p:spPr bwMode="auto">
          <a:xfrm>
            <a:off x="179561" y="2631660"/>
            <a:ext cx="4637837" cy="375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389761" y="3055968"/>
            <a:ext cx="1441420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smtClean="0">
                <a:solidFill>
                  <a:srgbClr val="0066FF"/>
                </a:solidFill>
              </a:rPr>
              <a:t>Messfenster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018920" y="3375674"/>
            <a:ext cx="1824602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smtClean="0">
                <a:solidFill>
                  <a:srgbClr val="FF0000"/>
                </a:solidFill>
              </a:rPr>
              <a:t>Klemmpuls </a:t>
            </a:r>
          </a:p>
          <a:p>
            <a:pPr algn="l"/>
            <a:r>
              <a:rPr lang="de-DE" dirty="0" smtClean="0">
                <a:solidFill>
                  <a:srgbClr val="FF0000"/>
                </a:solidFill>
              </a:rPr>
              <a:t>(~60 µs Vorlauf)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1172475" y="5078371"/>
            <a:ext cx="1317412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smtClean="0">
                <a:solidFill>
                  <a:srgbClr val="00B050"/>
                </a:solidFill>
              </a:rPr>
              <a:t>Trafosignal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792772" y="4895606"/>
            <a:ext cx="743857" cy="52322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de-DE" sz="1400" dirty="0" err="1" smtClean="0">
                <a:solidFill>
                  <a:srgbClr val="FF66FF"/>
                </a:solidFill>
              </a:rPr>
              <a:t>ToF</a:t>
            </a:r>
            <a:r>
              <a:rPr lang="de-DE" sz="1400" dirty="0" smtClean="0">
                <a:solidFill>
                  <a:srgbClr val="FF66FF"/>
                </a:solidFill>
              </a:rPr>
              <a:t> </a:t>
            </a:r>
          </a:p>
          <a:p>
            <a:pPr algn="ctr"/>
            <a:r>
              <a:rPr lang="de-DE" sz="1400" dirty="0" smtClean="0">
                <a:solidFill>
                  <a:srgbClr val="FF66FF"/>
                </a:solidFill>
              </a:rPr>
              <a:t>Trigger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79561" y="2262328"/>
            <a:ext cx="2941831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b="1" dirty="0" smtClean="0"/>
              <a:t>Exemplarische Messung</a:t>
            </a:r>
          </a:p>
        </p:txBody>
      </p:sp>
      <p:cxnSp>
        <p:nvCxnSpPr>
          <p:cNvPr id="13" name="Gerade Verbindung mit Pfeil 12"/>
          <p:cNvCxnSpPr/>
          <p:nvPr/>
        </p:nvCxnSpPr>
        <p:spPr>
          <a:xfrm flipH="1">
            <a:off x="1053389" y="4045388"/>
            <a:ext cx="7315" cy="4934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>
            <a:off x="3792772" y="4045388"/>
            <a:ext cx="0" cy="9868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Inhaltsplatzhalter 2"/>
          <p:cNvSpPr txBox="1">
            <a:spLocks/>
          </p:cNvSpPr>
          <p:nvPr/>
        </p:nvSpPr>
        <p:spPr>
          <a:xfrm>
            <a:off x="4817398" y="2262328"/>
            <a:ext cx="4326602" cy="42903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 smtClean="0"/>
              <a:t>Funktionsprinzip der Messung</a:t>
            </a:r>
          </a:p>
          <a:p>
            <a:r>
              <a:rPr lang="de-DE" sz="1600" dirty="0" smtClean="0"/>
              <a:t>Messbereich: 	</a:t>
            </a:r>
            <a:r>
              <a:rPr lang="de-DE" sz="1600" dirty="0" smtClean="0"/>
              <a:t>CMD_SEQ_START#257</a:t>
            </a:r>
          </a:p>
          <a:p>
            <a:r>
              <a:rPr lang="de-DE" sz="1600" dirty="0" smtClean="0"/>
              <a:t>Klemmpuls</a:t>
            </a:r>
            <a:r>
              <a:rPr lang="de-DE" sz="1600" dirty="0"/>
              <a:t>: </a:t>
            </a:r>
            <a:r>
              <a:rPr lang="de-DE" sz="1600" dirty="0" smtClean="0"/>
              <a:t>   	CMD_BP_START#256</a:t>
            </a:r>
          </a:p>
          <a:p>
            <a:pPr marL="0" indent="0">
              <a:buNone/>
            </a:pPr>
            <a:r>
              <a:rPr lang="de-DE" sz="1600" dirty="0" smtClean="0"/>
              <a:t>	Verhindert </a:t>
            </a:r>
            <a:r>
              <a:rPr lang="de-DE" sz="1600" dirty="0" err="1"/>
              <a:t>Nullpunktsdrift</a:t>
            </a:r>
            <a:r>
              <a:rPr lang="de-DE" sz="1600" dirty="0"/>
              <a:t> des </a:t>
            </a:r>
            <a:r>
              <a:rPr lang="de-DE" sz="1600" dirty="0" smtClean="0"/>
              <a:t>	Messverstärkers (high </a:t>
            </a:r>
            <a:r>
              <a:rPr lang="de-DE" sz="1600" dirty="0" err="1" smtClean="0"/>
              <a:t>active</a:t>
            </a:r>
            <a:r>
              <a:rPr lang="de-DE" sz="1600" dirty="0"/>
              <a:t>), </a:t>
            </a:r>
            <a:r>
              <a:rPr lang="de-DE" sz="1600" dirty="0" smtClean="0"/>
              <a:t>	</a:t>
            </a:r>
            <a:r>
              <a:rPr lang="de-DE" sz="1600" dirty="0" smtClean="0">
                <a:solidFill>
                  <a:srgbClr val="0000CC"/>
                </a:solidFill>
              </a:rPr>
              <a:t>Stromschleife</a:t>
            </a:r>
            <a:r>
              <a:rPr lang="de-DE" sz="1600" dirty="0">
                <a:solidFill>
                  <a:srgbClr val="0000CC"/>
                </a:solidFill>
              </a:rPr>
              <a:t>: max. 20 mA in 50 </a:t>
            </a:r>
            <a:r>
              <a:rPr lang="de-DE" sz="1600" dirty="0" smtClean="0">
                <a:solidFill>
                  <a:srgbClr val="0000CC"/>
                </a:solidFill>
              </a:rPr>
              <a:t>Ohm</a:t>
            </a:r>
            <a:endParaRPr lang="de-DE" sz="1600" dirty="0">
              <a:solidFill>
                <a:srgbClr val="0000CC"/>
              </a:solidFill>
            </a:endParaRPr>
          </a:p>
          <a:p>
            <a:r>
              <a:rPr lang="de-DE" sz="1600" dirty="0" smtClean="0"/>
              <a:t>DAQ / </a:t>
            </a:r>
            <a:r>
              <a:rPr lang="de-DE" sz="1600" dirty="0" smtClean="0"/>
              <a:t>ADC </a:t>
            </a:r>
            <a:r>
              <a:rPr lang="de-DE" sz="1600" dirty="0" smtClean="0"/>
              <a:t>Trigger:      CMD_BEAM_INJECTION#283</a:t>
            </a:r>
            <a:endParaRPr lang="de-DE" sz="1600" dirty="0"/>
          </a:p>
          <a:p>
            <a:pPr marL="0" indent="0">
              <a:buNone/>
            </a:pPr>
            <a:r>
              <a:rPr lang="de-DE" sz="1600" dirty="0"/>
              <a:t>	</a:t>
            </a:r>
            <a:r>
              <a:rPr lang="de-DE" sz="1600" dirty="0" smtClean="0"/>
              <a:t>Start definiert durch </a:t>
            </a:r>
            <a:r>
              <a:rPr lang="de-DE" sz="1600" dirty="0" err="1" smtClean="0"/>
              <a:t>Chopperfenster</a:t>
            </a:r>
            <a:r>
              <a:rPr lang="de-DE" sz="1600" dirty="0" smtClean="0"/>
              <a:t> </a:t>
            </a:r>
            <a:endParaRPr lang="de-DE" sz="1600" dirty="0" smtClean="0"/>
          </a:p>
          <a:p>
            <a:pPr marL="0" indent="0">
              <a:buNone/>
            </a:pPr>
            <a:r>
              <a:rPr lang="de-DE" sz="1600" dirty="0"/>
              <a:t>	</a:t>
            </a:r>
            <a:r>
              <a:rPr lang="de-DE" sz="1600" dirty="0" smtClean="0"/>
              <a:t>(+Laufzeit </a:t>
            </a:r>
            <a:r>
              <a:rPr lang="de-DE" sz="1600" dirty="0" smtClean="0"/>
              <a:t>zu Trafo)</a:t>
            </a:r>
          </a:p>
          <a:p>
            <a:r>
              <a:rPr lang="de-DE" sz="1600" dirty="0" smtClean="0"/>
              <a:t>DAQ Fenster: 	feste Länge ~ 1.3 </a:t>
            </a:r>
            <a:r>
              <a:rPr lang="de-DE" sz="1600" dirty="0" err="1" smtClean="0"/>
              <a:t>ms</a:t>
            </a:r>
            <a:endParaRPr lang="de-DE" sz="1600" dirty="0" smtClean="0"/>
          </a:p>
          <a:p>
            <a:pPr marL="0" indent="0">
              <a:buNone/>
            </a:pPr>
            <a:endParaRPr lang="de-DE" sz="1600" dirty="0" smtClean="0"/>
          </a:p>
          <a:p>
            <a:pPr marL="0" indent="0">
              <a:buNone/>
            </a:pPr>
            <a:r>
              <a:rPr lang="de-DE" sz="1600" dirty="0" smtClean="0"/>
              <a:t>	</a:t>
            </a:r>
            <a:r>
              <a:rPr lang="de-DE" sz="1600" dirty="0" smtClean="0">
                <a:solidFill>
                  <a:srgbClr val="0000CC"/>
                </a:solidFill>
              </a:rPr>
              <a:t>Wichtig: Flanken des Klemmpulses</a:t>
            </a:r>
          </a:p>
          <a:p>
            <a:pPr marL="0" indent="0">
              <a:buNone/>
            </a:pPr>
            <a:r>
              <a:rPr lang="de-DE" sz="1600" dirty="0">
                <a:solidFill>
                  <a:srgbClr val="0000CC"/>
                </a:solidFill>
              </a:rPr>
              <a:t>	</a:t>
            </a:r>
            <a:r>
              <a:rPr lang="de-DE" sz="1600" dirty="0" smtClean="0">
                <a:solidFill>
                  <a:srgbClr val="0000CC"/>
                </a:solidFill>
              </a:rPr>
              <a:t>können Störungen im Trafosignal  	</a:t>
            </a:r>
            <a:endParaRPr lang="de-DE" sz="1600" dirty="0" smtClean="0">
              <a:solidFill>
                <a:srgbClr val="0000CC"/>
              </a:solidFill>
            </a:endParaRPr>
          </a:p>
          <a:p>
            <a:pPr marL="0" indent="0">
              <a:buNone/>
            </a:pPr>
            <a:r>
              <a:rPr lang="de-DE" sz="1600" dirty="0">
                <a:solidFill>
                  <a:srgbClr val="0000CC"/>
                </a:solidFill>
              </a:rPr>
              <a:t>	</a:t>
            </a:r>
            <a:r>
              <a:rPr lang="de-DE" sz="1600" dirty="0" smtClean="0">
                <a:solidFill>
                  <a:srgbClr val="0000CC"/>
                </a:solidFill>
              </a:rPr>
              <a:t>induzieren</a:t>
            </a:r>
            <a:r>
              <a:rPr lang="de-DE" sz="1600" dirty="0" smtClean="0">
                <a:solidFill>
                  <a:srgbClr val="0000CC"/>
                </a:solidFill>
              </a:rPr>
              <a:t>.</a:t>
            </a:r>
          </a:p>
          <a:p>
            <a:pPr marL="457200" lvl="1" indent="0">
              <a:buFont typeface="Wingdings" charset="2"/>
              <a:buNone/>
            </a:pPr>
            <a:endParaRPr lang="de-DE" sz="1600" dirty="0"/>
          </a:p>
        </p:txBody>
      </p:sp>
      <p:cxnSp>
        <p:nvCxnSpPr>
          <p:cNvPr id="21" name="Gerade Verbindung mit Pfeil 20"/>
          <p:cNvCxnSpPr/>
          <p:nvPr/>
        </p:nvCxnSpPr>
        <p:spPr>
          <a:xfrm flipH="1">
            <a:off x="1711757" y="5588896"/>
            <a:ext cx="2081015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/>
          <p:cNvCxnSpPr/>
          <p:nvPr/>
        </p:nvCxnSpPr>
        <p:spPr>
          <a:xfrm>
            <a:off x="1711757" y="4022005"/>
            <a:ext cx="0" cy="1135211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1768308" y="5588896"/>
            <a:ext cx="2024464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200" dirty="0" smtClean="0"/>
              <a:t>Verstärker „aktiv“</a:t>
            </a:r>
          </a:p>
        </p:txBody>
      </p:sp>
    </p:spTree>
    <p:extLst>
      <p:ext uri="{BB962C8B-B14F-4D97-AF65-F5344CB8AC3E}">
        <p14:creationId xmlns:p14="http://schemas.microsoft.com/office/powerpoint/2010/main" val="415493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49164"/>
          </a:xfrm>
        </p:spPr>
        <p:txBody>
          <a:bodyPr/>
          <a:lstStyle/>
          <a:p>
            <a:r>
              <a:rPr lang="de-DE" dirty="0" smtClean="0"/>
              <a:t>Experten-GUI SIS18 AC-Trafo</a:t>
            </a:r>
            <a:br>
              <a:rPr lang="de-DE" dirty="0" smtClean="0"/>
            </a:br>
            <a:r>
              <a:rPr lang="de-DE" dirty="0" smtClean="0"/>
              <a:t>Start der </a:t>
            </a:r>
            <a:r>
              <a:rPr lang="de-DE" dirty="0" smtClean="0"/>
              <a:t>Experten-Anwendung </a:t>
            </a:r>
            <a:r>
              <a:rPr lang="de-DE" dirty="0" smtClean="0"/>
              <a:t>per Launcher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6</a:t>
            </a:fld>
            <a:endParaRPr lang="de-DE"/>
          </a:p>
        </p:txBody>
      </p:sp>
      <p:pic>
        <p:nvPicPr>
          <p:cNvPr id="4098" name="Picture 2" descr="D:\2019-01-10_16-04-48-819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3" t="20339" r="10074" b="23804"/>
          <a:stretch/>
        </p:blipFill>
        <p:spPr bwMode="auto">
          <a:xfrm>
            <a:off x="336499" y="1360627"/>
            <a:ext cx="8425406" cy="468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79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7</a:t>
            </a:fld>
            <a:endParaRPr lang="de-DE"/>
          </a:p>
        </p:txBody>
      </p:sp>
      <p:pic>
        <p:nvPicPr>
          <p:cNvPr id="6" name="Picture 3" descr="G:\Messungen\2018\ACCT\2018-07-05_05-41-48_tcl1024_acc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5638"/>
            <a:ext cx="9144000" cy="4398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0" y="1"/>
            <a:ext cx="9144000" cy="94916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/>
              <a:t>Experten-GUI SIS18 AC-Trafo</a:t>
            </a:r>
            <a:br>
              <a:rPr lang="de-DE" dirty="0"/>
            </a:br>
            <a:r>
              <a:rPr lang="de-DE" dirty="0"/>
              <a:t>M</a:t>
            </a:r>
            <a:r>
              <a:rPr lang="de-DE" dirty="0" smtClean="0"/>
              <a:t>essung Juli 2018</a:t>
            </a:r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0" y="1672847"/>
            <a:ext cx="1528877" cy="4084223"/>
          </a:xfrm>
          <a:prstGeom prst="rect">
            <a:avLst/>
          </a:prstGeom>
          <a:solidFill>
            <a:srgbClr val="FDBB63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7213" y="1207008"/>
            <a:ext cx="1529586" cy="58477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de-DE" sz="1600" b="1" dirty="0" smtClean="0"/>
              <a:t>Konfiguration</a:t>
            </a:r>
          </a:p>
          <a:p>
            <a:pPr algn="ctr"/>
            <a:r>
              <a:rPr lang="de-DE" sz="1600" b="1" dirty="0" smtClean="0"/>
              <a:t>&amp; Status 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528876" y="1188903"/>
            <a:ext cx="7615123" cy="58477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600" b="1" dirty="0" smtClean="0"/>
              <a:t>Darstellungsbereich</a:t>
            </a:r>
          </a:p>
          <a:p>
            <a:pPr algn="ctr"/>
            <a:r>
              <a:rPr lang="de-DE" sz="1600" b="1" dirty="0" smtClean="0"/>
              <a:t>Stromverlauf in beiden Trafos</a:t>
            </a:r>
          </a:p>
        </p:txBody>
      </p:sp>
      <p:sp>
        <p:nvSpPr>
          <p:cNvPr id="27" name="Rechteck 26"/>
          <p:cNvSpPr/>
          <p:nvPr/>
        </p:nvSpPr>
        <p:spPr>
          <a:xfrm>
            <a:off x="7988198" y="3992005"/>
            <a:ext cx="1155801" cy="213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91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722966" y="6552643"/>
            <a:ext cx="572494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t>8</a:t>
            </a:fld>
            <a:endParaRPr lang="de-DE"/>
          </a:p>
        </p:txBody>
      </p:sp>
      <p:pic>
        <p:nvPicPr>
          <p:cNvPr id="3074" name="Picture 2" descr="D:\AndiPrograms\FastStone Capture\FileDump\ScreenShot0018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39" b="70814"/>
          <a:stretch/>
        </p:blipFill>
        <p:spPr bwMode="auto">
          <a:xfrm>
            <a:off x="0" y="1249465"/>
            <a:ext cx="3048544" cy="213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AndiPrograms\FastStone Capture\FileDump\ScreenShot0018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53" b="58826"/>
          <a:stretch/>
        </p:blipFill>
        <p:spPr bwMode="auto">
          <a:xfrm>
            <a:off x="450667" y="3712152"/>
            <a:ext cx="2002802" cy="2854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el 1"/>
          <p:cNvSpPr txBox="1">
            <a:spLocks/>
          </p:cNvSpPr>
          <p:nvPr/>
        </p:nvSpPr>
        <p:spPr>
          <a:xfrm>
            <a:off x="0" y="1"/>
            <a:ext cx="9144000" cy="94916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/>
              <a:t>Experten-GUI SIS18 AC-Trafo</a:t>
            </a:r>
            <a:br>
              <a:rPr lang="de-DE" dirty="0"/>
            </a:br>
            <a:r>
              <a:rPr lang="de-DE" dirty="0" smtClean="0"/>
              <a:t>Konfiguration</a:t>
            </a:r>
            <a:endParaRPr lang="de-DE" dirty="0"/>
          </a:p>
        </p:txBody>
      </p:sp>
      <p:pic>
        <p:nvPicPr>
          <p:cNvPr id="3077" name="Picture 5" descr="D:\AndiPrograms\FastStone Capture\FileDump\ScreenShot00185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04" r="82732"/>
          <a:stretch/>
        </p:blipFill>
        <p:spPr bwMode="auto">
          <a:xfrm>
            <a:off x="7053885" y="1259831"/>
            <a:ext cx="1982419" cy="23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0" y="1461254"/>
            <a:ext cx="3211373" cy="307777"/>
          </a:xfrm>
          <a:prstGeom prst="rect">
            <a:avLst/>
          </a:prstGeom>
          <a:solidFill>
            <a:schemeClr val="bg1"/>
          </a:solidFill>
          <a:ln w="25400">
            <a:solidFill>
              <a:srgbClr val="FDBB63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b="1" dirty="0" smtClean="0"/>
              <a:t>1) </a:t>
            </a:r>
            <a:r>
              <a:rPr lang="de-DE" sz="1400" b="1" dirty="0" err="1" smtClean="0"/>
              <a:t>Selector</a:t>
            </a:r>
            <a:r>
              <a:rPr lang="de-DE" sz="1400" b="1" dirty="0" smtClean="0"/>
              <a:t>: Beam </a:t>
            </a:r>
            <a:r>
              <a:rPr lang="de-DE" sz="1400" b="1" dirty="0" err="1" smtClean="0"/>
              <a:t>Production</a:t>
            </a:r>
            <a:r>
              <a:rPr lang="de-DE" sz="1400" b="1" dirty="0" smtClean="0"/>
              <a:t> Chain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-7315" y="4734740"/>
            <a:ext cx="2918765" cy="307777"/>
          </a:xfrm>
          <a:prstGeom prst="rect">
            <a:avLst/>
          </a:prstGeom>
          <a:solidFill>
            <a:schemeClr val="bg1"/>
          </a:solidFill>
          <a:ln w="25400">
            <a:solidFill>
              <a:srgbClr val="FFC00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b="1" dirty="0" smtClean="0"/>
              <a:t>2) Device: Gerät &amp; Art der Daten</a:t>
            </a:r>
          </a:p>
        </p:txBody>
      </p:sp>
      <p:sp>
        <p:nvSpPr>
          <p:cNvPr id="16" name="Rechteck 15"/>
          <p:cNvSpPr/>
          <p:nvPr/>
        </p:nvSpPr>
        <p:spPr>
          <a:xfrm>
            <a:off x="0" y="2077517"/>
            <a:ext cx="1982419" cy="204826"/>
          </a:xfrm>
          <a:prstGeom prst="rect">
            <a:avLst/>
          </a:prstGeom>
          <a:solidFill>
            <a:srgbClr val="FDBB63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7" name="Rechteck 16"/>
          <p:cNvSpPr/>
          <p:nvPr/>
        </p:nvSpPr>
        <p:spPr>
          <a:xfrm>
            <a:off x="460675" y="5042517"/>
            <a:ext cx="2002802" cy="204826"/>
          </a:xfrm>
          <a:prstGeom prst="rect">
            <a:avLst/>
          </a:prstGeom>
          <a:solidFill>
            <a:srgbClr val="FDBB63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pic>
        <p:nvPicPr>
          <p:cNvPr id="3078" name="Picture 6" descr="D:\AndiPrograms\FastStone Capture\FileDump\ScreenShot00186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" t="39807" r="82672" b="28814"/>
          <a:stretch/>
        </p:blipFill>
        <p:spPr bwMode="auto">
          <a:xfrm>
            <a:off x="4126802" y="4517188"/>
            <a:ext cx="1982418" cy="203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feld 18"/>
          <p:cNvSpPr txBox="1"/>
          <p:nvPr/>
        </p:nvSpPr>
        <p:spPr>
          <a:xfrm>
            <a:off x="4030749" y="1242532"/>
            <a:ext cx="2187245" cy="307777"/>
          </a:xfrm>
          <a:prstGeom prst="rect">
            <a:avLst/>
          </a:prstGeom>
          <a:solidFill>
            <a:schemeClr val="bg1"/>
          </a:solidFill>
          <a:ln w="25400">
            <a:solidFill>
              <a:srgbClr val="FFC00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b="1" dirty="0" smtClean="0"/>
              <a:t>3) Settings: </a:t>
            </a:r>
            <a:r>
              <a:rPr lang="de-DE" sz="1400" b="1" dirty="0" err="1" smtClean="0"/>
              <a:t>Gain</a:t>
            </a:r>
            <a:r>
              <a:rPr lang="de-DE" sz="1400" b="1" dirty="0" smtClean="0"/>
              <a:t> Mode</a:t>
            </a:r>
          </a:p>
        </p:txBody>
      </p:sp>
      <p:pic>
        <p:nvPicPr>
          <p:cNvPr id="3079" name="Picture 7" descr="D:\AndiPrograms\FastStone Capture\FileDump\ScreenShot00187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" t="40345" r="83137" b="35074"/>
          <a:stretch/>
        </p:blipFill>
        <p:spPr bwMode="auto">
          <a:xfrm>
            <a:off x="4126802" y="2077517"/>
            <a:ext cx="1951442" cy="159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3505949" y="1554297"/>
            <a:ext cx="2951449" cy="52322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b="1" dirty="0" smtClean="0"/>
              <a:t>LSA:	 </a:t>
            </a:r>
            <a:r>
              <a:rPr lang="de-DE" sz="1400" b="1" dirty="0" err="1" smtClean="0"/>
              <a:t>gain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set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by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control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system</a:t>
            </a:r>
            <a:endParaRPr lang="de-DE" sz="1400" b="1" dirty="0" smtClean="0"/>
          </a:p>
          <a:p>
            <a:pPr algn="l"/>
            <a:r>
              <a:rPr lang="de-DE" sz="1400" b="1" dirty="0" smtClean="0"/>
              <a:t>Manual: </a:t>
            </a:r>
            <a:r>
              <a:rPr lang="de-DE" sz="1400" b="1" dirty="0" err="1" smtClean="0"/>
              <a:t>gain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set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by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user</a:t>
            </a:r>
            <a:endParaRPr lang="de-DE" sz="1400" b="1" dirty="0" smtClean="0"/>
          </a:p>
        </p:txBody>
      </p:sp>
      <p:sp>
        <p:nvSpPr>
          <p:cNvPr id="22" name="Textfeld 21"/>
          <p:cNvSpPr txBox="1"/>
          <p:nvPr/>
        </p:nvSpPr>
        <p:spPr>
          <a:xfrm>
            <a:off x="4030749" y="3796409"/>
            <a:ext cx="2078471" cy="307777"/>
          </a:xfrm>
          <a:prstGeom prst="rect">
            <a:avLst/>
          </a:prstGeom>
          <a:solidFill>
            <a:schemeClr val="bg1"/>
          </a:solidFill>
          <a:ln w="25400">
            <a:solidFill>
              <a:srgbClr val="FFC00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b="1" dirty="0" smtClean="0"/>
              <a:t>4) Settings: </a:t>
            </a:r>
            <a:r>
              <a:rPr lang="de-DE" sz="1400" b="1" dirty="0" err="1" smtClean="0"/>
              <a:t>Gain</a:t>
            </a:r>
            <a:endParaRPr lang="de-DE" sz="1400" b="1" dirty="0" smtClean="0"/>
          </a:p>
        </p:txBody>
      </p:sp>
      <p:sp>
        <p:nvSpPr>
          <p:cNvPr id="23" name="Textfeld 22"/>
          <p:cNvSpPr txBox="1"/>
          <p:nvPr/>
        </p:nvSpPr>
        <p:spPr>
          <a:xfrm>
            <a:off x="3975120" y="4128824"/>
            <a:ext cx="2214068" cy="52322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b="1" dirty="0" smtClean="0"/>
              <a:t>4 Messbereiche: </a:t>
            </a:r>
          </a:p>
          <a:p>
            <a:pPr algn="l"/>
            <a:r>
              <a:rPr lang="de-DE" sz="1400" b="1" dirty="0"/>
              <a:t>	</a:t>
            </a:r>
            <a:r>
              <a:rPr lang="de-DE" sz="1400" b="1" dirty="0" smtClean="0"/>
              <a:t>100 µA, ..., 100 mA</a:t>
            </a:r>
          </a:p>
        </p:txBody>
      </p:sp>
      <p:sp>
        <p:nvSpPr>
          <p:cNvPr id="24" name="Rechteck 23"/>
          <p:cNvSpPr/>
          <p:nvPr/>
        </p:nvSpPr>
        <p:spPr>
          <a:xfrm>
            <a:off x="4151640" y="3021183"/>
            <a:ext cx="2002802" cy="204826"/>
          </a:xfrm>
          <a:prstGeom prst="rect">
            <a:avLst/>
          </a:prstGeom>
          <a:solidFill>
            <a:srgbClr val="FDBB63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5" name="Rechteck 24"/>
          <p:cNvSpPr/>
          <p:nvPr/>
        </p:nvSpPr>
        <p:spPr>
          <a:xfrm>
            <a:off x="4141226" y="5696113"/>
            <a:ext cx="2002802" cy="204826"/>
          </a:xfrm>
          <a:prstGeom prst="rect">
            <a:avLst/>
          </a:prstGeom>
          <a:solidFill>
            <a:srgbClr val="FDBB63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6" name="Rechteck 25"/>
          <p:cNvSpPr/>
          <p:nvPr/>
        </p:nvSpPr>
        <p:spPr>
          <a:xfrm>
            <a:off x="7111937" y="2187737"/>
            <a:ext cx="2002802" cy="204826"/>
          </a:xfrm>
          <a:prstGeom prst="rect">
            <a:avLst/>
          </a:prstGeom>
          <a:solidFill>
            <a:srgbClr val="FDBB63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7" name="Textfeld 26"/>
          <p:cNvSpPr txBox="1"/>
          <p:nvPr/>
        </p:nvSpPr>
        <p:spPr>
          <a:xfrm>
            <a:off x="6831616" y="3581253"/>
            <a:ext cx="2283123" cy="138499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b="1" dirty="0" smtClean="0">
                <a:solidFill>
                  <a:srgbClr val="0000CC"/>
                </a:solidFill>
              </a:rPr>
              <a:t>Default: aktiv</a:t>
            </a:r>
          </a:p>
          <a:p>
            <a:pPr algn="l"/>
            <a:r>
              <a:rPr lang="de-DE" sz="1400" b="1" dirty="0" smtClean="0"/>
              <a:t>Anzeige von Daten, die innerhalb des Klemm-pulses (= </a:t>
            </a:r>
            <a:r>
              <a:rPr lang="de-DE" sz="1400" b="1" dirty="0" err="1" smtClean="0"/>
              <a:t>gate</a:t>
            </a:r>
            <a:r>
              <a:rPr lang="de-DE" sz="1400" b="1" dirty="0" smtClean="0"/>
              <a:t>) liegen!</a:t>
            </a:r>
          </a:p>
          <a:p>
            <a:pPr algn="l"/>
            <a:r>
              <a:rPr lang="de-DE" sz="1400" b="1" dirty="0" smtClean="0">
                <a:solidFill>
                  <a:srgbClr val="0000CC"/>
                </a:solidFill>
              </a:rPr>
              <a:t>Keine Störungen in GUI-Anzeige mehr!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7111937" y="1816267"/>
            <a:ext cx="1924367" cy="307777"/>
          </a:xfrm>
          <a:prstGeom prst="rect">
            <a:avLst/>
          </a:prstGeom>
          <a:solidFill>
            <a:schemeClr val="bg1"/>
          </a:solidFill>
          <a:ln w="25400">
            <a:solidFill>
              <a:srgbClr val="FFC00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b="1" dirty="0"/>
              <a:t>5</a:t>
            </a:r>
            <a:r>
              <a:rPr lang="de-DE" sz="1400" b="1" dirty="0" smtClean="0"/>
              <a:t>) Expert Setting:</a:t>
            </a:r>
          </a:p>
        </p:txBody>
      </p:sp>
    </p:spTree>
    <p:extLst>
      <p:ext uri="{BB962C8B-B14F-4D97-AF65-F5344CB8AC3E}">
        <p14:creationId xmlns:p14="http://schemas.microsoft.com/office/powerpoint/2010/main" val="311355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9</a:t>
            </a:fld>
            <a:endParaRPr lang="de-DE"/>
          </a:p>
        </p:txBody>
      </p:sp>
      <p:pic>
        <p:nvPicPr>
          <p:cNvPr id="6" name="Picture 3" descr="G:\Messungen\2018\ACCT\2018-07-05_05-41-48_tcl1024_acc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317"/>
            <a:ext cx="9144000" cy="4398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0" y="1"/>
            <a:ext cx="9144000" cy="94916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/>
              <a:t>Experten-GUI SIS18 </a:t>
            </a:r>
            <a:r>
              <a:rPr lang="de-DE" dirty="0" smtClean="0"/>
              <a:t>AC-Trafo</a:t>
            </a:r>
          </a:p>
          <a:p>
            <a:r>
              <a:rPr lang="de-DE" dirty="0" smtClean="0"/>
              <a:t>Darstellung der Daten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7015185" y="2215449"/>
            <a:ext cx="2213876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200" dirty="0" smtClean="0"/>
              <a:t>Offset-Korrektur: </a:t>
            </a:r>
          </a:p>
          <a:p>
            <a:pPr algn="l"/>
            <a:r>
              <a:rPr lang="de-DE" sz="1200" dirty="0" smtClean="0"/>
              <a:t>80 – 100 µs + 1140 – 1200 µs</a:t>
            </a:r>
          </a:p>
          <a:p>
            <a:pPr algn="l"/>
            <a:r>
              <a:rPr lang="de-DE" sz="1200" dirty="0" smtClean="0"/>
              <a:t>(</a:t>
            </a:r>
            <a:r>
              <a:rPr lang="de-DE" sz="1200" dirty="0" smtClean="0">
                <a:solidFill>
                  <a:srgbClr val="0000CC"/>
                </a:solidFill>
              </a:rPr>
              <a:t>muss noch vor Klemmpuls!)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1952175" y="4151607"/>
            <a:ext cx="1164101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000" dirty="0" smtClean="0"/>
              <a:t>Offset-Korrektur: </a:t>
            </a:r>
          </a:p>
          <a:p>
            <a:pPr algn="l"/>
            <a:r>
              <a:rPr lang="de-DE" sz="1000" dirty="0" smtClean="0"/>
              <a:t>80 – 100 µs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4050182" y="4392545"/>
            <a:ext cx="2443298" cy="52322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dirty="0" smtClean="0"/>
              <a:t>Störungen durch Klemmpuls</a:t>
            </a:r>
          </a:p>
          <a:p>
            <a:pPr algn="ctr"/>
            <a:r>
              <a:rPr lang="de-DE" sz="1400" dirty="0" smtClean="0"/>
              <a:t>(„Referenzsignal“)</a:t>
            </a:r>
          </a:p>
        </p:txBody>
      </p:sp>
      <p:cxnSp>
        <p:nvCxnSpPr>
          <p:cNvPr id="16" name="Gerade Verbindung mit Pfeil 15"/>
          <p:cNvCxnSpPr/>
          <p:nvPr/>
        </p:nvCxnSpPr>
        <p:spPr>
          <a:xfrm flipH="1">
            <a:off x="2106781" y="4734893"/>
            <a:ext cx="228424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 flipV="1">
            <a:off x="6493480" y="4274717"/>
            <a:ext cx="1494718" cy="277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hteck 20"/>
          <p:cNvSpPr/>
          <p:nvPr/>
        </p:nvSpPr>
        <p:spPr>
          <a:xfrm>
            <a:off x="3233318" y="2077537"/>
            <a:ext cx="373076" cy="2657356"/>
          </a:xfrm>
          <a:prstGeom prst="rect">
            <a:avLst/>
          </a:prstGeom>
          <a:solidFill>
            <a:srgbClr val="FDBB63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2994074" y="1569705"/>
            <a:ext cx="5737468" cy="104644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b="1" dirty="0" smtClean="0"/>
              <a:t>Relevanter Bereich:</a:t>
            </a:r>
          </a:p>
          <a:p>
            <a:pPr algn="l"/>
            <a:r>
              <a:rPr lang="de-DE" sz="1600" b="1" dirty="0" smtClean="0">
                <a:solidFill>
                  <a:srgbClr val="E98017"/>
                </a:solidFill>
              </a:rPr>
              <a:t>Überführung des Strahls in Ring: „gerade“ Stromrampe?</a:t>
            </a:r>
          </a:p>
          <a:p>
            <a:pPr algn="l"/>
            <a:r>
              <a:rPr lang="de-DE" sz="1600" dirty="0" smtClean="0">
                <a:solidFill>
                  <a:srgbClr val="FDBB63"/>
                </a:solidFill>
              </a:rPr>
              <a:t>	</a:t>
            </a:r>
            <a:r>
              <a:rPr lang="de-DE" sz="1600" dirty="0" smtClean="0">
                <a:solidFill>
                  <a:srgbClr val="FDBB63"/>
                </a:solidFill>
              </a:rPr>
              <a:t>     </a:t>
            </a:r>
            <a:r>
              <a:rPr lang="de-DE" sz="1600" b="1" dirty="0" smtClean="0">
                <a:solidFill>
                  <a:srgbClr val="FF66FF"/>
                </a:solidFill>
              </a:rPr>
              <a:t>Verluste </a:t>
            </a:r>
            <a:r>
              <a:rPr lang="de-DE" sz="1600" b="1" dirty="0" smtClean="0">
                <a:solidFill>
                  <a:srgbClr val="FF66FF"/>
                </a:solidFill>
              </a:rPr>
              <a:t>nach Einschuss?</a:t>
            </a:r>
          </a:p>
          <a:p>
            <a:pPr algn="l"/>
            <a:endParaRPr lang="de-DE" sz="1400" dirty="0" smtClean="0"/>
          </a:p>
        </p:txBody>
      </p:sp>
      <p:sp>
        <p:nvSpPr>
          <p:cNvPr id="24" name="Rechteck 23"/>
          <p:cNvSpPr/>
          <p:nvPr/>
        </p:nvSpPr>
        <p:spPr>
          <a:xfrm>
            <a:off x="3606394" y="2077537"/>
            <a:ext cx="3130906" cy="2657356"/>
          </a:xfrm>
          <a:prstGeom prst="rect">
            <a:avLst/>
          </a:prstGeom>
          <a:solidFill>
            <a:srgbClr val="FF66FF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7" name="Rechteck 26"/>
          <p:cNvSpPr/>
          <p:nvPr/>
        </p:nvSpPr>
        <p:spPr>
          <a:xfrm>
            <a:off x="7988198" y="3538475"/>
            <a:ext cx="1155801" cy="213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6" name="Rechteck 25"/>
          <p:cNvSpPr/>
          <p:nvPr/>
        </p:nvSpPr>
        <p:spPr>
          <a:xfrm>
            <a:off x="7988197" y="2209797"/>
            <a:ext cx="1155802" cy="2657356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5" name="Textfeld 24"/>
          <p:cNvSpPr txBox="1"/>
          <p:nvPr/>
        </p:nvSpPr>
        <p:spPr>
          <a:xfrm>
            <a:off x="7988197" y="3328738"/>
            <a:ext cx="1155802" cy="101566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000" b="1" dirty="0" smtClean="0"/>
              <a:t>Klemmung zu:</a:t>
            </a:r>
          </a:p>
          <a:p>
            <a:pPr algn="l"/>
            <a:r>
              <a:rPr lang="de-DE" sz="1000" dirty="0" smtClean="0"/>
              <a:t>Verstärker wird </a:t>
            </a:r>
          </a:p>
          <a:p>
            <a:pPr algn="l"/>
            <a:r>
              <a:rPr lang="de-DE" sz="1000" dirty="0" smtClean="0"/>
              <a:t>auf Null gezwungen</a:t>
            </a:r>
          </a:p>
          <a:p>
            <a:pPr algn="l"/>
            <a:r>
              <a:rPr lang="de-DE" sz="1000" dirty="0" smtClean="0"/>
              <a:t>Keine sinnvollen</a:t>
            </a:r>
          </a:p>
          <a:p>
            <a:pPr algn="l"/>
            <a:r>
              <a:rPr lang="de-DE" sz="1000" dirty="0"/>
              <a:t> </a:t>
            </a:r>
            <a:r>
              <a:rPr lang="de-DE" sz="1000" dirty="0" smtClean="0"/>
              <a:t>           Daten !!! 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1" y="6079563"/>
            <a:ext cx="9143999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400" b="1" dirty="0" smtClean="0"/>
              <a:t>Allg. Bemerkung: Zur Komplettierung wären im Prinzip der DC-Trafo anzuzeigen (BW = 10 – 20 kHz!)</a:t>
            </a:r>
          </a:p>
          <a:p>
            <a:pPr algn="ctr"/>
            <a:r>
              <a:rPr lang="de-DE" sz="1400" b="1" dirty="0"/>
              <a:t>u</a:t>
            </a:r>
            <a:r>
              <a:rPr lang="de-DE" sz="1400" b="1" dirty="0" smtClean="0"/>
              <a:t>nd Verlustmonitore (sofern nutzbar/vorhanden bei Einschussenergie)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8319735" y="5016334"/>
            <a:ext cx="824265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b="1" dirty="0" smtClean="0"/>
              <a:t>1.3 </a:t>
            </a:r>
            <a:r>
              <a:rPr lang="de-DE" sz="1600" b="1" dirty="0" err="1" smtClean="0"/>
              <a:t>ms</a:t>
            </a:r>
            <a:endParaRPr lang="de-DE" sz="1600" b="1" dirty="0" smtClean="0"/>
          </a:p>
        </p:txBody>
      </p:sp>
      <p:sp>
        <p:nvSpPr>
          <p:cNvPr id="3" name="Textfeld 2"/>
          <p:cNvSpPr txBox="1"/>
          <p:nvPr/>
        </p:nvSpPr>
        <p:spPr>
          <a:xfrm>
            <a:off x="0" y="5618095"/>
            <a:ext cx="8794780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b="1" dirty="0" smtClean="0"/>
              <a:t>DAQ: 10 </a:t>
            </a:r>
            <a:r>
              <a:rPr lang="de-DE" sz="1600" b="1" dirty="0" err="1" smtClean="0"/>
              <a:t>MSa</a:t>
            </a:r>
            <a:r>
              <a:rPr lang="de-DE" sz="1600" b="1" dirty="0" smtClean="0"/>
              <a:t>/s Abtastrate danach Berechnung eines gleitenden Mittelwerts (Länge=100)</a:t>
            </a:r>
          </a:p>
        </p:txBody>
      </p:sp>
      <p:cxnSp>
        <p:nvCxnSpPr>
          <p:cNvPr id="9" name="Gerade Verbindung mit Pfeil 8"/>
          <p:cNvCxnSpPr/>
          <p:nvPr/>
        </p:nvCxnSpPr>
        <p:spPr>
          <a:xfrm>
            <a:off x="1952175" y="5143079"/>
            <a:ext cx="6367560" cy="48126"/>
          </a:xfrm>
          <a:prstGeom prst="straightConnector1">
            <a:avLst/>
          </a:prstGeom>
          <a:ln w="44450">
            <a:solidFill>
              <a:schemeClr val="tx1"/>
            </a:solidFill>
            <a:headEnd type="oval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70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si-folienmaster-2014-II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gsi-folienmaster-2014-II</Template>
  <TotalTime>0</TotalTime>
  <Words>793</Words>
  <Application>Microsoft Office PowerPoint</Application>
  <PresentationFormat>Bildschirmpräsentation (4:3)</PresentationFormat>
  <Paragraphs>277</Paragraphs>
  <Slides>28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4" baseType="lpstr">
      <vt:lpstr>Arial</vt:lpstr>
      <vt:lpstr>Calibri</vt:lpstr>
      <vt:lpstr>Tahoma</vt:lpstr>
      <vt:lpstr>Times New Roman</vt:lpstr>
      <vt:lpstr>Wingdings</vt:lpstr>
      <vt:lpstr>gsi-folienmaster-2014-II</vt:lpstr>
      <vt:lpstr>Strahldiagnose SIS18 Status Stromtransformatoren</vt:lpstr>
      <vt:lpstr>Überblick</vt:lpstr>
      <vt:lpstr>SIS18 Strommessung Schema der AC- &amp; DC-Trafoauslese </vt:lpstr>
      <vt:lpstr>UNILAC &amp; SIS18 AC Transformatoren (ACCT)</vt:lpstr>
      <vt:lpstr>UNILAC / SIS18 Überwachung Multi-turn Injektion</vt:lpstr>
      <vt:lpstr>Experten-GUI SIS18 AC-Trafo Start der Experten-Anwendung per Launcher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SIS18 Strommessung Schema der AC- &amp; DC-Transformatorauslese </vt:lpstr>
      <vt:lpstr>SIS18 DC-Transformatoren (DCCT)</vt:lpstr>
      <vt:lpstr>SIS18: Bergoz DC-Stromtransformator Mechanischer Aufbau</vt:lpstr>
      <vt:lpstr>PowerPoint-Präsentation</vt:lpstr>
      <vt:lpstr>PowerPoint-Präsentation</vt:lpstr>
      <vt:lpstr>PowerPoint-Präsentation</vt:lpstr>
      <vt:lpstr>PowerPoint-Präsentation</vt:lpstr>
      <vt:lpstr>SIS18:  GSI Trafo GS09DT_ML Störung auf Rampe: I &gt; 70 mA</vt:lpstr>
      <vt:lpstr>SIS18:  GSI Trafo S09DT_ML Störung auf Rampe: I &gt; 70 mA</vt:lpstr>
      <vt:lpstr>SIS18: Messung GS01DT_ML (Juli 2016) Magnetische Störung durch Dipol</vt:lpstr>
      <vt:lpstr>PowerPoint-Präsentation</vt:lpstr>
      <vt:lpstr>SIS18 / HEST: Langsame Extraktion  LASSIE Anwendungen</vt:lpstr>
      <vt:lpstr>SIS18/ESR: BPM System Status </vt:lpstr>
      <vt:lpstr>SIS18: BPM-Störung nach Einbau     Matching Trafo &amp; HPA Verstärker</vt:lpstr>
      <vt:lpstr>Zusammenfassung&amp; Ausblick SIS18 Diagnose</vt:lpstr>
      <vt:lpstr>PowerPoint-Präsentation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Schwickert, Marcus Dr.</dc:creator>
  <cp:lastModifiedBy>localadmin_areiter</cp:lastModifiedBy>
  <cp:revision>668</cp:revision>
  <cp:lastPrinted>2018-04-04T14:22:21Z</cp:lastPrinted>
  <dcterms:created xsi:type="dcterms:W3CDTF">2014-11-24T16:29:24Z</dcterms:created>
  <dcterms:modified xsi:type="dcterms:W3CDTF">2019-01-16T11:53:42Z</dcterms:modified>
</cp:coreProperties>
</file>