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4" r:id="rId3"/>
    <p:sldId id="275" r:id="rId4"/>
    <p:sldId id="276" r:id="rId5"/>
    <p:sldId id="277" r:id="rId6"/>
    <p:sldId id="278" r:id="rId7"/>
    <p:sldId id="287" r:id="rId8"/>
    <p:sldId id="279" r:id="rId9"/>
    <p:sldId id="288" r:id="rId10"/>
    <p:sldId id="282" r:id="rId11"/>
    <p:sldId id="281" r:id="rId12"/>
    <p:sldId id="285" r:id="rId13"/>
    <p:sldId id="286" r:id="rId14"/>
    <p:sldId id="280" r:id="rId15"/>
    <p:sldId id="283" r:id="rId16"/>
    <p:sldId id="284" r:id="rId17"/>
    <p:sldId id="290" r:id="rId18"/>
    <p:sldId id="291" r:id="rId19"/>
    <p:sldId id="292" r:id="rId20"/>
    <p:sldId id="293" r:id="rId21"/>
    <p:sldId id="294" r:id="rId22"/>
    <p:sldId id="295" r:id="rId23"/>
    <p:sldId id="289" r:id="rId24"/>
    <p:sldId id="298" r:id="rId2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6" autoAdjust="0"/>
    <p:restoredTop sz="94660"/>
  </p:normalViewPr>
  <p:slideViewPr>
    <p:cSldViewPr showGuides="1">
      <p:cViewPr>
        <p:scale>
          <a:sx n="70" d="100"/>
          <a:sy n="70" d="100"/>
        </p:scale>
        <p:origin x="-786" y="-336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3059"/>
        <p:guide orient="horz" pos="3110"/>
        <p:guide pos="209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25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86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2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62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2DF31-C376-4F3E-9EDD-7AF2C3394940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1235075"/>
            <a:ext cx="5918200" cy="3330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6184" y="6502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391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3" y="1557339"/>
            <a:ext cx="50800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0733" y="1557339"/>
            <a:ext cx="50800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6184" y="6502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09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2C4F5F8-9F24-424C-8284-2E94052236C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58AF006-3416-44FA-BBD1-BCE9F27A196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  <p:sldLayoutId id="2147483675" r:id="rId11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HESR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lattice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cap="none" dirty="0" err="1" smtClean="0"/>
              <a:t>January</a:t>
            </a:r>
            <a:r>
              <a:rPr lang="de-DE" cap="none" dirty="0" smtClean="0"/>
              <a:t> 21, 2019    I    Dieter </a:t>
            </a:r>
            <a:r>
              <a:rPr lang="de-DE" cap="none" dirty="0" err="1" smtClean="0"/>
              <a:t>Prasuhn</a:t>
            </a:r>
            <a:endParaRPr lang="de-DE" cap="non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A5F65145-80CE-4F50-8C39-4EEE42342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 bwMode="auto">
          <a:xfrm>
            <a:off x="0" y="0"/>
            <a:ext cx="121919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0467" y="115888"/>
            <a:ext cx="10363200" cy="576262"/>
          </a:xfrm>
        </p:spPr>
        <p:txBody>
          <a:bodyPr/>
          <a:lstStyle/>
          <a:p>
            <a:r>
              <a:rPr lang="en-US" altLang="de-DE" sz="3000" smtClean="0"/>
              <a:t>Modes of Operation with PANDA</a:t>
            </a:r>
          </a:p>
        </p:txBody>
      </p:sp>
      <p:graphicFrame>
        <p:nvGraphicFramePr>
          <p:cNvPr id="1394727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55473"/>
              </p:ext>
            </p:extLst>
          </p:nvPr>
        </p:nvGraphicFramePr>
        <p:xfrm>
          <a:off x="1343471" y="836613"/>
          <a:ext cx="9739394" cy="5102326"/>
        </p:xfrm>
        <a:graphic>
          <a:graphicData uri="http://schemas.openxmlformats.org/drawingml/2006/table">
            <a:tbl>
              <a:tblPr/>
              <a:tblGrid>
                <a:gridCol w="4150643"/>
                <a:gridCol w="2747195"/>
                <a:gridCol w="2841556"/>
              </a:tblGrid>
              <a:tr h="1068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 Mode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Resolution Mode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Luminosity Mode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	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 Cluster / Pellet 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4*10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rms-emittance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mm </a:t>
                      </a:r>
                      <a:r>
                        <a:rPr kumimoji="0" lang="en-US" alt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mrad</a:t>
                      </a:r>
                      <a:endParaRPr kumimoji="0" lang="en-US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71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Momentum range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– 8.9 GeV/c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– 15.0 GeV/c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Intensity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1*10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1*10</a:t>
                      </a:r>
                      <a:r>
                        <a:rPr kumimoji="0" lang="en-US" altLang="de-DE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2*10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2*10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rms-momentum resolution</a:t>
                      </a:r>
                    </a:p>
                  </a:txBody>
                  <a:tcPr marL="110296" marR="11029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5*10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en-US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5B82"/>
                        </a:buClr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EE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1*10</a:t>
                      </a:r>
                      <a:r>
                        <a:rPr kumimoji="0" lang="en-US" altLang="de-DE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110296" marR="11029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007534" y="16287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1800">
              <a:solidFill>
                <a:schemeClr val="tx1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 flipH="1">
            <a:off x="8256240" y="827088"/>
            <a:ext cx="2832977" cy="505018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8256240" y="851545"/>
            <a:ext cx="2832977" cy="50977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663240" y="3284984"/>
            <a:ext cx="24489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dirty="0">
                <a:solidFill>
                  <a:schemeClr val="tx1"/>
                </a:solidFill>
              </a:rPr>
              <a:t>1.5 – 15 </a:t>
            </a:r>
            <a:r>
              <a:rPr lang="de-DE" altLang="de-DE" sz="2400" dirty="0" err="1">
                <a:solidFill>
                  <a:schemeClr val="tx1"/>
                </a:solidFill>
              </a:rPr>
              <a:t>GeV</a:t>
            </a:r>
            <a:r>
              <a:rPr lang="de-DE" altLang="de-DE" sz="2400" dirty="0">
                <a:solidFill>
                  <a:schemeClr val="tx1"/>
                </a:solidFill>
              </a:rPr>
              <a:t>/c</a:t>
            </a:r>
          </a:p>
        </p:txBody>
      </p:sp>
      <p:sp>
        <p:nvSpPr>
          <p:cNvPr id="13352" name="Datumsplatzhalter 6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400" smtClean="0"/>
              <a:t>21/01/2019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04112" y="980728"/>
            <a:ext cx="4897438" cy="48815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acceleration in p-linac to 70 MeV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multiturn injection into SIS18,</a:t>
            </a:r>
            <a:b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acceleration to 4 GeV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transfer of 4 SIS pulses to SIS100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acceleration to 29 GeV and extraction of single bunch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antiproton target and separator for 3 GeV antiprotons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collection and 10 s pre-cooling of 10</a:t>
            </a:r>
            <a:r>
              <a:rPr kumimoji="0" lang="en-US" altLang="de-DE" sz="1800" b="1" i="0" u="none" strike="noStrike" kern="0" cap="none" spc="0" normalizeH="0" baseline="3000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 p-bars in the Collector Ring CR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Every 10 s transfer of 10</a:t>
            </a:r>
            <a:r>
              <a:rPr kumimoji="0" lang="en-US" altLang="de-DE" sz="1800" b="1" i="0" u="none" strike="noStrike" kern="0" cap="none" spc="0" normalizeH="0" baseline="3000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 p-bars at 3 GeV to  HESR</a:t>
            </a:r>
          </a:p>
          <a:p>
            <a:pPr marL="177800" marR="0" lvl="0" indent="-177800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800" b="1" i="0" u="sng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accumulation</a:t>
            </a:r>
            <a:r>
              <a:rPr kumimoji="0" lang="en-US" alt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rPr>
              <a:t> and storage of antiprotons in the HESR</a:t>
            </a:r>
            <a:endParaRPr kumimoji="0" lang="de-DE" altLang="de-DE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8313" y="0"/>
            <a:ext cx="7283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Antiproton Chain </a:t>
            </a:r>
            <a:r>
              <a:rPr kumimoji="0" lang="de-DE" altLang="de-D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</a:t>
            </a:r>
            <a:r>
              <a:rPr kumimoji="0" lang="de-DE" alt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</a:t>
            </a:r>
            <a:r>
              <a:rPr kumimoji="0" lang="de-DE" alt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MSV</a:t>
            </a:r>
          </a:p>
        </p:txBody>
      </p:sp>
      <p:pic>
        <p:nvPicPr>
          <p:cNvPr id="11" name="Bild 7" descr="FAIR-MSV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190311"/>
            <a:ext cx="6947643" cy="493458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400" smtClean="0"/>
              <a:t>21/01/2019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1"/>
            <a:ext cx="10363200" cy="792163"/>
          </a:xfrm>
        </p:spPr>
        <p:txBody>
          <a:bodyPr/>
          <a:lstStyle/>
          <a:p>
            <a:pPr eaLnBrk="1" hangingPunct="1"/>
            <a:r>
              <a:rPr lang="de-DE" altLang="de-DE" smtClean="0"/>
              <a:t>The accumulation process in HESR</a:t>
            </a:r>
          </a:p>
        </p:txBody>
      </p:sp>
      <p:pic>
        <p:nvPicPr>
          <p:cNvPr id="1638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495" y="980728"/>
            <a:ext cx="8969017" cy="49142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umsplatzhalter 4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400" smtClean="0"/>
              <a:t>21/01/2019</a:t>
            </a:r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15888"/>
            <a:ext cx="7536408" cy="339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997200"/>
            <a:ext cx="709581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468313" y="260350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8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Velocities of ions as function of B</a:t>
            </a:r>
            <a:r>
              <a:rPr kumimoji="0" lang="de-DE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r</a:t>
            </a:r>
            <a:endParaRPr kumimoji="0" lang="de-DE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3072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508625" y="1897063"/>
            <a:ext cx="3249613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Original stoch. cooling system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2339975" y="2219325"/>
            <a:ext cx="5545138" cy="0"/>
          </a:xfrm>
          <a:prstGeom prst="line">
            <a:avLst/>
          </a:prstGeom>
          <a:noFill/>
          <a:ln w="38100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</p:cxnSp>
      <p:cxnSp>
        <p:nvCxnSpPr>
          <p:cNvPr id="17" name="Gerade Verbindung 16"/>
          <p:cNvCxnSpPr/>
          <p:nvPr/>
        </p:nvCxnSpPr>
        <p:spPr>
          <a:xfrm>
            <a:off x="2892425" y="1125538"/>
            <a:ext cx="0" cy="367188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3010470" y="1040501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Momentum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range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of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HESR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791744" y="1700808"/>
            <a:ext cx="0" cy="30243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3891697" y="3703638"/>
            <a:ext cx="244169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 err="1" smtClean="0">
                <a:solidFill>
                  <a:srgbClr val="FF0000"/>
                </a:solidFill>
              </a:rPr>
              <a:t>Injection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momentum</a:t>
            </a:r>
            <a:endParaRPr lang="de-DE" b="1" dirty="0" smtClean="0">
              <a:solidFill>
                <a:srgbClr val="FF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6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Lattice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340769"/>
            <a:ext cx="11449050" cy="4436630"/>
          </a:xfrm>
        </p:spPr>
        <p:txBody>
          <a:bodyPr/>
          <a:lstStyle/>
          <a:p>
            <a:pPr marL="0" indent="0">
              <a:buNone/>
              <a:tabLst>
                <a:tab pos="900113" algn="l"/>
              </a:tabLst>
            </a:pPr>
            <a:r>
              <a:rPr lang="de-DE" b="1" dirty="0" smtClean="0">
                <a:solidFill>
                  <a:schemeClr val="accent1"/>
                </a:solidFill>
              </a:rPr>
              <a:t>	</a:t>
            </a:r>
            <a:r>
              <a:rPr lang="de-DE" sz="2800" b="1" dirty="0" smtClean="0">
                <a:solidFill>
                  <a:schemeClr val="accent1"/>
                </a:solidFill>
              </a:rPr>
              <a:t>Flexibel </a:t>
            </a:r>
            <a:r>
              <a:rPr lang="de-DE" sz="2800" b="1" dirty="0" err="1" smtClean="0">
                <a:solidFill>
                  <a:schemeClr val="accent1"/>
                </a:solidFill>
              </a:rPr>
              <a:t>ion</a:t>
            </a:r>
            <a:r>
              <a:rPr lang="de-DE" sz="2800" b="1" dirty="0" smtClean="0">
                <a:solidFill>
                  <a:schemeClr val="accent1"/>
                </a:solidFill>
              </a:rPr>
              <a:t> </a:t>
            </a:r>
            <a:r>
              <a:rPr lang="de-DE" sz="2800" b="1" dirty="0" err="1" smtClean="0">
                <a:solidFill>
                  <a:schemeClr val="accent1"/>
                </a:solidFill>
              </a:rPr>
              <a:t>optics</a:t>
            </a:r>
            <a:r>
              <a:rPr lang="de-DE" sz="2800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  <a:tabLst>
                <a:tab pos="900113" algn="l"/>
              </a:tabLst>
            </a:pPr>
            <a:endParaRPr lang="de-DE" sz="2800" b="1" dirty="0" smtClean="0">
              <a:solidFill>
                <a:schemeClr val="accent1"/>
              </a:solidFill>
            </a:endParaRPr>
          </a:p>
          <a:p>
            <a:pPr marL="1350963" lvl="1" indent="-5016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Optimum </a:t>
            </a:r>
            <a:r>
              <a:rPr lang="de-DE" b="1" dirty="0" err="1" smtClean="0">
                <a:solidFill>
                  <a:schemeClr val="accent1"/>
                </a:solidFill>
              </a:rPr>
              <a:t>optics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for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injection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and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accumulation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1350963" lvl="1" indent="-501650">
              <a:buFont typeface="Wingdings" panose="05000000000000000000" pitchFamily="2" charset="2"/>
              <a:buChar char="Ø"/>
            </a:pPr>
            <a:r>
              <a:rPr lang="de-DE" b="1" dirty="0" err="1" smtClean="0">
                <a:solidFill>
                  <a:schemeClr val="accent1"/>
                </a:solidFill>
              </a:rPr>
              <a:t>Acceleration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without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de-DE" b="1" baseline="-25000" dirty="0" err="1" smtClean="0">
                <a:solidFill>
                  <a:schemeClr val="accent1"/>
                </a:solidFill>
              </a:rPr>
              <a:t>tr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crossing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1350963" lvl="1" indent="-5016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Propper </a:t>
            </a:r>
            <a:r>
              <a:rPr lang="de-DE" b="1" dirty="0" err="1" smtClean="0">
                <a:solidFill>
                  <a:schemeClr val="accent1"/>
                </a:solidFill>
              </a:rPr>
              <a:t>phase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advance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for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stochastic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cooling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1350963" lvl="1" indent="-501650">
              <a:buFont typeface="Wingdings" panose="05000000000000000000" pitchFamily="2" charset="2"/>
              <a:buChar char="Ø"/>
            </a:pPr>
            <a:r>
              <a:rPr lang="de-DE" b="1" dirty="0" err="1" smtClean="0">
                <a:solidFill>
                  <a:schemeClr val="accent1"/>
                </a:solidFill>
              </a:rPr>
              <a:t>Adjustable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de-DE" b="1" baseline="-25000" dirty="0" err="1">
                <a:solidFill>
                  <a:schemeClr val="accent1"/>
                </a:solidFill>
              </a:rPr>
              <a:t>tr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for</a:t>
            </a:r>
            <a:r>
              <a:rPr lang="de-DE" b="1" dirty="0" smtClean="0">
                <a:solidFill>
                  <a:schemeClr val="accent1"/>
                </a:solidFill>
              </a:rPr>
              <a:t> optimal </a:t>
            </a:r>
            <a:r>
              <a:rPr lang="de-DE" b="1" dirty="0" err="1" smtClean="0">
                <a:solidFill>
                  <a:schemeClr val="accent1"/>
                </a:solidFill>
              </a:rPr>
              <a:t>mixing</a:t>
            </a:r>
            <a:r>
              <a:rPr lang="de-DE" b="1" dirty="0" smtClean="0">
                <a:solidFill>
                  <a:schemeClr val="accent1"/>
                </a:solidFill>
              </a:rPr>
              <a:t> at different </a:t>
            </a:r>
            <a:r>
              <a:rPr lang="de-DE" b="1" dirty="0" err="1" smtClean="0">
                <a:solidFill>
                  <a:schemeClr val="accent1"/>
                </a:solidFill>
              </a:rPr>
              <a:t>energies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1350963" lvl="1" indent="-5016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Low </a:t>
            </a:r>
            <a:r>
              <a:rPr lang="de-DE" b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b</a:t>
            </a:r>
            <a:r>
              <a:rPr lang="de-DE" b="1" dirty="0" smtClean="0">
                <a:solidFill>
                  <a:schemeClr val="accent1"/>
                </a:solidFill>
              </a:rPr>
              <a:t>-</a:t>
            </a:r>
            <a:r>
              <a:rPr lang="de-DE" b="1" dirty="0" err="1" smtClean="0">
                <a:solidFill>
                  <a:schemeClr val="accent1"/>
                </a:solidFill>
              </a:rPr>
              <a:t>values</a:t>
            </a:r>
            <a:r>
              <a:rPr lang="de-DE" b="1" dirty="0" smtClean="0">
                <a:solidFill>
                  <a:schemeClr val="accent1"/>
                </a:solidFill>
              </a:rPr>
              <a:t> at </a:t>
            </a:r>
            <a:r>
              <a:rPr lang="de-DE" b="1" dirty="0" err="1" smtClean="0">
                <a:solidFill>
                  <a:schemeClr val="accent1"/>
                </a:solidFill>
              </a:rPr>
              <a:t>interaction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point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of</a:t>
            </a:r>
            <a:r>
              <a:rPr lang="de-DE" b="1" dirty="0" smtClean="0">
                <a:solidFill>
                  <a:schemeClr val="accent1"/>
                </a:solidFill>
              </a:rPr>
              <a:t> PANDA </a:t>
            </a:r>
          </a:p>
          <a:p>
            <a:pPr marL="754063" lvl="1" indent="-531813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3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lattice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124744"/>
            <a:ext cx="7704856" cy="5544616"/>
          </a:xfrm>
        </p:spPr>
        <p:txBody>
          <a:bodyPr/>
          <a:lstStyle/>
          <a:p>
            <a:pPr marL="531813" indent="-531813"/>
            <a:r>
              <a:rPr lang="de-DE" dirty="0" err="1" smtClean="0">
                <a:solidFill>
                  <a:schemeClr val="accent1"/>
                </a:solidFill>
              </a:rPr>
              <a:t>Lattice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mirror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symmetrical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about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both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central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axes</a:t>
            </a:r>
            <a:endParaRPr lang="de-DE" dirty="0" smtClean="0">
              <a:solidFill>
                <a:schemeClr val="accent1"/>
              </a:solidFill>
            </a:endParaRPr>
          </a:p>
          <a:p>
            <a:pPr marL="531813" indent="-531813"/>
            <a:r>
              <a:rPr lang="de-DE" dirty="0" err="1" smtClean="0">
                <a:solidFill>
                  <a:schemeClr val="accent1"/>
                </a:solidFill>
              </a:rPr>
              <a:t>Bending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sections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with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missing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dipole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sections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D=D‘=0 in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straight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sections</a:t>
            </a:r>
            <a:endParaRPr lang="de-DE" dirty="0" smtClean="0">
              <a:solidFill>
                <a:schemeClr val="accent1"/>
              </a:solidFill>
            </a:endParaRPr>
          </a:p>
          <a:p>
            <a:pPr marL="531813" indent="-531813"/>
            <a:r>
              <a:rPr lang="de-DE" dirty="0" smtClean="0">
                <a:solidFill>
                  <a:schemeClr val="accent1"/>
                </a:solidFill>
              </a:rPr>
              <a:t>Straight </a:t>
            </a:r>
            <a:r>
              <a:rPr lang="de-DE" dirty="0" err="1" smtClean="0">
                <a:solidFill>
                  <a:schemeClr val="accent1"/>
                </a:solidFill>
              </a:rPr>
              <a:t>sections</a:t>
            </a:r>
            <a:r>
              <a:rPr lang="de-DE" dirty="0" smtClean="0">
                <a:solidFill>
                  <a:schemeClr val="accent1"/>
                </a:solidFill>
              </a:rPr>
              <a:t> quasi </a:t>
            </a:r>
            <a:r>
              <a:rPr lang="de-DE" dirty="0" err="1" smtClean="0">
                <a:solidFill>
                  <a:schemeClr val="accent1"/>
                </a:solidFill>
              </a:rPr>
              <a:t>telescopic</a:t>
            </a:r>
            <a:endParaRPr lang="de-DE" dirty="0" smtClean="0">
              <a:solidFill>
                <a:schemeClr val="accent1"/>
              </a:solidFill>
            </a:endParaRPr>
          </a:p>
          <a:p>
            <a:pPr marL="531813" indent="-531813"/>
            <a:r>
              <a:rPr lang="de-DE" dirty="0" err="1" smtClean="0">
                <a:solidFill>
                  <a:schemeClr val="accent1"/>
                </a:solidFill>
              </a:rPr>
              <a:t>Tunes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de-DE" baseline="-25000" dirty="0" err="1" smtClean="0">
                <a:solidFill>
                  <a:schemeClr val="accent1"/>
                </a:solidFill>
              </a:rPr>
              <a:t>tr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defined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setting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quadrupoles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arcs</a:t>
            </a:r>
            <a:endParaRPr lang="de-DE" dirty="0" smtClean="0">
              <a:solidFill>
                <a:schemeClr val="accent1"/>
              </a:solidFill>
            </a:endParaRPr>
          </a:p>
          <a:p>
            <a:pPr marL="531813" indent="-531813"/>
            <a:r>
              <a:rPr lang="de-DE" dirty="0" err="1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de-DE" baseline="-25000" dirty="0" err="1">
                <a:solidFill>
                  <a:schemeClr val="accent1"/>
                </a:solidFill>
              </a:rPr>
              <a:t>tr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can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varied</a:t>
            </a:r>
            <a:r>
              <a:rPr lang="de-DE" dirty="0" smtClean="0">
                <a:solidFill>
                  <a:schemeClr val="accent1"/>
                </a:solidFill>
              </a:rPr>
              <a:t> at </a:t>
            </a:r>
            <a:r>
              <a:rPr lang="de-DE" dirty="0" err="1" smtClean="0">
                <a:solidFill>
                  <a:schemeClr val="accent1"/>
                </a:solidFill>
              </a:rPr>
              <a:t>constant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tunes</a:t>
            </a:r>
            <a:endParaRPr lang="de-DE" dirty="0" smtClean="0">
              <a:solidFill>
                <a:schemeClr val="accent1"/>
              </a:solidFill>
            </a:endParaRPr>
          </a:p>
          <a:p>
            <a:pPr marL="531813" indent="-531813"/>
            <a:r>
              <a:rPr lang="de-DE" dirty="0" err="1" smtClean="0">
                <a:solidFill>
                  <a:schemeClr val="accent1"/>
                </a:solidFill>
              </a:rPr>
              <a:t>Tunes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optimized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required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phase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advance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between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StoCo</a:t>
            </a:r>
            <a:r>
              <a:rPr lang="de-DE" dirty="0" smtClean="0">
                <a:solidFill>
                  <a:schemeClr val="accent1"/>
                </a:solidFill>
              </a:rPr>
              <a:t> Pickup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Kicker</a:t>
            </a:r>
          </a:p>
          <a:p>
            <a:pPr marL="531813" indent="-531813"/>
            <a:r>
              <a:rPr lang="de-DE" dirty="0" err="1" smtClean="0">
                <a:solidFill>
                  <a:schemeClr val="accent1"/>
                </a:solidFill>
              </a:rPr>
              <a:t>Sextupoles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arcs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used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optimize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chromaticity</a:t>
            </a:r>
            <a:endParaRPr lang="de-DE" dirty="0" smtClean="0">
              <a:solidFill>
                <a:schemeClr val="accent1"/>
              </a:solidFill>
            </a:endParaRPr>
          </a:p>
          <a:p>
            <a:pPr marL="531813" indent="-531813"/>
            <a:r>
              <a:rPr lang="de-DE" dirty="0" err="1" smtClean="0">
                <a:solidFill>
                  <a:schemeClr val="accent1"/>
                </a:solidFill>
              </a:rPr>
              <a:t>Sextupoles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straights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optimize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dynamic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aperture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0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656" y="473770"/>
            <a:ext cx="2351371" cy="54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Gerade Verbindung 21"/>
          <p:cNvCxnSpPr/>
          <p:nvPr/>
        </p:nvCxnSpPr>
        <p:spPr>
          <a:xfrm>
            <a:off x="8760296" y="3175521"/>
            <a:ext cx="29523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 flipV="1">
            <a:off x="10236460" y="188640"/>
            <a:ext cx="36004" cy="590465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adx1_Sei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0"/>
            <a:ext cx="11833412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6211" y="3714752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3.8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err="1" smtClean="0"/>
              <a:t>Qx</a:t>
            </a:r>
            <a:r>
              <a:rPr lang="de-DE" dirty="0" smtClean="0"/>
              <a:t>=7.611</a:t>
            </a:r>
          </a:p>
          <a:p>
            <a:r>
              <a:rPr lang="de-DE" dirty="0" err="1" smtClean="0"/>
              <a:t>Qy</a:t>
            </a:r>
            <a:r>
              <a:rPr lang="de-DE" dirty="0" smtClean="0"/>
              <a:t>=7.613</a:t>
            </a:r>
          </a:p>
          <a:p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 err="1" smtClean="0"/>
              <a:t>tr</a:t>
            </a:r>
            <a:r>
              <a:rPr lang="de-DE" dirty="0" smtClean="0"/>
              <a:t>=6.2</a:t>
            </a:r>
          </a:p>
          <a:p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endParaRPr lang="de-DE" dirty="0" smtClean="0"/>
          </a:p>
          <a:p>
            <a:r>
              <a:rPr lang="de-DE" dirty="0" err="1" smtClean="0"/>
              <a:t>Accumulation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adx15_Sei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0"/>
            <a:ext cx="11833412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6211" y="3714752"/>
            <a:ext cx="14285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3.8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err="1" smtClean="0"/>
              <a:t>Qx</a:t>
            </a:r>
            <a:r>
              <a:rPr lang="de-DE" dirty="0" smtClean="0"/>
              <a:t>=7.614</a:t>
            </a:r>
          </a:p>
          <a:p>
            <a:r>
              <a:rPr lang="de-DE" dirty="0" err="1" smtClean="0"/>
              <a:t>Qy</a:t>
            </a:r>
            <a:r>
              <a:rPr lang="de-DE" dirty="0" smtClean="0"/>
              <a:t>=7.613</a:t>
            </a:r>
          </a:p>
          <a:p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 err="1" smtClean="0"/>
              <a:t>tr</a:t>
            </a:r>
            <a:r>
              <a:rPr lang="de-DE" dirty="0" smtClean="0"/>
              <a:t>=18.72</a:t>
            </a:r>
          </a:p>
          <a:p>
            <a:r>
              <a:rPr lang="de-DE" smtClean="0"/>
              <a:t>acceleration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adx158_Sei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0"/>
            <a:ext cx="11833412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6211" y="3714752"/>
            <a:ext cx="13773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8.0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err="1" smtClean="0"/>
              <a:t>Qx</a:t>
            </a:r>
            <a:r>
              <a:rPr lang="de-DE" dirty="0" smtClean="0"/>
              <a:t>=7.614</a:t>
            </a:r>
          </a:p>
          <a:p>
            <a:r>
              <a:rPr lang="de-DE" dirty="0" err="1" smtClean="0"/>
              <a:t>Qy</a:t>
            </a:r>
            <a:r>
              <a:rPr lang="de-DE" dirty="0" smtClean="0"/>
              <a:t>=7.613</a:t>
            </a:r>
          </a:p>
          <a:p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 err="1" smtClean="0"/>
              <a:t>tr</a:t>
            </a:r>
            <a:r>
              <a:rPr lang="de-DE" dirty="0" smtClean="0"/>
              <a:t>=18.72</a:t>
            </a:r>
          </a:p>
          <a:p>
            <a:r>
              <a:rPr lang="de-DE" dirty="0" err="1" smtClean="0"/>
              <a:t>debunching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563143"/>
            <a:ext cx="11449050" cy="3162001"/>
          </a:xfrm>
        </p:spPr>
        <p:txBody>
          <a:bodyPr/>
          <a:lstStyle/>
          <a:p>
            <a:pPr marL="1524000" indent="-1158875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Experiments  in HESR</a:t>
            </a:r>
          </a:p>
          <a:p>
            <a:pPr marL="1524000" indent="-1158875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Requirements for the system design</a:t>
            </a:r>
          </a:p>
          <a:p>
            <a:pPr marL="1524000" indent="-1158875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Lattice properties of HESR</a:t>
            </a:r>
          </a:p>
          <a:p>
            <a:pPr marL="1524000" indent="-1158875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Outlook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4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adx18_Sei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0"/>
            <a:ext cx="11833412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6211" y="3714752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8.0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err="1" smtClean="0"/>
              <a:t>Qx</a:t>
            </a:r>
            <a:r>
              <a:rPr lang="de-DE" dirty="0" smtClean="0"/>
              <a:t>=7.611</a:t>
            </a:r>
          </a:p>
          <a:p>
            <a:r>
              <a:rPr lang="de-DE" dirty="0" err="1" smtClean="0"/>
              <a:t>Qy</a:t>
            </a:r>
            <a:r>
              <a:rPr lang="de-DE" dirty="0" smtClean="0"/>
              <a:t>=7.613</a:t>
            </a:r>
          </a:p>
          <a:p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 err="1" smtClean="0"/>
              <a:t>tr</a:t>
            </a:r>
            <a:r>
              <a:rPr lang="de-DE" dirty="0" smtClean="0"/>
              <a:t>=6.2</a:t>
            </a:r>
          </a:p>
          <a:p>
            <a:r>
              <a:rPr lang="de-DE" dirty="0" err="1" smtClean="0"/>
              <a:t>rebunching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adx110_Sei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0"/>
            <a:ext cx="11833412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6211" y="3714752"/>
            <a:ext cx="13901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15.0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err="1" smtClean="0"/>
              <a:t>Qx</a:t>
            </a:r>
            <a:r>
              <a:rPr lang="de-DE" dirty="0" smtClean="0"/>
              <a:t>=7.611</a:t>
            </a:r>
          </a:p>
          <a:p>
            <a:r>
              <a:rPr lang="de-DE" dirty="0" err="1" smtClean="0"/>
              <a:t>Qy</a:t>
            </a:r>
            <a:r>
              <a:rPr lang="de-DE" dirty="0" smtClean="0"/>
              <a:t>=7.613</a:t>
            </a:r>
          </a:p>
          <a:p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 err="1" smtClean="0"/>
              <a:t>tr</a:t>
            </a:r>
            <a:r>
              <a:rPr lang="de-DE" dirty="0" smtClean="0"/>
              <a:t>=6.2</a:t>
            </a:r>
          </a:p>
          <a:p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experiment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optics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adx1003_Sei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0"/>
            <a:ext cx="11833412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6211" y="3714752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15.0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err="1" smtClean="0"/>
              <a:t>Qx</a:t>
            </a:r>
            <a:r>
              <a:rPr lang="de-DE" dirty="0" smtClean="0"/>
              <a:t>=7.608</a:t>
            </a:r>
          </a:p>
          <a:p>
            <a:r>
              <a:rPr lang="de-DE" dirty="0" err="1" smtClean="0"/>
              <a:t>Qy</a:t>
            </a:r>
            <a:r>
              <a:rPr lang="de-DE" dirty="0" smtClean="0"/>
              <a:t>=7.608</a:t>
            </a:r>
          </a:p>
          <a:p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 err="1" smtClean="0"/>
              <a:t>tr</a:t>
            </a:r>
            <a:r>
              <a:rPr lang="de-DE" dirty="0" smtClean="0"/>
              <a:t>=6.2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11449050" cy="656728"/>
          </a:xfrm>
        </p:spPr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836712"/>
            <a:ext cx="11449050" cy="4968552"/>
          </a:xfrm>
        </p:spPr>
        <p:txBody>
          <a:bodyPr/>
          <a:lstStyle/>
          <a:p>
            <a:pPr marL="0" indent="72390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The HESR </a:t>
            </a:r>
            <a:r>
              <a:rPr lang="de-DE" sz="2400" dirty="0" err="1" smtClean="0">
                <a:solidFill>
                  <a:schemeClr val="accent1"/>
                </a:solidFill>
              </a:rPr>
              <a:t>lattice</a:t>
            </a:r>
            <a:r>
              <a:rPr lang="de-DE" sz="2400" dirty="0" smtClean="0">
                <a:solidFill>
                  <a:schemeClr val="accent1"/>
                </a:solidFill>
              </a:rPr>
              <a:t> design</a:t>
            </a:r>
          </a:p>
          <a:p>
            <a:pPr marL="723900" indent="-723900"/>
            <a:r>
              <a:rPr lang="de-DE" dirty="0" err="1" smtClean="0">
                <a:solidFill>
                  <a:schemeClr val="accent1"/>
                </a:solidFill>
              </a:rPr>
              <a:t>fullfills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requirements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internal </a:t>
            </a:r>
            <a:r>
              <a:rPr lang="de-DE" dirty="0" err="1" smtClean="0">
                <a:solidFill>
                  <a:schemeClr val="accent1"/>
                </a:solidFill>
              </a:rPr>
              <a:t>target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experiments</a:t>
            </a:r>
            <a:endParaRPr lang="de-DE" dirty="0" smtClean="0">
              <a:solidFill>
                <a:schemeClr val="accent1"/>
              </a:solidFill>
            </a:endParaRPr>
          </a:p>
          <a:p>
            <a:pPr marL="723900" indent="-723900"/>
            <a:r>
              <a:rPr lang="de-DE" dirty="0" err="1">
                <a:solidFill>
                  <a:schemeClr val="accent1"/>
                </a:solidFill>
              </a:rPr>
              <a:t>o</a:t>
            </a:r>
            <a:r>
              <a:rPr lang="de-DE" dirty="0" err="1" smtClean="0">
                <a:solidFill>
                  <a:schemeClr val="accent1"/>
                </a:solidFill>
              </a:rPr>
              <a:t>ptimizes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conditions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stochastic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cooling</a:t>
            </a:r>
            <a:endParaRPr lang="de-DE" dirty="0" smtClean="0">
              <a:solidFill>
                <a:schemeClr val="accent1"/>
              </a:solidFill>
            </a:endParaRPr>
          </a:p>
          <a:p>
            <a:pPr marL="723900" indent="-723900"/>
            <a:r>
              <a:rPr lang="de-DE" dirty="0" err="1">
                <a:solidFill>
                  <a:schemeClr val="accent1"/>
                </a:solidFill>
              </a:rPr>
              <a:t>f</a:t>
            </a:r>
            <a:r>
              <a:rPr lang="de-DE" dirty="0" err="1" smtClean="0">
                <a:solidFill>
                  <a:schemeClr val="accent1"/>
                </a:solidFill>
              </a:rPr>
              <a:t>ullfills</a:t>
            </a:r>
            <a:r>
              <a:rPr lang="de-DE" dirty="0" smtClean="0">
                <a:solidFill>
                  <a:schemeClr val="accent1"/>
                </a:solidFill>
              </a:rPr>
              <a:t> also </a:t>
            </a:r>
            <a:r>
              <a:rPr lang="de-DE" dirty="0" err="1" smtClean="0">
                <a:solidFill>
                  <a:schemeClr val="accent1"/>
                </a:solidFill>
              </a:rPr>
              <a:t>requirements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electron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cooling</a:t>
            </a:r>
            <a:r>
              <a:rPr lang="de-DE" dirty="0" smtClean="0">
                <a:solidFill>
                  <a:schemeClr val="accent1"/>
                </a:solidFill>
              </a:rPr>
              <a:t> (in a </a:t>
            </a:r>
            <a:r>
              <a:rPr lang="de-DE" dirty="0" err="1" smtClean="0">
                <a:solidFill>
                  <a:schemeClr val="accent1"/>
                </a:solidFill>
              </a:rPr>
              <a:t>later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stage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</a:p>
          <a:p>
            <a:pPr marL="723900" indent="-723900"/>
            <a:endParaRPr lang="de-DE" dirty="0">
              <a:solidFill>
                <a:schemeClr val="accent1"/>
              </a:solidFill>
            </a:endParaRPr>
          </a:p>
          <a:p>
            <a:pPr marL="0" indent="723900">
              <a:buNone/>
            </a:pPr>
            <a:r>
              <a:rPr lang="de-DE" sz="2400" dirty="0" err="1" smtClean="0">
                <a:solidFill>
                  <a:schemeClr val="accent1"/>
                </a:solidFill>
              </a:rPr>
              <a:t>We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expect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that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</a:p>
          <a:p>
            <a:pPr marL="723900" indent="-723900"/>
            <a:r>
              <a:rPr lang="de-DE" dirty="0" smtClean="0">
                <a:solidFill>
                  <a:schemeClr val="accent1"/>
                </a:solidFill>
              </a:rPr>
              <a:t>all </a:t>
            </a:r>
            <a:r>
              <a:rPr lang="de-DE" dirty="0" err="1" smtClean="0">
                <a:solidFill>
                  <a:schemeClr val="accent1"/>
                </a:solidFill>
              </a:rPr>
              <a:t>components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HESR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delivered</a:t>
            </a:r>
            <a:r>
              <a:rPr lang="de-DE" dirty="0" smtClean="0">
                <a:solidFill>
                  <a:schemeClr val="accent1"/>
                </a:solidFill>
              </a:rPr>
              <a:t> end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2020</a:t>
            </a:r>
          </a:p>
          <a:p>
            <a:pPr marL="723900" indent="-723900"/>
            <a:r>
              <a:rPr lang="de-DE" dirty="0" err="1">
                <a:solidFill>
                  <a:schemeClr val="accent1"/>
                </a:solidFill>
              </a:rPr>
              <a:t>c</a:t>
            </a:r>
            <a:r>
              <a:rPr lang="de-DE" dirty="0" err="1" smtClean="0">
                <a:solidFill>
                  <a:schemeClr val="accent1"/>
                </a:solidFill>
              </a:rPr>
              <a:t>an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installed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soon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building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ready</a:t>
            </a:r>
            <a:r>
              <a:rPr lang="de-DE" dirty="0" smtClean="0">
                <a:solidFill>
                  <a:schemeClr val="accent1"/>
                </a:solidFill>
              </a:rPr>
              <a:t> (2023) </a:t>
            </a:r>
          </a:p>
          <a:p>
            <a:pPr marL="723900" indent="-723900"/>
            <a:r>
              <a:rPr lang="de-DE" dirty="0" err="1">
                <a:solidFill>
                  <a:schemeClr val="accent1"/>
                </a:solidFill>
              </a:rPr>
              <a:t>a</a:t>
            </a:r>
            <a:r>
              <a:rPr lang="de-DE" dirty="0" err="1" smtClean="0">
                <a:solidFill>
                  <a:schemeClr val="accent1"/>
                </a:solidFill>
              </a:rPr>
              <a:t>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commissioned</a:t>
            </a:r>
            <a:endParaRPr lang="de-DE" dirty="0" smtClean="0">
              <a:solidFill>
                <a:schemeClr val="accent1"/>
              </a:solidFill>
            </a:endParaRPr>
          </a:p>
          <a:p>
            <a:pPr marL="723900" indent="-723900"/>
            <a:r>
              <a:rPr lang="de-DE" dirty="0" err="1">
                <a:solidFill>
                  <a:schemeClr val="accent1"/>
                </a:solidFill>
              </a:rPr>
              <a:t>w</a:t>
            </a:r>
            <a:r>
              <a:rPr lang="de-DE" dirty="0" err="1" smtClean="0">
                <a:solidFill>
                  <a:schemeClr val="accent1"/>
                </a:solidFill>
              </a:rPr>
              <a:t>ith</a:t>
            </a:r>
            <a:r>
              <a:rPr lang="de-DE" dirty="0" smtClean="0">
                <a:solidFill>
                  <a:schemeClr val="accent1"/>
                </a:solidFill>
              </a:rPr>
              <a:t> beam after CR </a:t>
            </a:r>
            <a:r>
              <a:rPr lang="de-DE" dirty="0" err="1" smtClean="0">
                <a:solidFill>
                  <a:schemeClr val="accent1"/>
                </a:solidFill>
              </a:rPr>
              <a:t>commissioning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</a:p>
          <a:p>
            <a:pPr marL="723900" indent="-723900"/>
            <a:r>
              <a:rPr lang="de-DE" dirty="0" err="1" smtClean="0">
                <a:solidFill>
                  <a:srgbClr val="339933"/>
                </a:solidFill>
              </a:rPr>
              <a:t>or</a:t>
            </a:r>
            <a:r>
              <a:rPr lang="de-DE" dirty="0" smtClean="0">
                <a:solidFill>
                  <a:srgbClr val="339933"/>
                </a:solidFill>
              </a:rPr>
              <a:t> </a:t>
            </a:r>
            <a:r>
              <a:rPr lang="de-DE" dirty="0" err="1" smtClean="0">
                <a:solidFill>
                  <a:srgbClr val="339933"/>
                </a:solidFill>
              </a:rPr>
              <a:t>earlier</a:t>
            </a:r>
            <a:r>
              <a:rPr lang="de-DE" dirty="0" smtClean="0">
                <a:solidFill>
                  <a:srgbClr val="339933"/>
                </a:solidFill>
              </a:rPr>
              <a:t> </a:t>
            </a:r>
            <a:r>
              <a:rPr lang="de-DE" dirty="0" err="1" smtClean="0">
                <a:solidFill>
                  <a:srgbClr val="339933"/>
                </a:solidFill>
              </a:rPr>
              <a:t>with</a:t>
            </a:r>
            <a:r>
              <a:rPr lang="de-DE" dirty="0" smtClean="0">
                <a:solidFill>
                  <a:srgbClr val="339933"/>
                </a:solidFill>
              </a:rPr>
              <a:t> a separate </a:t>
            </a:r>
            <a:r>
              <a:rPr lang="de-DE" dirty="0" err="1" smtClean="0">
                <a:solidFill>
                  <a:srgbClr val="339933"/>
                </a:solidFill>
              </a:rPr>
              <a:t>injection</a:t>
            </a:r>
            <a:r>
              <a:rPr lang="de-DE" dirty="0" smtClean="0">
                <a:solidFill>
                  <a:srgbClr val="339933"/>
                </a:solidFill>
              </a:rPr>
              <a:t> </a:t>
            </a:r>
            <a:r>
              <a:rPr lang="de-DE" dirty="0" err="1" smtClean="0">
                <a:solidFill>
                  <a:srgbClr val="339933"/>
                </a:solidFill>
              </a:rPr>
              <a:t>line</a:t>
            </a:r>
            <a:r>
              <a:rPr lang="de-DE" dirty="0" smtClean="0">
                <a:solidFill>
                  <a:srgbClr val="339933"/>
                </a:solidFill>
              </a:rPr>
              <a:t> </a:t>
            </a:r>
            <a:r>
              <a:rPr lang="de-DE" dirty="0" err="1" smtClean="0">
                <a:solidFill>
                  <a:srgbClr val="339933"/>
                </a:solidFill>
              </a:rPr>
              <a:t>from</a:t>
            </a:r>
            <a:r>
              <a:rPr lang="de-DE" dirty="0" smtClean="0">
                <a:solidFill>
                  <a:srgbClr val="339933"/>
                </a:solidFill>
              </a:rPr>
              <a:t> SIS18/ESR</a:t>
            </a:r>
            <a:endParaRPr lang="de-DE" dirty="0">
              <a:solidFill>
                <a:srgbClr val="339933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7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91744" y="980728"/>
            <a:ext cx="5904656" cy="573389"/>
          </a:xfrm>
          <a:prstGeom prst="rect">
            <a:avLst/>
          </a:prstGeom>
        </p:spPr>
        <p:txBody>
          <a:bodyPr vert="horz" wrap="square" lIns="80165" tIns="40082" rIns="80165" bIns="40082" rtlCol="0" anchor="t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Thank </a:t>
            </a:r>
            <a:r>
              <a:rPr lang="en-US" sz="3200" b="1" dirty="0" smtClean="0">
                <a:solidFill>
                  <a:schemeClr val="bg1"/>
                </a:solidFill>
              </a:rPr>
              <a:t>you for your attention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19336" y="404664"/>
            <a:ext cx="12000657" cy="5431631"/>
            <a:chOff x="-161" y="1500838"/>
            <a:chExt cx="9144001" cy="4531779"/>
          </a:xfrm>
        </p:grpSpPr>
        <p:pic>
          <p:nvPicPr>
            <p:cNvPr id="10" name="Bild 4" descr="fair-fotomontage_300dpi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1" y="1500838"/>
              <a:ext cx="9144001" cy="4531779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2798061" y="1981466"/>
              <a:ext cx="4499102" cy="478396"/>
            </a:xfrm>
            <a:prstGeom prst="rect">
              <a:avLst/>
            </a:prstGeom>
          </p:spPr>
          <p:txBody>
            <a:bodyPr vert="horz" wrap="square" lIns="80165" tIns="40082" rIns="80165" bIns="40082" rtlCol="0" anchor="t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</a:rPr>
                <a:t>Thank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you for your attention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1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368" y="1333406"/>
            <a:ext cx="8893175" cy="460375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188913"/>
            <a:ext cx="7772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e-DE" sz="3700" smtClean="0"/>
              <a:t>HESR consortium members</a:t>
            </a:r>
            <a:endParaRPr lang="en-US" altLang="de-DE" sz="37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0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55650" y="260350"/>
            <a:ext cx="7772400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mtClean="0"/>
              <a:t>In-Kind contributions to HESR</a:t>
            </a:r>
            <a:endParaRPr lang="de-DE" altLang="de-DE" dirty="0" smtClean="0"/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422275" y="1083766"/>
            <a:ext cx="8713788" cy="489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tabLst>
                <a:tab pos="3411538" algn="l"/>
              </a:tabLst>
              <a:defRPr/>
            </a:pPr>
            <a:r>
              <a:rPr lang="de-DE" sz="2000" dirty="0" smtClean="0"/>
              <a:t>Forschungszentrum:	</a:t>
            </a:r>
            <a:r>
              <a:rPr lang="de-DE" sz="2000" dirty="0" err="1" smtClean="0"/>
              <a:t>Leading</a:t>
            </a:r>
            <a:r>
              <a:rPr lang="de-DE" sz="2000" dirty="0" smtClean="0"/>
              <a:t> Lab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Consortium</a:t>
            </a:r>
            <a:endParaRPr lang="de-DE" sz="2000" dirty="0" smtClean="0"/>
          </a:p>
          <a:p>
            <a:pPr marL="0" indent="0">
              <a:buNone/>
              <a:tabLst>
                <a:tab pos="3411538" algn="l"/>
              </a:tabLst>
              <a:defRPr/>
            </a:pPr>
            <a:r>
              <a:rPr lang="de-DE" sz="2000" dirty="0" smtClean="0"/>
              <a:t>                                       	System design,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supervision</a:t>
            </a:r>
            <a:endParaRPr lang="de-DE" sz="2000" dirty="0" smtClean="0"/>
          </a:p>
          <a:p>
            <a:pPr marL="0" indent="0">
              <a:buNone/>
              <a:tabLst>
                <a:tab pos="3411538" algn="l"/>
              </a:tabLst>
              <a:defRPr/>
            </a:pPr>
            <a:r>
              <a:rPr lang="de-DE" sz="2000" dirty="0" smtClean="0"/>
              <a:t>                               	</a:t>
            </a:r>
            <a:r>
              <a:rPr lang="de-DE" sz="2000" dirty="0" err="1" smtClean="0"/>
              <a:t>Delivery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all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err="1" smtClean="0"/>
              <a:t>except</a:t>
            </a:r>
            <a:r>
              <a:rPr lang="de-DE" sz="2000" dirty="0" smtClean="0"/>
              <a:t>:</a:t>
            </a:r>
          </a:p>
          <a:p>
            <a:pPr>
              <a:tabLst>
                <a:tab pos="3411538" algn="l"/>
              </a:tabLst>
              <a:defRPr/>
            </a:pPr>
            <a:endParaRPr lang="de-DE" sz="1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11538" algn="l"/>
              </a:tabLst>
              <a:defRPr/>
            </a:pPr>
            <a:r>
              <a:rPr lang="de-DE" sz="2000" dirty="0" smtClean="0"/>
              <a:t>FAIR:	Main </a:t>
            </a:r>
            <a:r>
              <a:rPr lang="de-DE" sz="2000" dirty="0" err="1" smtClean="0"/>
              <a:t>dipol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quadrupol</a:t>
            </a:r>
            <a:r>
              <a:rPr lang="de-DE" sz="2000" dirty="0" smtClean="0"/>
              <a:t> </a:t>
            </a:r>
            <a:r>
              <a:rPr lang="de-DE" sz="2000" dirty="0" err="1" smtClean="0"/>
              <a:t>magnets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11538" algn="l"/>
              </a:tabLst>
              <a:defRPr/>
            </a:pPr>
            <a:endParaRPr lang="de-DE" sz="1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11538" algn="l"/>
              </a:tabLst>
              <a:defRPr/>
            </a:pPr>
            <a:r>
              <a:rPr lang="de-DE" sz="2000" dirty="0" smtClean="0"/>
              <a:t>Romania:	</a:t>
            </a:r>
            <a:r>
              <a:rPr lang="de-DE" sz="2000" dirty="0" err="1" smtClean="0"/>
              <a:t>Sextupole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corrector</a:t>
            </a:r>
            <a:r>
              <a:rPr lang="de-DE" sz="2000" dirty="0" smtClean="0"/>
              <a:t> </a:t>
            </a:r>
            <a:r>
              <a:rPr lang="de-DE" sz="2000" dirty="0" err="1" smtClean="0"/>
              <a:t>magnets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endParaRPr lang="de-DE" sz="2000" dirty="0" smtClean="0"/>
          </a:p>
          <a:p>
            <a:pPr marL="0" indent="0">
              <a:buNone/>
              <a:tabLst>
                <a:tab pos="3411538" algn="l"/>
              </a:tabLst>
              <a:defRPr/>
            </a:pPr>
            <a:r>
              <a:rPr lang="de-DE" sz="2000" dirty="0" smtClean="0"/>
              <a:t>                                              	</a:t>
            </a:r>
            <a:r>
              <a:rPr lang="de-DE" sz="2000" dirty="0" err="1" smtClean="0"/>
              <a:t>corresponding</a:t>
            </a:r>
            <a:r>
              <a:rPr lang="de-DE" sz="2000" dirty="0" smtClean="0"/>
              <a:t> power </a:t>
            </a:r>
            <a:r>
              <a:rPr lang="de-DE" sz="2000" dirty="0" err="1" smtClean="0"/>
              <a:t>converters</a:t>
            </a:r>
            <a:endParaRPr lang="de-DE" sz="2000" dirty="0" smtClean="0"/>
          </a:p>
          <a:p>
            <a:pPr>
              <a:tabLst>
                <a:tab pos="3411538" algn="l"/>
              </a:tabLst>
              <a:defRPr/>
            </a:pPr>
            <a:endParaRPr lang="de-DE" sz="1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11538" algn="l"/>
              </a:tabLst>
              <a:defRPr/>
            </a:pPr>
            <a:r>
              <a:rPr lang="de-DE" sz="2000" dirty="0" err="1" smtClean="0"/>
              <a:t>Slovenia</a:t>
            </a:r>
            <a:r>
              <a:rPr lang="de-DE" sz="2000" dirty="0" smtClean="0"/>
              <a:t>:	DAQ </a:t>
            </a:r>
            <a:r>
              <a:rPr lang="de-DE" sz="2000" dirty="0" err="1" smtClean="0"/>
              <a:t>for</a:t>
            </a:r>
            <a:r>
              <a:rPr lang="de-DE" sz="2000" dirty="0" smtClean="0"/>
              <a:t> beam </a:t>
            </a:r>
            <a:r>
              <a:rPr lang="de-DE" sz="2000" dirty="0" err="1" smtClean="0"/>
              <a:t>diagnostics</a:t>
            </a:r>
            <a:endParaRPr lang="de-DE" sz="2000" dirty="0" smtClean="0"/>
          </a:p>
          <a:p>
            <a:pPr marL="0" indent="0">
              <a:buNone/>
              <a:tabLst>
                <a:tab pos="3411538" algn="l"/>
              </a:tabLst>
              <a:defRPr/>
            </a:pPr>
            <a:r>
              <a:rPr lang="de-DE" sz="2000" dirty="0" smtClean="0"/>
              <a:t>                    	</a:t>
            </a:r>
            <a:r>
              <a:rPr lang="de-DE" sz="2000" dirty="0" err="1" smtClean="0"/>
              <a:t>Vacuum</a:t>
            </a:r>
            <a:r>
              <a:rPr lang="de-DE" sz="2000" dirty="0" smtClean="0"/>
              <a:t> </a:t>
            </a:r>
            <a:r>
              <a:rPr lang="de-DE" sz="2000" dirty="0" err="1" smtClean="0"/>
              <a:t>slow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endParaRPr lang="de-DE" sz="2000" dirty="0" smtClean="0"/>
          </a:p>
          <a:p>
            <a:pPr>
              <a:tabLst>
                <a:tab pos="3411538" algn="l"/>
              </a:tabLst>
              <a:defRPr/>
            </a:pPr>
            <a:endParaRPr lang="de-DE" sz="1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11538" algn="l"/>
              </a:tabLst>
              <a:defRPr/>
            </a:pPr>
            <a:r>
              <a:rPr lang="de-DE" sz="2000" dirty="0" smtClean="0"/>
              <a:t>GSI:	ACU </a:t>
            </a:r>
            <a:r>
              <a:rPr lang="de-DE" sz="2000" dirty="0" err="1" smtClean="0"/>
              <a:t>and</a:t>
            </a:r>
            <a:r>
              <a:rPr lang="de-DE" sz="2000" dirty="0" smtClean="0"/>
              <a:t> DCCT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PoCo</a:t>
            </a:r>
            <a:r>
              <a:rPr lang="de-DE" sz="2000" dirty="0" smtClean="0"/>
              <a:t>, Controls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850" y="333375"/>
            <a:ext cx="9804598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dirty="0" smtClean="0"/>
              <a:t>User </a:t>
            </a:r>
            <a:r>
              <a:rPr lang="de-DE" altLang="de-DE" dirty="0" err="1" smtClean="0"/>
              <a:t>collaborations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interested</a:t>
            </a:r>
            <a:r>
              <a:rPr lang="de-DE" altLang="de-DE" dirty="0" smtClean="0"/>
              <a:t> in HESR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650" y="1484313"/>
            <a:ext cx="10380910" cy="4681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689225" algn="l"/>
              </a:tabLst>
              <a:defRPr/>
            </a:pPr>
            <a:r>
              <a:rPr lang="en-US" altLang="de-DE" sz="3200" b="1" dirty="0" smtClean="0">
                <a:solidFill>
                  <a:schemeClr val="accent1">
                    <a:lumMod val="75000"/>
                  </a:schemeClr>
                </a:solidFill>
              </a:rPr>
              <a:t>PANDA:</a:t>
            </a:r>
            <a:r>
              <a:rPr lang="en-US" altLang="de-DE" sz="4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Antiproton-proton interaction</a:t>
            </a:r>
            <a:endParaRPr lang="en-US" altLang="de-DE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0850" indent="-4508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689225" algn="l"/>
              </a:tabLst>
              <a:defRPr/>
            </a:pPr>
            <a:endParaRPr lang="en-US" altLang="de-DE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0850" indent="-4508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689225" algn="l"/>
              </a:tabLst>
              <a:defRPr/>
            </a:pPr>
            <a:r>
              <a:rPr lang="en-US" altLang="de-DE" sz="3200" b="1" dirty="0" smtClean="0">
                <a:solidFill>
                  <a:schemeClr val="accent1">
                    <a:lumMod val="75000"/>
                  </a:schemeClr>
                </a:solidFill>
              </a:rPr>
              <a:t>APPA:</a:t>
            </a:r>
            <a:r>
              <a:rPr lang="en-US" altLang="de-DE" sz="32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tored 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articles 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tomic Physics 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esearch 	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ollaboration </a:t>
            </a:r>
          </a:p>
          <a:p>
            <a:pPr marL="450850" indent="-4508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689225" algn="l"/>
              </a:tabLst>
              <a:defRPr/>
            </a:pPr>
            <a:endParaRPr lang="en-US" altLang="de-DE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0850" indent="-4508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689225" algn="l"/>
              </a:tabLst>
              <a:defRPr/>
            </a:pPr>
            <a:r>
              <a:rPr lang="en-US" altLang="de-DE" sz="3200" b="1" dirty="0" smtClean="0">
                <a:solidFill>
                  <a:schemeClr val="accent1">
                    <a:lumMod val="75000"/>
                  </a:schemeClr>
                </a:solidFill>
              </a:rPr>
              <a:t>NUSTAR:	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someric Beams, 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Li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fetimes and 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Ma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sses</a:t>
            </a:r>
          </a:p>
          <a:p>
            <a:pPr marL="0" indent="0">
              <a:lnSpc>
                <a:spcPct val="90000"/>
              </a:lnSpc>
              <a:buNone/>
              <a:tabLst>
                <a:tab pos="2689225" algn="l"/>
              </a:tabLst>
              <a:defRPr/>
            </a:pPr>
            <a:r>
              <a:rPr lang="en-US" altLang="de-DE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Ex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otic nuclei studied in </a:t>
            </a:r>
            <a:r>
              <a:rPr lang="en-US" altLang="de-DE" b="1" i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de-DE" sz="2400" dirty="0" smtClean="0">
                <a:solidFill>
                  <a:schemeClr val="accent1">
                    <a:lumMod val="75000"/>
                  </a:schemeClr>
                </a:solidFill>
              </a:rPr>
              <a:t>ight ion induced reactions</a:t>
            </a:r>
            <a:endParaRPr lang="en-US" alt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23850" y="404813"/>
            <a:ext cx="11100742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dirty="0" smtClean="0"/>
              <a:t>Locations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Experiment </a:t>
            </a:r>
            <a:r>
              <a:rPr lang="de-DE" altLang="de-DE" dirty="0" err="1" smtClean="0"/>
              <a:t>Collaborations</a:t>
            </a:r>
            <a:endParaRPr lang="de-DE" altLang="de-DE" dirty="0" smtClean="0"/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27020"/>
            <a:ext cx="9876730" cy="429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900113" y="5695950"/>
            <a:ext cx="196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800">
                <a:solidFill>
                  <a:schemeClr val="tx1"/>
                </a:solidFill>
              </a:rPr>
              <a:t>Injection from CR</a:t>
            </a: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4364038" y="5721350"/>
            <a:ext cx="105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2000">
                <a:solidFill>
                  <a:schemeClr val="tx1"/>
                </a:solidFill>
              </a:rPr>
              <a:t>PANDA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256408" y="1065924"/>
            <a:ext cx="3506788" cy="1398587"/>
            <a:chOff x="2714739" y="1700213"/>
            <a:chExt cx="3506153" cy="1398290"/>
          </a:xfrm>
        </p:grpSpPr>
        <p:sp>
          <p:nvSpPr>
            <p:cNvPr id="12" name="Ellipse 11"/>
            <p:cNvSpPr/>
            <p:nvPr/>
          </p:nvSpPr>
          <p:spPr>
            <a:xfrm>
              <a:off x="3924195" y="1700213"/>
              <a:ext cx="647583" cy="7205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Textfeld 2"/>
            <p:cNvSpPr txBox="1">
              <a:spLocks noChangeArrowheads="1"/>
            </p:cNvSpPr>
            <p:nvPr/>
          </p:nvSpPr>
          <p:spPr bwMode="auto">
            <a:xfrm>
              <a:off x="2714739" y="2452172"/>
              <a:ext cx="35061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EE0"/>
                </a:buClr>
                <a:defRPr sz="2800">
                  <a:solidFill>
                    <a:srgbClr val="3A6F8A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Ø"/>
                <a:defRPr sz="2400">
                  <a:solidFill>
                    <a:srgbClr val="3A6F8A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B82"/>
                </a:buClr>
                <a:buChar char="•"/>
                <a:defRPr sz="2200" i="1">
                  <a:solidFill>
                    <a:srgbClr val="3A6F8A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r>
                <a:rPr lang="de-DE" altLang="de-DE" sz="1800">
                  <a:solidFill>
                    <a:schemeClr val="tx1"/>
                  </a:solidFill>
                </a:rPr>
                <a:t>Proposed space for KOALA,</a:t>
              </a: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de-DE" altLang="de-DE" sz="1800">
                  <a:solidFill>
                    <a:schemeClr val="tx1"/>
                  </a:solidFill>
                </a:rPr>
                <a:t>possibly also for ILIMA and EXL,</a:t>
              </a:r>
            </a:p>
          </p:txBody>
        </p:sp>
      </p:grpSp>
      <p:grpSp>
        <p:nvGrpSpPr>
          <p:cNvPr id="14" name="Gruppieren 13"/>
          <p:cNvGrpSpPr>
            <a:grpSpLocks/>
          </p:cNvGrpSpPr>
          <p:nvPr/>
        </p:nvGrpSpPr>
        <p:grpSpPr bwMode="auto">
          <a:xfrm>
            <a:off x="1900960" y="1124744"/>
            <a:ext cx="7075360" cy="2290762"/>
            <a:chOff x="1619250" y="1700213"/>
            <a:chExt cx="6137275" cy="2291278"/>
          </a:xfrm>
        </p:grpSpPr>
        <p:sp>
          <p:nvSpPr>
            <p:cNvPr id="15" name="Ellipse 14"/>
            <p:cNvSpPr/>
            <p:nvPr/>
          </p:nvSpPr>
          <p:spPr>
            <a:xfrm>
              <a:off x="1619250" y="1700213"/>
              <a:ext cx="936625" cy="9368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6819900" y="1700213"/>
              <a:ext cx="936625" cy="9368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Textfeld 4"/>
            <p:cNvSpPr txBox="1">
              <a:spLocks noChangeArrowheads="1"/>
            </p:cNvSpPr>
            <p:nvPr/>
          </p:nvSpPr>
          <p:spPr bwMode="auto">
            <a:xfrm>
              <a:off x="3275856" y="3622159"/>
              <a:ext cx="2347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EE0"/>
                </a:buClr>
                <a:defRPr sz="2800">
                  <a:solidFill>
                    <a:srgbClr val="3A6F8A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Ø"/>
                <a:defRPr sz="2400">
                  <a:solidFill>
                    <a:srgbClr val="3A6F8A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B82"/>
                </a:buClr>
                <a:buChar char="•"/>
                <a:defRPr sz="2200" i="1">
                  <a:solidFill>
                    <a:srgbClr val="3A6F8A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r>
                <a:rPr lang="de-DE" altLang="de-DE" sz="1800">
                  <a:solidFill>
                    <a:schemeClr val="tx1"/>
                  </a:solidFill>
                </a:rPr>
                <a:t>Locations for SPARC</a:t>
              </a: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H="1" flipV="1">
              <a:off x="2339975" y="2719618"/>
              <a:ext cx="936625" cy="108768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7" idx="3"/>
            </p:cNvCxnSpPr>
            <p:nvPr/>
          </p:nvCxnSpPr>
          <p:spPr>
            <a:xfrm flipV="1">
              <a:off x="5622925" y="2637049"/>
              <a:ext cx="1541463" cy="1170251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llipse 19"/>
          <p:cNvSpPr/>
          <p:nvPr/>
        </p:nvSpPr>
        <p:spPr>
          <a:xfrm>
            <a:off x="5009802" y="4932836"/>
            <a:ext cx="936625" cy="682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400" smtClean="0"/>
              <a:t>21/01/2019</a:t>
            </a:r>
            <a:endParaRPr lang="de-DE" altLang="de-DE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Design criteria for the HESR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3" y="1563143"/>
            <a:ext cx="8856985" cy="421425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de-DE" sz="2400" dirty="0" smtClean="0">
                <a:solidFill>
                  <a:schemeClr val="accent1"/>
                </a:solidFill>
              </a:rPr>
              <a:t>The HESR was originally designed as a synchrotron and storage ring for anti-proton physics with one internal user: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de-DE" sz="3600" dirty="0" smtClean="0">
                <a:solidFill>
                  <a:schemeClr val="accent1"/>
                </a:solidFill>
              </a:rPr>
              <a:t>PANDA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de-DE" sz="2400" dirty="0" smtClean="0">
                <a:solidFill>
                  <a:schemeClr val="accent1"/>
                </a:solidFill>
              </a:rPr>
              <a:t>So, PANDA defined</a:t>
            </a:r>
            <a:r>
              <a:rPr lang="en-US" altLang="de-DE" sz="3600" b="1" dirty="0" smtClean="0">
                <a:solidFill>
                  <a:schemeClr val="accent1"/>
                </a:solidFill>
              </a:rPr>
              <a:t> </a:t>
            </a:r>
            <a:r>
              <a:rPr lang="en-US" altLang="de-DE" sz="2400" dirty="0" smtClean="0">
                <a:solidFill>
                  <a:schemeClr val="accent1"/>
                </a:solidFill>
              </a:rPr>
              <a:t>the basic design criteria: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de-DE" sz="2400" dirty="0">
              <a:solidFill>
                <a:schemeClr val="accent1"/>
              </a:solidFill>
            </a:endParaRPr>
          </a:p>
          <a:p>
            <a:pPr marL="723900" indent="-723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chemeClr val="accent1"/>
                </a:solidFill>
              </a:rPr>
              <a:t>Momentum Range:	1.5 GeV/c	15 GeV/c</a:t>
            </a:r>
          </a:p>
          <a:p>
            <a:pPr marL="723900" indent="-723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2400" dirty="0" smtClean="0">
                <a:solidFill>
                  <a:schemeClr val="accent1"/>
                </a:solidFill>
              </a:rPr>
              <a:t>Strong cooling in the presence of a thick internal target</a:t>
            </a:r>
          </a:p>
          <a:p>
            <a:pPr eaLnBrk="1" hangingPunct="1">
              <a:lnSpc>
                <a:spcPct val="90000"/>
              </a:lnSpc>
            </a:pPr>
            <a:endParaRPr lang="en-US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21/01/2019</a:t>
            </a:r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13" y="257746"/>
            <a:ext cx="2570715" cy="590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6050" y="260350"/>
            <a:ext cx="6460430" cy="919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e-DE" dirty="0" smtClean="0"/>
              <a:t>Basic Data of HESR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63952" y="1022470"/>
            <a:ext cx="5187950" cy="4998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de-DE" sz="2600" dirty="0" smtClean="0"/>
              <a:t>Circumference 574 m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  <a:tabLst>
                <a:tab pos="271463" algn="l"/>
              </a:tabLst>
              <a:defRPr/>
            </a:pPr>
            <a:r>
              <a:rPr lang="en-US" altLang="de-DE" sz="2000" dirty="0" smtClean="0">
                <a:solidFill>
                  <a:schemeClr val="accent1"/>
                </a:solidFill>
              </a:rPr>
              <a:t>2  arcs of 155 m</a:t>
            </a:r>
          </a:p>
          <a:p>
            <a:pPr>
              <a:buClr>
                <a:schemeClr val="tx1"/>
              </a:buClr>
              <a:defRPr/>
            </a:pPr>
            <a:r>
              <a:rPr lang="en-US" altLang="de-DE" sz="2400" dirty="0" smtClean="0"/>
              <a:t>	2 straight sections of 132 m</a:t>
            </a:r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de-DE" sz="2600" dirty="0" smtClean="0"/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de-DE" sz="2600" dirty="0" smtClean="0"/>
              <a:t>Magnetic rigidity: 5 – 50 Tm</a:t>
            </a:r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de-DE" sz="2600" dirty="0" smtClean="0"/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de-DE" sz="2600" dirty="0" smtClean="0"/>
              <a:t>Injection from CR at 13 Tm</a:t>
            </a:r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de-DE" sz="2600" dirty="0" smtClean="0"/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de-DE" sz="2600" dirty="0" smtClean="0"/>
              <a:t>Maximum dipole field: 1.7 T</a:t>
            </a:r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de-DE" sz="2600" dirty="0" smtClean="0"/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de-DE" sz="2600" dirty="0" smtClean="0"/>
              <a:t>Dipole field at injection: 0.4 T</a:t>
            </a:r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de-DE" sz="2600" dirty="0" smtClean="0"/>
          </a:p>
          <a:p>
            <a:pPr marL="355600" indent="-355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de-DE" sz="2600" dirty="0" smtClean="0"/>
              <a:t>Dipole field ramp: 0.025 T/s</a:t>
            </a:r>
          </a:p>
          <a:p>
            <a:pPr marL="355600" indent="-355600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de-DE" sz="26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58090" y="3042444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800" b="1" dirty="0">
                <a:solidFill>
                  <a:schemeClr val="tx1"/>
                </a:solidFill>
              </a:rPr>
              <a:t>PANDA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39825" y="2905125"/>
            <a:ext cx="1108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de-DE" altLang="de-DE" sz="1800" dirty="0" err="1" smtClean="0">
                <a:solidFill>
                  <a:schemeClr val="bg1">
                    <a:lumMod val="65000"/>
                  </a:schemeClr>
                </a:solidFill>
              </a:rPr>
              <a:t>Electron</a:t>
            </a:r>
            <a:r>
              <a:rPr lang="de-DE" altLang="de-DE" sz="1800" dirty="0" smtClean="0">
                <a:solidFill>
                  <a:schemeClr val="bg1">
                    <a:lumMod val="65000"/>
                  </a:schemeClr>
                </a:solidFill>
              </a:rPr>
              <a:t> cooler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35075" y="2208662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800" dirty="0" err="1">
                <a:solidFill>
                  <a:schemeClr val="tx1"/>
                </a:solidFill>
              </a:rPr>
              <a:t>Stochastic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</a:rPr>
              <a:t>cooling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60725" y="5372580"/>
            <a:ext cx="19669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800" dirty="0" err="1">
                <a:solidFill>
                  <a:schemeClr val="tx1"/>
                </a:solidFill>
              </a:rPr>
              <a:t>Injection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</a:rPr>
              <a:t>from</a:t>
            </a:r>
            <a:r>
              <a:rPr lang="de-DE" altLang="de-DE" sz="1800" dirty="0">
                <a:solidFill>
                  <a:schemeClr val="tx1"/>
                </a:solidFill>
              </a:rPr>
              <a:t> CR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35075" y="1517452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Kicker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54400" y="2209799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800">
                <a:solidFill>
                  <a:srgbClr val="3A6F8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Ø"/>
              <a:defRPr sz="2400">
                <a:solidFill>
                  <a:srgbClr val="3A6F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Char char="•"/>
              <a:defRPr sz="2200" i="1">
                <a:solidFill>
                  <a:srgbClr val="3A6F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rgbClr val="3A6F8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PU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1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algn="ctr" eaLnBrk="1" hangingPunct="1"/>
            <a:r>
              <a:rPr lang="de-DE" altLang="de-DE" sz="4400" dirty="0" err="1" smtClean="0">
                <a:solidFill>
                  <a:schemeClr val="tx1"/>
                </a:solidFill>
              </a:rPr>
              <a:t>Cooling</a:t>
            </a:r>
            <a:r>
              <a:rPr lang="de-DE" altLang="de-DE" sz="4400" dirty="0" smtClean="0">
                <a:solidFill>
                  <a:schemeClr val="tx1"/>
                </a:solidFill>
              </a:rPr>
              <a:t> in HESR</a:t>
            </a:r>
          </a:p>
        </p:txBody>
      </p:sp>
      <p:sp>
        <p:nvSpPr>
          <p:cNvPr id="13315" name="Inhaltsplatzhalter 6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dirty="0" err="1" smtClean="0">
                <a:solidFill>
                  <a:schemeClr val="accent1"/>
                </a:solidFill>
              </a:rPr>
              <a:t>Electron</a:t>
            </a:r>
            <a:r>
              <a:rPr lang="de-DE" altLang="de-DE" dirty="0" smtClean="0">
                <a:solidFill>
                  <a:schemeClr val="accent1"/>
                </a:solidFill>
              </a:rPr>
              <a:t> </a:t>
            </a:r>
            <a:r>
              <a:rPr lang="de-DE" altLang="de-DE" dirty="0" err="1" smtClean="0">
                <a:solidFill>
                  <a:schemeClr val="accent1"/>
                </a:solidFill>
              </a:rPr>
              <a:t>cooling</a:t>
            </a:r>
            <a:r>
              <a:rPr lang="de-DE" altLang="de-DE" dirty="0" smtClean="0">
                <a:solidFill>
                  <a:schemeClr val="accent1"/>
                </a:solidFill>
              </a:rPr>
              <a:t>:</a:t>
            </a:r>
          </a:p>
          <a:p>
            <a:pPr marL="0" indent="0" eaLnBrk="1" hangingPunct="1">
              <a:buNone/>
            </a:pPr>
            <a:endParaRPr lang="de-DE" altLang="de-DE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r>
              <a:rPr lang="de-DE" altLang="de-DE" dirty="0" smtClean="0">
                <a:solidFill>
                  <a:schemeClr val="accent1"/>
                </a:solidFill>
              </a:rPr>
              <a:t>8 </a:t>
            </a:r>
            <a:r>
              <a:rPr lang="de-DE" altLang="de-DE" dirty="0" err="1" smtClean="0">
                <a:solidFill>
                  <a:schemeClr val="accent1"/>
                </a:solidFill>
              </a:rPr>
              <a:t>MeV</a:t>
            </a:r>
            <a:r>
              <a:rPr lang="de-DE" altLang="de-DE" dirty="0" smtClean="0">
                <a:solidFill>
                  <a:schemeClr val="accent1"/>
                </a:solidFill>
              </a:rPr>
              <a:t> </a:t>
            </a:r>
            <a:r>
              <a:rPr lang="de-DE" altLang="de-DE" dirty="0" err="1" smtClean="0">
                <a:solidFill>
                  <a:schemeClr val="accent1"/>
                </a:solidFill>
              </a:rPr>
              <a:t>electron</a:t>
            </a:r>
            <a:r>
              <a:rPr lang="de-DE" altLang="de-DE" dirty="0" smtClean="0">
                <a:solidFill>
                  <a:schemeClr val="accent1"/>
                </a:solidFill>
              </a:rPr>
              <a:t> cooler</a:t>
            </a:r>
          </a:p>
        </p:txBody>
      </p:sp>
      <p:sp>
        <p:nvSpPr>
          <p:cNvPr id="13316" name="Inhaltsplatzhalter 7"/>
          <p:cNvSpPr>
            <a:spLocks noGrp="1"/>
          </p:cNvSpPr>
          <p:nvPr>
            <p:ph sz="half" idx="2"/>
          </p:nvPr>
        </p:nvSpPr>
        <p:spPr>
          <a:xfrm>
            <a:off x="6479118" y="1557339"/>
            <a:ext cx="5378449" cy="45354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dirty="0" err="1" smtClean="0">
                <a:solidFill>
                  <a:schemeClr val="accent1"/>
                </a:solidFill>
              </a:rPr>
              <a:t>Stochastic</a:t>
            </a:r>
            <a:r>
              <a:rPr lang="de-DE" altLang="de-DE" dirty="0" smtClean="0">
                <a:solidFill>
                  <a:schemeClr val="accent1"/>
                </a:solidFill>
              </a:rPr>
              <a:t> </a:t>
            </a:r>
            <a:r>
              <a:rPr lang="de-DE" altLang="de-DE" dirty="0" err="1" smtClean="0">
                <a:solidFill>
                  <a:schemeClr val="accent1"/>
                </a:solidFill>
              </a:rPr>
              <a:t>cooling</a:t>
            </a:r>
            <a:r>
              <a:rPr lang="de-DE" altLang="de-DE" dirty="0" smtClean="0">
                <a:solidFill>
                  <a:schemeClr val="accent1"/>
                </a:solidFill>
              </a:rPr>
              <a:t>:</a:t>
            </a:r>
          </a:p>
          <a:p>
            <a:pPr marL="0" indent="0" eaLnBrk="1" hangingPunct="1">
              <a:buNone/>
            </a:pPr>
            <a:endParaRPr lang="de-DE" altLang="de-DE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r>
              <a:rPr lang="de-DE" altLang="de-DE" dirty="0" err="1" smtClean="0">
                <a:solidFill>
                  <a:schemeClr val="accent1"/>
                </a:solidFill>
              </a:rPr>
              <a:t>for</a:t>
            </a:r>
            <a:r>
              <a:rPr lang="de-DE" altLang="de-DE" dirty="0" smtClean="0">
                <a:solidFill>
                  <a:schemeClr val="accent1"/>
                </a:solidFill>
              </a:rPr>
              <a:t> </a:t>
            </a:r>
            <a:r>
              <a:rPr lang="de-DE" altLang="de-DE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altLang="de-DE" u="sng" dirty="0" smtClean="0">
                <a:solidFill>
                  <a:schemeClr val="accent1"/>
                </a:solidFill>
              </a:rPr>
              <a:t>&gt;</a:t>
            </a:r>
            <a:r>
              <a:rPr lang="de-DE" altLang="de-DE" dirty="0" smtClean="0">
                <a:solidFill>
                  <a:schemeClr val="accent1"/>
                </a:solidFill>
              </a:rPr>
              <a:t>0.84 </a:t>
            </a:r>
          </a:p>
          <a:p>
            <a:pPr marL="0" indent="0" eaLnBrk="1" hangingPunct="1">
              <a:buNone/>
            </a:pPr>
            <a:endParaRPr lang="de-DE" altLang="de-DE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r>
              <a:rPr lang="de-DE" altLang="de-DE" dirty="0" err="1" smtClean="0">
                <a:solidFill>
                  <a:schemeClr val="accent1"/>
                </a:solidFill>
              </a:rPr>
              <a:t>Frequency</a:t>
            </a:r>
            <a:r>
              <a:rPr lang="de-DE" altLang="de-DE" dirty="0" smtClean="0">
                <a:solidFill>
                  <a:schemeClr val="accent1"/>
                </a:solidFill>
              </a:rPr>
              <a:t> band 2-4 GHz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839416" y="1412776"/>
            <a:ext cx="5400600" cy="4824536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839416" y="1412776"/>
            <a:ext cx="5400600" cy="468052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21/01/2019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elich_PowerPoint_16x9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16x9.potx" id="{0F5E8835-6491-4076-A857-546EEC7C50FA}" vid="{D6DE276B-3CD7-4E84-9635-17794DF4E23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488</Words>
  <Application>Microsoft Office PowerPoint</Application>
  <PresentationFormat>Benutzerdefiniert</PresentationFormat>
  <Paragraphs>209</Paragraphs>
  <Slides>24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Juelich_PowerPoint_16x9</vt:lpstr>
      <vt:lpstr>HESR general overview and lattice</vt:lpstr>
      <vt:lpstr>Outline</vt:lpstr>
      <vt:lpstr>PowerPoint-Präsentation</vt:lpstr>
      <vt:lpstr>PowerPoint-Präsentation</vt:lpstr>
      <vt:lpstr>PowerPoint-Präsentation</vt:lpstr>
      <vt:lpstr>PowerPoint-Präsentation</vt:lpstr>
      <vt:lpstr>Design criteria for the HESR</vt:lpstr>
      <vt:lpstr>PowerPoint-Präsentation</vt:lpstr>
      <vt:lpstr>Cooling in HESR</vt:lpstr>
      <vt:lpstr>Modes of Operation with PANDA</vt:lpstr>
      <vt:lpstr>PowerPoint-Präsentation</vt:lpstr>
      <vt:lpstr>The accumulation process in HESR</vt:lpstr>
      <vt:lpstr>PowerPoint-Präsentation</vt:lpstr>
      <vt:lpstr>PowerPoint-Präsentation</vt:lpstr>
      <vt:lpstr>Lattice Requirements</vt:lpstr>
      <vt:lpstr>The lattice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Outlook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/>
  <cp:lastModifiedBy/>
  <cp:revision>62</cp:revision>
  <cp:lastPrinted>2017-12-17T14:54:13Z</cp:lastPrinted>
  <dcterms:created xsi:type="dcterms:W3CDTF">2017-12-09T10:26:56Z</dcterms:created>
  <dcterms:modified xsi:type="dcterms:W3CDTF">2019-01-21T09:52:46Z</dcterms:modified>
</cp:coreProperties>
</file>