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62" r:id="rId2"/>
  </p:sldMasterIdLst>
  <p:notesMasterIdLst>
    <p:notesMasterId r:id="rId63"/>
  </p:notesMasterIdLst>
  <p:handoutMasterIdLst>
    <p:handoutMasterId r:id="rId64"/>
  </p:handoutMasterIdLst>
  <p:sldIdLst>
    <p:sldId id="1071" r:id="rId3"/>
    <p:sldId id="1178" r:id="rId4"/>
    <p:sldId id="1181" r:id="rId5"/>
    <p:sldId id="1182" r:id="rId6"/>
    <p:sldId id="1212" r:id="rId7"/>
    <p:sldId id="1184" r:id="rId8"/>
    <p:sldId id="1189" r:id="rId9"/>
    <p:sldId id="1190" r:id="rId10"/>
    <p:sldId id="1191" r:id="rId11"/>
    <p:sldId id="1192" r:id="rId12"/>
    <p:sldId id="1193" r:id="rId13"/>
    <p:sldId id="1194" r:id="rId14"/>
    <p:sldId id="1195" r:id="rId15"/>
    <p:sldId id="1196" r:id="rId16"/>
    <p:sldId id="1197" r:id="rId17"/>
    <p:sldId id="1198" r:id="rId18"/>
    <p:sldId id="1199" r:id="rId19"/>
    <p:sldId id="1257" r:id="rId20"/>
    <p:sldId id="1258" r:id="rId21"/>
    <p:sldId id="1200" r:id="rId22"/>
    <p:sldId id="1201" r:id="rId23"/>
    <p:sldId id="1202" r:id="rId24"/>
    <p:sldId id="1203" r:id="rId25"/>
    <p:sldId id="1204" r:id="rId26"/>
    <p:sldId id="1205" r:id="rId27"/>
    <p:sldId id="1206" r:id="rId28"/>
    <p:sldId id="1207" r:id="rId29"/>
    <p:sldId id="1208" r:id="rId30"/>
    <p:sldId id="1209" r:id="rId31"/>
    <p:sldId id="1262" r:id="rId32"/>
    <p:sldId id="1265" r:id="rId33"/>
    <p:sldId id="1266" r:id="rId34"/>
    <p:sldId id="1267" r:id="rId35"/>
    <p:sldId id="1268" r:id="rId36"/>
    <p:sldId id="1269" r:id="rId37"/>
    <p:sldId id="1215" r:id="rId38"/>
    <p:sldId id="1216" r:id="rId39"/>
    <p:sldId id="1217" r:id="rId40"/>
    <p:sldId id="1218" r:id="rId41"/>
    <p:sldId id="1219" r:id="rId42"/>
    <p:sldId id="1220" r:id="rId43"/>
    <p:sldId id="1224" r:id="rId44"/>
    <p:sldId id="1223" r:id="rId45"/>
    <p:sldId id="1227" r:id="rId46"/>
    <p:sldId id="1272" r:id="rId47"/>
    <p:sldId id="1273" r:id="rId48"/>
    <p:sldId id="1274" r:id="rId49"/>
    <p:sldId id="1277" r:id="rId50"/>
    <p:sldId id="1230" r:id="rId51"/>
    <p:sldId id="1254" r:id="rId52"/>
    <p:sldId id="1211" r:id="rId53"/>
    <p:sldId id="1213" r:id="rId54"/>
    <p:sldId id="1214" r:id="rId55"/>
    <p:sldId id="1259" r:id="rId56"/>
    <p:sldId id="1260" r:id="rId57"/>
    <p:sldId id="1261" r:id="rId58"/>
    <p:sldId id="1270" r:id="rId59"/>
    <p:sldId id="1271" r:id="rId60"/>
    <p:sldId id="1275" r:id="rId61"/>
    <p:sldId id="1276" r:id="rId62"/>
  </p:sldIdLst>
  <p:sldSz cx="9144000" cy="6858000" type="screen4x3"/>
  <p:notesSz cx="6797675" cy="9928225"/>
  <p:embeddedFontLst>
    <p:embeddedFont>
      <p:font typeface="MS PGothic" panose="020B0600070205080204" pitchFamily="34" charset="-128"/>
      <p:regular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  <p:embeddedFont>
      <p:font typeface="Helvetica" panose="020B0604020202020204" pitchFamily="34" charset="0"/>
      <p:regular r:id="rId70"/>
      <p:bold r:id="rId71"/>
      <p:italic r:id="rId72"/>
      <p:boldItalic r:id="rId73"/>
    </p:embeddedFont>
    <p:embeddedFont>
      <p:font typeface="Bookman Old Style" panose="02050604050505020204" pitchFamily="18" charset="0"/>
      <p:regular r:id="rId74"/>
      <p:bold r:id="rId75"/>
      <p:italic r:id="rId76"/>
      <p:boldItalic r:id="rId77"/>
    </p:embeddedFont>
    <p:embeddedFont>
      <p:font typeface="Georgia" panose="02040502050405020303" pitchFamily="18" charset="0"/>
      <p:regular r:id="rId78"/>
      <p:bold r:id="rId79"/>
      <p:italic r:id="rId80"/>
      <p:boldItalic r:id="rId81"/>
    </p:embeddedFont>
    <p:embeddedFont>
      <p:font typeface="Tahoma" panose="020B0604030504040204" pitchFamily="34" charset="0"/>
      <p:regular r:id="rId82"/>
      <p:bold r:id="rId83"/>
    </p:embeddedFont>
    <p:embeddedFont>
      <p:font typeface="SimSun" panose="02010600030101010101" pitchFamily="2" charset="-122"/>
      <p:regular r:id="rId84"/>
    </p:embeddedFont>
    <p:embeddedFont>
      <p:font typeface="Arial Unicode MS" panose="020B0604020202020204" pitchFamily="34" charset="-128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00CC"/>
    <a:srgbClr val="000066"/>
    <a:srgbClr val="FF7C80"/>
    <a:srgbClr val="9999FF"/>
    <a:srgbClr val="FFCC99"/>
    <a:srgbClr val="FF9999"/>
    <a:srgbClr val="0099FF"/>
    <a:srgbClr val="CC0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5" autoAdjust="0"/>
    <p:restoredTop sz="98418" autoAdjust="0"/>
  </p:normalViewPr>
  <p:slideViewPr>
    <p:cSldViewPr snapToGrid="0">
      <p:cViewPr>
        <p:scale>
          <a:sx n="75" d="100"/>
          <a:sy n="75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8.fntdata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70.wmf"/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4165B280-2163-441A-96BD-532610C9772E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7B3F4DE3-218D-4BBB-8F22-B6EAC9AF1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1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fld id="{5BED76C0-7266-4D9E-BBCF-BA05C7C6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D76C0-7266-4D9E-BBCF-BA05C7C6F9A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5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7B5D9-4495-45C1-8D59-20CF696C57D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9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7B5D9-4495-45C1-8D59-20CF696C57D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9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7B5D9-4495-45C1-8D59-20CF696C57D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1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E2512-6AA3-484C-8809-18698533F4F4}" type="slidenum">
              <a:rPr lang="ru-RU" altLang="ru-RU" smtClean="0"/>
              <a:pPr eaLnBrk="1" hangingPunct="1">
                <a:spcBef>
                  <a:spcPct val="0"/>
                </a:spcBef>
              </a:pPr>
              <a:t>52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Study of nucleon spin structure must prove the sum rule and to solve a puzzle of “spin deficit”. NICA collider will provide collisions of protons and deuterons with all combinations of polarization – transversal and longitudinal. It will allow to measure all 8 intrinsic-transverse-momentum PDFs at leading twists in one experiment. MMTDY mechanism and SIDIS processes are good tools for these measurements.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5208F-C379-454F-8273-88A561DB789D}" type="slidenum">
              <a:rPr lang="en-US" sz="1200"/>
              <a:pPr eaLnBrk="1" hangingPunct="1"/>
              <a:t>53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F575-D89B-427C-A4F1-9C755AA49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52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DB91-6479-4C26-86BA-093CE9902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4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2D1B-657C-439F-AD8D-B54213535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D45DA5C-4F72-4EBF-82BD-386B67606F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324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F555-A656-488C-A847-B2E94C480E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3338-2093-467C-980B-9A54B4044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7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C8AC-83EE-4A40-A456-64A9D2DD53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5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5D17-46B4-4F06-AFAF-02B284D95D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1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B49A-32DD-4E27-BFD6-FE1AECC1A7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3775-931C-4FA3-B9A2-3BD474665B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31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EFA9B-DAC6-4F56-9BB5-4349379C72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3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94F7-9587-4019-ADD2-BFCD3D93D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729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C83B-0B52-4533-A3B4-7B44B016F4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21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A868-1BCE-4FED-BD33-CB82C7D5FE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66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A821-75A5-4C06-ACAE-C3DA07DEC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63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B60-B3B5-47B5-B595-4B48AAC1E4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4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AFF7-641F-41A3-B053-9FAD686A2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8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3A02-30DA-4F4A-B11A-44F03D2583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7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A22D-DB51-4CD9-B770-9EE15EFAB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1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34DA-3E58-4CCE-90FC-3DE462CE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C7F-E15B-46C2-A08C-D0E7F165F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BAD2-7B31-4BE6-BAA6-4667A8BF1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9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EA38-35A9-428B-9D13-B8C062B80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C86A814-5532-40CF-A5C1-349400505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9170F9-FBBD-4998-90DE-AB53C9D0BDE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22.01.2019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66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image" Target="../media/image83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wmf"/><Relationship Id="rId11" Type="http://schemas.microsoft.com/office/2007/relationships/hdphoto" Target="../media/hdphoto1.wdp"/><Relationship Id="rId5" Type="http://schemas.openxmlformats.org/officeDocument/2006/relationships/oleObject" Target="../embeddings/oleObject5.bin"/><Relationship Id="rId15" Type="http://schemas.openxmlformats.org/officeDocument/2006/relationships/image" Target="../media/image80.wmf"/><Relationship Id="rId10" Type="http://schemas.openxmlformats.org/officeDocument/2006/relationships/image" Target="../media/image81.png"/><Relationship Id="rId4" Type="http://schemas.openxmlformats.org/officeDocument/2006/relationships/image" Target="../media/image77.wmf"/><Relationship Id="rId9" Type="http://schemas.openxmlformats.org/officeDocument/2006/relationships/image" Target="../media/image76.png"/><Relationship Id="rId14" Type="http://schemas.openxmlformats.org/officeDocument/2006/relationships/oleObject" Target="../embeddings/oleObject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6.png"/><Relationship Id="rId4" Type="http://schemas.openxmlformats.org/officeDocument/2006/relationships/image" Target="../media/image84.wmf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988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1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0" y="0"/>
            <a:ext cx="9144000" cy="1958975"/>
            <a:chOff x="0" y="0"/>
            <a:chExt cx="5760" cy="1234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0" y="904"/>
              <a:ext cx="576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rgbClr val="000066"/>
                  </a:solidFill>
                  <a:latin typeface="Calibri" panose="020F0502020204030204" pitchFamily="34" charset="0"/>
                </a:rPr>
                <a:t>NICA in heavy ion mode – status and plans</a:t>
              </a:r>
              <a:endParaRPr lang="ru-RU" sz="2800" dirty="0">
                <a:solidFill>
                  <a:srgbClr val="000066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5669756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Стрелка вправо 120"/>
          <p:cNvSpPr/>
          <p:nvPr/>
        </p:nvSpPr>
        <p:spPr>
          <a:xfrm rot="4902511">
            <a:off x="-508449" y="3964953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458614" y="2284509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1903" y="521225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536961" y="418038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457461" y="3443296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220923" y="592146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224099" y="1851034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230449" y="3313121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536961" y="360371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62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201874" y="2986097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302761" y="360371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4584961" y="385771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090036" y="579446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2225" y="2154238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220924" y="592146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61416" y="1256867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524261" y="611196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459841" y="3429009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86" y="2293"/>
              <a:ext cx="1227" cy="3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heavy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74" y="947664"/>
            <a:ext cx="2995089" cy="180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5" y="3082591"/>
            <a:ext cx="3740133" cy="191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1" y="2973476"/>
            <a:ext cx="2167587" cy="385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297119" y="50276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17.01.19</a:t>
            </a:r>
            <a:endParaRPr lang="ru-RU" dirty="0"/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76009" y="5821062"/>
            <a:ext cx="3000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Calibri" pitchFamily="34" charset="0"/>
              </a:rPr>
              <a:t>Booster - </a:t>
            </a:r>
            <a:r>
              <a:rPr lang="en-US" altLang="ru-RU" dirty="0" err="1" smtClean="0">
                <a:latin typeface="Calibri" pitchFamily="34" charset="0"/>
              </a:rPr>
              <a:t>Nuclotron</a:t>
            </a:r>
            <a:endParaRPr lang="en-US" altLang="ru-RU" dirty="0" smtClean="0">
              <a:latin typeface="Calibri" pitchFamily="34" charset="0"/>
            </a:endParaRPr>
          </a:p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c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hannel </a:t>
            </a:r>
            <a:r>
              <a:rPr lang="en-US" altLang="ru-RU" dirty="0" smtClean="0">
                <a:latin typeface="Calibri" pitchFamily="34" charset="0"/>
              </a:rPr>
              <a:t>contracted to BINP</a:t>
            </a:r>
          </a:p>
          <a:p>
            <a:pPr eaLnBrk="1" hangingPunct="1"/>
            <a:r>
              <a:rPr lang="en-US" altLang="ru-RU" dirty="0" smtClean="0">
                <a:latin typeface="Calibri" pitchFamily="34" charset="0"/>
              </a:rPr>
              <a:t>commissioning at end of </a:t>
            </a:r>
            <a:r>
              <a:rPr lang="en-US" altLang="ru-RU" dirty="0" smtClean="0">
                <a:solidFill>
                  <a:srgbClr val="0000CC"/>
                </a:solidFill>
                <a:latin typeface="Calibri" pitchFamily="34" charset="0"/>
              </a:rPr>
              <a:t>2019</a:t>
            </a:r>
            <a:endParaRPr lang="ru-RU" alt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2784367" y="947664"/>
            <a:ext cx="18097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err="1" smtClean="0">
                <a:latin typeface="Calibri" pitchFamily="34" charset="0"/>
              </a:rPr>
              <a:t>HiLac</a:t>
            </a:r>
            <a:r>
              <a:rPr lang="en-US" altLang="ru-RU" dirty="0" smtClean="0">
                <a:latin typeface="Calibri" pitchFamily="34" charset="0"/>
              </a:rPr>
              <a:t> – Booster </a:t>
            </a:r>
          </a:p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c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hannel</a:t>
            </a:r>
          </a:p>
          <a:p>
            <a:pPr eaLnBrk="1" hangingPunct="1"/>
            <a:r>
              <a:rPr lang="en-US" altLang="ru-RU" dirty="0" smtClean="0">
                <a:latin typeface="Calibri" pitchFamily="34" charset="0"/>
              </a:rPr>
              <a:t>mounting started</a:t>
            </a:r>
            <a:endParaRPr lang="ru-RU" altLang="ru-RU" dirty="0">
              <a:latin typeface="Calibri" pitchFamily="34" charset="0"/>
            </a:endParaRPr>
          </a:p>
        </p:txBody>
      </p:sp>
      <p:sp>
        <p:nvSpPr>
          <p:cNvPr id="40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10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860159" y="3327122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370122" y="755372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44522" y="1095097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 flipH="1">
            <a:off x="10182225" y="176871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862539" y="3312835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30" y="2340"/>
              <a:ext cx="1340" cy="44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58825" y="755373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33226" y="1095097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light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11" name="Рисунок 9" descr="IMG_97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51" y="1379359"/>
            <a:ext cx="3983080" cy="26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Прямоугольник 112"/>
          <p:cNvSpPr/>
          <p:nvPr/>
        </p:nvSpPr>
        <p:spPr>
          <a:xfrm>
            <a:off x="1868197" y="3959465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7707" y="107722"/>
            <a:ext cx="329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90"/>
                </a:solidFill>
                <a:latin typeface="Calibri" panose="020F0502020204030204" pitchFamily="34" charset="0"/>
              </a:rPr>
              <a:t>New fore-injector  for LU-20</a:t>
            </a:r>
            <a:r>
              <a:rPr lang="ru-RU" sz="1600" dirty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with </a:t>
            </a:r>
            <a:r>
              <a:rPr lang="en-US" sz="1600" dirty="0" err="1">
                <a:solidFill>
                  <a:srgbClr val="000090"/>
                </a:solidFill>
                <a:latin typeface="Calibri" panose="020F0502020204030204" pitchFamily="34" charset="0"/>
              </a:rPr>
              <a:t>buncher</a:t>
            </a:r>
            <a:r>
              <a:rPr lang="en-US" sz="1600" dirty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+ 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Source of Polarized Ions</a:t>
            </a:r>
            <a:r>
              <a:rPr lang="ru-RU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endParaRPr lang="en-US" sz="160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4" name="Таблица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88392"/>
              </p:ext>
            </p:extLst>
          </p:nvPr>
        </p:nvGraphicFramePr>
        <p:xfrm>
          <a:off x="3899429" y="4679285"/>
          <a:ext cx="5248131" cy="218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65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4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8793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Polarized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deutrons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Polarized 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protons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10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Obtained beam current in 2017 (source)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2 mA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0.4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mA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94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Project beam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 current</a:t>
                      </a:r>
                      <a:r>
                        <a:rPr lang="en-US" sz="1200" baseline="0" dirty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CC"/>
                          </a:solidFill>
                        </a:rPr>
                        <a:t>(source)</a:t>
                      </a: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5-6 mA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Obtained beam intensity in 2017 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Nuclotron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ru-RU" sz="1200" dirty="0" smtClean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2.2x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ru-RU" sz="1200" dirty="0" smtClean="0">
                          <a:solidFill>
                            <a:srgbClr val="0000CC"/>
                          </a:solidFill>
                        </a:rPr>
                        <a:t>.8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x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200" kern="1200" baseline="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10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Project beam intensity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</a:rPr>
                        <a:t>Nuclotron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ru-RU" sz="1200" dirty="0">
                        <a:solidFill>
                          <a:srgbClr val="0000CC"/>
                        </a:solidFill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</a:t>
                      </a:r>
                      <a:r>
                        <a:rPr lang="en-US" sz="1200" kern="12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x10</a:t>
                      </a:r>
                      <a:r>
                        <a:rPr lang="en-US" sz="1200" kern="1200" baseline="30000" dirty="0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n-US" sz="12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</a:t>
                      </a:r>
                      <a:endParaRPr lang="ru-RU" sz="1200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3899430" y="4391153"/>
            <a:ext cx="525383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 in 2016-2017 (#52-54) with d↑, 1 run (#54) with stable p↑ beam</a:t>
            </a:r>
            <a:endParaRPr lang="ru-RU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Прямоугольник 2"/>
          <p:cNvSpPr>
            <a:spLocks noChangeArrowheads="1"/>
          </p:cNvSpPr>
          <p:nvPr/>
        </p:nvSpPr>
        <p:spPr bwMode="auto">
          <a:xfrm>
            <a:off x="3294274" y="2430434"/>
            <a:ext cx="15036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600" dirty="0">
                <a:solidFill>
                  <a:srgbClr val="000090"/>
                </a:solidFill>
                <a:ea typeface="MS PGothic" pitchFamily="34" charset="-128"/>
              </a:rPr>
              <a:t>JINR, INR, ITEP, MEPHI,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600" dirty="0">
                <a:solidFill>
                  <a:srgbClr val="000090"/>
                </a:solidFill>
                <a:ea typeface="MS PGothic" pitchFamily="34" charset="-128"/>
              </a:rPr>
              <a:t>Resonator is fabricated in </a:t>
            </a:r>
            <a:r>
              <a:rPr lang="en-US" altLang="ru-RU" sz="1600" dirty="0" err="1">
                <a:solidFill>
                  <a:srgbClr val="000090"/>
                </a:solidFill>
                <a:ea typeface="MS PGothic" pitchFamily="34" charset="-128"/>
              </a:rPr>
              <a:t>Sneshinsk</a:t>
            </a:r>
            <a:endParaRPr lang="ru-RU" altLang="ru-RU" sz="1600" dirty="0">
              <a:solidFill>
                <a:srgbClr val="000090"/>
              </a:solidFill>
              <a:ea typeface="MS PGothic" pitchFamily="34" charset="-128"/>
            </a:endParaRPr>
          </a:p>
        </p:txBody>
      </p:sp>
      <p:pic>
        <p:nvPicPr>
          <p:cNvPr id="3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/>
          <a:stretch>
            <a:fillRect/>
          </a:stretch>
        </p:blipFill>
        <p:spPr bwMode="auto">
          <a:xfrm>
            <a:off x="377514" y="755128"/>
            <a:ext cx="2970678" cy="170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2263987" y="708541"/>
            <a:ext cx="1030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1.8 E8</a:t>
            </a:r>
            <a:endParaRPr lang="ru-RU" altLang="ru-RU" sz="1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1047908" y="2492573"/>
            <a:ext cx="1640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0000CC"/>
                </a:solidFill>
                <a:cs typeface="Arial" pitchFamily="34" charset="0"/>
              </a:rPr>
              <a:t>Polarized protons</a:t>
            </a:r>
            <a:endParaRPr lang="ru-RU" altLang="ru-RU" sz="1600" dirty="0">
              <a:solidFill>
                <a:srgbClr val="0000CC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925" y="542582"/>
            <a:ext cx="17653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Time-schedule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4857" y="152273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Booster</a:t>
            </a:r>
            <a:endParaRPr lang="ru-RU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12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-260796" y="3104936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69721" y="1341652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734779" y="1238465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79"/>
          <p:cNvSpPr>
            <a:spLocks noChangeArrowheads="1"/>
          </p:cNvSpPr>
          <p:nvPr/>
        </p:nvSpPr>
        <p:spPr bwMode="auto">
          <a:xfrm>
            <a:off x="418741" y="1412573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2" name="Line 89"/>
          <p:cNvSpPr>
            <a:spLocks noChangeShapeType="1"/>
          </p:cNvSpPr>
          <p:nvPr/>
        </p:nvSpPr>
        <p:spPr bwMode="auto">
          <a:xfrm flipH="1">
            <a:off x="421917" y="2671461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399692" y="3806524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auto">
          <a:xfrm>
            <a:off x="418742" y="1412573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59234" y="2077294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 flipV="1">
            <a:off x="1722079" y="1431623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4528150"/>
            <a:ext cx="3111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 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Apr-May 2019 </a:t>
            </a:r>
            <a:r>
              <a:rPr lang="en-US" altLang="ru-RU" sz="1800" dirty="0" smtClean="0"/>
              <a:t>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technological run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1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0000CC"/>
                </a:solidFill>
              </a:rPr>
              <a:t>Oct-Nov 2019 </a:t>
            </a: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- commissioning with the beam </a:t>
            </a:r>
            <a:endParaRPr lang="ru-RU" alt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97" y="1892062"/>
            <a:ext cx="60388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0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6714"/>
            <a:ext cx="3159470" cy="248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3" y="425869"/>
            <a:ext cx="3411783" cy="263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132" y="0"/>
            <a:ext cx="2051720" cy="40011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Booster dipoles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22" y="4292952"/>
            <a:ext cx="1412643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L</a:t>
            </a:r>
            <a:r>
              <a:rPr lang="en-US" sz="11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eff</a:t>
            </a:r>
            <a:r>
              <a:rPr 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006600"/>
                </a:solidFill>
                <a:latin typeface="Calibri" panose="020F0502020204030204" pitchFamily="34" charset="0"/>
              </a:rPr>
              <a:t>  @ 9745 A</a:t>
            </a:r>
            <a:endParaRPr lang="ru-RU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152" y="6484821"/>
            <a:ext cx="1821365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00CC"/>
                </a:solidFill>
                <a:latin typeface="Calibri"/>
              </a:rPr>
              <a:t>σ</a:t>
            </a:r>
            <a:r>
              <a:rPr lang="en-US" sz="105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rms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= 2.3*10^(-4)</a:t>
            </a:r>
            <a:endParaRPr lang="ru-RU" sz="16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0479" y="985110"/>
            <a:ext cx="128264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L</a:t>
            </a:r>
            <a:r>
              <a:rPr lang="en-US" sz="11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eff</a:t>
            </a:r>
            <a:r>
              <a:rPr 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006600"/>
                </a:solidFill>
                <a:latin typeface="Calibri" panose="020F0502020204030204" pitchFamily="34" charset="0"/>
              </a:rPr>
              <a:t>  @ 625 A</a:t>
            </a:r>
            <a:endParaRPr lang="ru-RU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1675" y="3187861"/>
            <a:ext cx="155880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00CC"/>
                </a:solidFill>
                <a:latin typeface="Calibri"/>
              </a:rPr>
              <a:t>σ</a:t>
            </a:r>
            <a:r>
              <a:rPr lang="en-US" sz="110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rms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= 4*10^(-4)</a:t>
            </a:r>
            <a:endParaRPr lang="ru-RU" sz="16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0"/>
            <a:ext cx="2339752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Booster quadrupoles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374265" y="0"/>
            <a:ext cx="2511379" cy="461665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sz="2400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Testing results</a:t>
            </a: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12" y="516522"/>
            <a:ext cx="3361697" cy="297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12" y="3679122"/>
            <a:ext cx="3419254" cy="264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1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039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86470" y="54665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Booster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-481460" y="2838034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49057" y="1074750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514115" y="971563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79"/>
          <p:cNvSpPr>
            <a:spLocks noChangeArrowheads="1"/>
          </p:cNvSpPr>
          <p:nvPr/>
        </p:nvSpPr>
        <p:spPr bwMode="auto">
          <a:xfrm>
            <a:off x="198077" y="1145671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2" name="Line 89"/>
          <p:cNvSpPr>
            <a:spLocks noChangeShapeType="1"/>
          </p:cNvSpPr>
          <p:nvPr/>
        </p:nvSpPr>
        <p:spPr bwMode="auto">
          <a:xfrm flipH="1">
            <a:off x="201253" y="2404559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179028" y="3539622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" name="Oval 79"/>
          <p:cNvSpPr>
            <a:spLocks noChangeArrowheads="1"/>
          </p:cNvSpPr>
          <p:nvPr/>
        </p:nvSpPr>
        <p:spPr bwMode="auto">
          <a:xfrm>
            <a:off x="198078" y="1145671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338570" y="1810392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 flipH="1" flipV="1">
            <a:off x="1501415" y="1164721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57" y="1462693"/>
            <a:ext cx="5991585" cy="233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54" y="4214661"/>
            <a:ext cx="4000571" cy="22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058294" y="3845329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17.01.19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82422" y="995226"/>
            <a:ext cx="4506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20 dipoles’ units delivered to the tunnel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r="7203" b="7691"/>
          <a:stretch/>
        </p:blipFill>
        <p:spPr>
          <a:xfrm>
            <a:off x="997456" y="3699958"/>
            <a:ext cx="2694636" cy="31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23158" y="780514"/>
            <a:ext cx="3773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FF0000"/>
                </a:solidFill>
                <a:cs typeface="Arial" pitchFamily="34" charset="0"/>
              </a:rPr>
              <a:t>Routine operation of SPI and new </a:t>
            </a:r>
            <a:r>
              <a:rPr lang="en-US" altLang="ru-RU" sz="1600" dirty="0" smtClean="0">
                <a:solidFill>
                  <a:srgbClr val="FF0000"/>
                </a:solidFill>
                <a:cs typeface="Arial" pitchFamily="34" charset="0"/>
              </a:rPr>
              <a:t>fore-injector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>
              <a:solidFill>
                <a:srgbClr val="FF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Polarized </a:t>
            </a:r>
            <a:r>
              <a:rPr lang="en-US" altLang="ru-RU" sz="1600" dirty="0" smtClean="0">
                <a:solidFill>
                  <a:srgbClr val="002060"/>
                </a:solidFill>
                <a:cs typeface="Arial" pitchFamily="34" charset="0"/>
              </a:rPr>
              <a:t>deuterons acceleration</a:t>
            </a: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:  Intensity up to </a:t>
            </a:r>
            <a:r>
              <a:rPr lang="en-US" altLang="ru-RU" sz="1600" b="1" dirty="0">
                <a:solidFill>
                  <a:srgbClr val="0000CC"/>
                </a:solidFill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*10</a:t>
            </a:r>
            <a:r>
              <a:rPr lang="en-US" altLang="ru-RU" sz="1600" b="1" baseline="30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9 </a:t>
            </a:r>
            <a:r>
              <a:rPr lang="en-US" altLang="ru-RU" sz="1600" dirty="0">
                <a:solidFill>
                  <a:srgbClr val="002060"/>
                </a:solidFill>
                <a:cs typeface="Arial" pitchFamily="34" charset="0"/>
              </a:rPr>
              <a:t>per </a:t>
            </a:r>
            <a:r>
              <a:rPr lang="en-US" altLang="ru-RU" sz="1600" dirty="0" smtClean="0">
                <a:solidFill>
                  <a:srgbClr val="002060"/>
                </a:solidFill>
                <a:cs typeface="Arial" pitchFamily="34" charset="0"/>
              </a:rPr>
              <a:t>cycle</a:t>
            </a:r>
            <a:endParaRPr lang="en-US" alt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" name="Рисунок 5" descr="D:\!Butenko\-=Work=-\Dropbox\Nuclotron\53 RUN\Intensity-polor-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" y="433532"/>
            <a:ext cx="3483378" cy="20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79432" y="502278"/>
            <a:ext cx="59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  <a:cs typeface="Arial" pitchFamily="34" charset="0"/>
              </a:rPr>
              <a:t>8E8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-50800" y="-2878"/>
            <a:ext cx="48674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: polarized deuterons  and protons</a:t>
            </a:r>
            <a:endParaRPr lang="ru-RU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7" b="9696"/>
          <a:stretch/>
        </p:blipFill>
        <p:spPr bwMode="auto">
          <a:xfrm>
            <a:off x="52779" y="3301332"/>
            <a:ext cx="8243888" cy="19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852685" y="2962778"/>
            <a:ext cx="5557227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600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12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</a:t>
            </a:r>
            <a:r>
              <a:rPr lang="en-US" altLang="ru-RU" sz="1600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+6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beam extraction (3,5 Gev/u) </a:t>
            </a:r>
            <a:r>
              <a:rPr lang="en-US" altLang="ru-RU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 #55 </a:t>
            </a:r>
            <a:r>
              <a:rPr lang="en-US" altLang="ru-RU" sz="16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(05.02.18-05.04.18) </a:t>
            </a:r>
            <a:endParaRPr lang="ru-RU" altLang="ru-RU" sz="1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139568" y="3613688"/>
            <a:ext cx="373262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5*10</a:t>
            </a:r>
            <a:r>
              <a:rPr lang="en-US" altLang="ru-RU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4s, </a:t>
            </a:r>
            <a:r>
              <a:rPr lang="en-US" alt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99,5%</a:t>
            </a:r>
            <a:endParaRPr lang="ru-RU" alt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950666" y="2481487"/>
            <a:ext cx="308764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18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1800" dirty="0" smtClean="0">
                <a:solidFill>
                  <a:srgbClr val="002060"/>
                </a:solidFill>
                <a:cs typeface="Arial" pitchFamily="34" charset="0"/>
              </a:rPr>
              <a:t>slow extraction</a:t>
            </a:r>
            <a:endParaRPr lang="ru-RU" altLang="ru-RU" sz="18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53199" y="6026577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340870" y="5585190"/>
            <a:ext cx="6485562" cy="92333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Acceleration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of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up to 4.5 </a:t>
            </a: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GeV/u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Injection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system for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from Booster at 578 MeV/u </a:t>
            </a:r>
            <a:endParaRPr kumimoji="1" lang="en-US" altLang="ru-RU" b="1" dirty="0" smtClean="0">
              <a:solidFill>
                <a:schemeClr val="accent2"/>
              </a:solidFill>
              <a:latin typeface="Calibri" panose="020F0502020204030204" pitchFamily="34" charset="0"/>
              <a:sym typeface="Apple Chancery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Slow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e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xtraction system for 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b="1" baseline="30000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at 1 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Symbol" pitchFamily="18" charset="2"/>
              </a:rPr>
              <a:t></a:t>
            </a:r>
            <a:r>
              <a:rPr kumimoji="1" lang="en-US" altLang="ru-RU" b="1" dirty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 4.5 </a:t>
            </a: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GeV/u</a:t>
            </a:r>
            <a:endParaRPr kumimoji="1" lang="en-US" altLang="ru-RU" b="1" dirty="0">
              <a:solidFill>
                <a:schemeClr val="accent2"/>
              </a:solidFill>
              <a:latin typeface="Calibri" panose="020F0502020204030204" pitchFamily="34" charset="0"/>
              <a:sym typeface="Apple Chancery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30200" y="5477469"/>
            <a:ext cx="1666025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4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2400" dirty="0" smtClean="0">
                <a:solidFill>
                  <a:srgbClr val="FF0000"/>
                </a:solidFill>
                <a:cs typeface="Arial" pitchFamily="34" charset="0"/>
              </a:rPr>
              <a:t>tasks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cs typeface="Arial" pitchFamily="34" charset="0"/>
              </a:rPr>
              <a:t>f</a:t>
            </a:r>
            <a:r>
              <a:rPr lang="en-US" altLang="ru-RU" sz="2000" b="1" dirty="0" smtClean="0">
                <a:solidFill>
                  <a:srgbClr val="FF0000"/>
                </a:solidFill>
                <a:cs typeface="Arial" pitchFamily="34" charset="0"/>
              </a:rPr>
              <a:t>or 2020</a:t>
            </a:r>
            <a:endParaRPr lang="ru-RU" altLang="ru-RU" sz="2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4" name="Стрелка вправо 3"/>
          <p:cNvSpPr/>
          <p:nvPr/>
        </p:nvSpPr>
        <p:spPr>
          <a:xfrm rot="21348809">
            <a:off x="3027700" y="5449480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4902511">
            <a:off x="-469816" y="4776156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Line 89"/>
          <p:cNvSpPr>
            <a:spLocks noChangeShapeType="1"/>
          </p:cNvSpPr>
          <p:nvPr/>
        </p:nvSpPr>
        <p:spPr bwMode="auto">
          <a:xfrm>
            <a:off x="269082" y="4124324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339724" y="4240212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14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auto">
            <a:xfrm>
              <a:off x="365" y="2358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2999581" y="5029199"/>
            <a:ext cx="1298574" cy="1243013"/>
            <a:chOff x="2017" y="2789"/>
            <a:chExt cx="818" cy="783"/>
          </a:xfrm>
        </p:grpSpPr>
        <p:sp>
          <p:nvSpPr>
            <p:cNvPr id="18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19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0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pic>
        <p:nvPicPr>
          <p:cNvPr id="2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32"/>
            <a:ext cx="2611438" cy="183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44715" y="1375073"/>
            <a:ext cx="5121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ru-RU" sz="1600" dirty="0" err="1">
                <a:solidFill>
                  <a:srgbClr val="0000CC"/>
                </a:solidFill>
                <a:latin typeface="Calibri" panose="020F0502020204030204" pitchFamily="34" charset="0"/>
              </a:rPr>
              <a:t>Lambertson</a:t>
            </a:r>
            <a:r>
              <a:rPr lang="en-US" altLang="ru-RU" sz="1600" dirty="0">
                <a:solidFill>
                  <a:srgbClr val="0000CC"/>
                </a:solidFill>
                <a:latin typeface="Calibri" panose="020F0502020204030204" pitchFamily="34" charset="0"/>
              </a:rPr>
              <a:t> magnets are based on existing spare yokes for slow extraction system of </a:t>
            </a:r>
            <a:r>
              <a:rPr lang="en-US" altLang="ru-RU" sz="16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endParaRPr lang="en-US" altLang="ru-RU" sz="1600" dirty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  <a:latin typeface="Calibri" panose="020F0502020204030204" pitchFamily="34" charset="0"/>
              </a:rPr>
              <a:t>Concept has been </a:t>
            </a:r>
            <a:r>
              <a:rPr lang="en-US" altLang="ru-RU" sz="16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developed</a:t>
            </a:r>
            <a:endParaRPr lang="en-US" altLang="ru-RU" sz="16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2961" r="17778" b="34862"/>
          <a:stretch>
            <a:fillRect/>
          </a:stretch>
        </p:blipFill>
        <p:spPr bwMode="auto">
          <a:xfrm>
            <a:off x="3394326" y="369332"/>
            <a:ext cx="5283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0"/>
            <a:ext cx="5268678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latin typeface="Calibri" panose="020F0502020204030204" pitchFamily="34" charset="0"/>
              </a:rPr>
              <a:t>high energy beam injection system</a:t>
            </a:r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A70367-1ED7-4A1E-84AC-5D407B6F4445}" type="slidenum">
              <a:rPr lang="ru-RU" altLang="ru-RU" sz="1400" smtClean="0"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400">
              <a:latin typeface="Arial" pitchFamily="34" charset="0"/>
            </a:endParaRPr>
          </a:p>
        </p:txBody>
      </p:sp>
      <p:sp>
        <p:nvSpPr>
          <p:cNvPr id="26" name="Прямоугольник 7"/>
          <p:cNvSpPr>
            <a:spLocks noChangeArrowheads="1"/>
          </p:cNvSpPr>
          <p:nvPr/>
        </p:nvSpPr>
        <p:spPr bwMode="auto">
          <a:xfrm>
            <a:off x="4744881" y="4781794"/>
            <a:ext cx="4154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600" dirty="0" smtClean="0">
                <a:solidFill>
                  <a:srgbClr val="0000CC"/>
                </a:solidFill>
              </a:rPr>
              <a:t>Design </a:t>
            </a:r>
            <a:r>
              <a:rPr lang="en-US" altLang="ru-RU" sz="1600" dirty="0">
                <a:solidFill>
                  <a:srgbClr val="0000CC"/>
                </a:solidFill>
              </a:rPr>
              <a:t>of a cold kickers is in </a:t>
            </a:r>
            <a:r>
              <a:rPr lang="en-US" altLang="ru-RU" sz="1600" dirty="0" smtClean="0">
                <a:solidFill>
                  <a:srgbClr val="0000CC"/>
                </a:solidFill>
              </a:rPr>
              <a:t>progress</a:t>
            </a:r>
            <a:endParaRPr lang="en-US" altLang="ru-RU" sz="1600" dirty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</a:rPr>
              <a:t>Warm prototype for mechanical tests has been </a:t>
            </a:r>
            <a:r>
              <a:rPr lang="en-US" altLang="ru-RU" sz="1600" dirty="0" smtClean="0">
                <a:solidFill>
                  <a:srgbClr val="0000CC"/>
                </a:solidFill>
              </a:rPr>
              <a:t>manufactured</a:t>
            </a:r>
            <a:endParaRPr lang="en-US" altLang="ru-RU" sz="1600" dirty="0">
              <a:solidFill>
                <a:srgbClr val="0000CC"/>
              </a:solidFill>
            </a:endParaRPr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23885" r="4979" b="37880"/>
          <a:stretch>
            <a:fillRect/>
          </a:stretch>
        </p:blipFill>
        <p:spPr bwMode="auto">
          <a:xfrm>
            <a:off x="3587750" y="3132137"/>
            <a:ext cx="5556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97" y="2574924"/>
            <a:ext cx="143827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65210" y="2552597"/>
            <a:ext cx="393586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fast extraction system</a:t>
            </a:r>
            <a:endParaRPr lang="en-US" altLang="ru-R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96655"/>
              </p:ext>
            </p:extLst>
          </p:nvPr>
        </p:nvGraphicFramePr>
        <p:xfrm>
          <a:off x="586550" y="939308"/>
          <a:ext cx="8534400" cy="1493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87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752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681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Magnetic element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rgbClr val="0000CC"/>
                          </a:solidFill>
                          <a:effectLst/>
                        </a:rPr>
                        <a:t>Number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>
                          <a:solidFill>
                            <a:srgbClr val="0000CC"/>
                          </a:solidFill>
                          <a:effectLst/>
                        </a:rPr>
                        <a:t>Effective length,</a:t>
                      </a:r>
                      <a:r>
                        <a:rPr lang="ru-RU" sz="1400" b="0" kern="800" dirty="0">
                          <a:solidFill>
                            <a:srgbClr val="0000CC"/>
                          </a:solidFill>
                          <a:effectLst/>
                        </a:rPr>
                        <a:t>  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m</a:t>
                      </a:r>
                      <a:r>
                        <a:rPr lang="ru-RU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rgbClr val="0000CC"/>
                          </a:solidFill>
                          <a:effectLst/>
                        </a:rPr>
                        <a:t>Max. magnetic field (gradient), T (T/m</a:t>
                      </a:r>
                      <a:r>
                        <a:rPr lang="en-US" sz="1400" b="0" dirty="0" smtClean="0">
                          <a:solidFill>
                            <a:srgbClr val="0000CC"/>
                          </a:solidFill>
                          <a:effectLst/>
                        </a:rPr>
                        <a:t>)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Long dipole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2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.5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Short</a:t>
                      </a:r>
                      <a:r>
                        <a:rPr lang="en-US" sz="1400" b="0" kern="800" baseline="0" dirty="0" smtClean="0">
                          <a:solidFill>
                            <a:srgbClr val="0000CC"/>
                          </a:solidFill>
                          <a:effectLst/>
                        </a:rPr>
                        <a:t> dipole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1.2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1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</a:t>
                      </a: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5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Quadrupole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Q10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22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.353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Quadrupole</a:t>
                      </a:r>
                      <a:r>
                        <a:rPr lang="en-US" sz="1400" b="0" kern="800" dirty="0" smtClean="0">
                          <a:solidFill>
                            <a:srgbClr val="0000CC"/>
                          </a:solidFill>
                          <a:effectLst/>
                        </a:rPr>
                        <a:t> Q15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.519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40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kern="800" dirty="0" err="1" smtClean="0">
                          <a:solidFill>
                            <a:srgbClr val="0000CC"/>
                          </a:solidFill>
                          <a:effectLst/>
                        </a:rPr>
                        <a:t>Steerer</a:t>
                      </a:r>
                      <a:endParaRPr lang="ru-RU" sz="1400" b="0" dirty="0">
                        <a:solidFill>
                          <a:srgbClr val="0000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4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0</a:t>
                      </a: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</a:rPr>
                        <a:t>.466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400" b="1" kern="1200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154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ED5FD3-1F1A-4582-86CF-787E0160F78D}" type="slidenum">
              <a:rPr lang="ru-RU" altLang="ru-RU" sz="1400">
                <a:latin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 dirty="0">
              <a:latin typeface="Arial" pitchFamily="34" charset="0"/>
            </a:endParaRPr>
          </a:p>
        </p:txBody>
      </p:sp>
      <p:sp>
        <p:nvSpPr>
          <p:cNvPr id="21549" name="Прямоугольник 1"/>
          <p:cNvSpPr>
            <a:spLocks noChangeArrowheads="1"/>
          </p:cNvSpPr>
          <p:nvPr/>
        </p:nvSpPr>
        <p:spPr bwMode="auto">
          <a:xfrm>
            <a:off x="351241" y="3129175"/>
            <a:ext cx="20284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66"/>
                </a:solidFill>
              </a:rPr>
              <a:t>Magnets of the </a:t>
            </a:r>
            <a:r>
              <a:rPr lang="en-US" altLang="ru-RU" sz="1800" dirty="0" err="1">
                <a:solidFill>
                  <a:srgbClr val="000066"/>
                </a:solidFill>
              </a:rPr>
              <a:t>Nuclotron</a:t>
            </a:r>
            <a:r>
              <a:rPr lang="en-US" altLang="ru-RU" sz="1800" dirty="0">
                <a:solidFill>
                  <a:srgbClr val="000066"/>
                </a:solidFill>
              </a:rPr>
              <a:t>-Collider channel are in development by </a:t>
            </a:r>
            <a:r>
              <a:rPr lang="en-US" altLang="ru-RU" sz="1800" dirty="0" err="1">
                <a:solidFill>
                  <a:srgbClr val="000066"/>
                </a:solidFill>
              </a:rPr>
              <a:t>SigmaPhi</a:t>
            </a:r>
            <a:r>
              <a:rPr lang="en-US" altLang="ru-RU" sz="1800" dirty="0" smtClean="0">
                <a:solidFill>
                  <a:srgbClr val="000066"/>
                </a:solidFill>
              </a:rPr>
              <a:t>.</a:t>
            </a:r>
            <a:endParaRPr lang="en-US" altLang="ru-RU" sz="1800" dirty="0">
              <a:solidFill>
                <a:srgbClr val="000066"/>
              </a:solidFill>
            </a:endParaRPr>
          </a:p>
        </p:txBody>
      </p:sp>
      <p:pic>
        <p:nvPicPr>
          <p:cNvPr id="15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64" y="2598944"/>
            <a:ext cx="6281156" cy="353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51" name="Oval 9"/>
          <p:cNvSpPr>
            <a:spLocks noChangeArrowheads="1"/>
          </p:cNvSpPr>
          <p:nvPr/>
        </p:nvSpPr>
        <p:spPr bwMode="auto">
          <a:xfrm rot="-1705651">
            <a:off x="5083876" y="3995376"/>
            <a:ext cx="1555826" cy="1161766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pic>
        <p:nvPicPr>
          <p:cNvPr id="1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039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5035639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altLang="ru-RU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-Collider </a:t>
            </a:r>
            <a:r>
              <a:rPr lang="en-US" altLang="ru-RU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beam transport channel</a:t>
            </a:r>
            <a:endParaRPr lang="en-US" altLang="ru-R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5012445"/>
            <a:ext cx="206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852611" y="946150"/>
            <a:ext cx="3984625" cy="5222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800" dirty="0">
                <a:solidFill>
                  <a:srgbClr val="006600"/>
                </a:solidFill>
                <a:latin typeface="Arial" pitchFamily="34" charset="0"/>
              </a:rPr>
              <a:t>Developed at 1980-th…</a:t>
            </a:r>
            <a:endParaRPr lang="ru-RU" altLang="ru-RU" sz="2800" dirty="0">
              <a:solidFill>
                <a:srgbClr val="006600"/>
              </a:solidFill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341438"/>
            <a:ext cx="29718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24600" y="879475"/>
            <a:ext cx="25019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latin typeface="+mn-lt"/>
                <a:cs typeface="Arial" charset="0"/>
              </a:rPr>
              <a:t>Nuclotron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”-cable</a:t>
            </a:r>
            <a:endParaRPr lang="ru-RU" sz="2400" b="1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3" y="2367756"/>
            <a:ext cx="5033552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636380" y="1743871"/>
            <a:ext cx="4529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SC-magnets for synchrotrons</a:t>
            </a:r>
            <a:endParaRPr lang="ru-RU" altLang="ru-RU" sz="2400" b="1" dirty="0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80" name="Picture 6" descr="http://photo.jinr.ru/image/1980106610/1980-6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416300"/>
            <a:ext cx="27368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3"/>
          <p:cNvSpPr txBox="1">
            <a:spLocks noChangeArrowheads="1"/>
          </p:cNvSpPr>
          <p:nvPr/>
        </p:nvSpPr>
        <p:spPr bwMode="auto">
          <a:xfrm>
            <a:off x="295272" y="924253"/>
            <a:ext cx="1444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FF"/>
                </a:solidFill>
              </a:rPr>
              <a:t>SC-cable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7710" y="6030913"/>
            <a:ext cx="29940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“</a:t>
            </a:r>
            <a:r>
              <a:rPr lang="en-US" sz="2400" b="1" dirty="0" err="1">
                <a:solidFill>
                  <a:srgbClr val="0000FF"/>
                </a:solidFill>
                <a:latin typeface="+mn-lt"/>
                <a:cs typeface="Arial" charset="0"/>
              </a:rPr>
              <a:t>Nuclotron</a:t>
            </a:r>
            <a:r>
              <a:rPr lang="en-US" sz="2400" b="1" dirty="0">
                <a:solidFill>
                  <a:srgbClr val="0000FF"/>
                </a:solidFill>
                <a:latin typeface="+mn-lt"/>
                <a:cs typeface="Arial" charset="0"/>
              </a:rPr>
              <a:t>”- magnets</a:t>
            </a:r>
            <a:endParaRPr lang="ru-RU" sz="2400" b="1" dirty="0">
              <a:latin typeface="+mn-lt"/>
              <a:cs typeface="Arial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5100637" y="3551238"/>
            <a:ext cx="1223963" cy="72707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7502"/>
            <a:ext cx="290094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1" lang="en-US" altLang="ru-RU" sz="2800" dirty="0" smtClean="0">
                <a:solidFill>
                  <a:srgbClr val="006600"/>
                </a:solidFill>
                <a:latin typeface="Calibri" panose="020F0502020204030204" pitchFamily="34" charset="0"/>
                <a:ea typeface="MS PGothic" pitchFamily="34" charset="-128"/>
              </a:rPr>
              <a:t>NICA Collider</a:t>
            </a:r>
            <a:endParaRPr lang="ru-RU" sz="2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4200" y="0"/>
            <a:ext cx="4749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Nuclotron</a:t>
            </a:r>
            <a:r>
              <a:rPr lang="en-US" sz="2800" dirty="0" smtClean="0">
                <a:solidFill>
                  <a:srgbClr val="006600"/>
                </a:solidFill>
                <a:latin typeface="Calibri" panose="020F0502020204030204" pitchFamily="34" charset="0"/>
              </a:rPr>
              <a:t> magnets’ technology </a:t>
            </a:r>
            <a:endParaRPr lang="ru-RU" sz="2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2039933" y="70306"/>
            <a:ext cx="2376489" cy="38260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4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13" descr="_MG_6703a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41" y="655041"/>
            <a:ext cx="4935959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554546" y="14288"/>
            <a:ext cx="66845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800" dirty="0">
                <a:solidFill>
                  <a:srgbClr val="0000CC"/>
                </a:solidFill>
                <a:latin typeface="Calibri" pitchFamily="34" charset="0"/>
              </a:rPr>
              <a:t>First Superconducting heavy ion accelerator</a:t>
            </a:r>
            <a:endParaRPr lang="ru-RU" alt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6155320" y="3763366"/>
            <a:ext cx="27092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Nuclotron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 – </a:t>
            </a:r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Superconducting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kumimoji="1" lang="ru-RU" altLang="ru-RU" dirty="0" err="1">
                <a:solidFill>
                  <a:srgbClr val="0000CC"/>
                </a:solidFill>
                <a:latin typeface="Arial" pitchFamily="34" charset="0"/>
              </a:rPr>
              <a:t>Synchrotron</a:t>
            </a:r>
            <a:endParaRPr kumimoji="1" lang="ru-RU" altLang="ru-RU" dirty="0">
              <a:solidFill>
                <a:srgbClr val="0000CC"/>
              </a:solidFill>
              <a:latin typeface="Arial" pitchFamily="34" charset="0"/>
            </a:endParaRPr>
          </a:p>
          <a:p>
            <a:pPr algn="ctr" eaLnBrk="1" hangingPunct="1"/>
            <a:r>
              <a:rPr kumimoji="1" lang="en-US" altLang="ru-RU" dirty="0">
                <a:solidFill>
                  <a:srgbClr val="0000CC"/>
                </a:solidFill>
                <a:latin typeface="Arial" pitchFamily="34" charset="0"/>
              </a:rPr>
              <a:t>operation since </a:t>
            </a:r>
            <a:r>
              <a:rPr kumimoji="1" lang="ru-RU" altLang="ru-RU" dirty="0">
                <a:solidFill>
                  <a:srgbClr val="0000CC"/>
                </a:solidFill>
                <a:latin typeface="Arial" pitchFamily="34" charset="0"/>
              </a:rPr>
              <a:t>1993</a:t>
            </a:r>
            <a:endParaRPr kumimoji="1" lang="ru-RU" altLang="ru-RU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102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95C14796-FC64-4D50-9AEB-B426E383032C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017"/>
            <a:ext cx="3420801" cy="19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photo.jinr.ru/image/1987103510/1987-3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3" y="3425527"/>
            <a:ext cx="536098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трелка вправо 12"/>
          <p:cNvSpPr/>
          <p:nvPr/>
        </p:nvSpPr>
        <p:spPr>
          <a:xfrm>
            <a:off x="3068997" y="2734070"/>
            <a:ext cx="1223963" cy="727075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55" y="5740400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 вправо 14"/>
          <p:cNvSpPr/>
          <p:nvPr/>
        </p:nvSpPr>
        <p:spPr>
          <a:xfrm rot="5400000">
            <a:off x="6940071" y="4938166"/>
            <a:ext cx="877393" cy="727075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5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pic>
        <p:nvPicPr>
          <p:cNvPr id="3" name="Picture 2" descr="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4" y="1790700"/>
            <a:ext cx="898070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2" y="126266"/>
            <a:ext cx="5041901" cy="15357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341313" indent="-34131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1" lang="en-US" altLang="ru-RU" sz="14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Heavy 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ion colliding beams up to </a:t>
            </a:r>
            <a:r>
              <a:rPr kumimoji="1" lang="en-US" altLang="ru-RU" sz="1400" b="1" baseline="30000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197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Au</a:t>
            </a:r>
            <a:r>
              <a:rPr kumimoji="1" lang="en-US" altLang="ru-RU" sz="1400" b="1" baseline="30000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79+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 +  </a:t>
            </a:r>
            <a:r>
              <a:rPr kumimoji="1" lang="en-US" altLang="ru-RU" sz="1400" b="1" baseline="30000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197</a:t>
            </a:r>
            <a:r>
              <a:rPr kumimoji="1" lang="en-US" altLang="ru-RU" sz="14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Au</a:t>
            </a:r>
            <a:r>
              <a:rPr kumimoji="1" lang="en-US" altLang="ru-RU" sz="1400" b="1" baseline="30000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79+</a:t>
            </a:r>
            <a:r>
              <a:rPr kumimoji="1" lang="en-US" altLang="ru-RU" sz="14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kumimoji="1" lang="en-US" altLang="ru-RU" sz="14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at 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</a:t>
            </a:r>
            <a:r>
              <a:rPr kumimoji="1" lang="en-US" altLang="ru-RU" sz="1400" b="1" i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s</a:t>
            </a:r>
            <a:r>
              <a:rPr kumimoji="1" lang="en-US" altLang="ru-RU" sz="1400" b="1" i="1" baseline="-30000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NN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=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4 ÷ 11 GeV 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,             </a:t>
            </a:r>
            <a:r>
              <a:rPr kumimoji="1" lang="en-US" altLang="ru-RU" sz="1400" b="1" i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L</a:t>
            </a:r>
            <a:r>
              <a:rPr kumimoji="1" lang="en-US" altLang="ru-RU" sz="1400" b="1" i="1" baseline="-25000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average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=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1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x10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27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 cm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-2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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s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-1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 </a:t>
            </a:r>
            <a:endParaRPr kumimoji="1" lang="en-US" altLang="ru-RU" sz="1400" b="1" i="1" dirty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4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Light-Heavy ion colliding beams of the same energy range and L</a:t>
            </a:r>
          </a:p>
          <a:p>
            <a:pPr>
              <a:lnSpc>
                <a:spcPct val="14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Polarized beams of protons and deuterons in collider mode: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		    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p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p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 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</a:t>
            </a:r>
            <a:r>
              <a:rPr kumimoji="1" lang="en-US" altLang="ru-RU" sz="1400" b="1" i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s</a:t>
            </a:r>
            <a:r>
              <a:rPr kumimoji="1" lang="en-US" altLang="ru-RU" sz="1400" b="1" i="1" baseline="-25000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pp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=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12 ÷ 26 GeV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         </a:t>
            </a:r>
            <a:r>
              <a:rPr kumimoji="1" lang="en-US" altLang="ru-RU" sz="1400" b="1" i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L</a:t>
            </a:r>
            <a:r>
              <a:rPr kumimoji="1" lang="en-US" altLang="ru-RU" sz="1400" b="1" i="1" baseline="-25000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max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kumimoji="1" lang="en-US" altLang="ru-RU" sz="1400" b="1" i="1" baseline="-25000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≈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1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x10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32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 cm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-2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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s</a:t>
            </a:r>
            <a:r>
              <a:rPr kumimoji="1" lang="en-US" altLang="ru-RU" sz="1400" b="1" i="1" baseline="300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-1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endParaRPr kumimoji="1" lang="en-US" altLang="ru-RU" sz="1400" b="1" i="1" dirty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  <a:sym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		   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d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</a:t>
            </a:r>
            <a:r>
              <a:rPr kumimoji="1" lang="en-US" altLang="ru-RU" sz="1400" b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d</a:t>
            </a:r>
            <a:r>
              <a:rPr kumimoji="1" lang="en-US" altLang="ru-RU" sz="14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 </a:t>
            </a:r>
            <a:r>
              <a:rPr kumimoji="1" lang="en-US" altLang="ru-RU" sz="1400" b="1" i="1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s</a:t>
            </a:r>
            <a:r>
              <a:rPr kumimoji="1" lang="en-US" altLang="ru-RU" sz="1400" b="1" i="1" baseline="-25000" dirty="0" err="1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NN</a:t>
            </a:r>
            <a:r>
              <a:rPr kumimoji="1" lang="en-US" altLang="ru-RU" sz="1400" b="1" i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=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4 ÷ 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13.8</a:t>
            </a:r>
            <a:r>
              <a:rPr kumimoji="1" lang="en-US" altLang="ru-RU" sz="14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GeV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38969" y="18534"/>
            <a:ext cx="15995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NICA beams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88479" y="387866"/>
            <a:ext cx="3955521" cy="127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Extracted beams of light ions and polarized </a:t>
            </a:r>
            <a:r>
              <a:rPr kumimoji="1" lang="en-US" altLang="ru-RU" sz="12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p and d for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fixed target experiments: 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altLang="ru-RU" sz="12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Li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 Au = </a:t>
            </a:r>
            <a:r>
              <a:rPr kumimoji="1" lang="en-US" altLang="ru-RU" sz="12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1  4.5 GeV /u  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ion kinetic energy</a:t>
            </a:r>
            <a:endParaRPr kumimoji="1" lang="en-US" altLang="ru-RU" sz="1200" b="1" dirty="0">
              <a:solidFill>
                <a:srgbClr val="000066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kumimoji="1" lang="en-US" altLang="ru-RU" sz="12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p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, p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=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kumimoji="1" lang="en-US" altLang="ru-RU" sz="12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5 ÷ </a:t>
            </a:r>
            <a:r>
              <a:rPr kumimoji="1" lang="en-US" altLang="ru-RU" sz="12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12.6 GeV       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kinetic energy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kumimoji="1" lang="en-US" altLang="ru-RU" sz="1200" b="1" dirty="0" smtClean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d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,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d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 =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kumimoji="1" lang="en-US" altLang="ru-RU" sz="12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2 ÷ </a:t>
            </a:r>
            <a:r>
              <a:rPr kumimoji="1" lang="en-US" altLang="ru-RU" sz="1200" b="1" i="1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5.9 GeV/u      </a:t>
            </a:r>
            <a:r>
              <a:rPr kumimoji="1" lang="en-US" altLang="ru-RU" sz="1200" b="1" dirty="0">
                <a:solidFill>
                  <a:srgbClr val="000066"/>
                </a:solidFill>
                <a:latin typeface="Calibri" panose="020F0502020204030204" pitchFamily="34" charset="0"/>
                <a:cs typeface="Arial" pitchFamily="34" charset="0"/>
                <a:sym typeface="Times New Roman" pitchFamily="18" charset="0"/>
              </a:rPr>
              <a:t>ion kinetic energy</a:t>
            </a:r>
            <a:endParaRPr kumimoji="1" lang="en-US" altLang="ru-RU" sz="1200" b="1" dirty="0">
              <a:solidFill>
                <a:srgbClr val="000066"/>
              </a:solidFill>
              <a:latin typeface="Calibri" panose="020F0502020204030204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7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502"/>
            <a:ext cx="1558440" cy="400110"/>
          </a:xfrm>
          <a:prstGeom prst="rect">
            <a:avLst/>
          </a:prstGeom>
          <a:solidFill>
            <a:srgbClr val="9999FF"/>
          </a:solidFill>
        </p:spPr>
        <p:txBody>
          <a:bodyPr wrap="none">
            <a:spAutoFit/>
          </a:bodyPr>
          <a:lstStyle/>
          <a:p>
            <a:r>
              <a:rPr kumimoji="1" lang="en-US" altLang="ru-RU" sz="2000" dirty="0" smtClean="0">
                <a:solidFill>
                  <a:srgbClr val="0000CC"/>
                </a:solidFill>
                <a:latin typeface="Calibri" panose="020F0502020204030204" pitchFamily="34" charset="0"/>
                <a:ea typeface="MS PGothic" pitchFamily="34" charset="-128"/>
              </a:rPr>
              <a:t>NICA Collider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9968"/>
            <a:ext cx="4224339" cy="32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9600" y="0"/>
            <a:ext cx="34544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Nuclotron</a:t>
            </a:r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magnets’ technology 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1727200" y="17502"/>
            <a:ext cx="3873500" cy="382608"/>
          </a:xfrm>
          <a:prstGeom prst="leftRightArrow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4300696"/>
            <a:ext cx="6253162" cy="22906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454524" y="60737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Racetrack of 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503.04 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circumference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2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Interaction points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0.32 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vertical beam separation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double-aperture </a:t>
            </a:r>
            <a:r>
              <a:rPr lang="en-US" altLang="ru-RU" dirty="0" err="1" smtClean="0">
                <a:latin typeface="Calibri" panose="020F0502020204030204" pitchFamily="34" charset="0"/>
              </a:rPr>
              <a:t>sc</a:t>
            </a:r>
            <a:r>
              <a:rPr lang="en-US" altLang="ru-RU" dirty="0" smtClean="0">
                <a:latin typeface="Calibri" panose="020F0502020204030204" pitchFamily="34" charset="0"/>
              </a:rPr>
              <a:t>-magnets with 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1.8 T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max field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45 </a:t>
            </a:r>
            <a:r>
              <a:rPr lang="en-US" altLang="ru-RU" b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T·m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 smtClean="0">
                <a:latin typeface="Calibri" panose="020F0502020204030204" pitchFamily="34" charset="0"/>
              </a:rPr>
              <a:t>magnetic </a:t>
            </a:r>
            <a:r>
              <a:rPr lang="en-US" altLang="ru-RU" dirty="0">
                <a:latin typeface="Calibri" panose="020F0502020204030204" pitchFamily="34" charset="0"/>
              </a:rPr>
              <a:t>rigidity 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endParaRPr lang="en-US" altLang="ru-RU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dirty="0" smtClean="0">
                <a:latin typeface="Calibri" panose="020F0502020204030204" pitchFamily="34" charset="0"/>
              </a:rPr>
              <a:t>ion </a:t>
            </a:r>
            <a:r>
              <a:rPr lang="en-US" altLang="ru-RU" dirty="0">
                <a:latin typeface="Calibri" panose="020F0502020204030204" pitchFamily="34" charset="0"/>
              </a:rPr>
              <a:t>kinetic energy range from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 GeV/u </a:t>
            </a:r>
            <a:r>
              <a:rPr lang="en-US" altLang="ru-RU" dirty="0">
                <a:latin typeface="Calibri" panose="020F0502020204030204" pitchFamily="34" charset="0"/>
              </a:rPr>
              <a:t>to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4.5 GeV/u </a:t>
            </a:r>
            <a:r>
              <a:rPr lang="en-US" altLang="ru-RU" dirty="0">
                <a:latin typeface="Calibri" panose="020F0502020204030204" pitchFamily="34" charset="0"/>
              </a:rPr>
              <a:t>for Au</a:t>
            </a:r>
            <a:r>
              <a:rPr lang="en-US" altLang="ru-RU" baseline="30000" dirty="0">
                <a:latin typeface="Calibri" panose="020F0502020204030204" pitchFamily="34" charset="0"/>
              </a:rPr>
              <a:t>79</a:t>
            </a:r>
            <a:r>
              <a:rPr lang="en-US" altLang="ru-RU" baseline="30000" dirty="0" smtClean="0">
                <a:latin typeface="Calibri" panose="020F0502020204030204" pitchFamily="34" charset="0"/>
              </a:rPr>
              <a:t>+</a:t>
            </a:r>
            <a:endParaRPr lang="en-US" altLang="ru-RU" dirty="0" smtClean="0">
              <a:latin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vacuum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: 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10</a:t>
            </a:r>
            <a:r>
              <a:rPr lang="en-US" altLang="ru-RU" b="1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−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9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Pa</a:t>
            </a:r>
            <a:r>
              <a:rPr lang="en-US" altLang="ru-RU" dirty="0" smtClean="0">
                <a:solidFill>
                  <a:srgbClr val="0000CC"/>
                </a:solidFill>
                <a:latin typeface="Calibri" panose="020F0502020204030204" pitchFamily="34" charset="0"/>
              </a:rPr>
              <a:t>;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dirty="0" smtClean="0">
                <a:latin typeface="Calibri" panose="020F0502020204030204" pitchFamily="34" charset="0"/>
              </a:rPr>
              <a:t>Average </a:t>
            </a:r>
            <a:r>
              <a:rPr lang="en-US" altLang="ru-RU" dirty="0">
                <a:latin typeface="Calibri" panose="020F0502020204030204" pitchFamily="34" charset="0"/>
              </a:rPr>
              <a:t>luminosity</a:t>
            </a:r>
            <a:r>
              <a:rPr lang="en-US" altLang="ru-RU" dirty="0">
                <a:solidFill>
                  <a:srgbClr val="0000CC"/>
                </a:solidFill>
                <a:latin typeface="Calibri" panose="020F0502020204030204" pitchFamily="34" charset="0"/>
              </a:rPr>
              <a:t> 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10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27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 cm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−2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·s</a:t>
            </a:r>
            <a:r>
              <a:rPr lang="en-US" altLang="ru-RU" b="1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−1</a:t>
            </a:r>
            <a:r>
              <a:rPr lang="en-US" altLang="ru-RU" b="1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>
                <a:latin typeface="Calibri" panose="020F0502020204030204" pitchFamily="34" charset="0"/>
              </a:rPr>
              <a:t>for gold ion collisions at √</a:t>
            </a:r>
            <a:r>
              <a:rPr lang="en-US" altLang="ru-RU" i="1" dirty="0" err="1">
                <a:latin typeface="Calibri" panose="020F0502020204030204" pitchFamily="34" charset="0"/>
              </a:rPr>
              <a:t>s</a:t>
            </a:r>
            <a:r>
              <a:rPr lang="en-US" altLang="ru-RU" baseline="-25000" dirty="0" err="1">
                <a:latin typeface="Calibri" panose="020F0502020204030204" pitchFamily="34" charset="0"/>
              </a:rPr>
              <a:t>NN</a:t>
            </a:r>
            <a:r>
              <a:rPr lang="en-US" altLang="ru-RU" dirty="0">
                <a:latin typeface="Calibri" panose="020F0502020204030204" pitchFamily="34" charset="0"/>
              </a:rPr>
              <a:t> = 9 GeV.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6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700" y="5618162"/>
            <a:ext cx="5238750" cy="13239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Collider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RF-2 systems in the project version 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RF-3 systems in the project version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S-cooling (transverse)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+   E-cooling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79375"/>
            <a:ext cx="9144000" cy="4441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4450" y="357188"/>
            <a:ext cx="9140825" cy="584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1. Injector chain: KRION =&gt; Booster =&gt; BTL BN =&gt; Nuclotron</a:t>
            </a:r>
          </a:p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2. BTL Nuclotron =&gt; Collider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0638" y="890588"/>
            <a:ext cx="914082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3. 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</a:rPr>
              <a:t>Collider</a:t>
            </a:r>
            <a:r>
              <a:rPr lang="en-US" sz="1600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equipped with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RF-1 (barrier voltage system) for ion storage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RF-2 in a reduced version: 2 cavities per ring instead 4 (50 kV RF amplitude instead 100 kV)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1 channel of S-cooling per ring (cooling of longitudinal deg. of freedom)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900" y="1935163"/>
            <a:ext cx="83439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indent="180000" eaLnBrk="1" hangingPunct="1"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Result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: 22 bunches of the length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  2 m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collider ring that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= 5e25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558" name="Прямоугольник 13"/>
          <p:cNvSpPr>
            <a:spLocks noChangeArrowheads="1"/>
          </p:cNvSpPr>
          <p:nvPr/>
        </p:nvSpPr>
        <p:spPr bwMode="auto">
          <a:xfrm>
            <a:off x="36513" y="53975"/>
            <a:ext cx="4318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II-a (basic configuration): </a:t>
            </a:r>
            <a:endParaRPr lang="ru-RU" altLang="ru-RU" sz="180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23559" name="Прямоугольник 14"/>
          <p:cNvSpPr>
            <a:spLocks noChangeArrowheads="1"/>
          </p:cNvSpPr>
          <p:nvPr/>
        </p:nvSpPr>
        <p:spPr bwMode="auto">
          <a:xfrm>
            <a:off x="12700" y="5307013"/>
            <a:ext cx="40862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II-b </a:t>
            </a:r>
            <a:r>
              <a:rPr lang="en-US" alt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(full </a:t>
            </a:r>
            <a:r>
              <a:rPr lang="en-US" altLang="ru-RU" sz="1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configuration): </a:t>
            </a:r>
            <a:endParaRPr lang="ru-RU" altLang="ru-RU" sz="18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0128" y="5618162"/>
            <a:ext cx="5266247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indent="180000"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Result: 22 bunches of the length </a:t>
            </a:r>
            <a:r>
              <a:rPr lang="en-US" sz="1600" b="1" dirty="0" smtClean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 = -star =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0.6 m</a:t>
            </a: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collider ring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that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=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1e27 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57438"/>
            <a:ext cx="7924800" cy="29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3F575-D89B-427C-A4F1-9C755AA499DF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56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662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pic>
        <p:nvPicPr>
          <p:cNvPr id="6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25" y="924898"/>
            <a:ext cx="176530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Time-schedule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6291" y="114677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ru-RU" dirty="0" smtClean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Collider</a:t>
            </a:r>
            <a:endParaRPr lang="ru-RU" dirty="0"/>
          </a:p>
        </p:txBody>
      </p: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6614183" y="6596854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6630058" y="4783929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4820735" y="5226840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13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4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5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6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7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8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AutoShape 44"/>
          <p:cNvSpPr>
            <a:spLocks noChangeArrowheads="1"/>
          </p:cNvSpPr>
          <p:nvPr/>
        </p:nvSpPr>
        <p:spPr bwMode="auto">
          <a:xfrm>
            <a:off x="6777695" y="5087142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21" name="AutoShape 42"/>
          <p:cNvSpPr>
            <a:spLocks noChangeArrowheads="1"/>
          </p:cNvSpPr>
          <p:nvPr/>
        </p:nvSpPr>
        <p:spPr bwMode="auto">
          <a:xfrm>
            <a:off x="6774520" y="6423817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710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748758"/>
            <a:ext cx="3554570" cy="271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3609303"/>
            <a:ext cx="268128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607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Collider magnets’ system</a:t>
            </a:r>
            <a:endParaRPr lang="en-US" sz="2000" dirty="0">
              <a:solidFill>
                <a:srgbClr val="000090"/>
              </a:solidFill>
              <a:latin typeface="Calibri" panose="020F0502020204030204" pitchFamily="34" charset="0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1075" y="0"/>
            <a:ext cx="30607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Assembly and testing</a:t>
            </a:r>
            <a:endParaRPr lang="en-US" sz="2000" dirty="0">
              <a:solidFill>
                <a:srgbClr val="000090"/>
              </a:solidFill>
              <a:latin typeface="Calibri" panose="020F0502020204030204" pitchFamily="34" charset="0"/>
              <a:cs typeface="Georgia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060699" y="17502"/>
            <a:ext cx="3000375" cy="38260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87" y="400110"/>
            <a:ext cx="54525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8355"/>
              </p:ext>
            </p:extLst>
          </p:nvPr>
        </p:nvGraphicFramePr>
        <p:xfrm>
          <a:off x="3873322" y="2394767"/>
          <a:ext cx="4768850" cy="2429071"/>
        </p:xfrm>
        <a:graphic>
          <a:graphicData uri="http://schemas.openxmlformats.org/drawingml/2006/table">
            <a:tbl>
              <a:tblPr/>
              <a:tblGrid>
                <a:gridCol w="2558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9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Dipole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Lens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8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magnets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+8*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</a:t>
                      </a:r>
                      <a:r>
                        <a:rPr lang="ru-RU" sz="1600" b="1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+12</a:t>
                      </a:r>
                      <a:r>
                        <a:rPr lang="ru-RU" sz="16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Max. magnetic field (gradient)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T/m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magnetic length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1.94 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0.47 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Beam pipe aperture (h/v)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mm / 70 mm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Distance between beams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320 mm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Overall weight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1670 kg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 kg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644722" y="4876030"/>
            <a:ext cx="509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*-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beams</a:t>
            </a:r>
            <a:r>
              <a:rPr lang="en-US" altLang="ru-RU" sz="1400" dirty="0" smtClean="0">
                <a:solidFill>
                  <a:srgbClr val="000000"/>
                </a:solidFill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vertical elevation dipoles</a:t>
            </a:r>
            <a:endParaRPr lang="en-US" altLang="ru-RU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**-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final </a:t>
            </a:r>
            <a:r>
              <a:rPr lang="en-US" altLang="ru-RU" sz="1400" dirty="0">
                <a:solidFill>
                  <a:srgbClr val="000000"/>
                </a:solidFill>
                <a:cs typeface="Times New Roman" pitchFamily="18" charset="0"/>
              </a:rPr>
              <a:t>focus </a:t>
            </a:r>
            <a:r>
              <a:rPr lang="en-US" altLang="ru-RU" sz="1400" dirty="0" smtClean="0">
                <a:solidFill>
                  <a:srgbClr val="000000"/>
                </a:solidFill>
                <a:cs typeface="Times New Roman" pitchFamily="18" charset="0"/>
              </a:rPr>
              <a:t>quadrupoles</a:t>
            </a:r>
            <a:endParaRPr lang="en-US" alt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51715" y="5744944"/>
            <a:ext cx="561872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178 structural </a:t>
            </a:r>
            <a:r>
              <a:rPr kumimoji="1" lang="en-US" altLang="ru-RU" sz="2000" b="1" dirty="0" err="1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sc</a:t>
            </a: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-magnets to assemble and test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273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02" y="2695866"/>
            <a:ext cx="7304033" cy="41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64" y="200295"/>
            <a:ext cx="4871635" cy="249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41"/>
            <a:ext cx="434018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SC-magnets to assembly and testing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" y="525420"/>
            <a:ext cx="3736586" cy="220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7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25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77351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NICA Collider magnets testing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6" y="684979"/>
            <a:ext cx="4164764" cy="23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143912" y="0"/>
            <a:ext cx="5000088" cy="646331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26 dipoles’ yokes delivered to JINR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kumimoji="1" lang="en-US" altLang="ru-RU" b="1" dirty="0" smtClean="0">
                <a:solidFill>
                  <a:schemeClr val="accent2"/>
                </a:solidFill>
                <a:latin typeface="Calibri" panose="020F0502020204030204" pitchFamily="34" charset="0"/>
                <a:sym typeface="Apple Chancery"/>
              </a:rPr>
              <a:t>5 dipoles’ successfully passed cryogenic tests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81" y="1303164"/>
            <a:ext cx="4194472" cy="23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596214"/>
              </p:ext>
            </p:extLst>
          </p:nvPr>
        </p:nvGraphicFramePr>
        <p:xfrm>
          <a:off x="383110" y="3319730"/>
          <a:ext cx="4628791" cy="353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5" imgW="3779404" imgH="2887287" progId="Origin95.Graph">
                  <p:embed/>
                </p:oleObj>
              </mc:Choice>
              <mc:Fallback>
                <p:oleObj r:id="rId5" imgW="3779404" imgH="2887287" progId="Origin95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10" y="3319730"/>
                        <a:ext cx="4628791" cy="353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381736" y="5514090"/>
            <a:ext cx="240211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kumimoji="1" lang="en-US" altLang="ru-RU" sz="2000" b="1" dirty="0" smtClean="0">
                <a:solidFill>
                  <a:srgbClr val="006600"/>
                </a:solidFill>
                <a:latin typeface="Calibri" panose="020F0502020204030204" pitchFamily="34" charset="0"/>
                <a:sym typeface="Apple Chancery"/>
              </a:rPr>
              <a:t>testing results</a:t>
            </a:r>
            <a:endParaRPr kumimoji="1" lang="en-US" altLang="ru-RU" sz="2000" b="1" dirty="0">
              <a:solidFill>
                <a:srgbClr val="006600"/>
              </a:solidFill>
              <a:latin typeface="Calibri" panose="020F0502020204030204" pitchFamily="34" charset="0"/>
              <a:sym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082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-22225" y="0"/>
            <a:ext cx="14852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RF-system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7" name="Рисунок 6" descr="31.jpg">
            <a:extLst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327" y="3680386"/>
            <a:ext cx="2672030" cy="2779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7995" y="6513513"/>
            <a:ext cx="247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3D model of RF3 station</a:t>
            </a:r>
            <a:endParaRPr lang="ru-RU" sz="1050" dirty="0">
              <a:solidFill>
                <a:srgbClr val="0000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659" name="Номер слайда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64375" y="6469063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85CB52-422B-43E1-B514-78F2B8467A63}" type="slidenum">
              <a:rPr lang="ru-RU" altLang="ru-RU" sz="1200" b="1">
                <a:solidFill>
                  <a:srgbClr val="002060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sp>
        <p:nvSpPr>
          <p:cNvPr id="27660" name="Прямоугольник 11"/>
          <p:cNvSpPr>
            <a:spLocks noChangeArrowheads="1"/>
          </p:cNvSpPr>
          <p:nvPr/>
        </p:nvSpPr>
        <p:spPr bwMode="auto">
          <a:xfrm>
            <a:off x="204788" y="1289050"/>
            <a:ext cx="26939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RF system for basic configuration is under construction at BINP –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</a:rPr>
              <a:t>RF system for project configuration is under development at BINP – 2021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32" y="1057655"/>
            <a:ext cx="4820992" cy="39135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95200" y="4978780"/>
            <a:ext cx="363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RF1 station: preparation for the tests</a:t>
            </a:r>
            <a:endParaRPr lang="ru-RU" sz="1050" dirty="0">
              <a:solidFill>
                <a:srgbClr val="0000CC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9FE561-0282-4DDC-83B2-6D60E6AD096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 b="1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556" y="0"/>
            <a:ext cx="6869113" cy="373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Electron Cooling System of  NICA Collider,   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Ions 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197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Au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79+</a:t>
            </a:r>
            <a:r>
              <a:rPr lang="en-US" sz="1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endParaRPr lang="ru-RU" sz="18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950" y="2478089"/>
            <a:ext cx="4443413" cy="1179512"/>
          </a:xfrm>
          <a:prstGeom prst="rect">
            <a:avLst/>
          </a:prstGeom>
          <a:ln w="28575">
            <a:noFill/>
          </a:ln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          HV Electron Cooler for NICA Collider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Design and construction at BINP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Installation at  NICA in 2021 </a:t>
            </a:r>
          </a:p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together with  4 RF2 and 16 RF3 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Times New Roman" pitchFamily="18" charset="0"/>
              </a:rPr>
              <a:t>stations</a:t>
            </a:r>
            <a:endParaRPr lang="en-US" sz="1600" b="1" dirty="0">
              <a:solidFill>
                <a:srgbClr val="0000CC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8678" name="Рисун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6456"/>
          <a:stretch>
            <a:fillRect/>
          </a:stretch>
        </p:blipFill>
        <p:spPr bwMode="auto">
          <a:xfrm>
            <a:off x="173038" y="504825"/>
            <a:ext cx="3902075" cy="19367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76096"/>
              </p:ext>
            </p:extLst>
          </p:nvPr>
        </p:nvGraphicFramePr>
        <p:xfrm>
          <a:off x="671512" y="3763169"/>
          <a:ext cx="3316287" cy="2902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1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Parameter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Value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70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Electron energy, MeV</a:t>
                      </a:r>
                      <a:endParaRPr lang="ru-RU" sz="1400" b="1" dirty="0"/>
                    </a:p>
                    <a:p>
                      <a:r>
                        <a:rPr lang="en-US" sz="1400" b="1" dirty="0" smtClean="0"/>
                        <a:t>       Energy instability, 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E/E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 – 2.5</a:t>
                      </a:r>
                      <a:endParaRPr lang="ru-RU" sz="1400" b="1" dirty="0"/>
                    </a:p>
                    <a:p>
                      <a:pPr algn="ctr"/>
                      <a:r>
                        <a:rPr lang="ru-RU" sz="1400" b="1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 smtClean="0">
                          <a:sym typeface="Symbol" panose="05050102010706020507" pitchFamily="18" charset="2"/>
                        </a:rPr>
                        <a:t>-4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Electron beam current, A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 – 1.0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85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Cooling section length, m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6.0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852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Solenoid magnetic field, T</a:t>
                      </a:r>
                      <a:endParaRPr lang="ru-RU" sz="1400" b="1" dirty="0"/>
                    </a:p>
                    <a:p>
                      <a:r>
                        <a:rPr lang="en-US" sz="1400" b="1" baseline="0" dirty="0" smtClean="0"/>
                        <a:t>   </a:t>
                      </a:r>
                      <a:r>
                        <a:rPr lang="en-US" sz="1400" b="1" dirty="0" smtClean="0"/>
                        <a:t>Field inhomogeneity, 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B/B</a:t>
                      </a:r>
                      <a:endParaRPr lang="ru-RU" sz="1400" b="1" dirty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0.05 – 0.2</a:t>
                      </a:r>
                      <a:endParaRPr lang="ru-RU" sz="14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 smtClean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 smtClean="0">
                          <a:sym typeface="Symbol" panose="05050102010706020507" pitchFamily="18" charset="2"/>
                        </a:rPr>
                        <a:t>-5</a:t>
                      </a:r>
                      <a:endParaRPr lang="ru-RU" sz="1400" b="1" dirty="0" smtClean="0"/>
                    </a:p>
                  </a:txBody>
                  <a:tcPr marL="68578" marR="68578" marT="34257" marB="342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870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59" y="373062"/>
            <a:ext cx="2286794" cy="40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1301057"/>
            <a:ext cx="1758950" cy="53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4810125"/>
            <a:ext cx="186848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4579938" y="2778919"/>
            <a:ext cx="335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</a:rPr>
              <a:t>Septum</a:t>
            </a:r>
            <a:endParaRPr lang="ru-RU" altLang="ru-RU" sz="1800" dirty="0">
              <a:latin typeface="Arial" pitchFamily="34" charset="0"/>
            </a:endParaRPr>
          </a:p>
        </p:txBody>
      </p:sp>
      <p:pic>
        <p:nvPicPr>
          <p:cNvPr id="29700" name="Рисунок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707732"/>
            <a:ext cx="2789238" cy="157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149662"/>
              </p:ext>
            </p:extLst>
          </p:nvPr>
        </p:nvGraphicFramePr>
        <p:xfrm>
          <a:off x="431800" y="2710657"/>
          <a:ext cx="3759200" cy="1976439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318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3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Length, m</a:t>
                      </a:r>
                      <a:endParaRPr lang="ru-RU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2.5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Max</a:t>
                      </a:r>
                      <a:r>
                        <a:rPr lang="en-US" sz="1400" b="1" baseline="0" dirty="0" smtClean="0">
                          <a:effectLst/>
                        </a:rPr>
                        <a:t> magnetic field, T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1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Aperture, </a:t>
                      </a:r>
                      <a:r>
                        <a:rPr lang="en-US" sz="1400" b="1" kern="1200" dirty="0" smtClean="0">
                          <a:effectLst/>
                        </a:rPr>
                        <a:t>mm</a:t>
                      </a:r>
                      <a:r>
                        <a:rPr lang="ru-RU" sz="1400" b="1" kern="1200" dirty="0" smtClean="0">
                          <a:effectLst/>
                        </a:rPr>
                        <a:t>×</a:t>
                      </a:r>
                      <a:r>
                        <a:rPr lang="en-US" sz="1400" b="1" kern="1200" dirty="0" smtClean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45</a:t>
                      </a:r>
                      <a:r>
                        <a:rPr lang="ru-RU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×</a:t>
                      </a: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45</a:t>
                      </a:r>
                      <a:endParaRPr lang="ru-RU" sz="1400" b="1" kern="1200" dirty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3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Pulse shape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 smtClean="0">
                          <a:solidFill>
                            <a:srgbClr val="0000CC"/>
                          </a:solidFill>
                          <a:effectLst/>
                        </a:rPr>
                        <a:t>semisinusoidal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6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</a:rPr>
                        <a:t>Pulse duration, </a:t>
                      </a:r>
                      <a:r>
                        <a:rPr lang="el-GR" sz="1400" b="1" kern="1200" dirty="0" smtClean="0">
                          <a:effectLst/>
                        </a:rPr>
                        <a:t>μ</a:t>
                      </a:r>
                      <a:r>
                        <a:rPr lang="en-US" sz="1400" b="1" kern="1200" dirty="0" smtClean="0">
                          <a:effectLst/>
                        </a:rPr>
                        <a:t>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0000CC"/>
                          </a:solidFill>
                          <a:effectLst/>
                        </a:rPr>
                        <a:t>~ 10</a:t>
                      </a:r>
                      <a:endParaRPr lang="en-US" sz="1400" b="1" kern="1200" dirty="0" smtClean="0">
                        <a:solidFill>
                          <a:srgbClr val="0000C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9725" name="Text Box 45"/>
          <p:cNvSpPr txBox="1">
            <a:spLocks noChangeArrowheads="1"/>
          </p:cNvSpPr>
          <p:nvPr/>
        </p:nvSpPr>
        <p:spPr bwMode="auto">
          <a:xfrm>
            <a:off x="4603750" y="3261520"/>
            <a:ext cx="42005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  <a:latin typeface="Arial" pitchFamily="34" charset="0"/>
              </a:rPr>
              <a:t>Technical design development is in progress.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ru-RU" sz="1600" dirty="0">
                <a:solidFill>
                  <a:srgbClr val="0000CC"/>
                </a:solidFill>
                <a:latin typeface="Arial" pitchFamily="34" charset="0"/>
              </a:rPr>
              <a:t>Concept of power supply has been developed.</a:t>
            </a:r>
          </a:p>
        </p:txBody>
      </p:sp>
      <p:pic>
        <p:nvPicPr>
          <p:cNvPr id="297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383882"/>
            <a:ext cx="3573462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9670"/>
            <a:ext cx="6496050" cy="133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23888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Injection-system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3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1514476"/>
            <a:ext cx="7137400" cy="163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900112" y="1185864"/>
            <a:ext cx="719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itchFamily="34" charset="0"/>
              </a:rPr>
              <a:t>Beam dump </a:t>
            </a:r>
            <a:r>
              <a:rPr lang="en-US" altLang="ru-RU" sz="1800" b="1" dirty="0" smtClean="0">
                <a:solidFill>
                  <a:srgbClr val="0000CC"/>
                </a:solidFill>
                <a:latin typeface="Arial" pitchFamily="34" charset="0"/>
              </a:rPr>
              <a:t>system – </a:t>
            </a:r>
            <a:r>
              <a:rPr lang="en-US" altLang="ru-RU" sz="1800" b="1" dirty="0" smtClean="0">
                <a:solidFill>
                  <a:srgbClr val="FF0000"/>
                </a:solidFill>
                <a:latin typeface="Arial" pitchFamily="34" charset="0"/>
              </a:rPr>
              <a:t>under designing</a:t>
            </a:r>
            <a:endParaRPr lang="ru-RU" altLang="ru-RU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3195639"/>
            <a:ext cx="6048375" cy="1633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4914901"/>
            <a:ext cx="336073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Прямоугольник 1"/>
          <p:cNvSpPr>
            <a:spLocks noChangeArrowheads="1"/>
          </p:cNvSpPr>
          <p:nvPr/>
        </p:nvSpPr>
        <p:spPr bwMode="auto">
          <a:xfrm>
            <a:off x="1095374" y="4953001"/>
            <a:ext cx="1017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itchFamily="34" charset="0"/>
              </a:rPr>
              <a:t>Kickers</a:t>
            </a:r>
            <a:endParaRPr lang="ru-RU" altLang="ru-RU" sz="1800" b="1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3072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2" t="9908" r="1878" b="7945"/>
          <a:stretch>
            <a:fillRect/>
          </a:stretch>
        </p:blipFill>
        <p:spPr>
          <a:xfrm>
            <a:off x="6651624" y="3130551"/>
            <a:ext cx="1779588" cy="2667000"/>
          </a:xfrm>
          <a:prstGeom prst="rect">
            <a:avLst/>
          </a:prstGeom>
        </p:spPr>
      </p:pic>
      <p:sp>
        <p:nvSpPr>
          <p:cNvPr id="30730" name="TextBox 7"/>
          <p:cNvSpPr txBox="1">
            <a:spLocks noChangeArrowheads="1"/>
          </p:cNvSpPr>
          <p:nvPr/>
        </p:nvSpPr>
        <p:spPr bwMode="auto">
          <a:xfrm>
            <a:off x="5968999" y="5688014"/>
            <a:ext cx="29845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solidFill>
                  <a:srgbClr val="0000CC"/>
                </a:solidFill>
                <a:latin typeface="Arial" pitchFamily="34" charset="0"/>
              </a:rPr>
              <a:t>Lambertson</a:t>
            </a:r>
            <a:r>
              <a:rPr lang="en-US" altLang="ru-RU" sz="1800" dirty="0">
                <a:solidFill>
                  <a:srgbClr val="0000CC"/>
                </a:solidFill>
                <a:latin typeface="Arial" pitchFamily="34" charset="0"/>
              </a:rPr>
              <a:t> magnet</a:t>
            </a:r>
            <a:endParaRPr lang="ru-RU" altLang="ru-RU" sz="18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3073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4" y="4884739"/>
            <a:ext cx="29670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TextBox 7"/>
          <p:cNvSpPr txBox="1">
            <a:spLocks noChangeArrowheads="1"/>
          </p:cNvSpPr>
          <p:nvPr/>
        </p:nvSpPr>
        <p:spPr bwMode="auto">
          <a:xfrm>
            <a:off x="3502024" y="5745164"/>
            <a:ext cx="424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CC"/>
                </a:solidFill>
                <a:latin typeface="Arial" pitchFamily="34" charset="0"/>
              </a:rPr>
              <a:t>Septa</a:t>
            </a:r>
            <a:endParaRPr lang="ru-RU" altLang="ru-RU" sz="1800" dirty="0">
              <a:solidFill>
                <a:srgbClr val="0000CC"/>
              </a:solidFill>
              <a:latin typeface="Arial" pitchFamily="34" charset="0"/>
            </a:endParaRPr>
          </a:p>
        </p:txBody>
      </p:sp>
      <p:pic>
        <p:nvPicPr>
          <p:cNvPr id="14" name="Picture 3" descr="NICA_header_blue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65886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rgbClr val="0000CC"/>
                </a:solidFill>
                <a:cs typeface="Times New Roman" pitchFamily="18" charset="0"/>
              </a:rPr>
              <a:t>Beam-dump system</a:t>
            </a:r>
            <a:endParaRPr lang="ru-RU" altLang="ru-RU" sz="2400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75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204913" y="1595438"/>
            <a:ext cx="534828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ru-RU" sz="2000" dirty="0">
                <a:solidFill>
                  <a:srgbClr val="FF0000"/>
                </a:solidFill>
                <a:latin typeface="Calibri" pitchFamily="34" charset="0"/>
              </a:rPr>
              <a:t>Stage I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</a:rPr>
              <a:t>Fixed target experiment with heavy ions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ru-RU" sz="2000" dirty="0">
                <a:solidFill>
                  <a:srgbClr val="FF0000"/>
                </a:solidFill>
                <a:latin typeface="Calibri" pitchFamily="34" charset="0"/>
              </a:rPr>
              <a:t>Stage II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</a:rPr>
              <a:t>Basic configuration of the collider and detector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</a:rPr>
              <a:t>Full configuration, heavy ion collisions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</a:rPr>
              <a:t>Collisions of heavy ions with light ions (protons)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ru-RU" sz="2000" dirty="0">
                <a:solidFill>
                  <a:srgbClr val="FF0000"/>
                </a:solidFill>
                <a:latin typeface="Calibri" pitchFamily="34" charset="0"/>
              </a:rPr>
              <a:t>Stage III</a:t>
            </a:r>
          </a:p>
          <a:p>
            <a:pPr eaLnBrk="1" hangingPunct="1">
              <a:lnSpc>
                <a:spcPct val="200000"/>
              </a:lnSpc>
              <a:buFontTx/>
              <a:buChar char="-"/>
            </a:pPr>
            <a:r>
              <a:rPr lang="en-US" altLang="ru-RU" sz="2000" dirty="0">
                <a:solidFill>
                  <a:srgbClr val="0000CC"/>
                </a:solidFill>
                <a:latin typeface="Calibri" pitchFamily="34" charset="0"/>
              </a:rPr>
              <a:t>Spin physics program</a:t>
            </a:r>
            <a:endParaRPr lang="ru-RU" altLang="ru-RU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173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437E0069-8A7C-4B45-8E77-0A5F6B377AEF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915988"/>
            <a:ext cx="602671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ru-RU" sz="2400" dirty="0">
                <a:solidFill>
                  <a:schemeClr val="bg1"/>
                </a:solidFill>
                <a:latin typeface="Calibri" pitchFamily="34" charset="0"/>
              </a:rPr>
              <a:t>Stages of the experimental program realization</a:t>
            </a:r>
            <a:endParaRPr lang="ru-RU" altLang="ru-RU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18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How does NICA collider look like?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16" y="0"/>
            <a:ext cx="6958584" cy="24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16" y="2450592"/>
            <a:ext cx="6960442" cy="23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74" y="4895470"/>
            <a:ext cx="6958584" cy="19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6644" y="1529834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LHC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84052" y="3993634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RHIC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84052" y="5876735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NICA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659909"/>
            <a:ext cx="218541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ru-RU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…like others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1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TextBox 25"/>
          <p:cNvSpPr txBox="1">
            <a:spLocks noChangeArrowheads="1"/>
          </p:cNvSpPr>
          <p:nvPr/>
        </p:nvSpPr>
        <p:spPr bwMode="auto">
          <a:xfrm>
            <a:off x="0" y="915988"/>
            <a:ext cx="4301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For round beams </a:t>
            </a:r>
            <a:r>
              <a:rPr lang="en-US" altLang="ru-RU" dirty="0" smtClean="0">
                <a:solidFill>
                  <a:srgbClr val="0000CC"/>
                </a:solidFill>
              </a:rPr>
              <a:t>and head-on collisions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3090" name="TextBox 29"/>
          <p:cNvSpPr txBox="1">
            <a:spLocks noChangeArrowheads="1"/>
          </p:cNvSpPr>
          <p:nvPr/>
        </p:nvSpPr>
        <p:spPr bwMode="auto">
          <a:xfrm>
            <a:off x="228351" y="2539480"/>
            <a:ext cx="43436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FF0000"/>
                </a:solidFill>
              </a:rPr>
              <a:t>Number of bunches </a:t>
            </a:r>
            <a:r>
              <a:rPr lang="en-US" altLang="ru-RU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400" b="1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1400" b="1" i="1" dirty="0">
                <a:solidFill>
                  <a:srgbClr val="FF0000"/>
                </a:solidFill>
              </a:rPr>
              <a:t> has to be as large as </a:t>
            </a:r>
            <a:r>
              <a:rPr lang="en-US" altLang="ru-RU" sz="1400" b="1" i="1" dirty="0" smtClean="0">
                <a:solidFill>
                  <a:srgbClr val="FF0000"/>
                </a:solidFill>
              </a:rPr>
              <a:t>possible</a:t>
            </a:r>
            <a:r>
              <a:rPr lang="en-US" altLang="ru-RU" sz="1400" b="1" dirty="0" smtClean="0"/>
              <a:t> </a:t>
            </a:r>
            <a:endParaRPr lang="en-US" altLang="ru-RU" sz="1400" b="1" dirty="0"/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but the inter-bunch distance is to be large enough </a:t>
            </a: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to avoid parasitic collisions inside </a:t>
            </a:r>
            <a:r>
              <a:rPr lang="en-US" altLang="ru-RU" sz="1400" dirty="0" smtClean="0">
                <a:solidFill>
                  <a:srgbClr val="0000CC"/>
                </a:solidFill>
              </a:rPr>
              <a:t>detector</a:t>
            </a:r>
          </a:p>
          <a:p>
            <a:pPr eaLnBrk="1" hangingPunct="1"/>
            <a:endParaRPr lang="en-US" altLang="ru-RU" sz="1400" dirty="0" smtClean="0">
              <a:solidFill>
                <a:srgbClr val="0000CC"/>
              </a:solidFill>
            </a:endParaRPr>
          </a:p>
          <a:p>
            <a:pPr eaLnBrk="1" hangingPunct="1"/>
            <a:endParaRPr lang="en-US" altLang="ru-RU" sz="1400" dirty="0">
              <a:solidFill>
                <a:srgbClr val="0000CC"/>
              </a:solidFill>
            </a:endParaRPr>
          </a:p>
          <a:p>
            <a:pPr eaLnBrk="1" hangingPunct="1"/>
            <a:endParaRPr lang="en-US" altLang="ru-RU" sz="1400" dirty="0">
              <a:solidFill>
                <a:srgbClr val="0000CC"/>
              </a:solidFill>
            </a:endParaRP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Train of bunches is prepared by injection </a:t>
            </a:r>
            <a:r>
              <a:rPr lang="en-US" altLang="ru-RU" sz="1400" dirty="0" smtClean="0">
                <a:solidFill>
                  <a:srgbClr val="0000CC"/>
                </a:solidFill>
              </a:rPr>
              <a:t>chain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FF0000"/>
                </a:solidFill>
              </a:rPr>
              <a:t>the bunch intensity </a:t>
            </a:r>
            <a:r>
              <a:rPr lang="en-US" altLang="ru-RU" sz="1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400" b="1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1400" b="1" i="1" dirty="0">
                <a:solidFill>
                  <a:srgbClr val="FF0000"/>
                </a:solidFill>
              </a:rPr>
              <a:t> has to be </a:t>
            </a:r>
            <a:r>
              <a:rPr lang="en-US" altLang="ru-RU" sz="1400" b="1" i="1" dirty="0" smtClean="0">
                <a:solidFill>
                  <a:srgbClr val="FF0000"/>
                </a:solidFill>
              </a:rPr>
              <a:t>maximal</a:t>
            </a:r>
          </a:p>
          <a:p>
            <a:pPr eaLnBrk="1" hangingPunct="1"/>
            <a:endParaRPr lang="en-US" altLang="ru-RU" sz="1400" b="1" dirty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 smtClean="0">
                <a:solidFill>
                  <a:srgbClr val="FF0000"/>
                </a:solidFill>
              </a:rPr>
              <a:t>the </a:t>
            </a:r>
            <a:r>
              <a:rPr lang="en-US" altLang="ru-RU" sz="1400" b="1" i="1" dirty="0">
                <a:solidFill>
                  <a:srgbClr val="FF0000"/>
                </a:solidFill>
              </a:rPr>
              <a:t>emittance </a:t>
            </a:r>
            <a:r>
              <a:rPr lang="en-US" altLang="ru-RU" sz="1400" b="1" i="1" dirty="0">
                <a:solidFill>
                  <a:srgbClr val="FF0000"/>
                </a:solidFill>
                <a:sym typeface="Symbol" pitchFamily="18" charset="2"/>
              </a:rPr>
              <a:t></a:t>
            </a:r>
            <a:r>
              <a:rPr lang="en-US" altLang="ru-RU" sz="1400" b="1" i="1" dirty="0">
                <a:solidFill>
                  <a:srgbClr val="FF0000"/>
                </a:solidFill>
              </a:rPr>
              <a:t> growth has to be minimized in all elements of injection </a:t>
            </a:r>
            <a:r>
              <a:rPr lang="en-US" altLang="ru-RU" sz="1400" b="1" i="1" dirty="0" smtClean="0">
                <a:solidFill>
                  <a:srgbClr val="FF0000"/>
                </a:solidFill>
              </a:rPr>
              <a:t>chain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ru-RU" sz="1400" b="1" i="1" dirty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 smtClean="0">
                <a:solidFill>
                  <a:srgbClr val="FF0000"/>
                </a:solidFill>
              </a:rPr>
              <a:t>beta </a:t>
            </a:r>
            <a:r>
              <a:rPr lang="en-US" altLang="ru-RU" sz="1400" b="1" i="1" dirty="0">
                <a:solidFill>
                  <a:srgbClr val="FF0000"/>
                </a:solidFill>
              </a:rPr>
              <a:t>function in collision point </a:t>
            </a:r>
            <a:r>
              <a:rPr lang="en-US" altLang="ru-RU" sz="1400" b="1" i="1" dirty="0">
                <a:solidFill>
                  <a:srgbClr val="FF0000"/>
                </a:solidFill>
                <a:sym typeface="Symbol" pitchFamily="18" charset="2"/>
              </a:rPr>
              <a:t>* has to be as small as possible</a:t>
            </a:r>
            <a:endParaRPr lang="en-US" altLang="ru-RU" sz="1400" dirty="0">
              <a:sym typeface="Symbol" pitchFamily="18" charset="2"/>
            </a:endParaRP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  <a:sym typeface="Symbol" pitchFamily="18" charset="2"/>
              </a:rPr>
              <a:t>but comparable with bunch length </a:t>
            </a:r>
            <a:r>
              <a:rPr lang="en-US" altLang="ru-RU" sz="1400" baseline="-25000" dirty="0">
                <a:solidFill>
                  <a:srgbClr val="0000CC"/>
                </a:solidFill>
                <a:sym typeface="Symbol" pitchFamily="18" charset="2"/>
              </a:rPr>
              <a:t>s </a:t>
            </a: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  <a:sym typeface="Symbol" pitchFamily="18" charset="2"/>
              </a:rPr>
              <a:t>to avoid luminosity reduction due to “hour-glass” factor </a:t>
            </a:r>
            <a:endParaRPr lang="ru-RU" altLang="ru-RU" sz="1400" baseline="-25000" dirty="0">
              <a:solidFill>
                <a:srgbClr val="0000CC"/>
              </a:solidFill>
            </a:endParaRPr>
          </a:p>
          <a:p>
            <a:pPr eaLnBrk="1" hangingPunct="1"/>
            <a:endParaRPr lang="ru-RU" altLang="ru-RU" sz="1400" b="1" i="1" dirty="0">
              <a:solidFill>
                <a:srgbClr val="FF0000"/>
              </a:solidFill>
            </a:endParaRPr>
          </a:p>
          <a:p>
            <a:pPr eaLnBrk="1" hangingPunct="1"/>
            <a:endParaRPr lang="ru-RU" altLang="ru-RU" sz="1400" dirty="0">
              <a:solidFill>
                <a:srgbClr val="0000CC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5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-1" y="0"/>
            <a:ext cx="2101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800" b="1" dirty="0" smtClean="0">
                <a:solidFill>
                  <a:srgbClr val="0000CC"/>
                </a:solidFill>
              </a:rPr>
              <a:t>Luminosity</a:t>
            </a:r>
            <a:endParaRPr lang="ru-RU" altLang="ru-RU" sz="2800" b="1" dirty="0">
              <a:solidFill>
                <a:srgbClr val="0000CC"/>
              </a:solidFill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7622430" y="0"/>
            <a:ext cx="152157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800" b="1" dirty="0">
                <a:solidFill>
                  <a:srgbClr val="006600"/>
                </a:solidFill>
              </a:rPr>
              <a:t>C</a:t>
            </a:r>
            <a:r>
              <a:rPr lang="en-US" altLang="ru-RU" sz="2800" b="1" dirty="0" smtClean="0">
                <a:solidFill>
                  <a:srgbClr val="006600"/>
                </a:solidFill>
              </a:rPr>
              <a:t>ollider</a:t>
            </a:r>
            <a:endParaRPr lang="ru-RU" altLang="ru-RU" sz="2800" b="1" dirty="0">
              <a:solidFill>
                <a:srgbClr val="00660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105738"/>
              </p:ext>
            </p:extLst>
          </p:nvPr>
        </p:nvGraphicFramePr>
        <p:xfrm>
          <a:off x="973678" y="1315124"/>
          <a:ext cx="3323376" cy="11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Формула" r:id="rId5" imgW="1511300" imgH="508000" progId="Equation.3">
                  <p:embed/>
                </p:oleObj>
              </mc:Choice>
              <mc:Fallback>
                <p:oleObj name="Формула" r:id="rId5" imgW="1511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678" y="1315124"/>
                        <a:ext cx="3323376" cy="11460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75" y="915988"/>
            <a:ext cx="2426915" cy="12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6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93" y="2452592"/>
            <a:ext cx="4025107" cy="15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31" y="4889595"/>
            <a:ext cx="4002737" cy="151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Стрелка вправо 45"/>
          <p:cNvSpPr/>
          <p:nvPr/>
        </p:nvSpPr>
        <p:spPr>
          <a:xfrm rot="16200000">
            <a:off x="6816918" y="3777716"/>
            <a:ext cx="758031" cy="2341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6783610" y="4935925"/>
            <a:ext cx="758031" cy="2341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03706" y="4273788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D</a:t>
            </a:r>
            <a:r>
              <a:rPr lang="en-US" altLang="ru-RU" dirty="0" smtClean="0">
                <a:solidFill>
                  <a:srgbClr val="0000CC"/>
                </a:solidFill>
              </a:rPr>
              <a:t>etector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9" name="Стрелка вправо 48"/>
          <p:cNvSpPr/>
          <p:nvPr/>
        </p:nvSpPr>
        <p:spPr>
          <a:xfrm>
            <a:off x="4365470" y="2741372"/>
            <a:ext cx="1234699" cy="49607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772842" y="6343949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0206" y="107721"/>
            <a:ext cx="1999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smtClean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Synchrotrons</a:t>
            </a:r>
            <a:endParaRPr lang="ru-RU" sz="24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4" y="638570"/>
            <a:ext cx="383741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03267" y="0"/>
            <a:ext cx="2441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800" b="1" dirty="0" smtClean="0">
                <a:solidFill>
                  <a:srgbClr val="0000CC"/>
                </a:solidFill>
              </a:rPr>
              <a:t>tune diagram</a:t>
            </a:r>
            <a:endParaRPr lang="ru-RU" altLang="ru-RU" sz="2800" b="1" dirty="0">
              <a:solidFill>
                <a:srgbClr val="00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2551" y="4540646"/>
            <a:ext cx="3642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CC"/>
                </a:solidFill>
                <a:cs typeface="Times New Roman" pitchFamily="18" charset="0"/>
              </a:rPr>
              <a:t>i</a:t>
            </a:r>
            <a:r>
              <a:rPr lang="en-US" altLang="ru-RU" sz="2000" dirty="0" smtClean="0">
                <a:solidFill>
                  <a:srgbClr val="0000CC"/>
                </a:solidFill>
                <a:cs typeface="Times New Roman" pitchFamily="18" charset="0"/>
              </a:rPr>
              <a:t>deal if = </a:t>
            </a:r>
            <a:r>
              <a:rPr lang="en-US" altLang="ru-RU" sz="2000" b="1" dirty="0" err="1" smtClean="0">
                <a:solidFill>
                  <a:srgbClr val="0000CC"/>
                </a:solidFill>
                <a:cs typeface="Times New Roman" pitchFamily="18" charset="0"/>
              </a:rPr>
              <a:t>const</a:t>
            </a:r>
            <a:r>
              <a:rPr lang="en-US" altLang="ru-RU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ru-RU" sz="2000" dirty="0" smtClean="0">
                <a:solidFill>
                  <a:srgbClr val="0000CC"/>
                </a:solidFill>
                <a:cs typeface="Times New Roman" pitchFamily="18" charset="0"/>
              </a:rPr>
              <a:t>for all particles in the beam, but</a:t>
            </a:r>
            <a:endParaRPr lang="ru-RU" sz="2000" dirty="0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64" y="5553896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0800000">
            <a:off x="3203267" y="5676580"/>
            <a:ext cx="1582600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006670"/>
              </p:ext>
            </p:extLst>
          </p:nvPr>
        </p:nvGraphicFramePr>
        <p:xfrm>
          <a:off x="4133436" y="4280692"/>
          <a:ext cx="4465637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Формула" r:id="rId5" imgW="2374560" imgH="495000" progId="Equation.3">
                  <p:embed/>
                </p:oleObj>
              </mc:Choice>
              <mc:Fallback>
                <p:oleObj name="Формула" r:id="rId5" imgW="2374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436" y="4280692"/>
                        <a:ext cx="4465637" cy="931863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785867" y="5420619"/>
            <a:ext cx="3571151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>
                <a:solidFill>
                  <a:srgbClr val="006600"/>
                </a:solidFill>
              </a:rPr>
              <a:t>s</a:t>
            </a:r>
            <a:r>
              <a:rPr lang="en-GB" altLang="ru-RU" b="1" dirty="0" smtClean="0">
                <a:solidFill>
                  <a:srgbClr val="006600"/>
                </a:solidFill>
              </a:rPr>
              <a:t>elf space charge effect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 smtClean="0">
                <a:solidFill>
                  <a:srgbClr val="006600"/>
                </a:solidFill>
              </a:rPr>
              <a:t>beam-beam effect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 smtClean="0">
                <a:solidFill>
                  <a:srgbClr val="006600"/>
                </a:solidFill>
              </a:rPr>
              <a:t>tunes </a:t>
            </a:r>
            <a:r>
              <a:rPr lang="en-GB" altLang="ru-RU" b="1" dirty="0">
                <a:solidFill>
                  <a:srgbClr val="006600"/>
                </a:solidFill>
              </a:rPr>
              <a:t>vs </a:t>
            </a:r>
            <a:r>
              <a:rPr lang="en-GB" altLang="ru-RU" b="1" dirty="0" err="1">
                <a:solidFill>
                  <a:srgbClr val="006600"/>
                </a:solidFill>
              </a:rPr>
              <a:t>dp</a:t>
            </a:r>
            <a:r>
              <a:rPr lang="en-GB" altLang="ru-RU" b="1" dirty="0">
                <a:solidFill>
                  <a:srgbClr val="006600"/>
                </a:solidFill>
              </a:rPr>
              <a:t>/p</a:t>
            </a:r>
            <a:r>
              <a:rPr lang="en-GB" altLang="ru-RU" b="1" dirty="0" smtClean="0">
                <a:solidFill>
                  <a:srgbClr val="006600"/>
                </a:solidFill>
              </a:rPr>
              <a:t>: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5442" y="1152493"/>
            <a:ext cx="4572000" cy="286232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lvl="1"/>
            <a:r>
              <a:rPr lang="en-US" sz="2000" b="1" dirty="0">
                <a:latin typeface="Calibri" panose="020F0502020204030204" pitchFamily="34" charset="0"/>
              </a:rPr>
              <a:t>Major effects limiting the </a:t>
            </a:r>
            <a:r>
              <a:rPr lang="en-US" sz="2000" b="1" dirty="0" smtClean="0">
                <a:latin typeface="Calibri" panose="020F0502020204030204" pitchFamily="34" charset="0"/>
              </a:rPr>
              <a:t>luminosity</a:t>
            </a:r>
          </a:p>
          <a:p>
            <a:pPr lvl="1"/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Space charge</a:t>
            </a:r>
          </a:p>
          <a:p>
            <a:pPr lvl="1">
              <a:buClr>
                <a:srgbClr val="FF0000"/>
              </a:buClr>
            </a:pPr>
            <a:endParaRPr lang="en-US" sz="20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Luminosity lifetime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IBS</a:t>
            </a:r>
          </a:p>
          <a:p>
            <a:pPr lvl="1">
              <a:buClr>
                <a:srgbClr val="FF0000"/>
              </a:buClr>
            </a:pPr>
            <a:endParaRPr lang="en-US" sz="2000" b="1" dirty="0" smtClean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Instabilities</a:t>
            </a:r>
            <a:endParaRPr lang="ru-RU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право 23"/>
          <p:cNvSpPr/>
          <p:nvPr/>
        </p:nvSpPr>
        <p:spPr>
          <a:xfrm>
            <a:off x="0" y="75059"/>
            <a:ext cx="1100192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34458" y="-95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065339"/>
              </p:ext>
            </p:extLst>
          </p:nvPr>
        </p:nvGraphicFramePr>
        <p:xfrm>
          <a:off x="4922479" y="2346735"/>
          <a:ext cx="1058862" cy="56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Формула" r:id="rId3" imgW="812520" imgH="431640" progId="Equation.3">
                  <p:embed/>
                </p:oleObj>
              </mc:Choice>
              <mc:Fallback>
                <p:oleObj name="Формула" r:id="rId3" imgW="812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479" y="2346735"/>
                        <a:ext cx="1058862" cy="563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4" name="TextBox 7"/>
          <p:cNvSpPr txBox="1">
            <a:spLocks noChangeArrowheads="1"/>
          </p:cNvSpPr>
          <p:nvPr/>
        </p:nvSpPr>
        <p:spPr bwMode="auto">
          <a:xfrm>
            <a:off x="71373" y="658112"/>
            <a:ext cx="6332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The bunch brightness </a:t>
            </a:r>
            <a:r>
              <a:rPr lang="en-US" altLang="ru-RU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i="1" baseline="-25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dirty="0">
                <a:solidFill>
                  <a:srgbClr val="0000CC"/>
                </a:solidFill>
              </a:rPr>
              <a:t>/</a:t>
            </a:r>
            <a:r>
              <a:rPr lang="en-US" altLang="ru-RU" dirty="0">
                <a:solidFill>
                  <a:srgbClr val="0000CC"/>
                </a:solidFill>
                <a:sym typeface="Symbol" pitchFamily="18" charset="2"/>
              </a:rPr>
              <a:t> is limited by two main space charge effects: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115" name="TextBox 8"/>
          <p:cNvSpPr txBox="1">
            <a:spLocks noChangeArrowheads="1"/>
          </p:cNvSpPr>
          <p:nvPr/>
        </p:nvSpPr>
        <p:spPr bwMode="auto">
          <a:xfrm>
            <a:off x="157163" y="3348334"/>
            <a:ext cx="88985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 smtClean="0">
                <a:solidFill>
                  <a:srgbClr val="0000CC"/>
                </a:solidFill>
              </a:rPr>
              <a:t>beam-beam </a:t>
            </a:r>
            <a:r>
              <a:rPr lang="en-US" altLang="ru-RU" dirty="0">
                <a:solidFill>
                  <a:srgbClr val="0000CC"/>
                </a:solidFill>
              </a:rPr>
              <a:t>parameter</a:t>
            </a:r>
            <a:r>
              <a:rPr lang="ru-RU" altLang="ru-RU" dirty="0">
                <a:solidFill>
                  <a:srgbClr val="0000CC"/>
                </a:solidFill>
              </a:rPr>
              <a:t> </a:t>
            </a:r>
            <a:r>
              <a:rPr lang="ru-RU" altLang="ru-RU" dirty="0" smtClean="0">
                <a:solidFill>
                  <a:srgbClr val="0000CC"/>
                </a:solidFill>
              </a:rPr>
              <a:t>(</a:t>
            </a:r>
            <a:r>
              <a:rPr lang="en-US" altLang="ru-RU" dirty="0">
                <a:solidFill>
                  <a:srgbClr val="0000CC"/>
                </a:solidFill>
              </a:rPr>
              <a:t>linear part of the tune shift due to fields of opposite bunch</a:t>
            </a:r>
            <a:r>
              <a:rPr lang="ru-RU" altLang="ru-RU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4116" name="TextBox 33"/>
          <p:cNvSpPr txBox="1">
            <a:spLocks noChangeArrowheads="1"/>
          </p:cNvSpPr>
          <p:nvPr/>
        </p:nvSpPr>
        <p:spPr bwMode="auto">
          <a:xfrm>
            <a:off x="114290" y="1670052"/>
            <a:ext cx="6064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 smtClean="0">
                <a:solidFill>
                  <a:srgbClr val="0000CC"/>
                </a:solidFill>
              </a:rPr>
              <a:t>incoherent </a:t>
            </a:r>
            <a:r>
              <a:rPr lang="en-US" altLang="ru-RU" dirty="0">
                <a:solidFill>
                  <a:srgbClr val="0000CC"/>
                </a:solidFill>
              </a:rPr>
              <a:t>shift of the </a:t>
            </a:r>
            <a:r>
              <a:rPr lang="en-US" altLang="ru-RU" dirty="0" err="1">
                <a:solidFill>
                  <a:srgbClr val="0000CC"/>
                </a:solidFill>
              </a:rPr>
              <a:t>betatron</a:t>
            </a:r>
            <a:r>
              <a:rPr lang="en-US" altLang="ru-RU" dirty="0">
                <a:solidFill>
                  <a:srgbClr val="0000CC"/>
                </a:solidFill>
              </a:rPr>
              <a:t> tune (</a:t>
            </a:r>
            <a:r>
              <a:rPr lang="en-US" altLang="ru-RU" dirty="0" err="1">
                <a:solidFill>
                  <a:srgbClr val="0000CC"/>
                </a:solidFill>
              </a:rPr>
              <a:t>Laslett</a:t>
            </a:r>
            <a:r>
              <a:rPr lang="en-US" altLang="ru-RU" dirty="0">
                <a:solidFill>
                  <a:srgbClr val="0000CC"/>
                </a:solidFill>
              </a:rPr>
              <a:t> tune shift) 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117" name="TextBox 25"/>
          <p:cNvSpPr txBox="1">
            <a:spLocks noChangeArrowheads="1"/>
          </p:cNvSpPr>
          <p:nvPr/>
        </p:nvSpPr>
        <p:spPr bwMode="auto">
          <a:xfrm>
            <a:off x="6178771" y="2443720"/>
            <a:ext cx="1903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- </a:t>
            </a:r>
            <a:r>
              <a:rPr lang="en-US" altLang="ru-RU" dirty="0" smtClean="0">
                <a:solidFill>
                  <a:srgbClr val="0000CC"/>
                </a:solidFill>
              </a:rPr>
              <a:t>bunching </a:t>
            </a:r>
            <a:r>
              <a:rPr lang="en-US" altLang="ru-RU" dirty="0">
                <a:solidFill>
                  <a:srgbClr val="0000CC"/>
                </a:solidFill>
              </a:rPr>
              <a:t>factor</a:t>
            </a:r>
            <a:endParaRPr lang="ru-RU" altLang="ru-RU" dirty="0">
              <a:solidFill>
                <a:srgbClr val="0000CC"/>
              </a:solidFill>
            </a:endParaRPr>
          </a:p>
        </p:txBody>
      </p:sp>
      <p:graphicFrame>
        <p:nvGraphicFramePr>
          <p:cNvPr id="409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068178"/>
              </p:ext>
            </p:extLst>
          </p:nvPr>
        </p:nvGraphicFramePr>
        <p:xfrm>
          <a:off x="292948" y="4009270"/>
          <a:ext cx="315753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Формула" r:id="rId5" imgW="1777680" imgH="482400" progId="Equation.3">
                  <p:embed/>
                </p:oleObj>
              </mc:Choice>
              <mc:Fallback>
                <p:oleObj name="Формула" r:id="rId5" imgW="1777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48" y="4009270"/>
                        <a:ext cx="3157537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528932"/>
              </p:ext>
            </p:extLst>
          </p:nvPr>
        </p:nvGraphicFramePr>
        <p:xfrm>
          <a:off x="603355" y="2235480"/>
          <a:ext cx="254317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Формула" r:id="rId7" imgW="1511280" imgH="457200" progId="Equation.3">
                  <p:embed/>
                </p:oleObj>
              </mc:Choice>
              <mc:Fallback>
                <p:oleObj name="Формула" r:id="rId7" imgW="1511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355" y="2235480"/>
                        <a:ext cx="254317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92" y="-9525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42" y="561721"/>
            <a:ext cx="2995992" cy="7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44" y="4955420"/>
            <a:ext cx="2071897" cy="14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75" y="5202292"/>
            <a:ext cx="1743950" cy="91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 вправо 27"/>
          <p:cNvSpPr/>
          <p:nvPr/>
        </p:nvSpPr>
        <p:spPr>
          <a:xfrm>
            <a:off x="5981342" y="5517830"/>
            <a:ext cx="1151233" cy="288032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558786"/>
              </p:ext>
            </p:extLst>
          </p:nvPr>
        </p:nvGraphicFramePr>
        <p:xfrm>
          <a:off x="167536" y="5346308"/>
          <a:ext cx="3153733" cy="67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Формула" r:id="rId14" imgW="2158920" imgH="444240" progId="Equation.3">
                  <p:embed/>
                </p:oleObj>
              </mc:Choice>
              <mc:Fallback>
                <p:oleObj name="Формула" r:id="rId14" imgW="21589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36" y="5346308"/>
                        <a:ext cx="3153733" cy="670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042025" y="4336534"/>
            <a:ext cx="346280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0000CC"/>
                </a:solidFill>
              </a:rPr>
              <a:t>For NICA collider parameters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4529" y="-25428"/>
            <a:ext cx="2749471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6600"/>
                </a:solidFill>
              </a:rPr>
              <a:t>Space charge</a:t>
            </a:r>
          </a:p>
        </p:txBody>
      </p:sp>
    </p:spTree>
    <p:extLst>
      <p:ext uri="{BB962C8B-B14F-4D97-AF65-F5344CB8AC3E}">
        <p14:creationId xmlns:p14="http://schemas.microsoft.com/office/powerpoint/2010/main" val="2655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831356"/>
              </p:ext>
            </p:extLst>
          </p:nvPr>
        </p:nvGraphicFramePr>
        <p:xfrm>
          <a:off x="2215206" y="168000"/>
          <a:ext cx="2567365" cy="79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Формула" r:id="rId3" imgW="1612800" imgH="482400" progId="Equation.3">
                  <p:embed/>
                </p:oleObj>
              </mc:Choice>
              <mc:Fallback>
                <p:oleObj name="Формула" r:id="rId3" imgW="1612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206" y="168000"/>
                        <a:ext cx="2567365" cy="790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4793296" y="413122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950294"/>
              </p:ext>
            </p:extLst>
          </p:nvPr>
        </p:nvGraphicFramePr>
        <p:xfrm>
          <a:off x="5376292" y="155807"/>
          <a:ext cx="2683340" cy="92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Формула" r:id="rId5" imgW="1511300" imgH="508000" progId="Equation.3">
                  <p:embed/>
                </p:oleObj>
              </mc:Choice>
              <mc:Fallback>
                <p:oleObj name="Формула" r:id="rId5" imgW="1511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292" y="155807"/>
                        <a:ext cx="2683340" cy="925346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14530"/>
              </p:ext>
            </p:extLst>
          </p:nvPr>
        </p:nvGraphicFramePr>
        <p:xfrm>
          <a:off x="76200" y="1524000"/>
          <a:ext cx="8991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r:id="rId7" imgW="3784600" imgH="495300" progId="Equation.3">
                  <p:embed/>
                </p:oleObj>
              </mc:Choice>
              <mc:Fallback>
                <p:oleObj r:id="rId7" imgW="37846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524000"/>
                        <a:ext cx="8991600" cy="12096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36660" y="2839455"/>
            <a:ext cx="3813040" cy="37856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CC"/>
                </a:solidFill>
              </a:rPr>
              <a:t>The beam </a:t>
            </a:r>
            <a:r>
              <a:rPr lang="en-US" sz="2000" b="1" dirty="0">
                <a:solidFill>
                  <a:srgbClr val="0000CC"/>
                </a:solidFill>
              </a:rPr>
              <a:t>space charge </a:t>
            </a:r>
            <a:r>
              <a:rPr lang="en-US" sz="2000" dirty="0">
                <a:solidFill>
                  <a:srgbClr val="0000CC"/>
                </a:solidFill>
              </a:rPr>
              <a:t>creates the </a:t>
            </a:r>
            <a:r>
              <a:rPr lang="en-US" sz="2000" b="1" dirty="0">
                <a:solidFill>
                  <a:srgbClr val="0000CC"/>
                </a:solidFill>
              </a:rPr>
              <a:t>major luminosity </a:t>
            </a:r>
            <a:r>
              <a:rPr lang="en-US" sz="2000" b="1" dirty="0" smtClean="0">
                <a:solidFill>
                  <a:srgbClr val="0000CC"/>
                </a:solidFill>
              </a:rPr>
              <a:t>limitation</a:t>
            </a:r>
          </a:p>
          <a:p>
            <a:pPr lvl="0"/>
            <a:endParaRPr lang="en-US" sz="2000" b="1" dirty="0" smtClean="0">
              <a:solidFill>
                <a:srgbClr val="0000CC"/>
              </a:solidFill>
            </a:endParaRPr>
          </a:p>
          <a:p>
            <a:pPr lvl="0"/>
            <a:r>
              <a:rPr lang="en-US" sz="2000" b="1" dirty="0" smtClean="0"/>
              <a:t>Large </a:t>
            </a:r>
            <a:r>
              <a:rPr lang="en-US" sz="2000" b="1" dirty="0"/>
              <a:t>luminosity </a:t>
            </a:r>
            <a:r>
              <a:rPr lang="en-US" sz="2000" b="1" dirty="0" smtClean="0"/>
              <a:t>requires</a:t>
            </a:r>
          </a:p>
          <a:p>
            <a:pPr lvl="0"/>
            <a:endParaRPr lang="en-US" sz="20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</a:rPr>
              <a:t>Small </a:t>
            </a:r>
            <a:r>
              <a:rPr lang="en-US" sz="2000" dirty="0">
                <a:solidFill>
                  <a:srgbClr val="0000CC"/>
                </a:solidFill>
              </a:rPr>
              <a:t>circumference, C</a:t>
            </a:r>
            <a:endParaRPr lang="ru-RU" sz="2000" dirty="0">
              <a:solidFill>
                <a:srgbClr val="0000C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Short separation length, C/</a:t>
            </a:r>
            <a:r>
              <a:rPr lang="en-US" sz="2000" dirty="0" err="1">
                <a:solidFill>
                  <a:srgbClr val="0000CC"/>
                </a:solidFill>
              </a:rPr>
              <a:t>n</a:t>
            </a:r>
            <a:r>
              <a:rPr lang="en-US" sz="2000" baseline="-25000" dirty="0" err="1">
                <a:solidFill>
                  <a:srgbClr val="0000CC"/>
                </a:solidFill>
              </a:rPr>
              <a:t>b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endParaRPr lang="ru-RU" sz="2000" dirty="0">
              <a:solidFill>
                <a:srgbClr val="0000C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CC"/>
                </a:solidFill>
              </a:rPr>
              <a:t>value </a:t>
            </a:r>
            <a:r>
              <a:rPr lang="en-US" sz="2000" dirty="0">
                <a:solidFill>
                  <a:srgbClr val="0000CC"/>
                </a:solidFill>
              </a:rPr>
              <a:t>of </a:t>
            </a:r>
            <a:r>
              <a:rPr lang="el-GR" sz="2000" dirty="0" smtClean="0">
                <a:solidFill>
                  <a:srgbClr val="0000CC"/>
                </a:solidFill>
                <a:latin typeface="Calibri"/>
              </a:rPr>
              <a:t>σ</a:t>
            </a:r>
            <a:r>
              <a:rPr lang="en-US" sz="2000" baseline="-25000" dirty="0" smtClean="0">
                <a:solidFill>
                  <a:srgbClr val="0000CC"/>
                </a:solidFill>
              </a:rPr>
              <a:t>s</a:t>
            </a:r>
            <a:r>
              <a:rPr lang="en-US" sz="2000" dirty="0" smtClean="0">
                <a:solidFill>
                  <a:srgbClr val="0000CC"/>
                </a:solidFill>
              </a:rPr>
              <a:t>/</a:t>
            </a:r>
            <a:r>
              <a:rPr lang="en-US" sz="2000" dirty="0" smtClean="0">
                <a:solidFill>
                  <a:srgbClr val="0000CC"/>
                </a:solidFill>
                <a:sym typeface="Symbol"/>
              </a:rPr>
              <a:t></a:t>
            </a:r>
            <a:r>
              <a:rPr lang="en-US" sz="2000" baseline="30000" dirty="0" smtClean="0">
                <a:solidFill>
                  <a:srgbClr val="0000CC"/>
                </a:solidFill>
              </a:rPr>
              <a:t>*</a:t>
            </a:r>
            <a:r>
              <a:rPr lang="en-US" sz="2000" dirty="0" smtClean="0">
                <a:solidFill>
                  <a:srgbClr val="0000CC"/>
                </a:solidFill>
              </a:rPr>
              <a:t> in 1-2</a:t>
            </a:r>
            <a:endParaRPr lang="ru-RU" sz="2000" dirty="0">
              <a:solidFill>
                <a:srgbClr val="0000C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Large emittance =&gt; large acceptance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385815" y="-109913"/>
            <a:ext cx="393313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" y="296533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>
            <a:off x="1632210" y="357875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7624794" y="1123210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71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9" y="2825216"/>
            <a:ext cx="5080001" cy="379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16"/>
            <a:ext cx="7543800" cy="56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457200" y="-7937"/>
            <a:ext cx="8229600" cy="44608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 smtClean="0">
                <a:solidFill>
                  <a:srgbClr val="0000CC"/>
                </a:solidFill>
                <a:latin typeface="+mn-lt"/>
                <a:cs typeface="Times New Roman" pitchFamily="18" charset="0"/>
              </a:rPr>
              <a:t>Beam Maintenance in Collider Rings with Cooling Technique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0" y="4445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1" name="Группа 54"/>
          <p:cNvGrpSpPr>
            <a:grpSpLocks/>
          </p:cNvGrpSpPr>
          <p:nvPr/>
        </p:nvGrpSpPr>
        <p:grpSpPr bwMode="auto">
          <a:xfrm>
            <a:off x="457200" y="373063"/>
            <a:ext cx="8229600" cy="6638849"/>
            <a:chOff x="456943" y="372583"/>
            <a:chExt cx="8229279" cy="6639340"/>
          </a:xfrm>
        </p:grpSpPr>
        <p:sp>
          <p:nvSpPr>
            <p:cNvPr id="52" name="Заголовок 1"/>
            <p:cNvSpPr txBox="1">
              <a:spLocks/>
            </p:cNvSpPr>
            <p:nvPr/>
          </p:nvSpPr>
          <p:spPr>
            <a:xfrm>
              <a:off x="456943" y="372583"/>
              <a:ext cx="8229279" cy="446120"/>
            </a:xfrm>
            <a:prstGeom prst="rect">
              <a:avLst/>
            </a:prstGeom>
          </p:spPr>
          <p:txBody>
            <a:bodyPr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2400" b="1" dirty="0" smtClean="0">
                  <a:solidFill>
                    <a:srgbClr val="0000CC"/>
                  </a:solidFill>
                  <a:latin typeface="+mn-lt"/>
                  <a:cs typeface="Times New Roman" pitchFamily="18" charset="0"/>
                </a:rPr>
                <a:t>Beam Maintenance in Collider Rings with Cooling Technique</a:t>
              </a:r>
            </a:p>
          </p:txBody>
        </p:sp>
        <p:grpSp>
          <p:nvGrpSpPr>
            <p:cNvPr id="53" name="Группа 18"/>
            <p:cNvGrpSpPr>
              <a:grpSpLocks/>
            </p:cNvGrpSpPr>
            <p:nvPr/>
          </p:nvGrpSpPr>
          <p:grpSpPr bwMode="auto">
            <a:xfrm>
              <a:off x="571238" y="6550223"/>
              <a:ext cx="7850906" cy="461700"/>
              <a:chOff x="559845" y="6545923"/>
              <a:chExt cx="7850906" cy="461700"/>
            </a:xfrm>
          </p:grpSpPr>
          <p:pic>
            <p:nvPicPr>
              <p:cNvPr id="54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102" y="6545923"/>
                <a:ext cx="504649" cy="24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Rectangle 81"/>
              <p:cNvSpPr>
                <a:spLocks noChangeArrowheads="1"/>
              </p:cNvSpPr>
              <p:nvPr/>
            </p:nvSpPr>
            <p:spPr bwMode="auto">
              <a:xfrm>
                <a:off x="559845" y="6545923"/>
                <a:ext cx="7540547" cy="46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/>
                <a:r>
                  <a:rPr lang="en-GB" altLang="ru-RU" sz="1200" b="1" dirty="0">
                    <a:solidFill>
                      <a:srgbClr val="0000CC"/>
                    </a:solidFill>
                  </a:rPr>
                  <a:t>    </a:t>
                </a:r>
                <a:r>
                  <a:rPr lang="en-GB" altLang="ru-RU" sz="1200" b="1" dirty="0" err="1">
                    <a:solidFill>
                      <a:srgbClr val="0000CC"/>
                    </a:solidFill>
                  </a:rPr>
                  <a:t>I.Meshkov</a:t>
                </a:r>
                <a:r>
                  <a:rPr lang="en-GB" altLang="ru-RU" sz="1200" b="1" dirty="0">
                    <a:solidFill>
                      <a:srgbClr val="0000CC"/>
                    </a:solidFill>
                  </a:rPr>
                  <a:t>  Three stages of the NICA project              </a:t>
                </a:r>
                <a:r>
                  <a:rPr lang="en-US" altLang="ru-RU" sz="1200" b="1" dirty="0">
                    <a:solidFill>
                      <a:srgbClr val="0000CC"/>
                    </a:solidFill>
                  </a:rPr>
                  <a:t>COOL’2015      	  18 September 2015 </a:t>
                </a:r>
                <a:endParaRPr lang="en-US" altLang="ru-RU" sz="1200" dirty="0">
                  <a:solidFill>
                    <a:srgbClr val="0000CC"/>
                  </a:solidFill>
                </a:endParaRPr>
              </a:p>
            </p:txBody>
          </p:sp>
        </p:grpSp>
      </p:grpSp>
      <p:sp>
        <p:nvSpPr>
          <p:cNvPr id="5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691313" y="6365875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D5D764D0-608D-4246-AB8A-E815D03B1688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pic>
        <p:nvPicPr>
          <p:cNvPr id="58" name="Диаграмма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766763"/>
            <a:ext cx="59721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2444750" y="3803650"/>
            <a:ext cx="2403475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Space charge dominated regime:</a:t>
            </a:r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ru-RU" sz="1600" b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</a:rPr>
              <a:t>Electron cooling </a:t>
            </a:r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is used to maintain  </a:t>
            </a:r>
          </a:p>
          <a:p>
            <a:pPr eaLnBrk="1" hangingPunct="1"/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bunch 3D emittance.</a:t>
            </a:r>
            <a:endParaRPr lang="ru-RU" altLang="ru-RU" sz="16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" name="Полилиния 59"/>
          <p:cNvSpPr/>
          <p:nvPr/>
        </p:nvSpPr>
        <p:spPr>
          <a:xfrm flipH="1">
            <a:off x="4859338" y="1093788"/>
            <a:ext cx="217487" cy="3527425"/>
          </a:xfrm>
          <a:custGeom>
            <a:avLst/>
            <a:gdLst>
              <a:gd name="connsiteX0" fmla="*/ 174171 w 203200"/>
              <a:gd name="connsiteY0" fmla="*/ 0 h 2351314"/>
              <a:gd name="connsiteX1" fmla="*/ 130628 w 203200"/>
              <a:gd name="connsiteY1" fmla="*/ 228600 h 2351314"/>
              <a:gd name="connsiteX2" fmla="*/ 195943 w 203200"/>
              <a:gd name="connsiteY2" fmla="*/ 805542 h 2351314"/>
              <a:gd name="connsiteX3" fmla="*/ 87086 w 203200"/>
              <a:gd name="connsiteY3" fmla="*/ 1436914 h 2351314"/>
              <a:gd name="connsiteX4" fmla="*/ 152400 w 203200"/>
              <a:gd name="connsiteY4" fmla="*/ 1872342 h 2351314"/>
              <a:gd name="connsiteX5" fmla="*/ 0 w 203200"/>
              <a:gd name="connsiteY5" fmla="*/ 2351314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200" h="2351314">
                <a:moveTo>
                  <a:pt x="174171" y="0"/>
                </a:moveTo>
                <a:cubicBezTo>
                  <a:pt x="150585" y="47171"/>
                  <a:pt x="126999" y="94343"/>
                  <a:pt x="130628" y="228600"/>
                </a:cubicBezTo>
                <a:cubicBezTo>
                  <a:pt x="134257" y="362857"/>
                  <a:pt x="203200" y="604156"/>
                  <a:pt x="195943" y="805542"/>
                </a:cubicBezTo>
                <a:cubicBezTo>
                  <a:pt x="188686" y="1006928"/>
                  <a:pt x="94343" y="1259114"/>
                  <a:pt x="87086" y="1436914"/>
                </a:cubicBezTo>
                <a:cubicBezTo>
                  <a:pt x="79829" y="1614714"/>
                  <a:pt x="166914" y="1719942"/>
                  <a:pt x="152400" y="1872342"/>
                </a:cubicBezTo>
                <a:cubicBezTo>
                  <a:pt x="137886" y="2024742"/>
                  <a:pt x="16329" y="2242457"/>
                  <a:pt x="0" y="2351314"/>
                </a:cubicBezTo>
              </a:path>
            </a:pathLst>
          </a:cu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cs typeface="Arial"/>
            </a:endParaRPr>
          </a:p>
        </p:txBody>
      </p:sp>
      <p:sp>
        <p:nvSpPr>
          <p:cNvPr id="61" name="TextBox 17"/>
          <p:cNvSpPr txBox="1">
            <a:spLocks noChangeArrowheads="1"/>
          </p:cNvSpPr>
          <p:nvPr/>
        </p:nvSpPr>
        <p:spPr bwMode="auto">
          <a:xfrm>
            <a:off x="2987675" y="1112838"/>
            <a:ext cx="131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>
                <a:solidFill>
                  <a:srgbClr val="0000CC"/>
                </a:solidFill>
                <a:latin typeface="Calibri" pitchFamily="34" charset="0"/>
                <a:ea typeface="MS PGothic" pitchFamily="34" charset="-128"/>
              </a:rPr>
              <a:t>E-Cooling</a:t>
            </a:r>
            <a:endParaRPr lang="ru-RU" altLang="ru-RU" b="1">
              <a:solidFill>
                <a:srgbClr val="0000CC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2" name="TextBox 13"/>
          <p:cNvSpPr txBox="1">
            <a:spLocks noChangeArrowheads="1"/>
          </p:cNvSpPr>
          <p:nvPr/>
        </p:nvSpPr>
        <p:spPr bwMode="auto">
          <a:xfrm>
            <a:off x="2884488" y="731838"/>
            <a:ext cx="404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0090"/>
                </a:solidFill>
                <a:latin typeface="+mn-lt"/>
                <a:cs typeface="Arial" charset="0"/>
              </a:rPr>
              <a:t>Two </a:t>
            </a:r>
            <a:r>
              <a:rPr lang="en-US" sz="2000" b="1" dirty="0">
                <a:solidFill>
                  <a:srgbClr val="000090"/>
                </a:solidFill>
                <a:latin typeface="+mn-lt"/>
                <a:cs typeface="Arial" charset="0"/>
              </a:rPr>
              <a:t>modes of the collider operation</a:t>
            </a:r>
            <a:endParaRPr lang="ru-RU" sz="2000" b="1" dirty="0">
              <a:solidFill>
                <a:srgbClr val="000090"/>
              </a:solidFill>
              <a:latin typeface="+mn-lt"/>
              <a:cs typeface="Arial" charset="0"/>
            </a:endParaRPr>
          </a:p>
        </p:txBody>
      </p:sp>
      <p:sp>
        <p:nvSpPr>
          <p:cNvPr id="63" name="TextBox 42"/>
          <p:cNvSpPr txBox="1">
            <a:spLocks noChangeArrowheads="1"/>
          </p:cNvSpPr>
          <p:nvPr/>
        </p:nvSpPr>
        <p:spPr bwMode="auto">
          <a:xfrm>
            <a:off x="1746250" y="4922838"/>
            <a:ext cx="61706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       1         1.5        2         2.5         3         3.5         4        4.5         5</a:t>
            </a:r>
          </a:p>
          <a:p>
            <a:pPr algn="ct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E, GeV/u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666654"/>
              </p:ext>
            </p:extLst>
          </p:nvPr>
        </p:nvGraphicFramePr>
        <p:xfrm>
          <a:off x="0" y="5787835"/>
          <a:ext cx="9144000" cy="1138237"/>
        </p:xfrm>
        <a:graphic>
          <a:graphicData uri="http://schemas.openxmlformats.org/drawingml/2006/table">
            <a:tbl>
              <a:tblPr/>
              <a:tblGrid>
                <a:gridCol w="4570413"/>
                <a:gridCol w="4573587"/>
              </a:tblGrid>
              <a:tr h="3154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Space charge dominated mode (ΔQ ≤0.05)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IBS dominated mode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2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ε and </a:t>
                      </a: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dp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/p are optimized independently. The bunch </a:t>
                      </a:r>
                      <a:r>
                        <a:rPr kumimoji="0" lang="en-US" alt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relaxation?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 is suppressed by cooling. Luminosity is limited by space charge effects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ε and </a:t>
                      </a: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dp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/p are 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“</a:t>
                      </a: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equi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-partitioned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”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e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ither fast bunch relaxation. Luminosity can be obtained at small ΔQ&lt;0.05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5" name="Прямоугольник 44"/>
          <p:cNvSpPr>
            <a:spLocks noChangeArrowheads="1"/>
          </p:cNvSpPr>
          <p:nvPr/>
        </p:nvSpPr>
        <p:spPr bwMode="auto">
          <a:xfrm>
            <a:off x="1738313" y="808038"/>
            <a:ext cx="509587" cy="414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66" name="TextBox 45"/>
          <p:cNvSpPr txBox="1">
            <a:spLocks noChangeArrowheads="1"/>
          </p:cNvSpPr>
          <p:nvPr/>
        </p:nvSpPr>
        <p:spPr bwMode="auto">
          <a:xfrm>
            <a:off x="1570038" y="766763"/>
            <a:ext cx="7683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1" hangingPunct="1"/>
            <a:endParaRPr lang="en-US" altLang="ru-RU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10000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1000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100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  10</a:t>
            </a:r>
          </a:p>
          <a:p>
            <a:pPr algn="r" eaLnBrk="1" hangingPunct="1"/>
            <a:endParaRPr lang="en-US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endParaRPr lang="ru-RU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7" name="Прямоугольник 46"/>
          <p:cNvSpPr>
            <a:spLocks noChangeArrowheads="1"/>
          </p:cNvSpPr>
          <p:nvPr/>
        </p:nvSpPr>
        <p:spPr bwMode="auto">
          <a:xfrm>
            <a:off x="2330450" y="1093788"/>
            <a:ext cx="5335588" cy="37750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68" name="Надпись 2"/>
          <p:cNvSpPr txBox="1">
            <a:spLocks noChangeArrowheads="1"/>
          </p:cNvSpPr>
          <p:nvPr/>
        </p:nvSpPr>
        <p:spPr bwMode="auto">
          <a:xfrm rot="-1488417">
            <a:off x="3078163" y="2663825"/>
            <a:ext cx="14287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ru-RU" altLang="ru-RU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b="1" baseline="-2500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</a:t>
            </a:r>
            <a:r>
              <a:rPr lang="en-US" altLang="ru-RU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ru-RU" sz="1400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e-cooling</a:t>
            </a:r>
          </a:p>
          <a:p>
            <a:pPr eaLnBrk="1" hangingPunct="1">
              <a:lnSpc>
                <a:spcPct val="107000"/>
              </a:lnSpc>
            </a:pPr>
            <a:endParaRPr lang="ru-RU" altLang="ru-RU" sz="800" b="1">
              <a:solidFill>
                <a:srgbClr val="0000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7000"/>
              </a:lnSpc>
            </a:pPr>
            <a:r>
              <a:rPr lang="en-US" altLang="ru-RU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  </a:t>
            </a:r>
            <a:r>
              <a:rPr lang="ru-RU" altLang="ru-RU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sz="1200" b="1" baseline="-2500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||</a:t>
            </a:r>
            <a:r>
              <a:rPr lang="en-US" altLang="ru-RU" sz="800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ru-RU" sz="1400" b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e-cooling</a:t>
            </a:r>
            <a:endParaRPr lang="ru-RU" altLang="ru-RU" sz="1400">
              <a:solidFill>
                <a:srgbClr val="0000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9" name="Надпись 2"/>
          <p:cNvSpPr txBox="1">
            <a:spLocks noChangeArrowheads="1"/>
          </p:cNvSpPr>
          <p:nvPr/>
        </p:nvSpPr>
        <p:spPr bwMode="auto">
          <a:xfrm rot="-782740">
            <a:off x="4826000" y="1547813"/>
            <a:ext cx="19335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b="1" baseline="-25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IBS </a:t>
            </a:r>
            <a:r>
              <a:rPr lang="en-US" altLang="ru-RU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n-US" altLang="ru-RU" sz="14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3D equilibrium)</a:t>
            </a:r>
            <a:endParaRPr lang="ru-RU" altLang="ru-RU" sz="1400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0" name="Надпись 2"/>
          <p:cNvSpPr txBox="1">
            <a:spLocks noChangeArrowheads="1"/>
          </p:cNvSpPr>
          <p:nvPr/>
        </p:nvSpPr>
        <p:spPr bwMode="auto">
          <a:xfrm rot="21015740">
            <a:off x="5441950" y="2279650"/>
            <a:ext cx="15811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b="1" baseline="-25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D.M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50"/>
          <p:cNvSpPr>
            <a:spLocks noChangeArrowheads="1"/>
          </p:cNvSpPr>
          <p:nvPr/>
        </p:nvSpPr>
        <p:spPr bwMode="auto">
          <a:xfrm>
            <a:off x="5867400" y="2857500"/>
            <a:ext cx="1584325" cy="1814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72" name="TextBox 7"/>
          <p:cNvSpPr txBox="1">
            <a:spLocks noChangeArrowheads="1"/>
          </p:cNvSpPr>
          <p:nvPr/>
        </p:nvSpPr>
        <p:spPr bwMode="auto">
          <a:xfrm>
            <a:off x="5867400" y="2905125"/>
            <a:ext cx="1798638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kumimoji="0" lang="en-US" sz="1600" b="1" dirty="0">
                <a:solidFill>
                  <a:srgbClr val="800000"/>
                </a:solidFill>
                <a:latin typeface="+mj-lt"/>
                <a:cs typeface="Arial" charset="0"/>
              </a:rPr>
              <a:t>IBS dominated </a:t>
            </a:r>
            <a:r>
              <a:rPr kumimoji="0" lang="en-US" sz="1600" b="1" dirty="0" smtClean="0">
                <a:solidFill>
                  <a:srgbClr val="800000"/>
                </a:solidFill>
                <a:latin typeface="+mj-lt"/>
                <a:cs typeface="Arial" charset="0"/>
              </a:rPr>
              <a:t>regime: </a:t>
            </a:r>
            <a:r>
              <a:rPr kumimoji="0" lang="en-US" sz="1600" b="1" dirty="0" smtClean="0">
                <a:solidFill>
                  <a:srgbClr val="006600"/>
                </a:solidFill>
                <a:latin typeface="+mj-lt"/>
                <a:cs typeface="Calibri" panose="020F0502020204030204" pitchFamily="34" charset="0"/>
              </a:rPr>
              <a:t>Stochastic cooling  </a:t>
            </a:r>
            <a:r>
              <a:rPr kumimoji="0" lang="en-US" sz="1600" b="1" dirty="0" smtClean="0">
                <a:latin typeface="+mj-lt"/>
                <a:cs typeface="Calibri" panose="020F0502020204030204" pitchFamily="34" charset="0"/>
              </a:rPr>
              <a:t>is used to suppress beam </a:t>
            </a:r>
          </a:p>
          <a:p>
            <a:pPr>
              <a:defRPr/>
            </a:pPr>
            <a:r>
              <a:rPr kumimoji="0" lang="en-US" sz="1600" b="1" dirty="0" smtClean="0">
                <a:latin typeface="+mj-lt"/>
                <a:cs typeface="Calibri" panose="020F0502020204030204" pitchFamily="34" charset="0"/>
              </a:rPr>
              <a:t>IBS influence. </a:t>
            </a:r>
            <a:endParaRPr kumimoji="0" lang="ru-RU" sz="1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3" name="TextBox 7"/>
          <p:cNvSpPr txBox="1">
            <a:spLocks noChangeArrowheads="1"/>
          </p:cNvSpPr>
          <p:nvPr/>
        </p:nvSpPr>
        <p:spPr bwMode="auto">
          <a:xfrm>
            <a:off x="5391150" y="1141413"/>
            <a:ext cx="1906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6600"/>
                </a:solidFill>
                <a:latin typeface="Calibri" pitchFamily="34" charset="0"/>
                <a:ea typeface="MS PGothic" pitchFamily="34" charset="-128"/>
              </a:rPr>
              <a:t>Stochastic cooling</a:t>
            </a:r>
            <a:endParaRPr lang="ru-RU" altLang="ru-RU" b="1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4" name="TextBox 53"/>
          <p:cNvSpPr txBox="1">
            <a:spLocks noChangeArrowheads="1"/>
          </p:cNvSpPr>
          <p:nvPr/>
        </p:nvSpPr>
        <p:spPr bwMode="auto">
          <a:xfrm>
            <a:off x="1179513" y="1395413"/>
            <a:ext cx="8842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Time, s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179513" y="766763"/>
            <a:ext cx="6932612" cy="4991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731125" y="792163"/>
            <a:ext cx="1905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/>
      <p:bldP spid="59" grpId="0" animBg="1"/>
      <p:bldP spid="60" grpId="0" animBg="1"/>
      <p:bldP spid="61" grpId="0"/>
      <p:bldP spid="62" grpId="0"/>
      <p:bldP spid="63" grpId="0" animBg="1"/>
      <p:bldP spid="65" grpId="0" animBg="1"/>
      <p:bldP spid="66" grpId="0"/>
      <p:bldP spid="67" grpId="0" animBg="1"/>
      <p:bldP spid="68" grpId="0"/>
      <p:bldP spid="69" grpId="0"/>
      <p:bldP spid="70" grpId="0"/>
      <p:bldP spid="71" grpId="0" animBg="1"/>
      <p:bldP spid="72" grpId="0" animBg="1"/>
      <p:bldP spid="73" grpId="0"/>
      <p:bldP spid="74" grpId="0" animBg="1"/>
      <p:bldP spid="75" grpId="0" animBg="1"/>
      <p:bldP spid="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-12103"/>
            <a:ext cx="413434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 + vertical beam separation</a:t>
            </a:r>
            <a:endParaRPr lang="ru-RU" sz="20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9" y="700810"/>
            <a:ext cx="8003081" cy="601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8432" y="284311"/>
            <a:ext cx="23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 symmetry =2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" y="670855"/>
            <a:ext cx="35814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Two Beams 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 symmetric optics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endParaRPr lang="ru-RU" sz="20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100" y="0"/>
            <a:ext cx="2501903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Rings structure</a:t>
            </a:r>
            <a:endParaRPr lang="ru-RU" sz="28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" y="188640"/>
            <a:ext cx="8578973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620568"/>
            <a:ext cx="349188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Two Beams 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 symmetric optics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674" y="765619"/>
            <a:ext cx="327585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 + vertical beam separation</a:t>
            </a:r>
            <a:endParaRPr lang="ru-RU" b="1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917011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35891" y="0"/>
            <a:ext cx="100811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Lattice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-12103"/>
            <a:ext cx="327585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 + vertical beam separation</a:t>
            </a:r>
            <a:endParaRPr lang="ru-RU" b="1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8432" y="284311"/>
            <a:ext cx="23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 symmetry =2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16145"/>
            <a:ext cx="349188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Two Beams 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 symmetric optics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5891" y="0"/>
            <a:ext cx="100811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Lattice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38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228185" y="172565"/>
            <a:ext cx="190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Beta-IP = 0.6m</a:t>
            </a:r>
          </a:p>
          <a:p>
            <a:r>
              <a:rPr lang="en-US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Beta-max=145m</a:t>
            </a:r>
            <a:endParaRPr lang="ru-RU" b="1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18895"/>
            <a:ext cx="9120079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2" y="4963550"/>
            <a:ext cx="8604447" cy="12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низ 15"/>
          <p:cNvSpPr/>
          <p:nvPr/>
        </p:nvSpPr>
        <p:spPr>
          <a:xfrm rot="8676638">
            <a:off x="1735815" y="3949511"/>
            <a:ext cx="336001" cy="125431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2762650">
            <a:off x="7332446" y="4035813"/>
            <a:ext cx="337285" cy="125431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8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39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457325"/>
            <a:ext cx="83915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2051722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Collider scheme plan view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235075"/>
            <a:ext cx="4743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CD422429-A67D-44C9-8DE8-759FC8E3241D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998538"/>
            <a:ext cx="4321175" cy="1754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complex: KRION,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LU20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Booster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Line Booster –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upgraded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Detector setup</a:t>
            </a:r>
          </a:p>
        </p:txBody>
      </p:sp>
      <p:sp>
        <p:nvSpPr>
          <p:cNvPr id="10246" name="Rectangle 81"/>
          <p:cNvSpPr>
            <a:spLocks noChangeArrowheads="1"/>
          </p:cNvSpPr>
          <p:nvPr/>
        </p:nvSpPr>
        <p:spPr bwMode="auto">
          <a:xfrm>
            <a:off x="142875" y="3474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Experiment </a:t>
            </a:r>
          </a:p>
          <a:p>
            <a:pPr algn="ctr" eaLnBrk="1" hangingPunct="1"/>
            <a:r>
              <a:rPr lang="en-US" altLang="ru-RU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“The Baryonic Matter at </a:t>
            </a:r>
            <a:r>
              <a:rPr lang="en-US" altLang="ru-RU" b="1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0247" name="Rectangle 42"/>
          <p:cNvSpPr>
            <a:spLocks noChangeArrowheads="1"/>
          </p:cNvSpPr>
          <p:nvPr/>
        </p:nvSpPr>
        <p:spPr bwMode="auto">
          <a:xfrm>
            <a:off x="168275" y="5743575"/>
            <a:ext cx="7710488" cy="709613"/>
          </a:xfrm>
          <a:prstGeom prst="rect">
            <a:avLst/>
          </a:prstGeom>
          <a:solidFill>
            <a:srgbClr val="CCCCFF"/>
          </a:solidFill>
          <a:ln w="38160" cap="sq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b="1" dirty="0" smtClean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Parameters:</a:t>
            </a:r>
            <a:endParaRPr lang="en-US" altLang="ru-RU" sz="2000" b="1" dirty="0">
              <a:solidFill>
                <a:srgbClr val="161645"/>
              </a:solidFill>
              <a:latin typeface="Arial" pitchFamily="34" charset="0"/>
              <a:ea typeface="MS PGothic" pitchFamily="34" charset="-128"/>
            </a:endParaRPr>
          </a:p>
          <a:p>
            <a:pPr eaLnBrk="1" hangingPunct="1"/>
            <a:r>
              <a:rPr lang="en-US" altLang="ru-RU" sz="2000" b="1" dirty="0" err="1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E</a:t>
            </a:r>
            <a:r>
              <a:rPr lang="en-US" altLang="ru-RU" sz="2000" b="1" baseline="-25000" dirty="0" err="1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beam</a:t>
            </a:r>
            <a:r>
              <a:rPr lang="en-US" altLang="ru-RU" sz="2000" b="1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= 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1-6 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GeV/u</a:t>
            </a:r>
            <a:r>
              <a:rPr lang="ru-RU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; </a:t>
            </a:r>
            <a:r>
              <a:rPr lang="en-US" altLang="ru-RU" sz="2000" b="1" i="1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beams</a:t>
            </a:r>
            <a:r>
              <a:rPr lang="ru-RU" altLang="ru-RU" sz="2000" i="1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: </a:t>
            </a:r>
            <a:r>
              <a:rPr lang="en-US" altLang="ru-RU" sz="2000" i="1" dirty="0">
                <a:solidFill>
                  <a:srgbClr val="000090"/>
                </a:solidFill>
                <a:latin typeface="Arial" pitchFamily="34" charset="0"/>
                <a:ea typeface="MS PGothic" pitchFamily="34" charset="-128"/>
              </a:rPr>
              <a:t>from</a:t>
            </a:r>
            <a:r>
              <a:rPr lang="en-US" altLang="ru-RU" sz="20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p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 to 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Au</a:t>
            </a:r>
            <a:r>
              <a:rPr lang="ru-RU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;</a:t>
            </a:r>
            <a:r>
              <a:rPr lang="ru-RU" altLang="ru-RU" sz="2000" b="1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ru-RU" sz="2000" b="1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 Intensity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~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10</a:t>
            </a:r>
            <a:r>
              <a:rPr lang="en-US" altLang="ru-RU" sz="2000" b="1" baseline="300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7</a:t>
            </a:r>
            <a:r>
              <a:rPr lang="en-US" altLang="ru-RU" sz="2000" baseline="30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s</a:t>
            </a:r>
            <a:r>
              <a:rPr lang="en-US" altLang="ru-RU" sz="2000" baseline="30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-1 </a:t>
            </a:r>
            <a:r>
              <a:rPr lang="en-US" altLang="ru-RU" sz="2000" dirty="0">
                <a:solidFill>
                  <a:srgbClr val="161645"/>
                </a:solidFill>
                <a:latin typeface="Arial" pitchFamily="34" charset="0"/>
                <a:ea typeface="MS PGothic" pitchFamily="34" charset="-128"/>
              </a:rPr>
              <a:t>(Au)  </a:t>
            </a:r>
          </a:p>
        </p:txBody>
      </p:sp>
      <p:sp>
        <p:nvSpPr>
          <p:cNvPr id="10248" name="Прямоугольник 36"/>
          <p:cNvSpPr>
            <a:spLocks noChangeArrowheads="1"/>
          </p:cNvSpPr>
          <p:nvPr/>
        </p:nvSpPr>
        <p:spPr bwMode="auto">
          <a:xfrm>
            <a:off x="7273925" y="20107"/>
            <a:ext cx="187007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I: </a:t>
            </a:r>
            <a:endParaRPr lang="ru-RU" altLang="ru-RU" sz="2000" dirty="0">
              <a:solidFill>
                <a:srgbClr val="006600"/>
              </a:solidFill>
            </a:endParaRPr>
          </a:p>
        </p:txBody>
      </p:sp>
      <p:sp>
        <p:nvSpPr>
          <p:cNvPr id="10249" name="Rectangle 22"/>
          <p:cNvSpPr>
            <a:spLocks noChangeArrowheads="1"/>
          </p:cNvSpPr>
          <p:nvPr/>
        </p:nvSpPr>
        <p:spPr bwMode="auto">
          <a:xfrm>
            <a:off x="2479675" y="20107"/>
            <a:ext cx="4794250" cy="109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alt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fixed </a:t>
            </a:r>
            <a:r>
              <a:rPr lang="en-US" alt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target experiment at the </a:t>
            </a:r>
            <a:r>
              <a:rPr lang="en-US" altLang="ru-RU" sz="1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extracted beams </a:t>
            </a:r>
          </a:p>
          <a:p>
            <a:pPr eaLnBrk="1" hangingPunct="1">
              <a:spcBef>
                <a:spcPts val="1125"/>
              </a:spcBef>
            </a:pPr>
            <a:r>
              <a:rPr lang="en-US" alt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which main goals are investigations of strange / multi-strange 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hyperons, </a:t>
            </a:r>
            <a:r>
              <a:rPr lang="en-US" altLang="ru-RU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hypernuclei</a:t>
            </a:r>
            <a:r>
              <a:rPr lang="en-US" altLang="ru-RU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production and short range correlations </a:t>
            </a:r>
          </a:p>
        </p:txBody>
      </p:sp>
      <p:pic>
        <p:nvPicPr>
          <p:cNvPr id="10" name="Picture 12" descr="C:\Users\Yury\Documents\Suzdal\B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55912"/>
            <a:ext cx="42179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5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" y="1412776"/>
            <a:ext cx="9144000" cy="5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" y="-12103"/>
            <a:ext cx="4067942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Collider electrical power supply scheme</a:t>
            </a:r>
            <a:endParaRPr lang="ru-RU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7657" y="195001"/>
            <a:ext cx="30963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1 ring (2</a:t>
            </a:r>
            <a:r>
              <a:rPr lang="en-US" b="1" baseline="30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nd</a:t>
            </a:r>
            <a:r>
              <a:rPr lang="en-US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-blue-upper)</a:t>
            </a:r>
            <a:endParaRPr lang="ru-RU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662659"/>
              </p:ext>
            </p:extLst>
          </p:nvPr>
        </p:nvGraphicFramePr>
        <p:xfrm>
          <a:off x="179512" y="836712"/>
          <a:ext cx="1320800" cy="916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138"/>
                <a:gridCol w="71266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Индекс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Max </a:t>
                      </a:r>
                      <a:r>
                        <a:rPr lang="ru-RU" sz="1100" u="none" strike="noStrike">
                          <a:effectLst/>
                        </a:rPr>
                        <a:t>Ток, 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2-PS-1</a:t>
                      </a:r>
                      <a:endParaRPr lang="de-DE" sz="1100" b="0" i="0" u="none" strike="noStrike">
                        <a:solidFill>
                          <a:srgbClr val="0000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10500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2-PS-2</a:t>
                      </a:r>
                      <a:endParaRPr lang="de-DE" sz="1100" b="0" i="0" u="none" strike="noStrike">
                        <a:solidFill>
                          <a:srgbClr val="0000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1000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2-PS-3</a:t>
                      </a:r>
                      <a:endParaRPr lang="de-DE" sz="1100" b="0" i="0" u="none" strike="noStrike">
                        <a:solidFill>
                          <a:srgbClr val="0000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600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21717"/>
              </p:ext>
            </p:extLst>
          </p:nvPr>
        </p:nvGraphicFramePr>
        <p:xfrm>
          <a:off x="2033973" y="836712"/>
          <a:ext cx="2006600" cy="56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1100"/>
                <a:gridCol w="825500"/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Индекс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Max </a:t>
                      </a:r>
                      <a:r>
                        <a:rPr lang="ru-RU" sz="1100" u="none" strike="noStrike">
                          <a:effectLst/>
                        </a:rPr>
                        <a:t>Ток, 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2-APS-1… 2-APS-60</a:t>
                      </a:r>
                      <a:endParaRPr lang="de-DE" sz="1100" b="0" i="0" u="none" strike="noStrike">
                        <a:solidFill>
                          <a:srgbClr val="0000C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-31190" y="411737"/>
            <a:ext cx="1706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Main power supplies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457259"/>
            <a:ext cx="251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Additional power supplies</a:t>
            </a:r>
          </a:p>
        </p:txBody>
      </p:sp>
    </p:spTree>
    <p:extLst>
      <p:ext uri="{BB962C8B-B14F-4D97-AF65-F5344CB8AC3E}">
        <p14:creationId xmlns:p14="http://schemas.microsoft.com/office/powerpoint/2010/main" val="11499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0110"/>
            <a:ext cx="6291212" cy="67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619672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Structural quads’  feed currents</a:t>
            </a:r>
          </a:p>
        </p:txBody>
      </p:sp>
    </p:spTree>
    <p:extLst>
      <p:ext uri="{BB962C8B-B14F-4D97-AF65-F5344CB8AC3E}">
        <p14:creationId xmlns:p14="http://schemas.microsoft.com/office/powerpoint/2010/main" val="23013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432"/>
            <a:ext cx="6618330" cy="385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30" y="1268760"/>
            <a:ext cx="2525670" cy="33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0"/>
            <a:ext cx="2411761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Collider quads spec.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8098478" cy="168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/>
          <p:cNvSpPr/>
          <p:nvPr/>
        </p:nvSpPr>
        <p:spPr>
          <a:xfrm rot="18615137">
            <a:off x="1789022" y="4691355"/>
            <a:ext cx="1543751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8615137">
            <a:off x="3445206" y="4691356"/>
            <a:ext cx="1543751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5472865">
            <a:off x="5846455" y="4625677"/>
            <a:ext cx="1543751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392" y="1"/>
            <a:ext cx="585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Ring-10 –</a:t>
            </a:r>
          </a:p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 quads lengths adjusted to power all magnets in series</a:t>
            </a:r>
            <a:endParaRPr lang="ru-RU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1" y="0"/>
            <a:ext cx="2051722" cy="40011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Beta-functions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96336" y="874799"/>
            <a:ext cx="1547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Linear optics</a:t>
            </a: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Beam Vertical separation magnets</a:t>
            </a: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MPD+ECool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solenoids</a:t>
            </a: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RF-system</a:t>
            </a: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Corrector magnets:</a:t>
            </a: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Closed Orbit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Chromaticity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X-Y-coupling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Edge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endParaRPr lang="ru-RU" sz="14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2" y="655409"/>
            <a:ext cx="7228927" cy="596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8674" y="1988840"/>
            <a:ext cx="14334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0000CC"/>
                </a:solidFill>
              </a:rPr>
              <a:t>Q</a:t>
            </a:r>
            <a:r>
              <a:rPr lang="en-US" sz="1600" i="1" dirty="0" err="1" smtClean="0">
                <a:solidFill>
                  <a:srgbClr val="0000CC"/>
                </a:solidFill>
              </a:rPr>
              <a:t>x,y</a:t>
            </a:r>
            <a:r>
              <a:rPr lang="en-US" sz="1600" i="1" dirty="0" smtClean="0">
                <a:solidFill>
                  <a:srgbClr val="0000CC"/>
                </a:solidFill>
              </a:rPr>
              <a:t> </a:t>
            </a:r>
            <a:r>
              <a:rPr lang="en-US" sz="2400" i="1" dirty="0" smtClean="0">
                <a:solidFill>
                  <a:srgbClr val="0000CC"/>
                </a:solidFill>
              </a:rPr>
              <a:t>= 9.44</a:t>
            </a:r>
          </a:p>
          <a:p>
            <a:r>
              <a:rPr lang="en-US" sz="2400" i="1" dirty="0" smtClean="0">
                <a:solidFill>
                  <a:srgbClr val="0000CC"/>
                </a:solidFill>
                <a:sym typeface="Symbol"/>
              </a:rPr>
              <a:t>* = 0.6m</a:t>
            </a:r>
          </a:p>
          <a:p>
            <a:endParaRPr lang="en-US" sz="2400" i="1" dirty="0" smtClean="0">
              <a:solidFill>
                <a:srgbClr val="0000CC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177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3410"/>
            <a:ext cx="6103193" cy="604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2993" y="4509120"/>
            <a:ext cx="1800200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sF1=43 T/m^2</a:t>
            </a:r>
          </a:p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sD1=173 T/m^2</a:t>
            </a:r>
          </a:p>
          <a:p>
            <a:endParaRPr lang="en-US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sF2=43 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</a:rPr>
              <a:t>T/m^2</a:t>
            </a:r>
          </a:p>
          <a:p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sD2=173 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</a:rPr>
              <a:t>T/m^2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4427984" y="5031760"/>
            <a:ext cx="2160240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02" y="260649"/>
            <a:ext cx="958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45" y="1365281"/>
            <a:ext cx="2219325" cy="16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95" y="3093761"/>
            <a:ext cx="20859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44" y="4956113"/>
            <a:ext cx="2200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60144" y="-27296"/>
            <a:ext cx="259960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Chromaticity correction</a:t>
            </a:r>
            <a:endParaRPr lang="ru-RU" b="1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7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0" y="3946268"/>
            <a:ext cx="3328041" cy="22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1177" y="0"/>
            <a:ext cx="435699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Quadrupoles’ fringe field effect 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21" y="548680"/>
            <a:ext cx="3701608" cy="26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39" y="3440505"/>
            <a:ext cx="4459335" cy="187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97" y="5402272"/>
            <a:ext cx="5455103" cy="10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7" y="0"/>
            <a:ext cx="2510008" cy="208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9570"/>
            <a:ext cx="2670423" cy="93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8249570" y="6130798"/>
            <a:ext cx="918599" cy="353800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06" y="26666"/>
            <a:ext cx="4662994" cy="35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96E72D-D925-4415-BEAD-99DD818B87C4}" type="slidenum">
              <a:rPr lang="ru-RU" smtClean="0"/>
              <a:t>46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2" y="2996952"/>
            <a:ext cx="2176835" cy="7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692696"/>
            <a:ext cx="3959710" cy="21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450301">
            <a:off x="3635896" y="553912"/>
            <a:ext cx="1008112" cy="396044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36358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FF-quads fringe fields shrink DA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7219" y="980728"/>
            <a:ext cx="16618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</a:rPr>
              <a:t>Beta_IP</a:t>
            </a:r>
            <a:r>
              <a:rPr lang="en-US" dirty="0" smtClean="0">
                <a:solidFill>
                  <a:srgbClr val="0000CC"/>
                </a:solidFill>
              </a:rPr>
              <a:t>=0.35 m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9" name="Picture 4" descr="fringes_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51955"/>
            <a:ext cx="4800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8545" y="6237312"/>
            <a:ext cx="21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400" dirty="0">
                <a:solidFill>
                  <a:srgbClr val="0000CC"/>
                </a:solidFill>
              </a:rPr>
              <a:t>S.A. </a:t>
            </a:r>
            <a:r>
              <a:rPr lang="en-US" altLang="ru-RU" sz="1400" dirty="0" err="1">
                <a:solidFill>
                  <a:srgbClr val="0000CC"/>
                </a:solidFill>
              </a:rPr>
              <a:t>Glukhov</a:t>
            </a:r>
            <a:r>
              <a:rPr lang="en-US" altLang="ru-RU" sz="1400" dirty="0">
                <a:solidFill>
                  <a:srgbClr val="0000CC"/>
                </a:solidFill>
              </a:rPr>
              <a:t>, E.B. Levichev</a:t>
            </a:r>
            <a:r>
              <a:rPr lang="en-US" altLang="ru-RU" sz="1400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US" altLang="ru-RU" sz="1400" dirty="0" smtClean="0">
                <a:solidFill>
                  <a:srgbClr val="0000CC"/>
                </a:solidFill>
              </a:rPr>
              <a:t>RuPAC-2016</a:t>
            </a:r>
            <a:endParaRPr lang="en-US" altLang="ru-RU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47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1" y="675316"/>
            <a:ext cx="3518047" cy="26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81" y="675316"/>
            <a:ext cx="3132102" cy="26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97" y="699792"/>
            <a:ext cx="3407702" cy="26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3720" y="0"/>
            <a:ext cx="252028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Ring dynamic aperture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63589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FF-quads fringe fields shrink DA 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5935" y="435982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</a:rPr>
              <a:t>Beta_IP</a:t>
            </a:r>
            <a:r>
              <a:rPr lang="en-US" sz="1400" dirty="0" smtClean="0">
                <a:solidFill>
                  <a:srgbClr val="0000CC"/>
                </a:solidFill>
              </a:rPr>
              <a:t>=0.35 m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6967" y="435982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</a:rPr>
              <a:t>Beta_IP</a:t>
            </a:r>
            <a:r>
              <a:rPr lang="en-US" sz="1400" dirty="0" smtClean="0">
                <a:solidFill>
                  <a:srgbClr val="0000CC"/>
                </a:solidFill>
              </a:rPr>
              <a:t>=0.50 m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92720" y="409478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</a:rPr>
              <a:t>Beta_IP</a:t>
            </a:r>
            <a:r>
              <a:rPr lang="en-US" sz="1400" dirty="0" smtClean="0">
                <a:solidFill>
                  <a:srgbClr val="0000CC"/>
                </a:solidFill>
              </a:rPr>
              <a:t>=0.60 m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34" y="5046011"/>
            <a:ext cx="1340586" cy="5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6" y="5046011"/>
            <a:ext cx="1478961" cy="6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99" y="4708103"/>
            <a:ext cx="33432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009900" y="3680952"/>
            <a:ext cx="189359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</a:rPr>
              <a:t>25 % luminosity decrease</a:t>
            </a:r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358" y="4352137"/>
            <a:ext cx="2242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</a:rPr>
              <a:t>Beta_IP</a:t>
            </a:r>
            <a:r>
              <a:rPr lang="en-US" sz="2000" dirty="0">
                <a:solidFill>
                  <a:srgbClr val="0000CC"/>
                </a:solidFill>
              </a:rPr>
              <a:t>=0.35 m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09960" y="4380268"/>
            <a:ext cx="2161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</a:rPr>
              <a:t>Beta_IP</a:t>
            </a:r>
            <a:r>
              <a:rPr lang="en-US" sz="2000" dirty="0">
                <a:solidFill>
                  <a:srgbClr val="0000CC"/>
                </a:solidFill>
              </a:rPr>
              <a:t>=0.60 m</a:t>
            </a:r>
            <a:endParaRPr lang="ru-RU" sz="2000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3186627" y="4352137"/>
            <a:ext cx="2583447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" y="3567921"/>
            <a:ext cx="2436951" cy="76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3680952"/>
            <a:ext cx="4068088" cy="67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44008" y="5949280"/>
            <a:ext cx="4469493" cy="338554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u</a:t>
            </a:r>
            <a:r>
              <a:rPr lang="en-US" sz="1600" dirty="0" smtClean="0">
                <a:solidFill>
                  <a:srgbClr val="0000CC"/>
                </a:solidFill>
              </a:rPr>
              <a:t>se </a:t>
            </a:r>
            <a:r>
              <a:rPr lang="en-US" sz="1600" dirty="0" err="1" smtClean="0">
                <a:solidFill>
                  <a:srgbClr val="0000CC"/>
                </a:solidFill>
              </a:rPr>
              <a:t>octupoles</a:t>
            </a:r>
            <a:r>
              <a:rPr lang="en-US" sz="1600" dirty="0" smtClean="0">
                <a:solidFill>
                  <a:srgbClr val="0000CC"/>
                </a:solidFill>
              </a:rPr>
              <a:t> to “correct” fringe field effect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7611680" y="5265251"/>
            <a:ext cx="947256" cy="3616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33210"/>
          <a:stretch/>
        </p:blipFill>
        <p:spPr bwMode="auto">
          <a:xfrm>
            <a:off x="177529" y="184667"/>
            <a:ext cx="2958706" cy="182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0"/>
            <a:ext cx="300159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Correction magnets setup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09" y="184668"/>
            <a:ext cx="2044063" cy="142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613245"/>
            <a:ext cx="2089563" cy="145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029838"/>
            <a:ext cx="1658596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Chromaticity correction</a:t>
            </a:r>
            <a:endParaRPr lang="ru-RU" sz="1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0874" y="1011073"/>
            <a:ext cx="1627561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X-Y coupling correction</a:t>
            </a:r>
            <a:endParaRPr lang="ru-RU" sz="1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996" y="2010729"/>
            <a:ext cx="1322011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sF1=43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sD1=173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000CC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sF2=43 </a:t>
            </a:r>
            <a:r>
              <a:rPr lang="en-US" sz="1200" dirty="0">
                <a:solidFill>
                  <a:srgbClr val="0000CC"/>
                </a:solidFill>
                <a:latin typeface="Calibri"/>
              </a:rPr>
              <a:t>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sD2=173 </a:t>
            </a:r>
            <a:r>
              <a:rPr lang="en-US" sz="1200" dirty="0">
                <a:solidFill>
                  <a:srgbClr val="0000CC"/>
                </a:solidFill>
                <a:latin typeface="Calibri"/>
              </a:rPr>
              <a:t>T/m^2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6587" y="3666738"/>
            <a:ext cx="110038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0000CC"/>
                </a:solidFill>
                <a:latin typeface="Calibri"/>
              </a:rPr>
              <a:t>Bx</a:t>
            </a:r>
            <a:r>
              <a:rPr lang="en-US" sz="1600" dirty="0" smtClean="0">
                <a:solidFill>
                  <a:srgbClr val="0000CC"/>
                </a:solidFill>
                <a:latin typeface="Calibri"/>
              </a:rPr>
              <a:t>=0.15 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CC"/>
                </a:solidFill>
                <a:latin typeface="Calibri"/>
              </a:rPr>
              <a:t>By=0.15 T</a:t>
            </a:r>
            <a:endParaRPr lang="en-US" sz="16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7471" y="2190419"/>
            <a:ext cx="1016892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[T/m]:   -2.48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0.18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0.57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0.64</a:t>
            </a:r>
            <a:endParaRPr lang="en-US" sz="1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996" y="3240560"/>
            <a:ext cx="1322011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sF1=48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sD1=185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000CC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sF2=48 </a:t>
            </a:r>
            <a:r>
              <a:rPr lang="en-US" sz="1200" dirty="0">
                <a:solidFill>
                  <a:srgbClr val="0000CC"/>
                </a:solidFill>
                <a:latin typeface="Calibri"/>
              </a:rPr>
              <a:t>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sD2=185 </a:t>
            </a:r>
            <a:r>
              <a:rPr lang="en-US" sz="1200" dirty="0">
                <a:solidFill>
                  <a:srgbClr val="0000CC"/>
                </a:solidFill>
                <a:latin typeface="Calibri"/>
              </a:rPr>
              <a:t>T/m^2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63766" y="3407319"/>
            <a:ext cx="1183209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Orbit correction</a:t>
            </a:r>
            <a:endParaRPr lang="ru-RU" sz="1200" dirty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47" y="621955"/>
            <a:ext cx="2208537" cy="140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469943" y="1011071"/>
            <a:ext cx="2374065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Fringe fields correction</a:t>
            </a:r>
            <a:endParaRPr lang="ru-RU" sz="1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4941" y="1994822"/>
            <a:ext cx="1184067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</a:t>
            </a: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F1=150 T/m^3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</a:t>
            </a: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F2=60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000CC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oF1=150 T/m^3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oF2=60 T/m^2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7339" y="3255865"/>
            <a:ext cx="1016892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[T/m]:   -2.51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0.26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0.59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0.61</a:t>
            </a:r>
            <a:endParaRPr lang="en-US" sz="120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4942" y="3162885"/>
            <a:ext cx="1184067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</a:t>
            </a: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F1=150 T/m^3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</a:t>
            </a:r>
            <a:r>
              <a:rPr lang="en-US" sz="1200" dirty="0" smtClean="0">
                <a:solidFill>
                  <a:srgbClr val="0000CC"/>
                </a:solidFill>
                <a:latin typeface="Calibri"/>
              </a:rPr>
              <a:t>F2=60 T/m^2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000CC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oF1=150 T/m^3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CC"/>
                </a:solidFill>
                <a:latin typeface="Calibri"/>
              </a:rPr>
              <a:t>oF2=60 T/m^2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20701" y="3563723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9.10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87861" y="2421251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9.44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31579" y="3386928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9.10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98739" y="2244455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9.44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89161" y="364328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+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B76E-EE24-4426-9217-C5D1E04A9D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9" y="4667250"/>
            <a:ext cx="915777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83" y="369332"/>
            <a:ext cx="4572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27900" y="0"/>
            <a:ext cx="18161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Ring tune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83267" y="5237972"/>
            <a:ext cx="479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9.10                      9.44</a:t>
            </a:r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3831707" y="5237972"/>
            <a:ext cx="1543751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78146" y="5760048"/>
            <a:ext cx="429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3 % of focusing strength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70992"/>
            <a:ext cx="9055100" cy="4948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25400"/>
            <a:ext cx="5524500" cy="30282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0900" y="5676900"/>
            <a:ext cx="3441700" cy="6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36261" y="5238234"/>
            <a:ext cx="222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C</a:t>
            </a:r>
            <a:r>
              <a:rPr lang="ru-RU" sz="2000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SRC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5245100" y="5231884"/>
            <a:ext cx="2813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i="1" dirty="0" smtClean="0">
                <a:solidFill>
                  <a:srgbClr val="000090"/>
                </a:solidFill>
              </a:rPr>
              <a:t>Ar            </a:t>
            </a:r>
            <a:r>
              <a:rPr lang="ru-RU" sz="2000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i="1" dirty="0" smtClean="0">
                <a:solidFill>
                  <a:srgbClr val="000090"/>
                </a:solidFill>
              </a:rPr>
              <a:t>Kr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endParaRPr lang="en-US" sz="20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83150" y="5695950"/>
            <a:ext cx="14859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152400"/>
            <a:ext cx="4160113" cy="400110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Run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</a:rPr>
              <a:t>55: </a:t>
            </a:r>
            <a:r>
              <a:rPr lang="en-US" sz="2000" i="1" dirty="0" smtClean="0">
                <a:solidFill>
                  <a:srgbClr val="000090"/>
                </a:solidFill>
              </a:rPr>
              <a:t>February </a:t>
            </a:r>
            <a:r>
              <a:rPr lang="mr-IN" sz="2000" i="1" dirty="0" smtClean="0">
                <a:solidFill>
                  <a:srgbClr val="000090"/>
                </a:solidFill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</a:rPr>
              <a:t> April </a:t>
            </a:r>
            <a:r>
              <a:rPr lang="ru-RU" sz="2000" b="1" i="1" dirty="0" smtClean="0">
                <a:solidFill>
                  <a:srgbClr val="000090"/>
                </a:solidFill>
              </a:rPr>
              <a:t>2018 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0338" y="767834"/>
            <a:ext cx="3602362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1600" b="1" i="1" dirty="0" smtClean="0">
                <a:solidFill>
                  <a:srgbClr val="000090"/>
                </a:solidFill>
              </a:rPr>
              <a:t>Two tech runs @ 2016-2017</a:t>
            </a:r>
          </a:p>
          <a:p>
            <a:pPr>
              <a:buClr>
                <a:srgbClr val="FF0D1A"/>
              </a:buClr>
            </a:pPr>
            <a:endParaRPr lang="en-US" sz="16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1600" b="1" i="1" dirty="0" smtClean="0">
                <a:solidFill>
                  <a:srgbClr val="000090"/>
                </a:solidFill>
              </a:rPr>
              <a:t>the first run with startup  configuration of BM@N</a:t>
            </a:r>
          </a:p>
          <a:p>
            <a:pPr algn="r">
              <a:buClr>
                <a:srgbClr val="FF0D1A"/>
              </a:buClr>
            </a:pPr>
            <a:endParaRPr lang="ru-RU" sz="16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1600" b="1" i="1" dirty="0">
                <a:solidFill>
                  <a:srgbClr val="000090"/>
                </a:solidFill>
              </a:rPr>
              <a:t>e</a:t>
            </a:r>
            <a:r>
              <a:rPr lang="en-US" sz="1600" b="1" i="1" dirty="0" smtClean="0">
                <a:solidFill>
                  <a:srgbClr val="000090"/>
                </a:solidFill>
              </a:rPr>
              <a:t>xperiment </a:t>
            </a:r>
            <a:r>
              <a:rPr lang="ru-RU" sz="1600" b="1" i="1" dirty="0" smtClean="0">
                <a:solidFill>
                  <a:srgbClr val="000090"/>
                </a:solidFill>
              </a:rPr>
              <a:t> </a:t>
            </a:r>
            <a:r>
              <a:rPr lang="en-US" sz="1600" b="1" i="1" dirty="0" smtClean="0">
                <a:solidFill>
                  <a:srgbClr val="000090"/>
                </a:solidFill>
              </a:rPr>
              <a:t>BM@N SRC</a:t>
            </a:r>
            <a:endParaRPr lang="en-US" sz="16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23850" y="2740891"/>
            <a:ext cx="8394700" cy="2453409"/>
            <a:chOff x="577326" y="4163291"/>
            <a:chExt cx="7734300" cy="2146379"/>
          </a:xfrm>
        </p:grpSpPr>
        <p:grpSp>
          <p:nvGrpSpPr>
            <p:cNvPr id="42" name="Group 41"/>
            <p:cNvGrpSpPr/>
            <p:nvPr/>
          </p:nvGrpSpPr>
          <p:grpSpPr>
            <a:xfrm>
              <a:off x="577326" y="4163291"/>
              <a:ext cx="7734300" cy="2146379"/>
              <a:chOff x="894826" y="3071091"/>
              <a:chExt cx="7734300" cy="214637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94826" y="3071091"/>
                <a:ext cx="7734300" cy="2146379"/>
                <a:chOff x="894826" y="3071091"/>
                <a:chExt cx="7734300" cy="2146379"/>
              </a:xfrm>
            </p:grpSpPr>
            <p:pic>
              <p:nvPicPr>
                <p:cNvPr id="46" name="Picture 45" descr="Screen Shot 2018-03-30 at 09.42.59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826" y="3071091"/>
                  <a:ext cx="7734300" cy="2112818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1147234" y="4868332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0,5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302934" y="4870450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418417" y="48662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633384" y="4870449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780617" y="48789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987117" y="487256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3,0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073400" y="4042833"/>
                  <a:ext cx="676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</a:rPr>
                    <a:t>Kr</a:t>
                  </a:r>
                  <a:r>
                    <a:rPr lang="en-US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ru-RU" baseline="30000" dirty="0" smtClean="0">
                      <a:solidFill>
                        <a:srgbClr val="FFFFFF"/>
                      </a:solidFill>
                    </a:rPr>
                    <a:t>6</a:t>
                  </a:r>
                  <a:r>
                    <a:rPr lang="en-US" baseline="30000" dirty="0" smtClean="0">
                      <a:solidFill>
                        <a:srgbClr val="FFFFFF"/>
                      </a:solidFill>
                    </a:rPr>
                    <a:t>+</a:t>
                  </a:r>
                  <a:endParaRPr lang="en-US" baseline="300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944034" y="3172882"/>
                <a:ext cx="1211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bg1"/>
                    </a:solidFill>
                  </a:rPr>
                  <a:t>30/03/2018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7666567" y="596476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6781800" y="5695950"/>
            <a:ext cx="111125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4289" y="6184900"/>
            <a:ext cx="63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03.04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24200" y="6308725"/>
            <a:ext cx="2895600" cy="476250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08725"/>
            <a:ext cx="2133600" cy="476250"/>
          </a:xfrm>
          <a:prstGeom prst="rect">
            <a:avLst/>
          </a:prstGeo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4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75500" y="0"/>
            <a:ext cx="19685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Ring tune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85900" y="0"/>
            <a:ext cx="513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9.10                      9.44</a:t>
            </a:r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2852886" y="45587"/>
            <a:ext cx="1543751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" y="477635"/>
            <a:ext cx="910589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" y="3790949"/>
            <a:ext cx="9105893" cy="30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eks-f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3479800" y="6038850"/>
            <a:ext cx="198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kumimoji="1" lang="en-US" altLang="ru-RU" sz="28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ru-RU" altLang="ru-RU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5295900" y="-6350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2000" b="1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NICA-MPD heavy-ion program</a:t>
            </a:r>
            <a:endParaRPr lang="ru-RU" altLang="ru-RU" sz="2000" b="1" dirty="0" smtClean="0">
              <a:solidFill>
                <a:srgbClr val="0000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19" y="800100"/>
            <a:ext cx="6373581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902450" y="6356350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A75D7AF8-2B72-4FC8-8C7C-DF4250FF659D}" type="slidenum">
              <a:rPr lang="ru-RU" altLang="ru-RU" smtClean="0"/>
              <a:pPr/>
              <a:t>52</a:t>
            </a:fld>
            <a:endParaRPr lang="ru-RU" altLang="ru-RU" smtClean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" y="0"/>
            <a:ext cx="2743199" cy="4708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</a:rPr>
              <a:t>Main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properties, EOS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 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- particle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yields &amp; spectra, ratios, </a:t>
            </a:r>
            <a:r>
              <a:rPr lang="en-US" sz="1500" b="1" dirty="0" err="1">
                <a:solidFill>
                  <a:srgbClr val="C00000"/>
                </a:solidFill>
                <a:latin typeface="Arial" pitchFamily="34" charset="0"/>
              </a:rPr>
              <a:t>femtoscopy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flow</a:t>
            </a:r>
            <a:endParaRPr lang="en-US" sz="1500" i="1" dirty="0">
              <a:solidFill>
                <a:srgbClr val="C00000"/>
              </a:solidFill>
              <a:latin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In-Medium modification of hadron</a:t>
            </a:r>
            <a:r>
              <a:rPr lang="ru-RU" sz="1500" b="1" i="1" dirty="0">
                <a:solidFill>
                  <a:srgbClr val="17375E"/>
                </a:solidFill>
                <a:latin typeface="Arial" pitchFamily="34" charset="0"/>
              </a:rPr>
              <a:t>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</a:rPr>
              <a:t>properties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500" dirty="0" smtClean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- onset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of low-mass </a:t>
            </a:r>
            <a:r>
              <a:rPr lang="en-US" sz="1500" b="1" dirty="0" err="1">
                <a:solidFill>
                  <a:srgbClr val="C00000"/>
                </a:solidFill>
                <a:latin typeface="Arial" pitchFamily="34" charset="0"/>
              </a:rPr>
              <a:t>dilepton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</a:rPr>
              <a:t>enhancement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500" b="1" i="1" dirty="0" err="1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Deconfinement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 (chiral) phase transition at high </a:t>
            </a:r>
            <a:r>
              <a:rPr lang="en-US" sz="1500" b="1" i="1" dirty="0" err="1">
                <a:solidFill>
                  <a:srgbClr val="17375E"/>
                </a:solidFill>
                <a:latin typeface="Symbol" pitchFamily="18" charset="2"/>
                <a:sym typeface="Wingdings" pitchFamily="2" charset="2"/>
              </a:rPr>
              <a:t>r</a:t>
            </a:r>
            <a:r>
              <a:rPr lang="en-US" sz="1500" b="1" i="1" baseline="-25000" dirty="0" err="1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B</a:t>
            </a:r>
            <a:endParaRPr lang="en-US" sz="1500" b="1" i="1" baseline="-25000" dirty="0">
              <a:solidFill>
                <a:srgbClr val="17375E"/>
              </a:solidFill>
              <a:latin typeface="Arial" pitchFamily="34" charset="0"/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    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- enhanced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strangeness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production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QCD Critical Point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    - event-by-event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fluctuations &amp;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 correlations</a:t>
            </a:r>
            <a:endParaRPr lang="en-US" sz="1500" b="1" i="1" dirty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Y-N (</a:t>
            </a:r>
            <a:r>
              <a:rPr lang="en-US" sz="1500" b="1" i="1" dirty="0" err="1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hyperon</a:t>
            </a: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-Nucleon) interactions </a:t>
            </a:r>
            <a:r>
              <a:rPr lang="en-US" sz="1500" b="1" i="1" dirty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in </a:t>
            </a:r>
            <a:r>
              <a:rPr lang="en-US" sz="1500" b="1" i="1" dirty="0" smtClean="0">
                <a:solidFill>
                  <a:srgbClr val="17375E"/>
                </a:solidFill>
                <a:latin typeface="Arial" pitchFamily="34" charset="0"/>
                <a:sym typeface="Wingdings" pitchFamily="2" charset="2"/>
              </a:rPr>
              <a:t>dense nuclear matter </a:t>
            </a:r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- </a:t>
            </a:r>
            <a:r>
              <a:rPr lang="en-US" sz="1500" b="1" dirty="0" err="1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hypernuclei</a:t>
            </a:r>
            <a:endParaRPr lang="ru-RU" sz="15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693" t="19695" r="63611"/>
          <a:stretch/>
        </p:blipFill>
        <p:spPr>
          <a:xfrm>
            <a:off x="4753586" y="1444664"/>
            <a:ext cx="1863113" cy="118463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321425"/>
            <a:ext cx="2895600" cy="476250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21425"/>
            <a:ext cx="2133600" cy="476250"/>
          </a:xfrm>
          <a:prstGeom prst="rect">
            <a:avLst/>
          </a:prstGeo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150" r="11793" b="8410"/>
          <a:stretch/>
        </p:blipFill>
        <p:spPr>
          <a:xfrm>
            <a:off x="6591300" y="3060700"/>
            <a:ext cx="2463800" cy="2074999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6120" y="3683000"/>
            <a:ext cx="6365180" cy="1368709"/>
          </a:xfrm>
          <a:prstGeom prst="rect">
            <a:avLst/>
          </a:prstGeom>
          <a:solidFill>
            <a:srgbClr val="FFFEF8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in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49920" y="448305"/>
            <a:ext cx="7622480" cy="327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Physics tasks</a:t>
            </a:r>
          </a:p>
          <a:p>
            <a:pPr marL="285750" indent="-285750" eaLnBrk="1" hangingPunct="1">
              <a:spcBef>
                <a:spcPts val="0"/>
              </a:spcBef>
            </a:pPr>
            <a:r>
              <a:rPr lang="en-US" altLang="en-US" sz="1800" dirty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</a:t>
            </a: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studies</a:t>
            </a: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1800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-Yan pairs            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              J/ψ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altLang="en-US" sz="1800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pin-dependent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elastic </a:t>
            </a:r>
            <a:r>
              <a:rPr lang="en-US" altLang="en-US" sz="18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pp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; 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exclusive hadron production;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production of hadrons with  high </a:t>
            </a:r>
            <a:r>
              <a:rPr lang="en-US" altLang="en-US" sz="1800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i="1" baseline="-25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3"/>
          <a:stretch/>
        </p:blipFill>
        <p:spPr bwMode="auto">
          <a:xfrm>
            <a:off x="387380" y="1583184"/>
            <a:ext cx="1873219" cy="11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0"/>
          <a:stretch/>
        </p:blipFill>
        <p:spPr bwMode="auto">
          <a:xfrm>
            <a:off x="2512025" y="1660988"/>
            <a:ext cx="1724752" cy="9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900" y="5118894"/>
            <a:ext cx="8788400" cy="1615827"/>
          </a:xfrm>
          <a:prstGeom prst="rect">
            <a:avLst/>
          </a:prstGeom>
          <a:solidFill>
            <a:srgbClr val="A3C9FF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SPD</a:t>
            </a:r>
            <a:r>
              <a:rPr lang="en-US" b="1" dirty="0">
                <a:solidFill>
                  <a:srgbClr val="000090"/>
                </a:solidFill>
              </a:rPr>
              <a:t>/NICA </a:t>
            </a:r>
            <a:r>
              <a:rPr lang="en-US" dirty="0">
                <a:solidFill>
                  <a:srgbClr val="000090"/>
                </a:solidFill>
              </a:rPr>
              <a:t>will provide a unique opportunity </a:t>
            </a:r>
            <a:r>
              <a:rPr lang="en-US" b="1" i="1" dirty="0" smtClean="0">
                <a:solidFill>
                  <a:srgbClr val="3366FF"/>
                </a:solidFill>
              </a:rPr>
              <a:t>not </a:t>
            </a:r>
            <a:r>
              <a:rPr lang="en-US" b="1" i="1" dirty="0">
                <a:solidFill>
                  <a:srgbClr val="3366FF"/>
                </a:solidFill>
              </a:rPr>
              <a:t>available at other facilit</a:t>
            </a:r>
            <a:r>
              <a:rPr lang="en-US" b="1" dirty="0">
                <a:solidFill>
                  <a:srgbClr val="3366FF"/>
                </a:solidFill>
              </a:rPr>
              <a:t>ies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dirty="0">
                <a:solidFill>
                  <a:srgbClr val="000090"/>
                </a:solidFill>
              </a:rPr>
              <a:t>to study all </a:t>
            </a:r>
            <a:r>
              <a:rPr lang="en-US" b="1" dirty="0">
                <a:solidFill>
                  <a:srgbClr val="00009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eight </a:t>
            </a:r>
            <a:r>
              <a:rPr lang="en-US" b="1" dirty="0">
                <a:solidFill>
                  <a:srgbClr val="000090"/>
                </a:solidFill>
              </a:rPr>
              <a:t>nucleon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PDF</a:t>
            </a:r>
            <a:r>
              <a:rPr lang="en-US" dirty="0" smtClean="0">
                <a:solidFill>
                  <a:srgbClr val="000090"/>
                </a:solidFill>
              </a:rPr>
              <a:t> in </a:t>
            </a:r>
            <a:r>
              <a:rPr lang="en-US" dirty="0">
                <a:solidFill>
                  <a:srgbClr val="000090"/>
                </a:solidFill>
              </a:rPr>
              <a:t>one experiment </a:t>
            </a:r>
            <a:endParaRPr lang="en-US" dirty="0" smtClean="0">
              <a:solidFill>
                <a:srgbClr val="000090"/>
              </a:solidFill>
            </a:endParaRP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</a:rPr>
              <a:t>and </a:t>
            </a:r>
            <a:r>
              <a:rPr lang="en-US" dirty="0">
                <a:solidFill>
                  <a:srgbClr val="000090"/>
                </a:solidFill>
              </a:rPr>
              <a:t>obtain comprehensive information on the nucleon spin structure 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FF0000"/>
                </a:solidFill>
              </a:rPr>
              <a:t>at high statistical level and with minimal systematic uncertainties</a:t>
            </a:r>
            <a:r>
              <a:rPr lang="en-US" dirty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25" name="Picture 8" descr="Slide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0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27000" y="832802"/>
            <a:ext cx="8636448" cy="2443798"/>
          </a:xfrm>
          <a:prstGeom prst="rect">
            <a:avLst/>
          </a:prstGeom>
          <a:solidFill>
            <a:srgbClr val="9DFCFF"/>
          </a:solidFill>
        </p:spPr>
        <p:txBody>
          <a:bodyPr>
            <a:noAutofit/>
          </a:bodyPr>
          <a:lstStyle>
            <a:lvl1pPr marL="341313" indent="-341313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000">
                <a:solidFill>
                  <a:srgbClr val="000000"/>
                </a:solidFill>
                <a:latin typeface="+mj-lt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j-lt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Timeline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90"/>
                </a:solidFill>
              </a:rPr>
              <a:t>o</a:t>
            </a:r>
            <a:r>
              <a:rPr lang="en-US" sz="2000" dirty="0" smtClean="0">
                <a:solidFill>
                  <a:srgbClr val="000090"/>
                </a:solidFill>
              </a:rPr>
              <a:t>pen a project </a:t>
            </a:r>
            <a:r>
              <a:rPr lang="en-US" sz="2000" dirty="0">
                <a:solidFill>
                  <a:srgbClr val="000090"/>
                </a:solidFill>
              </a:rPr>
              <a:t>for the </a:t>
            </a:r>
            <a:r>
              <a:rPr lang="en-US" sz="2000" b="1" dirty="0">
                <a:solidFill>
                  <a:srgbClr val="000090"/>
                </a:solidFill>
              </a:rPr>
              <a:t>SPD </a:t>
            </a:r>
            <a:r>
              <a:rPr lang="en-US" sz="2000" b="1" dirty="0" smtClean="0">
                <a:solidFill>
                  <a:srgbClr val="000090"/>
                </a:solidFill>
              </a:rPr>
              <a:t>design: </a:t>
            </a:r>
            <a:r>
              <a:rPr lang="en-US" sz="2000" dirty="0" smtClean="0">
                <a:solidFill>
                  <a:srgbClr val="000090"/>
                </a:solidFill>
              </a:rPr>
              <a:t>					 </a:t>
            </a:r>
            <a:r>
              <a:rPr lang="en-US" sz="2000" b="1" dirty="0">
                <a:solidFill>
                  <a:srgbClr val="00009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 Jan.  2019</a:t>
            </a:r>
            <a:endParaRPr lang="en-US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p</a:t>
            </a:r>
            <a:r>
              <a:rPr lang="en-US" sz="2000" kern="0" dirty="0" smtClean="0">
                <a:solidFill>
                  <a:srgbClr val="000090"/>
                </a:solidFill>
              </a:rPr>
              <a:t>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CDR:									 	         </a:t>
            </a:r>
            <a:r>
              <a:rPr lang="en-US" sz="2000" b="1" kern="0" dirty="0" smtClean="0">
                <a:solidFill>
                  <a:srgbClr val="FF0000"/>
                </a:solidFill>
              </a:rPr>
              <a:t> 2019</a:t>
            </a:r>
            <a:r>
              <a:rPr lang="en-US" sz="2000" b="1" kern="0" dirty="0" smtClean="0">
                <a:solidFill>
                  <a:srgbClr val="000090"/>
                </a:solidFill>
              </a:rPr>
              <a:t>	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 smtClean="0">
                <a:solidFill>
                  <a:srgbClr val="000090"/>
                </a:solidFill>
              </a:rPr>
              <a:t>preparation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TDR</a:t>
            </a:r>
            <a:r>
              <a:rPr lang="en-US" sz="2000" kern="0" dirty="0" smtClean="0">
                <a:solidFill>
                  <a:srgbClr val="000090"/>
                </a:solidFill>
              </a:rPr>
              <a:t> (</a:t>
            </a:r>
            <a:r>
              <a:rPr lang="en-US" sz="2000" kern="0" dirty="0">
                <a:solidFill>
                  <a:srgbClr val="000090"/>
                </a:solidFill>
              </a:rPr>
              <a:t>+</a:t>
            </a:r>
            <a:r>
              <a:rPr lang="en-US" sz="2000" kern="0" dirty="0" smtClean="0">
                <a:solidFill>
                  <a:srgbClr val="000090"/>
                </a:solidFill>
              </a:rPr>
              <a:t> prototyping); stage I: 		          </a:t>
            </a:r>
            <a:r>
              <a:rPr lang="en-US" sz="2000" b="1" kern="0" dirty="0" smtClean="0">
                <a:solidFill>
                  <a:srgbClr val="000090"/>
                </a:solidFill>
              </a:rPr>
              <a:t> 2020 – 2022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							</a:t>
            </a: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    stage II</a:t>
            </a:r>
            <a:r>
              <a:rPr lang="en-US" sz="2000" b="1" kern="0" dirty="0" smtClean="0">
                <a:solidFill>
                  <a:srgbClr val="000090"/>
                </a:solidFill>
              </a:rPr>
              <a:t>:                                2023</a:t>
            </a:r>
            <a:endParaRPr lang="ru-RU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c</a:t>
            </a:r>
            <a:r>
              <a:rPr lang="en-US" sz="2000" kern="0" dirty="0" smtClean="0">
                <a:solidFill>
                  <a:srgbClr val="000090"/>
                </a:solidFill>
              </a:rPr>
              <a:t>onstruction of the detector: 							     </a:t>
            </a:r>
            <a:r>
              <a:rPr lang="en-US" sz="2000" b="1" kern="0" dirty="0" smtClean="0">
                <a:solidFill>
                  <a:srgbClr val="000090"/>
                </a:solidFill>
              </a:rPr>
              <a:t>2022 </a:t>
            </a:r>
            <a:r>
              <a:rPr lang="en-US" sz="2000" b="1" kern="0" dirty="0">
                <a:solidFill>
                  <a:srgbClr val="000090"/>
                </a:solidFill>
              </a:rPr>
              <a:t>– </a:t>
            </a:r>
            <a:r>
              <a:rPr lang="en-US" sz="2000" b="1" kern="0" dirty="0" smtClean="0">
                <a:solidFill>
                  <a:srgbClr val="000090"/>
                </a:solidFill>
              </a:rPr>
              <a:t>2025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f</a:t>
            </a:r>
            <a:r>
              <a:rPr lang="en-US" sz="2000" kern="0" dirty="0" smtClean="0">
                <a:solidFill>
                  <a:srgbClr val="000090"/>
                </a:solidFill>
              </a:rPr>
              <a:t>irst measurements: 											  </a:t>
            </a:r>
            <a:r>
              <a:rPr lang="en-US" sz="2000" b="1" kern="0" dirty="0" smtClean="0">
                <a:solidFill>
                  <a:srgbClr val="000090"/>
                </a:solidFill>
              </a:rPr>
              <a:t> </a:t>
            </a:r>
            <a:r>
              <a:rPr lang="en-US" sz="2000" b="1" kern="0" dirty="0" smtClean="0">
                <a:solidFill>
                  <a:srgbClr val="FF0000"/>
                </a:solidFill>
              </a:rPr>
              <a:t> 2025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762250" y="120650"/>
            <a:ext cx="4514850" cy="461665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Spin Physics Detector (SPD)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21263" y="1859340"/>
            <a:ext cx="39449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  <a:cs typeface="Arial" pitchFamily="34" charset="0"/>
              </a:rPr>
              <a:t>Routine operation of SPI and new fore-injector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2060"/>
                </a:solidFill>
                <a:cs typeface="Arial" pitchFamily="34" charset="0"/>
              </a:rPr>
              <a:t>Polarized deuteron acceleration:  Intensity up to </a:t>
            </a:r>
            <a:r>
              <a:rPr lang="en-US" altLang="ru-RU" sz="1800" b="1" dirty="0">
                <a:solidFill>
                  <a:srgbClr val="0000CC"/>
                </a:solidFill>
                <a:cs typeface="Arial" pitchFamily="34" charset="0"/>
              </a:rPr>
              <a:t>2</a:t>
            </a:r>
            <a:r>
              <a:rPr lang="en-US" altLang="ru-RU" sz="1800" b="1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*10</a:t>
            </a:r>
            <a:r>
              <a:rPr lang="en-US" altLang="ru-RU" sz="1800" b="1" baseline="30000" dirty="0">
                <a:solidFill>
                  <a:srgbClr val="0000CC"/>
                </a:solidFill>
                <a:cs typeface="Arial" pitchFamily="34" charset="0"/>
                <a:sym typeface="Symbol" pitchFamily="18" charset="2"/>
              </a:rPr>
              <a:t>9 </a:t>
            </a:r>
            <a:r>
              <a:rPr lang="en-US" altLang="ru-RU" sz="1800" dirty="0">
                <a:solidFill>
                  <a:srgbClr val="002060"/>
                </a:solidFill>
                <a:cs typeface="Arial" pitchFamily="34" charset="0"/>
              </a:rPr>
              <a:t>per cycle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aseline="30000" dirty="0">
              <a:solidFill>
                <a:srgbClr val="002060"/>
              </a:solidFill>
              <a:cs typeface="Arial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aseline="30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6" name="Рисунок 5" descr="D:\!Butenko\-=Work=-\Dropbox\Nuclotron\53 RUN\Intensity-polor-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89025"/>
            <a:ext cx="49037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950" y="3854450"/>
            <a:ext cx="3455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cs typeface="Arial" pitchFamily="34" charset="0"/>
              </a:rPr>
              <a:t>Deuteron Spin Structure experiment, internal target</a:t>
            </a:r>
            <a:endParaRPr lang="ru-RU" altLang="ru-RU" sz="1800" b="1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70337" y="1371600"/>
            <a:ext cx="59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  <a:cs typeface="Arial" pitchFamily="34" charset="0"/>
              </a:rPr>
              <a:t>8E8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-50800" y="-2878"/>
            <a:ext cx="6207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400" dirty="0">
                <a:solidFill>
                  <a:srgbClr val="002060"/>
                </a:solidFill>
                <a:cs typeface="Arial" pitchFamily="34" charset="0"/>
              </a:rPr>
              <a:t>: polarized deuterons  and protons</a:t>
            </a:r>
            <a:endParaRPr lang="ru-RU" alt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/>
          <a:stretch>
            <a:fillRect/>
          </a:stretch>
        </p:blipFill>
        <p:spPr bwMode="auto">
          <a:xfrm>
            <a:off x="4267200" y="3854450"/>
            <a:ext cx="4876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7839706" y="3992562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1.8 E8</a:t>
            </a:r>
            <a:endParaRPr lang="ru-RU" altLang="ru-RU" sz="1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5844735" y="3429000"/>
            <a:ext cx="1856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cs typeface="Arial" pitchFamily="34" charset="0"/>
              </a:rPr>
              <a:t>Polarized protons</a:t>
            </a:r>
            <a:endParaRPr lang="ru-RU" altLang="ru-RU" sz="1800" b="1" dirty="0">
              <a:solidFill>
                <a:srgbClr val="0000CC"/>
              </a:solidFill>
              <a:cs typeface="Arial" pitchFamily="34" charset="0"/>
            </a:endParaRPr>
          </a:p>
        </p:txBody>
      </p:sp>
      <p:pic>
        <p:nvPicPr>
          <p:cNvPr id="13" name="Рисунок 13" descr="_MG_6703a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470400"/>
            <a:ext cx="34274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 bwMode="auto">
          <a:xfrm>
            <a:off x="6553200" y="64420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D0334E-36D4-4673-9DD8-88170C90C50C}" type="slidenum">
              <a:rPr lang="ru-RU" altLang="ru-RU" sz="1200" b="1" smtClean="0">
                <a:cs typeface="Arial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ru-RU" altLang="ru-RU" sz="1200" b="1">
              <a:cs typeface="Arial" pitchFamily="34" charset="0"/>
            </a:endParaRPr>
          </a:p>
        </p:txBody>
      </p:sp>
      <p:pic>
        <p:nvPicPr>
          <p:cNvPr id="4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b="7603"/>
          <a:stretch>
            <a:fillRect/>
          </a:stretch>
        </p:blipFill>
        <p:spPr bwMode="auto">
          <a:xfrm>
            <a:off x="844550" y="709613"/>
            <a:ext cx="8243888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03262" y="478631"/>
            <a:ext cx="4257704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12</a:t>
            </a:r>
            <a:r>
              <a:rPr lang="en-US" altLang="ru-RU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C</a:t>
            </a:r>
            <a:r>
              <a:rPr lang="en-US" altLang="ru-RU" b="1" baseline="300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+6</a:t>
            </a:r>
            <a:r>
              <a:rPr lang="en-US" altLang="ru-RU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beam extraction (3,5 Gev/u) </a:t>
            </a:r>
            <a:r>
              <a:rPr lang="en-US" altLang="ru-RU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RUN #55</a:t>
            </a:r>
            <a:endParaRPr lang="ru-RU" altLang="ru-RU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111375" y="2852738"/>
            <a:ext cx="4918075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5*10</a:t>
            </a:r>
            <a:r>
              <a:rPr lang="en-US" altLang="ru-RU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4s, </a:t>
            </a:r>
            <a:r>
              <a:rPr lang="en-US" alt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99,5%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1" r="14952" b="12540"/>
          <a:stretch>
            <a:fillRect/>
          </a:stretch>
        </p:blipFill>
        <p:spPr bwMode="auto">
          <a:xfrm>
            <a:off x="844550" y="4837113"/>
            <a:ext cx="73279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84438" y="5078413"/>
            <a:ext cx="38385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ru-RU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  2*10</a:t>
            </a:r>
            <a:r>
              <a:rPr lang="en-US" altLang="ru-RU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99,3%</a:t>
            </a:r>
            <a:endParaRPr lang="ru-RU" alt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22500" y="4568825"/>
            <a:ext cx="5949950" cy="369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ru-RU" b="1" baseline="30000" dirty="0">
                <a:solidFill>
                  <a:srgbClr val="0033CC"/>
                </a:solidFill>
                <a:latin typeface="Calibri" panose="020F0502020204030204" pitchFamily="34" charset="0"/>
              </a:rPr>
              <a:t>78</a:t>
            </a:r>
            <a:r>
              <a:rPr lang="en-US" alt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Kr</a:t>
            </a:r>
            <a:r>
              <a:rPr lang="en-US" altLang="ru-RU" b="1" baseline="30000" dirty="0">
                <a:solidFill>
                  <a:srgbClr val="0033CC"/>
                </a:solidFill>
                <a:latin typeface="Calibri" panose="020F0502020204030204" pitchFamily="34" charset="0"/>
              </a:rPr>
              <a:t>+26</a:t>
            </a:r>
            <a:r>
              <a:rPr lang="en-US" alt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 beam extraction (2,8 </a:t>
            </a:r>
            <a:r>
              <a:rPr lang="en-US" altLang="ru-RU" b="1" dirty="0" err="1">
                <a:solidFill>
                  <a:srgbClr val="0033CC"/>
                </a:solidFill>
                <a:latin typeface="Calibri" panose="020F0502020204030204" pitchFamily="34" charset="0"/>
              </a:rPr>
              <a:t>Gev</a:t>
            </a:r>
            <a:r>
              <a:rPr lang="en-US" alt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/u) </a:t>
            </a:r>
            <a:r>
              <a:rPr lang="en-US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RUN #55</a:t>
            </a:r>
            <a:endParaRPr lang="ru-RU" altLang="ru-RU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-3671"/>
            <a:ext cx="6207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8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2800" dirty="0" smtClean="0">
                <a:solidFill>
                  <a:srgbClr val="002060"/>
                </a:solidFill>
                <a:cs typeface="Arial" pitchFamily="34" charset="0"/>
              </a:rPr>
              <a:t>slow extraction</a:t>
            </a:r>
            <a:endParaRPr lang="ru-RU" altLang="ru-RU" sz="28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53200" y="6245222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56</a:t>
            </a:fld>
            <a:endParaRPr lang="ru-RU" altLang="ru-RU"/>
          </a:p>
        </p:txBody>
      </p:sp>
      <p:graphicFrame>
        <p:nvGraphicFramePr>
          <p:cNvPr id="4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0451"/>
              </p:ext>
            </p:extLst>
          </p:nvPr>
        </p:nvGraphicFramePr>
        <p:xfrm>
          <a:off x="185737" y="915987"/>
          <a:ext cx="8772526" cy="4229076"/>
        </p:xfrm>
        <a:graphic>
          <a:graphicData uri="http://schemas.openxmlformats.org/drawingml/2006/table">
            <a:tbl>
              <a:tblPr/>
              <a:tblGrid>
                <a:gridCol w="2965809"/>
                <a:gridCol w="2441623"/>
                <a:gridCol w="3365094"/>
              </a:tblGrid>
              <a:tr h="4487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 Parameter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Status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(June 2018)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Max.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magn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. field, T</a:t>
                      </a: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(1.7 T routine)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B-field ramp, T/s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0.8 (0.7 routine)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3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Accelerated particles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p–U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Symbol" pitchFamily="18" charset="2"/>
                        </a:rPr>
                        <a:t>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p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Symbol" pitchFamily="18" charset="2"/>
                        </a:rPr>
                        <a:t>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Symbol" pitchFamily="18" charset="2"/>
                        </a:rPr>
                        <a:t>,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 –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Xe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sym typeface="Symbol" pitchFamily="18" charset="2"/>
                      </a:endParaRP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2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Max. energy,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GeV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/u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12 (p), 5.8 (d)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4.5(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197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Au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79+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5.6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(d,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C),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3.6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38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Intensity, ions/cycle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3" marR="54003" marT="72007" marB="720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11(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p,d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2E9 (A &gt; 100) 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d 4*10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(2*10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routine),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7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Li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3+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3*10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C</a:t>
                      </a:r>
                      <a:r>
                        <a:rPr kumimoji="0" lang="en-US" sz="1600" b="1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Times New Roman" pitchFamily="18" charset="0"/>
                        </a:rPr>
                        <a:t>6+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2*10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78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Kr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26+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2*10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124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Xe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42+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sym typeface="Times New Roman" pitchFamily="18" charset="0"/>
                        </a:rPr>
                        <a:t>4</a:t>
                      </a:r>
                    </a:p>
                  </a:txBody>
                  <a:tcPr marL="54003" marR="54003" marT="72007" marB="720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" y="-3674"/>
            <a:ext cx="4457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4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2400" dirty="0" smtClean="0">
                <a:solidFill>
                  <a:srgbClr val="002060"/>
                </a:solidFill>
                <a:cs typeface="Arial" pitchFamily="34" charset="0"/>
              </a:rPr>
              <a:t>status for 2018</a:t>
            </a:r>
            <a:endParaRPr lang="ru-RU" alt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99404" y="5323582"/>
            <a:ext cx="6844596" cy="1508105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Symbol" pitchFamily="18" charset="2"/>
              </a:rPr>
              <a:t> </a:t>
            </a: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Acceleration of </a:t>
            </a:r>
            <a:r>
              <a:rPr kumimoji="1" lang="en-US" altLang="ru-RU" sz="2000" b="1" baseline="30000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sz="2000" b="1" baseline="30000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 up to 4.5 GeV/u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None/>
              <a:defRPr/>
            </a:pP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Symbol" pitchFamily="18" charset="2"/>
              </a:rPr>
              <a:t> 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Injection system for </a:t>
            </a:r>
            <a:r>
              <a:rPr kumimoji="1" lang="en-US" altLang="ru-RU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 from Booster at 578 MeV/u </a:t>
            </a:r>
            <a:endParaRPr kumimoji="1" lang="en-US" altLang="ru-RU" sz="2000" b="1" dirty="0">
              <a:solidFill>
                <a:srgbClr val="000066"/>
              </a:solidFill>
              <a:latin typeface="Calibri" panose="020F0502020204030204" pitchFamily="34" charset="0"/>
              <a:sym typeface="Apple Chancery"/>
            </a:endParaRPr>
          </a:p>
          <a:p>
            <a:pPr eaLnBrk="0" hangingPunct="0">
              <a:lnSpc>
                <a:spcPct val="120000"/>
              </a:lnSpc>
              <a:buFont typeface="Arial" pitchFamily="34" charset="0"/>
              <a:buNone/>
              <a:defRPr/>
            </a:pP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Symbol" pitchFamily="18" charset="2"/>
              </a:rPr>
              <a:t> 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Symbol" pitchFamily="18" charset="2"/>
              </a:rPr>
              <a:t>Slow e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xtraction system for </a:t>
            </a:r>
            <a:r>
              <a:rPr kumimoji="1" lang="en-US" altLang="ru-RU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197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Au</a:t>
            </a:r>
            <a:r>
              <a:rPr kumimoji="1" lang="en-US" altLang="ru-RU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79+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 at 1 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Symbol" pitchFamily="18" charset="2"/>
              </a:rPr>
              <a:t></a:t>
            </a:r>
            <a:r>
              <a:rPr kumimoji="1"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  <a:sym typeface="Apple Chancery"/>
              </a:rPr>
              <a:t> 4.5 GeV/u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None/>
              <a:defRPr/>
            </a:pP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Symbol" pitchFamily="18" charset="2"/>
              </a:rPr>
              <a:t> </a:t>
            </a:r>
            <a:r>
              <a:rPr kumimoji="1" lang="en-US" altLang="ru-RU" sz="2000" b="1" dirty="0">
                <a:solidFill>
                  <a:srgbClr val="000066"/>
                </a:solidFill>
                <a:latin typeface="Calibri" panose="020F0502020204030204" pitchFamily="34" charset="0"/>
                <a:sym typeface="Apple Chancery"/>
              </a:rPr>
              <a:t>Upgrade of control system (synchronization)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30201" y="5696114"/>
            <a:ext cx="1549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err="1">
                <a:solidFill>
                  <a:srgbClr val="0000CC"/>
                </a:solidFill>
                <a:cs typeface="Arial" pitchFamily="34" charset="0"/>
              </a:rPr>
              <a:t>Nuclotron</a:t>
            </a:r>
            <a:r>
              <a:rPr lang="en-US" altLang="ru-RU" sz="2400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ru-RU" sz="2400" dirty="0" smtClean="0">
                <a:solidFill>
                  <a:srgbClr val="002060"/>
                </a:solidFill>
                <a:cs typeface="Arial" pitchFamily="34" charset="0"/>
              </a:rPr>
              <a:t>tasks</a:t>
            </a:r>
            <a:endParaRPr lang="ru-RU" altLang="ru-RU" sz="24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" y="29673"/>
            <a:ext cx="5472608" cy="371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290" y="-27296"/>
            <a:ext cx="199546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00CC"/>
                </a:solidFill>
              </a:rPr>
              <a:t>Dy</a:t>
            </a:r>
            <a:r>
              <a:rPr lang="en-US" b="1" i="1" dirty="0" smtClean="0">
                <a:solidFill>
                  <a:srgbClr val="0000CC"/>
                </a:solidFill>
              </a:rPr>
              <a:t> –correction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79171" y="342036"/>
            <a:ext cx="104547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CC"/>
                </a:solidFill>
              </a:rPr>
              <a:t>- skipped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58293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44" y="3867741"/>
            <a:ext cx="2818740" cy="259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21" y="908720"/>
            <a:ext cx="3304507" cy="26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9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2" y="-27296"/>
            <a:ext cx="278755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X-Y Coupling suppression</a:t>
            </a:r>
            <a:endParaRPr lang="ru-RU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676"/>
            <a:ext cx="7325300" cy="330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3058" y="1807311"/>
            <a:ext cx="1093905" cy="258532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4 skew quads /</a:t>
            </a:r>
          </a:p>
          <a:p>
            <a:pPr algn="r"/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</a:rPr>
              <a:t>h</a:t>
            </a:r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alf ring [T/m]:</a:t>
            </a:r>
          </a:p>
          <a:p>
            <a:pPr algn="r"/>
            <a:endParaRPr lang="en-US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-2.48 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0.18 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0.57</a:t>
            </a:r>
          </a:p>
          <a:p>
            <a:pPr algn="r"/>
            <a:r>
              <a:rPr lang="en-US" dirty="0" smtClean="0">
                <a:solidFill>
                  <a:srgbClr val="0000CC"/>
                </a:solidFill>
                <a:latin typeface="Calibri" panose="020F0502020204030204" pitchFamily="34" charset="0"/>
              </a:rPr>
              <a:t>0.64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66" y="3699072"/>
            <a:ext cx="3860891" cy="271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922" y="3699072"/>
            <a:ext cx="3870137" cy="271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8100392" y="342037"/>
            <a:ext cx="432048" cy="150278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58</a:t>
            </a:fld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13" y="331676"/>
            <a:ext cx="3469999" cy="330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6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17" y="591643"/>
            <a:ext cx="4438505" cy="633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49999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7124" y="0"/>
            <a:ext cx="12468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Ring tune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2301" y="0"/>
            <a:ext cx="577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9.44                                9.10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475184" y="45587"/>
            <a:ext cx="2104928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59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70634" y="3575303"/>
            <a:ext cx="62646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-300 </a:t>
            </a:r>
            <a:r>
              <a:rPr lang="ru-RU" b="1" dirty="0" smtClean="0">
                <a:solidFill>
                  <a:srgbClr val="0000CC"/>
                </a:solidFill>
              </a:rPr>
              <a:t>А </a:t>
            </a:r>
            <a:r>
              <a:rPr lang="ru-RU" dirty="0" smtClean="0"/>
              <a:t>– </a:t>
            </a:r>
            <a:r>
              <a:rPr lang="en-US" dirty="0" smtClean="0"/>
              <a:t>to all quads (except FF)        </a:t>
            </a:r>
            <a:r>
              <a:rPr lang="en-US" b="1" dirty="0" smtClean="0">
                <a:solidFill>
                  <a:srgbClr val="0000CC"/>
                </a:solidFill>
              </a:rPr>
              <a:t>+0 </a:t>
            </a:r>
            <a:r>
              <a:rPr lang="ru-RU" b="1" dirty="0" smtClean="0">
                <a:solidFill>
                  <a:srgbClr val="0000CC"/>
                </a:solidFill>
              </a:rPr>
              <a:t>А</a:t>
            </a:r>
            <a:r>
              <a:rPr lang="ru-RU" dirty="0" smtClean="0"/>
              <a:t> </a:t>
            </a:r>
            <a:r>
              <a:rPr lang="en-US" dirty="0" smtClean="0"/>
              <a:t>to D-quads in arcs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0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3"/>
          <p:cNvGrpSpPr>
            <a:grpSpLocks/>
          </p:cNvGrpSpPr>
          <p:nvPr/>
        </p:nvGrpSpPr>
        <p:grpSpPr bwMode="auto">
          <a:xfrm>
            <a:off x="34925" y="41275"/>
            <a:ext cx="9145588" cy="1387475"/>
            <a:chOff x="-578" y="41638"/>
            <a:chExt cx="9145155" cy="1387203"/>
          </a:xfrm>
        </p:grpSpPr>
        <p:sp>
          <p:nvSpPr>
            <p:cNvPr id="19461" name="Rectangle 81"/>
            <p:cNvSpPr>
              <a:spLocks noChangeArrowheads="1"/>
            </p:cNvSpPr>
            <p:nvPr/>
          </p:nvSpPr>
          <p:spPr bwMode="auto">
            <a:xfrm>
              <a:off x="-578" y="41638"/>
              <a:ext cx="9143567" cy="369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00CC"/>
                  </a:solidFill>
                  <a:latin typeface="+mj-lt"/>
                  <a:cs typeface="Arial" pitchFamily="34" charset="0"/>
                </a:rPr>
                <a:t>NICA-MPD heavy-ion program</a:t>
              </a:r>
              <a:endParaRPr lang="ru-RU" altLang="ru-RU" b="1" dirty="0">
                <a:solidFill>
                  <a:srgbClr val="0000CC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578" y="597154"/>
              <a:ext cx="9145155" cy="8316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indent="180000">
                <a:defRPr/>
              </a:pPr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stage II is split in two phases:</a:t>
              </a:r>
            </a:p>
            <a:p>
              <a:pPr indent="180000">
                <a:defRPr/>
              </a:pPr>
              <a:r>
                <a:rPr lang="en-US" sz="1600" b="1" u="sng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II-a: </a:t>
              </a:r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basic configuration of the NICA complex </a:t>
              </a:r>
            </a:p>
            <a:p>
              <a:pPr indent="180000">
                <a:defRPr/>
              </a:pPr>
              <a:r>
                <a:rPr lang="en-US" sz="1600" b="1" u="sng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II-b:</a:t>
              </a:r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project (full) configuration of the NICA complex</a:t>
              </a:r>
            </a:p>
          </p:txBody>
        </p:sp>
      </p:grpSp>
      <p:pic>
        <p:nvPicPr>
          <p:cNvPr id="1229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596" r="2586" b="13390"/>
          <a:stretch>
            <a:fillRect/>
          </a:stretch>
        </p:blipFill>
        <p:spPr bwMode="auto">
          <a:xfrm>
            <a:off x="34925" y="1908175"/>
            <a:ext cx="907256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36513" y="53975"/>
            <a:ext cx="17653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II: </a:t>
            </a:r>
            <a:endParaRPr lang="ru-RU" altLang="ru-RU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75500" y="0"/>
            <a:ext cx="19685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Ring tune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85900" y="0"/>
            <a:ext cx="513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9.10                      9.44</a:t>
            </a:r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2852886" y="45587"/>
            <a:ext cx="1543751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" y="477635"/>
            <a:ext cx="910589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" y="3790949"/>
            <a:ext cx="9105893" cy="30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402272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45097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213201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2" name="Group 17"/>
          <p:cNvGrpSpPr>
            <a:grpSpLocks/>
          </p:cNvGrpSpPr>
          <p:nvPr/>
        </p:nvGrpSpPr>
        <p:grpSpPr bwMode="auto">
          <a:xfrm>
            <a:off x="381000" y="1171575"/>
            <a:ext cx="3586163" cy="2406650"/>
            <a:chOff x="135" y="328"/>
            <a:chExt cx="2259" cy="1516"/>
          </a:xfrm>
        </p:grpSpPr>
        <p:sp>
          <p:nvSpPr>
            <p:cNvPr id="14389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4390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Booster (25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2-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3)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single-turn injection,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storage of (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4)×10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100 MeV/u,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electron cooling, acceleration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up to 600 MeV/u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892550"/>
            <a:ext cx="261937" cy="17145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5" name="Group 22"/>
          <p:cNvGrpSpPr>
            <a:grpSpLocks/>
          </p:cNvGrpSpPr>
          <p:nvPr/>
        </p:nvGrpSpPr>
        <p:grpSpPr bwMode="auto">
          <a:xfrm>
            <a:off x="3365184" y="4795840"/>
            <a:ext cx="1319268" cy="1244600"/>
            <a:chOff x="2007" y="2787"/>
            <a:chExt cx="815" cy="784"/>
          </a:xfrm>
        </p:grpSpPr>
        <p:sp>
          <p:nvSpPr>
            <p:cNvPr id="14386" name="Arc 96"/>
            <p:cNvSpPr>
              <a:spLocks/>
            </p:cNvSpPr>
            <p:nvPr/>
          </p:nvSpPr>
          <p:spPr bwMode="auto">
            <a:xfrm rot="16974707">
              <a:off x="1985" y="3256"/>
              <a:ext cx="337" cy="29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7" name="Arc 93"/>
            <p:cNvSpPr>
              <a:spLocks/>
            </p:cNvSpPr>
            <p:nvPr/>
          </p:nvSpPr>
          <p:spPr bwMode="auto">
            <a:xfrm rot="4986537" flipH="1">
              <a:off x="2429" y="3175"/>
              <a:ext cx="331" cy="454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88" name="Arc 93"/>
            <p:cNvSpPr>
              <a:spLocks/>
            </p:cNvSpPr>
            <p:nvPr/>
          </p:nvSpPr>
          <p:spPr bwMode="auto">
            <a:xfrm rot="16613463" flipH="1" flipV="1">
              <a:off x="2300" y="2781"/>
              <a:ext cx="505" cy="51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93980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617220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4359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79070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667132"/>
            <a:ext cx="3338513" cy="290513"/>
            <a:chOff x="168" y="2076"/>
            <a:chExt cx="2103" cy="18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512" y="2076"/>
              <a:ext cx="1759" cy="1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939800"/>
            <a:ext cx="1354138" cy="406400"/>
          </a:xfrm>
          <a:prstGeom prst="rect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965200"/>
            <a:ext cx="2484438" cy="381000"/>
          </a:xfrm>
          <a:prstGeom prst="rect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1158875"/>
            <a:ext cx="182563" cy="79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83527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1171575"/>
            <a:ext cx="2470150" cy="2406650"/>
          </a:xfrm>
          <a:prstGeom prst="ellipse">
            <a:avLst/>
          </a:prstGeom>
          <a:solidFill>
            <a:srgbClr val="9999FF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0" y="1579563"/>
            <a:ext cx="3586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600" b="1" baseline="300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up to 600 MeV/u</a:t>
            </a:r>
            <a:endParaRPr lang="ru-RU" altLang="ru-RU" sz="1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119062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2" name="Rectangle 2"/>
          <p:cNvSpPr>
            <a:spLocks noChangeArrowheads="1"/>
          </p:cNvSpPr>
          <p:nvPr/>
        </p:nvSpPr>
        <p:spPr bwMode="auto">
          <a:xfrm>
            <a:off x="22225" y="62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22129" y="4022725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45097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79070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68458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320040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214471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468688" y="3443288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594225" y="4787901"/>
            <a:ext cx="4331431" cy="1350963"/>
            <a:chOff x="2758" y="2780"/>
            <a:chExt cx="2742" cy="851"/>
          </a:xfrm>
          <a:solidFill>
            <a:srgbClr val="FFFF00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no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36"/>
              </a:xfrm>
              <a:prstGeom prst="ellipse">
                <a:avLst/>
              </a:prstGeom>
              <a:no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6600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442" y="2893"/>
              <a:ext cx="1257" cy="63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6600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6600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91598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2015-2018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6048376" y="6445251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 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9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3522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Facility components </a:t>
            </a:r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 status</a:t>
            </a:r>
          </a:p>
        </p:txBody>
      </p:sp>
    </p:spTree>
    <p:extLst>
      <p:ext uri="{BB962C8B-B14F-4D97-AF65-F5344CB8AC3E}">
        <p14:creationId xmlns:p14="http://schemas.microsoft.com/office/powerpoint/2010/main" val="22656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Стрелка вправо 121"/>
          <p:cNvSpPr/>
          <p:nvPr/>
        </p:nvSpPr>
        <p:spPr>
          <a:xfrm rot="21348809">
            <a:off x="3423781" y="5217706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 rot="4902511">
            <a:off x="-73735" y="454438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23900" y="286393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6617" y="110065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71675" y="99746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402272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45097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213201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2" name="Group 17"/>
          <p:cNvGrpSpPr>
            <a:grpSpLocks/>
          </p:cNvGrpSpPr>
          <p:nvPr/>
        </p:nvGrpSpPr>
        <p:grpSpPr bwMode="auto">
          <a:xfrm>
            <a:off x="381000" y="1171575"/>
            <a:ext cx="3586163" cy="2406650"/>
            <a:chOff x="135" y="328"/>
            <a:chExt cx="2259" cy="1516"/>
          </a:xfrm>
        </p:grpSpPr>
        <p:sp>
          <p:nvSpPr>
            <p:cNvPr id="14389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14390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Booster (25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2-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3)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single-turn injection,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storage of (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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4)×10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100 MeV/u,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electron cooling, acceleration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up to 600 MeV/u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43046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89255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93980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617220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435927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79070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667132"/>
            <a:ext cx="3392488" cy="258763"/>
            <a:chOff x="168" y="2076"/>
            <a:chExt cx="2137" cy="16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482" y="2076"/>
              <a:ext cx="1823" cy="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93980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96520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115887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83527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117157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0" y="1579563"/>
            <a:ext cx="3586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600" b="1" baseline="30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119062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2" name="Rectangle 2"/>
          <p:cNvSpPr>
            <a:spLocks noChangeArrowheads="1"/>
          </p:cNvSpPr>
          <p:nvPr/>
        </p:nvSpPr>
        <p:spPr bwMode="auto">
          <a:xfrm>
            <a:off x="22225" y="62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35805" y="4008438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45097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79070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68458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320040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214471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468688" y="3443288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b="1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80" name="Group 22"/>
          <p:cNvGrpSpPr>
            <a:grpSpLocks/>
          </p:cNvGrpSpPr>
          <p:nvPr/>
        </p:nvGrpSpPr>
        <p:grpSpPr bwMode="auto">
          <a:xfrm>
            <a:off x="3395662" y="4797425"/>
            <a:ext cx="1298574" cy="1243013"/>
            <a:chOff x="2017" y="2789"/>
            <a:chExt cx="818" cy="783"/>
          </a:xfrm>
        </p:grpSpPr>
        <p:sp>
          <p:nvSpPr>
            <p:cNvPr id="2461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24613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461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627990" y="4802186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91598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352200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Facility components </a:t>
            </a:r>
            <a:r>
              <a: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 status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6048376" y="6457414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66248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99916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10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Стрелка вправо 120"/>
          <p:cNvSpPr/>
          <p:nvPr/>
        </p:nvSpPr>
        <p:spPr>
          <a:xfrm rot="4902511">
            <a:off x="-105751" y="423430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55916" y="255385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4601" y="79057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39659" y="68738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01" name="Oval 62"/>
          <p:cNvSpPr>
            <a:spLocks noChangeArrowheads="1"/>
          </p:cNvSpPr>
          <p:nvPr/>
        </p:nvSpPr>
        <p:spPr bwMode="auto">
          <a:xfrm>
            <a:off x="860159" y="3712645"/>
            <a:ext cx="2654300" cy="2405063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623621" y="861495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26797" y="212038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33147" y="358247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39659" y="62972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62" name="Rectangle 81" descr="Темный диагональный 2"/>
          <p:cNvSpPr>
            <a:spLocks noChangeArrowheads="1"/>
          </p:cNvSpPr>
          <p:nvPr/>
        </p:nvSpPr>
        <p:spPr bwMode="auto">
          <a:xfrm rot="16200000">
            <a:off x="604572" y="3255446"/>
            <a:ext cx="104775" cy="484187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latin typeface="Arial" pitchFamily="34" charset="0"/>
            </a:endParaRPr>
          </a:p>
        </p:txBody>
      </p: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05459" y="62972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4987659" y="65512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492734" y="84879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2225" y="2154238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23622" y="86149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764114" y="1526216"/>
            <a:ext cx="2239433" cy="6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 (25 Tm)</a:t>
            </a:r>
          </a:p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26959" y="88054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862539" y="3698358"/>
            <a:ext cx="2654300" cy="2405063"/>
            <a:chOff x="465" y="1900"/>
            <a:chExt cx="1672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686" y="2293"/>
              <a:ext cx="1227" cy="3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up to 4.5 GeV/u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-13761" y="2657"/>
            <a:ext cx="1959770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Injection - chain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39659" y="0"/>
            <a:ext cx="195977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for heavy ions</a:t>
            </a:r>
            <a:endParaRPr lang="ru-RU" sz="20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52" name="Picture 30" descr="20130910_0919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58" y="2055295"/>
            <a:ext cx="3513258" cy="183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3463659" y="1066557"/>
            <a:ext cx="363722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solidFill>
                  <a:srgbClr val="002060"/>
                </a:solidFill>
              </a:rPr>
              <a:t>Heavy </a:t>
            </a:r>
            <a:r>
              <a:rPr lang="en-US" altLang="ru-RU" sz="1600" dirty="0">
                <a:solidFill>
                  <a:srgbClr val="002060"/>
                </a:solidFill>
              </a:rPr>
              <a:t>ion source KRION </a:t>
            </a:r>
            <a:r>
              <a:rPr lang="en-US" altLang="ru-RU" sz="1600" dirty="0" smtClean="0">
                <a:solidFill>
                  <a:srgbClr val="002060"/>
                </a:solidFill>
              </a:rPr>
              <a:t> </a:t>
            </a:r>
            <a:r>
              <a:rPr lang="en-US" altLang="ru-RU" sz="1600" dirty="0" smtClean="0"/>
              <a:t>ESIS type project </a:t>
            </a:r>
            <a:r>
              <a:rPr lang="en-US" altLang="ru-RU" sz="1600" dirty="0"/>
              <a:t>up to </a:t>
            </a:r>
            <a:r>
              <a:rPr lang="en-US" altLang="ru-RU" sz="1600" b="1" dirty="0">
                <a:solidFill>
                  <a:srgbClr val="0000CC"/>
                </a:solidFill>
              </a:rPr>
              <a:t>1.5·10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9 </a:t>
            </a:r>
            <a:r>
              <a:rPr lang="en-US" altLang="ru-RU" sz="1600" b="1" dirty="0">
                <a:solidFill>
                  <a:srgbClr val="0000CC"/>
                </a:solidFill>
              </a:rPr>
              <a:t>Au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31+</a:t>
            </a:r>
            <a:r>
              <a:rPr lang="en-US" altLang="ru-RU" sz="1600" b="1" dirty="0">
                <a:solidFill>
                  <a:srgbClr val="0000CC"/>
                </a:solidFill>
              </a:rPr>
              <a:t> </a:t>
            </a:r>
            <a:r>
              <a:rPr lang="en-US" altLang="ru-RU" sz="1600" dirty="0"/>
              <a:t>particles per </a:t>
            </a:r>
            <a:r>
              <a:rPr lang="en-US" altLang="ru-RU" sz="1600" dirty="0" smtClean="0"/>
              <a:t>cycle (</a:t>
            </a:r>
            <a:r>
              <a:rPr lang="en-US" altLang="ru-RU" sz="1600" dirty="0" err="1" smtClean="0"/>
              <a:t>achived</a:t>
            </a:r>
            <a:r>
              <a:rPr lang="en-US" altLang="ru-RU" sz="1600" dirty="0" smtClean="0"/>
              <a:t> </a:t>
            </a:r>
            <a:r>
              <a:rPr lang="en-US" altLang="ru-RU" sz="1600" b="1" dirty="0">
                <a:solidFill>
                  <a:srgbClr val="0000CC"/>
                </a:solidFill>
              </a:rPr>
              <a:t>5·10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8 </a:t>
            </a:r>
            <a:r>
              <a:rPr lang="en-US" altLang="ru-RU" sz="1600" b="1" dirty="0">
                <a:solidFill>
                  <a:srgbClr val="0000CC"/>
                </a:solidFill>
              </a:rPr>
              <a:t>Au</a:t>
            </a:r>
            <a:r>
              <a:rPr lang="en-US" altLang="ru-RU" sz="1600" b="1" baseline="30000" dirty="0">
                <a:solidFill>
                  <a:srgbClr val="0000CC"/>
                </a:solidFill>
              </a:rPr>
              <a:t>31+</a:t>
            </a:r>
            <a:r>
              <a:rPr lang="en-US" altLang="ru-RU" sz="1600" b="1" dirty="0">
                <a:solidFill>
                  <a:srgbClr val="0000CC"/>
                </a:solidFill>
              </a:rPr>
              <a:t> </a:t>
            </a:r>
            <a:r>
              <a:rPr lang="en-US" altLang="ru-RU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/>
              <a:t>at repetition frequency up to 10 Hz</a:t>
            </a:r>
            <a:endParaRPr lang="ru-RU" altLang="ru-RU" sz="1600" dirty="0"/>
          </a:p>
        </p:txBody>
      </p:sp>
      <p:pic>
        <p:nvPicPr>
          <p:cNvPr id="5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35" y="4099943"/>
            <a:ext cx="4507577" cy="253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9"/>
          <p:cNvSpPr txBox="1">
            <a:spLocks noChangeArrowheads="1"/>
          </p:cNvSpPr>
          <p:nvPr/>
        </p:nvSpPr>
        <p:spPr bwMode="auto">
          <a:xfrm>
            <a:off x="6130832" y="3982745"/>
            <a:ext cx="2682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 smtClean="0">
                <a:latin typeface="Calibri" pitchFamily="34" charset="0"/>
              </a:rPr>
              <a:t>Overall commissioning</a:t>
            </a:r>
          </a:p>
          <a:p>
            <a:pPr eaLnBrk="1" hangingPunct="1"/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3.2 </a:t>
            </a: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MeV/u, Au</a:t>
            </a:r>
            <a:r>
              <a:rPr lang="en-US" altLang="ru-RU" b="1" baseline="30000" dirty="0">
                <a:solidFill>
                  <a:srgbClr val="0000CC"/>
                </a:solidFill>
                <a:latin typeface="Calibri" pitchFamily="34" charset="0"/>
              </a:rPr>
              <a:t>31+</a:t>
            </a: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</a:rPr>
              <a:t>, </a:t>
            </a:r>
            <a:r>
              <a:rPr lang="en-US" altLang="ru-RU" b="1" dirty="0" smtClean="0">
                <a:solidFill>
                  <a:srgbClr val="0000CC"/>
                </a:solidFill>
                <a:latin typeface="Calibri" pitchFamily="34" charset="0"/>
              </a:rPr>
              <a:t>10.2016</a:t>
            </a:r>
            <a:endParaRPr lang="ru-RU" altLang="ru-RU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9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7010400" y="6376988"/>
            <a:ext cx="21336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z="1200" smtClean="0">
                <a:latin typeface="Calibri" panose="020F0502020204030204" pitchFamily="34" charset="0"/>
              </a:rPr>
              <a:pPr/>
              <a:t>9</a:t>
            </a:fld>
            <a:endParaRPr lang="ru-RU" altLang="ru-RU" sz="12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72361</TotalTime>
  <Words>2957</Words>
  <Application>Microsoft Office PowerPoint</Application>
  <PresentationFormat>Экран (4:3)</PresentationFormat>
  <Paragraphs>787</Paragraphs>
  <Slides>60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79" baseType="lpstr">
      <vt:lpstr>Arial</vt:lpstr>
      <vt:lpstr>MS PGothic</vt:lpstr>
      <vt:lpstr>Verdana</vt:lpstr>
      <vt:lpstr>Times New Roman</vt:lpstr>
      <vt:lpstr>Helvetica</vt:lpstr>
      <vt:lpstr>Symbol</vt:lpstr>
      <vt:lpstr>Bookman Old Style</vt:lpstr>
      <vt:lpstr>Georgia</vt:lpstr>
      <vt:lpstr>Wingdings</vt:lpstr>
      <vt:lpstr>Tahoma</vt:lpstr>
      <vt:lpstr>SimSun</vt:lpstr>
      <vt:lpstr>Arial Unicode MS</vt:lpstr>
      <vt:lpstr>Calibri</vt:lpstr>
      <vt:lpstr>Apple Chancery</vt:lpstr>
      <vt:lpstr>Специальное оформление</vt:lpstr>
      <vt:lpstr>Тема Office</vt:lpstr>
      <vt:lpstr>Origin95.Graph</vt:lpstr>
      <vt:lpstr>Формула</vt:lpstr>
      <vt:lpstr>Equation.3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Серг</cp:lastModifiedBy>
  <cp:revision>1821</cp:revision>
  <cp:lastPrinted>2019-01-16T15:29:08Z</cp:lastPrinted>
  <dcterms:created xsi:type="dcterms:W3CDTF">2007-06-18T11:06:55Z</dcterms:created>
  <dcterms:modified xsi:type="dcterms:W3CDTF">2019-01-22T05:47:01Z</dcterms:modified>
</cp:coreProperties>
</file>