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3"/>
    <p:restoredTop sz="94595" autoAdjust="0"/>
  </p:normalViewPr>
  <p:slideViewPr>
    <p:cSldViewPr>
      <p:cViewPr>
        <p:scale>
          <a:sx n="85" d="100"/>
          <a:sy n="85" d="100"/>
        </p:scale>
        <p:origin x="-132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D239-B5A1-4EC8-BC07-A0A9FD6A0C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2072-4470-4366-BB94-E1A96C07A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4272-862F-4DD0-B054-6B4BDA5558EB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C7A5-844B-4FF0-9CE0-670021977E9D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6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F83-9DC4-415C-9696-69DABD276311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ADC-4EE3-4DF7-999D-471B163167D5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1A1D-5DF3-40F2-903E-984B67C30F3B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9A1-BB52-4693-BCF2-7C162327CB1B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28-355C-4009-B6B1-0EE242B15D09}" type="datetime1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FDD7-5FB4-44DA-830F-9200EADDEDD1}" type="datetime1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01BE-37C1-4DA3-BE48-ED7F5F54DBF9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6B10-F44C-4D17-A8DE-4E7FCA2614D3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B5FB-A84F-46C9-B309-D4BBFF75A34A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6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9612-8ED9-4F8A-826C-0FA97B90E35A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208B5-FDD5-4470-B283-476C7932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dico.gsi.de/conferenceDisplay.py?confId=5654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303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Inner zone of the TRD wall</a:t>
            </a:r>
            <a:br>
              <a:rPr lang="en-US" sz="3200" b="1" dirty="0"/>
            </a:br>
            <a:r>
              <a:rPr lang="en-US" sz="3200" b="1" dirty="0"/>
              <a:t>Construction details for</a:t>
            </a:r>
            <a:br>
              <a:rPr lang="en-US" sz="3200" b="1" dirty="0"/>
            </a:br>
            <a:r>
              <a:rPr lang="en-US" sz="3200" b="1" dirty="0"/>
              <a:t> Bucharest TRD Module Type 1 (</a:t>
            </a:r>
            <a:r>
              <a:rPr lang="en-US" sz="3200" b="1" dirty="0" err="1" smtClean="0"/>
              <a:t>Buch</a:t>
            </a:r>
            <a:r>
              <a:rPr lang="en-US" sz="3200" b="1" dirty="0" smtClean="0"/>
              <a:t>-TRD</a:t>
            </a:r>
            <a:r>
              <a:rPr lang="en-US" sz="3200" b="1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533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Laura </a:t>
            </a:r>
            <a:r>
              <a:rPr lang="en-US" sz="2400" b="1" dirty="0" err="1">
                <a:solidFill>
                  <a:schemeClr val="tx1"/>
                </a:solidFill>
              </a:rPr>
              <a:t>Radulescu</a:t>
            </a:r>
            <a:r>
              <a:rPr lang="en-US" sz="2400" b="1">
                <a:solidFill>
                  <a:schemeClr val="tx1"/>
                </a:solidFill>
              </a:rPr>
              <a:t> for CBM-TRD Bucharest team</a:t>
            </a:r>
          </a:p>
        </p:txBody>
      </p:sp>
      <p:pic>
        <p:nvPicPr>
          <p:cNvPr id="4" name="Picture 1" descr="sigla_FA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33" y="52010"/>
            <a:ext cx="625289" cy="3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6" y="52010"/>
            <a:ext cx="691762" cy="56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E:\DFH_Petrovici\bookletDFH\ElementeCopertaBooklet\CBM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38" y="11782"/>
            <a:ext cx="442828" cy="5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E:\DFH_Petrovici\bookletDFH\ElementeCopertaBooklet\HPD\HPD-40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5" y="53060"/>
            <a:ext cx="969172" cy="4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" y="52923"/>
            <a:ext cx="2511202" cy="415305"/>
          </a:xfrm>
          <a:prstGeom prst="rect">
            <a:avLst/>
          </a:prstGeom>
          <a:ln w="3175">
            <a:solidFill>
              <a:srgbClr val="070FB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95572" y="6110337"/>
            <a:ext cx="376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CBM-TRD Retreat, 27-29 March, 2019</a:t>
            </a:r>
          </a:p>
        </p:txBody>
      </p:sp>
      <p:pic>
        <p:nvPicPr>
          <p:cNvPr id="10" name="Picture 2" descr="logo_ifa.jpg">
            <a:extLst>
              <a:ext uri="{FF2B5EF4-FFF2-40B4-BE49-F238E27FC236}">
                <a16:creationId xmlns="" xmlns:a16="http://schemas.microsoft.com/office/drawing/2014/main" id="{CE001D3A-6751-BB49-B304-122BDB42E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24" y="-9525"/>
            <a:ext cx="589118" cy="5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5486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01" y="613276"/>
            <a:ext cx="4445199" cy="2671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4527" r="17736" b="4654"/>
          <a:stretch/>
        </p:blipFill>
        <p:spPr>
          <a:xfrm>
            <a:off x="533400" y="619028"/>
            <a:ext cx="3699460" cy="3575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32277"/>
            <a:ext cx="34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TRD 2012 prototype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4001" y="240268"/>
            <a:ext cx="34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TRD 2012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4000" y="3432677"/>
            <a:ext cx="459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1 - Cu tape, 2 - C Fibber, 3 – Honeycomb, 4 – Pad plane, 5 – </a:t>
            </a:r>
            <a:r>
              <a:rPr lang="en-US" sz="1200" dirty="0" err="1"/>
              <a:t>Anod</a:t>
            </a:r>
            <a:r>
              <a:rPr lang="en-US" sz="1200" dirty="0"/>
              <a:t> wires, 6 – </a:t>
            </a:r>
            <a:r>
              <a:rPr lang="en-US" sz="1200" dirty="0" err="1"/>
              <a:t>C</a:t>
            </a:r>
            <a:r>
              <a:rPr lang="en-US" sz="1200" dirty="0" err="1" smtClean="0"/>
              <a:t>athod</a:t>
            </a:r>
            <a:r>
              <a:rPr lang="en-US" sz="1200" dirty="0" smtClean="0"/>
              <a:t> </a:t>
            </a:r>
            <a:r>
              <a:rPr lang="en-US" sz="1200" dirty="0"/>
              <a:t>wires, 7 – </a:t>
            </a:r>
            <a:r>
              <a:rPr lang="en-US" sz="1200" dirty="0" err="1"/>
              <a:t>Kapton</a:t>
            </a:r>
            <a:r>
              <a:rPr lang="en-US" sz="1200" dirty="0"/>
              <a:t> with Al, 8 – </a:t>
            </a:r>
            <a:r>
              <a:rPr lang="en-US" sz="1200" dirty="0" err="1"/>
              <a:t>Rohacell</a:t>
            </a:r>
            <a:r>
              <a:rPr lang="en-US" sz="1200" dirty="0"/>
              <a:t>, 9 – Honeycomb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4232634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13" y="4682958"/>
            <a:ext cx="3909621" cy="147236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224760" y="4588877"/>
            <a:ext cx="463057" cy="3425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863423" y="5768646"/>
            <a:ext cx="366760" cy="4168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7297" y="4419600"/>
            <a:ext cx="1055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/>
              <a:t>600 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7753" y="6155323"/>
            <a:ext cx="1025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/>
              <a:t>600 mm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45977"/>
            <a:ext cx="2743199" cy="273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5977"/>
            <a:ext cx="2762668" cy="2736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838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2012 Prototype pad plane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4384" y="846725"/>
            <a:ext cx="2702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 smtClean="0"/>
              <a:t>Buch</a:t>
            </a:r>
            <a:r>
              <a:rPr lang="en-US" sz="1400" dirty="0" smtClean="0"/>
              <a:t> - TRD </a:t>
            </a:r>
            <a:r>
              <a:rPr lang="en-US" sz="1400" dirty="0"/>
              <a:t>pad plane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533400" y="1907977"/>
            <a:ext cx="4860984" cy="457200"/>
          </a:xfrm>
          <a:prstGeom prst="curvedDownArrow">
            <a:avLst>
              <a:gd name="adj1" fmla="val 25000"/>
              <a:gd name="adj2" fmla="val 30030"/>
              <a:gd name="adj3" fmla="val 19340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710943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From TDR:</a:t>
            </a:r>
          </a:p>
          <a:p>
            <a:r>
              <a:rPr lang="en-US" sz="1400"/>
              <a:t>General dimensions are:</a:t>
            </a:r>
          </a:p>
          <a:p>
            <a:r>
              <a:rPr lang="en-US" sz="1400" b="1"/>
              <a:t>570mm x 570mm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318744"/>
            <a:ext cx="4038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40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2012 Prototype to </a:t>
            </a:r>
            <a:r>
              <a:rPr lang="en-US" dirty="0" err="1" smtClean="0"/>
              <a:t>Buch</a:t>
            </a:r>
            <a:r>
              <a:rPr lang="en-US" dirty="0" smtClean="0"/>
              <a:t> - TRD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763869"/>
            <a:ext cx="3581400" cy="64633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CBM-TRD 2012 Prototype absorption tests have shown: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962400" y="5012601"/>
            <a:ext cx="838200" cy="92799"/>
          </a:xfrm>
          <a:prstGeom prst="rightArrow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1" y="5874603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M. Petris, Alternative Chamber design</a:t>
            </a:r>
          </a:p>
          <a:p>
            <a:r>
              <a:rPr lang="en-US" sz="1200" b="1" i="1"/>
              <a:t>CBM TRD TDR, 14-15 March 2017, GSI Darmstadt</a:t>
            </a:r>
          </a:p>
          <a:p>
            <a:r>
              <a:rPr lang="en-US" sz="1200" b="1" i="1">
                <a:hlinkClick r:id="rId5"/>
              </a:rPr>
              <a:t>http://indico.gsi.de/conferenceDisplay.py?confId=5654</a:t>
            </a:r>
            <a:endParaRPr lang="en-US" sz="1200" b="1" i="1"/>
          </a:p>
          <a:p>
            <a:endParaRPr lang="en-US" sz="1200" b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4393"/>
            <a:ext cx="8915400" cy="465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3994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Buch</a:t>
            </a:r>
            <a:r>
              <a:rPr lang="en-US" dirty="0" smtClean="0"/>
              <a:t> - TRD </a:t>
            </a:r>
            <a:r>
              <a:rPr lang="en-US" dirty="0"/>
              <a:t>- compact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3236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2667000"/>
            <a:ext cx="762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60742"/>
            <a:ext cx="4572000" cy="3586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743200"/>
            <a:ext cx="838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994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Buch</a:t>
            </a:r>
            <a:r>
              <a:rPr lang="en-US" dirty="0" smtClean="0">
                <a:solidFill>
                  <a:schemeClr val="bg1"/>
                </a:solidFill>
              </a:rPr>
              <a:t> - TRD </a:t>
            </a:r>
            <a:r>
              <a:rPr lang="en-US" dirty="0">
                <a:solidFill>
                  <a:schemeClr val="bg1"/>
                </a:solidFill>
              </a:rPr>
              <a:t>- sections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 b="16639"/>
          <a:stretch/>
        </p:blipFill>
        <p:spPr>
          <a:xfrm>
            <a:off x="4573438" y="2860742"/>
            <a:ext cx="4265762" cy="3586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96" y="4419600"/>
            <a:ext cx="3267187" cy="202735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74132"/>
            <a:ext cx="216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FEE – FASP and GETS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28" y="3962400"/>
            <a:ext cx="6199431" cy="234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22530" r="7642" b="22530"/>
          <a:stretch/>
        </p:blipFill>
        <p:spPr>
          <a:xfrm>
            <a:off x="3733800" y="153729"/>
            <a:ext cx="5105400" cy="157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8" y="1828800"/>
            <a:ext cx="3810000" cy="1928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7" y="1838720"/>
            <a:ext cx="3922143" cy="19188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9458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FASP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3258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0028" y="3293051"/>
            <a:ext cx="102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FASPRO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1564258" y="2426732"/>
            <a:ext cx="381000" cy="3664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774058" y="2793171"/>
            <a:ext cx="327085" cy="4998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</p:cNvCxnSpPr>
          <p:nvPr/>
        </p:nvCxnSpPr>
        <p:spPr>
          <a:xfrm flipV="1">
            <a:off x="5450458" y="2793171"/>
            <a:ext cx="228600" cy="40722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91" r="21363" b="-91"/>
          <a:stretch/>
        </p:blipFill>
        <p:spPr>
          <a:xfrm rot="16200000">
            <a:off x="268947" y="4098178"/>
            <a:ext cx="2328956" cy="2057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0083"/>
            <a:ext cx="8382000" cy="35970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67400" y="2047265"/>
            <a:ext cx="7620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047" y="29099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 connection to the detector frame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000001" cy="42095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TRD inner wall structure based on </a:t>
            </a:r>
            <a:r>
              <a:rPr lang="en-US" dirty="0" err="1" smtClean="0"/>
              <a:t>Buch</a:t>
            </a:r>
            <a:r>
              <a:rPr lang="en-US" dirty="0" smtClean="0"/>
              <a:t> - TRD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973532" cy="545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199"/>
            <a:ext cx="4202992" cy="545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38201"/>
            <a:ext cx="4602260" cy="54560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CBM-TRD HPD Bucharest team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Alexandru</a:t>
            </a:r>
            <a:r>
              <a:rPr lang="en-US" dirty="0"/>
              <a:t> </a:t>
            </a:r>
            <a:r>
              <a:rPr lang="en-US" dirty="0" err="1"/>
              <a:t>Bercuci</a:t>
            </a:r>
            <a:r>
              <a:rPr lang="en-US" dirty="0"/>
              <a:t>, </a:t>
            </a:r>
            <a:r>
              <a:rPr lang="en-US" dirty="0" err="1"/>
              <a:t>Valerica</a:t>
            </a:r>
            <a:r>
              <a:rPr lang="en-US" dirty="0"/>
              <a:t> </a:t>
            </a:r>
            <a:r>
              <a:rPr lang="en-US" dirty="0" err="1"/>
              <a:t>Aprodu</a:t>
            </a:r>
            <a:r>
              <a:rPr lang="en-US" dirty="0"/>
              <a:t>, Daniel </a:t>
            </a:r>
            <a:r>
              <a:rPr lang="en-US" dirty="0" err="1"/>
              <a:t>Bartos</a:t>
            </a:r>
            <a:r>
              <a:rPr lang="en-US" dirty="0"/>
              <a:t>, Gheorghe </a:t>
            </a:r>
            <a:r>
              <a:rPr lang="en-US" dirty="0" err="1"/>
              <a:t>Caragheorgheopol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Vasile</a:t>
            </a:r>
            <a:r>
              <a:rPr lang="en-US" dirty="0"/>
              <a:t> </a:t>
            </a:r>
            <a:r>
              <a:rPr lang="en-US" dirty="0" err="1"/>
              <a:t>Catanescu</a:t>
            </a:r>
            <a:r>
              <a:rPr lang="en-US" dirty="0"/>
              <a:t>, Viorel Duta, Mariana </a:t>
            </a:r>
            <a:r>
              <a:rPr lang="en-US" dirty="0" err="1"/>
              <a:t>Petris</a:t>
            </a:r>
            <a:r>
              <a:rPr lang="en-US" dirty="0"/>
              <a:t>, Mihai Petrovici, Lucia Prodan, </a:t>
            </a:r>
          </a:p>
          <a:p>
            <a:pPr algn="just"/>
            <a:r>
              <a:rPr lang="en-US" dirty="0"/>
              <a:t>Andrei Radu, </a:t>
            </a:r>
            <a:r>
              <a:rPr lang="en-US" dirty="0" err="1"/>
              <a:t>Claudiu</a:t>
            </a:r>
            <a:r>
              <a:rPr lang="en-US" dirty="0"/>
              <a:t> </a:t>
            </a:r>
            <a:r>
              <a:rPr lang="en-US" dirty="0" err="1"/>
              <a:t>Schiaua</a:t>
            </a:r>
            <a:r>
              <a:rPr lang="en-US" dirty="0"/>
              <a:t>, Victor </a:t>
            </a:r>
            <a:r>
              <a:rPr lang="en-US" dirty="0" err="1"/>
              <a:t>Simion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08B5-FDD5-4470-B283-476C7932DB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3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215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Inner zone of the TRD wall Construction details for  Bucharest TRD Module Type 1 (Buch-TRD)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 of the TRD assembly for the Bucharest solution</dc:title>
  <dc:creator>Laura</dc:creator>
  <cp:lastModifiedBy>Laura</cp:lastModifiedBy>
  <cp:revision>132</cp:revision>
  <dcterms:created xsi:type="dcterms:W3CDTF">2019-03-19T11:44:39Z</dcterms:created>
  <dcterms:modified xsi:type="dcterms:W3CDTF">2019-03-27T08:18:48Z</dcterms:modified>
</cp:coreProperties>
</file>