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2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4180" r:id="rId3"/>
    <p:sldMasterId id="2147484216" r:id="rId4"/>
    <p:sldMasterId id="2147484253" r:id="rId5"/>
    <p:sldMasterId id="2147484384" r:id="rId6"/>
    <p:sldMasterId id="2147484444" r:id="rId7"/>
    <p:sldMasterId id="2147484541" r:id="rId8"/>
    <p:sldMasterId id="2147484612" r:id="rId9"/>
    <p:sldMasterId id="2147484624" r:id="rId10"/>
    <p:sldMasterId id="2147484659" r:id="rId11"/>
    <p:sldMasterId id="2147484671" r:id="rId12"/>
    <p:sldMasterId id="2147484683" r:id="rId13"/>
    <p:sldMasterId id="2147484686" r:id="rId14"/>
    <p:sldMasterId id="2147484689" r:id="rId15"/>
    <p:sldMasterId id="2147484701" r:id="rId16"/>
  </p:sldMasterIdLst>
  <p:notesMasterIdLst>
    <p:notesMasterId r:id="rId47"/>
  </p:notesMasterIdLst>
  <p:sldIdLst>
    <p:sldId id="287" r:id="rId17"/>
    <p:sldId id="300" r:id="rId18"/>
    <p:sldId id="527" r:id="rId19"/>
    <p:sldId id="500" r:id="rId20"/>
    <p:sldId id="498" r:id="rId21"/>
    <p:sldId id="529" r:id="rId22"/>
    <p:sldId id="544" r:id="rId23"/>
    <p:sldId id="535" r:id="rId24"/>
    <p:sldId id="521" r:id="rId25"/>
    <p:sldId id="418" r:id="rId26"/>
    <p:sldId id="397" r:id="rId27"/>
    <p:sldId id="459" r:id="rId28"/>
    <p:sldId id="536" r:id="rId29"/>
    <p:sldId id="541" r:id="rId30"/>
    <p:sldId id="542" r:id="rId31"/>
    <p:sldId id="467" r:id="rId32"/>
    <p:sldId id="538" r:id="rId33"/>
    <p:sldId id="507" r:id="rId34"/>
    <p:sldId id="456" r:id="rId35"/>
    <p:sldId id="539" r:id="rId36"/>
    <p:sldId id="523" r:id="rId37"/>
    <p:sldId id="547" r:id="rId38"/>
    <p:sldId id="548" r:id="rId39"/>
    <p:sldId id="484" r:id="rId40"/>
    <p:sldId id="532" r:id="rId41"/>
    <p:sldId id="531" r:id="rId42"/>
    <p:sldId id="509" r:id="rId43"/>
    <p:sldId id="533" r:id="rId44"/>
    <p:sldId id="546" r:id="rId45"/>
    <p:sldId id="545" r:id="rId46"/>
  </p:sldIdLst>
  <p:sldSz cx="9144000" cy="6858000" type="screen4x3"/>
  <p:notesSz cx="6789738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FF"/>
    <a:srgbClr val="009900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50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127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075250577567699"/>
          <c:y val="2.0289855072463767E-2"/>
          <c:w val="0.54016985788605321"/>
          <c:h val="0.89550245349766067"/>
        </c:manualLayout>
      </c:layout>
      <c:barChart>
        <c:barDir val="bar"/>
        <c:grouping val="stacked"/>
        <c:varyColors val="0"/>
        <c:ser>
          <c:idx val="0"/>
          <c:order val="0"/>
          <c:tx>
            <c:v>secured</c:v>
          </c:tx>
          <c:spPr>
            <a:solidFill>
              <a:srgbClr val="009900"/>
            </a:solidFill>
          </c:spPr>
          <c:invertIfNegative val="0"/>
          <c:cat>
            <c:strRef>
              <c:f>Tabelle1!$A$3:$A$12</c:f>
              <c:strCache>
                <c:ptCount val="10"/>
                <c:pt idx="0">
                  <c:v>Micro Vertex Detector (MVD)</c:v>
                </c:pt>
                <c:pt idx="1">
                  <c:v>Silicon Tracking System (STS)</c:v>
                </c:pt>
                <c:pt idx="2">
                  <c:v>Ring Image Cherenkov Detector (RICH)</c:v>
                </c:pt>
                <c:pt idx="3">
                  <c:v>Muon Detector (MUCH) </c:v>
                </c:pt>
                <c:pt idx="4">
                  <c:v>Transition Radiation Detector (TRD)</c:v>
                </c:pt>
                <c:pt idx="5">
                  <c:v>Time of Flight System (TOF)</c:v>
                </c:pt>
                <c:pt idx="6">
                  <c:v>Projectile Spectator Detector (PSD)</c:v>
                </c:pt>
                <c:pt idx="7">
                  <c:v>Dipol MAGNET</c:v>
                </c:pt>
                <c:pt idx="8">
                  <c:v>Online Systems (DAQ and FLES)</c:v>
                </c:pt>
                <c:pt idx="9">
                  <c:v>Infrastructure</c:v>
                </c:pt>
              </c:strCache>
            </c:strRef>
          </c:cat>
          <c:val>
            <c:numRef>
              <c:f>Tabelle1!$B$3:$B$12</c:f>
              <c:numCache>
                <c:formatCode>0</c:formatCode>
                <c:ptCount val="10"/>
                <c:pt idx="0">
                  <c:v>976</c:v>
                </c:pt>
                <c:pt idx="1">
                  <c:v>13143</c:v>
                </c:pt>
                <c:pt idx="2">
                  <c:v>4661</c:v>
                </c:pt>
                <c:pt idx="3">
                  <c:v>8110</c:v>
                </c:pt>
                <c:pt idx="4">
                  <c:v>2849</c:v>
                </c:pt>
                <c:pt idx="5">
                  <c:v>7649</c:v>
                </c:pt>
                <c:pt idx="6">
                  <c:v>1356</c:v>
                </c:pt>
                <c:pt idx="7">
                  <c:v>5396</c:v>
                </c:pt>
                <c:pt idx="8">
                  <c:v>2722</c:v>
                </c:pt>
              </c:numCache>
            </c:numRef>
          </c:val>
        </c:ser>
        <c:ser>
          <c:idx val="1"/>
          <c:order val="1"/>
          <c:tx>
            <c:v>Expression of Interest</c:v>
          </c:tx>
          <c:spPr>
            <a:solidFill>
              <a:srgbClr val="0070C0"/>
            </a:solidFill>
          </c:spPr>
          <c:invertIfNegative val="0"/>
          <c:cat>
            <c:strRef>
              <c:f>Tabelle1!$A$3:$A$12</c:f>
              <c:strCache>
                <c:ptCount val="10"/>
                <c:pt idx="0">
                  <c:v>Micro Vertex Detector (MVD)</c:v>
                </c:pt>
                <c:pt idx="1">
                  <c:v>Silicon Tracking System (STS)</c:v>
                </c:pt>
                <c:pt idx="2">
                  <c:v>Ring Image Cherenkov Detector (RICH)</c:v>
                </c:pt>
                <c:pt idx="3">
                  <c:v>Muon Detector (MUCH) </c:v>
                </c:pt>
                <c:pt idx="4">
                  <c:v>Transition Radiation Detector (TRD)</c:v>
                </c:pt>
                <c:pt idx="5">
                  <c:v>Time of Flight System (TOF)</c:v>
                </c:pt>
                <c:pt idx="6">
                  <c:v>Projectile Spectator Detector (PSD)</c:v>
                </c:pt>
                <c:pt idx="7">
                  <c:v>Dipol MAGNET</c:v>
                </c:pt>
                <c:pt idx="8">
                  <c:v>Online Systems (DAQ and FLES)</c:v>
                </c:pt>
                <c:pt idx="9">
                  <c:v>Infrastructure</c:v>
                </c:pt>
              </c:strCache>
            </c:strRef>
          </c:cat>
          <c:val>
            <c:numRef>
              <c:f>Tabelle1!$C$3:$C$12</c:f>
              <c:numCache>
                <c:formatCode>0</c:formatCode>
                <c:ptCount val="10"/>
                <c:pt idx="0">
                  <c:v>336</c:v>
                </c:pt>
                <c:pt idx="1">
                  <c:v>505</c:v>
                </c:pt>
                <c:pt idx="2">
                  <c:v>648</c:v>
                </c:pt>
                <c:pt idx="3">
                  <c:v>704</c:v>
                </c:pt>
                <c:pt idx="4">
                  <c:v>805</c:v>
                </c:pt>
                <c:pt idx="5">
                  <c:v>475</c:v>
                </c:pt>
                <c:pt idx="9">
                  <c:v>3264</c:v>
                </c:pt>
              </c:numCache>
            </c:numRef>
          </c:val>
        </c:ser>
        <c:ser>
          <c:idx val="2"/>
          <c:order val="2"/>
          <c:tx>
            <c:v>to be assigned</c:v>
          </c:tx>
          <c:spPr>
            <a:solidFill>
              <a:srgbClr val="FF0000"/>
            </a:solidFill>
          </c:spPr>
          <c:invertIfNegative val="0"/>
          <c:cat>
            <c:strRef>
              <c:f>Tabelle1!$A$3:$A$12</c:f>
              <c:strCache>
                <c:ptCount val="10"/>
                <c:pt idx="0">
                  <c:v>Micro Vertex Detector (MVD)</c:v>
                </c:pt>
                <c:pt idx="1">
                  <c:v>Silicon Tracking System (STS)</c:v>
                </c:pt>
                <c:pt idx="2">
                  <c:v>Ring Image Cherenkov Detector (RICH)</c:v>
                </c:pt>
                <c:pt idx="3">
                  <c:v>Muon Detector (MUCH) </c:v>
                </c:pt>
                <c:pt idx="4">
                  <c:v>Transition Radiation Detector (TRD)</c:v>
                </c:pt>
                <c:pt idx="5">
                  <c:v>Time of Flight System (TOF)</c:v>
                </c:pt>
                <c:pt idx="6">
                  <c:v>Projectile Spectator Detector (PSD)</c:v>
                </c:pt>
                <c:pt idx="7">
                  <c:v>Dipol MAGNET</c:v>
                </c:pt>
                <c:pt idx="8">
                  <c:v>Online Systems (DAQ and FLES)</c:v>
                </c:pt>
                <c:pt idx="9">
                  <c:v>Infrastructure</c:v>
                </c:pt>
              </c:strCache>
            </c:strRef>
          </c:cat>
          <c:val>
            <c:numRef>
              <c:f>Tabelle1!$D$3:$D$12</c:f>
              <c:numCache>
                <c:formatCode>General</c:formatCode>
                <c:ptCount val="10"/>
                <c:pt idx="5" formatCode="0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77568"/>
        <c:axId val="32887552"/>
      </c:barChart>
      <c:catAx>
        <c:axId val="3287756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600" b="1" i="0" baseline="0"/>
            </a:pPr>
            <a:endParaRPr lang="de-DE"/>
          </a:p>
        </c:txPr>
        <c:crossAx val="32887552"/>
        <c:crossesAt val="0"/>
        <c:auto val="0"/>
        <c:lblAlgn val="ctr"/>
        <c:lblOffset val="100"/>
        <c:noMultiLvlLbl val="0"/>
      </c:catAx>
      <c:valAx>
        <c:axId val="32887552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3287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05369869028876"/>
          <c:y val="5.763757601517807E-2"/>
          <c:w val="0.23652903551576526"/>
          <c:h val="0.409723362330985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 b="1" i="0" baseline="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600"/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229429368959007E-2"/>
                  <c:y val="-0.21641253697178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9.9229773080768802E-2"/>
                  <c:y val="-4.1189867792467506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6.1259686423730697E-2"/>
                  <c:y val="3.7888347835565439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3.6712327102544164E-2"/>
                  <c:y val="6.0157623995656669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sz="1200"/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3001541495389394E-2"/>
                  <c:y val="-3.08071115787973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0"/>
              <c:layout>
                <c:manualLayout>
                  <c:x val="0.22850620764359517"/>
                  <c:y val="-3.16390422028579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1"/>
              <c:layout>
                <c:manualLayout>
                  <c:x val="0.22079005110543273"/>
                  <c:y val="2.2436448361083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'CBM country funding'!$AB$8:$AB$19</c:f>
              <c:strCache>
                <c:ptCount val="12"/>
                <c:pt idx="0">
                  <c:v>Germany</c:v>
                </c:pt>
                <c:pt idx="1">
                  <c:v>Russia</c:v>
                </c:pt>
                <c:pt idx="2">
                  <c:v>India</c:v>
                </c:pt>
                <c:pt idx="3">
                  <c:v>Poland</c:v>
                </c:pt>
                <c:pt idx="4">
                  <c:v>Romania</c:v>
                </c:pt>
                <c:pt idx="5">
                  <c:v>China</c:v>
                </c:pt>
                <c:pt idx="6">
                  <c:v>Czech Republic</c:v>
                </c:pt>
                <c:pt idx="7">
                  <c:v>Hungary</c:v>
                </c:pt>
                <c:pt idx="8">
                  <c:v>France</c:v>
                </c:pt>
                <c:pt idx="9">
                  <c:v>Korea</c:v>
                </c:pt>
                <c:pt idx="10">
                  <c:v>Ukraine</c:v>
                </c:pt>
                <c:pt idx="11">
                  <c:v>common fund</c:v>
                </c:pt>
              </c:strCache>
            </c:strRef>
          </c:cat>
          <c:val>
            <c:numRef>
              <c:f>'CBM country funding'!$AC$8:$AC$19</c:f>
              <c:numCache>
                <c:formatCode>0.0%</c:formatCode>
                <c:ptCount val="12"/>
                <c:pt idx="0">
                  <c:v>0.29854870080368007</c:v>
                </c:pt>
                <c:pt idx="1">
                  <c:v>0.26765690764563976</c:v>
                </c:pt>
                <c:pt idx="2">
                  <c:v>0.10097403689468498</c:v>
                </c:pt>
                <c:pt idx="3">
                  <c:v>5.2795001712215094E-2</c:v>
                </c:pt>
                <c:pt idx="4">
                  <c:v>5.2322029442714073E-2</c:v>
                </c:pt>
                <c:pt idx="5">
                  <c:v>7.5410044089405701E-2</c:v>
                </c:pt>
                <c:pt idx="6">
                  <c:v>4.3813279429224137E-3</c:v>
                </c:pt>
                <c:pt idx="7">
                  <c:v>9.4251337856481575E-4</c:v>
                </c:pt>
                <c:pt idx="8">
                  <c:v>8.2951131449477723E-3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0.80875</cdr:x>
      <cdr:y>0.93404</cdr:y>
    </cdr:from>
    <cdr:to>
      <cdr:x>0.85048</cdr:x>
      <cdr:y>0.99533</cdr:y>
    </cdr:to>
    <cdr:sp macro="" textlink="">
      <cdr:nvSpPr>
        <cdr:cNvPr id="2" name="Foliennummernplatzhalter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308304" y="5564086"/>
          <a:ext cx="377093" cy="365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de-DE"/>
          </a:defPPr>
          <a:lvl1pPr marL="0" algn="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EDCC16C4-0B42-4F6B-9872-1CA29D8FAE3C}" type="slidenum">
            <a:rPr lang="de-DE" smtClean="0">
              <a:solidFill>
                <a:prstClr val="black">
                  <a:tint val="75000"/>
                </a:prstClr>
              </a:solidFill>
            </a:rPr>
            <a:pPr algn="l"/>
            <a:t>7</a:t>
          </a:fld>
          <a:endParaRPr lang="de-DE" dirty="0">
            <a:solidFill>
              <a:prstClr val="black">
                <a:tint val="75000"/>
              </a:prst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422" cy="495952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5799" y="0"/>
            <a:ext cx="2942422" cy="495952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A93C92B9-4957-43DF-9E05-6B0B3E41B8E3}" type="datetimeFigureOut">
              <a:rPr lang="de-DE" smtClean="0"/>
              <a:t>26.11.2018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0938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671" y="4716160"/>
            <a:ext cx="5432398" cy="4468185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2321"/>
            <a:ext cx="2942422" cy="495952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5799" y="9432321"/>
            <a:ext cx="2942422" cy="495952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027FA922-6CC1-44BF-AF70-B968A935A7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23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37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16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4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78974" y="4716660"/>
            <a:ext cx="5431790" cy="44684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XB</a:t>
            </a:r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4402cc7aa_4_18:notes"/>
          <p:cNvSpPr txBox="1">
            <a:spLocks noGrp="1"/>
          </p:cNvSpPr>
          <p:nvPr>
            <p:ph type="body" idx="1"/>
          </p:nvPr>
        </p:nvSpPr>
        <p:spPr>
          <a:xfrm>
            <a:off x="678972" y="4716649"/>
            <a:ext cx="5431768" cy="446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92800" rIns="92800" bIns="92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HADES upgrade projects, summary page.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 upgrade finished, ready for production beam in Feb. 2019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HADES ECal: 4 sectors out of 6 ready to collect data, Feb. 2019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Forward Detector: extends the acceptance for angles &lt; 6 degrees, will be installed in 2019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MDC readout upgrade: scheduled for 2020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44402cc7aa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429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78972" y="4716655"/>
            <a:ext cx="5431779" cy="4468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dirty="0" smtClean="0"/>
              <a:t>one can edit/change</a:t>
            </a:r>
            <a:r>
              <a:rPr lang="en-GB" baseline="0" dirty="0" smtClean="0"/>
              <a:t> the numbers is table</a:t>
            </a:r>
            <a:endParaRPr lang="en-GB" dirty="0" smtClean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mtClean="0"/>
              <a:t>numbers</a:t>
            </a:r>
            <a:r>
              <a:rPr lang="en-GB" baseline="0" smtClean="0"/>
              <a:t> seems to be OK.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6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124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9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43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5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588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3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4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29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54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4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4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FA922-6CC1-44BF-AF70-B968A935A7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77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5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8468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17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07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69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663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028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436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598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060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411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304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983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700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375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25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65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947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445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906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113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EA9D-98A6-48A6-B7C3-059E4FD932CD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3622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742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54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600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020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435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76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866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173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719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1934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11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706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828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921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375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681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306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40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459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5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3802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5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776D-80DA-46D5-A581-53E3E0FFC3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68470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3468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441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96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953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13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286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660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421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3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4996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109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146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68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157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218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959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783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666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619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6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1332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437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933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51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074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0"/>
            <a:ext cx="7732107" cy="692150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4925" y="6597650"/>
            <a:ext cx="3096915" cy="2603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000000"/>
                </a:solidFill>
              </a:rPr>
              <a:t>N.Herrmann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26795" y="6596063"/>
            <a:ext cx="4275475" cy="2619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smtClean="0">
                <a:solidFill>
                  <a:srgbClr val="000000"/>
                </a:solidFill>
              </a:rPr>
              <a:t>6th FAIR/GSI Joint Scientific Council, Darmstadt, Nov.8, 2018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027988" y="6596063"/>
            <a:ext cx="1008062" cy="2174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703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96851" y="968376"/>
            <a:ext cx="8691563" cy="548212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first 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N.Herrmann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726795" y="6596063"/>
            <a:ext cx="3960440" cy="261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6th FAIR/GSI Joint Scientific Council, Darmstadt, Nov.8, 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4"/>
          <p:cNvSpPr txBox="1">
            <a:spLocks/>
          </p:cNvSpPr>
          <p:nvPr userDrawn="1"/>
        </p:nvSpPr>
        <p:spPr bwMode="auto">
          <a:xfrm>
            <a:off x="7992380" y="6596063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617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3"/>
          <p:cNvSpPr txBox="1">
            <a:spLocks noGrp="1"/>
          </p:cNvSpPr>
          <p:nvPr>
            <p:ph type="title"/>
          </p:nvPr>
        </p:nvSpPr>
        <p:spPr>
          <a:xfrm>
            <a:off x="395287" y="0"/>
            <a:ext cx="7732107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3"/>
          <p:cNvSpPr txBox="1">
            <a:spLocks noGrp="1"/>
          </p:cNvSpPr>
          <p:nvPr>
            <p:ph type="dt" idx="10"/>
          </p:nvPr>
        </p:nvSpPr>
        <p:spPr>
          <a:xfrm>
            <a:off x="34925" y="6597650"/>
            <a:ext cx="309691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1" name="Google Shape;371;p63"/>
          <p:cNvSpPr txBox="1">
            <a:spLocks noGrp="1"/>
          </p:cNvSpPr>
          <p:nvPr>
            <p:ph type="ftr" idx="11"/>
          </p:nvPr>
        </p:nvSpPr>
        <p:spPr>
          <a:xfrm>
            <a:off x="2726795" y="6596063"/>
            <a:ext cx="4275475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2" name="Google Shape;372;p63"/>
          <p:cNvSpPr txBox="1">
            <a:spLocks noGrp="1"/>
          </p:cNvSpPr>
          <p:nvPr>
            <p:ph type="sldNum" idx="12"/>
          </p:nvPr>
        </p:nvSpPr>
        <p:spPr>
          <a:xfrm>
            <a:off x="8027988" y="6596063"/>
            <a:ext cx="1008062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6354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Tytuł i zawartość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4"/>
          <p:cNvSpPr txBox="1">
            <a:spLocks noGrp="1"/>
          </p:cNvSpPr>
          <p:nvPr>
            <p:ph type="title"/>
          </p:nvPr>
        </p:nvSpPr>
        <p:spPr>
          <a:xfrm>
            <a:off x="395288" y="0"/>
            <a:ext cx="804714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4"/>
          <p:cNvSpPr txBox="1">
            <a:spLocks noGrp="1"/>
          </p:cNvSpPr>
          <p:nvPr>
            <p:ph type="body" idx="1"/>
          </p:nvPr>
        </p:nvSpPr>
        <p:spPr>
          <a:xfrm>
            <a:off x="196851" y="968376"/>
            <a:ext cx="8691563" cy="548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64"/>
          <p:cNvSpPr txBox="1">
            <a:spLocks noGrp="1"/>
          </p:cNvSpPr>
          <p:nvPr>
            <p:ph type="dt" idx="10"/>
          </p:nvPr>
        </p:nvSpPr>
        <p:spPr>
          <a:xfrm>
            <a:off x="34925" y="6597650"/>
            <a:ext cx="300672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7" name="Google Shape;377;p64"/>
          <p:cNvSpPr txBox="1">
            <a:spLocks noGrp="1"/>
          </p:cNvSpPr>
          <p:nvPr>
            <p:ph type="ftr" idx="11"/>
          </p:nvPr>
        </p:nvSpPr>
        <p:spPr>
          <a:xfrm>
            <a:off x="3509497" y="6596063"/>
            <a:ext cx="2125005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8" name="Google Shape;378;p64"/>
          <p:cNvSpPr txBox="1">
            <a:spLocks noGrp="1"/>
          </p:cNvSpPr>
          <p:nvPr>
            <p:ph type="sldNum" idx="12"/>
          </p:nvPr>
        </p:nvSpPr>
        <p:spPr>
          <a:xfrm>
            <a:off x="8027988" y="6596063"/>
            <a:ext cx="1008062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Conference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10064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806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45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0312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632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469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119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570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456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744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93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34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449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8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9931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493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509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14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275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10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720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345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875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6733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80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71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623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18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54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67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73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9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23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22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28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55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5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276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1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1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51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81673C-1767-4EDF-A14D-CE4F368152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987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9ACA5E-DAE1-445C-BD20-7D2C7F7D4F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768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F42FEC-8D8D-41A8-AFFF-AFA4CC0918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357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324631-78E5-42BD-8585-141C1DCEA6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43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DBE8AC-65B5-45BD-A6EB-545043D097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662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795540-3D76-4C1C-9B07-308DCC7621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3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F5C264-46AB-4B31-8F78-F720C8F9FE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74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49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8956C0-0F0D-4154-9D66-6051AAFC00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214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F3CE4C-A722-4A41-A79B-EE72DBB847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327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66C6FD-28D2-48C7-8304-600831603B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919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3752BD-3748-4402-A28E-8D0B3B2F89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587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61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70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39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454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0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250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11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80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77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23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9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90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1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07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11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4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5197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7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3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84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35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27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71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40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15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60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3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621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78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62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83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23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63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5526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2475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6525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98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886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1744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1036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984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6579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4397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2070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953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222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2084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04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3947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 überschrif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5547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713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082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355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6516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6425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8350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smtClean="0"/>
              <a:t>26.11.2018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8th CBM RRB                                              Jürgen Eschke, CBM RC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6277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888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3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26.11.2018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16C4-0B42-4F6B-9872-1CA29D8FAE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46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74" r:id="rId4"/>
    <p:sldLayoutId id="2147483651" r:id="rId5"/>
    <p:sldLayoutId id="2147483675" r:id="rId6"/>
    <p:sldLayoutId id="2147483652" r:id="rId7"/>
    <p:sldLayoutId id="2147483676" r:id="rId8"/>
    <p:sldLayoutId id="2147483677" r:id="rId9"/>
    <p:sldLayoutId id="2147483653" r:id="rId10"/>
    <p:sldLayoutId id="2147483678" r:id="rId11"/>
    <p:sldLayoutId id="2147483654" r:id="rId12"/>
    <p:sldLayoutId id="2147483655" r:id="rId13"/>
    <p:sldLayoutId id="2147483656" r:id="rId14"/>
    <p:sldLayoutId id="2147483657" r:id="rId15"/>
    <p:sldLayoutId id="2147483679" r:id="rId16"/>
    <p:sldLayoutId id="2147483658" r:id="rId17"/>
    <p:sldLayoutId id="2147483680" r:id="rId18"/>
    <p:sldLayoutId id="2147483659" r:id="rId19"/>
    <p:sldLayoutId id="2147483681" r:id="rId20"/>
    <p:sldLayoutId id="2147483682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7" r:id="rId13"/>
    <p:sldLayoutId id="2147484638" r:id="rId14"/>
    <p:sldLayoutId id="2147484639" r:id="rId15"/>
    <p:sldLayoutId id="2147484640" r:id="rId16"/>
    <p:sldLayoutId id="2147484641" r:id="rId17"/>
    <p:sldLayoutId id="2147484642" r:id="rId18"/>
    <p:sldLayoutId id="2147484643" r:id="rId19"/>
    <p:sldLayoutId id="2147484644" r:id="rId20"/>
    <p:sldLayoutId id="2147484645" r:id="rId21"/>
    <p:sldLayoutId id="2147484646" r:id="rId2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792163"/>
          </a:xfrm>
          <a:prstGeom prst="rect">
            <a:avLst/>
          </a:prstGeom>
          <a:solidFill>
            <a:srgbClr val="0033CC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de-DE">
              <a:solidFill>
                <a:srgbClr val="566ABE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04714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97650"/>
            <a:ext cx="3006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</a:rPr>
              <a:t>N.Herrmann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6795" y="6596063"/>
            <a:ext cx="4275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6th FAIR/GSI Joint Scientific Council, Darmstadt, Nov.8, 2018</a:t>
            </a: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96063"/>
            <a:ext cx="10080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6A2FF-3747-482E-814E-E2B02659E54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-56590"/>
            <a:ext cx="611187" cy="82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84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8EC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"/>
          <p:cNvSpPr/>
          <p:nvPr/>
        </p:nvSpPr>
        <p:spPr>
          <a:xfrm>
            <a:off x="0" y="-26988"/>
            <a:ext cx="9144000" cy="79216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566AB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2"/>
          <p:cNvSpPr txBox="1">
            <a:spLocks noGrp="1"/>
          </p:cNvSpPr>
          <p:nvPr>
            <p:ph type="title"/>
          </p:nvPr>
        </p:nvSpPr>
        <p:spPr>
          <a:xfrm>
            <a:off x="395288" y="0"/>
            <a:ext cx="8047142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8EC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62"/>
          <p:cNvSpPr txBox="1">
            <a:spLocks noGrp="1"/>
          </p:cNvSpPr>
          <p:nvPr>
            <p:ph type="dt" idx="10"/>
          </p:nvPr>
        </p:nvSpPr>
        <p:spPr>
          <a:xfrm>
            <a:off x="34925" y="6597650"/>
            <a:ext cx="3006725" cy="2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365" name="Google Shape;365;p62"/>
          <p:cNvSpPr txBox="1">
            <a:spLocks noGrp="1"/>
          </p:cNvSpPr>
          <p:nvPr>
            <p:ph type="ftr" idx="11"/>
          </p:nvPr>
        </p:nvSpPr>
        <p:spPr>
          <a:xfrm>
            <a:off x="3509497" y="6596063"/>
            <a:ext cx="2125005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366" name="Google Shape;366;p62"/>
          <p:cNvSpPr txBox="1">
            <a:spLocks noGrp="1"/>
          </p:cNvSpPr>
          <p:nvPr>
            <p:ph type="sldNum" idx="12"/>
          </p:nvPr>
        </p:nvSpPr>
        <p:spPr>
          <a:xfrm>
            <a:off x="8027988" y="6596063"/>
            <a:ext cx="1008062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kern="0"/>
              <a:pPr>
                <a:buClr>
                  <a:srgbClr val="000000"/>
                </a:buClr>
                <a:buFont typeface="Arial"/>
                <a:buNone/>
              </a:pPr>
              <a:t>‹Nr.›</a:t>
            </a:fld>
            <a:endParaRPr kern="0"/>
          </a:p>
        </p:txBody>
      </p:sp>
      <p:pic>
        <p:nvPicPr>
          <p:cNvPr id="367" name="Google Shape;367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2813" y="-56590"/>
            <a:ext cx="611187" cy="821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4899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687" r:id="rId1"/>
    <p:sldLayoutId id="214748468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BA41-8900-4F20-97D7-DD9914FB50B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CF2F0C3-5CF2-4D25-A8BB-BB233FF85B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2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7784" y="6381328"/>
            <a:ext cx="41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56376" y="6381328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  <p:sldLayoutId id="2147484268" r:id="rId15"/>
    <p:sldLayoutId id="2147484269" r:id="rId16"/>
    <p:sldLayoutId id="2147484270" r:id="rId17"/>
    <p:sldLayoutId id="2147484271" r:id="rId18"/>
    <p:sldLayoutId id="2147484272" r:id="rId19"/>
    <p:sldLayoutId id="2147484273" r:id="rId20"/>
    <p:sldLayoutId id="2147484274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kern="0" smtClean="0"/>
              <a:t>26.11.2018</a:t>
            </a:r>
            <a:endParaRPr kern="0"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 smtClean="0"/>
              <a:t>8th CBM RRB                                              Jürgen Eschke, CBM RC</a:t>
            </a:r>
            <a:endParaRPr kern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‹Nr.›</a:t>
            </a:fld>
            <a:endParaRPr lang="en-GB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71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 kern="0" smtClean="0"/>
              <a:t>26.11.2018</a:t>
            </a:r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kern="0" smtClean="0"/>
              <a:t>8th CBM RRB                                              Jürgen Eschke, CBM RC</a:t>
            </a:r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GB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6040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EA9D-98A6-48A6-B7C3-059E4FD932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4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7938" y="0"/>
            <a:ext cx="9171938" cy="1470025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Status Funding </a:t>
            </a:r>
            <a:br>
              <a:rPr lang="en-US" dirty="0" smtClean="0"/>
            </a:br>
            <a:r>
              <a:rPr lang="en-US" sz="3200" dirty="0" smtClean="0"/>
              <a:t>CBM and HADES experiment</a:t>
            </a:r>
            <a:endParaRPr lang="en-US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688832" cy="21846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CBM Resource Review Board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November 2018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Report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CBM and HADES Resource Coordinator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Jürgen Eschke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26.11.2018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8th CBM RRB                                              Jürgen Eschke, CBM RC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3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378552" y="6708899"/>
            <a:ext cx="765448" cy="149101"/>
          </a:xfrm>
        </p:spPr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de-DE" sz="4000" dirty="0" smtClean="0"/>
              <a:t>                                         CBM </a:t>
            </a:r>
            <a:r>
              <a:rPr lang="de-DE" sz="4000" dirty="0" err="1" smtClean="0"/>
              <a:t>Cost</a:t>
            </a:r>
            <a:r>
              <a:rPr lang="de-DE" sz="4000" dirty="0" smtClean="0"/>
              <a:t> Matrix</a:t>
            </a:r>
            <a:br>
              <a:rPr lang="de-DE" sz="4000" dirty="0" smtClean="0"/>
            </a:br>
            <a:r>
              <a:rPr lang="de-DE" sz="4000" dirty="0" smtClean="0"/>
              <a:t>                                                </a:t>
            </a:r>
            <a:r>
              <a:rPr lang="de-DE" sz="2400" dirty="0" err="1" smtClean="0"/>
              <a:t>and</a:t>
            </a:r>
            <a:r>
              <a:rPr lang="de-DE" sz="2400" dirty="0" smtClean="0"/>
              <a:t> HADES </a:t>
            </a:r>
            <a:r>
              <a:rPr lang="de-DE" sz="2400" dirty="0" err="1" smtClean="0"/>
              <a:t>Cost</a:t>
            </a:r>
            <a:r>
              <a:rPr lang="de-DE" sz="2400" dirty="0" smtClean="0"/>
              <a:t> Matrix</a:t>
            </a:r>
            <a:endParaRPr lang="de-DE"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4199593" y="1340768"/>
            <a:ext cx="4549322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please consult distributed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cost matrix for all details!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7651"/>
            <a:ext cx="3779912" cy="569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59" y="2564904"/>
            <a:ext cx="4104456" cy="36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916378"/>
              </p:ext>
            </p:extLst>
          </p:nvPr>
        </p:nvGraphicFramePr>
        <p:xfrm>
          <a:off x="342256" y="1052736"/>
          <a:ext cx="8496944" cy="43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074"/>
                <a:gridCol w="1402371"/>
                <a:gridCol w="2140770"/>
                <a:gridCol w="1189860"/>
                <a:gridCol w="1096709"/>
                <a:gridCol w="1440160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Project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</a:rPr>
                        <a:t>Partner in </a:t>
                      </a:r>
                      <a:r>
                        <a:rPr lang="de-DE" sz="1600" dirty="0" err="1" smtClean="0">
                          <a:solidFill>
                            <a:schemeClr val="bg1"/>
                          </a:solidFill>
                        </a:rPr>
                        <a:t>Russia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(€  2005 )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Council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Decision</a:t>
                      </a:r>
                      <a:endParaRPr kumimoji="0" lang="de-DE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  <a:r>
                        <a:rPr kumimoji="0" lang="de-DE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contract</a:t>
                      </a:r>
                      <a:endParaRPr kumimoji="0" lang="de-DE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SC </a:t>
                      </a:r>
                      <a:r>
                        <a:rPr kumimoji="0" lang="it-IT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dipole</a:t>
                      </a: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it-IT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magnet</a:t>
                      </a:r>
                      <a:endParaRPr kumimoji="0" lang="it-IT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BINP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Novosibirsk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Design</a:t>
                      </a:r>
                      <a:r>
                        <a:rPr lang="de-DE" sz="1600" baseline="0" dirty="0" smtClean="0"/>
                        <a:t>  </a:t>
                      </a:r>
                      <a:r>
                        <a:rPr lang="de-DE" sz="1600" baseline="0" dirty="0" err="1" smtClean="0"/>
                        <a:t>and</a:t>
                      </a:r>
                      <a:r>
                        <a:rPr lang="de-DE" sz="16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600" baseline="0" dirty="0" err="1" smtClean="0"/>
                        <a:t>Construction</a:t>
                      </a:r>
                      <a:r>
                        <a:rPr lang="de-DE" sz="1600" baseline="0" dirty="0" smtClean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3.758 </a:t>
                      </a:r>
                      <a:r>
                        <a:rPr lang="de-DE" dirty="0" err="1" smtClean="0"/>
                        <a:t>Mio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9.07.2014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signed</a:t>
                      </a:r>
                      <a:endParaRPr lang="de-DE" sz="1600" dirty="0" smtClean="0"/>
                    </a:p>
                  </a:txBody>
                  <a:tcPr/>
                </a:tc>
              </a:tr>
              <a:tr h="690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JINR</a:t>
                      </a:r>
                    </a:p>
                    <a:p>
                      <a:pPr algn="ctr"/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Dubna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Construction</a:t>
                      </a:r>
                      <a:r>
                        <a:rPr lang="de-DE" sz="1200" dirty="0" smtClean="0"/>
                        <a:t> </a:t>
                      </a:r>
                      <a:r>
                        <a:rPr lang="de-DE" sz="1200" dirty="0" err="1" smtClean="0"/>
                        <a:t>of</a:t>
                      </a:r>
                      <a:r>
                        <a:rPr lang="de-DE" sz="1200" dirty="0" smtClean="0"/>
                        <a:t>  </a:t>
                      </a:r>
                      <a:r>
                        <a:rPr lang="de-DE" sz="1200" dirty="0" err="1" smtClean="0"/>
                        <a:t>detector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ladders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for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first</a:t>
                      </a:r>
                      <a:r>
                        <a:rPr lang="de-DE" sz="1200" baseline="0" dirty="0" smtClean="0"/>
                        <a:t> 4 </a:t>
                      </a:r>
                      <a:r>
                        <a:rPr lang="de-DE" sz="1200" baseline="0" dirty="0" err="1" smtClean="0"/>
                        <a:t>stations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2.115 </a:t>
                      </a:r>
                      <a:r>
                        <a:rPr lang="de-DE" dirty="0" err="1" smtClean="0"/>
                        <a:t>Mio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10.12.2013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signed</a:t>
                      </a:r>
                      <a:endParaRPr lang="de-DE" sz="1600" dirty="0" smtClean="0"/>
                    </a:p>
                  </a:txBody>
                  <a:tcPr/>
                </a:tc>
              </a:tr>
              <a:tr h="362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PSD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INR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Troitzk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Design  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and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Construction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0.778 </a:t>
                      </a:r>
                      <a:r>
                        <a:rPr lang="de-DE" dirty="0" err="1" smtClean="0"/>
                        <a:t>Mio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30.06.2015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signed</a:t>
                      </a:r>
                      <a:endParaRPr lang="de-DE" sz="1600" dirty="0"/>
                    </a:p>
                  </a:txBody>
                  <a:tcPr/>
                </a:tc>
              </a:tr>
              <a:tr h="536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RICH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PNPI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Gatchina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Construction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of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mechanical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structures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gas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system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1.2 </a:t>
                      </a:r>
                      <a:r>
                        <a:rPr lang="de-DE" dirty="0" err="1" smtClean="0"/>
                        <a:t>Mio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9.11.2016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signed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5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MUCH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PNPI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Gatchina</a:t>
                      </a:r>
                      <a:endParaRPr kumimoji="0" lang="de-D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absorbers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mechanical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structures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gas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1.822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9.11.2016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signed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0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TOF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Inner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zone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0.468 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9.11.2016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  <a:endParaRPr kumimoji="0" lang="de-DE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draft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agreed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7010400" y="6474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0" y="107921"/>
            <a:ext cx="91440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Status CBM </a:t>
            </a:r>
            <a:r>
              <a:rPr lang="en-US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collaboration contracts (Russia)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26.11.2018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824536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1673C-1767-4EDF-A14D-CE4F3681521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694423"/>
              </p:ext>
            </p:extLst>
          </p:nvPr>
        </p:nvGraphicFramePr>
        <p:xfrm>
          <a:off x="107504" y="446475"/>
          <a:ext cx="8856982" cy="623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019"/>
                <a:gridCol w="1673557"/>
                <a:gridCol w="1840913"/>
                <a:gridCol w="1081376"/>
                <a:gridCol w="1670960"/>
                <a:gridCol w="1676157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Project</a:t>
                      </a: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Partner Institution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k€  2005 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Council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decision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In-Kind </a:t>
                      </a: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contract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</a:tr>
              <a:tr h="731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  <a:endParaRPr kumimoji="0" lang="it-IT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AGH,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Crakow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Poland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Design</a:t>
                      </a:r>
                      <a:r>
                        <a:rPr lang="de-DE" sz="1400" baseline="0" dirty="0" smtClean="0"/>
                        <a:t> 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400" baseline="0" dirty="0" err="1" smtClean="0"/>
                        <a:t>Construction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pPr algn="ctr"/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STS-XYTER </a:t>
                      </a:r>
                      <a:r>
                        <a:rPr lang="de-DE" sz="1400" baseline="0" dirty="0" err="1" smtClean="0"/>
                        <a:t>chip</a:t>
                      </a:r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572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30.06.2015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Signing</a:t>
                      </a:r>
                      <a:r>
                        <a:rPr lang="en-US" sz="1800" baseline="0" noProof="0" dirty="0" smtClean="0"/>
                        <a:t> in process</a:t>
                      </a:r>
                      <a:endParaRPr lang="en-US" sz="1200" noProof="0" dirty="0"/>
                    </a:p>
                  </a:txBody>
                  <a:tcPr marL="91436" marR="91436" marT="45730" marB="45730"/>
                </a:tc>
              </a:tr>
              <a:tr h="731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  <a:endParaRPr kumimoji="0" lang="it-IT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JU,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Crakow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AGH,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</a:rPr>
                        <a:t>Crakow</a:t>
                      </a:r>
                      <a:endParaRPr lang="de-DE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GSI, Germany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Sensors </a:t>
                      </a:r>
                      <a:r>
                        <a:rPr lang="de-DE" sz="1400" dirty="0" err="1" smtClean="0"/>
                        <a:t>and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assembly</a:t>
                      </a:r>
                      <a:endParaRPr lang="de-DE" sz="1400" dirty="0" smtClean="0"/>
                    </a:p>
                    <a:p>
                      <a:pPr algn="ctr"/>
                      <a:endParaRPr lang="de-DE" sz="1400" dirty="0" smtClean="0"/>
                    </a:p>
                    <a:p>
                      <a:pPr algn="ctr"/>
                      <a:endParaRPr lang="de-DE" sz="800" dirty="0" smtClean="0"/>
                    </a:p>
                    <a:p>
                      <a:pPr algn="ctr"/>
                      <a:r>
                        <a:rPr lang="de-DE" sz="1400" dirty="0" smtClean="0"/>
                        <a:t>Front End</a:t>
                      </a:r>
                      <a:r>
                        <a:rPr lang="de-DE" sz="1400" baseline="0" dirty="0" smtClean="0"/>
                        <a:t> Boards,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test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procedures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for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baseline="0" dirty="0" smtClean="0"/>
                        <a:t> STS-XYTER </a:t>
                      </a:r>
                      <a:r>
                        <a:rPr lang="de-DE" sz="1400" baseline="0" dirty="0" err="1" smtClean="0"/>
                        <a:t>chip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FEE</a:t>
                      </a:r>
                    </a:p>
                    <a:p>
                      <a:pPr algn="ctr"/>
                      <a:endParaRPr lang="de-DE" sz="1400" baseline="0" dirty="0" smtClean="0"/>
                    </a:p>
                    <a:p>
                      <a:pPr algn="ctr"/>
                      <a:r>
                        <a:rPr lang="de-DE" sz="1400" baseline="0" dirty="0" smtClean="0"/>
                        <a:t>STS </a:t>
                      </a:r>
                      <a:r>
                        <a:rPr lang="de-DE" sz="1400" baseline="0" dirty="0" err="1" smtClean="0"/>
                        <a:t>system</a:t>
                      </a:r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707</a:t>
                      </a:r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endParaRPr lang="de-DE" sz="1000" dirty="0" smtClean="0"/>
                    </a:p>
                    <a:p>
                      <a:pPr algn="ctr"/>
                      <a:r>
                        <a:rPr lang="de-DE" sz="1800" dirty="0" smtClean="0"/>
                        <a:t>261</a:t>
                      </a:r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endParaRPr lang="de-DE" sz="1100" dirty="0" smtClean="0"/>
                    </a:p>
                    <a:p>
                      <a:pPr algn="ctr"/>
                      <a:r>
                        <a:rPr lang="de-DE" sz="1800" dirty="0" smtClean="0"/>
                        <a:t>4630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In </a:t>
                      </a:r>
                      <a:r>
                        <a:rPr lang="de-DE" sz="1800" dirty="0" err="1" smtClean="0"/>
                        <a:t>preparation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endParaRPr lang="de-DE" sz="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Signing in process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Signed</a:t>
                      </a:r>
                      <a:endParaRPr kumimoji="0" lang="de-D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</a:tr>
              <a:tr h="523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HADES</a:t>
                      </a: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JU,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Crakow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kumimoji="0" lang="de-D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HADES ECAL</a:t>
                      </a:r>
                    </a:p>
                    <a:p>
                      <a:pPr algn="ctr"/>
                      <a:r>
                        <a:rPr lang="de-DE" sz="1400" dirty="0" err="1" smtClean="0"/>
                        <a:t>Mechanical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err="1" smtClean="0"/>
                        <a:t>frame</a:t>
                      </a:r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200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30.06.2015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Signed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delivered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installed</a:t>
                      </a:r>
                      <a:r>
                        <a:rPr kumimoji="0" lang="de-D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HADES cave)</a:t>
                      </a:r>
                    </a:p>
                  </a:txBody>
                  <a:tcPr marL="91436" marR="91436" marT="45730" marB="45730"/>
                </a:tc>
              </a:tr>
              <a:tr h="61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STS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WUT,</a:t>
                      </a:r>
                    </a:p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Warsaw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Poland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Development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baseline="0" dirty="0" smtClean="0"/>
                        <a:t> DAQ Data Processing Boards (DPBs)</a:t>
                      </a:r>
                      <a:endParaRPr lang="de-DE" sz="14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260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30.06.2015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  <a:endParaRPr kumimoji="0" lang="de-DE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800" dirty="0" smtClean="0"/>
                    </a:p>
                  </a:txBody>
                  <a:tcPr marL="91436" marR="91436" marT="45730" marB="45730"/>
                </a:tc>
              </a:tr>
              <a:tr h="565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IFIN-HH,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Bukarest, Romania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RPC </a:t>
                      </a:r>
                      <a:r>
                        <a:rPr lang="de-DE" sz="1400" dirty="0" err="1" smtClean="0"/>
                        <a:t>chambers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aseline="0" dirty="0" smtClean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748</a:t>
                      </a:r>
                    </a:p>
                    <a:p>
                      <a:pPr algn="ctr"/>
                      <a:endParaRPr lang="de-DE" sz="800" dirty="0" smtClean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30.06.2015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In </a:t>
                      </a:r>
                      <a:r>
                        <a:rPr lang="de-DE" sz="1800" dirty="0" err="1" smtClean="0"/>
                        <a:t>preparation</a:t>
                      </a:r>
                      <a:endParaRPr lang="de-DE" sz="1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de-DE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draft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  <a:p>
                      <a:pPr algn="ctr"/>
                      <a:endParaRPr lang="de-DE" sz="800" dirty="0" smtClean="0"/>
                    </a:p>
                  </a:txBody>
                  <a:tcPr marL="91436" marR="91436" marT="45730" marB="45730"/>
                </a:tc>
              </a:tr>
              <a:tr h="365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TOF</a:t>
                      </a: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GSI, Germany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FEE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28.06.2016</a:t>
                      </a:r>
                    </a:p>
                  </a:txBody>
                  <a:tcPr marL="91436" marR="91436" marT="45730" marB="4573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dirty="0" err="1" smtClean="0"/>
                        <a:t>preparation</a:t>
                      </a:r>
                      <a:endParaRPr lang="de-DE" sz="1800" dirty="0" smtClean="0"/>
                    </a:p>
                  </a:txBody>
                  <a:tcPr marL="91436" marR="91436" marT="45730" marB="45730"/>
                </a:tc>
              </a:tr>
              <a:tr h="365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imes New Roman" pitchFamily="18" charset="0"/>
                          <a:cs typeface="Arial" pitchFamily="34" charset="0"/>
                        </a:rPr>
                        <a:t>MUCH</a:t>
                      </a:r>
                    </a:p>
                  </a:txBody>
                  <a:tcPr marL="91436" marR="91436" marT="45730" marB="4573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VECC,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Kolkata</a:t>
                      </a:r>
                      <a:endParaRPr 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+12 Indian Institutes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GEM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chambers</a:t>
                      </a:r>
                      <a:endParaRPr kumimoji="0" lang="de-D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FEE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3790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10.12.2015</a:t>
                      </a:r>
                    </a:p>
                  </a:txBody>
                  <a:tcPr marL="91436" marR="91436" marT="45730" marB="4573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In </a:t>
                      </a:r>
                      <a:r>
                        <a:rPr lang="de-DE" sz="1800" dirty="0" err="1" smtClean="0"/>
                        <a:t>preparation</a:t>
                      </a:r>
                      <a:endParaRPr lang="de-DE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(</a:t>
                      </a:r>
                      <a:r>
                        <a:rPr lang="de-DE" sz="1800" dirty="0" err="1" smtClean="0"/>
                        <a:t>draft</a:t>
                      </a:r>
                      <a:r>
                        <a:rPr lang="de-DE" sz="1800" dirty="0" smtClean="0"/>
                        <a:t> )</a:t>
                      </a:r>
                    </a:p>
                  </a:txBody>
                  <a:tcPr marL="91436" marR="91436" marT="45730" marB="45730"/>
                </a:tc>
              </a:tr>
            </a:tbl>
          </a:graphicData>
        </a:graphic>
      </p:graphicFrame>
      <p:sp>
        <p:nvSpPr>
          <p:cNvPr id="9" name="Foliennummernplatzhalter 3"/>
          <p:cNvSpPr txBox="1">
            <a:spLocks/>
          </p:cNvSpPr>
          <p:nvPr/>
        </p:nvSpPr>
        <p:spPr bwMode="auto">
          <a:xfrm>
            <a:off x="7044630" y="64912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16BB65C-C17B-4A76-BE14-B23E6873CB29}" type="slidenum">
              <a:rPr lang="de-DE" altLang="de-DE" sz="1200">
                <a:solidFill>
                  <a:srgbClr val="89898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200" dirty="0">
              <a:solidFill>
                <a:srgbClr val="898989"/>
              </a:solidFill>
            </a:endParaRPr>
          </a:p>
        </p:txBody>
      </p:sp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0" y="13030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Status CBM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in-kind contracts (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other shareholders)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de-DE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62" y="1803885"/>
            <a:ext cx="1942801" cy="152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46" y="1957376"/>
            <a:ext cx="1971968" cy="1209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CBM – FAIR Phase 0 </a:t>
            </a:r>
            <a:r>
              <a:rPr lang="de-DE" dirty="0" err="1"/>
              <a:t>projects</a:t>
            </a:r>
            <a:r>
              <a:rPr lang="de-DE" dirty="0"/>
              <a:t> (2018 – </a:t>
            </a:r>
            <a:r>
              <a:rPr lang="de-DE" dirty="0" smtClean="0"/>
              <a:t>2024)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14534" y="752921"/>
            <a:ext cx="637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GB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Calibri"/>
                <a:rtl val="0"/>
              </a:rPr>
              <a:t>1. Install, commission and use 430 out of 1100 </a:t>
            </a:r>
          </a:p>
          <a:p>
            <a:pPr>
              <a:buClr>
                <a:srgbClr val="000000"/>
              </a:buClr>
              <a:buSzPct val="25000"/>
            </a:pPr>
            <a:r>
              <a:rPr lang="en-GB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Calibri"/>
                <a:rtl val="0"/>
              </a:rPr>
              <a:t>   CBM RICH multi-anode photo-multipliers (MAPMT)  </a:t>
            </a:r>
          </a:p>
          <a:p>
            <a:pPr>
              <a:buClr>
                <a:srgbClr val="000000"/>
              </a:buClr>
              <a:buSzPct val="25000"/>
            </a:pPr>
            <a:r>
              <a:rPr lang="en-GB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Calibri"/>
                <a:rtl val="0"/>
              </a:rPr>
              <a:t>   </a:t>
            </a:r>
            <a:r>
              <a:rPr lang="en-GB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Calibri"/>
                <a:rtl val="0"/>
              </a:rPr>
              <a:t>including FEE in </a:t>
            </a:r>
            <a:r>
              <a:rPr lang="en-GB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Calibri"/>
                <a:rtl val="0"/>
              </a:rPr>
              <a:t>HADES RICH photon detector</a:t>
            </a:r>
          </a:p>
        </p:txBody>
      </p:sp>
      <p:pic>
        <p:nvPicPr>
          <p:cNvPr id="22" name="Shape 283"/>
          <p:cNvPicPr preferRelativeResize="0"/>
          <p:nvPr/>
        </p:nvPicPr>
        <p:blipFill rotWithShape="1">
          <a:blip r:embed="rId4">
            <a:alphaModFix/>
          </a:blip>
          <a:srcRect l="20843" t="14823" r="27998" b="15343"/>
          <a:stretch/>
        </p:blipFill>
        <p:spPr>
          <a:xfrm>
            <a:off x="6239835" y="788611"/>
            <a:ext cx="2386608" cy="117040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feld 22"/>
          <p:cNvSpPr txBox="1"/>
          <p:nvPr/>
        </p:nvSpPr>
        <p:spPr>
          <a:xfrm>
            <a:off x="78026" y="1731522"/>
            <a:ext cx="5422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Install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endParaRPr lang="de-DE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10%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CBM TOF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modules</a:t>
            </a:r>
            <a:endParaRPr lang="de-DE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including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-out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chain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at STAR/RHIC 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(BES II 2019/2020)</a:t>
            </a:r>
            <a:endParaRPr lang="de-DE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5496" y="3212976"/>
            <a:ext cx="79715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Upgrade BM@N </a:t>
            </a:r>
            <a:r>
              <a:rPr lang="en-US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experiment</a:t>
            </a:r>
          </a:p>
          <a:p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with </a:t>
            </a:r>
            <a:r>
              <a:rPr lang="en-US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Silicon stations of CBM/STS </a:t>
            </a:r>
            <a:r>
              <a:rPr lang="en-US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design 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endParaRPr lang="de-DE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BM@N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experiment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de-DE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Nuclotron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JINR/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Dubna</a:t>
            </a:r>
            <a:endParaRPr lang="de-DE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(</a:t>
            </a:r>
            <a:r>
              <a:rPr lang="en-US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Au-beams in late 2020)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de-DE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8033" y="4658015"/>
            <a:ext cx="7971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Install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Project</a:t>
            </a:r>
          </a:p>
          <a:p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Spectator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Detector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BM@N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experiment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8836" r="4302" b="12579"/>
          <a:stretch/>
        </p:blipFill>
        <p:spPr bwMode="auto">
          <a:xfrm>
            <a:off x="5569486" y="3314294"/>
            <a:ext cx="1321933" cy="130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Рисунок 12" descr="cbmn.png"/>
          <p:cNvPicPr>
            <a:picLocks noChangeAspect="1"/>
          </p:cNvPicPr>
          <p:nvPr/>
        </p:nvPicPr>
        <p:blipFill rotWithShape="1">
          <a:blip r:embed="rId6" cstate="print"/>
          <a:srcRect t="16973" b="8045"/>
          <a:stretch/>
        </p:blipFill>
        <p:spPr>
          <a:xfrm>
            <a:off x="7158091" y="3261670"/>
            <a:ext cx="1862326" cy="1561840"/>
          </a:xfrm>
          <a:prstGeom prst="rect">
            <a:avLst/>
          </a:prstGeom>
        </p:spPr>
      </p:pic>
      <p:cxnSp>
        <p:nvCxnSpPr>
          <p:cNvPr id="30" name="Gerade Verbindung mit Pfeil 29"/>
          <p:cNvCxnSpPr/>
          <p:nvPr/>
        </p:nvCxnSpPr>
        <p:spPr>
          <a:xfrm flipV="1">
            <a:off x="6779763" y="3744251"/>
            <a:ext cx="938768" cy="21602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1" name="Gerade Verbindung mit Pfeil 30"/>
          <p:cNvCxnSpPr/>
          <p:nvPr/>
        </p:nvCxnSpPr>
        <p:spPr>
          <a:xfrm>
            <a:off x="5337085" y="2511807"/>
            <a:ext cx="2325095" cy="8205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2" name="Foliennummernplatzhalt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5F5C264-46AB-4B31-8F78-F720C8F9FE16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0" y="5556524"/>
            <a:ext cx="7971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5. mini CBM (mCBM@SIS18)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demonstrator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endParaRPr lang="de-DE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full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CBM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taking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chain</a:t>
            </a:r>
            <a:r>
              <a:rPr lang="de-DE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85" y="4559904"/>
            <a:ext cx="1026547" cy="84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6" name="Fußzeilenplatzhalter 2"/>
          <p:cNvSpPr txBox="1">
            <a:spLocks/>
          </p:cNvSpPr>
          <p:nvPr/>
        </p:nvSpPr>
        <p:spPr>
          <a:xfrm>
            <a:off x="1715667" y="6492875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8th CBM RRB                                              Jürgen Eschke, CBM RC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" name="Datumsplatzhalter 2"/>
          <p:cNvSpPr txBox="1">
            <a:spLocks/>
          </p:cNvSpPr>
          <p:nvPr/>
        </p:nvSpPr>
        <p:spPr>
          <a:xfrm>
            <a:off x="66829" y="6489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52830" y="3908299"/>
            <a:ext cx="3736216" cy="400110"/>
          </a:xfrm>
          <a:prstGeom prst="rect">
            <a:avLst/>
          </a:prstGeom>
          <a:solidFill>
            <a:srgbClr val="FFFF00">
              <a:alpha val="82000"/>
            </a:srgbClr>
          </a:solidFill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prstClr val="black"/>
                </a:solidFill>
                <a:latin typeface="Calibri"/>
              </a:rPr>
              <a:t>no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 additional </a:t>
            </a:r>
            <a:r>
              <a:rPr lang="de-DE" sz="2000" dirty="0" err="1" smtClean="0">
                <a:solidFill>
                  <a:prstClr val="black"/>
                </a:solidFill>
                <a:latin typeface="Calibri"/>
              </a:rPr>
              <a:t>core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Calibri"/>
              </a:rPr>
              <a:t>invest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  <a:latin typeface="Calibri"/>
              </a:rPr>
              <a:t>needed</a:t>
            </a:r>
            <a:r>
              <a:rPr lang="de-DE" sz="2000" dirty="0" smtClean="0">
                <a:solidFill>
                  <a:prstClr val="black"/>
                </a:solidFill>
                <a:latin typeface="Calibri"/>
              </a:rPr>
              <a:t> !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89" y="4983130"/>
            <a:ext cx="2371556" cy="15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1907704" y="6356350"/>
            <a:ext cx="5184576" cy="365125"/>
          </a:xfrm>
        </p:spPr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14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8736"/>
            <a:ext cx="8136904" cy="529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-5650" y="0"/>
            <a:ext cx="9149649" cy="9848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success story: Usage of CBM funded detectors beforehand in HADES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in-win situation – efficient use of funding</a:t>
            </a:r>
          </a:p>
          <a:p>
            <a:r>
              <a:rPr lang="en-US" dirty="0"/>
              <a:t>S</a:t>
            </a:r>
            <a:r>
              <a:rPr lang="en-US" dirty="0" smtClean="0"/>
              <a:t>haring of MAPMTs after 2025 between CBM and HADES </a:t>
            </a:r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smtClean="0"/>
              <a:t>(plug in – plug out)  </a:t>
            </a:r>
          </a:p>
        </p:txBody>
      </p:sp>
    </p:spTree>
    <p:extLst>
      <p:ext uri="{BB962C8B-B14F-4D97-AF65-F5344CB8AC3E}">
        <p14:creationId xmlns:p14="http://schemas.microsoft.com/office/powerpoint/2010/main" val="40996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15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4676" y="692696"/>
            <a:ext cx="885698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b="1" u="sng" dirty="0" smtClean="0">
                <a:solidFill>
                  <a:srgbClr val="000000"/>
                </a:solidFill>
                <a:ea typeface="Times New Roman"/>
                <a:cs typeface="Times New Roman"/>
              </a:rPr>
              <a:t>Summary CBM Costs and Funding</a:t>
            </a:r>
          </a:p>
          <a:p>
            <a:pPr algn="just"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  <a:ea typeface="Times New Roman"/>
                <a:cs typeface="Times New Roman"/>
              </a:rPr>
              <a:t>The 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CBM collaboration has </a:t>
            </a:r>
            <a:r>
              <a:rPr lang="en-GB" dirty="0" smtClean="0">
                <a:solidFill>
                  <a:srgbClr val="000000"/>
                </a:solidFill>
                <a:ea typeface="Times New Roman"/>
                <a:cs typeface="Times New Roman"/>
              </a:rPr>
              <a:t>defined 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the “day 1“ setup, which will be operational, when the SIS100 beam will be switched on in 2025 (present planning), </a:t>
            </a:r>
            <a:r>
              <a:rPr lang="en-GB" dirty="0" smtClean="0">
                <a:solidFill>
                  <a:srgbClr val="000000"/>
                </a:solidFill>
                <a:ea typeface="Times New Roman"/>
                <a:cs typeface="Times New Roman"/>
              </a:rPr>
              <a:t>and 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which is funded to about 90% at present</a:t>
            </a:r>
            <a:r>
              <a:rPr lang="en-GB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The total cost of the CBM day 1 version (37,53 M€ in 2005 prices) is reduced by 0,36 M€ (2005 prices) compared to the RRB7 estimate (37,89 M€</a:t>
            </a:r>
            <a:r>
              <a:rPr lang="en-GB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in 2005 prices), because the costs for operating the DAQ/FLES online system at full bandwidth (10 MHz event rate) is shifted to the phase 1 setup of the CBM experiment.</a:t>
            </a:r>
            <a:endParaRPr lang="de-DE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endParaRPr lang="de-DE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en-GB" b="1" u="sng" dirty="0" smtClean="0">
                <a:solidFill>
                  <a:srgbClr val="000000"/>
                </a:solidFill>
                <a:ea typeface="Times New Roman"/>
                <a:cs typeface="Times New Roman"/>
              </a:rPr>
              <a:t>Conclusion:</a:t>
            </a:r>
          </a:p>
          <a:p>
            <a:pPr algn="just">
              <a:spcAft>
                <a:spcPts val="600"/>
              </a:spcAft>
            </a:pPr>
            <a:endParaRPr lang="de-DE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buFont typeface="Symbol"/>
              <a:buChar char=""/>
            </a:pPr>
            <a:r>
              <a:rPr lang="en-GB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The </a:t>
            </a:r>
            <a:r>
              <a:rPr lang="en-GB" b="1" dirty="0">
                <a:solidFill>
                  <a:srgbClr val="000000"/>
                </a:solidFill>
                <a:ea typeface="Times New Roman"/>
                <a:cs typeface="Times New Roman"/>
              </a:rPr>
              <a:t>CBM day 1 setup has 87% secured funding (93% with Common Fund</a:t>
            </a:r>
            <a:r>
              <a:rPr lang="en-GB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</a:p>
          <a:p>
            <a:pPr marL="342900" indent="-342900" algn="just">
              <a:buFont typeface="Symbol"/>
              <a:buChar char=""/>
            </a:pPr>
            <a:endParaRPr lang="de-DE" sz="16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spcAft>
                <a:spcPts val="600"/>
              </a:spcAft>
              <a:buFont typeface="Symbol"/>
              <a:buChar char=""/>
            </a:pPr>
            <a:r>
              <a:rPr lang="en-GB" dirty="0">
                <a:solidFill>
                  <a:srgbClr val="000000"/>
                </a:solidFill>
                <a:ea typeface="Times New Roman"/>
                <a:cs typeface="Times New Roman"/>
              </a:rPr>
              <a:t>The CBM start version (including ECAL and the full bandwidth of the DAQ/FLES) has 80,2% secured funding (85,8% with Common Fund)</a:t>
            </a:r>
            <a:endParaRPr lang="de-DE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37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34942" y="908720"/>
            <a:ext cx="8229600" cy="476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Upgrade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phase, preparation for </a:t>
            </a:r>
            <a:r>
              <a:rPr lang="en-GB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SIS18 (FAIR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</a:t>
            </a:r>
            <a:r>
              <a:rPr lang="en-GB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0))  </a:t>
            </a:r>
            <a:endParaRPr lang="en-GB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1" indent="0">
              <a:spcBef>
                <a:spcPts val="320"/>
              </a:spcBef>
              <a:buNone/>
            </a:pPr>
            <a:r>
              <a:rPr lang="en-GB" sz="1600" b="1" dirty="0" smtClean="0">
                <a:solidFill>
                  <a:srgbClr val="000000"/>
                </a:solidFill>
              </a:rPr>
              <a:t>Until 2018: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GB" sz="1600" dirty="0"/>
              <a:t>CBM/HADES </a:t>
            </a:r>
            <a:r>
              <a:rPr lang="en-GB" sz="1600" dirty="0" smtClean="0"/>
              <a:t> </a:t>
            </a:r>
            <a:r>
              <a:rPr lang="en-GB" sz="1600" dirty="0"/>
              <a:t>photo-detector for RICH,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ECAL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</a:t>
            </a:r>
            <a:endParaRPr lang="en-GB" sz="1600" dirty="0"/>
          </a:p>
          <a:p>
            <a:pPr marL="393700" lvl="1" indent="0">
              <a:spcBef>
                <a:spcPts val="320"/>
              </a:spcBef>
              <a:buClr>
                <a:srgbClr val="000000"/>
              </a:buClr>
              <a:buNone/>
            </a:pPr>
            <a:r>
              <a:rPr lang="en-GB" sz="1600" b="1" dirty="0" smtClean="0">
                <a:solidFill>
                  <a:srgbClr val="000000"/>
                </a:solidFill>
              </a:rPr>
              <a:t>2019: </a:t>
            </a:r>
            <a:r>
              <a:rPr lang="en-GB" sz="1600" dirty="0" smtClean="0">
                <a:solidFill>
                  <a:srgbClr val="000000"/>
                </a:solidFill>
              </a:rPr>
              <a:t>Installation </a:t>
            </a:r>
            <a:r>
              <a:rPr lang="en-GB" sz="1600" dirty="0">
                <a:solidFill>
                  <a:srgbClr val="000000"/>
                </a:solidFill>
              </a:rPr>
              <a:t>Forward </a:t>
            </a:r>
            <a:r>
              <a:rPr lang="en-GB" sz="1600" dirty="0" smtClean="0">
                <a:solidFill>
                  <a:srgbClr val="000000"/>
                </a:solidFill>
              </a:rPr>
              <a:t>detector </a:t>
            </a:r>
          </a:p>
          <a:p>
            <a:pPr marL="393700" lvl="1" indent="0">
              <a:spcBef>
                <a:spcPts val="320"/>
              </a:spcBef>
              <a:buClr>
                <a:srgbClr val="000000"/>
              </a:buClr>
              <a:buNone/>
            </a:pPr>
            <a:r>
              <a:rPr lang="en-GB" sz="1600" b="1" dirty="0" smtClean="0">
                <a:solidFill>
                  <a:srgbClr val="000000"/>
                </a:solidFill>
              </a:rPr>
              <a:t>2020: </a:t>
            </a:r>
            <a:r>
              <a:rPr lang="en-GB" sz="1600" dirty="0" smtClean="0">
                <a:solidFill>
                  <a:srgbClr val="000000"/>
                </a:solidFill>
              </a:rPr>
              <a:t> Installation MDC </a:t>
            </a:r>
            <a:r>
              <a:rPr lang="en-GB" sz="1600" dirty="0">
                <a:solidFill>
                  <a:srgbClr val="000000"/>
                </a:solidFill>
              </a:rPr>
              <a:t>readout upgrade</a:t>
            </a:r>
          </a:p>
          <a:p>
            <a:pPr marL="742950" marR="0" lvl="1" indent="-3492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</a:pPr>
            <a:endParaRPr lang="en-GB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</a:t>
            </a:r>
            <a:r>
              <a:rPr lang="en-GB" sz="1800" b="1" dirty="0" smtClean="0"/>
              <a:t>4</a:t>
            </a:r>
            <a:r>
              <a:rPr lang="en-GB" sz="1800" b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(experiment campaign at SIS18</a:t>
            </a:r>
            <a:r>
              <a:rPr lang="en-GB" sz="1800" b="1" dirty="0"/>
              <a:t> - FAIR phase 0</a:t>
            </a:r>
            <a:r>
              <a:rPr lang="en-GB" sz="1800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GB" sz="1600" b="0" i="0" u="none" strike="noStrike" cap="none" dirty="0">
                <a:solidFill>
                  <a:schemeClr val="dk1"/>
                </a:solidFill>
              </a:rPr>
              <a:t>we </a:t>
            </a:r>
            <a:r>
              <a:rPr lang="en-GB" sz="1600" dirty="0" smtClean="0"/>
              <a:t>plan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</a:rPr>
              <a:t>three </a:t>
            </a:r>
            <a:r>
              <a:rPr lang="en-GB" sz="1600" b="0" i="0" u="none" strike="noStrike" cap="none" dirty="0">
                <a:solidFill>
                  <a:schemeClr val="dk1"/>
                </a:solidFill>
              </a:rPr>
              <a:t>long runs, e.g.: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GB" sz="1400" dirty="0">
                <a:latin typeface="Noto Sans Symbols"/>
                <a:ea typeface="Noto Sans Symbols"/>
                <a:cs typeface="Noto Sans Symbols"/>
                <a:sym typeface="Noto Sans Symbols"/>
              </a:rPr>
              <a:t>𝜋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1400" dirty="0"/>
              <a:t>(CH</a:t>
            </a:r>
            <a:r>
              <a:rPr lang="en-GB" sz="1400" baseline="-25000" dirty="0"/>
              <a:t>2</a:t>
            </a:r>
            <a:r>
              <a:rPr lang="en-GB" sz="1400" dirty="0"/>
              <a:t>)</a:t>
            </a:r>
            <a:r>
              <a:rPr lang="en-GB" sz="1400" baseline="-25000" dirty="0"/>
              <a:t>n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400" dirty="0"/>
              <a:t>L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14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baryon 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transition form factors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914400" marR="0" lvl="2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400" dirty="0"/>
              <a:t> </a:t>
            </a:r>
            <a:r>
              <a:rPr lang="en-GB" sz="1400" dirty="0" smtClean="0"/>
              <a:t>   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baryonic resonances with strangeness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GB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p+A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p+p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strangeness/vector mesons in medium</a:t>
            </a:r>
          </a:p>
          <a:p>
            <a:pPr marL="11430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A+A: medium system at maximal energy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GB" sz="1800" b="1" dirty="0"/>
              <a:t>5</a:t>
            </a:r>
            <a:r>
              <a:rPr lang="en-GB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(HADES at SIS100)</a:t>
            </a:r>
          </a:p>
          <a:p>
            <a:pPr marL="742950" marR="0" lvl="1" indent="-3492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</a:pP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spectrometer to new experimental hall</a:t>
            </a:r>
          </a:p>
          <a:p>
            <a:pPr marL="742950" marR="0" lvl="1" indent="-3492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</a:pP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matter physics (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p+A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3492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Exclusive measurements (</a:t>
            </a:r>
            <a:r>
              <a:rPr lang="en-GB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p+p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</a:p>
          <a:p>
            <a:pPr marL="742950" marR="0" lvl="1" indent="-349250" algn="l" rtl="0">
              <a:spcBef>
                <a:spcPts val="320"/>
              </a:spcBef>
              <a:buClr>
                <a:schemeClr val="dk1"/>
              </a:buClr>
              <a:buSzPct val="100000"/>
              <a:buFont typeface="Courier New"/>
            </a:pPr>
            <a:r>
              <a:rPr lang="en-GB" sz="1600" dirty="0"/>
              <a:t>A+A collisions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6876256" y="64928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5092" y="6"/>
            <a:ext cx="1758900" cy="49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24" y="3861048"/>
            <a:ext cx="3203840" cy="266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2267744" y="4384"/>
            <a:ext cx="3175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HADES Timeline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04" y="1801027"/>
            <a:ext cx="3159660" cy="206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1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6"/>
          <p:cNvSpPr txBox="1">
            <a:spLocks noGrp="1"/>
          </p:cNvSpPr>
          <p:nvPr>
            <p:ph type="title"/>
          </p:nvPr>
        </p:nvSpPr>
        <p:spPr>
          <a:xfrm>
            <a:off x="0" y="6100"/>
            <a:ext cx="7316224" cy="68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</a:pPr>
            <a:r>
              <a:rPr lang="en-GB" i="0" u="none" strike="noStrike" cap="none" dirty="0">
                <a:latin typeface="+mj-lt"/>
                <a:ea typeface="Calibri"/>
                <a:cs typeface="Calibri"/>
                <a:sym typeface="Calibri"/>
              </a:rPr>
              <a:t>  HADES upgrades </a:t>
            </a:r>
            <a:endParaRPr sz="2000" dirty="0">
              <a:latin typeface="+mj-lt"/>
            </a:endParaRPr>
          </a:p>
        </p:txBody>
      </p:sp>
      <p:pic>
        <p:nvPicPr>
          <p:cNvPr id="392" name="Google Shape;39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3192" y="128865"/>
            <a:ext cx="1754684" cy="49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66"/>
          <p:cNvPicPr preferRelativeResize="0"/>
          <p:nvPr/>
        </p:nvPicPr>
        <p:blipFill rotWithShape="1">
          <a:blip r:embed="rId4">
            <a:alphaModFix/>
          </a:blip>
          <a:srcRect l="9332" r="9979" b="7762"/>
          <a:stretch/>
        </p:blipFill>
        <p:spPr>
          <a:xfrm>
            <a:off x="152400" y="1189824"/>
            <a:ext cx="2595500" cy="201415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6"/>
          <p:cNvSpPr/>
          <p:nvPr/>
        </p:nvSpPr>
        <p:spPr>
          <a:xfrm>
            <a:off x="152400" y="3276602"/>
            <a:ext cx="5868652" cy="321627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285750" indent="-273050">
              <a:buClr>
                <a:srgbClr val="000000"/>
              </a:buClr>
              <a:buSzPts val="1100"/>
              <a:buFont typeface="Noto Sans Symbols"/>
              <a:buChar char="✓"/>
            </a:pPr>
            <a:r>
              <a:rPr lang="en-GB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 (HADES/CBM phase 0 project) – </a:t>
            </a:r>
            <a:r>
              <a:rPr lang="en-GB" sz="11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finished, ready for beam</a:t>
            </a:r>
            <a:endParaRPr sz="11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Gain in lepton pair detection efficiency (x 3)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Improved background/noise rejection: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200150" lvl="2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Better conversion pair rejection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1200150" lvl="2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Precise time information (down to 300ps precision)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Joint (CBM/PANDA/HADES) development of read-out system based on TRB3 platform.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indent="-273050">
              <a:buClr>
                <a:srgbClr val="000000"/>
              </a:buClr>
              <a:buSzPts val="1100"/>
              <a:buFont typeface="Noto Sans Symbols"/>
              <a:buChar char="✓"/>
            </a:pPr>
            <a:r>
              <a:rPr lang="en-GB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Electromagnetic Calorimeter – </a:t>
            </a:r>
            <a:r>
              <a:rPr lang="en-GB" sz="1100" b="1" kern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4 sectors ready for beam in 2019</a:t>
            </a:r>
            <a:endParaRPr sz="1100" b="1" kern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π0 and η decays into </a:t>
            </a:r>
            <a:r>
              <a:rPr lang="en-GB" sz="11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γγ</a:t>
            </a: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channel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Electromagnetic decays of baryonic resonances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Improved e/π separation: important for di-electron spectroscopy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Proven technology: lead glass modules read out with Hamamatsu PMTs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indent="-273050">
              <a:buClr>
                <a:srgbClr val="000000"/>
              </a:buClr>
              <a:buSzPts val="1100"/>
              <a:buFont typeface="Noto Sans Symbols"/>
              <a:buChar char="✓"/>
            </a:pPr>
            <a:r>
              <a:rPr lang="en-GB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MDC  readout upgrade – Installation in 2020</a:t>
            </a:r>
            <a:endParaRPr sz="11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Multi-hit TDC (TRB based) – essential for high rate experiments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Read-out trigger rate increase from 50 kHz to 200 kHz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285750" indent="-273050">
              <a:buClr>
                <a:srgbClr val="000000"/>
              </a:buClr>
              <a:buSzPts val="1100"/>
              <a:buFont typeface="Noto Sans Symbols"/>
              <a:buChar char="✓"/>
            </a:pPr>
            <a:r>
              <a:rPr lang="en-GB" sz="11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Forward Detector (HADES/PANDA phase 0 project) – installation in 2019</a:t>
            </a:r>
            <a:endParaRPr sz="11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Enhance HADES capabilities for exclusive channels – forward region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Hyperon production and EM decays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lvl="1" indent="-273050">
              <a:buClr>
                <a:srgbClr val="000000"/>
              </a:buClr>
              <a:buSzPts val="1100"/>
              <a:buFont typeface="Calibri"/>
              <a:buChar char="-"/>
            </a:pP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PID via TOF, </a:t>
            </a:r>
            <a:r>
              <a:rPr lang="en-GB" sz="11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en-GB" sz="11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/dx(straw tube) – no magnetic field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66"/>
          <p:cNvSpPr txBox="1"/>
          <p:nvPr/>
        </p:nvSpPr>
        <p:spPr>
          <a:xfrm>
            <a:off x="8244407" y="6492875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SzPts val="1200"/>
              <a:buFont typeface="Arial"/>
              <a:buNone/>
            </a:pPr>
            <a:endParaRPr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3007" y="5181600"/>
            <a:ext cx="2047280" cy="165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6" descr="https://lh3.googleusercontent.com/CKidXYLY8lMcL6UMRzfbYd8e0xYWLhAgFmhcbSbY6Hi-6nu2OBXlmSbBAr5Mg0ikr5Mrqb8I9oVs5oggn6qycyYE_bETiQ_BHOTeHXFyQ--N5f0Xj1UBpnphJ8hN2Dk1w1UvBczd9s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0192" y="3679586"/>
            <a:ext cx="2219073" cy="119529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6"/>
          <p:cNvSpPr/>
          <p:nvPr/>
        </p:nvSpPr>
        <p:spPr>
          <a:xfrm>
            <a:off x="6858000" y="898726"/>
            <a:ext cx="16193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50"/>
              <a:buFont typeface="Calibri"/>
              <a:buNone/>
            </a:pPr>
            <a:r>
              <a:rPr lang="en-GB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HADES Calorimeter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66"/>
          <p:cNvSpPr/>
          <p:nvPr/>
        </p:nvSpPr>
        <p:spPr>
          <a:xfrm>
            <a:off x="6604992" y="3217785"/>
            <a:ext cx="19032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-GB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MDC readout upgrade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lnSpc>
                <a:spcPct val="116666"/>
              </a:lnSpc>
              <a:buClr>
                <a:srgbClr val="000000"/>
              </a:buClr>
              <a:buSzPts val="300"/>
              <a:buFont typeface="Calibri"/>
              <a:buNone/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Installation in 2020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6"/>
          <p:cNvSpPr/>
          <p:nvPr/>
        </p:nvSpPr>
        <p:spPr>
          <a:xfrm>
            <a:off x="2861810" y="870973"/>
            <a:ext cx="32585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-GB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 Upgrade</a:t>
            </a:r>
            <a:endParaRPr sz="1400" b="1" kern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6"/>
          <p:cNvSpPr/>
          <p:nvPr/>
        </p:nvSpPr>
        <p:spPr>
          <a:xfrm>
            <a:off x="5967155" y="4831795"/>
            <a:ext cx="3123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350"/>
              <a:buFont typeface="Calibri"/>
              <a:buNone/>
            </a:pPr>
            <a:r>
              <a:rPr lang="en-GB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Forward Detector –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00"/>
              <a:buFont typeface="Calibri"/>
              <a:buNone/>
            </a:pPr>
            <a:r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Installation in 2019 </a:t>
            </a: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6"/>
          <p:cNvSpPr txBox="1">
            <a:spLocks noGrp="1"/>
          </p:cNvSpPr>
          <p:nvPr>
            <p:ph type="sldNum" idx="12"/>
          </p:nvPr>
        </p:nvSpPr>
        <p:spPr>
          <a:xfrm>
            <a:off x="6775428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ts val="300"/>
                <a:buFont typeface="Calibri"/>
                <a:buNone/>
              </a:p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6"/>
          <p:cNvSpPr/>
          <p:nvPr/>
        </p:nvSpPr>
        <p:spPr>
          <a:xfrm>
            <a:off x="533400" y="870973"/>
            <a:ext cx="175560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50"/>
              <a:buFont typeface="Calibri"/>
              <a:buNone/>
            </a:pPr>
            <a:r>
              <a:rPr lang="en-GB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HADES Spectrometer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06" name="Google Shape;406;p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1641" y="1178751"/>
            <a:ext cx="3069412" cy="202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6" descr="https://lh6.googleusercontent.com/AmAL5jDMFP-P03C5jMEgeiMmd5DaOxYe8kcXYy92dRXAgP-3MXudyIBmysGiv0nfH3-qz-wIKe5Gv5Bhjo-pW3zulXKDhTT92u5bz86RDhjdhfMVBXix-3LP6jcWMRF5upU7BvGbytQ"/>
          <p:cNvPicPr preferRelativeResize="0"/>
          <p:nvPr/>
        </p:nvPicPr>
        <p:blipFill rotWithShape="1">
          <a:blip r:embed="rId8">
            <a:alphaModFix/>
          </a:blip>
          <a:srcRect l="11711" r="14589"/>
          <a:stretch/>
        </p:blipFill>
        <p:spPr>
          <a:xfrm>
            <a:off x="6300193" y="1189824"/>
            <a:ext cx="2639004" cy="201415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6"/>
          <p:cNvSpPr/>
          <p:nvPr/>
        </p:nvSpPr>
        <p:spPr>
          <a:xfrm>
            <a:off x="3033634" y="1189824"/>
            <a:ext cx="2987418" cy="338554"/>
          </a:xfrm>
          <a:prstGeom prst="rect">
            <a:avLst/>
          </a:prstGeom>
          <a:solidFill>
            <a:srgbClr val="D8D8D8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600" b="1" kern="0">
                <a:solidFill>
                  <a:srgbClr val="0000FF"/>
                </a:solidFill>
                <a:ea typeface="Arial"/>
                <a:cs typeface="Arial"/>
                <a:sym typeface="Arial"/>
              </a:rPr>
              <a:t>Finished, Ready for Beam </a:t>
            </a:r>
            <a:endParaRPr sz="1600" b="1" kern="0">
              <a:solidFill>
                <a:srgbClr val="0000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6"/>
          <p:cNvSpPr/>
          <p:nvPr/>
        </p:nvSpPr>
        <p:spPr>
          <a:xfrm>
            <a:off x="6264481" y="1192398"/>
            <a:ext cx="2824518" cy="338554"/>
          </a:xfrm>
          <a:prstGeom prst="rect">
            <a:avLst/>
          </a:prstGeom>
          <a:solidFill>
            <a:srgbClr val="D8D8D8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1600" b="1" kern="0">
                <a:solidFill>
                  <a:srgbClr val="0000FF"/>
                </a:solidFill>
                <a:ea typeface="Arial"/>
                <a:cs typeface="Arial"/>
                <a:sym typeface="Arial"/>
              </a:rPr>
              <a:t>4 Sectors Ready for Beam </a:t>
            </a:r>
            <a:endParaRPr sz="1600" b="1" kern="0">
              <a:solidFill>
                <a:srgbClr val="0000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8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18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0" y="28462"/>
            <a:ext cx="9144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HADES upgrade </a:t>
            </a:r>
            <a:r>
              <a:rPr lang="de-DE" sz="3200" dirty="0" err="1" smtClean="0"/>
              <a:t>costs</a:t>
            </a:r>
            <a:endParaRPr lang="de-DE" sz="3200" dirty="0" smtClean="0"/>
          </a:p>
          <a:p>
            <a:pPr algn="ctr"/>
            <a:endParaRPr lang="de-DE" sz="3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>
          <a:xfrm>
            <a:off x="2411760" y="6356350"/>
            <a:ext cx="4392488" cy="365125"/>
          </a:xfrm>
        </p:spPr>
        <p:txBody>
          <a:bodyPr/>
          <a:lstStyle/>
          <a:p>
            <a:r>
              <a:rPr lang="en-US" dirty="0" smtClean="0"/>
              <a:t>8th CBM RRB                                              Jürgen Eschke, CBM RC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958" y="1268760"/>
            <a:ext cx="9977958" cy="42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448"/>
          <p:cNvSpPr txBox="1"/>
          <p:nvPr/>
        </p:nvSpPr>
        <p:spPr>
          <a:xfrm>
            <a:off x="393592" y="5617546"/>
            <a:ext cx="8356815" cy="764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200" kern="0" dirty="0" smtClean="0">
                <a:solidFill>
                  <a:srgbClr val="002060"/>
                </a:solidFill>
                <a:cs typeface="Arial"/>
                <a:sym typeface="Arial"/>
              </a:rPr>
              <a:t> Costs </a:t>
            </a:r>
            <a:r>
              <a:rPr lang="en-US" sz="1200" kern="0" dirty="0">
                <a:solidFill>
                  <a:srgbClr val="002060"/>
                </a:solidFill>
                <a:cs typeface="Arial"/>
                <a:sym typeface="Arial"/>
              </a:rPr>
              <a:t>of HADES RICH upgrade </a:t>
            </a:r>
            <a:r>
              <a:rPr lang="en-US" sz="1200" kern="0" dirty="0" smtClean="0">
                <a:solidFill>
                  <a:srgbClr val="002060"/>
                </a:solidFill>
                <a:cs typeface="Arial"/>
                <a:sym typeface="Arial"/>
              </a:rPr>
              <a:t>of ~1311 k€ as </a:t>
            </a:r>
            <a:r>
              <a:rPr lang="en-US" sz="1200" kern="0" dirty="0">
                <a:solidFill>
                  <a:srgbClr val="002060"/>
                </a:solidFill>
                <a:cs typeface="Arial"/>
                <a:sym typeface="Arial"/>
              </a:rPr>
              <a:t>FAIR-Phase-0 activity @SIS18 included in CBM RICH </a:t>
            </a:r>
            <a:r>
              <a:rPr lang="en-US" sz="1200" kern="0" dirty="0" smtClean="0">
                <a:solidFill>
                  <a:srgbClr val="002060"/>
                </a:solidFill>
                <a:cs typeface="Arial"/>
                <a:sym typeface="Arial"/>
              </a:rPr>
              <a:t>project</a:t>
            </a:r>
            <a:endParaRPr lang="en-GB" sz="1200" kern="0" dirty="0" smtClean="0">
              <a:solidFill>
                <a:srgbClr val="002060"/>
              </a:solidFill>
              <a:cs typeface="Arial"/>
              <a:sym typeface="Arial"/>
            </a:endParaRPr>
          </a:p>
          <a:p>
            <a:r>
              <a:rPr lang="en-GB" sz="1200" kern="0" dirty="0" smtClean="0">
                <a:solidFill>
                  <a:srgbClr val="002060"/>
                </a:solidFill>
                <a:cs typeface="Arial"/>
                <a:sym typeface="Arial"/>
              </a:rPr>
              <a:t>       (additional funding  CBM Wuppertal, Giessen and  CBM GSI (40% (plus spares) of CBM MAPMTs</a:t>
            </a:r>
          </a:p>
          <a:p>
            <a:r>
              <a:rPr lang="en-GB" sz="1200" kern="0" dirty="0" smtClean="0">
                <a:solidFill>
                  <a:srgbClr val="002060"/>
                </a:solidFill>
                <a:latin typeface="Calibri"/>
                <a:ea typeface="Calibri"/>
                <a:cs typeface="Arial"/>
                <a:sym typeface="Arial"/>
              </a:rPr>
              <a:t>2.      </a:t>
            </a:r>
            <a:r>
              <a:rPr lang="en-GB" sz="1200" kern="0" dirty="0" smtClean="0">
                <a:latin typeface="Calibri"/>
                <a:ea typeface="Calibri"/>
                <a:cs typeface="Calibri"/>
                <a:sym typeface="Calibri"/>
              </a:rPr>
              <a:t>Additional funding from PANDA FZJ for the Forward Detector</a:t>
            </a:r>
            <a:r>
              <a:rPr lang="en-GB" sz="1200" kern="0" dirty="0" smtClean="0">
                <a:cs typeface="Arial"/>
                <a:sym typeface="Arial"/>
              </a:rPr>
              <a:t> </a:t>
            </a:r>
            <a:endParaRPr lang="en-GB" sz="12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8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6177" y="6100"/>
            <a:ext cx="6904036" cy="1057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3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HADES </a:t>
            </a:r>
            <a:r>
              <a:rPr lang="en-GB" sz="3400" b="1" dirty="0" smtClean="0"/>
              <a:t>upgrade </a:t>
            </a:r>
            <a:r>
              <a:rPr lang="en-GB" sz="3400" b="1" dirty="0"/>
              <a:t>for </a:t>
            </a:r>
            <a:r>
              <a:rPr lang="en-GB" sz="3400" b="1" dirty="0" smtClean="0"/>
              <a:t/>
            </a:r>
            <a:br>
              <a:rPr lang="en-GB" sz="3400" b="1" dirty="0" smtClean="0"/>
            </a:br>
            <a:r>
              <a:rPr lang="en-GB" sz="2400" b="1" dirty="0" smtClean="0"/>
              <a:t>FAIR Phase 0 (SIS18</a:t>
            </a:r>
            <a:r>
              <a:rPr lang="en-GB" sz="2400" b="1" dirty="0"/>
              <a:t>) </a:t>
            </a:r>
            <a:r>
              <a:rPr lang="en-GB" sz="2400" b="1" dirty="0" smtClean="0"/>
              <a:t>&amp; FAIR </a:t>
            </a:r>
            <a:r>
              <a:rPr lang="en-GB" sz="2400" b="1" dirty="0"/>
              <a:t>Phase </a:t>
            </a:r>
            <a:r>
              <a:rPr lang="en-GB" sz="2400" b="1" dirty="0" smtClean="0"/>
              <a:t>1 </a:t>
            </a:r>
            <a:r>
              <a:rPr lang="en-GB" sz="2400" b="1" dirty="0"/>
              <a:t>(</a:t>
            </a:r>
            <a:r>
              <a:rPr lang="en-GB" sz="2400" b="1" dirty="0" smtClean="0"/>
              <a:t>SIS100) </a:t>
            </a:r>
            <a:endParaRPr lang="en-GB" sz="24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970408" y="4366121"/>
            <a:ext cx="18414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442" y="116631"/>
            <a:ext cx="1758949" cy="4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/>
          <p:nvPr/>
        </p:nvSpPr>
        <p:spPr>
          <a:xfrm>
            <a:off x="4716016" y="5767851"/>
            <a:ext cx="457200" cy="194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8244407" y="6492875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53829" y="5553526"/>
            <a:ext cx="2760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%</a:t>
            </a:r>
            <a:endParaRPr lang="de-DE" sz="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19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258"/>
            <a:ext cx="9144000" cy="468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105847" y="6075272"/>
            <a:ext cx="8904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smtClean="0">
                <a:ea typeface="Times New Roman"/>
                <a:cs typeface="Times New Roman"/>
              </a:rPr>
              <a:t>Secured </a:t>
            </a:r>
            <a:r>
              <a:rPr lang="en-GB" dirty="0">
                <a:ea typeface="Times New Roman"/>
                <a:cs typeface="Times New Roman"/>
              </a:rPr>
              <a:t>Czech Contribution to HADES increased by 117k€ (2005 prices) and by 402k€ (2005 prices) for </a:t>
            </a:r>
            <a:r>
              <a:rPr lang="en-GB" dirty="0" err="1">
                <a:ea typeface="Times New Roman"/>
                <a:cs typeface="Times New Roman"/>
              </a:rPr>
              <a:t>EoI</a:t>
            </a:r>
            <a:r>
              <a:rPr lang="en-GB" dirty="0">
                <a:ea typeface="Times New Roman"/>
                <a:cs typeface="Times New Roman"/>
              </a:rPr>
              <a:t> since the 7</a:t>
            </a:r>
            <a:r>
              <a:rPr lang="en-GB" baseline="30000" dirty="0">
                <a:ea typeface="Times New Roman"/>
                <a:cs typeface="Times New Roman"/>
              </a:rPr>
              <a:t>th</a:t>
            </a:r>
            <a:r>
              <a:rPr lang="en-GB" dirty="0">
                <a:ea typeface="Times New Roman"/>
                <a:cs typeface="Times New Roman"/>
              </a:rPr>
              <a:t> RRB.</a:t>
            </a:r>
            <a:endParaRPr lang="de-DE" sz="16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07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6C4-0B42-4F6B-9872-1CA29D8FAE3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1556792"/>
            <a:ext cx="648286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Reminder status funding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CBM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 7</a:t>
            </a:r>
            <a:r>
              <a:rPr lang="en-US" sz="2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RRB meeting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Status funding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CBM day 1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setup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and of the CBM start version (Phase 1 setup / MSV)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 Contracts for FAIR shareholder contributions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Funding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HADES@SIS18 (FAIR Phase 0) </a:t>
            </a: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and of HADES@SIS100 (FAIR Phase 1)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 steps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-30209" y="-13031"/>
            <a:ext cx="9174207" cy="11377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8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26.11.2018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8th CBM RRB                                              Jürgen Eschke, CBM RC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  <a:buFont typeface="Calibri"/>
                <a:buNone/>
              </a:pPr>
              <a:t>20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292" y="1628800"/>
            <a:ext cx="90642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504950" algn="l"/>
              </a:tabLst>
            </a:pPr>
            <a:r>
              <a:rPr lang="en-GB" sz="2000" b="1" u="sng" dirty="0" err="1" smtClean="0">
                <a:solidFill>
                  <a:srgbClr val="000000"/>
                </a:solidFill>
                <a:ea typeface="Times New Roman"/>
              </a:rPr>
              <a:t>Sumary</a:t>
            </a:r>
            <a:r>
              <a:rPr lang="en-GB" sz="2000" b="1" u="sng" dirty="0" smtClean="0">
                <a:solidFill>
                  <a:srgbClr val="000000"/>
                </a:solidFill>
                <a:ea typeface="Times New Roman"/>
              </a:rPr>
              <a:t> HADES </a:t>
            </a:r>
            <a:r>
              <a:rPr lang="en-GB" sz="2000" b="1" u="sng" dirty="0">
                <a:solidFill>
                  <a:srgbClr val="000000"/>
                </a:solidFill>
                <a:ea typeface="Times New Roman"/>
              </a:rPr>
              <a:t>Costs and Funding </a:t>
            </a:r>
            <a:endParaRPr lang="en-GB" sz="2000" b="1" u="sng" dirty="0" smtClean="0">
              <a:solidFill>
                <a:srgbClr val="000000"/>
              </a:solidFill>
              <a:ea typeface="Times New Roman"/>
            </a:endParaRPr>
          </a:p>
          <a:p>
            <a:pPr lvl="0">
              <a:tabLst>
                <a:tab pos="1504950" algn="l"/>
              </a:tabLst>
            </a:pPr>
            <a:endParaRPr lang="de-DE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600"/>
              </a:spcAft>
            </a:pPr>
            <a:r>
              <a:rPr lang="en-GB" dirty="0" smtClean="0">
                <a:ea typeface="Times New Roman"/>
                <a:cs typeface="Times New Roman"/>
              </a:rPr>
              <a:t>The </a:t>
            </a:r>
            <a:r>
              <a:rPr lang="en-GB" dirty="0">
                <a:ea typeface="Times New Roman"/>
                <a:cs typeface="Times New Roman"/>
              </a:rPr>
              <a:t>total cost of the HADES upgrade (FAIR phase 0 (SIS18) and FAIR phase 1 (SIS100)) of 2,453 M€ (2005 prices) is almost </a:t>
            </a:r>
            <a:r>
              <a:rPr lang="en-GB" dirty="0" smtClean="0">
                <a:ea typeface="Times New Roman"/>
                <a:cs typeface="Times New Roman"/>
              </a:rPr>
              <a:t>unchanged. </a:t>
            </a:r>
          </a:p>
          <a:p>
            <a:pPr algn="just">
              <a:spcAft>
                <a:spcPts val="600"/>
              </a:spcAft>
            </a:pPr>
            <a:endParaRPr lang="de-DE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en-GB" dirty="0" smtClean="0">
                <a:ea typeface="Times New Roman"/>
                <a:cs typeface="Times New Roman"/>
              </a:rPr>
              <a:t>The </a:t>
            </a:r>
            <a:r>
              <a:rPr lang="en-GB" dirty="0">
                <a:ea typeface="Times New Roman"/>
                <a:cs typeface="Times New Roman"/>
              </a:rPr>
              <a:t>HADES upgrade for SIS18 (total costs in 2005 prices is 1,118 M€) has 94,4% secured funding.</a:t>
            </a:r>
            <a:endParaRPr lang="de-DE" sz="1600" dirty="0">
              <a:latin typeface="Times New Roman"/>
              <a:ea typeface="Times New Roman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en-GB" dirty="0">
                <a:ea typeface="Times New Roman"/>
                <a:cs typeface="Times New Roman"/>
              </a:rPr>
              <a:t> </a:t>
            </a:r>
            <a:endParaRPr lang="de-DE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spcAft>
                <a:spcPts val="600"/>
              </a:spcAft>
              <a:buFont typeface="Symbol"/>
              <a:buChar char=""/>
            </a:pPr>
            <a:r>
              <a:rPr lang="en-GB" dirty="0">
                <a:ea typeface="Times New Roman"/>
                <a:cs typeface="Times New Roman"/>
              </a:rPr>
              <a:t>The full HADES upgrade costs including the moving to the CBM cave at SIS100 has 53,8% secured funding at present, mainly because the ECAL instrumentation with new 3’’ Photomultiplier is not fully funded yet.</a:t>
            </a:r>
            <a:endParaRPr lang="de-DE" sz="16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44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88224" y="6490994"/>
            <a:ext cx="2133600" cy="365125"/>
          </a:xfrm>
        </p:spPr>
        <p:txBody>
          <a:bodyPr/>
          <a:lstStyle/>
          <a:p>
            <a:pPr>
              <a:defRPr/>
            </a:pPr>
            <a:fld id="{1209776D-80DA-46D5-A581-53E3E0FFC3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2348880"/>
            <a:ext cx="9107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smtClean="0">
                <a:solidFill>
                  <a:prstClr val="black"/>
                </a:solidFill>
              </a:rPr>
              <a:t>CBM: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finalize and sign missing collaboration and in-kind contracts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efforts to fully secure the funding for CBM day-1 setup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CBM </a:t>
            </a:r>
            <a:r>
              <a:rPr lang="en-US" sz="2800" dirty="0">
                <a:solidFill>
                  <a:prstClr val="black"/>
                </a:solidFill>
              </a:rPr>
              <a:t>construction </a:t>
            </a:r>
            <a:r>
              <a:rPr lang="en-US" sz="2800" dirty="0" smtClean="0">
                <a:solidFill>
                  <a:prstClr val="black"/>
                </a:solidFill>
              </a:rPr>
              <a:t>MoU (next talk) </a:t>
            </a:r>
            <a:r>
              <a:rPr lang="en-US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start signing process soon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84104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30" y="1300265"/>
            <a:ext cx="766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 smtClean="0"/>
              <a:t>HADES:</a:t>
            </a:r>
            <a:r>
              <a:rPr lang="de-DE" sz="2800" dirty="0" smtClean="0"/>
              <a:t> Take </a:t>
            </a:r>
            <a:r>
              <a:rPr lang="de-DE" sz="2800" dirty="0" err="1" smtClean="0"/>
              <a:t>data</a:t>
            </a:r>
            <a:r>
              <a:rPr lang="de-DE" sz="2800" dirty="0" smtClean="0"/>
              <a:t> at SIS18</a:t>
            </a:r>
            <a:r>
              <a:rPr lang="de-DE" sz="2800" u="sng" dirty="0" smtClean="0"/>
              <a:t> </a:t>
            </a:r>
            <a:endParaRPr lang="de-DE" sz="2800" u="sng" dirty="0"/>
          </a:p>
        </p:txBody>
      </p:sp>
    </p:spTree>
    <p:extLst>
      <p:ext uri="{BB962C8B-B14F-4D97-AF65-F5344CB8AC3E}">
        <p14:creationId xmlns:p14="http://schemas.microsoft.com/office/powerpoint/2010/main" val="422216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\\WinfileSvL\CBM$Root\eschke\Eigene Dateien\GSI\GSI-Zukunft\FAIR RC TC Coordinators\RRBs\eights RRB\presentations\2014.08.27 Gebäude CBM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2479457" cy="63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 rot="-480000">
            <a:off x="4689981" y="1046184"/>
            <a:ext cx="4145574" cy="1437607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 smtClean="0">
                <a:solidFill>
                  <a:prstClr val="black"/>
                </a:solidFill>
              </a:rPr>
              <a:t>Thank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you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for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your</a:t>
            </a:r>
            <a:r>
              <a:rPr lang="de-DE" sz="2800" b="1" dirty="0" smtClean="0">
                <a:solidFill>
                  <a:prstClr val="black"/>
                </a:solidFill>
              </a:rPr>
              <a:t> </a:t>
            </a:r>
            <a:r>
              <a:rPr lang="de-DE" sz="2800" b="1" dirty="0" err="1" smtClean="0">
                <a:solidFill>
                  <a:prstClr val="black"/>
                </a:solidFill>
              </a:rPr>
              <a:t>attention</a:t>
            </a:r>
            <a:r>
              <a:rPr lang="de-DE" sz="2800" b="1" dirty="0" smtClean="0">
                <a:solidFill>
                  <a:prstClr val="black"/>
                </a:solidFill>
              </a:rPr>
              <a:t>!</a:t>
            </a:r>
            <a:endParaRPr lang="de-D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 </a:t>
            </a:r>
            <a:r>
              <a:rPr lang="de-DE" dirty="0" err="1" smtClean="0"/>
              <a:t>slides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8B0D-9F03-4CA6-BE9D-1022A1EFAF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ger\AppData\Local\Microsoft\Windows\Temporary Internet Files\Content.Outlook\JE4H31NI\CBM_Detektor_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37412"/>
            <a:ext cx="13609512" cy="68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76256" y="620688"/>
            <a:ext cx="1911854" cy="461665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Time </a:t>
            </a:r>
            <a:r>
              <a:rPr lang="de-DE" sz="2400" dirty="0" err="1" smtClean="0">
                <a:solidFill>
                  <a:srgbClr val="002060"/>
                </a:solidFill>
              </a:rPr>
              <a:t>of</a:t>
            </a:r>
            <a:r>
              <a:rPr lang="de-DE" sz="2400" dirty="0" smtClean="0">
                <a:solidFill>
                  <a:srgbClr val="002060"/>
                </a:solidFill>
              </a:rPr>
              <a:t> Flight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59613" y="4965848"/>
            <a:ext cx="1383649" cy="1200329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2060"/>
                </a:solidFill>
              </a:rPr>
              <a:t>Projectile</a:t>
            </a:r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de-DE" sz="2400" dirty="0" err="1" smtClean="0">
                <a:solidFill>
                  <a:srgbClr val="002060"/>
                </a:solidFill>
              </a:rPr>
              <a:t>Spectator</a:t>
            </a:r>
            <a:endParaRPr lang="de-DE" sz="2400" dirty="0" smtClean="0">
              <a:solidFill>
                <a:srgbClr val="002060"/>
              </a:solidFill>
            </a:endParaRPr>
          </a:p>
          <a:p>
            <a:r>
              <a:rPr lang="de-DE" sz="2400" dirty="0" err="1" smtClean="0">
                <a:solidFill>
                  <a:srgbClr val="002060"/>
                </a:solidFill>
              </a:rPr>
              <a:t>Detector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50175" y="4581128"/>
            <a:ext cx="3320140" cy="4616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DAQ/FLES </a:t>
            </a:r>
            <a:r>
              <a:rPr lang="en-US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HPC cluster </a:t>
            </a:r>
            <a:endParaRPr lang="en-US" sz="24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010245" y="1955741"/>
            <a:ext cx="913483" cy="825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923728" y="2197203"/>
            <a:ext cx="72208" cy="583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7740352" y="1124744"/>
            <a:ext cx="326894" cy="936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8460432" y="3140968"/>
            <a:ext cx="182830" cy="1824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195736" y="1124744"/>
            <a:ext cx="1156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Dipol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Magnet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491880" y="1052736"/>
            <a:ext cx="1210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Silicon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Tracking</a:t>
            </a:r>
          </a:p>
          <a:p>
            <a:r>
              <a:rPr lang="de-DE" sz="2400" dirty="0" smtClean="0">
                <a:solidFill>
                  <a:srgbClr val="002060"/>
                </a:solidFill>
              </a:rPr>
              <a:t>System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0315" y="136196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RICH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54504" y="341029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MUCH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609193" y="64265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TRD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9DC1-50FD-4591-8F7C-07BE6D89939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5279"/>
            <a:ext cx="8690172" cy="568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-4136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Phases CBM Funding    </a:t>
            </a:r>
            <a:r>
              <a:rPr lang="de-DE" sz="3200" dirty="0" smtClean="0">
                <a:solidFill>
                  <a:prstClr val="black"/>
                </a:solidFill>
              </a:rPr>
              <a:t>		                          </a:t>
            </a:r>
            <a:r>
              <a:rPr lang="de-DE" sz="1600" dirty="0" smtClean="0">
                <a:solidFill>
                  <a:prstClr val="black"/>
                </a:solidFill>
              </a:rPr>
              <a:t>28.11.2017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endParaRPr lang="de-DE" sz="3200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48264" y="6381328"/>
            <a:ext cx="2133600" cy="365125"/>
          </a:xfrm>
        </p:spPr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57532"/>
              </p:ext>
            </p:extLst>
          </p:nvPr>
        </p:nvGraphicFramePr>
        <p:xfrm>
          <a:off x="1043608" y="1412776"/>
          <a:ext cx="6441314" cy="4194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/>
                <a:gridCol w="1637640"/>
                <a:gridCol w="162560"/>
                <a:gridCol w="176618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Phase 0 Activity</a:t>
                      </a: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Hardware  k€</a:t>
                      </a: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48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HADES </a:t>
                      </a:r>
                      <a:r>
                        <a:rPr lang="en-GB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RICH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1311 </a:t>
                      </a:r>
                      <a:r>
                        <a:rPr lang="en-GB" sz="2000" b="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GB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de-DE" sz="20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42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 TOF</a:t>
                      </a:r>
                      <a:endParaRPr lang="de-DE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467 </a:t>
                      </a:r>
                      <a:r>
                        <a:rPr lang="en-GB" sz="2000" b="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GB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de-DE" sz="20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 FLES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---</a:t>
                      </a:r>
                      <a:endParaRPr lang="de-DE" sz="20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546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Upgrade BM@N experiment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with 4 Silicon stations of CBM/STS design</a:t>
                      </a: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2260" algn="l"/>
                          <a:tab pos="543560" algn="ctr"/>
                          <a:tab pos="1504950" algn="l"/>
                        </a:tabLst>
                      </a:pPr>
                      <a:r>
                        <a:rPr lang="en-GB" sz="20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3250 </a:t>
                      </a:r>
                      <a:r>
                        <a:rPr lang="en-GB" sz="2000" b="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GB" sz="20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de-DE" sz="20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17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PSD at </a:t>
                      </a:r>
                      <a:r>
                        <a:rPr lang="en-GB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BM@N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en-GB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 </a:t>
                      </a:r>
                      <a:r>
                        <a:rPr lang="en-GB" sz="2000" b="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GB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de-DE" sz="20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2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de-DE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mCBM@SIS18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de-DE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CBM </a:t>
                      </a:r>
                      <a:r>
                        <a:rPr lang="de-DE" sz="2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</a:t>
                      </a:r>
                      <a:r>
                        <a:rPr lang="de-DE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2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</a:t>
                      </a:r>
                      <a:r>
                        <a:rPr lang="de-DE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2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</a:t>
                      </a:r>
                      <a:r>
                        <a:rPr lang="de-DE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2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setup</a:t>
                      </a: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r>
                        <a:rPr lang="de-DE" sz="20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389 </a:t>
                      </a:r>
                      <a:r>
                        <a:rPr lang="de-DE" sz="2000" b="0" baseline="30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de-DE" sz="20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de-DE" sz="20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504950" algn="l"/>
                        </a:tabLst>
                      </a:pPr>
                      <a:endParaRPr lang="de-DE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r>
              <a:rPr lang="de-DE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</a:t>
            </a:r>
            <a:r>
              <a:rPr lang="de-DE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CBM </a:t>
            </a:r>
            <a:r>
              <a:rPr lang="de-DE" sz="3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de-DE" sz="3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endParaRPr lang="de-DE" sz="3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de-DE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5888582"/>
            <a:ext cx="8728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02260" algn="l"/>
                <a:tab pos="543560" algn="ctr"/>
                <a:tab pos="1504950" algn="l"/>
              </a:tabLst>
            </a:pPr>
            <a:r>
              <a:rPr lang="en-US" sz="2000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Funding secured by CBM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      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Funding provided by JINR </a:t>
            </a:r>
            <a:r>
              <a:rPr lang="en-U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Dubna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preparation cave, platforms and DAQ – funding </a:t>
            </a:r>
            <a:r>
              <a:rPr lang="en-U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secured</a:t>
            </a:r>
            <a:r>
              <a:rPr lang="en-GB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endParaRPr lang="de-D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19C6-6115-4892-9923-31BF2614D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25618" y="3501008"/>
            <a:ext cx="3736216" cy="400110"/>
          </a:xfrm>
          <a:prstGeom prst="rect">
            <a:avLst/>
          </a:prstGeom>
          <a:solidFill>
            <a:srgbClr val="FFFF00">
              <a:alpha val="82000"/>
            </a:srgbClr>
          </a:solidFill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prstClr val="black"/>
                </a:solidFill>
              </a:rPr>
              <a:t>no</a:t>
            </a:r>
            <a:r>
              <a:rPr lang="de-DE" sz="2000" dirty="0" smtClean="0">
                <a:solidFill>
                  <a:prstClr val="black"/>
                </a:solidFill>
              </a:rPr>
              <a:t> additional </a:t>
            </a:r>
            <a:r>
              <a:rPr lang="de-DE" sz="2000" dirty="0" err="1" smtClean="0">
                <a:solidFill>
                  <a:prstClr val="black"/>
                </a:solidFill>
              </a:rPr>
              <a:t>core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invest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 err="1" smtClean="0">
                <a:solidFill>
                  <a:prstClr val="black"/>
                </a:solidFill>
              </a:rPr>
              <a:t>needed</a:t>
            </a:r>
            <a:r>
              <a:rPr lang="de-DE" sz="2000" dirty="0" smtClean="0">
                <a:solidFill>
                  <a:prstClr val="black"/>
                </a:solidFill>
              </a:rPr>
              <a:t> !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20843"/>
              </p:ext>
            </p:extLst>
          </p:nvPr>
        </p:nvGraphicFramePr>
        <p:xfrm>
          <a:off x="3419872" y="1484784"/>
          <a:ext cx="1499284" cy="4525963"/>
        </p:xfrm>
        <a:graphic>
          <a:graphicData uri="http://schemas.openxmlformats.org/drawingml/2006/table">
            <a:tbl>
              <a:tblPr/>
              <a:tblGrid>
                <a:gridCol w="749642"/>
                <a:gridCol w="749642"/>
              </a:tblGrid>
              <a:tr h="590343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Inflation Factor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escalation factor – decision of the FAIR council summer 2017</a:t>
            </a:r>
          </a:p>
          <a:p>
            <a:pPr algn="ctr"/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9F75-1F17-4C97-8D9C-A971ECB9D48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HADES construction Costs (completion in year 2000)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597068"/>
              </p:ext>
            </p:extLst>
          </p:nvPr>
        </p:nvGraphicFramePr>
        <p:xfrm>
          <a:off x="481520" y="844817"/>
          <a:ext cx="589746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192"/>
                <a:gridCol w="1152128"/>
                <a:gridCol w="864096"/>
                <a:gridCol w="1512168"/>
                <a:gridCol w="870876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HADES system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total cost [in 1998 Euros, (DM/2)]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GSI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Collaboration</a:t>
                      </a:r>
                      <a:b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</a:br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Members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Other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RPC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1100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1100 (EU)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Magnet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2150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2150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Forward Wall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400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50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150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200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MDC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2300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140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2160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RICH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1500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1500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TOF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1050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1050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Shower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390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390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-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Infrastructure costs not included</a:t>
                      </a:r>
                      <a:endParaRPr lang="en-US" sz="14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  <a:tr h="365760">
                <a:tc>
                  <a:txBody>
                    <a:bodyPr/>
                    <a:lstStyle/>
                    <a:p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8890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2340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6350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latin typeface="Avenir Roman" charset="0"/>
                          <a:ea typeface="Avenir Roman" charset="0"/>
                          <a:cs typeface="Avenir Roman" charset="0"/>
                        </a:rPr>
                        <a:t>200</a:t>
                      </a:r>
                      <a:endParaRPr lang="en-US" sz="1600" b="0" i="0" dirty="0">
                        <a:latin typeface="Avenir Roman" charset="0"/>
                        <a:ea typeface="Avenir Roman" charset="0"/>
                        <a:cs typeface="Avenir Roman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56376" y="6525344"/>
            <a:ext cx="1066800" cy="160812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6096000"/>
            <a:ext cx="3599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</a:t>
            </a:r>
            <a:r>
              <a:rPr lang="en-US" sz="1200" dirty="0" smtClean="0">
                <a:solidFill>
                  <a:prstClr val="black"/>
                </a:solidFill>
              </a:rPr>
              <a:t>ll numbers in </a:t>
            </a:r>
            <a:r>
              <a:rPr lang="en-US" sz="1200" dirty="0" err="1" smtClean="0">
                <a:solidFill>
                  <a:prstClr val="black"/>
                </a:solidFill>
              </a:rPr>
              <a:t>kEUR</a:t>
            </a:r>
            <a:r>
              <a:rPr lang="en-US" sz="1200" dirty="0" smtClean="0">
                <a:solidFill>
                  <a:prstClr val="black"/>
                </a:solidFill>
              </a:rPr>
              <a:t> (DM/2), based on 1998 DM prices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44208" y="2564904"/>
            <a:ext cx="27999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prstClr val="black"/>
                </a:solidFill>
              </a:rPr>
              <a:t>T</a:t>
            </a:r>
            <a:r>
              <a:rPr lang="de-DE" dirty="0" err="1" smtClean="0">
                <a:solidFill>
                  <a:prstClr val="black"/>
                </a:solidFill>
              </a:rPr>
              <a:t>aking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into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account</a:t>
            </a:r>
            <a:endParaRPr lang="de-DE" dirty="0" smtClean="0">
              <a:solidFill>
                <a:prstClr val="black"/>
              </a:solidFill>
            </a:endParaRPr>
          </a:p>
          <a:p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total </a:t>
            </a:r>
            <a:r>
              <a:rPr lang="de-DE" dirty="0" err="1" smtClean="0">
                <a:solidFill>
                  <a:prstClr val="black"/>
                </a:solidFill>
              </a:rPr>
              <a:t>construction</a:t>
            </a:r>
            <a:endParaRPr lang="de-DE" dirty="0" smtClean="0">
              <a:solidFill>
                <a:prstClr val="black"/>
              </a:solidFill>
            </a:endParaRPr>
          </a:p>
          <a:p>
            <a:r>
              <a:rPr lang="de-DE" dirty="0" err="1" smtClean="0">
                <a:solidFill>
                  <a:prstClr val="black"/>
                </a:solidFill>
              </a:rPr>
              <a:t>costs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HADES,</a:t>
            </a:r>
          </a:p>
          <a:p>
            <a:r>
              <a:rPr lang="de-DE" dirty="0" err="1" smtClean="0">
                <a:solidFill>
                  <a:prstClr val="black"/>
                </a:solidFill>
              </a:rPr>
              <a:t>the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level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of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funding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rises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to</a:t>
            </a:r>
            <a:r>
              <a:rPr lang="de-DE" dirty="0" smtClean="0">
                <a:solidFill>
                  <a:prstClr val="black"/>
                </a:solidFill>
              </a:rPr>
              <a:t>:</a:t>
            </a:r>
          </a:p>
          <a:p>
            <a:endParaRPr lang="de-DE" dirty="0">
              <a:solidFill>
                <a:prstClr val="black"/>
              </a:solidFill>
            </a:endParaRPr>
          </a:p>
          <a:p>
            <a:r>
              <a:rPr lang="de-DE" dirty="0" smtClean="0">
                <a:solidFill>
                  <a:prstClr val="black"/>
                </a:solidFill>
              </a:rPr>
              <a:t>HADES (Phase 0): 98,6%</a:t>
            </a:r>
          </a:p>
          <a:p>
            <a:r>
              <a:rPr lang="de-DE" dirty="0" smtClean="0">
                <a:solidFill>
                  <a:prstClr val="black"/>
                </a:solidFill>
              </a:rPr>
              <a:t>HADES (Phase 1): 89,5 %</a:t>
            </a:r>
          </a:p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83768" y="6386762"/>
            <a:ext cx="432812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kern="0" dirty="0" smtClean="0">
                <a:solidFill>
                  <a:srgbClr val="333399"/>
                </a:solidFill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CBM/HADES Technical Design Reports November 2018 </a:t>
            </a:r>
            <a:endParaRPr lang="de-DE" sz="2400" kern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58382"/>
              </p:ext>
            </p:extLst>
          </p:nvPr>
        </p:nvGraphicFramePr>
        <p:xfrm>
          <a:off x="-2" y="764704"/>
          <a:ext cx="9144001" cy="5812180"/>
        </p:xfrm>
        <a:graphic>
          <a:graphicData uri="http://schemas.openxmlformats.org/drawingml/2006/table">
            <a:tbl>
              <a:tblPr firstRow="1" firstCol="1" bandRow="1"/>
              <a:tblGrid>
                <a:gridCol w="755578"/>
                <a:gridCol w="6264696"/>
                <a:gridCol w="2123727"/>
              </a:tblGrid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Times New Roman"/>
                        </a:rPr>
                        <a:t>Nr.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Times New Roman"/>
                        </a:rPr>
                        <a:t>CBM subsystem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/>
                          <a:ea typeface="Times New Roman"/>
                        </a:rPr>
                        <a:t>Status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Superconducting dipole magnet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Silicon Tracking System (STS)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Ring Imaging Cherenkov Detector (RICH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Projectile Spectator Detector (PSD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5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Arial"/>
                          <a:ea typeface="Times New Roman"/>
                        </a:rPr>
                        <a:t>Muon</a:t>
                      </a: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 Chamber System (MUCH</a:t>
                      </a:r>
                      <a:r>
                        <a:rPr lang="en-GB" sz="200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Time of Flight (TOF) system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Transition Radiation Detector (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TRD)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approved</a:t>
                      </a:r>
                      <a:endParaRPr lang="de-DE" sz="2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Times New Roman"/>
                        </a:rPr>
                        <a:t>Micro-Vertex Detector (</a:t>
                      </a:r>
                      <a:r>
                        <a:rPr lang="en-GB" sz="2000" smtClean="0">
                          <a:effectLst/>
                          <a:latin typeface="Arial"/>
                          <a:ea typeface="Times New Roman"/>
                        </a:rPr>
                        <a:t>MVD)</a:t>
                      </a:r>
                      <a:endParaRPr lang="de-D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submission 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2019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9a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Online Systems: Data Acquisition (DAQ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submission 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2019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9b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Online Systems: First Level Event Selection (FLES)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submission 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Electromagnetic Calorimeter (ECAL)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Times New Roman"/>
                        </a:rPr>
                        <a:t>submission </a:t>
                      </a:r>
                      <a:r>
                        <a:rPr lang="en-GB" sz="2000" dirty="0" err="1" smtClean="0">
                          <a:effectLst/>
                          <a:latin typeface="Arial"/>
                          <a:ea typeface="Times New Roman"/>
                        </a:rPr>
                        <a:t>t.b.d</a:t>
                      </a:r>
                      <a:r>
                        <a:rPr lang="en-GB" sz="2000" dirty="0" smtClean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HADES</a:t>
                      </a:r>
                      <a:r>
                        <a:rPr lang="de-DE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Electromagnetic</a:t>
                      </a:r>
                      <a:r>
                        <a:rPr lang="de-DE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Calorimeter</a:t>
                      </a:r>
                      <a:endParaRPr lang="de-DE" sz="20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approved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60131" y="6568771"/>
            <a:ext cx="283869" cy="365125"/>
          </a:xfrm>
        </p:spPr>
        <p:txBody>
          <a:bodyPr/>
          <a:lstStyle/>
          <a:p>
            <a:fld id="{5B1523EE-1D6D-41F4-9F8B-3D933DA25940}" type="slidenum">
              <a:rPr lang="de-DE" sz="10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868"/>
            <a:ext cx="9144000" cy="572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10310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en-US" sz="9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Country </a:t>
            </a:r>
            <a:r>
              <a:rPr lang="en-US" dirty="0" smtClean="0">
                <a:solidFill>
                  <a:prstClr val="black"/>
                </a:solidFill>
              </a:rPr>
              <a:t>funding </a:t>
            </a:r>
            <a:r>
              <a:rPr lang="en-US" sz="1400" dirty="0" smtClean="0">
                <a:solidFill>
                  <a:prstClr val="black"/>
                </a:solidFill>
              </a:rPr>
              <a:t>(in 2017 prices [M€])             </a:t>
            </a:r>
            <a:r>
              <a:rPr lang="en-US" sz="2800" dirty="0" smtClean="0">
                <a:solidFill>
                  <a:prstClr val="black"/>
                </a:solidFill>
              </a:rPr>
              <a:t>CBM day 1 setup</a:t>
            </a:r>
            <a:r>
              <a:rPr lang="en-US" sz="2000" dirty="0" smtClean="0">
                <a:solidFill>
                  <a:prstClr val="black"/>
                </a:solidFill>
              </a:rPr>
              <a:t>                   </a:t>
            </a:r>
            <a:r>
              <a:rPr lang="en-US" sz="2400" dirty="0" smtClean="0">
                <a:solidFill>
                  <a:prstClr val="black"/>
                </a:solidFill>
              </a:rPr>
              <a:t>7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RRB  </a:t>
            </a:r>
            <a:r>
              <a:rPr lang="en-US" sz="1400" dirty="0" smtClean="0">
                <a:solidFill>
                  <a:prstClr val="black"/>
                </a:solidFill>
              </a:rPr>
              <a:t>28.11.2017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71800" y="488678"/>
            <a:ext cx="42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</a:rPr>
              <a:t>and</a:t>
            </a:r>
            <a:r>
              <a:rPr lang="de-DE" dirty="0" smtClean="0">
                <a:solidFill>
                  <a:prstClr val="black"/>
                </a:solidFill>
              </a:rPr>
              <a:t> CBM </a:t>
            </a:r>
            <a:r>
              <a:rPr lang="de-DE" dirty="0" err="1" smtClean="0">
                <a:solidFill>
                  <a:prstClr val="black"/>
                </a:solidFill>
              </a:rPr>
              <a:t>phase</a:t>
            </a:r>
            <a:r>
              <a:rPr lang="de-DE" dirty="0" smtClean="0">
                <a:solidFill>
                  <a:prstClr val="black"/>
                </a:solidFill>
              </a:rPr>
              <a:t> 1 </a:t>
            </a:r>
            <a:r>
              <a:rPr lang="de-DE" dirty="0" err="1" smtClean="0">
                <a:solidFill>
                  <a:prstClr val="black"/>
                </a:solidFill>
              </a:rPr>
              <a:t>setup</a:t>
            </a:r>
            <a:r>
              <a:rPr lang="de-DE" dirty="0" smtClean="0">
                <a:solidFill>
                  <a:prstClr val="black"/>
                </a:solidFill>
              </a:rPr>
              <a:t> (CBM </a:t>
            </a:r>
            <a:r>
              <a:rPr lang="de-DE" dirty="0" err="1" smtClean="0">
                <a:solidFill>
                  <a:prstClr val="black"/>
                </a:solidFill>
              </a:rPr>
              <a:t>start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version</a:t>
            </a:r>
            <a:r>
              <a:rPr lang="de-DE" dirty="0" smtClean="0">
                <a:solidFill>
                  <a:prstClr val="black"/>
                </a:solidFill>
              </a:rPr>
              <a:t>)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03848" y="1556792"/>
            <a:ext cx="301558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00" dirty="0" smtClean="0"/>
              <a:t>  </a:t>
            </a:r>
            <a:endParaRPr lang="de-DE" sz="400" dirty="0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79948" y="6527994"/>
            <a:ext cx="4184104" cy="365125"/>
          </a:xfrm>
        </p:spPr>
        <p:txBody>
          <a:bodyPr/>
          <a:lstStyle/>
          <a:p>
            <a:r>
              <a:rPr lang="en-US" dirty="0" smtClean="0"/>
              <a:t>8th CBM RRB                                              Jürgen Eschke, CBM RC</a:t>
            </a:r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512" y="6527994"/>
            <a:ext cx="2133600" cy="365125"/>
          </a:xfrm>
        </p:spPr>
        <p:txBody>
          <a:bodyPr/>
          <a:lstStyle/>
          <a:p>
            <a:r>
              <a:rPr lang="de-DE" dirty="0" smtClean="0"/>
              <a:t>26.11.2018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1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CBM </a:t>
            </a:r>
            <a:r>
              <a:rPr lang="de-DE" dirty="0" err="1" smtClean="0"/>
              <a:t>status</a:t>
            </a:r>
            <a:r>
              <a:rPr lang="de-DE" dirty="0" smtClean="0"/>
              <a:t>: score </a:t>
            </a:r>
            <a:r>
              <a:rPr lang="de-DE" dirty="0" err="1" smtClean="0"/>
              <a:t>card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135938" y="6430168"/>
            <a:ext cx="1008062" cy="217487"/>
          </a:xfrm>
        </p:spPr>
        <p:txBody>
          <a:bodyPr/>
          <a:lstStyle/>
          <a:p>
            <a:pPr>
              <a:defRPr/>
            </a:pPr>
            <a:fld id="{BA3D1B2B-A9C5-490E-B396-B442927CC454}" type="slidenum">
              <a:rPr lang="de-DE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Fußzeilenplatzhalter 2"/>
          <p:cNvSpPr txBox="1">
            <a:spLocks/>
          </p:cNvSpPr>
          <p:nvPr/>
        </p:nvSpPr>
        <p:spPr>
          <a:xfrm>
            <a:off x="2123727" y="6356350"/>
            <a:ext cx="4899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Datumsplatzhalter 1"/>
          <p:cNvSpPr txBox="1">
            <a:spLocks/>
          </p:cNvSpPr>
          <p:nvPr/>
        </p:nvSpPr>
        <p:spPr>
          <a:xfrm>
            <a:off x="1300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Grafik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" y="1370825"/>
            <a:ext cx="9077201" cy="4149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5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60131" y="6568771"/>
            <a:ext cx="283869" cy="365125"/>
          </a:xfrm>
        </p:spPr>
        <p:txBody>
          <a:bodyPr/>
          <a:lstStyle/>
          <a:p>
            <a:fld id="{5B1523EE-1D6D-41F4-9F8B-3D933DA25940}" type="slidenum">
              <a:rPr lang="de-DE" sz="1000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en-US" sz="9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Experiment funding             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CBM day 1 setup</a:t>
            </a:r>
            <a:r>
              <a:rPr lang="en-US" sz="2000" dirty="0" smtClean="0">
                <a:solidFill>
                  <a:prstClr val="black"/>
                </a:solidFill>
              </a:rPr>
              <a:t>             </a:t>
            </a:r>
            <a:r>
              <a:rPr lang="en-US" sz="2400" dirty="0" smtClean="0">
                <a:solidFill>
                  <a:prstClr val="black"/>
                </a:solidFill>
              </a:rPr>
              <a:t>8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RRB     </a:t>
            </a:r>
            <a:r>
              <a:rPr lang="en-US" sz="1400" dirty="0" smtClean="0">
                <a:solidFill>
                  <a:prstClr val="black"/>
                </a:solidFill>
              </a:rPr>
              <a:t>26.11.2018  (</a:t>
            </a:r>
            <a:r>
              <a:rPr lang="en-US" sz="1400" dirty="0">
                <a:solidFill>
                  <a:prstClr val="black"/>
                </a:solidFill>
              </a:rPr>
              <a:t>in 2005 and </a:t>
            </a:r>
            <a:r>
              <a:rPr lang="en-US" sz="1400" dirty="0" smtClean="0">
                <a:solidFill>
                  <a:prstClr val="black"/>
                </a:solidFill>
              </a:rPr>
              <a:t>2018 </a:t>
            </a:r>
            <a:r>
              <a:rPr lang="en-US" sz="1400" dirty="0">
                <a:solidFill>
                  <a:prstClr val="black"/>
                </a:solidFill>
              </a:rPr>
              <a:t>prices [M€]) </a:t>
            </a:r>
            <a:endParaRPr lang="en-US" sz="1400" dirty="0" smtClean="0">
              <a:solidFill>
                <a:prstClr val="black"/>
              </a:solidFill>
            </a:endParaRP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77793" y="620219"/>
            <a:ext cx="507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</a:rPr>
              <a:t>and</a:t>
            </a:r>
            <a:r>
              <a:rPr lang="de-DE" dirty="0" smtClean="0">
                <a:solidFill>
                  <a:prstClr val="black"/>
                </a:solidFill>
              </a:rPr>
              <a:t> CBM </a:t>
            </a:r>
            <a:r>
              <a:rPr lang="de-DE" dirty="0" err="1" smtClean="0">
                <a:solidFill>
                  <a:prstClr val="black"/>
                </a:solidFill>
              </a:rPr>
              <a:t>phase</a:t>
            </a:r>
            <a:r>
              <a:rPr lang="de-DE" dirty="0" smtClean="0">
                <a:solidFill>
                  <a:prstClr val="black"/>
                </a:solidFill>
              </a:rPr>
              <a:t> 1 </a:t>
            </a:r>
            <a:r>
              <a:rPr lang="de-DE" dirty="0" err="1" smtClean="0">
                <a:solidFill>
                  <a:prstClr val="black"/>
                </a:solidFill>
              </a:rPr>
              <a:t>setup</a:t>
            </a:r>
            <a:r>
              <a:rPr lang="de-DE" dirty="0" smtClean="0">
                <a:solidFill>
                  <a:prstClr val="black"/>
                </a:solidFill>
              </a:rPr>
              <a:t> (CBM </a:t>
            </a:r>
            <a:r>
              <a:rPr lang="de-DE" dirty="0" err="1" smtClean="0">
                <a:solidFill>
                  <a:prstClr val="black"/>
                </a:solidFill>
              </a:rPr>
              <a:t>start</a:t>
            </a:r>
            <a:r>
              <a:rPr lang="de-DE" dirty="0" smtClean="0">
                <a:solidFill>
                  <a:prstClr val="black"/>
                </a:solidFill>
              </a:rPr>
              <a:t> version@SIS100)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964"/>
            <a:ext cx="9180432" cy="391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896544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-117960"/>
            <a:ext cx="9144000" cy="103105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en-US" sz="9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Country </a:t>
            </a:r>
            <a:r>
              <a:rPr lang="en-US" dirty="0" smtClean="0">
                <a:solidFill>
                  <a:prstClr val="black"/>
                </a:solidFill>
              </a:rPr>
              <a:t>funding </a:t>
            </a:r>
            <a:r>
              <a:rPr lang="en-US" sz="1400" dirty="0" smtClean="0">
                <a:solidFill>
                  <a:prstClr val="black"/>
                </a:solidFill>
              </a:rPr>
              <a:t>(in 2018 prices [M€])             </a:t>
            </a:r>
            <a:r>
              <a:rPr lang="en-US" sz="2800" dirty="0" smtClean="0">
                <a:solidFill>
                  <a:prstClr val="black"/>
                </a:solidFill>
              </a:rPr>
              <a:t>CBM day 1 setup</a:t>
            </a:r>
            <a:r>
              <a:rPr lang="en-US" sz="2000" dirty="0" smtClean="0">
                <a:solidFill>
                  <a:prstClr val="black"/>
                </a:solidFill>
              </a:rPr>
              <a:t>                   </a:t>
            </a:r>
            <a:r>
              <a:rPr lang="en-US" sz="2400" dirty="0" smtClean="0">
                <a:solidFill>
                  <a:prstClr val="black"/>
                </a:solidFill>
              </a:rPr>
              <a:t>8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RRB  </a:t>
            </a:r>
            <a:r>
              <a:rPr lang="en-US" sz="1400" dirty="0" smtClean="0">
                <a:solidFill>
                  <a:prstClr val="black"/>
                </a:solidFill>
              </a:rPr>
              <a:t>26.11.2018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71800" y="488678"/>
            <a:ext cx="3792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and</a:t>
            </a:r>
            <a:r>
              <a:rPr lang="de-DE" sz="1600" dirty="0" smtClean="0"/>
              <a:t> CBM </a:t>
            </a:r>
            <a:r>
              <a:rPr lang="de-DE" sz="1600" dirty="0" err="1" smtClean="0"/>
              <a:t>phase</a:t>
            </a:r>
            <a:r>
              <a:rPr lang="de-DE" sz="1600" dirty="0" smtClean="0"/>
              <a:t> 1 </a:t>
            </a:r>
            <a:r>
              <a:rPr lang="de-DE" sz="1600" dirty="0" err="1" smtClean="0"/>
              <a:t>setup</a:t>
            </a:r>
            <a:r>
              <a:rPr lang="de-DE" sz="1600" dirty="0" smtClean="0"/>
              <a:t> (CBM </a:t>
            </a:r>
            <a:r>
              <a:rPr lang="de-DE" sz="1600" dirty="0" err="1" smtClean="0"/>
              <a:t>start</a:t>
            </a:r>
            <a:r>
              <a:rPr lang="de-DE" sz="1600" dirty="0" smtClean="0"/>
              <a:t> </a:t>
            </a:r>
            <a:r>
              <a:rPr lang="de-DE" sz="1600" dirty="0" err="1" smtClean="0"/>
              <a:t>version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626"/>
            <a:ext cx="9144000" cy="596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525641"/>
            <a:ext cx="4464496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36096" y="6526228"/>
            <a:ext cx="283869" cy="365125"/>
          </a:xfrm>
        </p:spPr>
        <p:txBody>
          <a:bodyPr/>
          <a:lstStyle/>
          <a:p>
            <a:fld id="{5B1523EE-1D6D-41F4-9F8B-3D933DA25940}" type="slidenum">
              <a:rPr lang="de-DE" sz="10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874028" y="6492875"/>
            <a:ext cx="283869" cy="365125"/>
          </a:xfrm>
        </p:spPr>
        <p:txBody>
          <a:bodyPr/>
          <a:lstStyle/>
          <a:p>
            <a:fld id="{5B1523EE-1D6D-41F4-9F8B-3D933DA25940}" type="slidenum">
              <a:rPr lang="de-DE" sz="10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10310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9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Country </a:t>
            </a:r>
            <a:r>
              <a:rPr lang="en-US" dirty="0" smtClean="0">
                <a:solidFill>
                  <a:prstClr val="black"/>
                </a:solidFill>
              </a:rPr>
              <a:t>funding </a:t>
            </a:r>
            <a:r>
              <a:rPr lang="en-US" sz="1400" dirty="0" smtClean="0">
                <a:solidFill>
                  <a:prstClr val="black"/>
                </a:solidFill>
              </a:rPr>
              <a:t>(in 2005 prices [M€])             </a:t>
            </a:r>
            <a:r>
              <a:rPr lang="en-US" sz="2800" dirty="0" smtClean="0">
                <a:solidFill>
                  <a:prstClr val="black"/>
                </a:solidFill>
              </a:rPr>
              <a:t>CBM day 1 setup</a:t>
            </a:r>
            <a:r>
              <a:rPr lang="en-US" sz="2000" dirty="0" smtClean="0">
                <a:solidFill>
                  <a:prstClr val="black"/>
                </a:solidFill>
              </a:rPr>
              <a:t>                   </a:t>
            </a:r>
            <a:r>
              <a:rPr lang="en-US" sz="2400" dirty="0" smtClean="0">
                <a:solidFill>
                  <a:prstClr val="black"/>
                </a:solidFill>
              </a:rPr>
              <a:t>8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RRB  </a:t>
            </a:r>
            <a:r>
              <a:rPr lang="en-US" sz="1400" dirty="0" smtClean="0">
                <a:solidFill>
                  <a:prstClr val="black"/>
                </a:solidFill>
              </a:rPr>
              <a:t>26.11.2018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71800" y="488678"/>
            <a:ext cx="42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prstClr val="black"/>
                </a:solidFill>
              </a:rPr>
              <a:t>and</a:t>
            </a:r>
            <a:r>
              <a:rPr lang="de-DE" dirty="0" smtClean="0">
                <a:solidFill>
                  <a:prstClr val="black"/>
                </a:solidFill>
              </a:rPr>
              <a:t> CBM </a:t>
            </a:r>
            <a:r>
              <a:rPr lang="de-DE" dirty="0" err="1" smtClean="0">
                <a:solidFill>
                  <a:prstClr val="black"/>
                </a:solidFill>
              </a:rPr>
              <a:t>phase</a:t>
            </a:r>
            <a:r>
              <a:rPr lang="de-DE" dirty="0" smtClean="0">
                <a:solidFill>
                  <a:prstClr val="black"/>
                </a:solidFill>
              </a:rPr>
              <a:t> 1 </a:t>
            </a:r>
            <a:r>
              <a:rPr lang="de-DE" dirty="0" err="1" smtClean="0">
                <a:solidFill>
                  <a:prstClr val="black"/>
                </a:solidFill>
              </a:rPr>
              <a:t>setup</a:t>
            </a:r>
            <a:r>
              <a:rPr lang="de-DE" dirty="0" smtClean="0">
                <a:solidFill>
                  <a:prstClr val="black"/>
                </a:solidFill>
              </a:rPr>
              <a:t> (CBM </a:t>
            </a:r>
            <a:r>
              <a:rPr lang="de-DE" dirty="0" err="1" smtClean="0">
                <a:solidFill>
                  <a:prstClr val="black"/>
                </a:solidFill>
              </a:rPr>
              <a:t>start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version</a:t>
            </a:r>
            <a:r>
              <a:rPr lang="de-DE" dirty="0" smtClean="0">
                <a:solidFill>
                  <a:prstClr val="black"/>
                </a:solidFill>
              </a:rPr>
              <a:t>)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051"/>
            <a:ext cx="9146127" cy="539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123727" y="6356350"/>
            <a:ext cx="4899557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/>
          <p:cNvSpPr txBox="1"/>
          <p:nvPr/>
        </p:nvSpPr>
        <p:spPr>
          <a:xfrm>
            <a:off x="8582164" y="6400798"/>
            <a:ext cx="590810" cy="4572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de-DE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  <a:endParaRPr lang="de-D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eck 3"/>
          <p:cNvSpPr>
            <a:spLocks noChangeArrowheads="1"/>
          </p:cNvSpPr>
          <p:nvPr/>
        </p:nvSpPr>
        <p:spPr bwMode="auto">
          <a:xfrm>
            <a:off x="0" y="26034"/>
            <a:ext cx="91440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Funding </a:t>
            </a:r>
            <a:r>
              <a:rPr lang="en-US" sz="3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CBM day-1 setup         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(RRB8, 26 Nov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2018)</a:t>
            </a:r>
            <a:endParaRPr lang="de-DE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937105"/>
              </p:ext>
            </p:extLst>
          </p:nvPr>
        </p:nvGraphicFramePr>
        <p:xfrm>
          <a:off x="0" y="836712"/>
          <a:ext cx="9036496" cy="595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0" y="6479225"/>
            <a:ext cx="21336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27584" y="6446836"/>
            <a:ext cx="2808312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RRB,Jürgen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FFEB4-717A-42C6-9C02-88F1E5F5F4C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82911" y="5917922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prstClr val="black"/>
                </a:solidFill>
              </a:rPr>
              <a:t>2018 </a:t>
            </a:r>
            <a:r>
              <a:rPr lang="de-DE" b="1" dirty="0" err="1" smtClean="0">
                <a:solidFill>
                  <a:prstClr val="black"/>
                </a:solidFill>
              </a:rPr>
              <a:t>prices</a:t>
            </a:r>
            <a:endParaRPr lang="de-DE" b="1" dirty="0" smtClean="0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341653" y="836712"/>
            <a:ext cx="252028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GB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87% </a:t>
            </a:r>
            <a:r>
              <a:rPr lang="en-GB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secured </a:t>
            </a:r>
            <a:r>
              <a:rPr lang="en-GB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funding</a:t>
            </a:r>
            <a:endParaRPr lang="en-GB" b="1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52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-117960"/>
            <a:ext cx="9144000" cy="103105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en-US" sz="9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Country </a:t>
            </a:r>
            <a:r>
              <a:rPr lang="en-US" dirty="0" smtClean="0">
                <a:solidFill>
                  <a:prstClr val="black"/>
                </a:solidFill>
              </a:rPr>
              <a:t>funding </a:t>
            </a:r>
            <a:r>
              <a:rPr lang="en-US" sz="1400" dirty="0" smtClean="0">
                <a:solidFill>
                  <a:prstClr val="black"/>
                </a:solidFill>
              </a:rPr>
              <a:t>(in 2018 prices [M€])             </a:t>
            </a:r>
            <a:r>
              <a:rPr lang="en-US" sz="2800" dirty="0" smtClean="0">
                <a:solidFill>
                  <a:prstClr val="black"/>
                </a:solidFill>
              </a:rPr>
              <a:t>CBM day 1 setup</a:t>
            </a:r>
            <a:r>
              <a:rPr lang="en-US" sz="2000" dirty="0" smtClean="0">
                <a:solidFill>
                  <a:prstClr val="black"/>
                </a:solidFill>
              </a:rPr>
              <a:t>                   </a:t>
            </a:r>
            <a:r>
              <a:rPr lang="en-US" sz="2400" dirty="0" smtClean="0">
                <a:solidFill>
                  <a:prstClr val="black"/>
                </a:solidFill>
              </a:rPr>
              <a:t>8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RRB  </a:t>
            </a:r>
            <a:r>
              <a:rPr lang="en-US" sz="1400" dirty="0" smtClean="0">
                <a:solidFill>
                  <a:prstClr val="black"/>
                </a:solidFill>
              </a:rPr>
              <a:t>26.11.2018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71800" y="488678"/>
            <a:ext cx="3792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prstClr val="black"/>
                </a:solidFill>
              </a:rPr>
              <a:t>and</a:t>
            </a:r>
            <a:r>
              <a:rPr lang="de-DE" sz="1600" dirty="0" smtClean="0">
                <a:solidFill>
                  <a:prstClr val="black"/>
                </a:solidFill>
              </a:rPr>
              <a:t> CBM </a:t>
            </a:r>
            <a:r>
              <a:rPr lang="de-DE" sz="1600" dirty="0" err="1" smtClean="0">
                <a:solidFill>
                  <a:prstClr val="black"/>
                </a:solidFill>
              </a:rPr>
              <a:t>phase</a:t>
            </a:r>
            <a:r>
              <a:rPr lang="de-DE" sz="1600" dirty="0" smtClean="0">
                <a:solidFill>
                  <a:prstClr val="black"/>
                </a:solidFill>
              </a:rPr>
              <a:t> 1 </a:t>
            </a:r>
            <a:r>
              <a:rPr lang="de-DE" sz="1600" dirty="0" err="1" smtClean="0">
                <a:solidFill>
                  <a:prstClr val="black"/>
                </a:solidFill>
              </a:rPr>
              <a:t>setup</a:t>
            </a:r>
            <a:r>
              <a:rPr lang="de-DE" sz="1600" dirty="0" smtClean="0">
                <a:solidFill>
                  <a:prstClr val="black"/>
                </a:solidFill>
              </a:rPr>
              <a:t> (CBM </a:t>
            </a:r>
            <a:r>
              <a:rPr lang="de-DE" sz="1600" dirty="0" err="1" smtClean="0">
                <a:solidFill>
                  <a:prstClr val="black"/>
                </a:solidFill>
              </a:rPr>
              <a:t>start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version</a:t>
            </a:r>
            <a:r>
              <a:rPr lang="de-DE" sz="1600" dirty="0" smtClean="0">
                <a:solidFill>
                  <a:prstClr val="black"/>
                </a:solidFill>
              </a:rPr>
              <a:t>)</a:t>
            </a:r>
            <a:endParaRPr lang="de-DE" sz="16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626"/>
            <a:ext cx="9144000" cy="596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0" y="6525641"/>
            <a:ext cx="4464496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36096" y="6526228"/>
            <a:ext cx="283869" cy="365125"/>
          </a:xfrm>
        </p:spPr>
        <p:txBody>
          <a:bodyPr/>
          <a:lstStyle/>
          <a:p>
            <a:fld id="{5B1523EE-1D6D-41F4-9F8B-3D933DA25940}" type="slidenum">
              <a:rPr lang="de-DE" sz="10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702115"/>
              </p:ext>
            </p:extLst>
          </p:nvPr>
        </p:nvGraphicFramePr>
        <p:xfrm>
          <a:off x="107504" y="1700808"/>
          <a:ext cx="57606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72146"/>
              </p:ext>
            </p:extLst>
          </p:nvPr>
        </p:nvGraphicFramePr>
        <p:xfrm>
          <a:off x="6084168" y="1196752"/>
          <a:ext cx="2520280" cy="4528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492"/>
                <a:gridCol w="700684"/>
                <a:gridCol w="936104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</a:rPr>
                        <a:t>secured</a:t>
                      </a:r>
                      <a:r>
                        <a:rPr lang="de-DE" sz="1200" b="1" u="none" strike="noStrike" dirty="0">
                          <a:effectLst/>
                        </a:rPr>
                        <a:t> </a:t>
                      </a:r>
                      <a:r>
                        <a:rPr lang="de-DE" sz="1200" b="1" u="none" strike="noStrike" dirty="0" err="1">
                          <a:effectLst/>
                        </a:rPr>
                        <a:t>funding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b="1" u="none" strike="noStrike" dirty="0" err="1">
                          <a:effectLst/>
                        </a:rPr>
                        <a:t>secured</a:t>
                      </a:r>
                      <a:r>
                        <a:rPr lang="de-DE" sz="1200" b="1" u="none" strike="noStrike" dirty="0">
                          <a:effectLst/>
                        </a:rPr>
                        <a:t> </a:t>
                      </a:r>
                      <a:r>
                        <a:rPr lang="de-DE" sz="1200" b="1" u="none" strike="noStrike" dirty="0" err="1">
                          <a:effectLst/>
                        </a:rPr>
                        <a:t>funding</a:t>
                      </a:r>
                      <a:r>
                        <a:rPr lang="de-DE" sz="1200" b="1" u="none" strike="noStrike" dirty="0">
                          <a:effectLst/>
                        </a:rPr>
                        <a:t> + </a:t>
                      </a:r>
                      <a:r>
                        <a:rPr lang="de-DE" sz="1200" b="1" u="none" strike="noStrike" dirty="0" err="1">
                          <a:effectLst/>
                        </a:rPr>
                        <a:t>EoI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29,9%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34,4%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26,8%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28,7%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10,1%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10,1%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5,3%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5,3%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5,2%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5,2%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7,5%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7,5%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Czech </a:t>
                      </a:r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0,4%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0,4%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0,1%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0,5%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0,8%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0,8%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1237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0,0%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0,2%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Ukraine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600" u="none" strike="noStrike">
                          <a:effectLst/>
                        </a:rPr>
                        <a:t>0,0%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u="none" strike="noStrike" dirty="0">
                          <a:effectLst/>
                        </a:rPr>
                        <a:t>0,2%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0,0%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6,0%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</a:rPr>
                        <a:t>86,1%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</a:rPr>
                        <a:t>99,5%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0" y="0"/>
            <a:ext cx="9144000" cy="103105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en-US" sz="900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Country </a:t>
            </a:r>
            <a:r>
              <a:rPr lang="en-US" dirty="0" smtClean="0">
                <a:solidFill>
                  <a:prstClr val="black"/>
                </a:solidFill>
              </a:rPr>
              <a:t>funding                      </a:t>
            </a:r>
            <a:r>
              <a:rPr lang="en-US" sz="1400" dirty="0" smtClean="0">
                <a:solidFill>
                  <a:prstClr val="black"/>
                </a:solidFill>
              </a:rPr>
              <a:t>             </a:t>
            </a:r>
            <a:r>
              <a:rPr lang="en-US" sz="2800" dirty="0" smtClean="0">
                <a:solidFill>
                  <a:prstClr val="black"/>
                </a:solidFill>
              </a:rPr>
              <a:t>CBM day 1 setup</a:t>
            </a:r>
            <a:r>
              <a:rPr lang="en-US" sz="2000" dirty="0" smtClean="0">
                <a:solidFill>
                  <a:prstClr val="black"/>
                </a:solidFill>
              </a:rPr>
              <a:t>                   </a:t>
            </a:r>
            <a:r>
              <a:rPr lang="en-US" sz="2400" dirty="0" smtClean="0">
                <a:solidFill>
                  <a:prstClr val="black"/>
                </a:solidFill>
              </a:rPr>
              <a:t>7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and 8</a:t>
            </a:r>
            <a:r>
              <a:rPr lang="en-US" sz="2400" baseline="30000" dirty="0" smtClean="0">
                <a:solidFill>
                  <a:prstClr val="black"/>
                </a:solidFill>
              </a:rPr>
              <a:t>th</a:t>
            </a:r>
            <a:r>
              <a:rPr lang="en-US" sz="2400" dirty="0" smtClean="0">
                <a:solidFill>
                  <a:prstClr val="black"/>
                </a:solidFill>
              </a:rPr>
              <a:t> RRB       </a:t>
            </a:r>
            <a:endParaRPr lang="en-US" sz="1400" dirty="0" smtClean="0">
              <a:solidFill>
                <a:prstClr val="black"/>
              </a:solidFill>
            </a:endParaRP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71600" y="1234780"/>
            <a:ext cx="28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percentage</a:t>
            </a:r>
            <a:r>
              <a:rPr lang="de-DE" dirty="0" smtClean="0"/>
              <a:t> </a:t>
            </a:r>
            <a:r>
              <a:rPr lang="de-DE" dirty="0" err="1" smtClean="0"/>
              <a:t>secured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endParaRPr lang="de-DE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1523EE-1D6D-41F4-9F8B-3D933DA2594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26.11.2018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752528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8th CBM RRB                                              Jürgen Eschke, CBM RC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2164</Words>
  <Application>Microsoft Office PowerPoint</Application>
  <PresentationFormat>Bildschirmpräsentation (4:3)</PresentationFormat>
  <Paragraphs>621</Paragraphs>
  <Slides>30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16</vt:i4>
      </vt:variant>
      <vt:variant>
        <vt:lpstr>Folientitel</vt:lpstr>
      </vt:variant>
      <vt:variant>
        <vt:i4>30</vt:i4>
      </vt:variant>
    </vt:vector>
  </HeadingPairs>
  <TitlesOfParts>
    <vt:vector size="46" baseType="lpstr">
      <vt:lpstr>Larissa</vt:lpstr>
      <vt:lpstr>2_Larissa</vt:lpstr>
      <vt:lpstr>6_Larissa</vt:lpstr>
      <vt:lpstr>10_Larissa</vt:lpstr>
      <vt:lpstr>8_Larissa</vt:lpstr>
      <vt:lpstr>2_Office Theme</vt:lpstr>
      <vt:lpstr>11_Larissa</vt:lpstr>
      <vt:lpstr>4_Larissa</vt:lpstr>
      <vt:lpstr>7_Larissa</vt:lpstr>
      <vt:lpstr>3_Larissa</vt:lpstr>
      <vt:lpstr>Тема Office</vt:lpstr>
      <vt:lpstr>Office Theme</vt:lpstr>
      <vt:lpstr>Standarddesign</vt:lpstr>
      <vt:lpstr>1_Standarddesign</vt:lpstr>
      <vt:lpstr>5_Larissa</vt:lpstr>
      <vt:lpstr>1_Larissa</vt:lpstr>
      <vt:lpstr>Status Funding  CBM and HADES experiment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                                 CBM Cost Matrix                                                 and HADES Cost Matrix</vt:lpstr>
      <vt:lpstr>PowerPoint-Präsentation</vt:lpstr>
      <vt:lpstr>PowerPoint-Präsentation</vt:lpstr>
      <vt:lpstr>CBM – FAIR Phase 0 projects (2018 – 2024)</vt:lpstr>
      <vt:lpstr>PowerPoint-Präsentation</vt:lpstr>
      <vt:lpstr>PowerPoint-Präsentation</vt:lpstr>
      <vt:lpstr>PowerPoint-Präsentation</vt:lpstr>
      <vt:lpstr>  HADES upgrades </vt:lpstr>
      <vt:lpstr>PowerPoint-Präsentation</vt:lpstr>
      <vt:lpstr>HADES upgrade for  FAIR Phase 0 (SIS18) &amp; FAIR Phase 1 (SIS100)   </vt:lpstr>
      <vt:lpstr>PowerPoint-Präsentation</vt:lpstr>
      <vt:lpstr>Next steps</vt:lpstr>
      <vt:lpstr>PowerPoint-Präsentation</vt:lpstr>
      <vt:lpstr>Backup slides</vt:lpstr>
      <vt:lpstr>PowerPoint-Präsentation</vt:lpstr>
      <vt:lpstr>PowerPoint-Präsentation</vt:lpstr>
      <vt:lpstr>PowerPoint-Präsentation</vt:lpstr>
      <vt:lpstr>PowerPoint-Präsentation</vt:lpstr>
      <vt:lpstr>HADES construction Costs (completion in year 2000)</vt:lpstr>
      <vt:lpstr>PowerPoint-Präsentation</vt:lpstr>
      <vt:lpstr>CBM status: score card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Eschke</dc:creator>
  <cp:lastModifiedBy>Juergen Eschke</cp:lastModifiedBy>
  <cp:revision>1522</cp:revision>
  <cp:lastPrinted>2016-11-28T14:10:50Z</cp:lastPrinted>
  <dcterms:created xsi:type="dcterms:W3CDTF">2013-06-11T11:38:15Z</dcterms:created>
  <dcterms:modified xsi:type="dcterms:W3CDTF">2018-11-26T08:49:26Z</dcterms:modified>
</cp:coreProperties>
</file>