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356" r:id="rId2"/>
    <p:sldId id="409" r:id="rId3"/>
    <p:sldId id="411" r:id="rId4"/>
    <p:sldId id="410" r:id="rId5"/>
    <p:sldId id="305" r:id="rId6"/>
    <p:sldId id="412" r:id="rId7"/>
    <p:sldId id="371" r:id="rId8"/>
    <p:sldId id="413" r:id="rId9"/>
    <p:sldId id="414" r:id="rId10"/>
    <p:sldId id="415" r:id="rId11"/>
    <p:sldId id="418" r:id="rId12"/>
    <p:sldId id="416" r:id="rId13"/>
    <p:sldId id="417" r:id="rId14"/>
    <p:sldId id="419" r:id="rId15"/>
    <p:sldId id="426" r:id="rId16"/>
    <p:sldId id="427" r:id="rId17"/>
    <p:sldId id="420" r:id="rId18"/>
    <p:sldId id="421" r:id="rId19"/>
    <p:sldId id="432" r:id="rId20"/>
    <p:sldId id="428" r:id="rId21"/>
    <p:sldId id="422" r:id="rId22"/>
    <p:sldId id="423" r:id="rId23"/>
    <p:sldId id="424" r:id="rId24"/>
    <p:sldId id="431" r:id="rId25"/>
    <p:sldId id="429" r:id="rId26"/>
    <p:sldId id="430" r:id="rId27"/>
    <p:sldId id="425" r:id="rId28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8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2F2F2"/>
    <a:srgbClr val="FFFF00"/>
    <a:srgbClr val="FFFF99"/>
    <a:srgbClr val="0066FF"/>
    <a:srgbClr val="990033"/>
    <a:srgbClr val="009900"/>
    <a:srgbClr val="5F5F5F"/>
    <a:srgbClr val="4D4D4D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61" autoAdjust="0"/>
    <p:restoredTop sz="93989" autoAdjust="0"/>
  </p:normalViewPr>
  <p:slideViewPr>
    <p:cSldViewPr snapToObjects="1">
      <p:cViewPr varScale="1">
        <p:scale>
          <a:sx n="85" d="100"/>
          <a:sy n="85" d="100"/>
        </p:scale>
        <p:origin x="1101" y="60"/>
      </p:cViewPr>
      <p:guideLst>
        <p:guide orient="horz" pos="3861"/>
        <p:guide pos="2880"/>
        <p:guide orient="horz" pos="38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406" cy="49733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750" y="1"/>
            <a:ext cx="2945405" cy="49733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r">
              <a:defRPr sz="1200"/>
            </a:lvl1pPr>
          </a:lstStyle>
          <a:p>
            <a:fld id="{CDC65E53-CBB8-4C87-ADA3-25B1EAC344F3}" type="datetimeFigureOut">
              <a:rPr lang="de-DE" smtClean="0"/>
              <a:t>24.11.2018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9305"/>
            <a:ext cx="2945406" cy="49733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750" y="9429305"/>
            <a:ext cx="2945405" cy="49733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r">
              <a:defRPr sz="1200"/>
            </a:lvl1pPr>
          </a:lstStyle>
          <a:p>
            <a:fld id="{165C02B2-75F3-446F-B93F-66736E5AC6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609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fld id="{E88D77D9-7C78-41DD-BEC2-B844B1014818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fld id="{EE8D9856-F772-4531-82C0-3CF99004C6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5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http://www.sciencemag.org/news/2017/10/merging-neutron-stars-generate-gravitational-waves-and-celestial-light-show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36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82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65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06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F9BB942-4862-4FFF-AFC5-4C049AA1A89D}" type="datetime1">
              <a:rPr lang="en-GB" smtClean="0"/>
              <a:t>24/11/2018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9BB847-C82F-4DF1-A2D5-30EEBC6E6962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753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31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1788" y="622300"/>
            <a:ext cx="6256337" cy="4692650"/>
          </a:xfrm>
          <a:ln/>
        </p:spPr>
      </p:sp>
      <p:sp>
        <p:nvSpPr>
          <p:cNvPr id="64515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/>
          </a:p>
        </p:txBody>
      </p:sp>
      <p:sp>
        <p:nvSpPr>
          <p:cNvPr id="645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2789" indent="-30107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4292" indent="-24085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86010" indent="-24085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67726" indent="-24085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49443" indent="-24085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31160" indent="-24085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12876" indent="-24085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94592" indent="-24085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2CD0AFE-5C10-49F4-BFF0-2DD66EC7577C}" type="slidenum">
              <a:rPr lang="en-US" altLang="de-DE" sz="1300"/>
              <a:pPr eaLnBrk="1" hangingPunct="1"/>
              <a:t>9</a:t>
            </a:fld>
            <a:endParaRPr lang="en-US" altLang="de-DE" sz="1300"/>
          </a:p>
        </p:txBody>
      </p:sp>
    </p:spTree>
    <p:extLst>
      <p:ext uri="{BB962C8B-B14F-4D97-AF65-F5344CB8AC3E}">
        <p14:creationId xmlns:p14="http://schemas.microsoft.com/office/powerpoint/2010/main" val="1991289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1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65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wrap="square" lIns="96618" tIns="96618" rIns="96618" bIns="96618" anchor="t" anchorCtr="0">
            <a:noAutofit/>
          </a:bodyPr>
          <a:lstStyle/>
          <a:p>
            <a:endParaRPr dirty="0"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9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4830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44402cc7aa_4_18:notes"/>
          <p:cNvSpPr txBox="1">
            <a:spLocks noGrp="1"/>
          </p:cNvSpPr>
          <p:nvPr>
            <p:ph type="body" idx="1"/>
          </p:nvPr>
        </p:nvSpPr>
        <p:spPr>
          <a:xfrm>
            <a:off x="678972" y="4716649"/>
            <a:ext cx="5431768" cy="446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92800" rIns="92800" bIns="92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HADES upgrade projects, summary page</a:t>
            </a:r>
            <a:r>
              <a:rPr lang="en-GB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 upgrade finished, ready for production beam in Feb. 2019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HADES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ECal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4 sectors out of 6 ready to collect data, Feb. 2019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Forward Detector: extends the acceptance for angles &lt; 6 degrees, will be installed in 2019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MDC readout upgrade: scheduled for 2020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44402cc7aa_4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45904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wrap="square" lIns="96618" tIns="96618" rIns="96618" bIns="96618" anchor="t" anchorCtr="0">
            <a:noAutofit/>
          </a:bodyPr>
          <a:lstStyle/>
          <a:p>
            <a:endParaRPr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9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8670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0"/>
            <a:ext cx="7732107" cy="692150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4925" y="6597650"/>
            <a:ext cx="3096915" cy="2603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321749" y="6597650"/>
            <a:ext cx="5265585" cy="2603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027988" y="6640513"/>
            <a:ext cx="1008062" cy="2174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3D1B2B-A9C5-490E-B396-B442927CC45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30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N.Herrmann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en-US" smtClean="0"/>
              <a:t>8th RRB Meeting, GSI, Nov. 26 - 27, 2018</a:t>
            </a: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7535" y="6517859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A005E-862D-4C3D-AEFF-31D1EBE20C22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174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N.Herrmann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8th RRB Meeting, GSI, Nov. 26 - 27, 2018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6C68B88-DD1E-4FEC-B390-EABAABED08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753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-26988"/>
            <a:ext cx="9144000" cy="792163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>
              <a:solidFill>
                <a:srgbClr val="566ABE"/>
              </a:solidFill>
              <a:latin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804714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97650"/>
            <a:ext cx="3006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9497" y="6596063"/>
            <a:ext cx="212500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596063"/>
            <a:ext cx="10080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96A2FF-3747-482E-814E-E2B02659E54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-56590"/>
            <a:ext cx="611187" cy="82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97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58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8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3.jpeg"/><Relationship Id="rId4" Type="http://schemas.openxmlformats.org/officeDocument/2006/relationships/image" Target="../media/image79.png"/><Relationship Id="rId9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40.png"/><Relationship Id="rId9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285" y="8736"/>
            <a:ext cx="8267145" cy="692150"/>
          </a:xfrm>
        </p:spPr>
        <p:txBody>
          <a:bodyPr/>
          <a:lstStyle/>
          <a:p>
            <a:r>
              <a:rPr lang="de-DE" dirty="0" smtClean="0"/>
              <a:t>The Compressed </a:t>
            </a:r>
            <a:r>
              <a:rPr lang="de-DE" dirty="0" err="1" smtClean="0"/>
              <a:t>Baryonic</a:t>
            </a:r>
            <a:r>
              <a:rPr lang="de-DE" dirty="0" smtClean="0"/>
              <a:t> Matter Experiments 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pic>
        <p:nvPicPr>
          <p:cNvPr id="11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42" y="1091065"/>
            <a:ext cx="6389529" cy="39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499186" y="5122793"/>
            <a:ext cx="67585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Outline:		</a:t>
            </a:r>
            <a:r>
              <a:rPr lang="de-DE" sz="2000" dirty="0" err="1" smtClean="0"/>
              <a:t>Reminder</a:t>
            </a:r>
            <a:r>
              <a:rPr lang="de-DE" sz="2000" dirty="0" smtClean="0"/>
              <a:t>: Physics </a:t>
            </a:r>
            <a:r>
              <a:rPr lang="de-DE" sz="2000" dirty="0" err="1" smtClean="0"/>
              <a:t>case</a:t>
            </a:r>
            <a:endParaRPr lang="de-DE" sz="2000" dirty="0" smtClean="0"/>
          </a:p>
          <a:p>
            <a:r>
              <a:rPr lang="de-DE" sz="2000" dirty="0"/>
              <a:t>	</a:t>
            </a:r>
            <a:r>
              <a:rPr lang="de-DE" sz="2000" dirty="0" smtClean="0"/>
              <a:t>	Status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experiments</a:t>
            </a:r>
            <a:r>
              <a:rPr lang="de-DE" sz="2000" dirty="0" smtClean="0"/>
              <a:t>    </a:t>
            </a:r>
            <a:r>
              <a:rPr lang="de-DE" sz="2000" dirty="0" smtClean="0"/>
              <a:t>(HADES &amp; CBM)</a:t>
            </a:r>
          </a:p>
          <a:p>
            <a:r>
              <a:rPr lang="de-DE" sz="2000" dirty="0"/>
              <a:t>	</a:t>
            </a:r>
            <a:r>
              <a:rPr lang="de-DE" sz="2000" dirty="0" smtClean="0"/>
              <a:t>	Day-1 Setup	             </a:t>
            </a:r>
            <a:r>
              <a:rPr lang="de-DE" sz="2000" dirty="0" smtClean="0"/>
              <a:t>( &gt; </a:t>
            </a:r>
            <a:r>
              <a:rPr lang="de-DE" sz="2000" dirty="0" smtClean="0"/>
              <a:t>2024)</a:t>
            </a:r>
          </a:p>
          <a:p>
            <a:r>
              <a:rPr lang="de-DE" sz="2000" dirty="0"/>
              <a:t>	</a:t>
            </a:r>
            <a:r>
              <a:rPr lang="de-DE" sz="2000" dirty="0" smtClean="0"/>
              <a:t>	FAIR Phase 0 </a:t>
            </a:r>
            <a:r>
              <a:rPr lang="de-DE" sz="2000" dirty="0" err="1" smtClean="0"/>
              <a:t>program</a:t>
            </a:r>
            <a:r>
              <a:rPr lang="de-DE" sz="2000" dirty="0" smtClean="0"/>
              <a:t>  (2018 – </a:t>
            </a:r>
            <a:r>
              <a:rPr lang="de-DE" sz="2000" dirty="0" smtClean="0"/>
              <a:t>2024)</a:t>
            </a:r>
            <a:endParaRPr lang="de-DE" sz="2000" dirty="0"/>
          </a:p>
        </p:txBody>
      </p:sp>
      <p:sp>
        <p:nvSpPr>
          <p:cNvPr id="5" name="Textfeld 4"/>
          <p:cNvSpPr txBox="1"/>
          <p:nvPr/>
        </p:nvSpPr>
        <p:spPr>
          <a:xfrm>
            <a:off x="2169477" y="144202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HADES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202070" y="122509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CBM</a:t>
            </a:r>
            <a:endParaRPr lang="de-DE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5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CBM experimental </a:t>
            </a:r>
            <a:r>
              <a:rPr lang="de-DE" dirty="0" err="1" smtClean="0"/>
              <a:t>setup</a:t>
            </a:r>
            <a:r>
              <a:rPr lang="de-DE" dirty="0" smtClean="0"/>
              <a:t> (day</a:t>
            </a:r>
            <a:r>
              <a:rPr lang="de-DE" dirty="0"/>
              <a:t>-</a:t>
            </a:r>
            <a:r>
              <a:rPr lang="de-DE" dirty="0" smtClean="0"/>
              <a:t>1)</a:t>
            </a:r>
            <a:endParaRPr lang="de-DE" dirty="0"/>
          </a:p>
        </p:txBody>
      </p:sp>
      <p:grpSp>
        <p:nvGrpSpPr>
          <p:cNvPr id="8" name="Group 33"/>
          <p:cNvGrpSpPr/>
          <p:nvPr/>
        </p:nvGrpSpPr>
        <p:grpSpPr>
          <a:xfrm>
            <a:off x="116505" y="883436"/>
            <a:ext cx="6224954" cy="5002326"/>
            <a:chOff x="436151" y="691929"/>
            <a:chExt cx="6743700" cy="5419186"/>
          </a:xfrm>
        </p:grpSpPr>
        <p:pic>
          <p:nvPicPr>
            <p:cNvPr id="9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50501" y="691929"/>
              <a:ext cx="6229350" cy="52197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436151" y="950913"/>
              <a:ext cx="1252537" cy="1457325"/>
              <a:chOff x="2409450" y="1364525"/>
              <a:chExt cx="1253020" cy="1458309"/>
            </a:xfrm>
          </p:grpSpPr>
          <p:cxnSp>
            <p:nvCxnSpPr>
              <p:cNvPr id="35" name="Straight Arrow Connector 6"/>
              <p:cNvCxnSpPr>
                <a:cxnSpLocks noChangeShapeType="1"/>
                <a:stCxn id="36" idx="2"/>
              </p:cNvCxnSpPr>
              <p:nvPr/>
            </p:nvCxnSpPr>
            <p:spPr bwMode="auto">
              <a:xfrm>
                <a:off x="2913429" y="2019173"/>
                <a:ext cx="749041" cy="803661"/>
              </a:xfrm>
              <a:prstGeom prst="straightConnector1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sm" len="med"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6" name="TextBox 7"/>
              <p:cNvSpPr txBox="1">
                <a:spLocks noChangeArrowheads="1"/>
              </p:cNvSpPr>
              <p:nvPr/>
            </p:nvSpPr>
            <p:spPr bwMode="auto">
              <a:xfrm>
                <a:off x="2409450" y="1364525"/>
                <a:ext cx="1007957" cy="6546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62" b="1" dirty="0">
                    <a:ea typeface="ＭＳ Ｐゴシック" charset="0"/>
                    <a:cs typeface="Arial"/>
                  </a:rPr>
                  <a:t>Dipole</a:t>
                </a:r>
              </a:p>
              <a:p>
                <a:pPr eaLnBrk="1" hangingPunct="1">
                  <a:defRPr/>
                </a:pPr>
                <a:r>
                  <a:rPr lang="en-US" sz="1662" b="1" dirty="0">
                    <a:ea typeface="ＭＳ Ｐゴシック" charset="0"/>
                    <a:cs typeface="Arial"/>
                  </a:rPr>
                  <a:t>Magnet</a:t>
                </a:r>
              </a:p>
            </p:txBody>
          </p:sp>
        </p:grpSp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1620426" y="947738"/>
              <a:ext cx="941579" cy="1301750"/>
              <a:chOff x="3459163" y="1362575"/>
              <a:chExt cx="941579" cy="1301648"/>
            </a:xfrm>
          </p:grpSpPr>
          <p:cxnSp>
            <p:nvCxnSpPr>
              <p:cNvPr id="33" name="Straight Arrow Connector 9"/>
              <p:cNvCxnSpPr>
                <a:cxnSpLocks noChangeShapeType="1"/>
                <a:stCxn id="34" idx="2"/>
              </p:cNvCxnSpPr>
              <p:nvPr/>
            </p:nvCxnSpPr>
            <p:spPr bwMode="auto">
              <a:xfrm>
                <a:off x="3929953" y="2478419"/>
                <a:ext cx="273747" cy="185804"/>
              </a:xfrm>
              <a:prstGeom prst="straightConnector1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sm" len="med"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4" name="TextBox 10"/>
              <p:cNvSpPr txBox="1">
                <a:spLocks noChangeArrowheads="1"/>
              </p:cNvSpPr>
              <p:nvPr/>
            </p:nvSpPr>
            <p:spPr bwMode="auto">
              <a:xfrm>
                <a:off x="3459163" y="1362575"/>
                <a:ext cx="941579" cy="11158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62" b="1" dirty="0">
                    <a:ea typeface="ＭＳ Ｐゴシック" charset="0"/>
                    <a:cs typeface="Arial"/>
                  </a:rPr>
                  <a:t>RICH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Ring 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Imaging 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Cherenkov</a:t>
                </a:r>
              </a:p>
              <a:p>
                <a:pPr eaLnBrk="1" hangingPunct="1">
                  <a:defRPr/>
                </a:pPr>
                <a:endParaRPr lang="en-US" sz="1108" dirty="0"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3884200" y="950913"/>
              <a:ext cx="1667654" cy="1444625"/>
              <a:chOff x="3745327" y="1365388"/>
              <a:chExt cx="1666754" cy="1443864"/>
            </a:xfrm>
          </p:grpSpPr>
          <p:cxnSp>
            <p:nvCxnSpPr>
              <p:cNvPr id="31" name="Straight Arrow Connector 12"/>
              <p:cNvCxnSpPr>
                <a:cxnSpLocks noChangeShapeType="1"/>
                <a:stCxn id="32" idx="2"/>
              </p:cNvCxnSpPr>
              <p:nvPr/>
            </p:nvCxnSpPr>
            <p:spPr bwMode="auto">
              <a:xfrm flipH="1">
                <a:off x="3745327" y="2296124"/>
                <a:ext cx="1220519" cy="513128"/>
              </a:xfrm>
              <a:prstGeom prst="straightConnector1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sm" len="med"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2" name="TextBox 13"/>
              <p:cNvSpPr txBox="1">
                <a:spLocks noChangeArrowheads="1"/>
              </p:cNvSpPr>
              <p:nvPr/>
            </p:nvSpPr>
            <p:spPr bwMode="auto">
              <a:xfrm>
                <a:off x="4519609" y="1365388"/>
                <a:ext cx="892472" cy="9307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62" b="1" dirty="0">
                    <a:ea typeface="ＭＳ Ｐゴシック" charset="0"/>
                    <a:cs typeface="Arial"/>
                  </a:rPr>
                  <a:t>TRD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Transition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Radiation 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Detector</a:t>
                </a:r>
              </a:p>
            </p:txBody>
          </p:sp>
        </p:grpSp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4954179" y="947738"/>
              <a:ext cx="1848380" cy="1316038"/>
              <a:chOff x="4622218" y="1362213"/>
              <a:chExt cx="1848905" cy="1315775"/>
            </a:xfrm>
          </p:grpSpPr>
          <p:cxnSp>
            <p:nvCxnSpPr>
              <p:cNvPr id="29" name="Straight Arrow Connector 15"/>
              <p:cNvCxnSpPr>
                <a:cxnSpLocks noChangeShapeType="1"/>
                <a:stCxn id="30" idx="2"/>
              </p:cNvCxnSpPr>
              <p:nvPr/>
            </p:nvCxnSpPr>
            <p:spPr bwMode="auto">
              <a:xfrm flipH="1">
                <a:off x="4622218" y="2293254"/>
                <a:ext cx="1394486" cy="384734"/>
              </a:xfrm>
              <a:prstGeom prst="straightConnector1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sm" len="med"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0" name="TextBox 16"/>
              <p:cNvSpPr txBox="1">
                <a:spLocks noChangeArrowheads="1"/>
              </p:cNvSpPr>
              <p:nvPr/>
            </p:nvSpPr>
            <p:spPr bwMode="auto">
              <a:xfrm>
                <a:off x="5562283" y="1362213"/>
                <a:ext cx="908840" cy="9310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62" b="1" dirty="0">
                    <a:ea typeface="ＭＳ Ｐゴシック" charset="0"/>
                    <a:cs typeface="Arial"/>
                  </a:rPr>
                  <a:t>TOF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Resistive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Plate 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Chambers</a:t>
                </a:r>
              </a:p>
            </p:txBody>
          </p:sp>
        </p:grpSp>
        <p:grpSp>
          <p:nvGrpSpPr>
            <p:cNvPr id="14" name="Group 17"/>
            <p:cNvGrpSpPr>
              <a:grpSpLocks/>
            </p:cNvGrpSpPr>
            <p:nvPr/>
          </p:nvGrpSpPr>
          <p:grpSpPr bwMode="auto">
            <a:xfrm>
              <a:off x="1077501" y="3051176"/>
              <a:ext cx="781811" cy="2902903"/>
              <a:chOff x="2655888" y="3464189"/>
              <a:chExt cx="781488" cy="2904133"/>
            </a:xfrm>
          </p:grpSpPr>
          <p:cxnSp>
            <p:nvCxnSpPr>
              <p:cNvPr id="27" name="Straight Arrow Connector 18"/>
              <p:cNvCxnSpPr>
                <a:cxnSpLocks noChangeShapeType="1"/>
              </p:cNvCxnSpPr>
              <p:nvPr/>
            </p:nvCxnSpPr>
            <p:spPr bwMode="auto">
              <a:xfrm flipV="1">
                <a:off x="3182720" y="3464189"/>
                <a:ext cx="139642" cy="1988392"/>
              </a:xfrm>
              <a:prstGeom prst="straightConnector1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sm" len="med"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" name="TextBox 19"/>
              <p:cNvSpPr txBox="1">
                <a:spLocks noChangeArrowheads="1"/>
              </p:cNvSpPr>
              <p:nvPr/>
            </p:nvSpPr>
            <p:spPr bwMode="auto">
              <a:xfrm>
                <a:off x="2655888" y="5436700"/>
                <a:ext cx="781488" cy="9316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62" b="1" dirty="0">
                    <a:ea typeface="ＭＳ Ｐゴシック" charset="0"/>
                    <a:cs typeface="Arial"/>
                  </a:rPr>
                  <a:t>MVD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Micro 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Vertex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Detector</a:t>
                </a:r>
              </a:p>
            </p:txBody>
          </p:sp>
        </p:grpSp>
        <p:grpSp>
          <p:nvGrpSpPr>
            <p:cNvPr id="15" name="Group 20"/>
            <p:cNvGrpSpPr>
              <a:grpSpLocks/>
            </p:cNvGrpSpPr>
            <p:nvPr/>
          </p:nvGrpSpPr>
          <p:grpSpPr bwMode="auto">
            <a:xfrm>
              <a:off x="2006187" y="3098802"/>
              <a:ext cx="1020531" cy="2855276"/>
              <a:chOff x="3584732" y="3512862"/>
              <a:chExt cx="1020794" cy="2855040"/>
            </a:xfrm>
          </p:grpSpPr>
          <p:cxnSp>
            <p:nvCxnSpPr>
              <p:cNvPr id="25" name="Straight Arrow Connector 21"/>
              <p:cNvCxnSpPr>
                <a:cxnSpLocks noChangeShapeType="1"/>
                <a:stCxn id="26" idx="0"/>
              </p:cNvCxnSpPr>
              <p:nvPr/>
            </p:nvCxnSpPr>
            <p:spPr bwMode="auto">
              <a:xfrm flipH="1" flipV="1">
                <a:off x="3584732" y="3512862"/>
                <a:ext cx="626315" cy="1923890"/>
              </a:xfrm>
              <a:prstGeom prst="straightConnector1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sm" len="med"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22"/>
              <p:cNvSpPr txBox="1">
                <a:spLocks noChangeArrowheads="1"/>
              </p:cNvSpPr>
              <p:nvPr/>
            </p:nvSpPr>
            <p:spPr bwMode="auto">
              <a:xfrm>
                <a:off x="3816566" y="5436752"/>
                <a:ext cx="788960" cy="9311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62" b="1" dirty="0">
                    <a:ea typeface="ＭＳ Ｐゴシック" charset="0"/>
                    <a:cs typeface="Arial"/>
                  </a:rPr>
                  <a:t>STS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Silicon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Tracking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System</a:t>
                </a:r>
              </a:p>
            </p:txBody>
          </p:sp>
        </p:grpSp>
        <p:grpSp>
          <p:nvGrpSpPr>
            <p:cNvPr id="16" name="Group 23"/>
            <p:cNvGrpSpPr>
              <a:grpSpLocks/>
            </p:cNvGrpSpPr>
            <p:nvPr/>
          </p:nvGrpSpPr>
          <p:grpSpPr bwMode="auto">
            <a:xfrm>
              <a:off x="3450813" y="4362450"/>
              <a:ext cx="986730" cy="1745489"/>
              <a:chOff x="4976813" y="4776184"/>
              <a:chExt cx="986730" cy="1746071"/>
            </a:xfrm>
          </p:grpSpPr>
          <p:cxnSp>
            <p:nvCxnSpPr>
              <p:cNvPr id="23" name="Straight Arrow Connector 24"/>
              <p:cNvCxnSpPr>
                <a:cxnSpLocks noChangeShapeType="1"/>
                <a:stCxn id="24" idx="0"/>
              </p:cNvCxnSpPr>
              <p:nvPr/>
            </p:nvCxnSpPr>
            <p:spPr bwMode="auto">
              <a:xfrm flipH="1" flipV="1">
                <a:off x="5360989" y="4776184"/>
                <a:ext cx="109189" cy="660620"/>
              </a:xfrm>
              <a:prstGeom prst="straightConnector1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sm" len="med"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" name="TextBox 25"/>
              <p:cNvSpPr txBox="1">
                <a:spLocks noChangeArrowheads="1"/>
              </p:cNvSpPr>
              <p:nvPr/>
            </p:nvSpPr>
            <p:spPr bwMode="auto">
              <a:xfrm>
                <a:off x="4976813" y="5436804"/>
                <a:ext cx="986730" cy="10854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62" b="1" dirty="0">
                    <a:ea typeface="ＭＳ Ｐゴシック" charset="0"/>
                    <a:cs typeface="Arial"/>
                  </a:rPr>
                  <a:t>MUCH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Muon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Detection 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System</a:t>
                </a:r>
              </a:p>
              <a:p>
                <a:pPr eaLnBrk="1" hangingPunct="1">
                  <a:defRPr/>
                </a:pPr>
                <a:r>
                  <a:rPr lang="en-US" sz="923" dirty="0">
                    <a:ea typeface="ＭＳ Ｐゴシック" charset="0"/>
                    <a:cs typeface="Arial"/>
                  </a:rPr>
                  <a:t>(parking pos.)</a:t>
                </a:r>
              </a:p>
            </p:txBody>
          </p:sp>
        </p:grpSp>
        <p:grpSp>
          <p:nvGrpSpPr>
            <p:cNvPr id="17" name="Group 26"/>
            <p:cNvGrpSpPr>
              <a:grpSpLocks/>
            </p:cNvGrpSpPr>
            <p:nvPr/>
          </p:nvGrpSpPr>
          <p:grpSpPr bwMode="auto">
            <a:xfrm>
              <a:off x="4663662" y="3816352"/>
              <a:ext cx="1021461" cy="2294763"/>
              <a:chOff x="6136809" y="4230928"/>
              <a:chExt cx="1021029" cy="2294020"/>
            </a:xfrm>
          </p:grpSpPr>
          <p:cxnSp>
            <p:nvCxnSpPr>
              <p:cNvPr id="21" name="Straight Arrow Connector 27"/>
              <p:cNvCxnSpPr>
                <a:cxnSpLocks noChangeShapeType="1"/>
                <a:stCxn id="22" idx="0"/>
              </p:cNvCxnSpPr>
              <p:nvPr/>
            </p:nvCxnSpPr>
            <p:spPr bwMode="auto">
              <a:xfrm flipV="1">
                <a:off x="6647324" y="4230928"/>
                <a:ext cx="221013" cy="1209282"/>
              </a:xfrm>
              <a:prstGeom prst="straightConnector1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sm" len="med"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2" name="TextBox 28"/>
              <p:cNvSpPr txBox="1">
                <a:spLocks noChangeArrowheads="1"/>
              </p:cNvSpPr>
              <p:nvPr/>
            </p:nvSpPr>
            <p:spPr bwMode="auto">
              <a:xfrm>
                <a:off x="6136809" y="5440210"/>
                <a:ext cx="1021029" cy="10847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62" b="1" dirty="0" smtClean="0">
                    <a:ea typeface="ＭＳ Ｐゴシック" charset="0"/>
                    <a:cs typeface="Arial"/>
                  </a:rPr>
                  <a:t>ECAL</a:t>
                </a:r>
                <a:endParaRPr lang="en-US" sz="1662" b="1" dirty="0">
                  <a:ea typeface="ＭＳ Ｐゴシック" charset="0"/>
                  <a:cs typeface="Arial"/>
                </a:endParaRP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Electro-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Magnetic 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Calorimeter</a:t>
                </a:r>
              </a:p>
              <a:p>
                <a:pPr eaLnBrk="1" hangingPunct="1">
                  <a:defRPr/>
                </a:pPr>
                <a:endParaRPr lang="en-US" sz="923" dirty="0"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18" name="Group 29"/>
            <p:cNvGrpSpPr>
              <a:grpSpLocks/>
            </p:cNvGrpSpPr>
            <p:nvPr/>
          </p:nvGrpSpPr>
          <p:grpSpPr bwMode="auto">
            <a:xfrm>
              <a:off x="5893976" y="3016252"/>
              <a:ext cx="901635" cy="2941000"/>
              <a:chOff x="7277100" y="3430295"/>
              <a:chExt cx="901635" cy="2941274"/>
            </a:xfrm>
          </p:grpSpPr>
          <p:cxnSp>
            <p:nvCxnSpPr>
              <p:cNvPr id="19" name="Straight Arrow Connector 30"/>
              <p:cNvCxnSpPr>
                <a:cxnSpLocks noChangeShapeType="1"/>
                <a:stCxn id="20" idx="0"/>
              </p:cNvCxnSpPr>
              <p:nvPr/>
            </p:nvCxnSpPr>
            <p:spPr bwMode="auto">
              <a:xfrm flipH="1" flipV="1">
                <a:off x="7613650" y="3430295"/>
                <a:ext cx="114268" cy="2009961"/>
              </a:xfrm>
              <a:prstGeom prst="straightConnector1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sm" len="med"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" name="TextBox 31"/>
              <p:cNvSpPr txBox="1">
                <a:spLocks noChangeArrowheads="1"/>
              </p:cNvSpPr>
              <p:nvPr/>
            </p:nvSpPr>
            <p:spPr bwMode="auto">
              <a:xfrm>
                <a:off x="7277100" y="5440256"/>
                <a:ext cx="901635" cy="9313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62" b="1" dirty="0">
                    <a:ea typeface="ＭＳ Ｐゴシック" charset="0"/>
                    <a:cs typeface="Arial"/>
                  </a:rPr>
                  <a:t>PSD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Projectile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Spectator </a:t>
                </a:r>
              </a:p>
              <a:p>
                <a:pPr eaLnBrk="1" hangingPunct="1">
                  <a:defRPr/>
                </a:pPr>
                <a:r>
                  <a:rPr lang="en-US" sz="1108" dirty="0">
                    <a:ea typeface="ＭＳ Ｐゴシック" charset="0"/>
                    <a:cs typeface="Arial"/>
                  </a:rPr>
                  <a:t>Detector</a:t>
                </a: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feld 16"/>
              <p:cNvSpPr txBox="1">
                <a:spLocks noChangeArrowheads="1"/>
              </p:cNvSpPr>
              <p:nvPr/>
            </p:nvSpPr>
            <p:spPr bwMode="auto">
              <a:xfrm>
                <a:off x="6508671" y="804319"/>
                <a:ext cx="2743849" cy="4497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2857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buFont typeface="Arial" pitchFamily="34" charset="0"/>
                  <a:buChar char="•"/>
                </a:pPr>
                <a:r>
                  <a:rPr lang="en-US" altLang="de-DE" sz="1662" dirty="0" smtClean="0">
                    <a:latin typeface="Arial" pitchFamily="34" charset="0"/>
                    <a:cs typeface="Arial" pitchFamily="34" charset="0"/>
                  </a:rPr>
                  <a:t>Tracking </a:t>
                </a:r>
                <a:r>
                  <a:rPr lang="en-US" altLang="de-DE" sz="1662" dirty="0">
                    <a:latin typeface="Arial" pitchFamily="34" charset="0"/>
                    <a:cs typeface="Arial" pitchFamily="34" charset="0"/>
                  </a:rPr>
                  <a:t>acceptance: </a:t>
                </a:r>
              </a:p>
              <a:p>
                <a:pPr marL="0" indent="0" eaLnBrk="1" hangingPunct="1"/>
                <a:r>
                  <a:rPr lang="en-US" altLang="de-DE" sz="1662" dirty="0">
                    <a:latin typeface="Arial" pitchFamily="34" charset="0"/>
                    <a:cs typeface="Arial" pitchFamily="34" charset="0"/>
                  </a:rPr>
                  <a:t>     2</a:t>
                </a:r>
                <a:r>
                  <a:rPr lang="en-US" altLang="de-DE" sz="1662" baseline="36000" dirty="0">
                    <a:latin typeface="Arial" pitchFamily="34" charset="0"/>
                    <a:cs typeface="Arial" pitchFamily="34" charset="0"/>
                  </a:rPr>
                  <a:t>o</a:t>
                </a:r>
                <a:r>
                  <a:rPr lang="en-US" altLang="de-DE" sz="1662" dirty="0">
                    <a:latin typeface="Arial" pitchFamily="34" charset="0"/>
                    <a:cs typeface="Arial" pitchFamily="34" charset="0"/>
                  </a:rPr>
                  <a:t> &lt; </a:t>
                </a:r>
                <a:r>
                  <a:rPr lang="en-US" altLang="de-DE" sz="1662" dirty="0" err="1">
                    <a:latin typeface="Symbol" panose="05050102010706020507" pitchFamily="18" charset="2"/>
                    <a:cs typeface="Arial" pitchFamily="34" charset="0"/>
                  </a:rPr>
                  <a:t>q</a:t>
                </a:r>
                <a:r>
                  <a:rPr lang="en-US" altLang="de-DE" sz="1662" baseline="-25000" dirty="0" err="1">
                    <a:latin typeface="Arial" pitchFamily="34" charset="0"/>
                    <a:cs typeface="Arial" pitchFamily="34" charset="0"/>
                  </a:rPr>
                  <a:t>lab</a:t>
                </a:r>
                <a:r>
                  <a:rPr lang="en-US" altLang="de-DE" sz="1662" dirty="0">
                    <a:latin typeface="Arial" pitchFamily="34" charset="0"/>
                    <a:cs typeface="Arial" pitchFamily="34" charset="0"/>
                  </a:rPr>
                  <a:t> &lt; 25</a:t>
                </a:r>
                <a:r>
                  <a:rPr lang="en-US" altLang="de-DE" sz="1662" baseline="36000" dirty="0">
                    <a:latin typeface="Arial" pitchFamily="34" charset="0"/>
                    <a:cs typeface="Arial" pitchFamily="34" charset="0"/>
                  </a:rPr>
                  <a:t>o				</a:t>
                </a:r>
              </a:p>
              <a:p>
                <a:pPr eaLnBrk="1" hangingPunct="1">
                  <a:buFont typeface="Arial" panose="020B0604020202020204" pitchFamily="34" charset="0"/>
                  <a:buChar char="•"/>
                </a:pPr>
                <a:r>
                  <a:rPr lang="de-DE" altLang="de-DE" sz="1662" dirty="0" smtClean="0">
                    <a:latin typeface="Arial" pitchFamily="34" charset="0"/>
                    <a:cs typeface="Arial" pitchFamily="34" charset="0"/>
                  </a:rPr>
                  <a:t>Free </a:t>
                </a:r>
                <a:r>
                  <a:rPr lang="de-DE" altLang="de-DE" sz="1662" dirty="0" err="1">
                    <a:latin typeface="Arial" pitchFamily="34" charset="0"/>
                    <a:cs typeface="Arial" pitchFamily="34" charset="0"/>
                  </a:rPr>
                  <a:t>streaming</a:t>
                </a:r>
                <a:r>
                  <a:rPr lang="de-DE" altLang="de-DE" sz="1662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altLang="de-DE" sz="1662" dirty="0" smtClean="0">
                    <a:latin typeface="Arial" pitchFamily="34" charset="0"/>
                    <a:cs typeface="Arial" pitchFamily="34" charset="0"/>
                  </a:rPr>
                  <a:t>DAQ</a:t>
                </a:r>
              </a:p>
              <a:p>
                <a:pPr eaLnBrk="1" hangingPunct="1">
                  <a:buFont typeface="Arial" panose="020B0604020202020204" pitchFamily="34" charset="0"/>
                  <a:buChar char="•"/>
                </a:pPr>
                <a:endParaRPr lang="de-DE" altLang="de-DE" sz="1400" dirty="0" smtClean="0">
                  <a:latin typeface="Arial" pitchFamily="34" charset="0"/>
                  <a:cs typeface="Arial" pitchFamily="34" charset="0"/>
                </a:endParaRPr>
              </a:p>
              <a:p>
                <a:pPr eaLnBrk="1" hangingPunct="1">
                  <a:buFont typeface="Arial" panose="020B0604020202020204" pitchFamily="34" charset="0"/>
                  <a:buChar char="•"/>
                </a:pPr>
                <a:r>
                  <a:rPr lang="en-US" altLang="de-DE" sz="1662" dirty="0" err="1"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en-US" altLang="de-DE" sz="1662" baseline="-25000" dirty="0" err="1">
                    <a:latin typeface="Arial" pitchFamily="34" charset="0"/>
                    <a:cs typeface="Arial" pitchFamily="34" charset="0"/>
                  </a:rPr>
                  <a:t>int</a:t>
                </a:r>
                <a:r>
                  <a:rPr lang="en-US" altLang="de-DE" sz="1662" dirty="0">
                    <a:latin typeface="Arial" pitchFamily="34" charset="0"/>
                    <a:cs typeface="Arial" pitchFamily="34" charset="0"/>
                  </a:rPr>
                  <a:t> = 10 MHz (</a:t>
                </a:r>
                <a:r>
                  <a:rPr lang="en-US" altLang="de-DE" sz="1662" dirty="0" err="1">
                    <a:latin typeface="Arial" pitchFamily="34" charset="0"/>
                    <a:cs typeface="Arial" pitchFamily="34" charset="0"/>
                  </a:rPr>
                  <a:t>Au+Au</a:t>
                </a:r>
                <a:r>
                  <a:rPr lang="en-US" altLang="de-DE" sz="1662" dirty="0" smtClean="0"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eaLnBrk="1" hangingPunct="1">
                  <a:buFont typeface="Arial" panose="020B0604020202020204" pitchFamily="34" charset="0"/>
                  <a:buChar char="•"/>
                </a:pPr>
                <a:endParaRPr lang="de-DE" altLang="de-DE" sz="1662" dirty="0">
                  <a:latin typeface="Arial" pitchFamily="34" charset="0"/>
                  <a:cs typeface="Arial" pitchFamily="34" charset="0"/>
                </a:endParaRPr>
              </a:p>
              <a:p>
                <a:pPr marL="0" indent="0" eaLnBrk="1" hangingPunct="1"/>
                <a:r>
                  <a:rPr lang="en-US" altLang="de-DE" sz="1662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     R</a:t>
                </a:r>
                <a:r>
                  <a:rPr lang="en-US" altLang="de-DE" sz="1662" baseline="-25000" dirty="0" err="1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int</a:t>
                </a:r>
                <a:r>
                  <a:rPr lang="en-US" altLang="de-DE" sz="1662" dirty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de-DE" sz="1662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≈</m:t>
                    </m:r>
                  </m:oMath>
                </a14:m>
                <a:r>
                  <a:rPr lang="en-US" altLang="de-DE" sz="1662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 0.5 </a:t>
                </a:r>
                <a:r>
                  <a:rPr lang="en-US" altLang="de-DE" sz="1662" dirty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MHz </a:t>
                </a:r>
              </a:p>
              <a:p>
                <a:pPr marL="0" indent="0" eaLnBrk="1" hangingPunct="1"/>
                <a:r>
                  <a:rPr lang="en-US" altLang="de-DE" sz="1662" dirty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     </a:t>
                </a:r>
                <a:r>
                  <a:rPr lang="en-US" altLang="de-DE" sz="1200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full </a:t>
                </a:r>
                <a:r>
                  <a:rPr lang="en-US" altLang="de-DE" sz="1200" dirty="0" err="1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bandwith</a:t>
                </a:r>
                <a:r>
                  <a:rPr lang="en-US" altLang="de-DE" sz="1200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</a:p>
              <a:p>
                <a:pPr marL="0" indent="0" eaLnBrk="1" hangingPunct="1"/>
                <a:r>
                  <a:rPr lang="en-US" altLang="de-DE" sz="1200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             Det. – Entry nodes</a:t>
                </a:r>
                <a:endParaRPr lang="en-US" altLang="de-DE" sz="1200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0" indent="0" eaLnBrk="1" hangingPunct="1"/>
                <a:r>
                  <a:rPr lang="en-US" altLang="de-DE" sz="1200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       reduced bandwidth </a:t>
                </a:r>
              </a:p>
              <a:p>
                <a:pPr marL="0" indent="0" eaLnBrk="1" hangingPunct="1"/>
                <a:r>
                  <a:rPr lang="en-US" altLang="de-DE" sz="1200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             Entry nodes – Comp. farm</a:t>
                </a:r>
              </a:p>
              <a:p>
                <a:pPr marL="0" indent="0" eaLnBrk="1" hangingPunct="1"/>
                <a:endParaRPr lang="en-US" altLang="de-DE" sz="11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0" indent="0" eaLnBrk="1" hangingPunct="1"/>
                <a:r>
                  <a:rPr lang="en-US" altLang="de-DE" sz="1662" dirty="0" smtClean="0">
                    <a:latin typeface="Arial" pitchFamily="34" charset="0"/>
                    <a:cs typeface="Arial" pitchFamily="34" charset="0"/>
                  </a:rPr>
                  <a:t>     with</a:t>
                </a:r>
                <a:endParaRPr lang="en-US" altLang="de-DE" sz="1662" dirty="0">
                  <a:latin typeface="Arial" pitchFamily="34" charset="0"/>
                  <a:cs typeface="Arial" pitchFamily="34" charset="0"/>
                </a:endParaRPr>
              </a:p>
              <a:p>
                <a:pPr marL="0" indent="0" eaLnBrk="1" hangingPunct="1"/>
                <a:r>
                  <a:rPr lang="en-US" altLang="de-DE" sz="1662" dirty="0">
                    <a:latin typeface="Arial" pitchFamily="34" charset="0"/>
                    <a:cs typeface="Arial" pitchFamily="34" charset="0"/>
                  </a:rPr>
                  <a:t>     </a:t>
                </a:r>
                <a:r>
                  <a:rPr lang="en-US" altLang="de-DE" sz="1662" dirty="0" err="1"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en-US" altLang="de-DE" sz="1662" baseline="-25000" dirty="0" err="1">
                    <a:latin typeface="Arial" pitchFamily="34" charset="0"/>
                    <a:cs typeface="Arial" pitchFamily="34" charset="0"/>
                  </a:rPr>
                  <a:t>int</a:t>
                </a:r>
                <a:r>
                  <a:rPr lang="en-US" altLang="de-DE" sz="1662" dirty="0">
                    <a:latin typeface="Arial" pitchFamily="34" charset="0"/>
                    <a:cs typeface="Arial" pitchFamily="34" charset="0"/>
                  </a:rPr>
                  <a:t> (MVD)=0.1 MHz</a:t>
                </a:r>
              </a:p>
              <a:p>
                <a:pPr marL="0" indent="0" eaLnBrk="1" hangingPunct="1"/>
                <a:endParaRPr lang="en-US" altLang="de-DE" sz="1400" dirty="0">
                  <a:latin typeface="Arial" pitchFamily="34" charset="0"/>
                  <a:cs typeface="Arial" pitchFamily="34" charset="0"/>
                </a:endParaRPr>
              </a:p>
              <a:p>
                <a:pPr eaLnBrk="1" hangingPunct="1">
                  <a:buFont typeface="Arial" panose="020B0604020202020204" pitchFamily="34" charset="0"/>
                  <a:buChar char="•"/>
                </a:pPr>
                <a:r>
                  <a:rPr lang="de-DE" altLang="de-DE" sz="1662" dirty="0" smtClean="0">
                    <a:latin typeface="Arial" pitchFamily="34" charset="0"/>
                    <a:cs typeface="Arial" pitchFamily="34" charset="0"/>
                  </a:rPr>
                  <a:t>Software </a:t>
                </a:r>
                <a:r>
                  <a:rPr lang="de-DE" altLang="de-DE" sz="1662" dirty="0" err="1">
                    <a:latin typeface="Arial" pitchFamily="34" charset="0"/>
                    <a:cs typeface="Arial" pitchFamily="34" charset="0"/>
                  </a:rPr>
                  <a:t>based</a:t>
                </a:r>
                <a:r>
                  <a:rPr lang="de-DE" altLang="de-DE" sz="1662" dirty="0"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marL="0" indent="0" eaLnBrk="1" hangingPunct="1"/>
                <a:r>
                  <a:rPr lang="de-DE" altLang="de-DE" sz="1662" dirty="0">
                    <a:latin typeface="Arial" pitchFamily="34" charset="0"/>
                    <a:cs typeface="Arial" pitchFamily="34" charset="0"/>
                  </a:rPr>
                  <a:t>    </a:t>
                </a:r>
                <a:r>
                  <a:rPr lang="de-DE" altLang="de-DE" sz="1662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altLang="de-DE" sz="1662" dirty="0" err="1" smtClean="0">
                    <a:latin typeface="Arial" pitchFamily="34" charset="0"/>
                    <a:cs typeface="Arial" pitchFamily="34" charset="0"/>
                  </a:rPr>
                  <a:t>event</a:t>
                </a:r>
                <a:r>
                  <a:rPr lang="de-DE" altLang="de-DE" sz="1662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altLang="de-DE" sz="1662" dirty="0" err="1" smtClean="0">
                    <a:latin typeface="Arial" pitchFamily="34" charset="0"/>
                    <a:cs typeface="Arial" pitchFamily="34" charset="0"/>
                  </a:rPr>
                  <a:t>selection</a:t>
                </a:r>
                <a:r>
                  <a:rPr lang="de-DE" altLang="de-DE" sz="1662" dirty="0" smtClean="0">
                    <a:latin typeface="Arial" pitchFamily="34" charset="0"/>
                    <a:cs typeface="Arial" pitchFamily="34" charset="0"/>
                  </a:rPr>
                  <a:t>  </a:t>
                </a:r>
                <a:endParaRPr lang="en-US" altLang="de-DE" sz="1662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3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8671" y="804319"/>
                <a:ext cx="2743849" cy="4497065"/>
              </a:xfrm>
              <a:prstGeom prst="rect">
                <a:avLst/>
              </a:prstGeom>
              <a:blipFill>
                <a:blip r:embed="rId4"/>
                <a:stretch>
                  <a:fillRect l="-1111" t="-5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feld 37"/>
          <p:cNvSpPr txBox="1"/>
          <p:nvPr/>
        </p:nvSpPr>
        <p:spPr>
          <a:xfrm>
            <a:off x="478812" y="6144329"/>
            <a:ext cx="753065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Day-1 </a:t>
            </a:r>
            <a:r>
              <a:rPr lang="de-DE" dirty="0" err="1" smtClean="0">
                <a:solidFill>
                  <a:srgbClr val="0000FF"/>
                </a:solidFill>
              </a:rPr>
              <a:t>setup</a:t>
            </a:r>
            <a:r>
              <a:rPr lang="de-DE" dirty="0" smtClean="0">
                <a:solidFill>
                  <a:srgbClr val="0000FF"/>
                </a:solidFill>
              </a:rPr>
              <a:t> = </a:t>
            </a:r>
            <a:r>
              <a:rPr lang="de-DE" dirty="0" smtClean="0"/>
              <a:t>MSV </a:t>
            </a:r>
            <a:r>
              <a:rPr lang="de-DE" dirty="0" smtClean="0"/>
              <a:t>(Phase-1) </a:t>
            </a:r>
            <a:r>
              <a:rPr lang="de-DE" dirty="0" err="1" smtClean="0"/>
              <a:t>setup</a:t>
            </a:r>
            <a:r>
              <a:rPr lang="de-DE" dirty="0" smtClean="0"/>
              <a:t>  </a:t>
            </a:r>
            <a:r>
              <a:rPr lang="de-DE" dirty="0" smtClean="0">
                <a:solidFill>
                  <a:srgbClr val="0000FF"/>
                </a:solidFill>
              </a:rPr>
              <a:t>– </a:t>
            </a:r>
            <a:r>
              <a:rPr lang="de-DE" dirty="0" err="1" smtClean="0">
                <a:solidFill>
                  <a:srgbClr val="0000FF"/>
                </a:solidFill>
              </a:rPr>
              <a:t>Compute</a:t>
            </a:r>
            <a:r>
              <a:rPr lang="de-DE" dirty="0" smtClean="0">
                <a:solidFill>
                  <a:srgbClr val="0000FF"/>
                </a:solidFill>
              </a:rPr>
              <a:t> Performance  -  ECAL </a:t>
            </a:r>
          </a:p>
        </p:txBody>
      </p:sp>
      <p:sp>
        <p:nvSpPr>
          <p:cNvPr id="2" name="Rechteck 1"/>
          <p:cNvSpPr/>
          <p:nvPr/>
        </p:nvSpPr>
        <p:spPr>
          <a:xfrm>
            <a:off x="4029763" y="4869160"/>
            <a:ext cx="947282" cy="1004552"/>
          </a:xfrm>
          <a:prstGeom prst="rect">
            <a:avLst/>
          </a:prstGeom>
          <a:noFill/>
          <a:ln w="285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6503128" y="5281754"/>
            <a:ext cx="261481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Day-1 </a:t>
            </a:r>
            <a:r>
              <a:rPr lang="de-DE" dirty="0" err="1" smtClean="0">
                <a:solidFill>
                  <a:srgbClr val="0000FF"/>
                </a:solidFill>
              </a:rPr>
              <a:t>setup</a:t>
            </a:r>
            <a:endParaRPr lang="de-DE" dirty="0" smtClean="0">
              <a:solidFill>
                <a:srgbClr val="0000FF"/>
              </a:solidFill>
            </a:endParaRPr>
          </a:p>
          <a:p>
            <a:r>
              <a:rPr lang="de-DE" dirty="0" err="1" smtClean="0">
                <a:solidFill>
                  <a:srgbClr val="0000FF"/>
                </a:solidFill>
              </a:rPr>
              <a:t>funding</a:t>
            </a:r>
            <a:r>
              <a:rPr lang="de-DE" dirty="0" smtClean="0">
                <a:solidFill>
                  <a:srgbClr val="0000FF"/>
                </a:solidFill>
              </a:rPr>
              <a:t>: ~ </a:t>
            </a:r>
            <a:r>
              <a:rPr lang="de-DE" dirty="0" smtClean="0">
                <a:solidFill>
                  <a:srgbClr val="0000FF"/>
                </a:solidFill>
              </a:rPr>
              <a:t>90% </a:t>
            </a:r>
            <a:r>
              <a:rPr lang="de-DE" dirty="0" err="1" smtClean="0">
                <a:solidFill>
                  <a:srgbClr val="0000FF"/>
                </a:solidFill>
              </a:rPr>
              <a:t>secured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3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Physics potential </a:t>
            </a:r>
            <a:r>
              <a:rPr lang="de-DE" dirty="0" err="1" smtClean="0"/>
              <a:t>of</a:t>
            </a:r>
            <a:r>
              <a:rPr lang="de-DE" dirty="0" smtClean="0"/>
              <a:t> Day-1 </a:t>
            </a:r>
            <a:r>
              <a:rPr lang="de-DE" dirty="0" err="1" smtClean="0"/>
              <a:t>configuration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0270"/>
            <a:ext cx="3345362" cy="2679186"/>
          </a:xfrm>
          <a:prstGeom prst="rect">
            <a:avLst/>
          </a:prstGeom>
        </p:spPr>
      </p:pic>
      <p:pic>
        <p:nvPicPr>
          <p:cNvPr id="7" name="Picture 13" descr="cbm_mumu_8AGeV_reco_LL_LS_combination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855" y="2078850"/>
            <a:ext cx="3150350" cy="2539926"/>
          </a:xfrm>
          <a:prstGeom prst="rect">
            <a:avLst/>
          </a:prstGeom>
        </p:spPr>
      </p:pic>
      <p:pic>
        <p:nvPicPr>
          <p:cNvPr id="8" name="PFE element 299" descr="UObVmDBFo8L0450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905" y="2123855"/>
            <a:ext cx="736600" cy="393700"/>
          </a:xfrm>
          <a:prstGeom prst="rect">
            <a:avLst/>
          </a:prstGeom>
        </p:spPr>
      </p:pic>
      <p:pic>
        <p:nvPicPr>
          <p:cNvPr id="10" name="Picture 3" descr="phsd40_auau_centr_5M_TOF.png"/>
          <p:cNvPicPr>
            <a:picLocks noChangeAspect="1"/>
          </p:cNvPicPr>
          <p:nvPr/>
        </p:nvPicPr>
        <p:blipFill rotWithShape="1">
          <a:blip r:embed="rId5"/>
          <a:srcRect l="32618" t="50590" r="33266"/>
          <a:stretch/>
        </p:blipFill>
        <p:spPr>
          <a:xfrm>
            <a:off x="6390290" y="2213865"/>
            <a:ext cx="2727215" cy="216024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301445" y="3068960"/>
            <a:ext cx="810090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2" dirty="0"/>
              <a:t>IMR</a:t>
            </a:r>
            <a:endParaRPr lang="de-DE" sz="1662" dirty="0"/>
          </a:p>
        </p:txBody>
      </p:sp>
      <p:sp>
        <p:nvSpPr>
          <p:cNvPr id="12" name="TextBox 23"/>
          <p:cNvSpPr txBox="1"/>
          <p:nvPr/>
        </p:nvSpPr>
        <p:spPr>
          <a:xfrm>
            <a:off x="666754" y="2232235"/>
            <a:ext cx="718425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2" dirty="0"/>
              <a:t>LMR</a:t>
            </a:r>
            <a:endParaRPr lang="de-DE" sz="1662" dirty="0"/>
          </a:p>
        </p:txBody>
      </p:sp>
      <p:sp>
        <p:nvSpPr>
          <p:cNvPr id="13" name="Textfeld 12"/>
          <p:cNvSpPr txBox="1"/>
          <p:nvPr/>
        </p:nvSpPr>
        <p:spPr>
          <a:xfrm>
            <a:off x="546246" y="870264"/>
            <a:ext cx="6660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Unique, </a:t>
            </a:r>
            <a:r>
              <a:rPr lang="de-DE" dirty="0" err="1" smtClean="0"/>
              <a:t>unprecedented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r>
              <a:rPr lang="de-DE" dirty="0" smtClean="0"/>
              <a:t> in SIS100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excitation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dilepton</a:t>
            </a:r>
            <a:r>
              <a:rPr lang="de-DE" dirty="0" smtClean="0"/>
              <a:t> </a:t>
            </a:r>
            <a:r>
              <a:rPr lang="de-DE" dirty="0" err="1" smtClean="0"/>
              <a:t>yields</a:t>
            </a:r>
            <a:r>
              <a:rPr lang="de-DE" dirty="0" smtClean="0"/>
              <a:t> (</a:t>
            </a:r>
            <a:r>
              <a:rPr lang="de-DE" dirty="0" err="1" smtClean="0"/>
              <a:t>e</a:t>
            </a:r>
            <a:r>
              <a:rPr lang="de-DE" baseline="36000" dirty="0" err="1" smtClean="0"/>
              <a:t>+</a:t>
            </a:r>
            <a:r>
              <a:rPr lang="de-DE" dirty="0" err="1" smtClean="0"/>
              <a:t>e</a:t>
            </a:r>
            <a:r>
              <a:rPr lang="de-DE" baseline="36000" dirty="0" smtClean="0"/>
              <a:t>-</a:t>
            </a:r>
            <a:r>
              <a:rPr lang="de-DE" dirty="0" smtClean="0"/>
              <a:t>, </a:t>
            </a:r>
            <a:r>
              <a:rPr lang="de-DE" dirty="0" err="1" smtClean="0">
                <a:latin typeface="Symbol" panose="05050102010706020507" pitchFamily="18" charset="2"/>
              </a:rPr>
              <a:t>m</a:t>
            </a:r>
            <a:r>
              <a:rPr lang="de-DE" baseline="36000" dirty="0" err="1" smtClean="0"/>
              <a:t>+</a:t>
            </a:r>
            <a:r>
              <a:rPr lang="de-DE" dirty="0" err="1" smtClean="0">
                <a:latin typeface="Symbol" panose="05050102010706020507" pitchFamily="18" charset="2"/>
              </a:rPr>
              <a:t>m</a:t>
            </a:r>
            <a:r>
              <a:rPr lang="de-DE" baseline="36000" dirty="0" smtClean="0"/>
              <a:t>-</a:t>
            </a:r>
            <a:r>
              <a:rPr lang="de-DE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excitation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multi</a:t>
            </a:r>
            <a:r>
              <a:rPr lang="de-DE" dirty="0" smtClean="0"/>
              <a:t> </a:t>
            </a:r>
            <a:r>
              <a:rPr lang="de-DE" dirty="0" err="1" smtClean="0"/>
              <a:t>strange</a:t>
            </a:r>
            <a:r>
              <a:rPr lang="de-DE" dirty="0" smtClean="0"/>
              <a:t> </a:t>
            </a:r>
            <a:r>
              <a:rPr lang="de-DE" dirty="0" err="1" smtClean="0"/>
              <a:t>hyperon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1181953" y="5359956"/>
            <a:ext cx="6970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CBM &amp; HADES </a:t>
            </a:r>
            <a:r>
              <a:rPr lang="de-DE" sz="2000" b="1" dirty="0" err="1" smtClean="0"/>
              <a:t>physics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programs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are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endorsed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by</a:t>
            </a:r>
            <a:r>
              <a:rPr lang="de-DE" sz="2000" b="1" dirty="0" smtClean="0"/>
              <a:t> JSC.</a:t>
            </a:r>
            <a:endParaRPr lang="de-DE" sz="20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1469509" y="218369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/>
              <a:t>e</a:t>
            </a:r>
            <a:r>
              <a:rPr lang="de-DE" b="1" i="1" baseline="36000" dirty="0" err="1" smtClean="0"/>
              <a:t>+</a:t>
            </a:r>
            <a:r>
              <a:rPr lang="de-DE" b="1" i="1" dirty="0" err="1" smtClean="0"/>
              <a:t>e</a:t>
            </a:r>
            <a:r>
              <a:rPr lang="de-DE" b="1" i="1" baseline="36000" dirty="0" smtClean="0"/>
              <a:t>-</a:t>
            </a:r>
            <a:endParaRPr lang="de-DE" b="1" i="1" baseline="36000" dirty="0"/>
          </a:p>
        </p:txBody>
      </p:sp>
    </p:spTree>
    <p:extLst>
      <p:ext uri="{BB962C8B-B14F-4D97-AF65-F5344CB8AC3E}">
        <p14:creationId xmlns:p14="http://schemas.microsoft.com/office/powerpoint/2010/main" val="2950360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CBM Technical Design Reports </a:t>
            </a:r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/>
          </p:nvPr>
        </p:nvGraphicFramePr>
        <p:xfrm>
          <a:off x="101692" y="1193549"/>
          <a:ext cx="3462163" cy="45217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5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8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#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Project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TDR Status</a:t>
                      </a:r>
                      <a:endParaRPr kumimoji="0" lang="de-DE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</a:t>
                      </a:r>
                      <a:endParaRPr kumimoji="0" lang="it-IT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Magnet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 smtClean="0"/>
                        <a:t>approved</a:t>
                      </a:r>
                      <a:r>
                        <a:rPr lang="de-DE" sz="1400" dirty="0" smtClean="0"/>
                        <a:t> 2013</a:t>
                      </a:r>
                      <a:endParaRPr lang="de-DE" sz="1400" dirty="0">
                        <a:solidFill>
                          <a:srgbClr val="9F293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STS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/>
                        <a:t>approved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smtClean="0"/>
                        <a:t>2013</a:t>
                      </a:r>
                      <a:endParaRPr lang="de-DE" sz="1400" dirty="0">
                        <a:solidFill>
                          <a:srgbClr val="9F293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RICH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approved</a:t>
                      </a:r>
                      <a:r>
                        <a:rPr kumimoji="0" lang="de-DE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2014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TOF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approved</a:t>
                      </a:r>
                      <a:r>
                        <a:rPr kumimoji="0" lang="de-DE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2015 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MuCh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 smtClean="0"/>
                        <a:t>approved</a:t>
                      </a:r>
                      <a:r>
                        <a:rPr lang="de-DE" sz="1400" dirty="0" smtClean="0"/>
                        <a:t> 2015</a:t>
                      </a:r>
                      <a:endParaRPr lang="de-DE" sz="1400" dirty="0">
                        <a:solidFill>
                          <a:srgbClr val="9F293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PSD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approved</a:t>
                      </a:r>
                      <a:r>
                        <a:rPr kumimoji="0" lang="de-DE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de-DE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2015</a:t>
                      </a:r>
                      <a:endParaRPr kumimoji="0" lang="de-DE" sz="14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TRD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approved</a:t>
                      </a:r>
                      <a:r>
                        <a:rPr kumimoji="0" lang="de-DE" sz="14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2018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819946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MVD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de-DE" sz="14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submission</a:t>
                      </a:r>
                      <a:r>
                        <a:rPr kumimoji="0" lang="de-DE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2019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9a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Online 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Systems: DAQ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submission</a:t>
                      </a:r>
                      <a:r>
                        <a:rPr kumimoji="0" lang="de-DE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de-DE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2019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49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9b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Online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Systems: FLES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submission</a:t>
                      </a:r>
                      <a:r>
                        <a:rPr kumimoji="0" lang="de-DE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de-DE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2020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ECAL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submission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t.b.d</a:t>
                      </a: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466060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808" y="957966"/>
            <a:ext cx="1363766" cy="185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42" y="861662"/>
            <a:ext cx="1461746" cy="1980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186" y="3043458"/>
            <a:ext cx="1468165" cy="199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395" y="928114"/>
            <a:ext cx="1359271" cy="191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55" y="3043458"/>
            <a:ext cx="1363119" cy="199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934" y="3043458"/>
            <a:ext cx="1461746" cy="1996291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30" y="4328820"/>
            <a:ext cx="1530169" cy="2170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1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FAIR / CBM </a:t>
            </a:r>
            <a:r>
              <a:rPr lang="de-DE" dirty="0" err="1" smtClean="0"/>
              <a:t>schedule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N.Herrmann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23" y="1309892"/>
            <a:ext cx="9141728" cy="132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9" y="2708752"/>
            <a:ext cx="9128834" cy="108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607115" y="769063"/>
            <a:ext cx="3034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as</a:t>
            </a:r>
            <a:r>
              <a:rPr lang="de-DE" sz="1600" dirty="0" smtClean="0"/>
              <a:t> </a:t>
            </a:r>
            <a:r>
              <a:rPr lang="de-DE" sz="1600" dirty="0" err="1" smtClean="0"/>
              <a:t>presented</a:t>
            </a:r>
            <a:r>
              <a:rPr lang="de-DE" sz="1600" dirty="0" smtClean="0"/>
              <a:t> in ECE 26.7.2017</a:t>
            </a:r>
            <a:endParaRPr lang="de-DE" sz="16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243536" y="3969060"/>
            <a:ext cx="8370930" cy="223549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tabLst>
                <a:tab pos="900113" algn="l"/>
                <a:tab pos="3314700" algn="l"/>
              </a:tabLst>
              <a:defRPr/>
            </a:pPr>
            <a:r>
              <a:rPr lang="en-US" altLang="en-US" kern="0" dirty="0" smtClean="0">
                <a:solidFill>
                  <a:srgbClr val="0000FF"/>
                </a:solidFill>
                <a:cs typeface="Arial" charset="0"/>
                <a:sym typeface="Wingdings" pitchFamily="2" charset="2"/>
              </a:rPr>
              <a:t>Dec ‘21 to Jul ‘22	1</a:t>
            </a:r>
            <a:r>
              <a:rPr lang="en-US" altLang="en-US" kern="0" baseline="30000" dirty="0" smtClean="0">
                <a:solidFill>
                  <a:srgbClr val="0000FF"/>
                </a:solidFill>
                <a:cs typeface="Arial" charset="0"/>
                <a:sym typeface="Wingdings" pitchFamily="2" charset="2"/>
              </a:rPr>
              <a:t>st</a:t>
            </a:r>
            <a:r>
              <a:rPr lang="en-US" altLang="en-US" kern="0" dirty="0" smtClean="0">
                <a:solidFill>
                  <a:srgbClr val="0000FF"/>
                </a:solidFill>
                <a:cs typeface="Arial" charset="0"/>
                <a:sym typeface="Wingdings" pitchFamily="2" charset="2"/>
              </a:rPr>
              <a:t> installation window</a:t>
            </a:r>
          </a:p>
          <a:p>
            <a:pPr lvl="1" eaLnBrk="1" hangingPunct="1">
              <a:tabLst>
                <a:tab pos="900113" algn="l"/>
                <a:tab pos="3314700" algn="l"/>
              </a:tabLst>
              <a:defRPr/>
            </a:pPr>
            <a:r>
              <a:rPr lang="en-US" altLang="en-US" kern="0" dirty="0" smtClean="0">
                <a:cs typeface="Arial" charset="0"/>
                <a:sym typeface="Wingdings" pitchFamily="2" charset="2"/>
              </a:rPr>
              <a:t>Dec ‘22 	Building acceptance</a:t>
            </a:r>
          </a:p>
          <a:p>
            <a:pPr lvl="1" eaLnBrk="1" hangingPunct="1">
              <a:tabLst>
                <a:tab pos="900113" algn="l"/>
                <a:tab pos="3314700" algn="l"/>
              </a:tabLst>
              <a:defRPr/>
            </a:pPr>
            <a:r>
              <a:rPr lang="en-US" altLang="en-US" kern="0" dirty="0" smtClean="0">
                <a:solidFill>
                  <a:srgbClr val="0000FF"/>
                </a:solidFill>
                <a:cs typeface="Arial" charset="0"/>
                <a:sym typeface="Wingdings" pitchFamily="2" charset="2"/>
              </a:rPr>
              <a:t>Dec ‘22 to Jun ‘24	Installation &amp; commissioning w/o beam</a:t>
            </a:r>
          </a:p>
          <a:p>
            <a:pPr lvl="1" eaLnBrk="1" hangingPunct="1">
              <a:tabLst>
                <a:tab pos="900113" algn="l"/>
                <a:tab pos="3314700" algn="l"/>
              </a:tabLst>
              <a:defRPr/>
            </a:pPr>
            <a:r>
              <a:rPr lang="en-US" altLang="en-US" kern="0" dirty="0" smtClean="0">
                <a:cs typeface="Arial" charset="0"/>
                <a:sym typeface="Wingdings" pitchFamily="2" charset="2"/>
              </a:rPr>
              <a:t>Mar ’23	</a:t>
            </a:r>
            <a:r>
              <a:rPr lang="en-US" altLang="en-US" kern="0" dirty="0" err="1" smtClean="0">
                <a:cs typeface="Arial" charset="0"/>
                <a:sym typeface="Wingdings" pitchFamily="2" charset="2"/>
              </a:rPr>
              <a:t>Cryo</a:t>
            </a:r>
            <a:r>
              <a:rPr lang="en-US" altLang="en-US" kern="0" dirty="0" smtClean="0">
                <a:cs typeface="Arial" charset="0"/>
                <a:sym typeface="Wingdings" pitchFamily="2" charset="2"/>
              </a:rPr>
              <a:t>: DB2 cold; cool down CBM Magnet</a:t>
            </a:r>
          </a:p>
          <a:p>
            <a:pPr lvl="1" eaLnBrk="1" hangingPunct="1">
              <a:tabLst>
                <a:tab pos="900113" algn="l"/>
                <a:tab pos="3314700" algn="l"/>
              </a:tabLst>
              <a:defRPr/>
            </a:pPr>
            <a:r>
              <a:rPr lang="en-US" altLang="en-US" kern="0" dirty="0" smtClean="0">
                <a:cs typeface="Arial" charset="0"/>
                <a:sym typeface="Wingdings" pitchFamily="2" charset="2"/>
              </a:rPr>
              <a:t>Jun ‘24 to Mar ‘25	Commissioning beam from SIS100</a:t>
            </a:r>
          </a:p>
          <a:p>
            <a:pPr lvl="1" eaLnBrk="1" hangingPunct="1">
              <a:tabLst>
                <a:tab pos="900113" algn="l"/>
                <a:tab pos="3860800" algn="l"/>
              </a:tabLst>
              <a:defRPr/>
            </a:pPr>
            <a:endParaRPr lang="en-US" altLang="en-US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042375" y="6007712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*</a:t>
            </a:r>
            <a:r>
              <a:rPr lang="de-DE" dirty="0" err="1" smtClean="0">
                <a:solidFill>
                  <a:srgbClr val="FF0000"/>
                </a:solidFill>
              </a:rPr>
              <a:t>Rebaselining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project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planned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for</a:t>
            </a:r>
            <a:r>
              <a:rPr lang="de-DE" dirty="0" smtClean="0">
                <a:solidFill>
                  <a:srgbClr val="FF0000"/>
                </a:solidFill>
              </a:rPr>
              <a:t> end 2018 !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3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 descr="Bildschirmausschnit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41" y="4954985"/>
            <a:ext cx="1581199" cy="1195932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38" y="5094721"/>
            <a:ext cx="1877949" cy="105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275" y="4112114"/>
            <a:ext cx="1338177" cy="23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 descr="Bildschirmausschnit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874" y="1625210"/>
            <a:ext cx="1163033" cy="1521678"/>
          </a:xfrm>
          <a:prstGeom prst="rect">
            <a:avLst/>
          </a:prstGeom>
        </p:spPr>
      </p:pic>
      <p:pic>
        <p:nvPicPr>
          <p:cNvPr id="22" name="Grafik 21" descr="Bildschirmausschnit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487" y="1696053"/>
            <a:ext cx="1249793" cy="1434948"/>
          </a:xfrm>
          <a:prstGeom prst="rect">
            <a:avLst/>
          </a:prstGeom>
        </p:spPr>
      </p:pic>
      <p:pic>
        <p:nvPicPr>
          <p:cNvPr id="18" name="Grafik 17" descr="Bildschirmausschnit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47" y="865712"/>
            <a:ext cx="1433191" cy="190124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20" y="1296227"/>
            <a:ext cx="178125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Progress in </a:t>
            </a:r>
            <a:r>
              <a:rPr lang="de-DE" dirty="0" err="1" smtClean="0"/>
              <a:t>developments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78224" y="780665"/>
            <a:ext cx="1462708" cy="923330"/>
          </a:xfrm>
          <a:prstGeom prst="rect">
            <a:avLst/>
          </a:prstGeom>
          <a:solidFill>
            <a:srgbClr val="F2F2F2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Magnet</a:t>
            </a:r>
          </a:p>
          <a:p>
            <a:r>
              <a:rPr lang="de-DE" altLang="de-DE" sz="1200" dirty="0">
                <a:solidFill>
                  <a:srgbClr val="0000FF"/>
                </a:solidFill>
              </a:rPr>
              <a:t>GSI Darmstadt, </a:t>
            </a:r>
            <a:endParaRPr lang="de-DE" altLang="de-DE" sz="1200" dirty="0" smtClean="0">
              <a:solidFill>
                <a:srgbClr val="0000FF"/>
              </a:solidFill>
            </a:endParaRPr>
          </a:p>
          <a:p>
            <a:r>
              <a:rPr lang="de-DE" altLang="de-DE" sz="1200" dirty="0" smtClean="0">
                <a:solidFill>
                  <a:srgbClr val="0000FF"/>
                </a:solidFill>
              </a:rPr>
              <a:t>BINP </a:t>
            </a:r>
            <a:r>
              <a:rPr lang="de-DE" altLang="de-DE" sz="1200" dirty="0">
                <a:solidFill>
                  <a:srgbClr val="0000FF"/>
                </a:solidFill>
              </a:rPr>
              <a:t>Novosibirsk, </a:t>
            </a:r>
            <a:endParaRPr lang="de-DE" altLang="de-DE" sz="1200" dirty="0" smtClean="0">
              <a:solidFill>
                <a:srgbClr val="0000FF"/>
              </a:solidFill>
            </a:endParaRPr>
          </a:p>
          <a:p>
            <a:r>
              <a:rPr lang="de-DE" altLang="de-DE" sz="1200" dirty="0" smtClean="0">
                <a:solidFill>
                  <a:srgbClr val="0000FF"/>
                </a:solidFill>
              </a:rPr>
              <a:t>JINR </a:t>
            </a:r>
            <a:r>
              <a:rPr lang="de-DE" altLang="de-DE" sz="1200" dirty="0" err="1" smtClean="0">
                <a:solidFill>
                  <a:srgbClr val="0000FF"/>
                </a:solidFill>
              </a:rPr>
              <a:t>Dubna</a:t>
            </a:r>
            <a:endParaRPr lang="de-DE" altLang="de-DE" sz="1200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135403" y="790634"/>
            <a:ext cx="143180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MVD</a:t>
            </a:r>
          </a:p>
          <a:p>
            <a:r>
              <a:rPr lang="de-DE" altLang="de-DE" sz="1200" dirty="0">
                <a:solidFill>
                  <a:srgbClr val="0000FF"/>
                </a:solidFill>
              </a:rPr>
              <a:t>IKF Frankfurt, </a:t>
            </a:r>
            <a:endParaRPr lang="de-DE" altLang="de-DE" sz="1200" dirty="0" smtClean="0">
              <a:solidFill>
                <a:srgbClr val="0000FF"/>
              </a:solidFill>
            </a:endParaRPr>
          </a:p>
          <a:p>
            <a:r>
              <a:rPr lang="de-DE" altLang="de-DE" sz="1200" dirty="0" smtClean="0">
                <a:solidFill>
                  <a:srgbClr val="0000FF"/>
                </a:solidFill>
              </a:rPr>
              <a:t>IPHC </a:t>
            </a:r>
            <a:r>
              <a:rPr lang="de-DE" altLang="de-DE" sz="1200" dirty="0">
                <a:solidFill>
                  <a:srgbClr val="0000FF"/>
                </a:solidFill>
              </a:rPr>
              <a:t>Strasbourg, </a:t>
            </a:r>
            <a:endParaRPr lang="de-DE" altLang="de-DE" sz="1200" dirty="0" smtClean="0">
              <a:solidFill>
                <a:srgbClr val="0000FF"/>
              </a:solidFill>
            </a:endParaRPr>
          </a:p>
          <a:p>
            <a:r>
              <a:rPr lang="de-DE" altLang="de-DE" sz="1200" dirty="0" smtClean="0">
                <a:solidFill>
                  <a:srgbClr val="0000FF"/>
                </a:solidFill>
              </a:rPr>
              <a:t>Pusan </a:t>
            </a:r>
            <a:r>
              <a:rPr lang="de-DE" altLang="de-DE" sz="1200" dirty="0" err="1" smtClean="0">
                <a:solidFill>
                  <a:srgbClr val="0000FF"/>
                </a:solidFill>
              </a:rPr>
              <a:t>Nat‘l</a:t>
            </a:r>
            <a:r>
              <a:rPr lang="de-DE" altLang="de-DE" sz="1200" dirty="0" smtClean="0">
                <a:solidFill>
                  <a:srgbClr val="0000FF"/>
                </a:solidFill>
              </a:rPr>
              <a:t> Univ.</a:t>
            </a:r>
            <a:endParaRPr lang="de-DE" sz="1200" dirty="0">
              <a:solidFill>
                <a:srgbClr val="0000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096706" y="756749"/>
            <a:ext cx="1297215" cy="18466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STS</a:t>
            </a: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GSI Darmstadt, </a:t>
            </a:r>
            <a:endParaRPr lang="de-DE" altLang="de-DE" sz="1200" dirty="0" smtClean="0">
              <a:solidFill>
                <a:srgbClr val="0000FF"/>
              </a:solidFill>
              <a:cs typeface="Tahoma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JINR </a:t>
            </a:r>
            <a:r>
              <a:rPr lang="de-DE" altLang="de-DE" sz="1200" dirty="0" err="1">
                <a:solidFill>
                  <a:srgbClr val="0000FF"/>
                </a:solidFill>
                <a:cs typeface="Tahoma" pitchFamily="34" charset="0"/>
              </a:rPr>
              <a:t>Dubna</a:t>
            </a: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, </a:t>
            </a:r>
            <a:endParaRPr lang="de-DE" altLang="de-DE" sz="1200" dirty="0" smtClean="0">
              <a:solidFill>
                <a:srgbClr val="0000FF"/>
              </a:solidFill>
              <a:cs typeface="Tahoma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KIT </a:t>
            </a: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Karlsruhe, </a:t>
            </a:r>
            <a:endParaRPr lang="de-DE" altLang="de-DE" sz="1200" dirty="0" smtClean="0">
              <a:solidFill>
                <a:srgbClr val="0000FF"/>
              </a:solidFill>
              <a:cs typeface="Tahoma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JU </a:t>
            </a:r>
            <a:r>
              <a:rPr lang="de-DE" altLang="de-DE" sz="1200" dirty="0" err="1">
                <a:solidFill>
                  <a:srgbClr val="0000FF"/>
                </a:solidFill>
                <a:cs typeface="Tahoma" pitchFamily="34" charset="0"/>
              </a:rPr>
              <a:t>Crakow</a:t>
            </a: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, </a:t>
            </a:r>
            <a:endParaRPr lang="de-DE" altLang="de-DE" sz="1200" dirty="0" smtClean="0">
              <a:solidFill>
                <a:srgbClr val="0000FF"/>
              </a:solidFill>
              <a:cs typeface="Tahoma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AGH </a:t>
            </a:r>
            <a:r>
              <a:rPr lang="de-DE" altLang="de-DE" sz="1200" dirty="0" err="1">
                <a:solidFill>
                  <a:srgbClr val="0000FF"/>
                </a:solidFill>
                <a:cs typeface="Tahoma" pitchFamily="34" charset="0"/>
              </a:rPr>
              <a:t>Crakov</a:t>
            </a: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, </a:t>
            </a:r>
            <a:endParaRPr lang="de-DE" altLang="de-DE" sz="1200" dirty="0" smtClean="0">
              <a:solidFill>
                <a:srgbClr val="0000FF"/>
              </a:solidFill>
              <a:cs typeface="Tahoma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KINR </a:t>
            </a:r>
            <a:r>
              <a:rPr lang="de-DE" altLang="de-DE" sz="1200" dirty="0" err="1">
                <a:solidFill>
                  <a:srgbClr val="0000FF"/>
                </a:solidFill>
                <a:cs typeface="Tahoma" pitchFamily="34" charset="0"/>
              </a:rPr>
              <a:t>Kiev</a:t>
            </a: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, </a:t>
            </a: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Univ. Tübingen, </a:t>
            </a:r>
            <a:endParaRPr lang="de-DE" altLang="de-DE" sz="1200" dirty="0" smtClean="0">
              <a:solidFill>
                <a:srgbClr val="0000FF"/>
              </a:solidFill>
              <a:cs typeface="Tahoma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err="1" smtClean="0">
                <a:solidFill>
                  <a:srgbClr val="0000FF"/>
                </a:solidFill>
                <a:cs typeface="Tahoma" pitchFamily="34" charset="0"/>
              </a:rPr>
              <a:t>Warsaw</a:t>
            </a:r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 UT</a:t>
            </a:r>
            <a:endParaRPr lang="de-DE" altLang="de-DE" sz="1200" dirty="0">
              <a:solidFill>
                <a:srgbClr val="0000FF"/>
              </a:solidFill>
              <a:cs typeface="Tahoma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825576" y="773705"/>
            <a:ext cx="1353769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RICH</a:t>
            </a:r>
          </a:p>
          <a:p>
            <a:r>
              <a:rPr lang="en-US" sz="1200" dirty="0">
                <a:solidFill>
                  <a:srgbClr val="0000FF"/>
                </a:solidFill>
                <a:latin typeface="Tahoma" pitchFamily="34" charset="0"/>
                <a:ea typeface="DejaVu Sans" pitchFamily="2"/>
                <a:cs typeface="Tahoma" pitchFamily="34" charset="0"/>
              </a:rPr>
              <a:t>Univ.  Giessen, </a:t>
            </a:r>
            <a:endParaRPr lang="en-US" sz="1200" dirty="0" smtClean="0">
              <a:solidFill>
                <a:srgbClr val="0000FF"/>
              </a:solidFill>
              <a:latin typeface="Tahoma" pitchFamily="34" charset="0"/>
              <a:ea typeface="DejaVu Sans" pitchFamily="2"/>
              <a:cs typeface="Tahoma" pitchFamily="34" charset="0"/>
            </a:endParaRPr>
          </a:p>
          <a:p>
            <a:r>
              <a:rPr lang="en-US" sz="1200" dirty="0" smtClean="0">
                <a:solidFill>
                  <a:srgbClr val="0000FF"/>
                </a:solidFill>
                <a:latin typeface="Tahoma" pitchFamily="34" charset="0"/>
                <a:ea typeface="DejaVu Sans" pitchFamily="2"/>
                <a:cs typeface="Tahoma" pitchFamily="34" charset="0"/>
              </a:rPr>
              <a:t>Univ</a:t>
            </a:r>
            <a:r>
              <a:rPr lang="en-US" sz="1200" dirty="0">
                <a:solidFill>
                  <a:srgbClr val="0000FF"/>
                </a:solidFill>
                <a:latin typeface="Tahoma" pitchFamily="34" charset="0"/>
                <a:ea typeface="DejaVu Sans" pitchFamily="2"/>
                <a:cs typeface="Tahoma" pitchFamily="34" charset="0"/>
              </a:rPr>
              <a:t>. Wuppertal,</a:t>
            </a:r>
            <a:r>
              <a:rPr lang="en-US" sz="1200" dirty="0">
                <a:solidFill>
                  <a:srgbClr val="0000FF"/>
                </a:solidFill>
                <a:ea typeface="DejaVu Sans" pitchFamily="2"/>
                <a:cs typeface="DejaVu Sans" pitchFamily="2"/>
              </a:rPr>
              <a:t> </a:t>
            </a:r>
            <a:endParaRPr lang="en-US" sz="1200" dirty="0" smtClean="0">
              <a:solidFill>
                <a:srgbClr val="0000FF"/>
              </a:solidFill>
              <a:ea typeface="DejaVu Sans" pitchFamily="2"/>
              <a:cs typeface="DejaVu Sans" pitchFamily="2"/>
            </a:endParaRPr>
          </a:p>
          <a:p>
            <a:r>
              <a:rPr lang="en-US" sz="1200" dirty="0" smtClean="0">
                <a:solidFill>
                  <a:srgbClr val="0000FF"/>
                </a:solidFill>
                <a:ea typeface="DejaVu Sans" pitchFamily="2"/>
                <a:cs typeface="DejaVu Sans" pitchFamily="2"/>
              </a:rPr>
              <a:t>PNPI </a:t>
            </a:r>
            <a:r>
              <a:rPr lang="en-US" sz="1200" dirty="0" err="1">
                <a:solidFill>
                  <a:srgbClr val="0000FF"/>
                </a:solidFill>
                <a:ea typeface="DejaVu Sans" pitchFamily="2"/>
                <a:cs typeface="DejaVu Sans" pitchFamily="2"/>
              </a:rPr>
              <a:t>Gatchina</a:t>
            </a:r>
            <a:r>
              <a:rPr lang="en-US" sz="1200" dirty="0">
                <a:solidFill>
                  <a:srgbClr val="0000FF"/>
                </a:solidFill>
                <a:ea typeface="DejaVu Sans" pitchFamily="2"/>
                <a:cs typeface="DejaVu Sans" pitchFamily="2"/>
              </a:rPr>
              <a:t>, </a:t>
            </a:r>
            <a:endParaRPr lang="en-US" sz="1200" dirty="0" smtClean="0">
              <a:solidFill>
                <a:srgbClr val="0000FF"/>
              </a:solidFill>
              <a:ea typeface="DejaVu Sans" pitchFamily="2"/>
              <a:cs typeface="DejaVu Sans" pitchFamily="2"/>
            </a:endParaRPr>
          </a:p>
          <a:p>
            <a:r>
              <a:rPr lang="en-US" sz="1200" dirty="0" smtClean="0">
                <a:solidFill>
                  <a:srgbClr val="0000FF"/>
                </a:solidFill>
                <a:ea typeface="DejaVu Sans" pitchFamily="2"/>
                <a:cs typeface="DejaVu Sans" pitchFamily="2"/>
              </a:rPr>
              <a:t>GSI </a:t>
            </a:r>
            <a:r>
              <a:rPr lang="en-US" sz="1200" dirty="0">
                <a:solidFill>
                  <a:srgbClr val="0000FF"/>
                </a:solidFill>
                <a:ea typeface="DejaVu Sans" pitchFamily="2"/>
                <a:cs typeface="DejaVu Sans" pitchFamily="2"/>
              </a:rPr>
              <a:t>Darmstadt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553541" y="773705"/>
            <a:ext cx="1475084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TRD</a:t>
            </a:r>
          </a:p>
          <a:p>
            <a:r>
              <a:rPr lang="de-DE" altLang="de-DE" sz="1200" dirty="0">
                <a:solidFill>
                  <a:srgbClr val="0000FF"/>
                </a:solidFill>
              </a:rPr>
              <a:t>NIPNE </a:t>
            </a:r>
            <a:r>
              <a:rPr lang="de-DE" altLang="de-DE" sz="1200" dirty="0" err="1">
                <a:solidFill>
                  <a:srgbClr val="0000FF"/>
                </a:solidFill>
              </a:rPr>
              <a:t>Bucharest</a:t>
            </a:r>
            <a:r>
              <a:rPr lang="de-DE" altLang="de-DE" sz="1200" dirty="0">
                <a:solidFill>
                  <a:srgbClr val="0000FF"/>
                </a:solidFill>
              </a:rPr>
              <a:t>, </a:t>
            </a:r>
            <a:endParaRPr lang="de-DE" altLang="de-DE" sz="1200" dirty="0" smtClean="0">
              <a:solidFill>
                <a:srgbClr val="0000FF"/>
              </a:solidFill>
            </a:endParaRPr>
          </a:p>
          <a:p>
            <a:r>
              <a:rPr lang="de-DE" altLang="de-DE" sz="1200" dirty="0" smtClean="0">
                <a:solidFill>
                  <a:srgbClr val="0000FF"/>
                </a:solidFill>
              </a:rPr>
              <a:t>Univ</a:t>
            </a:r>
            <a:r>
              <a:rPr lang="de-DE" altLang="de-DE" sz="1200" dirty="0">
                <a:solidFill>
                  <a:srgbClr val="0000FF"/>
                </a:solidFill>
              </a:rPr>
              <a:t>. Frankfurt, </a:t>
            </a:r>
            <a:endParaRPr lang="de-DE" altLang="de-DE" sz="1200" dirty="0" smtClean="0">
              <a:solidFill>
                <a:srgbClr val="0000FF"/>
              </a:solidFill>
            </a:endParaRPr>
          </a:p>
          <a:p>
            <a:r>
              <a:rPr lang="de-DE" altLang="de-DE" sz="1200" dirty="0" smtClean="0">
                <a:solidFill>
                  <a:srgbClr val="0000FF"/>
                </a:solidFill>
              </a:rPr>
              <a:t>Univ</a:t>
            </a:r>
            <a:r>
              <a:rPr lang="de-DE" altLang="de-DE" sz="1200" dirty="0">
                <a:solidFill>
                  <a:srgbClr val="0000FF"/>
                </a:solidFill>
              </a:rPr>
              <a:t>. Heidelberg, </a:t>
            </a:r>
            <a:endParaRPr lang="de-DE" altLang="de-DE" sz="1200" dirty="0" smtClean="0">
              <a:solidFill>
                <a:srgbClr val="0000FF"/>
              </a:solidFill>
            </a:endParaRPr>
          </a:p>
          <a:p>
            <a:r>
              <a:rPr lang="de-DE" altLang="de-DE" sz="1200" dirty="0" smtClean="0">
                <a:solidFill>
                  <a:srgbClr val="0000FF"/>
                </a:solidFill>
              </a:rPr>
              <a:t>Univ</a:t>
            </a:r>
            <a:r>
              <a:rPr lang="de-DE" altLang="de-DE" sz="1200" dirty="0">
                <a:solidFill>
                  <a:srgbClr val="0000FF"/>
                </a:solidFill>
              </a:rPr>
              <a:t>. </a:t>
            </a:r>
            <a:r>
              <a:rPr lang="de-DE" altLang="de-DE" sz="1200" dirty="0" smtClean="0">
                <a:solidFill>
                  <a:srgbClr val="0000FF"/>
                </a:solidFill>
              </a:rPr>
              <a:t>Münster</a:t>
            </a:r>
            <a:endParaRPr lang="de-DE" altLang="de-DE" sz="1200" dirty="0">
              <a:solidFill>
                <a:srgbClr val="0000FF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31841" y="3132950"/>
            <a:ext cx="1524776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TOF</a:t>
            </a: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THU Beijing, </a:t>
            </a:r>
            <a:endParaRPr lang="de-DE" altLang="de-DE" sz="1200" dirty="0" smtClean="0">
              <a:solidFill>
                <a:srgbClr val="0000FF"/>
              </a:solidFill>
              <a:cs typeface="Tahoma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NIPNE </a:t>
            </a:r>
            <a:r>
              <a:rPr lang="de-DE" altLang="de-DE" sz="1200" dirty="0" err="1">
                <a:solidFill>
                  <a:srgbClr val="0000FF"/>
                </a:solidFill>
                <a:cs typeface="Tahoma" pitchFamily="34" charset="0"/>
              </a:rPr>
              <a:t>Bucharest</a:t>
            </a: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, </a:t>
            </a:r>
            <a:endParaRPr lang="de-DE" altLang="de-DE" sz="1200" dirty="0" smtClean="0">
              <a:solidFill>
                <a:srgbClr val="0000FF"/>
              </a:solidFill>
              <a:cs typeface="Tahoma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GSI </a:t>
            </a: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Darmstadt, </a:t>
            </a:r>
            <a:endParaRPr lang="de-DE" altLang="de-DE" sz="1200" dirty="0" smtClean="0">
              <a:solidFill>
                <a:srgbClr val="0000FF"/>
              </a:solidFill>
              <a:cs typeface="Tahoma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TU </a:t>
            </a: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Darmstadt, </a:t>
            </a:r>
            <a:endParaRPr lang="de-DE" altLang="de-DE" sz="1200" dirty="0" smtClean="0">
              <a:solidFill>
                <a:srgbClr val="0000FF"/>
              </a:solidFill>
              <a:cs typeface="Tahoma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USTC </a:t>
            </a: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Hefei, </a:t>
            </a: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Univ. Heidelberg, </a:t>
            </a:r>
            <a:endParaRPr lang="de-DE" altLang="de-DE" sz="1200" dirty="0" smtClean="0">
              <a:solidFill>
                <a:srgbClr val="0000FF"/>
              </a:solidFill>
              <a:cs typeface="Tahoma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ITEP </a:t>
            </a:r>
            <a:r>
              <a:rPr lang="de-DE" altLang="de-DE" sz="1200" dirty="0" err="1">
                <a:solidFill>
                  <a:srgbClr val="0000FF"/>
                </a:solidFill>
                <a:cs typeface="Tahoma" pitchFamily="34" charset="0"/>
              </a:rPr>
              <a:t>Moscow</a:t>
            </a: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, </a:t>
            </a:r>
            <a:endParaRPr lang="de-DE" altLang="de-DE" sz="1200" dirty="0" smtClean="0">
              <a:solidFill>
                <a:srgbClr val="0000FF"/>
              </a:solidFill>
              <a:cs typeface="Tahoma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HZDR </a:t>
            </a:r>
            <a:r>
              <a:rPr lang="de-DE" altLang="de-DE" sz="1200" dirty="0" err="1">
                <a:solidFill>
                  <a:srgbClr val="0000FF"/>
                </a:solidFill>
                <a:cs typeface="Tahoma" pitchFamily="34" charset="0"/>
              </a:rPr>
              <a:t>Rossendorf</a:t>
            </a: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, </a:t>
            </a:r>
            <a:endParaRPr lang="de-DE" altLang="de-DE" sz="1200" dirty="0" smtClean="0">
              <a:solidFill>
                <a:srgbClr val="0000FF"/>
              </a:solidFill>
              <a:cs typeface="Tahoma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FF"/>
                </a:solidFill>
                <a:cs typeface="Tahoma" pitchFamily="34" charset="0"/>
              </a:rPr>
              <a:t>CCNU Wuhan</a:t>
            </a:r>
            <a:endParaRPr lang="de-DE" altLang="de-DE" sz="1200" dirty="0">
              <a:solidFill>
                <a:srgbClr val="0000FF"/>
              </a:solidFill>
              <a:cs typeface="Tahoma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145586" y="3896212"/>
            <a:ext cx="1271502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PSD</a:t>
            </a:r>
          </a:p>
          <a:p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INR </a:t>
            </a:r>
            <a:r>
              <a:rPr lang="de-DE" altLang="de-DE" sz="1200" dirty="0" err="1">
                <a:solidFill>
                  <a:srgbClr val="0000FF"/>
                </a:solidFill>
                <a:cs typeface="Tahoma" pitchFamily="34" charset="0"/>
              </a:rPr>
              <a:t>Moscow</a:t>
            </a: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, </a:t>
            </a:r>
            <a:endParaRPr lang="de-DE" altLang="de-DE" sz="1200" dirty="0" smtClean="0">
              <a:solidFill>
                <a:srgbClr val="0000FF"/>
              </a:solidFill>
              <a:cs typeface="Tahoma" pitchFamily="34" charset="0"/>
            </a:endParaRPr>
          </a:p>
          <a:p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TU </a:t>
            </a: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Darmstadt,  </a:t>
            </a:r>
            <a:endParaRPr lang="de-DE" altLang="de-DE" sz="1200" dirty="0" smtClean="0">
              <a:solidFill>
                <a:srgbClr val="0000FF"/>
              </a:solidFill>
              <a:cs typeface="Tahoma" pitchFamily="34" charset="0"/>
            </a:endParaRPr>
          </a:p>
          <a:p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CTU </a:t>
            </a:r>
            <a:r>
              <a:rPr lang="de-DE" altLang="de-DE" sz="1200" dirty="0" err="1">
                <a:solidFill>
                  <a:srgbClr val="0000FF"/>
                </a:solidFill>
                <a:cs typeface="Tahoma" pitchFamily="34" charset="0"/>
              </a:rPr>
              <a:t>Prague</a:t>
            </a: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, </a:t>
            </a:r>
            <a:endParaRPr lang="de-DE" altLang="de-DE" sz="1200" dirty="0" smtClean="0">
              <a:solidFill>
                <a:srgbClr val="0000FF"/>
              </a:solidFill>
              <a:cs typeface="Tahoma" pitchFamily="34" charset="0"/>
            </a:endParaRPr>
          </a:p>
          <a:p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NPI </a:t>
            </a:r>
            <a:r>
              <a:rPr lang="de-DE" altLang="de-DE" sz="1200" dirty="0" err="1" smtClean="0">
                <a:solidFill>
                  <a:srgbClr val="0000FF"/>
                </a:solidFill>
                <a:cs typeface="Tahoma" pitchFamily="34" charset="0"/>
              </a:rPr>
              <a:t>Rez</a:t>
            </a:r>
            <a:endParaRPr lang="de-DE" altLang="de-DE" sz="1200" dirty="0">
              <a:solidFill>
                <a:srgbClr val="0000FF"/>
              </a:solidFill>
              <a:cs typeface="Tahoma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825576" y="3889210"/>
            <a:ext cx="1202573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DAQ</a:t>
            </a:r>
          </a:p>
          <a:p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GSI </a:t>
            </a:r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Darmstadt</a:t>
            </a:r>
          </a:p>
          <a:p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KIT Karlsruhe </a:t>
            </a:r>
          </a:p>
          <a:p>
            <a:r>
              <a:rPr lang="de-DE" altLang="de-DE" sz="1200" dirty="0" err="1">
                <a:solidFill>
                  <a:srgbClr val="0000FF"/>
                </a:solidFill>
                <a:cs typeface="Tahoma" pitchFamily="34" charset="0"/>
              </a:rPr>
              <a:t>Warsaw</a:t>
            </a:r>
            <a:r>
              <a:rPr lang="de-DE" altLang="de-DE" sz="1200" dirty="0">
                <a:solidFill>
                  <a:srgbClr val="0000FF"/>
                </a:solidFill>
                <a:cs typeface="Tahoma" pitchFamily="34" charset="0"/>
              </a:rPr>
              <a:t> </a:t>
            </a:r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UT</a:t>
            </a:r>
          </a:p>
          <a:p>
            <a:r>
              <a:rPr lang="de-DE" altLang="de-DE" sz="1200" dirty="0" smtClean="0">
                <a:solidFill>
                  <a:srgbClr val="0000FF"/>
                </a:solidFill>
                <a:cs typeface="Tahoma" pitchFamily="34" charset="0"/>
              </a:rPr>
              <a:t>IRI Frankfurt</a:t>
            </a:r>
            <a:endParaRPr lang="de-DE" altLang="de-DE" sz="1200" dirty="0">
              <a:solidFill>
                <a:srgbClr val="0033CC"/>
              </a:solidFill>
              <a:cs typeface="Tahoma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574373" y="3903148"/>
            <a:ext cx="1186543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FLES</a:t>
            </a:r>
          </a:p>
          <a:p>
            <a:r>
              <a:rPr lang="de-DE" altLang="de-DE" sz="1200" dirty="0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FIAS Frankfurt</a:t>
            </a:r>
            <a:endParaRPr lang="de-DE" altLang="de-DE" dirty="0"/>
          </a:p>
          <a:p>
            <a:r>
              <a:rPr lang="de-DE" altLang="de-DE" sz="1200" dirty="0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Univ. Frankfurt</a:t>
            </a:r>
            <a:endParaRPr lang="de-DE" altLang="de-DE" sz="1200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70295" y="3132950"/>
            <a:ext cx="1668598" cy="2954655"/>
          </a:xfrm>
          <a:prstGeom prst="rect">
            <a:avLst/>
          </a:prstGeom>
          <a:solidFill>
            <a:srgbClr val="F2F2F2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MUCH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0000FF"/>
                </a:solidFill>
                <a:cs typeface="Arial" pitchFamily="34" charset="0"/>
              </a:rPr>
              <a:t>Aligarh Muslim Univ</a:t>
            </a:r>
            <a:r>
              <a:rPr lang="en-US" altLang="de-DE" sz="1200" dirty="0" smtClean="0">
                <a:solidFill>
                  <a:srgbClr val="0000FF"/>
                </a:solidFill>
                <a:cs typeface="Arial" pitchFamily="34" charset="0"/>
              </a:rPr>
              <a:t>.,</a:t>
            </a:r>
            <a:endParaRPr lang="en-US" altLang="de-DE" sz="1200" dirty="0">
              <a:solidFill>
                <a:srgbClr val="0000FF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0000FF"/>
                </a:solidFill>
                <a:cs typeface="Arial" pitchFamily="34" charset="0"/>
              </a:rPr>
              <a:t>Bose Inst. </a:t>
            </a:r>
            <a:r>
              <a:rPr lang="en-US" altLang="de-DE" sz="1200" dirty="0" smtClean="0">
                <a:solidFill>
                  <a:srgbClr val="0000FF"/>
                </a:solidFill>
                <a:cs typeface="Arial" pitchFamily="34" charset="0"/>
              </a:rPr>
              <a:t>Kolkata,</a:t>
            </a:r>
            <a:endParaRPr lang="en-US" altLang="de-DE" sz="1200" dirty="0">
              <a:solidFill>
                <a:srgbClr val="0000FF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0000FF"/>
                </a:solidFill>
                <a:cs typeface="Arial" pitchFamily="34" charset="0"/>
              </a:rPr>
              <a:t>Panjab Univ</a:t>
            </a:r>
            <a:r>
              <a:rPr lang="en-US" altLang="de-DE" sz="1200" dirty="0" smtClean="0">
                <a:solidFill>
                  <a:srgbClr val="0000FF"/>
                </a:solidFill>
                <a:cs typeface="Arial" pitchFamily="34" charset="0"/>
              </a:rPr>
              <a:t>.,</a:t>
            </a:r>
            <a:endParaRPr lang="en-US" altLang="de-DE" sz="1200" dirty="0">
              <a:solidFill>
                <a:srgbClr val="0000FF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0000FF"/>
                </a:solidFill>
                <a:cs typeface="Arial" pitchFamily="34" charset="0"/>
              </a:rPr>
              <a:t>Univ. of </a:t>
            </a:r>
            <a:r>
              <a:rPr lang="en-US" altLang="de-DE" sz="1200" dirty="0" smtClean="0">
                <a:solidFill>
                  <a:srgbClr val="0000FF"/>
                </a:solidFill>
                <a:cs typeface="Arial" pitchFamily="34" charset="0"/>
              </a:rPr>
              <a:t>Jammu. </a:t>
            </a:r>
            <a:endParaRPr lang="en-US" altLang="de-DE" sz="1200" dirty="0">
              <a:solidFill>
                <a:srgbClr val="0000FF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0000FF"/>
                </a:solidFill>
                <a:cs typeface="Arial" pitchFamily="34" charset="0"/>
              </a:rPr>
              <a:t>Univ. of </a:t>
            </a:r>
            <a:r>
              <a:rPr lang="en-US" altLang="de-DE" sz="1200" dirty="0" smtClean="0">
                <a:solidFill>
                  <a:srgbClr val="0000FF"/>
                </a:solidFill>
                <a:cs typeface="Arial" pitchFamily="34" charset="0"/>
              </a:rPr>
              <a:t>Kashmir,</a:t>
            </a:r>
            <a:endParaRPr lang="en-US" altLang="de-DE" sz="1200" dirty="0">
              <a:solidFill>
                <a:srgbClr val="0000FF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0000FF"/>
                </a:solidFill>
                <a:cs typeface="Arial" pitchFamily="34" charset="0"/>
              </a:rPr>
              <a:t>Univ. of </a:t>
            </a:r>
            <a:r>
              <a:rPr lang="en-US" altLang="de-DE" sz="1200" dirty="0" smtClean="0">
                <a:solidFill>
                  <a:srgbClr val="0000FF"/>
                </a:solidFill>
                <a:cs typeface="Arial" pitchFamily="34" charset="0"/>
              </a:rPr>
              <a:t>Calcutta,</a:t>
            </a:r>
            <a:endParaRPr lang="en-US" altLang="de-DE" sz="1200" dirty="0">
              <a:solidFill>
                <a:srgbClr val="0000FF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0000FF"/>
                </a:solidFill>
                <a:cs typeface="Arial" pitchFamily="34" charset="0"/>
              </a:rPr>
              <a:t>B.H. Univ. </a:t>
            </a:r>
            <a:r>
              <a:rPr lang="en-GB" altLang="de-DE" sz="1200" dirty="0" smtClean="0">
                <a:solidFill>
                  <a:srgbClr val="0000FF"/>
                </a:solidFill>
                <a:cs typeface="Arial" pitchFamily="34" charset="0"/>
              </a:rPr>
              <a:t>Varanasi,</a:t>
            </a:r>
            <a:endParaRPr lang="en-US" altLang="de-DE" sz="1200" dirty="0">
              <a:solidFill>
                <a:srgbClr val="0000FF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0000FF"/>
                </a:solidFill>
                <a:cs typeface="Arial" pitchFamily="34" charset="0"/>
              </a:rPr>
              <a:t>VECC </a:t>
            </a:r>
            <a:r>
              <a:rPr lang="en-GB" altLang="de-DE" sz="1200" dirty="0" smtClean="0">
                <a:solidFill>
                  <a:srgbClr val="0000FF"/>
                </a:solidFill>
                <a:cs typeface="Arial" pitchFamily="34" charset="0"/>
              </a:rPr>
              <a:t>Kolkata,</a:t>
            </a:r>
            <a:endParaRPr lang="en-GB" altLang="de-DE" sz="1200" dirty="0">
              <a:solidFill>
                <a:srgbClr val="0000FF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0000FF"/>
                </a:solidFill>
                <a:cs typeface="Arial" pitchFamily="34" charset="0"/>
              </a:rPr>
              <a:t>IOP </a:t>
            </a:r>
            <a:r>
              <a:rPr lang="en-GB" altLang="de-DE" sz="1200" dirty="0" smtClean="0">
                <a:solidFill>
                  <a:srgbClr val="0000FF"/>
                </a:solidFill>
                <a:cs typeface="Arial" pitchFamily="34" charset="0"/>
              </a:rPr>
              <a:t>Bhubaneswar,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0000FF"/>
                </a:solidFill>
                <a:cs typeface="Arial" pitchFamily="34" charset="0"/>
              </a:rPr>
              <a:t>NISER </a:t>
            </a:r>
            <a:r>
              <a:rPr lang="en-GB" altLang="de-DE" sz="1200" dirty="0">
                <a:solidFill>
                  <a:srgbClr val="0000FF"/>
                </a:solidFill>
                <a:cs typeface="Arial" pitchFamily="34" charset="0"/>
              </a:rPr>
              <a:t>Bhubaneswar</a:t>
            </a:r>
            <a:r>
              <a:rPr lang="en-GB" altLang="de-DE" sz="1200" dirty="0" smtClean="0">
                <a:solidFill>
                  <a:srgbClr val="0000FF"/>
                </a:solidFill>
                <a:cs typeface="Arial" pitchFamily="34" charset="0"/>
              </a:rPr>
              <a:t>,</a:t>
            </a:r>
            <a:endParaRPr lang="en-GB" altLang="de-DE" sz="1200" dirty="0">
              <a:solidFill>
                <a:srgbClr val="0000FF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0000FF"/>
                </a:solidFill>
                <a:cs typeface="Arial" pitchFamily="34" charset="0"/>
              </a:rPr>
              <a:t>IIT </a:t>
            </a:r>
            <a:r>
              <a:rPr lang="en-GB" altLang="de-DE" sz="1200" dirty="0" err="1" smtClean="0">
                <a:solidFill>
                  <a:srgbClr val="0000FF"/>
                </a:solidFill>
                <a:cs typeface="Arial" pitchFamily="34" charset="0"/>
              </a:rPr>
              <a:t>Kharagpur</a:t>
            </a:r>
            <a:r>
              <a:rPr lang="en-GB" altLang="de-DE" sz="1200" dirty="0" smtClean="0">
                <a:solidFill>
                  <a:srgbClr val="0000FF"/>
                </a:solidFill>
                <a:cs typeface="Arial" pitchFamily="34" charset="0"/>
              </a:rPr>
              <a:t>,</a:t>
            </a:r>
            <a:endParaRPr lang="en-GB" altLang="de-DE" sz="1200" dirty="0">
              <a:solidFill>
                <a:srgbClr val="0000FF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0000FF"/>
                </a:solidFill>
                <a:cs typeface="Arial" pitchFamily="34" charset="0"/>
              </a:rPr>
              <a:t>IIT </a:t>
            </a:r>
            <a:r>
              <a:rPr lang="en-GB" altLang="de-DE" sz="1200" dirty="0" smtClean="0">
                <a:solidFill>
                  <a:srgbClr val="0000FF"/>
                </a:solidFill>
                <a:cs typeface="Arial" pitchFamily="34" charset="0"/>
              </a:rPr>
              <a:t>Indore,</a:t>
            </a:r>
            <a:endParaRPr lang="en-GB" altLang="de-DE" sz="1200" dirty="0">
              <a:solidFill>
                <a:srgbClr val="0000FF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>
                <a:solidFill>
                  <a:srgbClr val="0000FF"/>
                </a:solidFill>
                <a:cs typeface="Arial" pitchFamily="34" charset="0"/>
              </a:rPr>
              <a:t>Gauhati</a:t>
            </a:r>
            <a:r>
              <a:rPr lang="en-GB" altLang="de-DE" sz="1200" dirty="0">
                <a:solidFill>
                  <a:srgbClr val="0000FF"/>
                </a:solidFill>
                <a:cs typeface="Arial" pitchFamily="34" charset="0"/>
              </a:rPr>
              <a:t> Univ</a:t>
            </a:r>
            <a:r>
              <a:rPr lang="en-GB" altLang="de-DE" sz="1200" dirty="0" smtClean="0">
                <a:solidFill>
                  <a:srgbClr val="0000FF"/>
                </a:solidFill>
                <a:cs typeface="Arial" pitchFamily="34" charset="0"/>
              </a:rPr>
              <a:t>.,</a:t>
            </a:r>
            <a:endParaRPr lang="en-GB" altLang="de-DE" sz="1200" dirty="0">
              <a:solidFill>
                <a:srgbClr val="0000FF"/>
              </a:solidFill>
              <a:cs typeface="Arial" pitchFamily="34" charset="0"/>
            </a:endParaRPr>
          </a:p>
          <a:p>
            <a:r>
              <a:rPr lang="de-DE" altLang="de-DE" sz="1200" dirty="0" smtClean="0">
                <a:solidFill>
                  <a:srgbClr val="0033CC"/>
                </a:solidFill>
                <a:cs typeface="Tahoma" pitchFamily="34" charset="0"/>
              </a:rPr>
              <a:t>PNPI </a:t>
            </a:r>
            <a:r>
              <a:rPr lang="de-DE" altLang="de-DE" sz="1200" dirty="0" err="1">
                <a:solidFill>
                  <a:srgbClr val="0033CC"/>
                </a:solidFill>
                <a:cs typeface="Tahoma" pitchFamily="34" charset="0"/>
              </a:rPr>
              <a:t>Gatchina</a:t>
            </a:r>
            <a:r>
              <a:rPr lang="de-DE" altLang="de-DE" sz="1200" dirty="0">
                <a:solidFill>
                  <a:srgbClr val="0033CC"/>
                </a:solidFill>
                <a:cs typeface="Tahoma" pitchFamily="34" charset="0"/>
              </a:rPr>
              <a:t>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78224" y="2769555"/>
            <a:ext cx="1192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PDR in Apr. 19</a:t>
            </a:r>
            <a:endParaRPr lang="de-DE" sz="1200" dirty="0"/>
          </a:p>
        </p:txBody>
      </p:sp>
      <p:sp>
        <p:nvSpPr>
          <p:cNvPr id="19" name="Textfeld 18"/>
          <p:cNvSpPr txBox="1"/>
          <p:nvPr/>
        </p:nvSpPr>
        <p:spPr>
          <a:xfrm>
            <a:off x="2131841" y="2736387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T</a:t>
            </a:r>
            <a:r>
              <a:rPr lang="de-DE" sz="1200" dirty="0" smtClean="0"/>
              <a:t>DR in 2019</a:t>
            </a:r>
            <a:endParaRPr lang="de-DE" sz="1200" dirty="0"/>
          </a:p>
        </p:txBody>
      </p:sp>
      <p:pic>
        <p:nvPicPr>
          <p:cNvPr id="20" name="Picture 2" descr="Q:\Eigene Dateien\Work\CBM\talks\2018\CBM Collaboration Meeting - October 2018\module-testing\module-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49" b="18242"/>
          <a:stretch/>
        </p:blipFill>
        <p:spPr bwMode="auto">
          <a:xfrm flipV="1">
            <a:off x="3977662" y="2578596"/>
            <a:ext cx="1535302" cy="51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3761910" y="3090963"/>
            <a:ext cx="2071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Full</a:t>
            </a:r>
            <a:r>
              <a:rPr lang="de-DE" sz="1200" dirty="0" smtClean="0"/>
              <a:t> 2sided </a:t>
            </a:r>
            <a:r>
              <a:rPr lang="de-DE" sz="1200" dirty="0" err="1" smtClean="0"/>
              <a:t>ro</a:t>
            </a:r>
            <a:r>
              <a:rPr lang="de-DE" sz="1200" dirty="0" smtClean="0"/>
              <a:t> </a:t>
            </a:r>
            <a:r>
              <a:rPr lang="de-DE" sz="1200" dirty="0" err="1" smtClean="0"/>
              <a:t>demostrated</a:t>
            </a:r>
            <a:r>
              <a:rPr lang="de-DE" sz="1200" dirty="0" smtClean="0"/>
              <a:t>,</a:t>
            </a:r>
          </a:p>
          <a:p>
            <a:r>
              <a:rPr lang="de-DE" sz="1200" dirty="0" err="1"/>
              <a:t>s</a:t>
            </a:r>
            <a:r>
              <a:rPr lang="de-DE" sz="1200" dirty="0" err="1" smtClean="0"/>
              <a:t>ensor</a:t>
            </a:r>
            <a:r>
              <a:rPr lang="de-DE" sz="1200" dirty="0" smtClean="0"/>
              <a:t> </a:t>
            </a:r>
            <a:r>
              <a:rPr lang="de-DE" sz="1200" dirty="0" err="1" smtClean="0"/>
              <a:t>contracting</a:t>
            </a:r>
            <a:r>
              <a:rPr lang="de-DE" sz="1200" dirty="0" smtClean="0"/>
              <a:t>  </a:t>
            </a:r>
            <a:r>
              <a:rPr lang="de-DE" sz="1200" dirty="0" err="1" smtClean="0"/>
              <a:t>started</a:t>
            </a:r>
            <a:endParaRPr lang="de-DE" sz="1200" dirty="0"/>
          </a:p>
        </p:txBody>
      </p:sp>
      <p:sp>
        <p:nvSpPr>
          <p:cNvPr id="23" name="Textfeld 22"/>
          <p:cNvSpPr txBox="1"/>
          <p:nvPr/>
        </p:nvSpPr>
        <p:spPr>
          <a:xfrm>
            <a:off x="5787135" y="3131001"/>
            <a:ext cx="1430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MAPMT </a:t>
            </a:r>
            <a:r>
              <a:rPr lang="de-DE" sz="1200" dirty="0" err="1" smtClean="0"/>
              <a:t>ready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/>
              <a:t> </a:t>
            </a:r>
            <a:endParaRPr lang="de-DE" sz="1200" dirty="0" smtClean="0"/>
          </a:p>
          <a:p>
            <a:r>
              <a:rPr lang="de-DE" sz="1200" dirty="0" smtClean="0"/>
              <a:t>HADES beam.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7452320" y="3104901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2 </a:t>
            </a:r>
            <a:r>
              <a:rPr lang="de-DE" sz="1200" dirty="0" err="1" smtClean="0"/>
              <a:t>chambers</a:t>
            </a:r>
            <a:r>
              <a:rPr lang="de-DE" sz="1200" dirty="0" smtClean="0"/>
              <a:t> operational </a:t>
            </a:r>
          </a:p>
          <a:p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mCBM</a:t>
            </a:r>
            <a:r>
              <a:rPr lang="de-DE" sz="1200" dirty="0" smtClean="0"/>
              <a:t> beam.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10670" y="6304711"/>
            <a:ext cx="2053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2 </a:t>
            </a:r>
            <a:r>
              <a:rPr lang="de-DE" sz="1200" dirty="0" err="1" smtClean="0"/>
              <a:t>modules</a:t>
            </a:r>
            <a:r>
              <a:rPr lang="de-DE" sz="1200" dirty="0" smtClean="0"/>
              <a:t> </a:t>
            </a:r>
            <a:r>
              <a:rPr lang="de-DE" sz="1200" dirty="0" err="1" smtClean="0"/>
              <a:t>ready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mCBM</a:t>
            </a:r>
            <a:endParaRPr lang="de-DE" sz="1200" dirty="0"/>
          </a:p>
        </p:txBody>
      </p:sp>
      <p:sp>
        <p:nvSpPr>
          <p:cNvPr id="29" name="Textfeld 28"/>
          <p:cNvSpPr txBox="1"/>
          <p:nvPr/>
        </p:nvSpPr>
        <p:spPr>
          <a:xfrm>
            <a:off x="2092177" y="6120102"/>
            <a:ext cx="1841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Preproduction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tests</a:t>
            </a:r>
            <a:endParaRPr lang="de-DE" sz="1200" dirty="0" smtClean="0"/>
          </a:p>
          <a:p>
            <a:r>
              <a:rPr lang="de-DE" sz="1200" dirty="0" err="1"/>
              <a:t>d</a:t>
            </a:r>
            <a:r>
              <a:rPr lang="de-DE" sz="1200" dirty="0" err="1" smtClean="0"/>
              <a:t>one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mCBM</a:t>
            </a:r>
            <a:r>
              <a:rPr lang="de-DE" sz="1200" dirty="0" smtClean="0"/>
              <a:t> &amp; </a:t>
            </a:r>
            <a:r>
              <a:rPr lang="de-DE" sz="1200" dirty="0" err="1" smtClean="0"/>
              <a:t>eTOF</a:t>
            </a:r>
            <a:endParaRPr lang="de-DE" sz="1200" dirty="0"/>
          </a:p>
        </p:txBody>
      </p:sp>
      <p:sp>
        <p:nvSpPr>
          <p:cNvPr id="31" name="Textfeld 30"/>
          <p:cNvSpPr txBox="1"/>
          <p:nvPr/>
        </p:nvSpPr>
        <p:spPr>
          <a:xfrm>
            <a:off x="3806915" y="6117685"/>
            <a:ext cx="2118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Response </a:t>
            </a:r>
            <a:r>
              <a:rPr lang="de-DE" sz="1200" dirty="0" err="1" smtClean="0"/>
              <a:t>studies</a:t>
            </a:r>
            <a:r>
              <a:rPr lang="de-DE" sz="1200" dirty="0" smtClean="0"/>
              <a:t> at CERN </a:t>
            </a:r>
          </a:p>
          <a:p>
            <a:r>
              <a:rPr lang="de-DE" sz="1200" dirty="0" err="1"/>
              <a:t>c</a:t>
            </a:r>
            <a:r>
              <a:rPr lang="de-DE" sz="1200" dirty="0" err="1" smtClean="0"/>
              <a:t>onfirmed</a:t>
            </a:r>
            <a:r>
              <a:rPr lang="de-DE" sz="1200" dirty="0" smtClean="0"/>
              <a:t> TDR </a:t>
            </a:r>
            <a:r>
              <a:rPr lang="de-DE" sz="1200" dirty="0" err="1" smtClean="0"/>
              <a:t>performance</a:t>
            </a:r>
            <a:endParaRPr lang="de-DE" sz="1200" dirty="0" smtClean="0"/>
          </a:p>
        </p:txBody>
      </p:sp>
      <p:pic>
        <p:nvPicPr>
          <p:cNvPr id="32" name="Picture 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460" y="5007535"/>
            <a:ext cx="1400835" cy="112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feld 32"/>
          <p:cNvSpPr txBox="1"/>
          <p:nvPr/>
        </p:nvSpPr>
        <p:spPr>
          <a:xfrm>
            <a:off x="5810645" y="6120102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Data </a:t>
            </a:r>
            <a:r>
              <a:rPr lang="de-DE" sz="1200" dirty="0" err="1" smtClean="0"/>
              <a:t>sync</a:t>
            </a:r>
            <a:r>
              <a:rPr lang="de-DE" sz="1200" dirty="0" smtClean="0"/>
              <a:t>. </a:t>
            </a:r>
            <a:r>
              <a:rPr lang="de-DE" sz="1200" dirty="0" err="1"/>
              <a:t>w</a:t>
            </a:r>
            <a:r>
              <a:rPr lang="de-DE" sz="1200" dirty="0" err="1" smtClean="0"/>
              <a:t>ithin</a:t>
            </a:r>
            <a:endParaRPr lang="de-DE" sz="1200" dirty="0" smtClean="0"/>
          </a:p>
          <a:p>
            <a:r>
              <a:rPr lang="de-DE" sz="1200" dirty="0" err="1"/>
              <a:t>s</a:t>
            </a:r>
            <a:r>
              <a:rPr lang="de-DE" sz="1200" dirty="0" err="1" smtClean="0"/>
              <a:t>ubsys</a:t>
            </a:r>
            <a:r>
              <a:rPr lang="de-DE" sz="1200" dirty="0" smtClean="0"/>
              <a:t>. </a:t>
            </a:r>
            <a:r>
              <a:rPr lang="de-DE" sz="1200" dirty="0" err="1" smtClean="0"/>
              <a:t>demonstrated</a:t>
            </a:r>
            <a:r>
              <a:rPr lang="de-DE" sz="1200" dirty="0" smtClean="0"/>
              <a:t> </a:t>
            </a: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0358" y="5046257"/>
            <a:ext cx="1312991" cy="1312991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0940" y="4604857"/>
            <a:ext cx="1103394" cy="679294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7436670" y="6104947"/>
            <a:ext cx="1744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Concept</a:t>
            </a:r>
            <a:r>
              <a:rPr lang="de-DE" sz="1200" dirty="0" smtClean="0"/>
              <a:t>. Design </a:t>
            </a:r>
            <a:r>
              <a:rPr lang="de-DE" sz="1200" dirty="0" err="1" smtClean="0"/>
              <a:t>done</a:t>
            </a:r>
            <a:r>
              <a:rPr lang="de-DE" sz="1200" dirty="0" smtClean="0"/>
              <a:t>,</a:t>
            </a:r>
          </a:p>
          <a:p>
            <a:r>
              <a:rPr lang="de-DE" sz="1200" dirty="0"/>
              <a:t>p</a:t>
            </a:r>
            <a:r>
              <a:rPr lang="de-DE" sz="1200" dirty="0" smtClean="0"/>
              <a:t>rototype </a:t>
            </a:r>
            <a:r>
              <a:rPr lang="de-DE" sz="1200" dirty="0" err="1" smtClean="0"/>
              <a:t>FLESnet</a:t>
            </a:r>
            <a:endParaRPr lang="de-DE" sz="1200" dirty="0" smtClean="0"/>
          </a:p>
          <a:p>
            <a:r>
              <a:rPr lang="de-DE" sz="1200" dirty="0" err="1" smtClean="0"/>
              <a:t>running</a:t>
            </a:r>
            <a:r>
              <a:rPr lang="de-DE" sz="1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521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CBM </a:t>
            </a:r>
            <a:r>
              <a:rPr lang="de-DE" dirty="0" err="1" smtClean="0"/>
              <a:t>status</a:t>
            </a:r>
            <a:r>
              <a:rPr lang="de-DE" dirty="0" smtClean="0"/>
              <a:t>: score </a:t>
            </a:r>
            <a:r>
              <a:rPr lang="de-DE" dirty="0" err="1" smtClean="0"/>
              <a:t>card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N.Herrmann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8th RRB Meeting, GSI, Nov. 26 - 27, 2018</a:t>
            </a:r>
            <a:endParaRPr lang="de-DE">
              <a:solidFill>
                <a:srgbClr val="0000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431"/>
            <a:ext cx="9144000" cy="4199138"/>
          </a:xfrm>
          <a:prstGeom prst="rect">
            <a:avLst/>
          </a:prstGeom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CBM </a:t>
            </a:r>
            <a:r>
              <a:rPr lang="de-DE" dirty="0" err="1" smtClean="0"/>
              <a:t>organisation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N.Herrmann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8th RRB Meeting, GSI, Nov. 26 - 27, 2018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3317492" y="4451840"/>
            <a:ext cx="3910237" cy="12200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97486" y="701276"/>
            <a:ext cx="8833906" cy="5914697"/>
            <a:chOff x="99329" y="818710"/>
            <a:chExt cx="8833906" cy="5914697"/>
          </a:xfrm>
        </p:grpSpPr>
        <p:sp>
          <p:nvSpPr>
            <p:cNvPr id="12" name="Textfeld 11"/>
            <p:cNvSpPr txBox="1"/>
            <p:nvPr/>
          </p:nvSpPr>
          <p:spPr>
            <a:xfrm>
              <a:off x="3124310" y="818710"/>
              <a:ext cx="2350323" cy="4308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Collaboration</a:t>
              </a:r>
              <a:r>
                <a:rPr lang="de-DE" sz="1400" dirty="0" smtClean="0"/>
                <a:t> Board</a:t>
              </a:r>
            </a:p>
            <a:p>
              <a:r>
                <a:rPr lang="de-DE" sz="800" dirty="0" err="1" smtClean="0"/>
                <a:t>Chair</a:t>
              </a:r>
              <a:r>
                <a:rPr lang="de-DE" sz="800" dirty="0" smtClean="0"/>
                <a:t> </a:t>
              </a:r>
              <a:r>
                <a:rPr lang="de-DE" sz="800" dirty="0" smtClean="0">
                  <a:solidFill>
                    <a:srgbClr val="0066FF"/>
                  </a:solidFill>
                </a:rPr>
                <a:t>N. Xu (CCNU), </a:t>
              </a:r>
              <a:r>
                <a:rPr lang="de-DE" sz="800" dirty="0" err="1" smtClean="0"/>
                <a:t>Dep</a:t>
              </a:r>
              <a:r>
                <a:rPr lang="de-DE" sz="800" dirty="0" smtClean="0"/>
                <a:t>. </a:t>
              </a:r>
              <a:r>
                <a:rPr lang="de-DE" sz="800" dirty="0" smtClean="0">
                  <a:solidFill>
                    <a:srgbClr val="0066FF"/>
                  </a:solidFill>
                </a:rPr>
                <a:t>A. Kugler (NPI-CAS)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3130722" y="1898750"/>
              <a:ext cx="221086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Management Board</a:t>
              </a:r>
              <a:endParaRPr lang="de-DE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1685862" y="2618910"/>
              <a:ext cx="1148071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Technical </a:t>
              </a:r>
            </a:p>
            <a:p>
              <a:r>
                <a:rPr lang="de-DE" sz="1400" dirty="0" smtClean="0"/>
                <a:t>Board</a:t>
              </a:r>
            </a:p>
            <a:p>
              <a:r>
                <a:rPr lang="de-DE" sz="800" dirty="0" smtClean="0">
                  <a:solidFill>
                    <a:srgbClr val="0066FF"/>
                  </a:solidFill>
                </a:rPr>
                <a:t>W.F.J. Müller (FAIR) 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99329" y="2618910"/>
              <a:ext cx="1000595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Resource</a:t>
              </a:r>
              <a:r>
                <a:rPr lang="de-DE" sz="1400" dirty="0" smtClean="0"/>
                <a:t> </a:t>
              </a:r>
            </a:p>
            <a:p>
              <a:r>
                <a:rPr lang="de-DE" sz="1400" dirty="0" smtClean="0"/>
                <a:t>Board</a:t>
              </a:r>
            </a:p>
            <a:p>
              <a:r>
                <a:rPr lang="de-DE" sz="800" dirty="0" smtClean="0">
                  <a:solidFill>
                    <a:srgbClr val="0066FF"/>
                  </a:solidFill>
                </a:rPr>
                <a:t>J. Eschke (FAIR)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3553913" y="2607040"/>
              <a:ext cx="1099981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Computing </a:t>
              </a:r>
            </a:p>
            <a:p>
              <a:r>
                <a:rPr lang="de-DE" sz="1400" dirty="0" smtClean="0"/>
                <a:t>Board</a:t>
              </a:r>
            </a:p>
            <a:p>
              <a:r>
                <a:rPr lang="de-DE" sz="800" dirty="0" smtClean="0">
                  <a:solidFill>
                    <a:srgbClr val="0066FF"/>
                  </a:solidFill>
                </a:rPr>
                <a:t>V. Friese (GSI) 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427095" y="2618910"/>
              <a:ext cx="121700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Physics </a:t>
              </a:r>
            </a:p>
            <a:p>
              <a:r>
                <a:rPr lang="de-DE" sz="1400" dirty="0" smtClean="0"/>
                <a:t>Board</a:t>
              </a:r>
            </a:p>
            <a:p>
              <a:r>
                <a:rPr lang="de-DE" sz="800" dirty="0" smtClean="0">
                  <a:solidFill>
                    <a:srgbClr val="0066FF"/>
                  </a:solidFill>
                </a:rPr>
                <a:t>I. Selyuzhenkov (GSI) 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7182290" y="2618910"/>
              <a:ext cx="1409360" cy="661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Conference &amp;</a:t>
              </a:r>
            </a:p>
            <a:p>
              <a:r>
                <a:rPr lang="de-DE" sz="1400" dirty="0" smtClean="0"/>
                <a:t>Editorial  Board</a:t>
              </a:r>
            </a:p>
            <a:p>
              <a:r>
                <a:rPr lang="de-DE" sz="800" dirty="0" smtClean="0">
                  <a:solidFill>
                    <a:srgbClr val="0066FF"/>
                  </a:solidFill>
                </a:rPr>
                <a:t>H.R. Schmidt (UTÜB, GSI)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854440" y="3338990"/>
              <a:ext cx="1489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Cave      </a:t>
              </a:r>
              <a:r>
                <a:rPr lang="de-DE" sz="800" dirty="0" smtClean="0">
                  <a:solidFill>
                    <a:srgbClr val="0066FF"/>
                  </a:solidFill>
                </a:rPr>
                <a:t>M. Kis (GSI) 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1854440" y="3619594"/>
              <a:ext cx="16433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Magnet  </a:t>
              </a:r>
              <a:r>
                <a:rPr lang="de-DE" sz="800" dirty="0" smtClean="0">
                  <a:solidFill>
                    <a:srgbClr val="0066FF"/>
                  </a:solidFill>
                </a:rPr>
                <a:t>P. Senger (GSI) </a:t>
              </a:r>
              <a:endParaRPr lang="de-DE" sz="1400" dirty="0">
                <a:solidFill>
                  <a:srgbClr val="0066FF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1854440" y="3900198"/>
              <a:ext cx="18774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MVD      </a:t>
              </a:r>
              <a:r>
                <a:rPr lang="de-DE" sz="800" dirty="0" smtClean="0">
                  <a:solidFill>
                    <a:srgbClr val="0066FF"/>
                  </a:solidFill>
                </a:rPr>
                <a:t>J. Stroth (UFRA, GSI)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854440" y="4180802"/>
              <a:ext cx="20986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STS       </a:t>
              </a:r>
              <a:r>
                <a:rPr lang="de-DE" sz="800" dirty="0" smtClean="0">
                  <a:solidFill>
                    <a:srgbClr val="0066FF"/>
                  </a:solidFill>
                </a:rPr>
                <a:t>H.R. Schmidt (UTÜB, GSI)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1854440" y="4461406"/>
              <a:ext cx="20762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MUCH   </a:t>
              </a:r>
              <a:r>
                <a:rPr lang="de-DE" sz="800" dirty="0" smtClean="0">
                  <a:solidFill>
                    <a:srgbClr val="0066FF"/>
                  </a:solidFill>
                </a:rPr>
                <a:t>S</a:t>
              </a:r>
              <a:r>
                <a:rPr lang="de-DE" sz="800" dirty="0">
                  <a:solidFill>
                    <a:srgbClr val="0066FF"/>
                  </a:solidFill>
                </a:rPr>
                <a:t>. </a:t>
              </a:r>
              <a:r>
                <a:rPr lang="de-DE" sz="800" dirty="0" smtClean="0">
                  <a:solidFill>
                    <a:srgbClr val="0066FF"/>
                  </a:solidFill>
                </a:rPr>
                <a:t>Chattopadhyay (VECC)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1854440" y="4742010"/>
              <a:ext cx="17171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RICH     </a:t>
              </a:r>
              <a:r>
                <a:rPr lang="de-DE" sz="800" dirty="0" smtClean="0">
                  <a:solidFill>
                    <a:srgbClr val="0066FF"/>
                  </a:solidFill>
                </a:rPr>
                <a:t>C. Höhne (UGI), </a:t>
              </a:r>
            </a:p>
            <a:p>
              <a:r>
                <a:rPr lang="de-DE" sz="800" dirty="0" smtClean="0">
                  <a:solidFill>
                    <a:srgbClr val="0066FF"/>
                  </a:solidFill>
                </a:rPr>
                <a:t>                        K. Kampert (UWU)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1854440" y="5022614"/>
              <a:ext cx="16995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TRD       </a:t>
              </a:r>
              <a:r>
                <a:rPr lang="de-DE" sz="800" dirty="0" smtClean="0">
                  <a:solidFill>
                    <a:srgbClr val="0066FF"/>
                  </a:solidFill>
                </a:rPr>
                <a:t>C. Blume (UFRA)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1854440" y="5303218"/>
              <a:ext cx="16866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TOF       </a:t>
              </a:r>
              <a:r>
                <a:rPr lang="de-DE" sz="800" dirty="0" smtClean="0">
                  <a:solidFill>
                    <a:srgbClr val="0066FF"/>
                  </a:solidFill>
                </a:rPr>
                <a:t>I. Deppner (UHD)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1854440" y="5583822"/>
              <a:ext cx="1686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ECAL     </a:t>
              </a:r>
              <a:r>
                <a:rPr lang="de-DE" sz="800" dirty="0" smtClean="0">
                  <a:solidFill>
                    <a:srgbClr val="0066FF"/>
                  </a:solidFill>
                </a:rPr>
                <a:t>I. </a:t>
              </a:r>
              <a:r>
                <a:rPr lang="de-DE" sz="800" dirty="0" err="1" smtClean="0">
                  <a:solidFill>
                    <a:srgbClr val="0066FF"/>
                  </a:solidFill>
                </a:rPr>
                <a:t>Korolko</a:t>
              </a:r>
              <a:r>
                <a:rPr lang="de-DE" sz="800" dirty="0" smtClean="0">
                  <a:solidFill>
                    <a:srgbClr val="0066FF"/>
                  </a:solidFill>
                </a:rPr>
                <a:t> (ITEP) 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1854440" y="5864426"/>
              <a:ext cx="16321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PSD       </a:t>
              </a:r>
              <a:r>
                <a:rPr lang="de-DE" sz="800" dirty="0" smtClean="0">
                  <a:solidFill>
                    <a:srgbClr val="0066FF"/>
                  </a:solidFill>
                </a:rPr>
                <a:t>F. </a:t>
              </a:r>
              <a:r>
                <a:rPr lang="de-DE" sz="800" dirty="0" err="1" smtClean="0">
                  <a:solidFill>
                    <a:srgbClr val="0066FF"/>
                  </a:solidFill>
                </a:rPr>
                <a:t>Guber</a:t>
              </a:r>
              <a:r>
                <a:rPr lang="de-DE" sz="800" dirty="0" smtClean="0">
                  <a:solidFill>
                    <a:srgbClr val="0066FF"/>
                  </a:solidFill>
                </a:rPr>
                <a:t> (INR)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1854440" y="6145030"/>
              <a:ext cx="20409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DAQ       </a:t>
              </a:r>
              <a:r>
                <a:rPr lang="de-DE" sz="800" dirty="0" smtClean="0">
                  <a:solidFill>
                    <a:srgbClr val="0066FF"/>
                  </a:solidFill>
                </a:rPr>
                <a:t>D. Emschermann (GSI)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1854440" y="6425630"/>
              <a:ext cx="19239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FLES-IN </a:t>
              </a:r>
              <a:r>
                <a:rPr lang="de-DE" sz="800" dirty="0" smtClean="0">
                  <a:solidFill>
                    <a:srgbClr val="0066FF"/>
                  </a:solidFill>
                </a:rPr>
                <a:t>J. </a:t>
              </a:r>
              <a:r>
                <a:rPr lang="de-DE" sz="800" dirty="0" err="1" smtClean="0">
                  <a:solidFill>
                    <a:srgbClr val="0066FF"/>
                  </a:solidFill>
                </a:rPr>
                <a:t>DeCuveland</a:t>
              </a:r>
              <a:r>
                <a:rPr lang="de-DE" sz="800" dirty="0" smtClean="0">
                  <a:solidFill>
                    <a:srgbClr val="0066FF"/>
                  </a:solidFill>
                </a:rPr>
                <a:t> (FIAS)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3743925" y="3305496"/>
              <a:ext cx="14382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SIM     </a:t>
              </a:r>
              <a:r>
                <a:rPr lang="de-DE" sz="800" dirty="0" smtClean="0">
                  <a:solidFill>
                    <a:srgbClr val="0066FF"/>
                  </a:solidFill>
                </a:rPr>
                <a:t>V. Friese (GSI)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3743925" y="3582575"/>
              <a:ext cx="16241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EDC    </a:t>
              </a:r>
              <a:r>
                <a:rPr lang="de-DE" sz="800" dirty="0" smtClean="0">
                  <a:solidFill>
                    <a:srgbClr val="0066FF"/>
                  </a:solidFill>
                </a:rPr>
                <a:t>P.A. Loizeau (GSI)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3743925" y="3866703"/>
              <a:ext cx="17540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ODM   </a:t>
              </a:r>
              <a:r>
                <a:rPr lang="de-DE" sz="800" dirty="0" smtClean="0">
                  <a:solidFill>
                    <a:srgbClr val="0066FF"/>
                  </a:solidFill>
                </a:rPr>
                <a:t>J. </a:t>
              </a:r>
              <a:r>
                <a:rPr lang="de-DE" sz="800" dirty="0" err="1" smtClean="0">
                  <a:solidFill>
                    <a:srgbClr val="0066FF"/>
                  </a:solidFill>
                </a:rPr>
                <a:t>DeCuveland</a:t>
              </a:r>
              <a:r>
                <a:rPr lang="de-DE" sz="800" dirty="0" smtClean="0">
                  <a:solidFill>
                    <a:srgbClr val="0066FF"/>
                  </a:solidFill>
                </a:rPr>
                <a:t> (FIAS)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3743925" y="4143782"/>
              <a:ext cx="13997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DPF    </a:t>
              </a:r>
              <a:r>
                <a:rPr lang="de-DE" sz="800" dirty="0" smtClean="0">
                  <a:solidFill>
                    <a:srgbClr val="0066FF"/>
                  </a:solidFill>
                </a:rPr>
                <a:t>F. Uhlig (GSI) 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743925" y="4397212"/>
              <a:ext cx="1462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ALG    </a:t>
              </a:r>
              <a:r>
                <a:rPr lang="de-DE" sz="800" dirty="0" smtClean="0">
                  <a:solidFill>
                    <a:srgbClr val="0066FF"/>
                  </a:solidFill>
                </a:rPr>
                <a:t>M. Zyzak (GSI) 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3743925" y="4703656"/>
              <a:ext cx="930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OAE    </a:t>
              </a:r>
              <a:r>
                <a:rPr lang="de-DE" sz="800" dirty="0" smtClean="0">
                  <a:solidFill>
                    <a:srgbClr val="0066FF"/>
                  </a:solidFill>
                </a:rPr>
                <a:t>NN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3743925" y="5011433"/>
              <a:ext cx="918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INF      </a:t>
              </a:r>
              <a:r>
                <a:rPr lang="de-DE" sz="800" dirty="0" smtClean="0">
                  <a:solidFill>
                    <a:srgbClr val="0066FF"/>
                  </a:solidFill>
                </a:rPr>
                <a:t>NN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2575445" y="1351451"/>
              <a:ext cx="3498073" cy="4308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Spokesperson</a:t>
              </a:r>
              <a:endParaRPr lang="de-DE" sz="1400" dirty="0" smtClean="0"/>
            </a:p>
            <a:p>
              <a:r>
                <a:rPr lang="de-DE" sz="800" dirty="0" smtClean="0">
                  <a:solidFill>
                    <a:srgbClr val="0066FF"/>
                  </a:solidFill>
                </a:rPr>
                <a:t>N. Herrmann (UHD), </a:t>
              </a:r>
              <a:r>
                <a:rPr lang="de-DE" sz="800" dirty="0" err="1" smtClean="0"/>
                <a:t>Dep</a:t>
              </a:r>
              <a:r>
                <a:rPr lang="de-DE" sz="800" dirty="0" smtClean="0"/>
                <a:t>. </a:t>
              </a:r>
              <a:r>
                <a:rPr lang="de-DE" sz="800" dirty="0" smtClean="0">
                  <a:solidFill>
                    <a:srgbClr val="0066FF"/>
                  </a:solidFill>
                </a:rPr>
                <a:t>S</a:t>
              </a:r>
              <a:r>
                <a:rPr lang="de-DE" sz="800" dirty="0">
                  <a:solidFill>
                    <a:srgbClr val="0066FF"/>
                  </a:solidFill>
                </a:rPr>
                <a:t>. </a:t>
              </a:r>
              <a:r>
                <a:rPr lang="de-DE" sz="800" dirty="0" smtClean="0">
                  <a:solidFill>
                    <a:srgbClr val="0066FF"/>
                  </a:solidFill>
                </a:rPr>
                <a:t>Chattopadhyay (VECC) </a:t>
              </a:r>
              <a:r>
                <a:rPr lang="de-DE" sz="800" dirty="0" smtClean="0">
                  <a:solidFill>
                    <a:srgbClr val="0066FF"/>
                  </a:solidFill>
                </a:rPr>
                <a:t>, </a:t>
              </a:r>
              <a:r>
                <a:rPr lang="de-DE" sz="800" dirty="0" smtClean="0">
                  <a:solidFill>
                    <a:srgbClr val="0066FF"/>
                  </a:solidFill>
                </a:rPr>
                <a:t>V. </a:t>
              </a:r>
              <a:r>
                <a:rPr lang="de-DE" sz="800" dirty="0" err="1" smtClean="0">
                  <a:solidFill>
                    <a:srgbClr val="0066FF"/>
                  </a:solidFill>
                </a:rPr>
                <a:t>Ladygin</a:t>
              </a:r>
              <a:r>
                <a:rPr lang="de-DE" sz="800" dirty="0" smtClean="0">
                  <a:solidFill>
                    <a:srgbClr val="0066FF"/>
                  </a:solidFill>
                </a:rPr>
                <a:t> (JINR)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5575308" y="3338990"/>
              <a:ext cx="16866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Hadron</a:t>
              </a:r>
              <a:r>
                <a:rPr lang="de-DE" sz="1400" dirty="0" smtClean="0"/>
                <a:t>   </a:t>
              </a:r>
              <a:r>
                <a:rPr lang="de-DE" sz="800" dirty="0" smtClean="0">
                  <a:solidFill>
                    <a:srgbClr val="0066FF"/>
                  </a:solidFill>
                </a:rPr>
                <a:t>I. Vassiliev (GSI)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5575308" y="3592420"/>
              <a:ext cx="1725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Dilepton</a:t>
              </a:r>
              <a:r>
                <a:rPr lang="de-DE" sz="1400" dirty="0" smtClean="0"/>
                <a:t> </a:t>
              </a:r>
              <a:r>
                <a:rPr lang="de-DE" sz="800" dirty="0" smtClean="0">
                  <a:solidFill>
                    <a:srgbClr val="0066FF"/>
                  </a:solidFill>
                </a:rPr>
                <a:t>T. </a:t>
              </a:r>
              <a:r>
                <a:rPr lang="de-DE" sz="800" dirty="0">
                  <a:solidFill>
                    <a:srgbClr val="0066FF"/>
                  </a:solidFill>
                </a:rPr>
                <a:t>G</a:t>
              </a:r>
              <a:r>
                <a:rPr lang="de-DE" sz="800" dirty="0" smtClean="0">
                  <a:solidFill>
                    <a:srgbClr val="0066FF"/>
                  </a:solidFill>
                </a:rPr>
                <a:t>alatyuk (TUD)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5575308" y="3873025"/>
              <a:ext cx="19527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C2F        </a:t>
              </a:r>
              <a:r>
                <a:rPr lang="de-DE" sz="800" dirty="0" smtClean="0">
                  <a:solidFill>
                    <a:srgbClr val="0066FF"/>
                  </a:solidFill>
                </a:rPr>
                <a:t>I. Selyuzhenkov (GSI) 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5575308" y="4154945"/>
              <a:ext cx="1891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Charm</a:t>
              </a:r>
              <a:r>
                <a:rPr lang="de-DE" sz="1400" dirty="0" smtClean="0"/>
                <a:t>   </a:t>
              </a:r>
              <a:r>
                <a:rPr lang="de-DE" sz="800" dirty="0">
                  <a:solidFill>
                    <a:srgbClr val="0066FF"/>
                  </a:solidFill>
                </a:rPr>
                <a:t> </a:t>
              </a:r>
              <a:r>
                <a:rPr lang="de-DE" sz="800" dirty="0" smtClean="0">
                  <a:solidFill>
                    <a:srgbClr val="0066FF"/>
                  </a:solidFill>
                </a:rPr>
                <a:t>(M. </a:t>
              </a:r>
              <a:r>
                <a:rPr lang="de-DE" sz="800" dirty="0" err="1" smtClean="0">
                  <a:solidFill>
                    <a:srgbClr val="0066FF"/>
                  </a:solidFill>
                </a:rPr>
                <a:t>Deveaux</a:t>
              </a:r>
              <a:r>
                <a:rPr lang="de-DE" sz="800" dirty="0" smtClean="0">
                  <a:solidFill>
                    <a:srgbClr val="0066FF"/>
                  </a:solidFill>
                </a:rPr>
                <a:t> (UFRA))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191231" y="5301629"/>
              <a:ext cx="4742004" cy="1384995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/>
                <a:t>Acronyms</a:t>
              </a:r>
              <a:endParaRPr lang="de-DE" sz="1200" dirty="0" smtClean="0"/>
            </a:p>
            <a:p>
              <a:r>
                <a:rPr lang="de-DE" sz="800" dirty="0" smtClean="0"/>
                <a:t>MVD – Micro Vertex </a:t>
              </a:r>
              <a:r>
                <a:rPr lang="de-DE" sz="800" dirty="0" err="1" smtClean="0"/>
                <a:t>Detector</a:t>
              </a:r>
              <a:r>
                <a:rPr lang="de-DE" sz="800" dirty="0" smtClean="0"/>
                <a:t>		SIM - </a:t>
              </a:r>
              <a:r>
                <a:rPr lang="de-DE" sz="800" dirty="0" err="1" smtClean="0"/>
                <a:t>SIMulation</a:t>
              </a:r>
              <a:endParaRPr lang="de-DE" sz="800" dirty="0" smtClean="0"/>
            </a:p>
            <a:p>
              <a:r>
                <a:rPr lang="de-DE" sz="800" dirty="0" smtClean="0"/>
                <a:t>STS – Silicon Tracking System		EDC – Experiment &amp; </a:t>
              </a:r>
              <a:r>
                <a:rPr lang="de-DE" sz="800" dirty="0" err="1" smtClean="0"/>
                <a:t>Detector</a:t>
              </a:r>
              <a:r>
                <a:rPr lang="de-DE" sz="800" dirty="0" smtClean="0"/>
                <a:t> Control  </a:t>
              </a:r>
            </a:p>
            <a:p>
              <a:r>
                <a:rPr lang="de-DE" sz="800" dirty="0" smtClean="0"/>
                <a:t>MUCH – </a:t>
              </a:r>
              <a:r>
                <a:rPr lang="de-DE" sz="800" dirty="0" err="1" smtClean="0"/>
                <a:t>MUon</a:t>
              </a:r>
              <a:r>
                <a:rPr lang="de-DE" sz="800" dirty="0" smtClean="0"/>
                <a:t> Chambers		ODM – Online Data Management </a:t>
              </a:r>
            </a:p>
            <a:p>
              <a:r>
                <a:rPr lang="de-DE" sz="800" dirty="0" smtClean="0"/>
                <a:t>RICH – Ring Imaging Cherenkov </a:t>
              </a:r>
              <a:r>
                <a:rPr lang="de-DE" sz="800" dirty="0" err="1" smtClean="0"/>
                <a:t>detector</a:t>
              </a:r>
              <a:r>
                <a:rPr lang="de-DE" sz="800" dirty="0" smtClean="0"/>
                <a:t>	DPF – Data Processing Framework</a:t>
              </a:r>
            </a:p>
            <a:p>
              <a:r>
                <a:rPr lang="de-DE" sz="800" dirty="0" smtClean="0"/>
                <a:t>TRD – Transition Radiation </a:t>
              </a:r>
              <a:r>
                <a:rPr lang="de-DE" sz="800" dirty="0" err="1" smtClean="0"/>
                <a:t>Detector</a:t>
              </a:r>
              <a:r>
                <a:rPr lang="de-DE" sz="800" dirty="0" smtClean="0"/>
                <a:t>		ALG – </a:t>
              </a:r>
              <a:r>
                <a:rPr lang="de-DE" sz="800" dirty="0" err="1" smtClean="0"/>
                <a:t>ALGorithms</a:t>
              </a:r>
              <a:r>
                <a:rPr lang="de-DE" sz="800" dirty="0" smtClean="0"/>
                <a:t> </a:t>
              </a:r>
            </a:p>
            <a:p>
              <a:r>
                <a:rPr lang="de-DE" sz="800" dirty="0" smtClean="0"/>
                <a:t>TOF – Tim </a:t>
              </a:r>
              <a:r>
                <a:rPr lang="de-DE" sz="800" dirty="0" err="1" smtClean="0"/>
                <a:t>Of</a:t>
              </a:r>
              <a:r>
                <a:rPr lang="de-DE" sz="800" dirty="0" smtClean="0"/>
                <a:t> Flight </a:t>
              </a:r>
              <a:r>
                <a:rPr lang="de-DE" sz="800" dirty="0" err="1" smtClean="0"/>
                <a:t>detector</a:t>
              </a:r>
              <a:r>
                <a:rPr lang="de-DE" sz="800" dirty="0" smtClean="0"/>
                <a:t>		OAE – Offline Analysis Environment </a:t>
              </a:r>
            </a:p>
            <a:p>
              <a:r>
                <a:rPr lang="de-DE" sz="800" dirty="0" smtClean="0"/>
                <a:t>ECAL – </a:t>
              </a:r>
              <a:r>
                <a:rPr lang="de-DE" sz="800" dirty="0" err="1" smtClean="0"/>
                <a:t>Electromagnetic</a:t>
              </a:r>
              <a:r>
                <a:rPr lang="de-DE" sz="800" dirty="0" smtClean="0"/>
                <a:t> </a:t>
              </a:r>
              <a:r>
                <a:rPr lang="de-DE" sz="800" dirty="0" err="1" smtClean="0"/>
                <a:t>CALorimeter</a:t>
              </a:r>
              <a:r>
                <a:rPr lang="de-DE" sz="800" dirty="0" smtClean="0"/>
                <a:t>		INF – </a:t>
              </a:r>
              <a:r>
                <a:rPr lang="de-DE" sz="800" dirty="0" err="1" smtClean="0"/>
                <a:t>software</a:t>
              </a:r>
              <a:r>
                <a:rPr lang="de-DE" sz="800" dirty="0" smtClean="0"/>
                <a:t> </a:t>
              </a:r>
              <a:r>
                <a:rPr lang="de-DE" sz="800" dirty="0" err="1" smtClean="0"/>
                <a:t>INFrastructure</a:t>
              </a:r>
              <a:endParaRPr lang="de-DE" sz="800" dirty="0" smtClean="0"/>
            </a:p>
            <a:p>
              <a:r>
                <a:rPr lang="de-DE" sz="800" dirty="0" smtClean="0"/>
                <a:t>DAQ – Data </a:t>
              </a:r>
              <a:r>
                <a:rPr lang="de-DE" sz="800" dirty="0" err="1" smtClean="0"/>
                <a:t>AcQuisition</a:t>
              </a:r>
              <a:r>
                <a:rPr lang="de-DE" sz="800" dirty="0" smtClean="0"/>
                <a:t> </a:t>
              </a:r>
              <a:r>
                <a:rPr lang="de-DE" sz="800" dirty="0" err="1" smtClean="0"/>
                <a:t>system</a:t>
              </a:r>
              <a:r>
                <a:rPr lang="de-DE" sz="800" dirty="0" smtClean="0"/>
                <a:t>		</a:t>
              </a:r>
            </a:p>
            <a:p>
              <a:r>
                <a:rPr lang="de-DE" sz="800" dirty="0" smtClean="0"/>
                <a:t>FLES- IN – First Level </a:t>
              </a:r>
              <a:r>
                <a:rPr lang="de-DE" sz="800" dirty="0" err="1" smtClean="0"/>
                <a:t>Selector</a:t>
              </a:r>
              <a:r>
                <a:rPr lang="de-DE" sz="800" dirty="0" smtClean="0"/>
                <a:t> – Input Nodes  	</a:t>
              </a:r>
              <a:r>
                <a:rPr lang="de-DE" sz="800" dirty="0"/>
                <a:t> C2F – </a:t>
              </a:r>
              <a:r>
                <a:rPr lang="de-DE" sz="800" dirty="0" err="1"/>
                <a:t>Correlation</a:t>
              </a:r>
              <a:r>
                <a:rPr lang="de-DE" sz="800" dirty="0"/>
                <a:t>, Flow, </a:t>
              </a:r>
              <a:r>
                <a:rPr lang="de-DE" sz="800" dirty="0" err="1"/>
                <a:t>Fluctuations</a:t>
              </a:r>
              <a:endParaRPr lang="de-DE" sz="800" dirty="0"/>
            </a:p>
          </p:txBody>
        </p:sp>
        <p:cxnSp>
          <p:nvCxnSpPr>
            <p:cNvPr id="44" name="Gerader Verbinder 43"/>
            <p:cNvCxnSpPr>
              <a:stCxn id="12" idx="2"/>
              <a:endCxn id="38" idx="0"/>
            </p:cNvCxnSpPr>
            <p:nvPr/>
          </p:nvCxnSpPr>
          <p:spPr>
            <a:xfrm>
              <a:off x="4236153" y="1221574"/>
              <a:ext cx="1" cy="141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44"/>
            <p:cNvCxnSpPr>
              <a:stCxn id="38" idx="2"/>
              <a:endCxn id="13" idx="0"/>
            </p:cNvCxnSpPr>
            <p:nvPr/>
          </p:nvCxnSpPr>
          <p:spPr>
            <a:xfrm flipH="1">
              <a:off x="4236153" y="1732588"/>
              <a:ext cx="1" cy="16616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winkelter Verbinder 45"/>
            <p:cNvCxnSpPr>
              <a:stCxn id="15" idx="0"/>
              <a:endCxn id="13" idx="2"/>
            </p:cNvCxnSpPr>
            <p:nvPr/>
          </p:nvCxnSpPr>
          <p:spPr>
            <a:xfrm rot="5400000" flipH="1" flipV="1">
              <a:off x="2301386" y="684143"/>
              <a:ext cx="350828" cy="3518706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winkelter Verbinder 46"/>
            <p:cNvCxnSpPr>
              <a:stCxn id="13" idx="2"/>
            </p:cNvCxnSpPr>
            <p:nvPr/>
          </p:nvCxnSpPr>
          <p:spPr>
            <a:xfrm rot="16200000" flipH="1">
              <a:off x="5974428" y="529806"/>
              <a:ext cx="169479" cy="3646029"/>
            </a:xfrm>
            <a:prstGeom prst="bentConnector2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/>
            <p:cNvCxnSpPr>
              <a:stCxn id="14" idx="0"/>
            </p:cNvCxnSpPr>
            <p:nvPr/>
          </p:nvCxnSpPr>
          <p:spPr>
            <a:xfrm flipH="1" flipV="1">
              <a:off x="2290042" y="2443496"/>
              <a:ext cx="1146" cy="17541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/>
            <p:cNvCxnSpPr>
              <a:stCxn id="16" idx="0"/>
            </p:cNvCxnSpPr>
            <p:nvPr/>
          </p:nvCxnSpPr>
          <p:spPr>
            <a:xfrm flipV="1">
              <a:off x="4236151" y="2394416"/>
              <a:ext cx="3" cy="21262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r Verbinder 49"/>
            <p:cNvCxnSpPr>
              <a:stCxn id="17" idx="0"/>
            </p:cNvCxnSpPr>
            <p:nvPr/>
          </p:nvCxnSpPr>
          <p:spPr>
            <a:xfrm flipV="1">
              <a:off x="5949033" y="2437561"/>
              <a:ext cx="0" cy="18134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r Verbinder 50"/>
            <p:cNvCxnSpPr>
              <a:stCxn id="18" idx="0"/>
            </p:cNvCxnSpPr>
            <p:nvPr/>
          </p:nvCxnSpPr>
          <p:spPr>
            <a:xfrm flipV="1">
              <a:off x="7882182" y="2437561"/>
              <a:ext cx="0" cy="18134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/>
            <p:cNvCxnSpPr/>
            <p:nvPr/>
          </p:nvCxnSpPr>
          <p:spPr>
            <a:xfrm>
              <a:off x="1781690" y="3253371"/>
              <a:ext cx="0" cy="332614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/>
            <p:cNvCxnSpPr/>
            <p:nvPr/>
          </p:nvCxnSpPr>
          <p:spPr>
            <a:xfrm>
              <a:off x="3626895" y="3238750"/>
              <a:ext cx="0" cy="190044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/>
            <p:cNvCxnSpPr>
              <a:stCxn id="19" idx="1"/>
              <a:endCxn id="19" idx="1"/>
            </p:cNvCxnSpPr>
            <p:nvPr/>
          </p:nvCxnSpPr>
          <p:spPr>
            <a:xfrm>
              <a:off x="1854440" y="3492879"/>
              <a:ext cx="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54"/>
            <p:cNvCxnSpPr/>
            <p:nvPr/>
          </p:nvCxnSpPr>
          <p:spPr>
            <a:xfrm>
              <a:off x="1781690" y="3492879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/>
            <p:cNvCxnSpPr/>
            <p:nvPr/>
          </p:nvCxnSpPr>
          <p:spPr>
            <a:xfrm>
              <a:off x="1781690" y="3789040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/>
            <p:cNvCxnSpPr/>
            <p:nvPr/>
          </p:nvCxnSpPr>
          <p:spPr>
            <a:xfrm>
              <a:off x="1781690" y="4059070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/>
            <p:cNvCxnSpPr/>
            <p:nvPr/>
          </p:nvCxnSpPr>
          <p:spPr>
            <a:xfrm>
              <a:off x="1781690" y="4329100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r Verbinder 58"/>
            <p:cNvCxnSpPr/>
            <p:nvPr/>
          </p:nvCxnSpPr>
          <p:spPr>
            <a:xfrm>
              <a:off x="1781690" y="4599130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/>
            <p:cNvCxnSpPr/>
            <p:nvPr/>
          </p:nvCxnSpPr>
          <p:spPr>
            <a:xfrm>
              <a:off x="1781690" y="4914165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r Verbinder 60"/>
            <p:cNvCxnSpPr/>
            <p:nvPr/>
          </p:nvCxnSpPr>
          <p:spPr>
            <a:xfrm>
              <a:off x="1781690" y="5184195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/>
            <p:cNvCxnSpPr/>
            <p:nvPr/>
          </p:nvCxnSpPr>
          <p:spPr>
            <a:xfrm>
              <a:off x="1781690" y="5454225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/>
            <p:cNvCxnSpPr/>
            <p:nvPr/>
          </p:nvCxnSpPr>
          <p:spPr>
            <a:xfrm>
              <a:off x="1781690" y="5769260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r Verbinder 63"/>
            <p:cNvCxnSpPr/>
            <p:nvPr/>
          </p:nvCxnSpPr>
          <p:spPr>
            <a:xfrm>
              <a:off x="1781690" y="6039290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/>
            <p:cNvCxnSpPr/>
            <p:nvPr/>
          </p:nvCxnSpPr>
          <p:spPr>
            <a:xfrm>
              <a:off x="1781690" y="6309320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/>
            <p:cNvCxnSpPr/>
            <p:nvPr/>
          </p:nvCxnSpPr>
          <p:spPr>
            <a:xfrm>
              <a:off x="1781690" y="6579350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/>
            <p:cNvCxnSpPr/>
            <p:nvPr/>
          </p:nvCxnSpPr>
          <p:spPr>
            <a:xfrm>
              <a:off x="3626895" y="3474005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/>
            <p:cNvCxnSpPr/>
            <p:nvPr/>
          </p:nvCxnSpPr>
          <p:spPr>
            <a:xfrm>
              <a:off x="3626895" y="3744035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/>
            <p:cNvCxnSpPr/>
            <p:nvPr/>
          </p:nvCxnSpPr>
          <p:spPr>
            <a:xfrm>
              <a:off x="3626895" y="4014065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r Verbinder 69"/>
            <p:cNvCxnSpPr/>
            <p:nvPr/>
          </p:nvCxnSpPr>
          <p:spPr>
            <a:xfrm>
              <a:off x="3626895" y="4284095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r Verbinder 70"/>
            <p:cNvCxnSpPr/>
            <p:nvPr/>
          </p:nvCxnSpPr>
          <p:spPr>
            <a:xfrm>
              <a:off x="3626895" y="4554125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/>
            <p:cNvCxnSpPr/>
            <p:nvPr/>
          </p:nvCxnSpPr>
          <p:spPr>
            <a:xfrm>
              <a:off x="3626895" y="4869160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r Verbinder 72"/>
            <p:cNvCxnSpPr/>
            <p:nvPr/>
          </p:nvCxnSpPr>
          <p:spPr>
            <a:xfrm>
              <a:off x="3626895" y="5139190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/>
            <p:cNvCxnSpPr/>
            <p:nvPr/>
          </p:nvCxnSpPr>
          <p:spPr>
            <a:xfrm>
              <a:off x="5517105" y="3259303"/>
              <a:ext cx="0" cy="10697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r Verbinder 74"/>
            <p:cNvCxnSpPr/>
            <p:nvPr/>
          </p:nvCxnSpPr>
          <p:spPr>
            <a:xfrm>
              <a:off x="5517105" y="3744035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/>
            <p:cNvCxnSpPr/>
            <p:nvPr/>
          </p:nvCxnSpPr>
          <p:spPr>
            <a:xfrm>
              <a:off x="5517105" y="3519010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r Verbinder 76"/>
            <p:cNvCxnSpPr/>
            <p:nvPr/>
          </p:nvCxnSpPr>
          <p:spPr>
            <a:xfrm>
              <a:off x="5517105" y="4014065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/>
            <p:cNvCxnSpPr/>
            <p:nvPr/>
          </p:nvCxnSpPr>
          <p:spPr>
            <a:xfrm>
              <a:off x="5517105" y="4329100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feld 78"/>
            <p:cNvSpPr txBox="1"/>
            <p:nvPr/>
          </p:nvSpPr>
          <p:spPr>
            <a:xfrm>
              <a:off x="296525" y="3344396"/>
              <a:ext cx="83388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China  </a:t>
              </a:r>
            </a:p>
            <a:p>
              <a:r>
                <a:rPr lang="de-DE" sz="800" dirty="0" smtClean="0">
                  <a:solidFill>
                    <a:srgbClr val="0066FF"/>
                  </a:solidFill>
                </a:rPr>
                <a:t>N. Xu (CCNU)</a:t>
              </a:r>
              <a:endParaRPr lang="de-DE" sz="800" dirty="0">
                <a:solidFill>
                  <a:srgbClr val="0066FF"/>
                </a:solidFill>
              </a:endParaRPr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296525" y="3650958"/>
              <a:ext cx="11288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Czech Rep</a:t>
              </a:r>
              <a:r>
                <a:rPr lang="de-DE" sz="800" dirty="0" smtClean="0">
                  <a:solidFill>
                    <a:srgbClr val="0066FF"/>
                  </a:solidFill>
                </a:rPr>
                <a:t>. </a:t>
              </a:r>
            </a:p>
            <a:p>
              <a:r>
                <a:rPr lang="de-DE" sz="800" dirty="0" smtClean="0">
                  <a:solidFill>
                    <a:srgbClr val="0066FF"/>
                  </a:solidFill>
                </a:rPr>
                <a:t>A. Kugler (NPI-CAS)</a:t>
              </a:r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299438" y="3957520"/>
              <a:ext cx="101181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Germany </a:t>
              </a:r>
            </a:p>
            <a:p>
              <a:r>
                <a:rPr lang="de-DE" sz="800" dirty="0" err="1" smtClean="0">
                  <a:solidFill>
                    <a:srgbClr val="0066FF"/>
                  </a:solidFill>
                </a:rPr>
                <a:t>K.Kampert</a:t>
              </a:r>
              <a:r>
                <a:rPr lang="de-DE" sz="800" dirty="0" smtClean="0">
                  <a:solidFill>
                    <a:srgbClr val="0066FF"/>
                  </a:solidFill>
                </a:rPr>
                <a:t> (UWU)</a:t>
              </a: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296525" y="4570644"/>
              <a:ext cx="13372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India</a:t>
              </a:r>
              <a:r>
                <a:rPr lang="de-DE" sz="1400" dirty="0" smtClean="0"/>
                <a:t> </a:t>
              </a:r>
            </a:p>
            <a:p>
              <a:r>
                <a:rPr lang="de-DE" sz="800" dirty="0" smtClean="0">
                  <a:solidFill>
                    <a:srgbClr val="0066FF"/>
                  </a:solidFill>
                </a:rPr>
                <a:t>S. </a:t>
              </a:r>
              <a:r>
                <a:rPr lang="de-DE" sz="800" dirty="0" err="1" smtClean="0">
                  <a:solidFill>
                    <a:srgbClr val="0066FF"/>
                  </a:solidFill>
                </a:rPr>
                <a:t>Chattopaghay</a:t>
              </a:r>
              <a:r>
                <a:rPr lang="de-DE" sz="800" dirty="0" smtClean="0">
                  <a:solidFill>
                    <a:srgbClr val="0066FF"/>
                  </a:solidFill>
                </a:rPr>
                <a:t> (VECC)</a:t>
              </a:r>
            </a:p>
          </p:txBody>
        </p:sp>
        <p:sp>
          <p:nvSpPr>
            <p:cNvPr id="83" name="Textfeld 82"/>
            <p:cNvSpPr txBox="1"/>
            <p:nvPr/>
          </p:nvSpPr>
          <p:spPr>
            <a:xfrm>
              <a:off x="296525" y="5183768"/>
              <a:ext cx="9909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Poland</a:t>
              </a:r>
              <a:r>
                <a:rPr lang="de-DE" sz="1400" dirty="0" smtClean="0"/>
                <a:t> </a:t>
              </a:r>
            </a:p>
            <a:p>
              <a:r>
                <a:rPr lang="de-DE" sz="800" dirty="0" err="1" smtClean="0">
                  <a:solidFill>
                    <a:srgbClr val="0066FF"/>
                  </a:solidFill>
                </a:rPr>
                <a:t>P.Staszel</a:t>
              </a:r>
              <a:r>
                <a:rPr lang="de-DE" sz="800" dirty="0" smtClean="0">
                  <a:solidFill>
                    <a:srgbClr val="0066FF"/>
                  </a:solidFill>
                </a:rPr>
                <a:t> (UJAG)</a:t>
              </a:r>
              <a:endParaRPr lang="de-DE" sz="1400" dirty="0" smtClean="0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296525" y="5796892"/>
              <a:ext cx="9685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Russia</a:t>
              </a:r>
              <a:r>
                <a:rPr lang="de-DE" sz="1400" dirty="0" smtClean="0"/>
                <a:t> </a:t>
              </a:r>
            </a:p>
            <a:p>
              <a:r>
                <a:rPr lang="de-DE" sz="800" dirty="0" smtClean="0">
                  <a:solidFill>
                    <a:srgbClr val="0066FF"/>
                  </a:solidFill>
                </a:rPr>
                <a:t>Y. Zaitsev (ITEP)</a:t>
              </a:r>
            </a:p>
          </p:txBody>
        </p:sp>
        <p:sp>
          <p:nvSpPr>
            <p:cNvPr id="85" name="Textfeld 84"/>
            <p:cNvSpPr txBox="1"/>
            <p:nvPr/>
          </p:nvSpPr>
          <p:spPr>
            <a:xfrm>
              <a:off x="296525" y="4264082"/>
              <a:ext cx="9364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Hungary</a:t>
              </a:r>
              <a:r>
                <a:rPr lang="de-DE" sz="1400" dirty="0" smtClean="0"/>
                <a:t> </a:t>
              </a:r>
            </a:p>
            <a:p>
              <a:r>
                <a:rPr lang="de-DE" sz="800" dirty="0" smtClean="0">
                  <a:solidFill>
                    <a:srgbClr val="0066FF"/>
                  </a:solidFill>
                </a:rPr>
                <a:t>G. Wolf (WRCP)</a:t>
              </a:r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296525" y="5490330"/>
              <a:ext cx="11929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Romania </a:t>
              </a:r>
            </a:p>
            <a:p>
              <a:r>
                <a:rPr lang="de-DE" sz="800" dirty="0" smtClean="0">
                  <a:solidFill>
                    <a:srgbClr val="0066FF"/>
                  </a:solidFill>
                </a:rPr>
                <a:t>M. Petrovici (IFIN-HH)</a:t>
              </a:r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296525" y="6103458"/>
              <a:ext cx="10615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Ukraine </a:t>
              </a:r>
            </a:p>
            <a:p>
              <a:r>
                <a:rPr lang="de-DE" sz="800" dirty="0" smtClean="0">
                  <a:solidFill>
                    <a:srgbClr val="0066FF"/>
                  </a:solidFill>
                </a:rPr>
                <a:t>V. </a:t>
              </a:r>
              <a:r>
                <a:rPr lang="de-DE" sz="800" dirty="0" err="1" smtClean="0">
                  <a:solidFill>
                    <a:srgbClr val="0066FF"/>
                  </a:solidFill>
                </a:rPr>
                <a:t>Putgatch</a:t>
              </a:r>
              <a:r>
                <a:rPr lang="de-DE" sz="800" dirty="0" smtClean="0">
                  <a:solidFill>
                    <a:srgbClr val="0066FF"/>
                  </a:solidFill>
                </a:rPr>
                <a:t> (KINR)</a:t>
              </a:r>
            </a:p>
          </p:txBody>
        </p:sp>
        <p:cxnSp>
          <p:nvCxnSpPr>
            <p:cNvPr id="88" name="Gerader Verbinder 87"/>
            <p:cNvCxnSpPr/>
            <p:nvPr/>
          </p:nvCxnSpPr>
          <p:spPr>
            <a:xfrm>
              <a:off x="206515" y="3259303"/>
              <a:ext cx="0" cy="305001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r Verbinder 88"/>
            <p:cNvCxnSpPr/>
            <p:nvPr/>
          </p:nvCxnSpPr>
          <p:spPr>
            <a:xfrm>
              <a:off x="206515" y="3474005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/>
            <p:cNvCxnSpPr/>
            <p:nvPr/>
          </p:nvCxnSpPr>
          <p:spPr>
            <a:xfrm>
              <a:off x="206515" y="3834045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/>
            <p:cNvCxnSpPr/>
            <p:nvPr/>
          </p:nvCxnSpPr>
          <p:spPr>
            <a:xfrm>
              <a:off x="206515" y="4104075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r Verbinder 91"/>
            <p:cNvCxnSpPr/>
            <p:nvPr/>
          </p:nvCxnSpPr>
          <p:spPr>
            <a:xfrm>
              <a:off x="206515" y="4419110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r Verbinder 92"/>
            <p:cNvCxnSpPr/>
            <p:nvPr/>
          </p:nvCxnSpPr>
          <p:spPr>
            <a:xfrm>
              <a:off x="206515" y="4734145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r Verbinder 93"/>
            <p:cNvCxnSpPr/>
            <p:nvPr/>
          </p:nvCxnSpPr>
          <p:spPr>
            <a:xfrm>
              <a:off x="206515" y="5049180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r Verbinder 94"/>
            <p:cNvCxnSpPr/>
            <p:nvPr/>
          </p:nvCxnSpPr>
          <p:spPr>
            <a:xfrm>
              <a:off x="206515" y="5319210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r Verbinder 95"/>
            <p:cNvCxnSpPr/>
            <p:nvPr/>
          </p:nvCxnSpPr>
          <p:spPr>
            <a:xfrm>
              <a:off x="206515" y="5949280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r Verbinder 96"/>
            <p:cNvCxnSpPr/>
            <p:nvPr/>
          </p:nvCxnSpPr>
          <p:spPr>
            <a:xfrm>
              <a:off x="206515" y="6264315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feld 97"/>
            <p:cNvSpPr txBox="1"/>
            <p:nvPr/>
          </p:nvSpPr>
          <p:spPr>
            <a:xfrm>
              <a:off x="296525" y="4877206"/>
              <a:ext cx="8370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Korea </a:t>
              </a:r>
            </a:p>
            <a:p>
              <a:r>
                <a:rPr lang="de-DE" sz="800" dirty="0" smtClean="0">
                  <a:solidFill>
                    <a:srgbClr val="0066FF"/>
                  </a:solidFill>
                </a:rPr>
                <a:t>I.-</a:t>
              </a:r>
              <a:r>
                <a:rPr lang="de-DE" sz="800" dirty="0" err="1" smtClean="0">
                  <a:solidFill>
                    <a:srgbClr val="0066FF"/>
                  </a:solidFill>
                </a:rPr>
                <a:t>K.Yoo</a:t>
              </a:r>
              <a:r>
                <a:rPr lang="de-DE" sz="800" dirty="0" smtClean="0">
                  <a:solidFill>
                    <a:srgbClr val="0066FF"/>
                  </a:solidFill>
                </a:rPr>
                <a:t> (PNU</a:t>
              </a:r>
              <a:endParaRPr lang="de-DE" sz="1400" dirty="0" smtClean="0"/>
            </a:p>
          </p:txBody>
        </p:sp>
        <p:cxnSp>
          <p:nvCxnSpPr>
            <p:cNvPr id="99" name="Gerader Verbinder 98"/>
            <p:cNvCxnSpPr/>
            <p:nvPr/>
          </p:nvCxnSpPr>
          <p:spPr>
            <a:xfrm>
              <a:off x="206515" y="5634245"/>
              <a:ext cx="10727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74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862" y="1803885"/>
            <a:ext cx="1942801" cy="152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046" y="1957376"/>
            <a:ext cx="1971968" cy="12097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CBM – FAIR Phase 0 </a:t>
            </a:r>
            <a:r>
              <a:rPr lang="de-DE" dirty="0" err="1"/>
              <a:t>projects</a:t>
            </a:r>
            <a:r>
              <a:rPr lang="de-DE" dirty="0"/>
              <a:t> (2018 – </a:t>
            </a:r>
            <a:r>
              <a:rPr lang="de-DE" dirty="0" smtClean="0"/>
              <a:t>2024)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114534" y="752921"/>
            <a:ext cx="6376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 kern="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1. Install, commission and use 430 out of 1100 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kern="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CBM RICH multi-anode photo-multipliers (MAPMT)  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kern="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</a:t>
            </a:r>
            <a:r>
              <a:rPr lang="en-GB" kern="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including FEE in </a:t>
            </a:r>
            <a:r>
              <a:rPr lang="en-GB" kern="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HADES RICH photon detector</a:t>
            </a:r>
          </a:p>
        </p:txBody>
      </p:sp>
      <p:pic>
        <p:nvPicPr>
          <p:cNvPr id="22" name="Shape 283"/>
          <p:cNvPicPr preferRelativeResize="0"/>
          <p:nvPr/>
        </p:nvPicPr>
        <p:blipFill rotWithShape="1">
          <a:blip r:embed="rId4">
            <a:alphaModFix/>
          </a:blip>
          <a:srcRect l="20843" t="14823" r="27998" b="15343"/>
          <a:stretch/>
        </p:blipFill>
        <p:spPr>
          <a:xfrm>
            <a:off x="6239835" y="788611"/>
            <a:ext cx="2386608" cy="117040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feld 22"/>
          <p:cNvSpPr txBox="1"/>
          <p:nvPr/>
        </p:nvSpPr>
        <p:spPr>
          <a:xfrm>
            <a:off x="78026" y="1731522"/>
            <a:ext cx="5422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endParaRPr lang="de-DE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10%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CBM TOF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modules</a:t>
            </a:r>
            <a:endParaRPr lang="de-DE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including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-out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chain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at STAR/RHIC </a:t>
            </a:r>
            <a:r>
              <a:rPr lang="en-US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(BES II 2019/2020)</a:t>
            </a:r>
            <a:endParaRPr lang="de-DE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35496" y="3212976"/>
            <a:ext cx="797159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Upgrade BM@N </a:t>
            </a:r>
            <a:r>
              <a:rPr lang="en-US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</a:p>
          <a:p>
            <a:r>
              <a:rPr lang="en-US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with </a:t>
            </a:r>
            <a:r>
              <a:rPr lang="en-US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 Silicon stations of CBM/STS </a:t>
            </a:r>
            <a:r>
              <a:rPr lang="en-US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design 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endParaRPr lang="de-DE" dirty="0" smtClean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BM@N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Nuclotron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JINR/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endParaRPr lang="de-DE" dirty="0" smtClean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(</a:t>
            </a:r>
            <a:r>
              <a:rPr lang="en-US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Au-beams in late 2020)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de-DE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68033" y="4658015"/>
            <a:ext cx="7971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Project</a:t>
            </a:r>
          </a:p>
          <a:p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Spectator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8836" r="4302" b="12579"/>
          <a:stretch/>
        </p:blipFill>
        <p:spPr bwMode="auto">
          <a:xfrm>
            <a:off x="5569486" y="3314294"/>
            <a:ext cx="1321933" cy="130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Рисунок 12" descr="cbmn.png"/>
          <p:cNvPicPr>
            <a:picLocks noChangeAspect="1"/>
          </p:cNvPicPr>
          <p:nvPr/>
        </p:nvPicPr>
        <p:blipFill rotWithShape="1">
          <a:blip r:embed="rId6" cstate="print"/>
          <a:srcRect t="16973" b="8045"/>
          <a:stretch/>
        </p:blipFill>
        <p:spPr>
          <a:xfrm>
            <a:off x="7158091" y="3261670"/>
            <a:ext cx="1862326" cy="1561840"/>
          </a:xfrm>
          <a:prstGeom prst="rect">
            <a:avLst/>
          </a:prstGeom>
        </p:spPr>
      </p:pic>
      <p:cxnSp>
        <p:nvCxnSpPr>
          <p:cNvPr id="30" name="Gerade Verbindung mit Pfeil 29"/>
          <p:cNvCxnSpPr/>
          <p:nvPr/>
        </p:nvCxnSpPr>
        <p:spPr>
          <a:xfrm flipV="1">
            <a:off x="6779763" y="3744251"/>
            <a:ext cx="938768" cy="21602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1" name="Gerade Verbindung mit Pfeil 30"/>
          <p:cNvCxnSpPr/>
          <p:nvPr/>
        </p:nvCxnSpPr>
        <p:spPr>
          <a:xfrm>
            <a:off x="5337085" y="2511807"/>
            <a:ext cx="2325095" cy="8205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32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166" y="4790254"/>
            <a:ext cx="3395083" cy="189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hteck 33"/>
          <p:cNvSpPr/>
          <p:nvPr/>
        </p:nvSpPr>
        <p:spPr>
          <a:xfrm>
            <a:off x="0" y="5556524"/>
            <a:ext cx="7971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5. mini CBM (mCBM@SIS18)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demonstrator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endParaRPr lang="de-DE" dirty="0" smtClean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full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CBM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taking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chain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178" y="4639972"/>
            <a:ext cx="1026547" cy="84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3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alibri"/>
                <a:ea typeface="Calibri"/>
                <a:cs typeface="Calibri"/>
                <a:sym typeface="Calibri"/>
              </a:rPr>
              <a:t>Phase-0: 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Ag+Ag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, 1.65</a:t>
            </a:r>
            <a:r>
              <a:rPr lang="en-GB" i="1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 GeV @ SIS18 </a:t>
            </a:r>
            <a:endParaRPr lang="de-DE" dirty="0"/>
          </a:p>
        </p:txBody>
      </p:sp>
      <p:sp>
        <p:nvSpPr>
          <p:cNvPr id="109" name="Shape 10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body" idx="4294967295"/>
          </p:nvPr>
        </p:nvSpPr>
        <p:spPr>
          <a:xfrm>
            <a:off x="177407" y="4513976"/>
            <a:ext cx="4105275" cy="62071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880"/>
              </a:spcBef>
              <a:spcAft>
                <a:spcPts val="0"/>
              </a:spcAft>
              <a:buClr>
                <a:srgbClr val="0000BB"/>
              </a:buClr>
              <a:buSzPct val="100000"/>
              <a:buFont typeface="Arial"/>
              <a:buChar char="•"/>
            </a:pPr>
            <a:r>
              <a:rPr lang="en-GB" sz="1400" i="0" u="none" strike="noStrike" cap="none" dirty="0" smtClean="0">
                <a:ea typeface="Calibri"/>
                <a:cs typeface="Calibri"/>
                <a:sym typeface="Calibri"/>
              </a:rPr>
              <a:t>Access </a:t>
            </a:r>
            <a:r>
              <a:rPr lang="en-GB" sz="1400" i="0" u="none" strike="noStrike" cap="none" dirty="0">
                <a:ea typeface="Calibri"/>
                <a:cs typeface="Calibri"/>
                <a:sym typeface="Calibri"/>
              </a:rPr>
              <a:t>for the first time at this collision energies intermediate </a:t>
            </a:r>
            <a:r>
              <a:rPr lang="en-GB" sz="1400" i="0" u="none" strike="noStrike" cap="none" dirty="0" smtClean="0">
                <a:ea typeface="Calibri"/>
                <a:cs typeface="Calibri"/>
                <a:sym typeface="Calibri"/>
              </a:rPr>
              <a:t>mass range</a:t>
            </a:r>
          </a:p>
          <a:p>
            <a:pPr marL="342900" marR="0" lvl="0" indent="-342900" algn="l" rtl="0">
              <a:spcBef>
                <a:spcPts val="880"/>
              </a:spcBef>
              <a:spcAft>
                <a:spcPts val="0"/>
              </a:spcAft>
              <a:buClr>
                <a:srgbClr val="0000BB"/>
              </a:buClr>
              <a:buSzPct val="100000"/>
              <a:buFont typeface="Arial"/>
              <a:buChar char="•"/>
            </a:pPr>
            <a:endParaRPr lang="en-GB" sz="1400" i="0" u="none" strike="noStrike" cap="none" dirty="0">
              <a:ea typeface="Calibri"/>
              <a:cs typeface="Calibri"/>
              <a:sym typeface="Calibri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141140" y="759769"/>
            <a:ext cx="41202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venir"/>
                <a:cs typeface="Avenir"/>
                <a:sym typeface="Avenir"/>
              </a:rPr>
              <a:t>Expected </a:t>
            </a: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venir"/>
                <a:cs typeface="Avenir"/>
                <a:sym typeface="Avenir"/>
              </a:rPr>
              <a:t>dielectron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venir"/>
                <a:cs typeface="Avenir"/>
                <a:sym typeface="Avenir"/>
              </a:rPr>
              <a:t>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venir"/>
                <a:cs typeface="Avenir"/>
                <a:sym typeface="Avenir"/>
              </a:rPr>
              <a:t>invariant mass 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venir"/>
                <a:cs typeface="Avenir"/>
                <a:sym typeface="Avenir"/>
              </a:rPr>
              <a:t>spectrum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venir"/>
              <a:cs typeface="Avenir"/>
              <a:sym typeface="Avenir"/>
            </a:endParaRPr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916" y="1035305"/>
            <a:ext cx="3899716" cy="349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3200" y="104419"/>
            <a:ext cx="1754684" cy="49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/>
          <p:nvPr/>
        </p:nvSpPr>
        <p:spPr>
          <a:xfrm>
            <a:off x="5902591" y="4263304"/>
            <a:ext cx="3088101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libri"/>
                <a:cs typeface="Calibri"/>
                <a:sym typeface="Calibri"/>
              </a:rPr>
              <a:t>(Multi)-Strangeness in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Calibri"/>
                <a:cs typeface="Calibri"/>
                <a:sym typeface="Calibri"/>
              </a:rPr>
              <a:t>Ag+Ag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Avenir"/>
                <a:cs typeface="Avenir"/>
                <a:sym typeface="Avenir"/>
              </a:rPr>
              <a:t>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libri"/>
                <a:cs typeface="Calibri"/>
                <a:sym typeface="Calibri"/>
              </a:rPr>
              <a:t>Understanding of the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Noto Sans Symbols"/>
                <a:cs typeface="Noto Sans Symbols"/>
                <a:sym typeface="Noto Sans Symbols"/>
              </a:rPr>
              <a:t>Ξ</a:t>
            </a:r>
            <a:r>
              <a:rPr kumimoji="0" lang="en-GB" sz="14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ea typeface="Calibri"/>
                <a:cs typeface="Calibri"/>
                <a:sym typeface="Calibri"/>
              </a:rPr>
              <a:t>-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libri"/>
                <a:cs typeface="Calibri"/>
                <a:sym typeface="Calibri"/>
              </a:rPr>
              <a:t> excess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130" y="848380"/>
            <a:ext cx="3088101" cy="2746534"/>
          </a:xfrm>
          <a:prstGeom prst="rect">
            <a:avLst/>
          </a:prstGeom>
        </p:spPr>
      </p:pic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283678" y="5118731"/>
            <a:ext cx="2398112" cy="1384995"/>
          </a:xfrm>
          <a:prstGeom prst="rect">
            <a:avLst/>
          </a:prstGeom>
          <a:solidFill>
            <a:srgbClr val="EAEAEA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Participating CBM groups:</a:t>
            </a:r>
          </a:p>
          <a:p>
            <a:pPr marL="263525" eaLnBrk="1" hangingPunct="1"/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Univ. </a:t>
            </a:r>
            <a:r>
              <a:rPr lang="en-US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Wuppertal</a:t>
            </a:r>
          </a:p>
          <a:p>
            <a:pPr marL="263525" eaLnBrk="1" hangingPunct="1"/>
            <a:r>
              <a:rPr lang="en-US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Univ. Giessen</a:t>
            </a:r>
          </a:p>
          <a:p>
            <a:pPr marL="263525" eaLnBrk="1" hangingPunct="1"/>
            <a:r>
              <a:rPr lang="en-US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GSI Darmstadt</a:t>
            </a:r>
          </a:p>
          <a:p>
            <a:pPr marL="263525" eaLnBrk="1" hangingPunct="1"/>
            <a:r>
              <a:rPr lang="en-US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Univ</a:t>
            </a: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. </a:t>
            </a:r>
            <a:r>
              <a:rPr lang="en-US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Frankfurt</a:t>
            </a:r>
          </a:p>
          <a:p>
            <a:pPr marL="263525" eaLnBrk="1" hangingPunct="1"/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TU </a:t>
            </a:r>
            <a:r>
              <a:rPr lang="en-US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Darmstadt</a:t>
            </a:r>
            <a:endParaRPr lang="en-US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3921910" y="1117459"/>
            <a:ext cx="1980220" cy="1384995"/>
          </a:xfrm>
          <a:prstGeom prst="rect">
            <a:avLst/>
          </a:prstGeom>
          <a:solidFill>
            <a:srgbClr val="EAEAEA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4.5×10</a:t>
            </a:r>
            <a:r>
              <a:rPr lang="en-US" altLang="en-US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9</a:t>
            </a: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 events</a:t>
            </a:r>
          </a:p>
          <a:p>
            <a:pPr algn="r" eaLnBrk="1" hangingPunct="1"/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10 kHz trigger </a:t>
            </a:r>
            <a:r>
              <a:rPr lang="en-US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rate</a:t>
            </a:r>
          </a:p>
          <a:p>
            <a:pPr algn="r" eaLnBrk="1" hangingPunct="1"/>
            <a:r>
              <a:rPr lang="en-US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4 </a:t>
            </a:r>
            <a:r>
              <a:rPr lang="en-US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wks</a:t>
            </a:r>
            <a:r>
              <a:rPr lang="en-US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 beam on </a:t>
            </a:r>
            <a:r>
              <a:rPr lang="en-US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target</a:t>
            </a:r>
          </a:p>
          <a:p>
            <a:pPr algn="r" eaLnBrk="1" hangingPunct="1"/>
            <a:endParaRPr lang="en-US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Gill Sans"/>
              <a:cs typeface="Gill Sans"/>
            </a:endParaRPr>
          </a:p>
          <a:p>
            <a:pPr algn="r" eaLnBrk="1" hangingPunct="1"/>
            <a:r>
              <a:rPr lang="en-US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Physics run scheduled for Feb/Mar 2019</a:t>
            </a:r>
            <a:endParaRPr lang="en-US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Gill Sans"/>
              <a:cs typeface="Gill Sans"/>
            </a:endParaRPr>
          </a:p>
        </p:txBody>
      </p:sp>
      <p:pic>
        <p:nvPicPr>
          <p:cNvPr id="18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4875525"/>
            <a:ext cx="2567528" cy="1658820"/>
          </a:xfrm>
          <a:prstGeom prst="rect">
            <a:avLst/>
          </a:prstGeom>
        </p:spPr>
      </p:pic>
      <p:grpSp>
        <p:nvGrpSpPr>
          <p:cNvPr id="19" name="Group 16"/>
          <p:cNvGrpSpPr/>
          <p:nvPr/>
        </p:nvGrpSpPr>
        <p:grpSpPr>
          <a:xfrm>
            <a:off x="3986135" y="4865551"/>
            <a:ext cx="2520434" cy="1668793"/>
            <a:chOff x="3905685" y="3228304"/>
            <a:chExt cx="2520434" cy="1668793"/>
          </a:xfrm>
        </p:grpSpPr>
        <p:pic>
          <p:nvPicPr>
            <p:cNvPr id="20" name="Picture 1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5685" y="3228304"/>
              <a:ext cx="2520434" cy="1668793"/>
            </a:xfrm>
            <a:prstGeom prst="rect">
              <a:avLst/>
            </a:prstGeom>
          </p:spPr>
        </p:pic>
        <p:pic>
          <p:nvPicPr>
            <p:cNvPr id="21" name="Picture 4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90585" y="3718559"/>
              <a:ext cx="862190" cy="457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5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6"/>
          <p:cNvSpPr txBox="1">
            <a:spLocks noGrp="1"/>
          </p:cNvSpPr>
          <p:nvPr>
            <p:ph type="title"/>
          </p:nvPr>
        </p:nvSpPr>
        <p:spPr>
          <a:xfrm>
            <a:off x="0" y="6100"/>
            <a:ext cx="7316224" cy="686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alibri"/>
              <a:buNone/>
            </a:pPr>
            <a:r>
              <a:rPr lang="en-GB" b="1" i="0" u="none" strike="noStrike" cap="none" dirty="0">
                <a:latin typeface="+mj-lt"/>
                <a:ea typeface="Calibri"/>
                <a:cs typeface="Calibri"/>
                <a:sym typeface="Calibri"/>
              </a:rPr>
              <a:t>  HADES upgrades </a:t>
            </a:r>
            <a:endParaRPr sz="2000" b="1" dirty="0">
              <a:latin typeface="+mj-lt"/>
            </a:endParaRPr>
          </a:p>
        </p:txBody>
      </p:sp>
      <p:pic>
        <p:nvPicPr>
          <p:cNvPr id="392" name="Google Shape;392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3192" y="128865"/>
            <a:ext cx="1754684" cy="49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6"/>
          <p:cNvPicPr preferRelativeResize="0"/>
          <p:nvPr/>
        </p:nvPicPr>
        <p:blipFill rotWithShape="1">
          <a:blip r:embed="rId4">
            <a:alphaModFix/>
          </a:blip>
          <a:srcRect l="9332" r="9979" b="7762"/>
          <a:stretch/>
        </p:blipFill>
        <p:spPr>
          <a:xfrm>
            <a:off x="152400" y="1189824"/>
            <a:ext cx="2595500" cy="2014151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6"/>
          <p:cNvSpPr/>
          <p:nvPr/>
        </p:nvSpPr>
        <p:spPr>
          <a:xfrm>
            <a:off x="152400" y="3276602"/>
            <a:ext cx="5868652" cy="3216274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285750" marR="0" lvl="0" indent="-2730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✓"/>
            </a:pPr>
            <a:r>
              <a:rPr lang="en-GB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RICH (HADES/CBM phase 0 project</a:t>
            </a:r>
            <a:r>
              <a:rPr lang="en-GB" sz="11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GB" sz="11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finished, ready for beam</a:t>
            </a:r>
            <a:endParaRPr sz="1100" b="1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-"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Gain in lepton pair detection efficiency (x 3) </a:t>
            </a:r>
            <a:endParaRPr dirty="0"/>
          </a:p>
          <a:p>
            <a:pPr marL="742950" marR="0" lvl="1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-"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Improved background/noise rejection: </a:t>
            </a:r>
            <a:endParaRPr dirty="0"/>
          </a:p>
          <a:p>
            <a:pPr marL="1200150" marR="0" lvl="2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-"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Better conversion pair rejection  </a:t>
            </a:r>
            <a:endParaRPr dirty="0"/>
          </a:p>
          <a:p>
            <a:pPr marL="1200150" marR="0" lvl="2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-"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Precise time information (down to 300ps precision) </a:t>
            </a:r>
            <a:endParaRPr dirty="0"/>
          </a:p>
          <a:p>
            <a:pPr marL="742950" marR="0" lvl="1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-"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Joint (CBM/PANDA/HADES) development of read-out system based on TRB3 platform.</a:t>
            </a:r>
            <a:endParaRPr dirty="0"/>
          </a:p>
          <a:p>
            <a:pPr marL="28575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✓"/>
            </a:pPr>
            <a:r>
              <a:rPr lang="en-GB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Electromagnetic Calorimeter – </a:t>
            </a:r>
            <a:r>
              <a:rPr lang="en-GB" sz="11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4 sectors ready for beam in 2019</a:t>
            </a:r>
            <a:endParaRPr sz="1100" b="1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-"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π0 and η decays into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γγ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channel </a:t>
            </a:r>
            <a:endParaRPr dirty="0"/>
          </a:p>
          <a:p>
            <a:pPr marL="742950" marR="0" lvl="1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-"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Electromagnetic decays of baryonic resonances </a:t>
            </a:r>
            <a:endParaRPr dirty="0"/>
          </a:p>
          <a:p>
            <a:pPr marL="742950" marR="0" lvl="1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-"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Improved e/π separation: important for di-electron spectroscopy </a:t>
            </a:r>
            <a:endParaRPr dirty="0"/>
          </a:p>
          <a:p>
            <a:pPr marL="742950" marR="0" lvl="1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-"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Proven technology: lead glass modules read out with Hamamatsu PMTs  </a:t>
            </a:r>
            <a:endParaRPr dirty="0"/>
          </a:p>
          <a:p>
            <a:pPr marL="28575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✓"/>
            </a:pPr>
            <a:r>
              <a:rPr lang="en-GB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MDC  readout upgrade – </a:t>
            </a:r>
            <a:r>
              <a:rPr lang="en-GB" sz="11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Installation in 2020</a:t>
            </a: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-"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Multi-hit TDC (TRB based) – essential for high rate experiments </a:t>
            </a:r>
            <a:endParaRPr dirty="0"/>
          </a:p>
          <a:p>
            <a:pPr marL="742950" marR="0" lvl="1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-"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Read-out trigger rate increase from 50 kHz to 200 kHz</a:t>
            </a:r>
            <a:endParaRPr dirty="0"/>
          </a:p>
          <a:p>
            <a:pPr marL="28575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✓"/>
            </a:pPr>
            <a:r>
              <a:rPr lang="en-GB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Forward Detector (HADES/PANDA phase 0 project) – installation in 2019</a:t>
            </a: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-"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Enhance HADES capabilities for exclusive channels – forward region </a:t>
            </a:r>
            <a:endParaRPr dirty="0"/>
          </a:p>
          <a:p>
            <a:pPr marL="742950" marR="0" lvl="1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-"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Hyperon production and EM decays </a:t>
            </a:r>
            <a:endParaRPr dirty="0"/>
          </a:p>
          <a:p>
            <a:pPr marL="742950" marR="0" lvl="1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-"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PID via TOF,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/dx(straw tube) – no magnetic field</a:t>
            </a:r>
            <a:endParaRPr dirty="0"/>
          </a:p>
        </p:txBody>
      </p:sp>
      <p:sp>
        <p:nvSpPr>
          <p:cNvPr id="395" name="Google Shape;395;p66"/>
          <p:cNvSpPr txBox="1"/>
          <p:nvPr/>
        </p:nvSpPr>
        <p:spPr>
          <a:xfrm>
            <a:off x="8244407" y="6492875"/>
            <a:ext cx="7654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3007" y="5181600"/>
            <a:ext cx="2047280" cy="165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66" descr="https://lh3.googleusercontent.com/CKidXYLY8lMcL6UMRzfbYd8e0xYWLhAgFmhcbSbY6Hi-6nu2OBXlmSbBAr5Mg0ikr5Mrqb8I9oVs5oggn6qycyYE_bETiQ_BHOTeHXFyQ--N5f0Xj1UBpnphJ8hN2Dk1w1UvBczd9s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00192" y="3679586"/>
            <a:ext cx="2219073" cy="1195298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66"/>
          <p:cNvSpPr/>
          <p:nvPr/>
        </p:nvSpPr>
        <p:spPr>
          <a:xfrm>
            <a:off x="6858000" y="898726"/>
            <a:ext cx="16193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HADES Calorimeter</a:t>
            </a:r>
            <a:endParaRPr/>
          </a:p>
        </p:txBody>
      </p:sp>
      <p:sp>
        <p:nvSpPr>
          <p:cNvPr id="399" name="Google Shape;399;p66"/>
          <p:cNvSpPr/>
          <p:nvPr/>
        </p:nvSpPr>
        <p:spPr>
          <a:xfrm>
            <a:off x="6604992" y="3217785"/>
            <a:ext cx="19032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MDC readout upgrade</a:t>
            </a:r>
            <a:endParaRPr/>
          </a:p>
          <a:p>
            <a:pPr marL="0" marR="0" lvl="0" indent="0" algn="ctr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Calibri"/>
              <a:buNone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Installation in 2020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66"/>
          <p:cNvSpPr/>
          <p:nvPr/>
        </p:nvSpPr>
        <p:spPr>
          <a:xfrm>
            <a:off x="2861810" y="870973"/>
            <a:ext cx="325854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RICH Upgrade</a:t>
            </a:r>
            <a:endParaRPr sz="1400" b="1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66"/>
          <p:cNvSpPr/>
          <p:nvPr/>
        </p:nvSpPr>
        <p:spPr>
          <a:xfrm>
            <a:off x="5967155" y="4831795"/>
            <a:ext cx="31230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Forward Detector –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Calibri"/>
              <a:buNone/>
            </a:pPr>
            <a:r>
              <a:rPr lang="en-GB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Installation in 2019 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66"/>
          <p:cNvSpPr txBox="1">
            <a:spLocks noGrp="1"/>
          </p:cNvSpPr>
          <p:nvPr>
            <p:ph type="sldNum" idx="4294967295"/>
          </p:nvPr>
        </p:nvSpPr>
        <p:spPr>
          <a:xfrm>
            <a:off x="6775428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66"/>
          <p:cNvSpPr/>
          <p:nvPr/>
        </p:nvSpPr>
        <p:spPr>
          <a:xfrm>
            <a:off x="533400" y="870973"/>
            <a:ext cx="175560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HADES Spectrometer</a:t>
            </a:r>
            <a:endParaRPr/>
          </a:p>
        </p:txBody>
      </p:sp>
      <p:sp>
        <p:nvSpPr>
          <p:cNvPr id="404" name="Google Shape;404;p66"/>
          <p:cNvSpPr txBox="1">
            <a:spLocks noGrp="1"/>
          </p:cNvSpPr>
          <p:nvPr>
            <p:ph type="dt" idx="10"/>
          </p:nvPr>
        </p:nvSpPr>
        <p:spPr>
          <a:xfrm>
            <a:off x="34925" y="6597650"/>
            <a:ext cx="3006725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N.Herrmann</a:t>
            </a:r>
            <a:endParaRPr/>
          </a:p>
        </p:txBody>
      </p:sp>
      <p:sp>
        <p:nvSpPr>
          <p:cNvPr id="405" name="Google Shape;405;p66"/>
          <p:cNvSpPr txBox="1">
            <a:spLocks noGrp="1"/>
          </p:cNvSpPr>
          <p:nvPr>
            <p:ph type="ftr" idx="11"/>
          </p:nvPr>
        </p:nvSpPr>
        <p:spPr>
          <a:xfrm>
            <a:off x="1781690" y="6573059"/>
            <a:ext cx="4239362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6th FAIR/GSI Joint Scientific Council, Darmstadt, Nov.8,2018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406" name="Google Shape;406;p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51641" y="1178751"/>
            <a:ext cx="3069412" cy="202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66" descr="https://lh6.googleusercontent.com/AmAL5jDMFP-P03C5jMEgeiMmd5DaOxYe8kcXYy92dRXAgP-3MXudyIBmysGiv0nfH3-qz-wIKe5Gv5Bhjo-pW3zulXKDhTT92u5bz86RDhjdhfMVBXix-3LP6jcWMRF5upU7BvGbytQ"/>
          <p:cNvPicPr preferRelativeResize="0"/>
          <p:nvPr/>
        </p:nvPicPr>
        <p:blipFill rotWithShape="1">
          <a:blip r:embed="rId8">
            <a:alphaModFix/>
          </a:blip>
          <a:srcRect l="11711" r="14589"/>
          <a:stretch/>
        </p:blipFill>
        <p:spPr>
          <a:xfrm>
            <a:off x="6300193" y="1189824"/>
            <a:ext cx="2639004" cy="2014151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66"/>
          <p:cNvSpPr/>
          <p:nvPr/>
        </p:nvSpPr>
        <p:spPr>
          <a:xfrm>
            <a:off x="3033634" y="1189824"/>
            <a:ext cx="2987418" cy="338554"/>
          </a:xfrm>
          <a:prstGeom prst="rect">
            <a:avLst/>
          </a:prstGeom>
          <a:solidFill>
            <a:srgbClr val="D8D8D8">
              <a:alpha val="60784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Finished, Ready for Beam </a:t>
            </a:r>
            <a:endParaRPr sz="1600" b="1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66"/>
          <p:cNvSpPr/>
          <p:nvPr/>
        </p:nvSpPr>
        <p:spPr>
          <a:xfrm>
            <a:off x="6264481" y="1192398"/>
            <a:ext cx="2824518" cy="338554"/>
          </a:xfrm>
          <a:prstGeom prst="rect">
            <a:avLst/>
          </a:prstGeom>
          <a:solidFill>
            <a:srgbClr val="D8D8D8">
              <a:alpha val="60784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4 Sectors Ready for Beam </a:t>
            </a:r>
            <a:endParaRPr sz="1600" b="1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379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C.B.M. – </a:t>
            </a:r>
            <a:r>
              <a:rPr lang="de-DE" dirty="0" err="1" smtClean="0"/>
              <a:t>Collaborations</a:t>
            </a:r>
            <a:r>
              <a:rPr lang="de-DE" dirty="0" smtClean="0"/>
              <a:t> 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N.Herrmann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8th RRB Meeting, GSI, Nov. 26 - 27, 2018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967155" y="998730"/>
            <a:ext cx="3068895" cy="315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6057165" y="3474005"/>
            <a:ext cx="3068895" cy="315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428" y="1257814"/>
            <a:ext cx="3145139" cy="2040470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18" y="1532134"/>
            <a:ext cx="5066512" cy="1412240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95" y="3651715"/>
            <a:ext cx="4515476" cy="2085889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605" y="3713700"/>
            <a:ext cx="3134330" cy="204047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-63515" y="1156872"/>
            <a:ext cx="4548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CBM </a:t>
            </a:r>
            <a:r>
              <a:rPr lang="de-DE" sz="1600" dirty="0" err="1" smtClean="0"/>
              <a:t>Collaboration</a:t>
            </a:r>
            <a:r>
              <a:rPr lang="de-DE" sz="1600" dirty="0" smtClean="0"/>
              <a:t>: 436 </a:t>
            </a:r>
            <a:r>
              <a:rPr lang="de-DE" sz="1600" dirty="0" err="1" smtClean="0"/>
              <a:t>members</a:t>
            </a:r>
            <a:r>
              <a:rPr lang="de-DE" sz="1600" dirty="0" smtClean="0"/>
              <a:t>, 11 countries </a:t>
            </a:r>
            <a:endParaRPr lang="de-DE" sz="1600" dirty="0"/>
          </a:p>
        </p:txBody>
      </p:sp>
      <p:sp>
        <p:nvSpPr>
          <p:cNvPr id="19" name="Textfeld 18"/>
          <p:cNvSpPr txBox="1"/>
          <p:nvPr/>
        </p:nvSpPr>
        <p:spPr>
          <a:xfrm>
            <a:off x="-27612" y="3290706"/>
            <a:ext cx="4698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HADES </a:t>
            </a:r>
            <a:r>
              <a:rPr lang="de-DE" sz="1600" dirty="0" err="1" smtClean="0"/>
              <a:t>Collaboration</a:t>
            </a:r>
            <a:r>
              <a:rPr lang="de-DE" sz="1600" dirty="0" smtClean="0"/>
              <a:t>: 139 </a:t>
            </a:r>
            <a:r>
              <a:rPr lang="de-DE" sz="1600" dirty="0" err="1" smtClean="0"/>
              <a:t>members</a:t>
            </a:r>
            <a:r>
              <a:rPr lang="de-DE" sz="1600" dirty="0" smtClean="0"/>
              <a:t>, 9 countries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57455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11"/>
          <p:cNvGrpSpPr>
            <a:grpSpLocks/>
          </p:cNvGrpSpPr>
          <p:nvPr/>
        </p:nvGrpSpPr>
        <p:grpSpPr bwMode="auto">
          <a:xfrm>
            <a:off x="4282996" y="938823"/>
            <a:ext cx="2314229" cy="1602643"/>
            <a:chOff x="0" y="0"/>
            <a:chExt cx="2303" cy="1402"/>
          </a:xfrm>
        </p:grpSpPr>
        <p:pic>
          <p:nvPicPr>
            <p:cNvPr id="41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2304" cy="14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2" name="Text Box 13"/>
            <p:cNvSpPr txBox="1">
              <a:spLocks noChangeArrowheads="1"/>
            </p:cNvSpPr>
            <p:nvPr/>
          </p:nvSpPr>
          <p:spPr bwMode="auto">
            <a:xfrm>
              <a:off x="0" y="0"/>
              <a:ext cx="2304" cy="14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-1" y="-99392"/>
            <a:ext cx="7620001" cy="936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15900" algn="ctr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</a:pPr>
            <a:r>
              <a:rPr lang="en-GB" sz="34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π Beam experiments with HADES at GSI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44945" y="2636912"/>
            <a:ext cx="6127200" cy="646200"/>
          </a:xfrm>
          <a:prstGeom prst="rect">
            <a:avLst/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38" scaled="0"/>
          </a:gradFill>
          <a:ln w="9525" cap="flat" cmpd="sng">
            <a:solidFill>
              <a:srgbClr val="45A9C4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Ideal tool (and unique in world) for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baryon resonance studies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                 →    invaluable source of information  on QCD</a:t>
            </a:r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843" y="5789184"/>
            <a:ext cx="1770232" cy="75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96" y="1052736"/>
            <a:ext cx="4209806" cy="145430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4330753" y="993546"/>
            <a:ext cx="8349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HADES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4572000" y="3356992"/>
            <a:ext cx="4032448" cy="258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π</a:t>
            </a:r>
            <a:r>
              <a:rPr kumimoji="0" lang="en-GB" sz="1400" b="1" i="0" u="none" strike="noStrike" kern="0" cap="none" spc="0" normalizeH="0" baseline="3000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p: </a:t>
            </a:r>
            <a:endParaRPr kumimoji="0" lang="en-GB" sz="900" b="1" i="0" u="none" strike="noStrike" kern="0" cap="none" spc="0" normalizeH="0" baseline="0" noProof="0" dirty="0" smtClean="0">
              <a:ln>
                <a:noFill/>
              </a:ln>
              <a:solidFill>
                <a:srgbClr val="5F497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900" b="1" i="0" u="none" strike="noStrike" kern="0" cap="none" spc="0" normalizeH="0" baseline="0" noProof="0" dirty="0">
              <a:ln>
                <a:noFill/>
              </a:ln>
              <a:solidFill>
                <a:srgbClr val="5F497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Hadronic channels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ππN (</a:t>
            </a: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ρn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),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ηn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ωn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ΛK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Partial Wave Analysis  for baryon spectroscopy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      (together with γ beam data)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kumimoji="0" lang="en-GB" sz="1400" b="0" i="0" u="none" strike="noStrike" kern="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kumimoji="0" lang="en-GB" sz="1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time-like  baryon transitions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       (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cf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electron scattering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lang="en-GB" sz="1400" b="1" i="0" u="none" strike="noStrike" kern="0" cap="none" spc="0" normalizeH="0" baseline="0" noProof="0" dirty="0" smtClean="0">
              <a:ln>
                <a:noFill/>
              </a:ln>
              <a:solidFill>
                <a:srgbClr val="5F497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π</a:t>
            </a:r>
            <a:r>
              <a:rPr kumimoji="0" lang="en-GB" sz="1400" b="1" i="0" u="none" strike="noStrike" kern="0" cap="none" spc="0" normalizeH="0" baseline="3000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A: </a:t>
            </a:r>
            <a:endParaRPr kumimoji="0" lang="en-GB" sz="900" b="1" i="0" u="none" strike="noStrike" kern="0" cap="none" spc="0" normalizeH="0" baseline="0" noProof="0" dirty="0" smtClean="0">
              <a:ln>
                <a:noFill/>
              </a:ln>
              <a:solidFill>
                <a:srgbClr val="5F497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900" b="1" i="0" u="none" strike="noStrike" kern="0" cap="none" spc="0" normalizeH="0" baseline="0" noProof="0" dirty="0">
              <a:ln>
                <a:noFill/>
              </a:ln>
              <a:solidFill>
                <a:srgbClr val="5F497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cold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matter studies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 collective ρ-induced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baryon-hole excitations 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37678" y="3338990"/>
            <a:ext cx="4213200" cy="646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Successful pioneering experiment in 2014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in the N(1520) region</a:t>
            </a:r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520" y="4073285"/>
            <a:ext cx="2749500" cy="244528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866780" y="4256801"/>
            <a:ext cx="1184940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π</a:t>
            </a:r>
            <a:r>
              <a:rPr kumimoji="0" lang="en-GB" sz="18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p→ne</a:t>
            </a:r>
            <a:r>
              <a:rPr kumimoji="0" lang="en-GB" sz="18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kumimoji="0" lang="en-GB" sz="18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</a:p>
        </p:txBody>
      </p:sp>
      <p:sp>
        <p:nvSpPr>
          <p:cNvPr id="137" name="Shape 137"/>
          <p:cNvSpPr/>
          <p:nvPr/>
        </p:nvSpPr>
        <p:spPr>
          <a:xfrm>
            <a:off x="2256986" y="4339688"/>
            <a:ext cx="542660" cy="4593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/>
          <p:nvPr/>
        </p:nvSpPr>
        <p:spPr>
          <a:xfrm rot="1883891">
            <a:off x="311531" y="5397363"/>
            <a:ext cx="1260025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preliminary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3675187" y="6155538"/>
            <a:ext cx="5222777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Beam request  for investigation of the N(1720) region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2987824" y="5706253"/>
            <a:ext cx="1860125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Point-like baryons</a:t>
            </a:r>
          </a:p>
        </p:txBody>
      </p:sp>
      <p:cxnSp>
        <p:nvCxnSpPr>
          <p:cNvPr id="141" name="Shape 141"/>
          <p:cNvCxnSpPr/>
          <p:nvPr/>
        </p:nvCxnSpPr>
        <p:spPr>
          <a:xfrm rot="10800000">
            <a:off x="2514600" y="5696381"/>
            <a:ext cx="545232" cy="153888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42" name="Shape 142"/>
          <p:cNvSpPr/>
          <p:nvPr/>
        </p:nvSpPr>
        <p:spPr>
          <a:xfrm>
            <a:off x="2270812" y="4199632"/>
            <a:ext cx="744858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-1980728" y="497833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4" name="Shape 144"/>
          <p:cNvCxnSpPr/>
          <p:nvPr/>
        </p:nvCxnSpPr>
        <p:spPr>
          <a:xfrm flipH="1">
            <a:off x="2528316" y="4622650"/>
            <a:ext cx="287839" cy="36933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45" name="Shape 145"/>
          <p:cNvSpPr txBox="1"/>
          <p:nvPr/>
        </p:nvSpPr>
        <p:spPr>
          <a:xfrm>
            <a:off x="2491654" y="4194085"/>
            <a:ext cx="1432274" cy="3693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Off-shell ρ</a:t>
            </a:r>
          </a:p>
        </p:txBody>
      </p:sp>
      <p:cxnSp>
        <p:nvCxnSpPr>
          <p:cNvPr id="146" name="Shape 146"/>
          <p:cNvCxnSpPr/>
          <p:nvPr/>
        </p:nvCxnSpPr>
        <p:spPr>
          <a:xfrm flipH="1">
            <a:off x="3940630" y="4014065"/>
            <a:ext cx="631370" cy="36468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lg" len="lg"/>
          </a:ln>
        </p:spPr>
      </p:cxnSp>
      <p:pic>
        <p:nvPicPr>
          <p:cNvPr id="147" name="Shape 1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10633" y="4807316"/>
            <a:ext cx="1102786" cy="7687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Shape 148"/>
          <p:cNvGrpSpPr/>
          <p:nvPr/>
        </p:nvGrpSpPr>
        <p:grpSpPr>
          <a:xfrm>
            <a:off x="6284015" y="900662"/>
            <a:ext cx="2773666" cy="2304256"/>
            <a:chOff x="6286574" y="1091544"/>
            <a:chExt cx="2773666" cy="2304256"/>
          </a:xfrm>
        </p:grpSpPr>
        <p:grpSp>
          <p:nvGrpSpPr>
            <p:cNvPr id="149" name="Shape 149"/>
            <p:cNvGrpSpPr/>
            <p:nvPr/>
          </p:nvGrpSpPr>
          <p:grpSpPr>
            <a:xfrm>
              <a:off x="6286574" y="1091544"/>
              <a:ext cx="2773666" cy="2304256"/>
              <a:chOff x="271961" y="4365104"/>
              <a:chExt cx="2418018" cy="2117115"/>
            </a:xfrm>
          </p:grpSpPr>
          <p:sp>
            <p:nvSpPr>
              <p:cNvPr id="150" name="Shape 150"/>
              <p:cNvSpPr/>
              <p:nvPr/>
            </p:nvSpPr>
            <p:spPr>
              <a:xfrm>
                <a:off x="271961" y="4365104"/>
                <a:ext cx="2418018" cy="211711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1" name="Shape 151"/>
              <p:cNvGrpSpPr/>
              <p:nvPr/>
            </p:nvGrpSpPr>
            <p:grpSpPr>
              <a:xfrm>
                <a:off x="458765" y="4395609"/>
                <a:ext cx="2228983" cy="2056615"/>
                <a:chOff x="107503" y="2008274"/>
                <a:chExt cx="3653943" cy="3041121"/>
              </a:xfrm>
            </p:grpSpPr>
            <p:pic>
              <p:nvPicPr>
                <p:cNvPr id="152" name="Shape 152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107503" y="2008274"/>
                  <a:ext cx="3653943" cy="2867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53" name="Shape 153"/>
                <p:cNvCxnSpPr/>
                <p:nvPr/>
              </p:nvCxnSpPr>
              <p:spPr>
                <a:xfrm>
                  <a:off x="2125217" y="2417192"/>
                  <a:ext cx="315912" cy="12858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" name="Shape 154"/>
                <p:cNvCxnSpPr/>
                <p:nvPr/>
              </p:nvCxnSpPr>
              <p:spPr>
                <a:xfrm rot="-5400000">
                  <a:off x="1517204" y="4495229"/>
                  <a:ext cx="228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2C60FD"/>
                  </a:solidFill>
                  <a:prstDash val="solid"/>
                  <a:round/>
                  <a:headEnd type="none" w="med" len="med"/>
                  <a:tailEnd type="stealth" w="lg" len="lg"/>
                </a:ln>
              </p:spPr>
            </p:cxnSp>
            <p:sp>
              <p:nvSpPr>
                <p:cNvPr id="155" name="Shape 155"/>
                <p:cNvSpPr txBox="1"/>
                <p:nvPr/>
              </p:nvSpPr>
              <p:spPr>
                <a:xfrm>
                  <a:off x="2164903" y="4547617"/>
                  <a:ext cx="609600" cy="5017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99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rPr>
                    <a:t>ω</a:t>
                  </a:r>
                </a:p>
              </p:txBody>
            </p:sp>
            <p:sp>
              <p:nvSpPr>
                <p:cNvPr id="156" name="Shape 156"/>
                <p:cNvSpPr txBox="1"/>
                <p:nvPr/>
              </p:nvSpPr>
              <p:spPr>
                <a:xfrm>
                  <a:off x="1479104" y="4533328"/>
                  <a:ext cx="457200" cy="5017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8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rPr>
                    <a:t>η</a:t>
                  </a:r>
                </a:p>
              </p:txBody>
            </p:sp>
            <p:cxnSp>
              <p:nvCxnSpPr>
                <p:cNvPr id="157" name="Shape 157"/>
                <p:cNvCxnSpPr/>
                <p:nvPr/>
              </p:nvCxnSpPr>
              <p:spPr>
                <a:xfrm rot="10800000">
                  <a:off x="2317305" y="4380931"/>
                  <a:ext cx="1586" cy="228598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2C60FD"/>
                  </a:solidFill>
                  <a:prstDash val="solid"/>
                  <a:round/>
                  <a:headEnd type="none" w="med" len="med"/>
                  <a:tailEnd type="stealth" w="lg" len="lg"/>
                </a:ln>
              </p:spPr>
            </p:cxnSp>
          </p:grpSp>
        </p:grpSp>
        <p:sp>
          <p:nvSpPr>
            <p:cNvPr id="158" name="Shape 158"/>
            <p:cNvSpPr txBox="1"/>
            <p:nvPr/>
          </p:nvSpPr>
          <p:spPr>
            <a:xfrm>
              <a:off x="7916416" y="1196752"/>
              <a:ext cx="1143824" cy="33855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π</a:t>
              </a:r>
              <a:r>
                <a:rPr kumimoji="0" lang="en-GB" sz="16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-</a:t>
              </a: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p→X</a:t>
              </a:r>
            </a:p>
          </p:txBody>
        </p:sp>
        <p:sp>
          <p:nvSpPr>
            <p:cNvPr id="159" name="Shape 159"/>
            <p:cNvSpPr/>
            <p:nvPr/>
          </p:nvSpPr>
          <p:spPr>
            <a:xfrm>
              <a:off x="7620585" y="1366029"/>
              <a:ext cx="292153" cy="19553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0" name="Shape 160"/>
            <p:cNvCxnSpPr/>
            <p:nvPr/>
          </p:nvCxnSpPr>
          <p:spPr>
            <a:xfrm>
              <a:off x="7460624" y="1561565"/>
              <a:ext cx="587637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stealth" w="lg" len="lg"/>
              <a:tailEnd type="stealth" w="lg" len="lg"/>
            </a:ln>
          </p:spPr>
        </p:cxnSp>
      </p:grpSp>
      <p:pic>
        <p:nvPicPr>
          <p:cNvPr id="161" name="Shape 1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8304" y="5454225"/>
            <a:ext cx="1470392" cy="62985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/>
          <p:nvPr/>
        </p:nvSpPr>
        <p:spPr>
          <a:xfrm>
            <a:off x="4644072" y="3320988"/>
            <a:ext cx="576000" cy="35580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4670487" y="4824270"/>
            <a:ext cx="576064" cy="355849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53442" y="116631"/>
            <a:ext cx="1754684" cy="4935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N.Herrmann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478767" y="6618079"/>
            <a:ext cx="3807807" cy="261937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8th RRB Meeting, GSI, Nov. 26 - 27, 2018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6" y="875321"/>
            <a:ext cx="2419851" cy="2050556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F6764EB3-1F70-7646-9BF0-DFD1EFDC9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749" y="2584000"/>
            <a:ext cx="3524417" cy="3384241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0491" y="1284430"/>
            <a:ext cx="4045400" cy="303405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t="3338" r="50923" b="7636"/>
          <a:stretch/>
        </p:blipFill>
        <p:spPr bwMode="auto">
          <a:xfrm>
            <a:off x="3356865" y="818710"/>
            <a:ext cx="1802603" cy="163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0"/>
            <a:ext cx="8047143" cy="692150"/>
          </a:xfrm>
        </p:spPr>
        <p:txBody>
          <a:bodyPr/>
          <a:lstStyle/>
          <a:p>
            <a:r>
              <a:rPr lang="de-DE" dirty="0" err="1"/>
              <a:t>eTOF</a:t>
            </a:r>
            <a:r>
              <a:rPr lang="de-DE" dirty="0"/>
              <a:t> &amp; HPC </a:t>
            </a:r>
            <a:r>
              <a:rPr lang="de-DE" dirty="0" err="1"/>
              <a:t>software</a:t>
            </a:r>
            <a:r>
              <a:rPr lang="de-DE" dirty="0"/>
              <a:t> in STAR at RHIC (BNL)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18209" y="4716952"/>
            <a:ext cx="29568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CBM groups</a:t>
            </a:r>
            <a:r>
              <a:rPr lang="en-US" sz="1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Tsinghua Univ. Beijing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GSI Darmstadt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TU Darmstadt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Univ. Frankfurt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Univ. Heidelberg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USTC Hefei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CCNU Wuhan</a:t>
            </a:r>
          </a:p>
        </p:txBody>
      </p:sp>
      <p:sp>
        <p:nvSpPr>
          <p:cNvPr id="9" name="TextBox 10"/>
          <p:cNvSpPr txBox="1"/>
          <p:nvPr/>
        </p:nvSpPr>
        <p:spPr>
          <a:xfrm>
            <a:off x="5732647" y="5147839"/>
            <a:ext cx="32795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module operational     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Oct. 2016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STAR DAQ interface           (Jan. 2017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Full sector test                 (Spring 2018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Wheel installation         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(Fall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BES II data taking             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2019/2021)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Transfer of modules to FAIR 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2022/23)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851033" y="818710"/>
            <a:ext cx="2104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CBM </a:t>
            </a:r>
            <a:r>
              <a:rPr lang="de-DE" dirty="0" err="1">
                <a:solidFill>
                  <a:srgbClr val="FFFF00"/>
                </a:solidFill>
              </a:rPr>
              <a:t>eTOF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sector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</a:p>
          <a:p>
            <a:r>
              <a:rPr lang="de-DE" dirty="0" smtClean="0">
                <a:solidFill>
                  <a:srgbClr val="FFFF00"/>
                </a:solidFill>
              </a:rPr>
              <a:t>(Jan. 2018) 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1357" y="3053744"/>
            <a:ext cx="23477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Correlation</a:t>
            </a:r>
            <a:r>
              <a:rPr lang="de-DE" dirty="0" smtClean="0"/>
              <a:t>:</a:t>
            </a:r>
          </a:p>
          <a:p>
            <a:r>
              <a:rPr lang="de-DE" dirty="0" smtClean="0"/>
              <a:t>	CBM-</a:t>
            </a:r>
            <a:r>
              <a:rPr lang="de-DE" dirty="0" err="1" smtClean="0"/>
              <a:t>eTOF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with</a:t>
            </a:r>
            <a:r>
              <a:rPr lang="de-DE" dirty="0" smtClean="0"/>
              <a:t> 	STAR TPC</a:t>
            </a:r>
          </a:p>
          <a:p>
            <a:r>
              <a:rPr lang="de-DE" dirty="0" err="1"/>
              <a:t>f</a:t>
            </a:r>
            <a:r>
              <a:rPr lang="de-DE" dirty="0" err="1" smtClean="0"/>
              <a:t>rom</a:t>
            </a:r>
            <a:r>
              <a:rPr lang="de-DE" dirty="0" smtClean="0"/>
              <a:t>  	Run18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962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3" descr="Screenshot_20180929_0731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105" y="767407"/>
            <a:ext cx="4341638" cy="31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Object 20"/>
          <p:cNvGraphicFramePr>
            <a:graphicFrameLocks noChangeAspect="1"/>
          </p:cNvGraphicFramePr>
          <p:nvPr>
            <p:extLst/>
          </p:nvPr>
        </p:nvGraphicFramePr>
        <p:xfrm>
          <a:off x="5654068" y="831788"/>
          <a:ext cx="3502151" cy="3407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Acrobat Document" r:id="rId5" imgW="5400472" imgH="5257800" progId="AcroExch.Document.7">
                  <p:embed/>
                </p:oleObj>
              </mc:Choice>
              <mc:Fallback>
                <p:oleObj name="Acrobat Document" r:id="rId5" imgW="5400472" imgH="5257800" progId="AcroExch.Document.7">
                  <p:embed/>
                  <p:pic>
                    <p:nvPicPr>
                      <p:cNvPr id="15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4068" y="831788"/>
                        <a:ext cx="3502151" cy="34073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1" y="6548"/>
            <a:ext cx="8947243" cy="692150"/>
          </a:xfrm>
        </p:spPr>
        <p:txBody>
          <a:bodyPr/>
          <a:lstStyle/>
          <a:p>
            <a:r>
              <a:rPr lang="de-DE" dirty="0" smtClean="0"/>
              <a:t>CBM-STAR </a:t>
            </a:r>
            <a:r>
              <a:rPr lang="de-DE" dirty="0" err="1" smtClean="0"/>
              <a:t>eTOF</a:t>
            </a:r>
            <a:r>
              <a:rPr lang="de-DE" dirty="0" smtClean="0"/>
              <a:t>: </a:t>
            </a:r>
            <a:r>
              <a:rPr lang="de-DE" dirty="0" err="1" smtClean="0"/>
              <a:t>module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&amp; </a:t>
            </a:r>
            <a:r>
              <a:rPr lang="de-DE" dirty="0" err="1" smtClean="0"/>
              <a:t>test</a:t>
            </a:r>
            <a:r>
              <a:rPr lang="de-DE" dirty="0" smtClean="0"/>
              <a:t> in HD  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510" y="4289635"/>
            <a:ext cx="3424485" cy="2568365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" y="767407"/>
            <a:ext cx="25908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IMG_076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" y="2703057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IMG_077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15" y="3883932"/>
            <a:ext cx="3979818" cy="298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7722350" y="908720"/>
            <a:ext cx="1000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Nov.6, 2018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-69133" y="4660413"/>
            <a:ext cx="22108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36 </a:t>
            </a:r>
            <a:r>
              <a:rPr lang="de-DE" dirty="0" err="1" smtClean="0"/>
              <a:t>modules</a:t>
            </a:r>
            <a:endParaRPr lang="de-DE" dirty="0" smtClean="0"/>
          </a:p>
          <a:p>
            <a:pPr algn="r"/>
            <a:r>
              <a:rPr lang="de-DE" dirty="0" smtClean="0"/>
              <a:t>108 MRPCs</a:t>
            </a:r>
          </a:p>
          <a:p>
            <a:pPr algn="r"/>
            <a:r>
              <a:rPr lang="de-DE" dirty="0" smtClean="0"/>
              <a:t>72 GBTX PCBs</a:t>
            </a:r>
          </a:p>
          <a:p>
            <a:pPr algn="r"/>
            <a:r>
              <a:rPr lang="de-DE" dirty="0" smtClean="0"/>
              <a:t>216 GET4 PCBs</a:t>
            </a:r>
          </a:p>
          <a:p>
            <a:pPr algn="r"/>
            <a:r>
              <a:rPr lang="de-DE" dirty="0" smtClean="0"/>
              <a:t>216 PADI PCBs</a:t>
            </a:r>
          </a:p>
          <a:p>
            <a:pPr algn="r"/>
            <a:r>
              <a:rPr lang="de-DE" dirty="0" smtClean="0"/>
              <a:t>6912 </a:t>
            </a:r>
            <a:r>
              <a:rPr lang="de-DE" dirty="0" err="1" smtClean="0"/>
              <a:t>channels</a:t>
            </a:r>
            <a:endParaRPr lang="de-DE" dirty="0" smtClean="0"/>
          </a:p>
          <a:p>
            <a:pPr algn="r"/>
            <a:r>
              <a:rPr lang="de-DE" dirty="0" smtClean="0"/>
              <a:t>DAQ/FLES HW/SW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057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Bildschirmausschnit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8984"/>
            <a:ext cx="3679620" cy="20990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CBM-STAR </a:t>
            </a:r>
            <a:r>
              <a:rPr lang="de-DE" dirty="0" err="1" smtClean="0"/>
              <a:t>eTOF</a:t>
            </a:r>
            <a:r>
              <a:rPr lang="de-DE" dirty="0" smtClean="0"/>
              <a:t>: </a:t>
            </a:r>
            <a:r>
              <a:rPr lang="de-DE" dirty="0" err="1" smtClean="0"/>
              <a:t>status</a:t>
            </a:r>
            <a:r>
              <a:rPr lang="de-DE" dirty="0" smtClean="0"/>
              <a:t>  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722350" y="908720"/>
            <a:ext cx="1000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Nov.6, 2018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A75335E2-6344-FB40-ADC7-80E146B0B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9300"/>
            <a:ext cx="4478973" cy="421023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40" y="756447"/>
            <a:ext cx="4992046" cy="374403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9595" y="3962515"/>
            <a:ext cx="3316785" cy="248758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26" y="3912044"/>
            <a:ext cx="2224123" cy="2965497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399661"/>
            <a:ext cx="1858410" cy="247788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491442" y="5672038"/>
            <a:ext cx="2663999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Nov. 23, 2018: </a:t>
            </a:r>
          </a:p>
          <a:p>
            <a:r>
              <a:rPr lang="de-DE" sz="1600" dirty="0" smtClean="0"/>
              <a:t>all </a:t>
            </a:r>
            <a:r>
              <a:rPr lang="de-DE" sz="1600" dirty="0" err="1" smtClean="0"/>
              <a:t>eTOF</a:t>
            </a:r>
            <a:r>
              <a:rPr lang="de-DE" sz="1600" dirty="0" smtClean="0"/>
              <a:t> </a:t>
            </a:r>
            <a:r>
              <a:rPr lang="de-DE" sz="1600" dirty="0" err="1" smtClean="0"/>
              <a:t>modules</a:t>
            </a:r>
            <a:r>
              <a:rPr lang="de-DE" sz="1600" dirty="0" smtClean="0"/>
              <a:t> </a:t>
            </a:r>
            <a:r>
              <a:rPr lang="de-DE" sz="1600" dirty="0" err="1" smtClean="0"/>
              <a:t>installed</a:t>
            </a:r>
            <a:r>
              <a:rPr lang="de-DE" sz="1600" dirty="0" smtClean="0"/>
              <a:t> </a:t>
            </a:r>
          </a:p>
          <a:p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functional</a:t>
            </a:r>
            <a:r>
              <a:rPr lang="de-DE" sz="1600" dirty="0" smtClean="0"/>
              <a:t>,  </a:t>
            </a:r>
          </a:p>
          <a:p>
            <a:r>
              <a:rPr lang="de-DE" sz="1600" dirty="0" smtClean="0"/>
              <a:t>SW </a:t>
            </a:r>
            <a:r>
              <a:rPr lang="de-DE" sz="1600" dirty="0" err="1" smtClean="0"/>
              <a:t>integration</a:t>
            </a:r>
            <a:r>
              <a:rPr lang="de-DE" sz="1600" dirty="0" smtClean="0"/>
              <a:t> </a:t>
            </a:r>
            <a:r>
              <a:rPr lang="de-DE" sz="1600" dirty="0" err="1" smtClean="0"/>
              <a:t>ongoing</a:t>
            </a:r>
            <a:r>
              <a:rPr lang="de-DE" sz="1600" dirty="0" smtClean="0"/>
              <a:t>.</a:t>
            </a: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321773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Phase-0: </a:t>
            </a:r>
            <a:r>
              <a:rPr lang="de-DE" dirty="0" smtClean="0"/>
              <a:t>STS  </a:t>
            </a:r>
            <a:r>
              <a:rPr lang="de-DE" dirty="0"/>
              <a:t>&amp; PSD in BM@N (JINR)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8836" r="4302" b="12579"/>
          <a:stretch/>
        </p:blipFill>
        <p:spPr bwMode="auto">
          <a:xfrm>
            <a:off x="549221" y="1291251"/>
            <a:ext cx="2325652" cy="228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12" descr="cbmn.png"/>
          <p:cNvPicPr>
            <a:picLocks noChangeAspect="1"/>
          </p:cNvPicPr>
          <p:nvPr/>
        </p:nvPicPr>
        <p:blipFill rotWithShape="1">
          <a:blip r:embed="rId3" cstate="print"/>
          <a:srcRect t="16973" b="8045"/>
          <a:stretch/>
        </p:blipFill>
        <p:spPr>
          <a:xfrm>
            <a:off x="3362173" y="1109471"/>
            <a:ext cx="3137734" cy="2631462"/>
          </a:xfrm>
          <a:prstGeom prst="rect">
            <a:avLst/>
          </a:prstGeom>
        </p:spPr>
      </p:pic>
      <p:sp>
        <p:nvSpPr>
          <p:cNvPr id="8" name="Right Arrow 2"/>
          <p:cNvSpPr/>
          <p:nvPr/>
        </p:nvSpPr>
        <p:spPr>
          <a:xfrm>
            <a:off x="2603774" y="1953291"/>
            <a:ext cx="884618" cy="491285"/>
          </a:xfrm>
          <a:prstGeom prst="rightArrow">
            <a:avLst>
              <a:gd name="adj1" fmla="val 50000"/>
              <a:gd name="adj2" fmla="val 99342"/>
            </a:avLst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/>
          <p:cNvSpPr/>
          <p:nvPr/>
        </p:nvSpPr>
        <p:spPr>
          <a:xfrm>
            <a:off x="1896386" y="3380132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Au </a:t>
            </a:r>
            <a:r>
              <a:rPr lang="de-DE" dirty="0" err="1">
                <a:solidFill>
                  <a:prstClr val="black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r>
              <a:rPr lang="de-DE" dirty="0">
                <a:solidFill>
                  <a:prstClr val="black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dirty="0">
                <a:solidFill>
                  <a:prstClr val="black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dirty="0">
                <a:solidFill>
                  <a:prstClr val="black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4.5 </a:t>
            </a:r>
            <a:r>
              <a:rPr lang="de-DE" dirty="0" err="1">
                <a:solidFill>
                  <a:prstClr val="black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prstClr val="black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/u</a:t>
            </a:r>
          </a:p>
        </p:txBody>
      </p:sp>
      <p:sp>
        <p:nvSpPr>
          <p:cNvPr id="10" name="TextBox 17"/>
          <p:cNvSpPr txBox="1"/>
          <p:nvPr/>
        </p:nvSpPr>
        <p:spPr>
          <a:xfrm>
            <a:off x="202537" y="962967"/>
            <a:ext cx="2312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Silicon Tracking Stations </a:t>
            </a:r>
          </a:p>
        </p:txBody>
      </p:sp>
      <p:sp>
        <p:nvSpPr>
          <p:cNvPr id="11" name="TextBox 18"/>
          <p:cNvSpPr txBox="1"/>
          <p:nvPr/>
        </p:nvSpPr>
        <p:spPr>
          <a:xfrm>
            <a:off x="5477447" y="839856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GEM tracker</a:t>
            </a:r>
          </a:p>
        </p:txBody>
      </p:sp>
      <p:sp>
        <p:nvSpPr>
          <p:cNvPr id="12" name="TextBox 19"/>
          <p:cNvSpPr txBox="1"/>
          <p:nvPr/>
        </p:nvSpPr>
        <p:spPr>
          <a:xfrm>
            <a:off x="2874873" y="962967"/>
            <a:ext cx="1566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dipole magnet</a:t>
            </a:r>
          </a:p>
        </p:txBody>
      </p:sp>
      <p:pic>
        <p:nvPicPr>
          <p:cNvPr id="52" name="Picture 2" descr="C:\Users\Федор\Desktop\фото_модуля\DSC_0083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37578" y="1272876"/>
            <a:ext cx="2297995" cy="129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18"/>
          <p:cNvSpPr txBox="1"/>
          <p:nvPr/>
        </p:nvSpPr>
        <p:spPr>
          <a:xfrm>
            <a:off x="6934762" y="3090284"/>
            <a:ext cx="2385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PSD </a:t>
            </a:r>
            <a:r>
              <a:rPr lang="en-US" sz="1600" dirty="0" smtClean="0"/>
              <a:t>calorimeter</a:t>
            </a:r>
          </a:p>
          <a:p>
            <a:r>
              <a:rPr lang="en-US" sz="1600" dirty="0" smtClean="0"/>
              <a:t>(synergies with usage</a:t>
            </a:r>
          </a:p>
          <a:p>
            <a:r>
              <a:rPr lang="en-US" sz="1600" dirty="0" smtClean="0"/>
              <a:t> in NA61/shine)</a:t>
            </a:r>
            <a:endParaRPr lang="en-US" sz="1600" dirty="0"/>
          </a:p>
        </p:txBody>
      </p:sp>
      <p:sp>
        <p:nvSpPr>
          <p:cNvPr id="54" name="Textfeld 53"/>
          <p:cNvSpPr txBox="1"/>
          <p:nvPr/>
        </p:nvSpPr>
        <p:spPr>
          <a:xfrm>
            <a:off x="172153" y="3879050"/>
            <a:ext cx="56459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BM@N </a:t>
            </a:r>
            <a:r>
              <a:rPr lang="de-DE" sz="1600" dirty="0" err="1"/>
              <a:t>timeline</a:t>
            </a:r>
            <a:r>
              <a:rPr lang="de-DE" sz="1600" dirty="0"/>
              <a:t>: NICA </a:t>
            </a:r>
            <a:r>
              <a:rPr lang="de-DE" sz="1600" dirty="0" err="1"/>
              <a:t>white</a:t>
            </a:r>
            <a:r>
              <a:rPr lang="de-DE" sz="1600" dirty="0"/>
              <a:t> </a:t>
            </a:r>
            <a:r>
              <a:rPr lang="de-DE" sz="1600" dirty="0" err="1"/>
              <a:t>paper</a:t>
            </a:r>
            <a:r>
              <a:rPr lang="de-DE" sz="1600" dirty="0"/>
              <a:t> </a:t>
            </a:r>
          </a:p>
          <a:p>
            <a:r>
              <a:rPr lang="de-DE" sz="1600" dirty="0"/>
              <a:t>(Eur. Phys. J. A (2016) </a:t>
            </a:r>
            <a:r>
              <a:rPr lang="de-DE" sz="1600" dirty="0" smtClean="0"/>
              <a:t>213</a:t>
            </a:r>
            <a:endParaRPr lang="de-DE" sz="1600" dirty="0"/>
          </a:p>
          <a:p>
            <a:r>
              <a:rPr lang="de-DE" sz="1600" dirty="0"/>
              <a:t>2018       </a:t>
            </a:r>
            <a:r>
              <a:rPr lang="de-DE" sz="1600" dirty="0" smtClean="0"/>
              <a:t>	Installation </a:t>
            </a:r>
            <a:r>
              <a:rPr lang="de-DE" sz="1600" dirty="0" err="1"/>
              <a:t>of</a:t>
            </a:r>
            <a:r>
              <a:rPr lang="de-DE" sz="1600" dirty="0"/>
              <a:t> PSD </a:t>
            </a:r>
            <a:r>
              <a:rPr lang="de-DE" sz="1600" dirty="0" err="1"/>
              <a:t>detector</a:t>
            </a:r>
            <a:r>
              <a:rPr lang="de-DE" sz="1600" dirty="0"/>
              <a:t> (</a:t>
            </a:r>
            <a:r>
              <a:rPr lang="de-DE" sz="1600" dirty="0" err="1"/>
              <a:t>MoU</a:t>
            </a:r>
            <a:r>
              <a:rPr lang="de-DE" sz="1600" dirty="0"/>
              <a:t> </a:t>
            </a:r>
            <a:r>
              <a:rPr lang="de-DE" sz="1600" dirty="0" err="1"/>
              <a:t>signed</a:t>
            </a:r>
            <a:r>
              <a:rPr lang="de-DE" sz="1600" dirty="0"/>
              <a:t>)</a:t>
            </a:r>
          </a:p>
          <a:p>
            <a:r>
              <a:rPr lang="de-DE" sz="1600" dirty="0" smtClean="0"/>
              <a:t>2020</a:t>
            </a:r>
            <a:r>
              <a:rPr lang="de-DE" sz="1600" dirty="0"/>
              <a:t>	Au </a:t>
            </a:r>
            <a:r>
              <a:rPr lang="de-DE" sz="1600" dirty="0" err="1"/>
              <a:t>beams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Nuclotron</a:t>
            </a:r>
            <a:endParaRPr lang="de-DE" sz="1600" dirty="0"/>
          </a:p>
          <a:p>
            <a:pPr marL="342900" indent="-342900">
              <a:buAutoNum type="arabicPlain" startAt="2020"/>
            </a:pPr>
            <a:r>
              <a:rPr lang="de-DE" sz="1600" dirty="0" smtClean="0"/>
              <a:t>  	Installation </a:t>
            </a:r>
            <a:r>
              <a:rPr lang="de-DE" sz="1600" dirty="0" err="1"/>
              <a:t>of</a:t>
            </a:r>
            <a:r>
              <a:rPr lang="de-DE" sz="1600" dirty="0"/>
              <a:t> 4 Si Tracking </a:t>
            </a:r>
            <a:r>
              <a:rPr lang="de-DE" sz="1600" dirty="0" err="1"/>
              <a:t>Stations</a:t>
            </a:r>
            <a:r>
              <a:rPr lang="de-DE" sz="1600" dirty="0"/>
              <a:t> (</a:t>
            </a:r>
            <a:r>
              <a:rPr lang="de-DE" sz="1600" dirty="0" err="1"/>
              <a:t>MoU</a:t>
            </a:r>
            <a:r>
              <a:rPr lang="de-DE" sz="1600" dirty="0"/>
              <a:t> </a:t>
            </a:r>
            <a:r>
              <a:rPr lang="de-DE" sz="1600" dirty="0" err="1"/>
              <a:t>signed</a:t>
            </a:r>
            <a:r>
              <a:rPr lang="de-DE" sz="1600" dirty="0" smtClean="0"/>
              <a:t>)</a:t>
            </a:r>
          </a:p>
        </p:txBody>
      </p:sp>
      <p:pic>
        <p:nvPicPr>
          <p:cNvPr id="55" name="Рисунок 13" descr="L0_st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7554" y="4727236"/>
            <a:ext cx="2841844" cy="1762104"/>
          </a:xfrm>
          <a:prstGeom prst="rect">
            <a:avLst/>
          </a:prstGeom>
        </p:spPr>
      </p:pic>
      <p:sp>
        <p:nvSpPr>
          <p:cNvPr id="56" name="Textfeld 55"/>
          <p:cNvSpPr txBox="1"/>
          <p:nvPr/>
        </p:nvSpPr>
        <p:spPr>
          <a:xfrm>
            <a:off x="6728831" y="4126270"/>
            <a:ext cx="2260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Improvement</a:t>
            </a:r>
            <a:r>
              <a:rPr lang="de-DE" sz="1400" dirty="0"/>
              <a:t> in </a:t>
            </a:r>
            <a:r>
              <a:rPr lang="de-DE" sz="1400" dirty="0" err="1"/>
              <a:t>efficiency</a:t>
            </a:r>
            <a:r>
              <a:rPr lang="de-DE" sz="1400" dirty="0"/>
              <a:t> </a:t>
            </a:r>
          </a:p>
          <a:p>
            <a:r>
              <a:rPr lang="de-DE" sz="1400" dirty="0"/>
              <a:t>&amp; </a:t>
            </a:r>
            <a:r>
              <a:rPr lang="de-DE" sz="1400" dirty="0" err="1"/>
              <a:t>signal</a:t>
            </a:r>
            <a:r>
              <a:rPr lang="de-DE" sz="1400" dirty="0"/>
              <a:t> / </a:t>
            </a:r>
            <a:r>
              <a:rPr lang="de-DE" sz="1400" dirty="0" err="1"/>
              <a:t>backrgound</a:t>
            </a:r>
            <a:r>
              <a:rPr lang="de-DE" sz="1400" dirty="0"/>
              <a:t>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206515" y="5319210"/>
            <a:ext cx="2254185" cy="1169551"/>
          </a:xfrm>
          <a:prstGeom prst="rect">
            <a:avLst/>
          </a:prstGeom>
          <a:solidFill>
            <a:srgbClr val="EAEAEA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Participating CBM groups:</a:t>
            </a:r>
          </a:p>
          <a:p>
            <a:pPr marL="182563"/>
            <a:r>
              <a:rPr lang="en-US" sz="1400" dirty="0" smtClean="0">
                <a:latin typeface="Gill Sans"/>
                <a:cs typeface="Gill Sans"/>
              </a:rPr>
              <a:t>GSI Darmstadt, </a:t>
            </a:r>
          </a:p>
          <a:p>
            <a:pPr marL="182563"/>
            <a:r>
              <a:rPr lang="en-US" sz="1400" dirty="0" smtClean="0">
                <a:latin typeface="Gill Sans"/>
                <a:cs typeface="Gill Sans"/>
              </a:rPr>
              <a:t>Univ</a:t>
            </a:r>
            <a:r>
              <a:rPr lang="en-US" sz="1400" dirty="0">
                <a:latin typeface="Gill Sans"/>
                <a:cs typeface="Gill Sans"/>
              </a:rPr>
              <a:t>. </a:t>
            </a:r>
            <a:r>
              <a:rPr lang="en-US" sz="1400" dirty="0" err="1" smtClean="0">
                <a:latin typeface="Gill Sans"/>
                <a:cs typeface="Gill Sans"/>
              </a:rPr>
              <a:t>Tübingen</a:t>
            </a:r>
            <a:r>
              <a:rPr lang="en-US" sz="1400" dirty="0" smtClean="0">
                <a:latin typeface="Gill Sans"/>
                <a:cs typeface="Gill Sans"/>
              </a:rPr>
              <a:t>, </a:t>
            </a:r>
          </a:p>
          <a:p>
            <a:pPr marL="182563"/>
            <a:r>
              <a:rPr lang="en-US" sz="1400" dirty="0" smtClean="0">
                <a:latin typeface="Gill Sans"/>
                <a:cs typeface="Gill Sans"/>
              </a:rPr>
              <a:t>JINR </a:t>
            </a:r>
            <a:r>
              <a:rPr lang="en-US" sz="1400" dirty="0" err="1" smtClean="0">
                <a:latin typeface="Gill Sans"/>
                <a:cs typeface="Gill Sans"/>
              </a:rPr>
              <a:t>Dubna</a:t>
            </a:r>
            <a:r>
              <a:rPr lang="en-US" sz="1400" dirty="0" smtClean="0">
                <a:latin typeface="Gill Sans"/>
                <a:cs typeface="Gill Sans"/>
              </a:rPr>
              <a:t>,</a:t>
            </a:r>
          </a:p>
          <a:p>
            <a:pPr marL="182563"/>
            <a:r>
              <a:rPr lang="en-US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INR Moscow</a:t>
            </a:r>
          </a:p>
        </p:txBody>
      </p:sp>
    </p:spTree>
    <p:extLst>
      <p:ext uri="{BB962C8B-B14F-4D97-AF65-F5344CB8AC3E}">
        <p14:creationId xmlns:p14="http://schemas.microsoft.com/office/powerpoint/2010/main" val="122541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309" y="1583795"/>
            <a:ext cx="1626461" cy="2291201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10617" y="101741"/>
            <a:ext cx="7732107" cy="692150"/>
          </a:xfrm>
        </p:spPr>
        <p:txBody>
          <a:bodyPr/>
          <a:lstStyle/>
          <a:p>
            <a:r>
              <a:rPr lang="de-DE" dirty="0" smtClean="0"/>
              <a:t>CBM Phase-0: </a:t>
            </a:r>
            <a:r>
              <a:rPr lang="de-DE" dirty="0" err="1" smtClean="0"/>
              <a:t>mCBM</a:t>
            </a:r>
            <a:r>
              <a:rPr lang="de-DE" dirty="0" smtClean="0"/>
              <a:t>  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N.Herrmann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8th RRB Meeting, GSI, Nov. 26 - 27, 2018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0880" y="3068752"/>
            <a:ext cx="1338177" cy="23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C:\Users\mkoziel\Desktop\Prototype_pictures\Neuer Ordner\P102013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57" y="4334777"/>
            <a:ext cx="1617648" cy="103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1881" y="2524468"/>
            <a:ext cx="1320082" cy="1798321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6186" y="2778675"/>
            <a:ext cx="1390733" cy="175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Q:\Eigene Dateien\Work\CBM\talks\2018\CBM Collaboration Meeting - October 2018\module-testing\module-1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901039" y="3990128"/>
            <a:ext cx="1764549" cy="5876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cbm.uni-muenster.de/mcbm/more/mcbm_daq_062018/20180618_162311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477624" y="1682341"/>
            <a:ext cx="2083014" cy="11662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cbm.uni-muenster.de/mcbm/more/mcbm_daq_062018/p_20180618_162254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310992" y="1682008"/>
            <a:ext cx="2081461" cy="11685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1"/>
          <p:cNvSpPr/>
          <p:nvPr/>
        </p:nvSpPr>
        <p:spPr>
          <a:xfrm>
            <a:off x="6726436" y="908720"/>
            <a:ext cx="2487605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mFLES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 racks @ Green IT Cube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52104">
            <a:off x="5598714" y="2779241"/>
            <a:ext cx="1659500" cy="105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3"/>
          <p:cNvSpPr txBox="1"/>
          <p:nvPr/>
        </p:nvSpPr>
        <p:spPr>
          <a:xfrm>
            <a:off x="64857" y="5327204"/>
            <a:ext cx="65434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err="1" smtClean="0">
                <a:latin typeface="Gill Sans"/>
                <a:cs typeface="Gill Sans"/>
              </a:rPr>
              <a:t>mMVD</a:t>
            </a:r>
            <a:endParaRPr lang="en-US" sz="1200" dirty="0" smtClean="0">
              <a:latin typeface="Gill Sans"/>
              <a:cs typeface="Gill Sans"/>
            </a:endParaRPr>
          </a:p>
        </p:txBody>
      </p:sp>
      <p:sp>
        <p:nvSpPr>
          <p:cNvPr id="22" name="TextBox 24"/>
          <p:cNvSpPr txBox="1"/>
          <p:nvPr/>
        </p:nvSpPr>
        <p:spPr>
          <a:xfrm>
            <a:off x="1637388" y="5207492"/>
            <a:ext cx="612668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err="1" smtClean="0">
                <a:latin typeface="Gill Sans"/>
                <a:cs typeface="Gill Sans"/>
              </a:rPr>
              <a:t>mSTS</a:t>
            </a:r>
            <a:endParaRPr lang="en-US" sz="1200" dirty="0" smtClean="0">
              <a:latin typeface="Gill Sans"/>
              <a:cs typeface="Gill Sans"/>
            </a:endParaRPr>
          </a:p>
        </p:txBody>
      </p:sp>
      <p:sp>
        <p:nvSpPr>
          <p:cNvPr id="23" name="TextBox 25"/>
          <p:cNvSpPr txBox="1"/>
          <p:nvPr/>
        </p:nvSpPr>
        <p:spPr>
          <a:xfrm>
            <a:off x="2269139" y="5429314"/>
            <a:ext cx="772969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err="1" smtClean="0">
                <a:latin typeface="Gill Sans"/>
                <a:cs typeface="Gill Sans"/>
              </a:rPr>
              <a:t>mMUCH</a:t>
            </a:r>
            <a:endParaRPr lang="en-US" sz="1200" dirty="0" smtClean="0">
              <a:latin typeface="Gill Sans"/>
              <a:cs typeface="Gill Sans"/>
            </a:endParaRPr>
          </a:p>
        </p:txBody>
      </p:sp>
      <p:sp>
        <p:nvSpPr>
          <p:cNvPr id="24" name="TextBox 26"/>
          <p:cNvSpPr txBox="1"/>
          <p:nvPr/>
        </p:nvSpPr>
        <p:spPr>
          <a:xfrm>
            <a:off x="3384817" y="4469397"/>
            <a:ext cx="628698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err="1" smtClean="0">
                <a:latin typeface="Gill Sans"/>
                <a:cs typeface="Gill Sans"/>
              </a:rPr>
              <a:t>mTRD</a:t>
            </a:r>
            <a:endParaRPr lang="en-US" sz="1200" dirty="0" smtClean="0">
              <a:latin typeface="Gill Sans"/>
              <a:cs typeface="Gill Sans"/>
            </a:endParaRPr>
          </a:p>
        </p:txBody>
      </p:sp>
      <p:sp>
        <p:nvSpPr>
          <p:cNvPr id="25" name="TextBox 27"/>
          <p:cNvSpPr txBox="1"/>
          <p:nvPr/>
        </p:nvSpPr>
        <p:spPr>
          <a:xfrm>
            <a:off x="4712157" y="2245184"/>
            <a:ext cx="619529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err="1" smtClean="0">
                <a:latin typeface="Gill Sans"/>
                <a:cs typeface="Gill Sans"/>
              </a:rPr>
              <a:t>mTOF</a:t>
            </a:r>
            <a:endParaRPr lang="en-US" sz="1200" dirty="0" smtClean="0">
              <a:latin typeface="Gill Sans"/>
              <a:cs typeface="Gill Sans"/>
            </a:endParaRPr>
          </a:p>
        </p:txBody>
      </p:sp>
      <p:sp>
        <p:nvSpPr>
          <p:cNvPr id="26" name="Content Placeholder 1"/>
          <p:cNvSpPr txBox="1">
            <a:spLocks/>
          </p:cNvSpPr>
          <p:nvPr/>
        </p:nvSpPr>
        <p:spPr>
          <a:xfrm>
            <a:off x="6368869" y="3722380"/>
            <a:ext cx="2733040" cy="297022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600" kern="0" dirty="0" err="1" smtClean="0"/>
              <a:t>mCBM</a:t>
            </a:r>
            <a:r>
              <a:rPr lang="en-US" sz="1600" kern="0" dirty="0" smtClean="0"/>
              <a:t> will focus on:</a:t>
            </a:r>
          </a:p>
          <a:p>
            <a:r>
              <a:rPr lang="en-US" sz="1600" kern="0" dirty="0" smtClean="0"/>
              <a:t>Free streaming data transport to a computer farm </a:t>
            </a:r>
          </a:p>
          <a:p>
            <a:r>
              <a:rPr lang="en-US" sz="1600" kern="0" dirty="0" smtClean="0"/>
              <a:t>Online reconstruction and event selection </a:t>
            </a:r>
          </a:p>
          <a:p>
            <a:r>
              <a:rPr lang="en-US" sz="1600" kern="0" dirty="0" smtClean="0"/>
              <a:t>Offline data analysis</a:t>
            </a:r>
          </a:p>
          <a:p>
            <a:endParaRPr lang="en-US" sz="1400" kern="0" dirty="0" smtClean="0"/>
          </a:p>
          <a:p>
            <a:pPr marL="0" indent="0">
              <a:buFontTx/>
              <a:buNone/>
            </a:pPr>
            <a:r>
              <a:rPr lang="en-US" sz="1400" kern="0" dirty="0" smtClean="0">
                <a:solidFill>
                  <a:srgbClr val="C51D40"/>
                </a:solidFill>
              </a:rPr>
              <a:t>Requested beam time was fully granted by G-PAC</a:t>
            </a:r>
            <a:endParaRPr lang="en-US" sz="1400" kern="0" dirty="0">
              <a:solidFill>
                <a:srgbClr val="C51D40"/>
              </a:solidFill>
            </a:endParaRPr>
          </a:p>
        </p:txBody>
      </p:sp>
      <p:pic>
        <p:nvPicPr>
          <p:cNvPr id="28" name="Picture 3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547" y="1882103"/>
            <a:ext cx="1068849" cy="975204"/>
          </a:xfrm>
          <a:prstGeom prst="rect">
            <a:avLst/>
          </a:prstGeom>
        </p:spPr>
      </p:pic>
      <p:sp>
        <p:nvSpPr>
          <p:cNvPr id="29" name="TextBox 34"/>
          <p:cNvSpPr txBox="1"/>
          <p:nvPr/>
        </p:nvSpPr>
        <p:spPr>
          <a:xfrm>
            <a:off x="5928657" y="1776789"/>
            <a:ext cx="628698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err="1" smtClean="0">
                <a:latin typeface="Gill Sans"/>
                <a:cs typeface="Gill Sans"/>
              </a:rPr>
              <a:t>mPSD</a:t>
            </a:r>
            <a:endParaRPr lang="en-US" sz="1200" dirty="0" smtClean="0">
              <a:latin typeface="Gill Sans"/>
              <a:cs typeface="Gill Sans"/>
            </a:endParaRPr>
          </a:p>
        </p:txBody>
      </p:sp>
      <p:pic>
        <p:nvPicPr>
          <p:cNvPr id="30" name="Picture 35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056" y="4764066"/>
            <a:ext cx="1809474" cy="1058915"/>
          </a:xfrm>
          <a:prstGeom prst="rect">
            <a:avLst/>
          </a:prstGeom>
        </p:spPr>
      </p:pic>
      <p:sp>
        <p:nvSpPr>
          <p:cNvPr id="31" name="Rectangle 40"/>
          <p:cNvSpPr>
            <a:spLocks noChangeArrowheads="1"/>
          </p:cNvSpPr>
          <p:nvPr/>
        </p:nvSpPr>
        <p:spPr bwMode="auto">
          <a:xfrm>
            <a:off x="139923" y="824154"/>
            <a:ext cx="62759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76092"/>
                </a:solidFill>
                <a:latin typeface="Gill Sans"/>
                <a:cs typeface="Gill Sans"/>
              </a:rPr>
              <a:t>Demonstrator for full </a:t>
            </a:r>
            <a:r>
              <a:rPr lang="en-US" dirty="0" smtClean="0">
                <a:solidFill>
                  <a:srgbClr val="376092"/>
                </a:solidFill>
                <a:latin typeface="Gill Sans"/>
                <a:cs typeface="Gill Sans"/>
              </a:rPr>
              <a:t>CBM data </a:t>
            </a:r>
            <a:r>
              <a:rPr lang="en-US" dirty="0">
                <a:solidFill>
                  <a:srgbClr val="376092"/>
                </a:solidFill>
                <a:latin typeface="Gill Sans"/>
                <a:cs typeface="Gill Sans"/>
              </a:rPr>
              <a:t>taking and analysis </a:t>
            </a:r>
            <a:r>
              <a:rPr lang="en-US" dirty="0" smtClean="0">
                <a:solidFill>
                  <a:srgbClr val="376092"/>
                </a:solidFill>
                <a:latin typeface="Gill Sans"/>
                <a:cs typeface="Gill Sans"/>
              </a:rPr>
              <a:t>chain</a:t>
            </a:r>
          </a:p>
          <a:p>
            <a:r>
              <a:rPr lang="en-US" dirty="0" smtClean="0">
                <a:solidFill>
                  <a:srgbClr val="376092"/>
                </a:solidFill>
                <a:latin typeface="Gill Sans"/>
                <a:cs typeface="Gill Sans"/>
              </a:rPr>
              <a:t>under </a:t>
            </a:r>
            <a:r>
              <a:rPr lang="en-US" dirty="0">
                <a:solidFill>
                  <a:srgbClr val="376092"/>
                </a:solidFill>
                <a:latin typeface="Gill Sans"/>
                <a:cs typeface="Gill Sans"/>
              </a:rPr>
              <a:t>full load (Au-Au, 10</a:t>
            </a:r>
            <a:r>
              <a:rPr lang="en-US" baseline="30000" dirty="0">
                <a:solidFill>
                  <a:srgbClr val="376092"/>
                </a:solidFill>
                <a:latin typeface="Gill Sans"/>
                <a:cs typeface="Gill Sans"/>
              </a:rPr>
              <a:t>7</a:t>
            </a:r>
            <a:r>
              <a:rPr lang="en-US" dirty="0">
                <a:solidFill>
                  <a:srgbClr val="376092"/>
                </a:solidFill>
                <a:latin typeface="Gill Sans"/>
                <a:cs typeface="Gill Sans"/>
              </a:rPr>
              <a:t> interactions/s</a:t>
            </a:r>
            <a:r>
              <a:rPr lang="en-US" dirty="0" smtClean="0">
                <a:solidFill>
                  <a:srgbClr val="376092"/>
                </a:solidFill>
                <a:latin typeface="Gill Sans"/>
                <a:cs typeface="Gill Sans"/>
              </a:rPr>
              <a:t>)</a:t>
            </a:r>
            <a:endParaRPr lang="en-US" dirty="0">
              <a:solidFill>
                <a:srgbClr val="376092"/>
              </a:solidFill>
              <a:latin typeface="Gill Sans"/>
              <a:cs typeface="Gill Sans"/>
            </a:endParaRPr>
          </a:p>
        </p:txBody>
      </p:sp>
      <p:sp>
        <p:nvSpPr>
          <p:cNvPr id="32" name="TextBox 26"/>
          <p:cNvSpPr txBox="1"/>
          <p:nvPr/>
        </p:nvSpPr>
        <p:spPr>
          <a:xfrm>
            <a:off x="3658966" y="5814265"/>
            <a:ext cx="688009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err="1" smtClean="0">
                <a:latin typeface="Gill Sans"/>
                <a:cs typeface="Gill Sans"/>
              </a:rPr>
              <a:t>mRICH</a:t>
            </a:r>
            <a:endParaRPr lang="en-US" sz="1200" dirty="0" smtClean="0">
              <a:latin typeface="Gill Sans"/>
              <a:cs typeface="Gill San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12195" y="6111379"/>
            <a:ext cx="373275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Common </a:t>
            </a:r>
            <a:r>
              <a:rPr lang="de-DE" dirty="0" err="1" smtClean="0"/>
              <a:t>effort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all CBM </a:t>
            </a:r>
            <a:r>
              <a:rPr lang="de-DE" dirty="0" err="1" smtClean="0"/>
              <a:t>groups</a:t>
            </a:r>
            <a:r>
              <a:rPr lang="de-DE" dirty="0" smtClean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47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0765" y="735646"/>
            <a:ext cx="1801282" cy="272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mCBM</a:t>
            </a:r>
            <a:r>
              <a:rPr lang="de-DE" dirty="0" smtClean="0"/>
              <a:t> </a:t>
            </a:r>
            <a:r>
              <a:rPr lang="de-DE" dirty="0" smtClean="0"/>
              <a:t>(</a:t>
            </a:r>
            <a:r>
              <a:rPr lang="de-DE" dirty="0" smtClean="0"/>
              <a:t>Nov</a:t>
            </a:r>
            <a:r>
              <a:rPr lang="de-DE" dirty="0" smtClean="0"/>
              <a:t>. </a:t>
            </a:r>
            <a:r>
              <a:rPr lang="de-DE" dirty="0" smtClean="0"/>
              <a:t>2018)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5" name="Picture 4" descr="http://cbm.uni-muenster.de/mcbm/more/mcbm_daq_062018/20180618_162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50801" y="1501982"/>
            <a:ext cx="3346152" cy="184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cbm.uni-muenster.de/mcbm/more/mcbm_daq_062018/p_20180618_16225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" t="6542" r="-1883" b="-6542"/>
          <a:stretch/>
        </p:blipFill>
        <p:spPr bwMode="auto">
          <a:xfrm rot="5400000">
            <a:off x="5003470" y="1459128"/>
            <a:ext cx="3233488" cy="178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5375"/>
            <a:ext cx="2321749" cy="3482624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40" y="3396669"/>
            <a:ext cx="2331496" cy="3497244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189" y="3737117"/>
            <a:ext cx="4743111" cy="316207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536434" y="5350157"/>
            <a:ext cx="4357283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mCBM</a:t>
            </a:r>
            <a:r>
              <a:rPr lang="de-DE" dirty="0" smtClean="0"/>
              <a:t> </a:t>
            </a:r>
            <a:r>
              <a:rPr lang="de-DE" dirty="0" err="1" smtClean="0"/>
              <a:t>program</a:t>
            </a:r>
            <a:r>
              <a:rPr lang="de-DE" dirty="0" smtClean="0"/>
              <a:t>:</a:t>
            </a:r>
          </a:p>
          <a:p>
            <a:r>
              <a:rPr lang="de-DE" dirty="0" smtClean="0"/>
              <a:t>Q1 2019 </a:t>
            </a:r>
            <a:r>
              <a:rPr lang="de-DE" dirty="0" err="1" smtClean="0"/>
              <a:t>detector</a:t>
            </a:r>
            <a:r>
              <a:rPr lang="de-DE" dirty="0" smtClean="0"/>
              <a:t> &amp; </a:t>
            </a:r>
            <a:r>
              <a:rPr lang="de-DE" dirty="0" err="1" smtClean="0"/>
              <a:t>daq</a:t>
            </a:r>
            <a:r>
              <a:rPr lang="de-DE" dirty="0" smtClean="0"/>
              <a:t> </a:t>
            </a:r>
            <a:r>
              <a:rPr lang="de-DE" dirty="0" err="1" smtClean="0"/>
              <a:t>commisioning</a:t>
            </a:r>
            <a:endParaRPr lang="de-DE" dirty="0" smtClean="0"/>
          </a:p>
          <a:p>
            <a:r>
              <a:rPr lang="de-DE" dirty="0" smtClean="0"/>
              <a:t>Q1 2020 high rate </a:t>
            </a:r>
            <a:r>
              <a:rPr lang="de-DE" dirty="0" err="1" smtClean="0"/>
              <a:t>demonstrator</a:t>
            </a:r>
            <a:endParaRPr lang="de-DE" dirty="0" smtClean="0"/>
          </a:p>
          <a:p>
            <a:r>
              <a:rPr lang="de-DE" dirty="0" smtClean="0"/>
              <a:t>Q1 2021 </a:t>
            </a:r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benchmark</a:t>
            </a:r>
            <a:r>
              <a:rPr lang="de-DE" dirty="0" smtClean="0"/>
              <a:t> (</a:t>
            </a:r>
            <a:r>
              <a:rPr lang="de-DE" dirty="0" smtClean="0">
                <a:latin typeface="Symbol" panose="05050102010706020507" pitchFamily="18" charset="2"/>
              </a:rPr>
              <a:t>L</a:t>
            </a:r>
            <a:r>
              <a:rPr lang="de-DE" dirty="0" smtClean="0"/>
              <a:t> – </a:t>
            </a:r>
            <a:r>
              <a:rPr lang="de-DE" dirty="0" err="1" smtClean="0"/>
              <a:t>prod</a:t>
            </a:r>
            <a:r>
              <a:rPr lang="de-DE" dirty="0" smtClean="0"/>
              <a:t>)</a:t>
            </a:r>
          </a:p>
          <a:p>
            <a:r>
              <a:rPr lang="de-DE" dirty="0" smtClean="0"/>
              <a:t>Q1 </a:t>
            </a:r>
            <a:r>
              <a:rPr lang="de-DE" dirty="0" smtClean="0"/>
              <a:t>2022 </a:t>
            </a:r>
            <a:r>
              <a:rPr lang="de-DE" dirty="0" err="1" smtClean="0"/>
              <a:t>physics</a:t>
            </a:r>
            <a:r>
              <a:rPr lang="de-DE" dirty="0" smtClean="0"/>
              <a:t>:  </a:t>
            </a:r>
            <a:r>
              <a:rPr lang="de-DE" dirty="0" smtClean="0">
                <a:latin typeface="Symbol" panose="05050102010706020507" pitchFamily="18" charset="2"/>
              </a:rPr>
              <a:t>L</a:t>
            </a:r>
            <a:r>
              <a:rPr lang="de-DE" dirty="0" smtClean="0"/>
              <a:t> – </a:t>
            </a:r>
            <a:r>
              <a:rPr lang="de-DE" dirty="0" err="1" smtClean="0"/>
              <a:t>excitation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739"/>
            <a:ext cx="4173344" cy="2821943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55999" y="2494626"/>
            <a:ext cx="2373394" cy="178104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7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11560" y="0"/>
            <a:ext cx="7732107" cy="692150"/>
          </a:xfrm>
        </p:spPr>
        <p:txBody>
          <a:bodyPr/>
          <a:lstStyle/>
          <a:p>
            <a:r>
              <a:rPr lang="de-DE" dirty="0" smtClean="0"/>
              <a:t>Summary / </a:t>
            </a:r>
            <a:r>
              <a:rPr lang="de-DE" dirty="0" err="1" smtClean="0"/>
              <a:t>Conclusion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06515" y="776600"/>
            <a:ext cx="8905002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CBM </a:t>
            </a:r>
            <a:r>
              <a:rPr lang="de-DE" dirty="0" err="1" smtClean="0">
                <a:solidFill>
                  <a:srgbClr val="0000FF"/>
                </a:solidFill>
              </a:rPr>
              <a:t>scientific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program</a:t>
            </a:r>
            <a:r>
              <a:rPr lang="de-DE" dirty="0" smtClean="0">
                <a:solidFill>
                  <a:srgbClr val="0000FF"/>
                </a:solidFill>
              </a:rPr>
              <a:t> at SIS100 </a:t>
            </a:r>
            <a:r>
              <a:rPr lang="de-DE" dirty="0" err="1" smtClean="0">
                <a:solidFill>
                  <a:srgbClr val="0000FF"/>
                </a:solidFill>
              </a:rPr>
              <a:t>is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unique</a:t>
            </a:r>
            <a:endParaRPr lang="de-DE" dirty="0" smtClean="0"/>
          </a:p>
          <a:p>
            <a:r>
              <a:rPr lang="de-DE" dirty="0" smtClean="0"/>
              <a:t>	</a:t>
            </a:r>
            <a:r>
              <a:rPr lang="de-DE" dirty="0" err="1" smtClean="0"/>
              <a:t>explore</a:t>
            </a:r>
            <a:r>
              <a:rPr lang="de-DE" dirty="0" smtClean="0"/>
              <a:t> QCD matter at 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star</a:t>
            </a:r>
            <a:r>
              <a:rPr lang="de-DE" dirty="0" smtClean="0"/>
              <a:t> core </a:t>
            </a:r>
            <a:r>
              <a:rPr lang="de-DE" dirty="0" err="1" smtClean="0"/>
              <a:t>densities</a:t>
            </a:r>
            <a:endParaRPr lang="de-DE" dirty="0" smtClean="0"/>
          </a:p>
          <a:p>
            <a:r>
              <a:rPr lang="de-DE" dirty="0" smtClean="0"/>
              <a:t>	</a:t>
            </a:r>
            <a:r>
              <a:rPr lang="de-DE" dirty="0" err="1" smtClean="0"/>
              <a:t>employ</a:t>
            </a:r>
            <a:r>
              <a:rPr lang="de-DE" dirty="0" smtClean="0"/>
              <a:t> high </a:t>
            </a:r>
            <a:r>
              <a:rPr lang="de-DE" dirty="0" err="1" smtClean="0"/>
              <a:t>statistics</a:t>
            </a:r>
            <a:r>
              <a:rPr lang="de-DE" dirty="0" smtClean="0"/>
              <a:t> </a:t>
            </a:r>
            <a:r>
              <a:rPr lang="de-DE" dirty="0" err="1" smtClean="0"/>
              <a:t>capibility</a:t>
            </a:r>
            <a:r>
              <a:rPr lang="de-DE" dirty="0" smtClean="0"/>
              <a:t> </a:t>
            </a:r>
          </a:p>
          <a:p>
            <a:r>
              <a:rPr lang="de-DE" dirty="0"/>
              <a:t>	</a:t>
            </a:r>
            <a:r>
              <a:rPr lang="de-DE" dirty="0" smtClean="0"/>
              <a:t>	to </a:t>
            </a:r>
            <a:r>
              <a:rPr lang="de-DE" dirty="0" err="1" smtClean="0"/>
              <a:t>achieve</a:t>
            </a:r>
            <a:r>
              <a:rPr lang="de-DE" dirty="0" smtClean="0"/>
              <a:t> high-</a:t>
            </a:r>
            <a:r>
              <a:rPr lang="de-DE" dirty="0" err="1" smtClean="0"/>
              <a:t>precision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multi-differential observables</a:t>
            </a:r>
          </a:p>
          <a:p>
            <a:r>
              <a:rPr lang="de-DE" dirty="0"/>
              <a:t>	</a:t>
            </a:r>
            <a:r>
              <a:rPr lang="de-DE" dirty="0" smtClean="0"/>
              <a:t>	to </a:t>
            </a:r>
            <a:r>
              <a:rPr lang="de-DE" dirty="0" err="1" smtClean="0"/>
              <a:t>enable</a:t>
            </a:r>
            <a:r>
              <a:rPr lang="de-DE" dirty="0" smtClean="0"/>
              <a:t> rare </a:t>
            </a:r>
            <a:r>
              <a:rPr lang="de-DE" dirty="0" err="1" smtClean="0"/>
              <a:t>processes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sensitive </a:t>
            </a:r>
            <a:r>
              <a:rPr lang="de-DE" dirty="0" err="1" smtClean="0"/>
              <a:t>probes</a:t>
            </a:r>
            <a:r>
              <a:rPr lang="de-DE" dirty="0" smtClean="0"/>
              <a:t> </a:t>
            </a:r>
          </a:p>
          <a:p>
            <a:endParaRPr lang="de-DE" sz="800" dirty="0" smtClean="0"/>
          </a:p>
          <a:p>
            <a:endParaRPr lang="de-DE" sz="800" dirty="0"/>
          </a:p>
          <a:p>
            <a:r>
              <a:rPr lang="de-DE" dirty="0" smtClean="0">
                <a:solidFill>
                  <a:srgbClr val="0000FF"/>
                </a:solidFill>
              </a:rPr>
              <a:t>CBM day-1 </a:t>
            </a:r>
            <a:r>
              <a:rPr lang="de-DE" dirty="0" err="1" smtClean="0">
                <a:solidFill>
                  <a:srgbClr val="0000FF"/>
                </a:solidFill>
              </a:rPr>
              <a:t>setup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allows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start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of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program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with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significant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discovery</a:t>
            </a:r>
            <a:r>
              <a:rPr lang="de-DE" dirty="0" smtClean="0">
                <a:solidFill>
                  <a:srgbClr val="0000FF"/>
                </a:solidFill>
              </a:rPr>
              <a:t> potential </a:t>
            </a:r>
            <a:endParaRPr lang="de-DE" dirty="0"/>
          </a:p>
          <a:p>
            <a:r>
              <a:rPr lang="de-DE" dirty="0" smtClean="0"/>
              <a:t>	</a:t>
            </a:r>
            <a:r>
              <a:rPr lang="de-DE" dirty="0" err="1" smtClean="0"/>
              <a:t>excitation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hyperons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</a:p>
          <a:p>
            <a:r>
              <a:rPr lang="de-DE" dirty="0" smtClean="0"/>
              <a:t>	</a:t>
            </a:r>
            <a:r>
              <a:rPr lang="de-DE" dirty="0" err="1" smtClean="0"/>
              <a:t>excitation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di-</a:t>
            </a:r>
            <a:r>
              <a:rPr lang="de-DE" dirty="0" err="1" smtClean="0"/>
              <a:t>lepton</a:t>
            </a:r>
            <a:r>
              <a:rPr lang="de-DE" dirty="0" smtClean="0"/>
              <a:t>  </a:t>
            </a:r>
            <a:r>
              <a:rPr lang="de-DE" dirty="0" err="1" smtClean="0"/>
              <a:t>production</a:t>
            </a:r>
            <a:endParaRPr lang="de-DE" dirty="0" smtClean="0"/>
          </a:p>
          <a:p>
            <a:r>
              <a:rPr lang="de-DE" dirty="0" smtClean="0"/>
              <a:t>	</a:t>
            </a:r>
            <a:r>
              <a:rPr lang="de-DE" dirty="0" err="1" smtClean="0"/>
              <a:t>study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smtClean="0"/>
              <a:t>light </a:t>
            </a:r>
            <a:r>
              <a:rPr lang="de-DE" dirty="0" err="1" smtClean="0"/>
              <a:t>hypernuclei</a:t>
            </a:r>
            <a:r>
              <a:rPr lang="de-DE" dirty="0" smtClean="0"/>
              <a:t> </a:t>
            </a:r>
            <a:endParaRPr lang="de-DE" dirty="0" smtClean="0"/>
          </a:p>
          <a:p>
            <a:endParaRPr lang="de-DE" sz="800" dirty="0" smtClean="0"/>
          </a:p>
          <a:p>
            <a:endParaRPr lang="de-DE" sz="800" dirty="0" smtClean="0"/>
          </a:p>
          <a:p>
            <a:r>
              <a:rPr lang="de-DE" dirty="0" smtClean="0">
                <a:solidFill>
                  <a:srgbClr val="0000FF"/>
                </a:solidFill>
              </a:rPr>
              <a:t>CBM Phase 0 </a:t>
            </a:r>
            <a:r>
              <a:rPr lang="de-DE" dirty="0" err="1" smtClean="0">
                <a:solidFill>
                  <a:srgbClr val="0000FF"/>
                </a:solidFill>
              </a:rPr>
              <a:t>activities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targeted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towards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usage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and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understanding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00FF"/>
                </a:solidFill>
              </a:rPr>
              <a:t>of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major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components</a:t>
            </a:r>
            <a:r>
              <a:rPr lang="de-DE" dirty="0" smtClean="0">
                <a:solidFill>
                  <a:srgbClr val="0000FF"/>
                </a:solidFill>
              </a:rPr>
              <a:t> &amp; </a:t>
            </a:r>
            <a:r>
              <a:rPr lang="de-DE" dirty="0" err="1" smtClean="0">
                <a:solidFill>
                  <a:srgbClr val="0000FF"/>
                </a:solidFill>
              </a:rPr>
              <a:t>production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of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physics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results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with</a:t>
            </a:r>
            <a:r>
              <a:rPr lang="de-DE" dirty="0" smtClean="0">
                <a:solidFill>
                  <a:srgbClr val="0000FF"/>
                </a:solidFill>
              </a:rPr>
              <a:t> CBM </a:t>
            </a:r>
            <a:r>
              <a:rPr lang="de-DE" dirty="0" err="1" smtClean="0">
                <a:solidFill>
                  <a:srgbClr val="0000FF"/>
                </a:solidFill>
              </a:rPr>
              <a:t>devices</a:t>
            </a:r>
            <a:endParaRPr lang="de-DE" dirty="0" smtClean="0">
              <a:solidFill>
                <a:srgbClr val="0000FF"/>
              </a:solidFill>
            </a:endParaRPr>
          </a:p>
          <a:p>
            <a:r>
              <a:rPr lang="de-DE" dirty="0" smtClean="0"/>
              <a:t>	CBM – RICH </a:t>
            </a:r>
            <a:r>
              <a:rPr lang="de-DE" dirty="0" err="1" smtClean="0"/>
              <a:t>sensors</a:t>
            </a:r>
            <a:r>
              <a:rPr lang="de-DE" dirty="0" smtClean="0"/>
              <a:t> &amp; </a:t>
            </a:r>
            <a:r>
              <a:rPr lang="de-DE" dirty="0" err="1" smtClean="0"/>
              <a:t>readout</a:t>
            </a:r>
            <a:r>
              <a:rPr lang="de-DE" dirty="0" smtClean="0"/>
              <a:t> 		in HADES </a:t>
            </a:r>
            <a:r>
              <a:rPr lang="de-DE" dirty="0" smtClean="0"/>
              <a:t>at </a:t>
            </a:r>
            <a:r>
              <a:rPr lang="de-DE" dirty="0" smtClean="0"/>
              <a:t>SIS18</a:t>
            </a:r>
          </a:p>
          <a:p>
            <a:r>
              <a:rPr lang="de-DE" dirty="0" smtClean="0"/>
              <a:t>	CBM – TOF </a:t>
            </a:r>
            <a:r>
              <a:rPr lang="de-DE" dirty="0" err="1" smtClean="0"/>
              <a:t>and</a:t>
            </a:r>
            <a:r>
              <a:rPr lang="de-DE" dirty="0" smtClean="0"/>
              <a:t> HPC </a:t>
            </a:r>
            <a:r>
              <a:rPr lang="de-DE" dirty="0" err="1" smtClean="0"/>
              <a:t>software</a:t>
            </a:r>
            <a:r>
              <a:rPr lang="de-DE" dirty="0" smtClean="0"/>
              <a:t> 		in STAR at RHIC/BNL </a:t>
            </a:r>
          </a:p>
          <a:p>
            <a:r>
              <a:rPr lang="de-DE" dirty="0" smtClean="0"/>
              <a:t>	CBM – PSD </a:t>
            </a:r>
            <a:r>
              <a:rPr lang="de-DE" dirty="0" err="1" smtClean="0"/>
              <a:t>and</a:t>
            </a:r>
            <a:r>
              <a:rPr lang="de-DE" dirty="0" smtClean="0"/>
              <a:t> CBM - STS 		in BM@N at </a:t>
            </a:r>
            <a:r>
              <a:rPr lang="de-DE" dirty="0" err="1" smtClean="0"/>
              <a:t>Nuclotron</a:t>
            </a:r>
            <a:r>
              <a:rPr lang="de-DE" dirty="0" smtClean="0"/>
              <a:t>/JINR</a:t>
            </a:r>
          </a:p>
          <a:p>
            <a:r>
              <a:rPr lang="de-DE" dirty="0" smtClean="0"/>
              <a:t>	Integration </a:t>
            </a:r>
            <a:r>
              <a:rPr lang="de-DE" dirty="0" err="1" smtClean="0"/>
              <a:t>of</a:t>
            </a:r>
            <a:r>
              <a:rPr lang="de-DE" dirty="0" smtClean="0"/>
              <a:t> all </a:t>
            </a:r>
            <a:r>
              <a:rPr lang="de-DE" dirty="0" err="1" smtClean="0"/>
              <a:t>subsystems</a:t>
            </a:r>
            <a:r>
              <a:rPr lang="de-DE" dirty="0" smtClean="0"/>
              <a:t> &amp; FLES 	in </a:t>
            </a:r>
            <a:r>
              <a:rPr lang="de-DE" dirty="0" err="1" smtClean="0"/>
              <a:t>mCBM</a:t>
            </a:r>
            <a:r>
              <a:rPr lang="de-DE" dirty="0" smtClean="0"/>
              <a:t> at SIS18</a:t>
            </a:r>
          </a:p>
          <a:p>
            <a:endParaRPr lang="de-DE" dirty="0" smtClean="0">
              <a:solidFill>
                <a:srgbClr val="0000FF"/>
              </a:solidFill>
            </a:endParaRPr>
          </a:p>
          <a:p>
            <a:r>
              <a:rPr lang="de-DE" dirty="0" smtClean="0">
                <a:solidFill>
                  <a:srgbClr val="0000FF"/>
                </a:solidFill>
              </a:rPr>
              <a:t>CBM </a:t>
            </a:r>
            <a:r>
              <a:rPr lang="de-DE" dirty="0" err="1" smtClean="0">
                <a:solidFill>
                  <a:srgbClr val="0000FF"/>
                </a:solidFill>
              </a:rPr>
              <a:t>collaboration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is</a:t>
            </a:r>
            <a:r>
              <a:rPr lang="de-DE" dirty="0" smtClean="0">
                <a:solidFill>
                  <a:srgbClr val="0000FF"/>
                </a:solidFill>
              </a:rPr>
              <a:t> open </a:t>
            </a:r>
            <a:r>
              <a:rPr lang="de-DE" dirty="0" err="1" smtClean="0">
                <a:solidFill>
                  <a:srgbClr val="0000FF"/>
                </a:solidFill>
              </a:rPr>
              <a:t>for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contributions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from</a:t>
            </a:r>
            <a:r>
              <a:rPr lang="de-DE" dirty="0" smtClean="0">
                <a:solidFill>
                  <a:srgbClr val="0000FF"/>
                </a:solidFill>
              </a:rPr>
              <a:t> additional </a:t>
            </a:r>
            <a:r>
              <a:rPr lang="de-DE" dirty="0" err="1" smtClean="0">
                <a:solidFill>
                  <a:srgbClr val="0000FF"/>
                </a:solidFill>
              </a:rPr>
              <a:t>groups</a:t>
            </a:r>
            <a:r>
              <a:rPr lang="de-DE" dirty="0">
                <a:solidFill>
                  <a:srgbClr val="0000FF"/>
                </a:solidFill>
              </a:rPr>
              <a:t>.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endParaRPr lang="de-DE" dirty="0" smtClean="0">
              <a:solidFill>
                <a:srgbClr val="0000FF"/>
              </a:solidFill>
            </a:endParaRPr>
          </a:p>
          <a:p>
            <a:endParaRPr lang="de-DE" dirty="0">
              <a:solidFill>
                <a:srgbClr val="0000FF"/>
              </a:solidFill>
            </a:endParaRPr>
          </a:p>
          <a:p>
            <a:r>
              <a:rPr lang="de-DE" dirty="0" smtClean="0">
                <a:solidFill>
                  <a:srgbClr val="0000FF"/>
                </a:solidFill>
              </a:rPr>
              <a:t>CBM </a:t>
            </a:r>
            <a:r>
              <a:rPr lang="de-DE" dirty="0" err="1" smtClean="0">
                <a:solidFill>
                  <a:srgbClr val="0000FF"/>
                </a:solidFill>
              </a:rPr>
              <a:t>needs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the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sustained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support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of</a:t>
            </a:r>
            <a:r>
              <a:rPr lang="de-DE" dirty="0" smtClean="0">
                <a:solidFill>
                  <a:srgbClr val="0000FF"/>
                </a:solidFill>
              </a:rPr>
              <a:t> all </a:t>
            </a:r>
            <a:r>
              <a:rPr lang="de-DE" dirty="0" err="1" smtClean="0">
                <a:solidFill>
                  <a:srgbClr val="0000FF"/>
                </a:solidFill>
              </a:rPr>
              <a:t>funding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agencies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for</a:t>
            </a:r>
            <a:r>
              <a:rPr lang="de-DE" dirty="0" smtClean="0">
                <a:solidFill>
                  <a:srgbClr val="0000FF"/>
                </a:solidFill>
              </a:rPr>
              <a:t> HW </a:t>
            </a:r>
            <a:r>
              <a:rPr lang="de-DE" dirty="0" err="1" smtClean="0">
                <a:solidFill>
                  <a:srgbClr val="0000FF"/>
                </a:solidFill>
              </a:rPr>
              <a:t>and</a:t>
            </a:r>
            <a:r>
              <a:rPr lang="de-DE" dirty="0" smtClean="0">
                <a:solidFill>
                  <a:srgbClr val="0000FF"/>
                </a:solidFill>
              </a:rPr>
              <a:t> SW </a:t>
            </a:r>
            <a:r>
              <a:rPr lang="de-DE" dirty="0" err="1" smtClean="0">
                <a:solidFill>
                  <a:srgbClr val="0000FF"/>
                </a:solidFill>
              </a:rPr>
              <a:t>projects</a:t>
            </a:r>
            <a:r>
              <a:rPr lang="de-DE" dirty="0" smtClean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85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Dense</a:t>
            </a:r>
            <a:r>
              <a:rPr lang="de-DE" dirty="0" smtClean="0"/>
              <a:t> </a:t>
            </a:r>
            <a:r>
              <a:rPr lang="de-DE" dirty="0" err="1" smtClean="0"/>
              <a:t>Baryonic</a:t>
            </a:r>
            <a:r>
              <a:rPr lang="de-DE" dirty="0" smtClean="0"/>
              <a:t> Matter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8" t="15544" r="12066" b="14944"/>
          <a:stretch/>
        </p:blipFill>
        <p:spPr>
          <a:xfrm>
            <a:off x="296525" y="988775"/>
            <a:ext cx="2232777" cy="238526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050" y="1009543"/>
            <a:ext cx="1722456" cy="243331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645519" y="925910"/>
            <a:ext cx="168507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66FF"/>
                </a:solidFill>
              </a:rPr>
              <a:t>Neutron </a:t>
            </a:r>
            <a:r>
              <a:rPr lang="de-DE" b="1" dirty="0" err="1" smtClean="0">
                <a:solidFill>
                  <a:srgbClr val="0066FF"/>
                </a:solidFill>
              </a:rPr>
              <a:t>stars</a:t>
            </a:r>
            <a:endParaRPr lang="de-DE" b="1" dirty="0">
              <a:solidFill>
                <a:srgbClr val="0066FF"/>
              </a:solidFill>
            </a:endParaRPr>
          </a:p>
          <a:p>
            <a:endParaRPr lang="de-DE" sz="1200" dirty="0"/>
          </a:p>
          <a:p>
            <a:r>
              <a:rPr lang="de-DE" dirty="0" err="1" smtClean="0"/>
              <a:t>Temperature</a:t>
            </a:r>
            <a:endParaRPr lang="de-DE" dirty="0"/>
          </a:p>
          <a:p>
            <a:r>
              <a:rPr lang="de-DE" dirty="0" smtClean="0"/>
              <a:t>T &lt; 10 </a:t>
            </a:r>
            <a:r>
              <a:rPr lang="de-DE" dirty="0" err="1" smtClean="0"/>
              <a:t>MeV</a:t>
            </a:r>
            <a:endParaRPr lang="de-DE" dirty="0" smtClean="0"/>
          </a:p>
          <a:p>
            <a:endParaRPr lang="de-DE" sz="1200" dirty="0"/>
          </a:p>
          <a:p>
            <a:r>
              <a:rPr lang="de-DE" dirty="0" err="1" smtClean="0"/>
              <a:t>Density</a:t>
            </a:r>
            <a:endParaRPr lang="de-DE" dirty="0" smtClean="0"/>
          </a:p>
          <a:p>
            <a:r>
              <a:rPr lang="el-GR" dirty="0"/>
              <a:t>ρ</a:t>
            </a:r>
            <a:r>
              <a:rPr lang="de-DE" dirty="0"/>
              <a:t> </a:t>
            </a:r>
            <a:r>
              <a:rPr lang="de-DE" dirty="0" smtClean="0"/>
              <a:t>&lt; 10 </a:t>
            </a:r>
            <a:r>
              <a:rPr lang="el-GR" dirty="0" smtClean="0"/>
              <a:t>ρ</a:t>
            </a:r>
            <a:r>
              <a:rPr lang="de-DE" baseline="-25000" dirty="0" smtClean="0"/>
              <a:t>0</a:t>
            </a:r>
          </a:p>
          <a:p>
            <a:endParaRPr lang="de-DE" sz="1200" dirty="0" smtClean="0"/>
          </a:p>
          <a:p>
            <a:r>
              <a:rPr lang="de-DE" dirty="0" err="1" smtClean="0"/>
              <a:t>Lifetime</a:t>
            </a:r>
            <a:r>
              <a:rPr lang="de-DE" dirty="0" smtClean="0"/>
              <a:t> </a:t>
            </a:r>
          </a:p>
          <a:p>
            <a:r>
              <a:rPr lang="de-DE" dirty="0" smtClean="0"/>
              <a:t>T ~ </a:t>
            </a:r>
            <a:r>
              <a:rPr lang="de-DE" dirty="0" err="1" smtClean="0"/>
              <a:t>infinity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800981" y="925910"/>
            <a:ext cx="2403222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66FF"/>
                </a:solidFill>
              </a:rPr>
              <a:t>Neutron </a:t>
            </a:r>
            <a:r>
              <a:rPr lang="de-DE" b="1" dirty="0" err="1" smtClean="0">
                <a:solidFill>
                  <a:srgbClr val="0066FF"/>
                </a:solidFill>
              </a:rPr>
              <a:t>star</a:t>
            </a:r>
            <a:r>
              <a:rPr lang="de-DE" b="1" dirty="0" smtClean="0">
                <a:solidFill>
                  <a:srgbClr val="0066FF"/>
                </a:solidFill>
              </a:rPr>
              <a:t> </a:t>
            </a:r>
            <a:r>
              <a:rPr lang="de-DE" b="1" dirty="0" err="1" smtClean="0">
                <a:solidFill>
                  <a:srgbClr val="0066FF"/>
                </a:solidFill>
              </a:rPr>
              <a:t>merger</a:t>
            </a:r>
            <a:endParaRPr lang="de-DE" b="1" dirty="0" smtClean="0">
              <a:solidFill>
                <a:srgbClr val="0066FF"/>
              </a:solidFill>
            </a:endParaRPr>
          </a:p>
          <a:p>
            <a:endParaRPr lang="de-DE" sz="1200" dirty="0"/>
          </a:p>
          <a:p>
            <a:r>
              <a:rPr lang="de-DE" dirty="0" err="1" smtClean="0"/>
              <a:t>Temperature</a:t>
            </a:r>
            <a:r>
              <a:rPr lang="de-DE" dirty="0" smtClean="0"/>
              <a:t> </a:t>
            </a:r>
          </a:p>
          <a:p>
            <a:r>
              <a:rPr lang="de-DE" dirty="0" smtClean="0"/>
              <a:t>T &lt; 50 </a:t>
            </a:r>
            <a:r>
              <a:rPr lang="de-DE" dirty="0" err="1" smtClean="0"/>
              <a:t>MeV</a:t>
            </a:r>
            <a:endParaRPr lang="de-DE" dirty="0" smtClean="0"/>
          </a:p>
          <a:p>
            <a:endParaRPr lang="de-DE" sz="1000" dirty="0"/>
          </a:p>
          <a:p>
            <a:r>
              <a:rPr lang="de-DE" dirty="0" err="1" smtClean="0"/>
              <a:t>Density</a:t>
            </a:r>
            <a:endParaRPr lang="de-DE" dirty="0" smtClean="0"/>
          </a:p>
          <a:p>
            <a:r>
              <a:rPr lang="el-GR" dirty="0"/>
              <a:t>ρ</a:t>
            </a:r>
            <a:r>
              <a:rPr lang="de-DE" dirty="0"/>
              <a:t> </a:t>
            </a:r>
            <a:r>
              <a:rPr lang="de-DE" dirty="0" smtClean="0"/>
              <a:t>&lt; 2 – 6 </a:t>
            </a:r>
            <a:r>
              <a:rPr lang="el-GR" dirty="0" smtClean="0"/>
              <a:t>ρ</a:t>
            </a:r>
            <a:r>
              <a:rPr lang="de-DE" baseline="-25000" dirty="0"/>
              <a:t>0</a:t>
            </a:r>
          </a:p>
          <a:p>
            <a:endParaRPr lang="de-DE" sz="1050" dirty="0" smtClean="0"/>
          </a:p>
          <a:p>
            <a:r>
              <a:rPr lang="de-DE" dirty="0" err="1" smtClean="0"/>
              <a:t>Reaction</a:t>
            </a:r>
            <a:r>
              <a:rPr lang="de-DE" dirty="0" smtClean="0"/>
              <a:t> time </a:t>
            </a:r>
          </a:p>
          <a:p>
            <a:r>
              <a:rPr lang="de-DE" sz="1200" dirty="0" smtClean="0"/>
              <a:t>(GW170817)</a:t>
            </a:r>
          </a:p>
          <a:p>
            <a:r>
              <a:rPr lang="de-DE" dirty="0"/>
              <a:t>T</a:t>
            </a:r>
            <a:r>
              <a:rPr lang="de-DE" dirty="0" smtClean="0"/>
              <a:t> ~ 10 </a:t>
            </a:r>
            <a:r>
              <a:rPr lang="de-DE" dirty="0" err="1" smtClean="0"/>
              <a:t>ms</a:t>
            </a:r>
            <a:endParaRPr lang="de-DE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179709" y="3964414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66FF"/>
                </a:solidFill>
              </a:rPr>
              <a:t>Heavy </a:t>
            </a:r>
            <a:r>
              <a:rPr lang="de-DE" b="1" dirty="0" err="1" smtClean="0">
                <a:solidFill>
                  <a:srgbClr val="0066FF"/>
                </a:solidFill>
              </a:rPr>
              <a:t>ion</a:t>
            </a:r>
            <a:r>
              <a:rPr lang="de-DE" b="1" dirty="0" smtClean="0">
                <a:solidFill>
                  <a:srgbClr val="0066FF"/>
                </a:solidFill>
              </a:rPr>
              <a:t> </a:t>
            </a:r>
            <a:r>
              <a:rPr lang="de-DE" b="1" dirty="0" err="1" smtClean="0">
                <a:solidFill>
                  <a:srgbClr val="0066FF"/>
                </a:solidFill>
              </a:rPr>
              <a:t>collisions</a:t>
            </a:r>
            <a:r>
              <a:rPr lang="de-DE" b="1" dirty="0" smtClean="0">
                <a:solidFill>
                  <a:srgbClr val="0066FF"/>
                </a:solidFill>
              </a:rPr>
              <a:t> at SIS100</a:t>
            </a:r>
            <a:endParaRPr lang="de-DE" b="1" dirty="0">
              <a:solidFill>
                <a:srgbClr val="0066FF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327195" y="4070579"/>
            <a:ext cx="2749471" cy="2569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Temperature</a:t>
            </a:r>
            <a:r>
              <a:rPr lang="de-DE" dirty="0" smtClean="0"/>
              <a:t> </a:t>
            </a:r>
          </a:p>
          <a:p>
            <a:r>
              <a:rPr lang="de-DE" dirty="0" smtClean="0"/>
              <a:t>T &lt; 120 </a:t>
            </a:r>
            <a:r>
              <a:rPr lang="de-DE" dirty="0" err="1" smtClean="0"/>
              <a:t>MeV</a:t>
            </a:r>
            <a:endParaRPr lang="de-DE" dirty="0" smtClean="0"/>
          </a:p>
          <a:p>
            <a:endParaRPr lang="de-DE" sz="1050" dirty="0"/>
          </a:p>
          <a:p>
            <a:r>
              <a:rPr lang="de-DE" dirty="0" err="1" smtClean="0"/>
              <a:t>Density</a:t>
            </a:r>
            <a:endParaRPr lang="de-DE" dirty="0" smtClean="0"/>
          </a:p>
          <a:p>
            <a:r>
              <a:rPr lang="el-GR" dirty="0"/>
              <a:t>ρ</a:t>
            </a:r>
            <a:r>
              <a:rPr lang="de-DE" dirty="0"/>
              <a:t> </a:t>
            </a:r>
            <a:r>
              <a:rPr lang="de-DE" dirty="0" smtClean="0"/>
              <a:t>&lt; 8</a:t>
            </a:r>
            <a:r>
              <a:rPr lang="el-GR" dirty="0" smtClean="0"/>
              <a:t>ρ</a:t>
            </a:r>
            <a:r>
              <a:rPr lang="de-DE" baseline="-25000" dirty="0"/>
              <a:t>0</a:t>
            </a:r>
          </a:p>
          <a:p>
            <a:endParaRPr lang="de-DE" sz="1050" dirty="0" smtClean="0"/>
          </a:p>
          <a:p>
            <a:r>
              <a:rPr lang="de-DE" dirty="0" err="1" smtClean="0"/>
              <a:t>Reaction</a:t>
            </a:r>
            <a:r>
              <a:rPr lang="de-DE" dirty="0" smtClean="0"/>
              <a:t> time </a:t>
            </a:r>
          </a:p>
          <a:p>
            <a:r>
              <a:rPr lang="de-DE" dirty="0" smtClean="0"/>
              <a:t>t ~ 10</a:t>
            </a:r>
            <a:r>
              <a:rPr lang="de-DE" baseline="36000" dirty="0" smtClean="0"/>
              <a:t>-23</a:t>
            </a:r>
            <a:r>
              <a:rPr lang="de-DE" dirty="0" smtClean="0"/>
              <a:t> s</a:t>
            </a:r>
          </a:p>
          <a:p>
            <a:endParaRPr lang="de-DE" sz="1000" dirty="0"/>
          </a:p>
          <a:p>
            <a:r>
              <a:rPr lang="de-DE" dirty="0" err="1" smtClean="0"/>
              <a:t>Isospin</a:t>
            </a:r>
            <a:r>
              <a:rPr lang="de-DE" dirty="0" smtClean="0"/>
              <a:t> </a:t>
            </a:r>
            <a:r>
              <a:rPr lang="de-DE" dirty="0" err="1" smtClean="0"/>
              <a:t>symmetric</a:t>
            </a:r>
            <a:r>
              <a:rPr lang="de-DE" dirty="0" smtClean="0"/>
              <a:t> matter</a:t>
            </a:r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0"/>
          <a:stretch/>
        </p:blipFill>
        <p:spPr>
          <a:xfrm>
            <a:off x="486752" y="4419109"/>
            <a:ext cx="926161" cy="1692177"/>
          </a:xfrm>
          <a:prstGeom prst="rect">
            <a:avLst/>
          </a:prstGeom>
        </p:spPr>
      </p:pic>
      <p:pic>
        <p:nvPicPr>
          <p:cNvPr id="15" name="Grafik 14" descr="Bildschirmausschnitt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6"/>
          <a:stretch/>
        </p:blipFill>
        <p:spPr>
          <a:xfrm>
            <a:off x="4977045" y="4419110"/>
            <a:ext cx="849113" cy="1692177"/>
          </a:xfrm>
          <a:prstGeom prst="rect">
            <a:avLst/>
          </a:prstGeom>
        </p:spPr>
      </p:pic>
      <p:pic>
        <p:nvPicPr>
          <p:cNvPr id="5" name="Grafik 4" descr="Bildschirmausschnit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785" y="4419110"/>
            <a:ext cx="1270888" cy="1692177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>
          <a:xfrm>
            <a:off x="1412913" y="5094185"/>
            <a:ext cx="410836" cy="225025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 nach rechts 16"/>
          <p:cNvSpPr/>
          <p:nvPr/>
        </p:nvSpPr>
        <p:spPr>
          <a:xfrm flipH="1">
            <a:off x="4543705" y="5265197"/>
            <a:ext cx="410836" cy="225025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1868773" y="6152680"/>
            <a:ext cx="2722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u="sng" dirty="0" smtClean="0">
                <a:solidFill>
                  <a:srgbClr val="7030A0"/>
                </a:solidFill>
              </a:rPr>
              <a:t>C</a:t>
            </a:r>
            <a:r>
              <a:rPr lang="de-DE" sz="1400" b="1" dirty="0" smtClean="0">
                <a:solidFill>
                  <a:srgbClr val="7030A0"/>
                </a:solidFill>
              </a:rPr>
              <a:t>ompressed </a:t>
            </a:r>
            <a:r>
              <a:rPr lang="de-DE" sz="1400" b="1" u="sng" dirty="0" err="1" smtClean="0">
                <a:solidFill>
                  <a:srgbClr val="7030A0"/>
                </a:solidFill>
              </a:rPr>
              <a:t>B</a:t>
            </a:r>
            <a:r>
              <a:rPr lang="de-DE" sz="1400" b="1" dirty="0" err="1" smtClean="0">
                <a:solidFill>
                  <a:srgbClr val="7030A0"/>
                </a:solidFill>
              </a:rPr>
              <a:t>aryonic</a:t>
            </a:r>
            <a:r>
              <a:rPr lang="de-DE" sz="1400" b="1" dirty="0" smtClean="0">
                <a:solidFill>
                  <a:srgbClr val="7030A0"/>
                </a:solidFill>
              </a:rPr>
              <a:t> </a:t>
            </a:r>
            <a:r>
              <a:rPr lang="de-DE" sz="1400" b="1" u="sng" dirty="0" smtClean="0">
                <a:solidFill>
                  <a:srgbClr val="7030A0"/>
                </a:solidFill>
              </a:rPr>
              <a:t>M</a:t>
            </a:r>
            <a:r>
              <a:rPr lang="de-DE" sz="1400" b="1" dirty="0" smtClean="0">
                <a:solidFill>
                  <a:srgbClr val="7030A0"/>
                </a:solidFill>
              </a:rPr>
              <a:t>atter </a:t>
            </a:r>
            <a:endParaRPr lang="de-DE" sz="1400" b="1" dirty="0">
              <a:solidFill>
                <a:srgbClr val="7030A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7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Neutron </a:t>
            </a:r>
            <a:r>
              <a:rPr lang="de-DE" dirty="0" err="1" smtClean="0"/>
              <a:t>star</a:t>
            </a:r>
            <a:r>
              <a:rPr lang="de-DE" dirty="0" smtClean="0"/>
              <a:t> </a:t>
            </a:r>
            <a:r>
              <a:rPr lang="de-DE" dirty="0" err="1" smtClean="0"/>
              <a:t>merger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" y="1037989"/>
            <a:ext cx="8915465" cy="320994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811336" y="770894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GW170817</a:t>
            </a:r>
            <a:endParaRPr lang="de-DE" sz="20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20353"/>
            <a:ext cx="5630798" cy="275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6"/>
          <p:cNvSpPr txBox="1">
            <a:spLocks noChangeArrowheads="1"/>
          </p:cNvSpPr>
          <p:nvPr/>
        </p:nvSpPr>
        <p:spPr bwMode="auto">
          <a:xfrm>
            <a:off x="7092280" y="5859270"/>
            <a:ext cx="15520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200" dirty="0" smtClean="0">
                <a:latin typeface="+mn-lt"/>
              </a:rPr>
              <a:t>M. </a:t>
            </a:r>
            <a:r>
              <a:rPr lang="de-DE" altLang="de-DE" sz="1200" dirty="0" err="1" smtClean="0">
                <a:latin typeface="+mn-lt"/>
              </a:rPr>
              <a:t>Hanauske</a:t>
            </a:r>
            <a:r>
              <a:rPr lang="de-DE" altLang="de-DE" sz="1200" dirty="0" smtClean="0">
                <a:latin typeface="+mn-lt"/>
              </a:rPr>
              <a:t> et al.,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200" dirty="0" smtClean="0">
                <a:latin typeface="+mn-lt"/>
              </a:rPr>
              <a:t>J. Phys.: </a:t>
            </a:r>
            <a:r>
              <a:rPr lang="de-DE" altLang="de-DE" sz="1200" dirty="0" err="1" smtClean="0">
                <a:latin typeface="+mn-lt"/>
              </a:rPr>
              <a:t>Conf</a:t>
            </a:r>
            <a:r>
              <a:rPr lang="de-DE" altLang="de-DE" sz="1200" dirty="0" smtClean="0">
                <a:latin typeface="+mn-lt"/>
              </a:rPr>
              <a:t>. </a:t>
            </a:r>
            <a:r>
              <a:rPr lang="de-DE" altLang="de-DE" sz="1200" dirty="0" err="1" smtClean="0">
                <a:latin typeface="+mn-lt"/>
              </a:rPr>
              <a:t>Ser</a:t>
            </a:r>
            <a:r>
              <a:rPr lang="de-DE" altLang="de-DE" sz="1200" dirty="0" smtClean="0">
                <a:latin typeface="+mn-lt"/>
              </a:rPr>
              <a:t>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200" dirty="0" smtClean="0">
                <a:latin typeface="+mn-lt"/>
              </a:rPr>
              <a:t>878 012031</a:t>
            </a:r>
          </a:p>
        </p:txBody>
      </p:sp>
    </p:spTree>
    <p:extLst>
      <p:ext uri="{BB962C8B-B14F-4D97-AF65-F5344CB8AC3E}">
        <p14:creationId xmlns:p14="http://schemas.microsoft.com/office/powerpoint/2010/main" val="291323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CBM – Goals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82" y="838974"/>
            <a:ext cx="5994084" cy="3036745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8" name="Textfeld 7"/>
          <p:cNvSpPr txBox="1"/>
          <p:nvPr/>
        </p:nvSpPr>
        <p:spPr>
          <a:xfrm>
            <a:off x="783465" y="3654025"/>
            <a:ext cx="781496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Mission: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ystematically </a:t>
            </a:r>
            <a:r>
              <a:rPr lang="en-US" dirty="0"/>
              <a:t>explore </a:t>
            </a:r>
            <a:r>
              <a:rPr lang="en-US" dirty="0" smtClean="0"/>
              <a:t>QCD matter at large baryon densities with </a:t>
            </a:r>
          </a:p>
          <a:p>
            <a:r>
              <a:rPr lang="en-US" dirty="0"/>
              <a:t>	</a:t>
            </a:r>
            <a:r>
              <a:rPr lang="en-US" dirty="0" smtClean="0"/>
              <a:t>high accuracy and  rare </a:t>
            </a:r>
            <a:r>
              <a:rPr lang="en-US" dirty="0"/>
              <a:t>probes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dirty="0" smtClean="0"/>
              <a:t>Fundamental questions:</a:t>
            </a:r>
          </a:p>
          <a:p>
            <a:r>
              <a:rPr lang="en-US" dirty="0"/>
              <a:t>	</a:t>
            </a:r>
            <a:r>
              <a:rPr lang="en-US" dirty="0" smtClean="0"/>
              <a:t>Equation of State of QCD matter at neutron star densities</a:t>
            </a:r>
          </a:p>
          <a:p>
            <a:r>
              <a:rPr lang="en-US" dirty="0"/>
              <a:t>	</a:t>
            </a:r>
            <a:r>
              <a:rPr lang="en-US" dirty="0" smtClean="0"/>
              <a:t>Phase structure of QCD matter</a:t>
            </a:r>
          </a:p>
          <a:p>
            <a:r>
              <a:rPr lang="en-US" dirty="0"/>
              <a:t>	</a:t>
            </a:r>
            <a:r>
              <a:rPr lang="en-US" dirty="0" smtClean="0"/>
              <a:t>Chiral symmetry restoration at large densities </a:t>
            </a:r>
          </a:p>
          <a:p>
            <a:r>
              <a:rPr lang="en-US" dirty="0"/>
              <a:t>	</a:t>
            </a:r>
            <a:r>
              <a:rPr lang="en-US" dirty="0" smtClean="0"/>
              <a:t>Bound states with strangeness    </a:t>
            </a:r>
          </a:p>
          <a:p>
            <a:r>
              <a:rPr lang="en-US" dirty="0"/>
              <a:t>	</a:t>
            </a:r>
            <a:r>
              <a:rPr lang="en-US" dirty="0" smtClean="0"/>
              <a:t>Charm in dense baryonic matter</a:t>
            </a: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3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09798" y="3500446"/>
            <a:ext cx="3793127" cy="2931053"/>
            <a:chOff x="656653" y="3520274"/>
            <a:chExt cx="4109221" cy="3175307"/>
          </a:xfrm>
        </p:grpSpPr>
        <p:pic>
          <p:nvPicPr>
            <p:cNvPr id="1027" name="Picture 3" descr="Q:\Eigene Dateien\cbm\documents\Physics Book\CBM-BOOK\Part3\Figs\rho-eps-05C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653" y="3520274"/>
              <a:ext cx="4109221" cy="3175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Freihandform 19"/>
            <p:cNvSpPr/>
            <p:nvPr/>
          </p:nvSpPr>
          <p:spPr bwMode="auto">
            <a:xfrm>
              <a:off x="1593183" y="4964087"/>
              <a:ext cx="2715491" cy="1260764"/>
            </a:xfrm>
            <a:custGeom>
              <a:avLst/>
              <a:gdLst>
                <a:gd name="connsiteX0" fmla="*/ 0 w 2715491"/>
                <a:gd name="connsiteY0" fmla="*/ 0 h 1260764"/>
                <a:gd name="connsiteX1" fmla="*/ 623455 w 2715491"/>
                <a:gd name="connsiteY1" fmla="*/ 27709 h 1260764"/>
                <a:gd name="connsiteX2" fmla="*/ 1233055 w 2715491"/>
                <a:gd name="connsiteY2" fmla="*/ 83127 h 1260764"/>
                <a:gd name="connsiteX3" fmla="*/ 1953491 w 2715491"/>
                <a:gd name="connsiteY3" fmla="*/ 221673 h 1260764"/>
                <a:gd name="connsiteX4" fmla="*/ 2660073 w 2715491"/>
                <a:gd name="connsiteY4" fmla="*/ 401782 h 1260764"/>
                <a:gd name="connsiteX5" fmla="*/ 2701636 w 2715491"/>
                <a:gd name="connsiteY5" fmla="*/ 401782 h 1260764"/>
                <a:gd name="connsiteX6" fmla="*/ 2715491 w 2715491"/>
                <a:gd name="connsiteY6" fmla="*/ 1233054 h 1260764"/>
                <a:gd name="connsiteX7" fmla="*/ 845127 w 2715491"/>
                <a:gd name="connsiteY7" fmla="*/ 1260764 h 1260764"/>
                <a:gd name="connsiteX8" fmla="*/ 651164 w 2715491"/>
                <a:gd name="connsiteY8" fmla="*/ 789709 h 1260764"/>
                <a:gd name="connsiteX9" fmla="*/ 457200 w 2715491"/>
                <a:gd name="connsiteY9" fmla="*/ 401782 h 1260764"/>
                <a:gd name="connsiteX10" fmla="*/ 263236 w 2715491"/>
                <a:gd name="connsiteY10" fmla="*/ 207818 h 1260764"/>
                <a:gd name="connsiteX11" fmla="*/ 0 w 2715491"/>
                <a:gd name="connsiteY11" fmla="*/ 0 h 1260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5491" h="1260764">
                  <a:moveTo>
                    <a:pt x="0" y="0"/>
                  </a:moveTo>
                  <a:lnTo>
                    <a:pt x="623455" y="27709"/>
                  </a:lnTo>
                  <a:lnTo>
                    <a:pt x="1233055" y="83127"/>
                  </a:lnTo>
                  <a:lnTo>
                    <a:pt x="1953491" y="221673"/>
                  </a:lnTo>
                  <a:lnTo>
                    <a:pt x="2660073" y="401782"/>
                  </a:lnTo>
                  <a:lnTo>
                    <a:pt x="2701636" y="401782"/>
                  </a:lnTo>
                  <a:lnTo>
                    <a:pt x="2715491" y="1233054"/>
                  </a:lnTo>
                  <a:lnTo>
                    <a:pt x="845127" y="1260764"/>
                  </a:lnTo>
                  <a:lnTo>
                    <a:pt x="651164" y="789709"/>
                  </a:lnTo>
                  <a:lnTo>
                    <a:pt x="457200" y="401782"/>
                  </a:lnTo>
                  <a:lnTo>
                    <a:pt x="263236" y="2078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54000"/>
              </a:schemeClr>
            </a:solidFill>
            <a:ln>
              <a:noFill/>
            </a:ln>
            <a:effectLst/>
            <a:extLst/>
          </p:spPr>
          <p:txBody>
            <a:bodyPr vert="horz" wrap="square" lIns="84406" tIns="42203" rIns="84406" bIns="42203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62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3123489" y="5596260"/>
              <a:ext cx="1146495" cy="530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92" dirty="0" err="1">
                  <a:solidFill>
                    <a:srgbClr val="002060"/>
                  </a:solidFill>
                </a:rPr>
                <a:t>phase</a:t>
              </a:r>
              <a:r>
                <a:rPr lang="de-DE" sz="1292" dirty="0">
                  <a:solidFill>
                    <a:srgbClr val="002060"/>
                  </a:solidFill>
                </a:rPr>
                <a:t> </a:t>
              </a:r>
            </a:p>
            <a:p>
              <a:r>
                <a:rPr lang="de-DE" sz="1292" dirty="0" err="1">
                  <a:solidFill>
                    <a:srgbClr val="002060"/>
                  </a:solidFill>
                </a:rPr>
                <a:t>coexistence</a:t>
              </a:r>
              <a:endParaRPr lang="de-DE" sz="1292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96503" y="3474005"/>
            <a:ext cx="3911847" cy="3022791"/>
            <a:chOff x="4758918" y="3491630"/>
            <a:chExt cx="4237834" cy="3274690"/>
          </a:xfrm>
        </p:grpSpPr>
        <p:pic>
          <p:nvPicPr>
            <p:cNvPr id="1026" name="Picture 2" descr="Q:\Eigene Dateien\cbm\documents\Physics Book\CBM-BOOK\Part3\Figs\rho-eps-10C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918" y="3491630"/>
              <a:ext cx="4237834" cy="3274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Freihandform 25"/>
            <p:cNvSpPr/>
            <p:nvPr/>
          </p:nvSpPr>
          <p:spPr bwMode="auto">
            <a:xfrm>
              <a:off x="5708914" y="5219536"/>
              <a:ext cx="2826327" cy="1066801"/>
            </a:xfrm>
            <a:custGeom>
              <a:avLst/>
              <a:gdLst>
                <a:gd name="connsiteX0" fmla="*/ 0 w 2715491"/>
                <a:gd name="connsiteY0" fmla="*/ 0 h 1260764"/>
                <a:gd name="connsiteX1" fmla="*/ 623455 w 2715491"/>
                <a:gd name="connsiteY1" fmla="*/ 27709 h 1260764"/>
                <a:gd name="connsiteX2" fmla="*/ 1233055 w 2715491"/>
                <a:gd name="connsiteY2" fmla="*/ 83127 h 1260764"/>
                <a:gd name="connsiteX3" fmla="*/ 1953491 w 2715491"/>
                <a:gd name="connsiteY3" fmla="*/ 221673 h 1260764"/>
                <a:gd name="connsiteX4" fmla="*/ 2660073 w 2715491"/>
                <a:gd name="connsiteY4" fmla="*/ 401782 h 1260764"/>
                <a:gd name="connsiteX5" fmla="*/ 2701636 w 2715491"/>
                <a:gd name="connsiteY5" fmla="*/ 401782 h 1260764"/>
                <a:gd name="connsiteX6" fmla="*/ 2715491 w 2715491"/>
                <a:gd name="connsiteY6" fmla="*/ 1233054 h 1260764"/>
                <a:gd name="connsiteX7" fmla="*/ 845127 w 2715491"/>
                <a:gd name="connsiteY7" fmla="*/ 1260764 h 1260764"/>
                <a:gd name="connsiteX8" fmla="*/ 651164 w 2715491"/>
                <a:gd name="connsiteY8" fmla="*/ 789709 h 1260764"/>
                <a:gd name="connsiteX9" fmla="*/ 457200 w 2715491"/>
                <a:gd name="connsiteY9" fmla="*/ 401782 h 1260764"/>
                <a:gd name="connsiteX10" fmla="*/ 263236 w 2715491"/>
                <a:gd name="connsiteY10" fmla="*/ 207818 h 1260764"/>
                <a:gd name="connsiteX11" fmla="*/ 0 w 2715491"/>
                <a:gd name="connsiteY11" fmla="*/ 0 h 1260764"/>
                <a:gd name="connsiteX0" fmla="*/ 0 w 2812472"/>
                <a:gd name="connsiteY0" fmla="*/ 0 h 1260764"/>
                <a:gd name="connsiteX1" fmla="*/ 623455 w 2812472"/>
                <a:gd name="connsiteY1" fmla="*/ 27709 h 1260764"/>
                <a:gd name="connsiteX2" fmla="*/ 1233055 w 2812472"/>
                <a:gd name="connsiteY2" fmla="*/ 83127 h 1260764"/>
                <a:gd name="connsiteX3" fmla="*/ 1953491 w 2812472"/>
                <a:gd name="connsiteY3" fmla="*/ 221673 h 1260764"/>
                <a:gd name="connsiteX4" fmla="*/ 2660073 w 2812472"/>
                <a:gd name="connsiteY4" fmla="*/ 401782 h 1260764"/>
                <a:gd name="connsiteX5" fmla="*/ 2812472 w 2812472"/>
                <a:gd name="connsiteY5" fmla="*/ 443345 h 1260764"/>
                <a:gd name="connsiteX6" fmla="*/ 2715491 w 2812472"/>
                <a:gd name="connsiteY6" fmla="*/ 1233054 h 1260764"/>
                <a:gd name="connsiteX7" fmla="*/ 845127 w 2812472"/>
                <a:gd name="connsiteY7" fmla="*/ 1260764 h 1260764"/>
                <a:gd name="connsiteX8" fmla="*/ 651164 w 2812472"/>
                <a:gd name="connsiteY8" fmla="*/ 789709 h 1260764"/>
                <a:gd name="connsiteX9" fmla="*/ 457200 w 2812472"/>
                <a:gd name="connsiteY9" fmla="*/ 401782 h 1260764"/>
                <a:gd name="connsiteX10" fmla="*/ 263236 w 2812472"/>
                <a:gd name="connsiteY10" fmla="*/ 207818 h 1260764"/>
                <a:gd name="connsiteX11" fmla="*/ 0 w 2812472"/>
                <a:gd name="connsiteY11" fmla="*/ 0 h 1260764"/>
                <a:gd name="connsiteX0" fmla="*/ 0 w 2826327"/>
                <a:gd name="connsiteY0" fmla="*/ 0 h 1260764"/>
                <a:gd name="connsiteX1" fmla="*/ 623455 w 2826327"/>
                <a:gd name="connsiteY1" fmla="*/ 27709 h 1260764"/>
                <a:gd name="connsiteX2" fmla="*/ 1233055 w 2826327"/>
                <a:gd name="connsiteY2" fmla="*/ 83127 h 1260764"/>
                <a:gd name="connsiteX3" fmla="*/ 1953491 w 2826327"/>
                <a:gd name="connsiteY3" fmla="*/ 221673 h 1260764"/>
                <a:gd name="connsiteX4" fmla="*/ 2660073 w 2826327"/>
                <a:gd name="connsiteY4" fmla="*/ 401782 h 1260764"/>
                <a:gd name="connsiteX5" fmla="*/ 2812472 w 2826327"/>
                <a:gd name="connsiteY5" fmla="*/ 443345 h 1260764"/>
                <a:gd name="connsiteX6" fmla="*/ 2826327 w 2826327"/>
                <a:gd name="connsiteY6" fmla="*/ 1039090 h 1260764"/>
                <a:gd name="connsiteX7" fmla="*/ 845127 w 2826327"/>
                <a:gd name="connsiteY7" fmla="*/ 1260764 h 1260764"/>
                <a:gd name="connsiteX8" fmla="*/ 651164 w 2826327"/>
                <a:gd name="connsiteY8" fmla="*/ 789709 h 1260764"/>
                <a:gd name="connsiteX9" fmla="*/ 457200 w 2826327"/>
                <a:gd name="connsiteY9" fmla="*/ 401782 h 1260764"/>
                <a:gd name="connsiteX10" fmla="*/ 263236 w 2826327"/>
                <a:gd name="connsiteY10" fmla="*/ 207818 h 1260764"/>
                <a:gd name="connsiteX11" fmla="*/ 0 w 2826327"/>
                <a:gd name="connsiteY11" fmla="*/ 0 h 1260764"/>
                <a:gd name="connsiteX0" fmla="*/ 0 w 2826327"/>
                <a:gd name="connsiteY0" fmla="*/ 0 h 1066801"/>
                <a:gd name="connsiteX1" fmla="*/ 623455 w 2826327"/>
                <a:gd name="connsiteY1" fmla="*/ 27709 h 1066801"/>
                <a:gd name="connsiteX2" fmla="*/ 1233055 w 2826327"/>
                <a:gd name="connsiteY2" fmla="*/ 83127 h 1066801"/>
                <a:gd name="connsiteX3" fmla="*/ 1953491 w 2826327"/>
                <a:gd name="connsiteY3" fmla="*/ 221673 h 1066801"/>
                <a:gd name="connsiteX4" fmla="*/ 2660073 w 2826327"/>
                <a:gd name="connsiteY4" fmla="*/ 401782 h 1066801"/>
                <a:gd name="connsiteX5" fmla="*/ 2812472 w 2826327"/>
                <a:gd name="connsiteY5" fmla="*/ 443345 h 1066801"/>
                <a:gd name="connsiteX6" fmla="*/ 2826327 w 2826327"/>
                <a:gd name="connsiteY6" fmla="*/ 1039090 h 1066801"/>
                <a:gd name="connsiteX7" fmla="*/ 775855 w 2826327"/>
                <a:gd name="connsiteY7" fmla="*/ 1066801 h 1066801"/>
                <a:gd name="connsiteX8" fmla="*/ 651164 w 2826327"/>
                <a:gd name="connsiteY8" fmla="*/ 789709 h 1066801"/>
                <a:gd name="connsiteX9" fmla="*/ 457200 w 2826327"/>
                <a:gd name="connsiteY9" fmla="*/ 401782 h 1066801"/>
                <a:gd name="connsiteX10" fmla="*/ 263236 w 2826327"/>
                <a:gd name="connsiteY10" fmla="*/ 207818 h 1066801"/>
                <a:gd name="connsiteX11" fmla="*/ 0 w 2826327"/>
                <a:gd name="connsiteY11" fmla="*/ 0 h 1066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26327" h="1066801">
                  <a:moveTo>
                    <a:pt x="0" y="0"/>
                  </a:moveTo>
                  <a:lnTo>
                    <a:pt x="623455" y="27709"/>
                  </a:lnTo>
                  <a:lnTo>
                    <a:pt x="1233055" y="83127"/>
                  </a:lnTo>
                  <a:lnTo>
                    <a:pt x="1953491" y="221673"/>
                  </a:lnTo>
                  <a:lnTo>
                    <a:pt x="2660073" y="401782"/>
                  </a:lnTo>
                  <a:lnTo>
                    <a:pt x="2812472" y="443345"/>
                  </a:lnTo>
                  <a:lnTo>
                    <a:pt x="2826327" y="1039090"/>
                  </a:lnTo>
                  <a:lnTo>
                    <a:pt x="775855" y="1066801"/>
                  </a:lnTo>
                  <a:lnTo>
                    <a:pt x="651164" y="789709"/>
                  </a:lnTo>
                  <a:lnTo>
                    <a:pt x="457200" y="401782"/>
                  </a:lnTo>
                  <a:lnTo>
                    <a:pt x="263236" y="2078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54000"/>
              </a:schemeClr>
            </a:solidFill>
            <a:ln>
              <a:noFill/>
            </a:ln>
            <a:effectLst/>
            <a:extLst/>
          </p:spPr>
          <p:txBody>
            <a:bodyPr vert="horz" wrap="square" lIns="84406" tIns="42203" rIns="84406" bIns="42203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62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6437833" y="5643016"/>
              <a:ext cx="1146495" cy="530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92" dirty="0" err="1">
                  <a:solidFill>
                    <a:srgbClr val="002060"/>
                  </a:solidFill>
                </a:rPr>
                <a:t>phase</a:t>
              </a:r>
              <a:r>
                <a:rPr lang="de-DE" sz="1292" dirty="0">
                  <a:solidFill>
                    <a:srgbClr val="002060"/>
                  </a:solidFill>
                </a:rPr>
                <a:t> </a:t>
              </a:r>
            </a:p>
            <a:p>
              <a:r>
                <a:rPr lang="de-DE" sz="1292" dirty="0" err="1">
                  <a:solidFill>
                    <a:srgbClr val="002060"/>
                  </a:solidFill>
                </a:rPr>
                <a:t>coexistence</a:t>
              </a:r>
              <a:endParaRPr lang="de-DE" sz="1292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-139414" y="91188"/>
            <a:ext cx="8440615" cy="5469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95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Baryon </a:t>
            </a:r>
            <a:r>
              <a:rPr lang="de-DE" sz="295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densities</a:t>
            </a:r>
            <a:r>
              <a:rPr lang="de-DE" sz="295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95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de-DE" sz="295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95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Au+Au</a:t>
            </a:r>
            <a:r>
              <a:rPr lang="de-DE" sz="295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95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collisions</a:t>
            </a:r>
            <a:r>
              <a:rPr lang="de-DE" sz="295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98" y="943010"/>
            <a:ext cx="3793127" cy="293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24" y="888232"/>
            <a:ext cx="3880567" cy="299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 rot="5400000">
            <a:off x="6481200" y="3180418"/>
            <a:ext cx="4101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I.C. Arsene et al., Phys. </a:t>
            </a:r>
            <a:r>
              <a:rPr lang="de-DE" sz="1400" dirty="0" err="1">
                <a:solidFill>
                  <a:srgbClr val="000000"/>
                </a:solidFill>
              </a:rPr>
              <a:t>Rev</a:t>
            </a:r>
            <a:r>
              <a:rPr lang="de-DE" sz="1400" dirty="0">
                <a:solidFill>
                  <a:srgbClr val="000000"/>
                </a:solidFill>
              </a:rPr>
              <a:t>. C 75, 24902 (2007)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029562" y="772067"/>
            <a:ext cx="1305935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15" dirty="0">
                <a:solidFill>
                  <a:srgbClr val="000000"/>
                </a:solidFill>
              </a:rPr>
              <a:t>5 A </a:t>
            </a:r>
            <a:r>
              <a:rPr lang="de-DE" sz="2215" dirty="0" err="1">
                <a:solidFill>
                  <a:srgbClr val="000000"/>
                </a:solidFill>
              </a:rPr>
              <a:t>GeV</a:t>
            </a:r>
            <a:r>
              <a:rPr lang="de-DE" sz="2215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927919" y="757091"/>
            <a:ext cx="1464632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15" dirty="0">
                <a:solidFill>
                  <a:srgbClr val="000000"/>
                </a:solidFill>
              </a:rPr>
              <a:t>10 A </a:t>
            </a:r>
            <a:r>
              <a:rPr lang="de-DE" sz="2215" dirty="0" err="1">
                <a:solidFill>
                  <a:srgbClr val="000000"/>
                </a:solidFill>
              </a:rPr>
              <a:t>GeV</a:t>
            </a:r>
            <a:r>
              <a:rPr lang="de-DE" sz="2215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1179477" y="1946463"/>
            <a:ext cx="6979237" cy="265876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4968206" y="2212338"/>
            <a:ext cx="299110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4968207" y="1406672"/>
            <a:ext cx="856325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954" dirty="0">
                <a:solidFill>
                  <a:srgbClr val="FF0000"/>
                </a:solidFill>
              </a:rPr>
              <a:t>8 </a:t>
            </a:r>
            <a:r>
              <a:rPr lang="el-GR" sz="2954" dirty="0">
                <a:solidFill>
                  <a:srgbClr val="FF0000"/>
                </a:solidFill>
              </a:rPr>
              <a:t>ρ</a:t>
            </a:r>
            <a:r>
              <a:rPr lang="de-DE" sz="2954" baseline="-25000" dirty="0">
                <a:solidFill>
                  <a:srgbClr val="FF0000"/>
                </a:solidFill>
              </a:rPr>
              <a:t>0</a:t>
            </a: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1122828" y="2677621"/>
            <a:ext cx="29812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220206" y="1813526"/>
            <a:ext cx="856325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954" dirty="0">
                <a:solidFill>
                  <a:srgbClr val="FF0000"/>
                </a:solidFill>
              </a:rPr>
              <a:t>5 </a:t>
            </a:r>
            <a:r>
              <a:rPr lang="el-GR" sz="2954" dirty="0">
                <a:solidFill>
                  <a:srgbClr val="FF0000"/>
                </a:solidFill>
              </a:rPr>
              <a:t>ρ</a:t>
            </a:r>
            <a:r>
              <a:rPr lang="de-DE" sz="2954" baseline="-25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N.Herrmann</a:t>
            </a:r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2613469" y="6580523"/>
            <a:ext cx="4791704" cy="220722"/>
          </a:xfrm>
        </p:spPr>
        <p:txBody>
          <a:bodyPr/>
          <a:lstStyle/>
          <a:p>
            <a:pPr>
              <a:defRPr/>
            </a:pPr>
            <a:r>
              <a:rPr lang="en-US" smtClean="0"/>
              <a:t>8th RRB Meeting, GSI, Nov. 26 - 27, 2018</a:t>
            </a:r>
            <a:endParaRPr lang="de-DE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68B88-DD1E-4FEC-B390-EABAABED08C4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334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984" y="1194490"/>
            <a:ext cx="2889016" cy="377897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532439" cy="692150"/>
          </a:xfrm>
        </p:spPr>
        <p:txBody>
          <a:bodyPr/>
          <a:lstStyle/>
          <a:p>
            <a:r>
              <a:rPr lang="de-DE" dirty="0" smtClean="0"/>
              <a:t>CBM  </a:t>
            </a:r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observables</a:t>
            </a:r>
            <a:endParaRPr lang="de-DE" dirty="0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3745" y="859648"/>
            <a:ext cx="541835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66FF"/>
                </a:solidFill>
                <a:sym typeface="Symbol" pitchFamily="18" charset="2"/>
              </a:rPr>
              <a:t>QCD equation-of-state</a:t>
            </a:r>
            <a:endParaRPr lang="en-GB" sz="2000" dirty="0">
              <a:solidFill>
                <a:srgbClr val="0066FF"/>
              </a:solidFill>
              <a:sym typeface="Symbol" pitchFamily="18" charset="2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ym typeface="Symbol" pitchFamily="18" charset="2"/>
              </a:rPr>
              <a:t>collective flow of identified </a:t>
            </a:r>
            <a:r>
              <a:rPr lang="en-GB" sz="1600" dirty="0" smtClean="0">
                <a:sym typeface="Symbol" pitchFamily="18" charset="2"/>
              </a:rPr>
              <a:t>particles</a:t>
            </a:r>
            <a:r>
              <a:rPr lang="de-DE" sz="1600" dirty="0" smtClean="0">
                <a:cs typeface="Tahoma" pitchFamily="34" charset="0"/>
              </a:rPr>
              <a:t> </a:t>
            </a:r>
            <a:r>
              <a:rPr lang="de-DE" sz="1600" dirty="0" smtClean="0">
                <a:cs typeface="Tahoma" pitchFamily="34" charset="0"/>
                <a:sym typeface="Symbol" pitchFamily="18" charset="2"/>
              </a:rPr>
              <a:t> </a:t>
            </a:r>
            <a:endParaRPr lang="de-DE" sz="1600" dirty="0">
              <a:cs typeface="Tahoma" pitchFamily="34" charset="0"/>
              <a:sym typeface="Symbol" pitchFamily="18" charset="2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ym typeface="Symbol" pitchFamily="18" charset="2"/>
              </a:rPr>
              <a:t>particle </a:t>
            </a:r>
            <a:r>
              <a:rPr lang="en-GB" sz="1600" dirty="0">
                <a:sym typeface="Symbol" pitchFamily="18" charset="2"/>
              </a:rPr>
              <a:t>production at threshold </a:t>
            </a:r>
            <a:r>
              <a:rPr lang="en-GB" sz="1600" dirty="0" smtClean="0">
                <a:sym typeface="Symbol" pitchFamily="18" charset="2"/>
              </a:rPr>
              <a:t>energies</a:t>
            </a:r>
          </a:p>
        </p:txBody>
      </p:sp>
      <p:sp>
        <p:nvSpPr>
          <p:cNvPr id="18" name="Rechteck 17"/>
          <p:cNvSpPr/>
          <p:nvPr/>
        </p:nvSpPr>
        <p:spPr>
          <a:xfrm>
            <a:off x="53746" y="1884582"/>
            <a:ext cx="5823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66FF"/>
                </a:solidFill>
              </a:rPr>
              <a:t>Phase </a:t>
            </a:r>
            <a:r>
              <a:rPr lang="en-GB" sz="2000" dirty="0" smtClean="0">
                <a:solidFill>
                  <a:srgbClr val="0066FF"/>
                </a:solidFill>
              </a:rPr>
              <a:t>transition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ym typeface="Wingdings" pitchFamily="2" charset="2"/>
              </a:rPr>
              <a:t>excitation </a:t>
            </a:r>
            <a:r>
              <a:rPr lang="en-GB" sz="1600" dirty="0">
                <a:sym typeface="Wingdings" pitchFamily="2" charset="2"/>
              </a:rPr>
              <a:t>function of </a:t>
            </a:r>
            <a:r>
              <a:rPr lang="en-GB" sz="1600" dirty="0" smtClean="0">
                <a:sym typeface="Wingdings" pitchFamily="2" charset="2"/>
              </a:rPr>
              <a:t>hyperons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ym typeface="Wingdings" pitchFamily="2" charset="2"/>
              </a:rPr>
              <a:t>excitation </a:t>
            </a:r>
            <a:r>
              <a:rPr lang="en-GB" sz="1600" dirty="0">
                <a:sym typeface="Wingdings" pitchFamily="2" charset="2"/>
              </a:rPr>
              <a:t>function </a:t>
            </a:r>
            <a:r>
              <a:rPr lang="en-GB" sz="1600" dirty="0" smtClean="0">
                <a:sym typeface="Wingdings" pitchFamily="2" charset="2"/>
              </a:rPr>
              <a:t>of LM </a:t>
            </a:r>
            <a:r>
              <a:rPr lang="en-GB" sz="1600" dirty="0">
                <a:sym typeface="Wingdings" pitchFamily="2" charset="2"/>
              </a:rPr>
              <a:t>lepton </a:t>
            </a:r>
            <a:r>
              <a:rPr lang="en-GB" sz="1600" dirty="0" smtClean="0">
                <a:sym typeface="Wingdings" pitchFamily="2" charset="2"/>
              </a:rPr>
              <a:t>pairs </a:t>
            </a:r>
            <a:endParaRPr lang="en-GB" sz="1600" dirty="0"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dirty="0" smtClean="0">
              <a:solidFill>
                <a:srgbClr val="C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66FF"/>
                </a:solidFill>
              </a:rPr>
              <a:t>Critical </a:t>
            </a:r>
            <a:r>
              <a:rPr lang="en-GB" sz="2000" dirty="0">
                <a:solidFill>
                  <a:srgbClr val="0066FF"/>
                </a:solidFill>
              </a:rPr>
              <a:t>point </a:t>
            </a:r>
            <a:endParaRPr lang="en-GB" sz="2000" dirty="0">
              <a:solidFill>
                <a:srgbClr val="0066FF"/>
              </a:solidFill>
              <a:sym typeface="Wingdings" pitchFamily="2" charset="2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itchFamily="2" charset="2"/>
              </a:rPr>
              <a:t>event-by-event fluctuations of conserved </a:t>
            </a:r>
            <a:r>
              <a:rPr lang="en-GB" sz="1600" dirty="0" smtClean="0">
                <a:sym typeface="Wingdings" pitchFamily="2" charset="2"/>
              </a:rPr>
              <a:t>quantities </a:t>
            </a:r>
            <a:endParaRPr lang="en-GB" sz="1600" dirty="0">
              <a:sym typeface="Symbol" pitchFamily="18" charset="2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3746" y="3771290"/>
            <a:ext cx="52619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66FF"/>
                </a:solidFill>
                <a:latin typeface="+mj-lt"/>
                <a:sym typeface="Symbol" pitchFamily="18" charset="2"/>
              </a:rPr>
              <a:t>C</a:t>
            </a:r>
            <a:r>
              <a:rPr lang="en-GB" sz="2000" dirty="0" smtClean="0">
                <a:solidFill>
                  <a:srgbClr val="0066FF"/>
                </a:solidFill>
                <a:latin typeface="+mj-lt"/>
                <a:sym typeface="Symbol" pitchFamily="18" charset="2"/>
              </a:rPr>
              <a:t>hiral </a:t>
            </a:r>
            <a:r>
              <a:rPr lang="en-GB" sz="2000" dirty="0">
                <a:solidFill>
                  <a:srgbClr val="0066FF"/>
                </a:solidFill>
                <a:latin typeface="+mj-lt"/>
                <a:sym typeface="Symbol" pitchFamily="18" charset="2"/>
              </a:rPr>
              <a:t>symmetry restoration at </a:t>
            </a:r>
            <a:r>
              <a:rPr lang="en-GB" sz="2000" dirty="0" smtClean="0">
                <a:solidFill>
                  <a:srgbClr val="0066FF"/>
                </a:solidFill>
                <a:latin typeface="+mj-lt"/>
                <a:sym typeface="Symbol" pitchFamily="18" charset="2"/>
              </a:rPr>
              <a:t>large </a:t>
            </a:r>
            <a:r>
              <a:rPr lang="en-GB" sz="2000" dirty="0">
                <a:solidFill>
                  <a:srgbClr val="0066FF"/>
                </a:solidFill>
                <a:latin typeface="+mj-lt"/>
                <a:sym typeface="Symbol" pitchFamily="18" charset="2"/>
              </a:rPr>
              <a:t></a:t>
            </a:r>
            <a:r>
              <a:rPr lang="en-GB" sz="2000" baseline="-25000" dirty="0">
                <a:solidFill>
                  <a:srgbClr val="0066FF"/>
                </a:solidFill>
                <a:latin typeface="+mj-lt"/>
                <a:sym typeface="Symbol" pitchFamily="18" charset="2"/>
              </a:rPr>
              <a:t>B </a:t>
            </a:r>
            <a:endParaRPr lang="en-GB" sz="2000" dirty="0">
              <a:solidFill>
                <a:srgbClr val="0066FF"/>
              </a:solidFill>
              <a:latin typeface="+mj-lt"/>
              <a:sym typeface="Symbol" pitchFamily="18" charset="2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  <a:sym typeface="Symbol" pitchFamily="18" charset="2"/>
              </a:rPr>
              <a:t>in-medium modifications of hadrons  		</a:t>
            </a:r>
            <a:endParaRPr lang="en-GB" sz="1600" dirty="0" smtClean="0">
              <a:latin typeface="+mj-lt"/>
              <a:sym typeface="Symbol" pitchFamily="18" charset="2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 err="1" smtClean="0">
                <a:latin typeface="+mj-lt"/>
                <a:sym typeface="Symbol" pitchFamily="18" charset="2"/>
              </a:rPr>
              <a:t>dileptons</a:t>
            </a:r>
            <a:r>
              <a:rPr lang="en-GB" sz="1600" dirty="0" smtClean="0">
                <a:latin typeface="+mj-lt"/>
                <a:sym typeface="Symbol" pitchFamily="18" charset="2"/>
              </a:rPr>
              <a:t> </a:t>
            </a:r>
            <a:r>
              <a:rPr lang="en-GB" sz="1600" dirty="0">
                <a:latin typeface="+mj-lt"/>
                <a:sym typeface="Symbol" pitchFamily="18" charset="2"/>
              </a:rPr>
              <a:t>at intermediate invariant </a:t>
            </a:r>
            <a:r>
              <a:rPr lang="en-GB" sz="1600" dirty="0" smtClean="0">
                <a:latin typeface="+mj-lt"/>
                <a:sym typeface="Symbol" pitchFamily="18" charset="2"/>
              </a:rPr>
              <a:t>masses</a:t>
            </a:r>
            <a:r>
              <a:rPr lang="en-GB" sz="1600" dirty="0" smtClean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GB" sz="1600" dirty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	</a:t>
            </a:r>
            <a:endParaRPr lang="en-GB" sz="1600" dirty="0">
              <a:solidFill>
                <a:srgbClr val="0070C0"/>
              </a:solidFill>
              <a:latin typeface="+mj-lt"/>
              <a:sym typeface="Symbol" pitchFamily="18" charset="2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53746" y="5821157"/>
            <a:ext cx="5264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66FF"/>
                </a:solidFill>
                <a:latin typeface="+mj-lt"/>
              </a:rPr>
              <a:t>Heavy flavour in </a:t>
            </a:r>
            <a:r>
              <a:rPr lang="en-GB" sz="2000" dirty="0">
                <a:solidFill>
                  <a:srgbClr val="0066FF"/>
                </a:solidFill>
                <a:latin typeface="+mj-lt"/>
              </a:rPr>
              <a:t>cold and dense matter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  <a:sym typeface="Wingdings" pitchFamily="2" charset="2"/>
              </a:rPr>
              <a:t>excitation function of </a:t>
            </a:r>
            <a:r>
              <a:rPr lang="en-GB" sz="1600" dirty="0">
                <a:latin typeface="+mj-lt"/>
              </a:rPr>
              <a:t>charm </a:t>
            </a:r>
            <a:r>
              <a:rPr lang="en-GB" sz="1600" dirty="0" smtClean="0">
                <a:latin typeface="+mj-lt"/>
              </a:rPr>
              <a:t>production</a:t>
            </a:r>
            <a:endParaRPr lang="en-GB" sz="1600" dirty="0">
              <a:latin typeface="+mj-lt"/>
              <a:sym typeface="Symbol" pitchFamily="18" charset="2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53746" y="4796224"/>
            <a:ext cx="573339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66FF"/>
                </a:solidFill>
                <a:latin typeface="+mj-lt"/>
                <a:sym typeface="Wingdings" pitchFamily="2" charset="2"/>
              </a:rPr>
              <a:t>S</a:t>
            </a:r>
            <a:r>
              <a:rPr lang="en-GB" sz="2000" dirty="0" smtClean="0">
                <a:solidFill>
                  <a:srgbClr val="0066FF"/>
                </a:solidFill>
                <a:latin typeface="+mj-lt"/>
                <a:sym typeface="Wingdings" pitchFamily="2" charset="2"/>
              </a:rPr>
              <a:t>trange </a:t>
            </a:r>
            <a:r>
              <a:rPr lang="en-GB" sz="2000" dirty="0">
                <a:solidFill>
                  <a:srgbClr val="0066FF"/>
                </a:solidFill>
                <a:latin typeface="+mj-lt"/>
                <a:sym typeface="Wingdings" pitchFamily="2" charset="2"/>
              </a:rPr>
              <a:t>matter </a:t>
            </a:r>
            <a:endParaRPr lang="en-GB" sz="2000" dirty="0">
              <a:solidFill>
                <a:srgbClr val="0066FF"/>
              </a:solidFill>
              <a:latin typeface="+mj-lt"/>
              <a:sym typeface="Symbol" pitchFamily="18" charset="2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(double-) lambda </a:t>
            </a:r>
            <a:r>
              <a:rPr lang="en-GB" sz="1600" dirty="0" err="1"/>
              <a:t>hypernuclei</a:t>
            </a:r>
            <a:endParaRPr lang="en-GB" sz="1600" dirty="0"/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ym typeface="Wingdings" pitchFamily="2" charset="2"/>
              </a:rPr>
              <a:t>Search for m</a:t>
            </a:r>
            <a:r>
              <a:rPr lang="en-US" sz="1600" dirty="0"/>
              <a:t>eta-stable objects (e.g. strange </a:t>
            </a:r>
            <a:r>
              <a:rPr lang="en-US" sz="1600" dirty="0" err="1"/>
              <a:t>dibaryons</a:t>
            </a:r>
            <a:r>
              <a:rPr lang="en-US" sz="1600" dirty="0"/>
              <a:t>) 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895562" y="780963"/>
            <a:ext cx="226485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Eur.Phys.J</a:t>
            </a:r>
            <a:r>
              <a:rPr lang="de-DE" sz="1400" dirty="0"/>
              <a:t>. A53 (2017) 60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4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296525" y="1718810"/>
            <a:ext cx="5665512" cy="3995806"/>
            <a:chOff x="296525" y="1548429"/>
            <a:chExt cx="5665512" cy="3995806"/>
          </a:xfrm>
        </p:grpSpPr>
        <p:pic>
          <p:nvPicPr>
            <p:cNvPr id="9" name="Picture 5" descr="rates_detectors_TownMeetingCERN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525" y="1548429"/>
              <a:ext cx="5504372" cy="3995806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3896925" y="4315837"/>
              <a:ext cx="2065112" cy="553999"/>
              <a:chOff x="3851920" y="4517378"/>
              <a:chExt cx="2324577" cy="466655"/>
            </a:xfrm>
          </p:grpSpPr>
          <p:cxnSp>
            <p:nvCxnSpPr>
              <p:cNvPr id="12" name="Straight Connector 10"/>
              <p:cNvCxnSpPr/>
              <p:nvPr/>
            </p:nvCxnSpPr>
            <p:spPr>
              <a:xfrm>
                <a:off x="3851920" y="4629552"/>
                <a:ext cx="432048" cy="0"/>
              </a:xfrm>
              <a:prstGeom prst="line">
                <a:avLst/>
              </a:prstGeom>
              <a:ln w="19050" cmpd="sng">
                <a:solidFill>
                  <a:schemeClr val="tx1">
                    <a:lumMod val="85000"/>
                    <a:lumOff val="1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1"/>
              <p:cNvCxnSpPr/>
              <p:nvPr/>
            </p:nvCxnSpPr>
            <p:spPr>
              <a:xfrm>
                <a:off x="3851920" y="4759425"/>
                <a:ext cx="432048" cy="0"/>
              </a:xfrm>
              <a:prstGeom prst="line">
                <a:avLst/>
              </a:prstGeom>
              <a:ln w="19050" cmpd="sng">
                <a:solidFill>
                  <a:srgbClr val="262626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2"/>
              <p:cNvCxnSpPr/>
              <p:nvPr/>
            </p:nvCxnSpPr>
            <p:spPr>
              <a:xfrm>
                <a:off x="3851920" y="4897847"/>
                <a:ext cx="432048" cy="0"/>
              </a:xfrm>
              <a:prstGeom prst="line">
                <a:avLst/>
              </a:prstGeom>
              <a:ln w="19050" cmpd="sng">
                <a:solidFill>
                  <a:srgbClr val="262626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 13"/>
              <p:cNvSpPr/>
              <p:nvPr/>
            </p:nvSpPr>
            <p:spPr>
              <a:xfrm>
                <a:off x="4283969" y="4517378"/>
                <a:ext cx="1892528" cy="466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000" dirty="0" smtClean="0">
                    <a:solidFill>
                      <a:schemeClr val="tx1">
                        <a:lumMod val="95000"/>
                      </a:schemeClr>
                    </a:solidFill>
                    <a:latin typeface="Gill Sans"/>
                    <a:cs typeface="Gill Sans"/>
                  </a:rPr>
                  <a:t>Running</a:t>
                </a:r>
              </a:p>
              <a:p>
                <a:r>
                  <a:rPr lang="en-GB" sz="1000" dirty="0" smtClean="0">
                    <a:solidFill>
                      <a:schemeClr val="tx1">
                        <a:lumMod val="95000"/>
                      </a:schemeClr>
                    </a:solidFill>
                    <a:latin typeface="Gill Sans"/>
                    <a:cs typeface="Gill Sans"/>
                  </a:rPr>
                  <a:t>Approved</a:t>
                </a:r>
              </a:p>
              <a:p>
                <a:r>
                  <a:rPr lang="en-GB" sz="1000" dirty="0" smtClean="0">
                    <a:solidFill>
                      <a:schemeClr val="tx1">
                        <a:lumMod val="95000"/>
                      </a:schemeClr>
                    </a:solidFill>
                    <a:latin typeface="Gill Sans"/>
                    <a:cs typeface="Gill Sans"/>
                  </a:rPr>
                  <a:t>Conceptual design</a:t>
                </a:r>
                <a:endParaRPr lang="en-GB" sz="1000" dirty="0">
                  <a:solidFill>
                    <a:schemeClr val="tx1">
                      <a:lumMod val="95000"/>
                    </a:schemeClr>
                  </a:solidFill>
                  <a:latin typeface="Gill Sans"/>
                  <a:cs typeface="Gill Sans"/>
                </a:endParaRPr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CBM – </a:t>
            </a:r>
            <a:r>
              <a:rPr lang="de-DE" dirty="0" smtClean="0"/>
              <a:t>experimental </a:t>
            </a:r>
            <a:r>
              <a:rPr lang="de-DE" dirty="0" err="1" smtClean="0"/>
              <a:t>efforts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91580" y="5859059"/>
            <a:ext cx="6263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CBM‘s</a:t>
            </a:r>
            <a:r>
              <a:rPr lang="de-DE" dirty="0" smtClean="0"/>
              <a:t> </a:t>
            </a:r>
            <a:r>
              <a:rPr lang="de-DE" dirty="0" err="1" smtClean="0"/>
              <a:t>unique</a:t>
            </a:r>
            <a:r>
              <a:rPr lang="de-DE" dirty="0" smtClean="0"/>
              <a:t> </a:t>
            </a:r>
            <a:r>
              <a:rPr lang="de-DE" dirty="0" err="1" smtClean="0"/>
              <a:t>feature</a:t>
            </a:r>
            <a:r>
              <a:rPr lang="de-DE" dirty="0" smtClean="0"/>
              <a:t>:</a:t>
            </a:r>
            <a:endParaRPr lang="de-DE" dirty="0" smtClean="0"/>
          </a:p>
          <a:p>
            <a:r>
              <a:rPr lang="de-DE" dirty="0" err="1" smtClean="0"/>
              <a:t>Comprehensive</a:t>
            </a:r>
            <a:r>
              <a:rPr lang="de-DE" dirty="0" smtClean="0"/>
              <a:t> high </a:t>
            </a:r>
            <a:r>
              <a:rPr lang="de-DE" dirty="0" err="1" smtClean="0"/>
              <a:t>statistics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rare </a:t>
            </a:r>
            <a:r>
              <a:rPr lang="de-DE" dirty="0" err="1" smtClean="0"/>
              <a:t>probes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481990" y="827951"/>
            <a:ext cx="4610558" cy="20621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Exploration </a:t>
            </a:r>
            <a:r>
              <a:rPr lang="de-DE" sz="1600" dirty="0" err="1" smtClean="0"/>
              <a:t>of</a:t>
            </a:r>
            <a:r>
              <a:rPr lang="de-DE" sz="1600" dirty="0" smtClean="0"/>
              <a:t> QCD </a:t>
            </a:r>
            <a:r>
              <a:rPr lang="de-DE" sz="1600" dirty="0" err="1" smtClean="0"/>
              <a:t>phase</a:t>
            </a:r>
            <a:r>
              <a:rPr lang="de-DE" sz="1600" dirty="0" smtClean="0"/>
              <a:t> </a:t>
            </a:r>
            <a:r>
              <a:rPr lang="de-DE" sz="1600" dirty="0" err="1" smtClean="0"/>
              <a:t>diagram</a:t>
            </a:r>
            <a:r>
              <a:rPr lang="de-DE" sz="1600" dirty="0" smtClean="0"/>
              <a:t> </a:t>
            </a:r>
          </a:p>
          <a:p>
            <a:r>
              <a:rPr lang="de-DE" sz="1600" dirty="0" err="1" smtClean="0"/>
              <a:t>as</a:t>
            </a:r>
            <a:r>
              <a:rPr lang="de-DE" sz="1600" dirty="0" smtClean="0"/>
              <a:t> international </a:t>
            </a:r>
            <a:r>
              <a:rPr lang="de-DE" sz="1600" dirty="0" err="1" smtClean="0"/>
              <a:t>effort</a:t>
            </a:r>
            <a:r>
              <a:rPr lang="de-DE" sz="1600" dirty="0" smtClean="0"/>
              <a:t>:</a:t>
            </a:r>
          </a:p>
          <a:p>
            <a:r>
              <a:rPr lang="de-DE" sz="1600" dirty="0"/>
              <a:t>	</a:t>
            </a:r>
            <a:r>
              <a:rPr lang="de-DE" sz="1600" dirty="0" smtClean="0"/>
              <a:t>NA61 		@ SPS  / CERN</a:t>
            </a:r>
          </a:p>
          <a:p>
            <a:r>
              <a:rPr lang="de-DE" sz="1600" dirty="0" smtClean="0"/>
              <a:t>	BM@N  		@ </a:t>
            </a:r>
            <a:r>
              <a:rPr lang="de-DE" sz="1600" dirty="0" err="1" smtClean="0"/>
              <a:t>Nuclotron</a:t>
            </a:r>
            <a:r>
              <a:rPr lang="de-DE" sz="1600" dirty="0" smtClean="0"/>
              <a:t>/JINR</a:t>
            </a:r>
          </a:p>
          <a:p>
            <a:r>
              <a:rPr lang="de-DE" sz="1600" dirty="0"/>
              <a:t>	</a:t>
            </a:r>
            <a:r>
              <a:rPr lang="de-DE" sz="1600" dirty="0" smtClean="0"/>
              <a:t>STAR (FXT) 	@ RHIC/BNL</a:t>
            </a:r>
          </a:p>
          <a:p>
            <a:r>
              <a:rPr lang="de-DE" sz="1600" dirty="0"/>
              <a:t>	</a:t>
            </a:r>
            <a:r>
              <a:rPr lang="de-DE" sz="1600" dirty="0" smtClean="0"/>
              <a:t>MPD		@ NICA	/ JINR</a:t>
            </a:r>
          </a:p>
          <a:p>
            <a:r>
              <a:rPr lang="de-DE" sz="1600" dirty="0"/>
              <a:t>	</a:t>
            </a:r>
            <a:r>
              <a:rPr lang="de-DE" sz="1600" dirty="0" smtClean="0"/>
              <a:t>CEE		@ HIAF</a:t>
            </a:r>
          </a:p>
          <a:p>
            <a:r>
              <a:rPr lang="de-DE" sz="1600" dirty="0"/>
              <a:t>	</a:t>
            </a:r>
            <a:r>
              <a:rPr lang="de-DE" sz="1600" dirty="0" smtClean="0"/>
              <a:t>?		@ J-PARC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7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dirty="0"/>
              <a:t>CBM </a:t>
            </a:r>
            <a:r>
              <a:rPr lang="de-DE" altLang="de-DE" b="1" dirty="0" err="1" smtClean="0"/>
              <a:t>data</a:t>
            </a:r>
            <a:r>
              <a:rPr lang="de-DE" altLang="de-DE" b="1" dirty="0" smtClean="0"/>
              <a:t> </a:t>
            </a:r>
            <a:r>
              <a:rPr lang="de-DE" altLang="de-DE" b="1" dirty="0" err="1" smtClean="0"/>
              <a:t>processing</a:t>
            </a:r>
            <a:r>
              <a:rPr lang="de-DE" altLang="de-DE" b="1" dirty="0" smtClean="0"/>
              <a:t> </a:t>
            </a:r>
            <a:r>
              <a:rPr lang="de-DE" altLang="de-DE" b="1" dirty="0" err="1" smtClean="0"/>
              <a:t>system</a:t>
            </a:r>
            <a:endParaRPr lang="de-DE" altLang="de-DE" b="1" dirty="0"/>
          </a:p>
        </p:txBody>
      </p:sp>
      <p:sp>
        <p:nvSpPr>
          <p:cNvPr id="29700" name="Textfeld 13"/>
          <p:cNvSpPr txBox="1">
            <a:spLocks noChangeArrowheads="1"/>
          </p:cNvSpPr>
          <p:nvPr/>
        </p:nvSpPr>
        <p:spPr bwMode="auto">
          <a:xfrm>
            <a:off x="81740" y="5469031"/>
            <a:ext cx="638047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/>
            <a:r>
              <a:rPr lang="en-US" altLang="de-DE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Main features: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Arial" pitchFamily="34" charset="0"/>
                <a:cs typeface="Arial" pitchFamily="34" charset="0"/>
              </a:rPr>
              <a:t>radiation tolerant detectors and front-end electronics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Arial" pitchFamily="34" charset="0"/>
                <a:cs typeface="Arial" pitchFamily="34" charset="0"/>
              </a:rPr>
              <a:t>free </a:t>
            </a:r>
            <a:r>
              <a:rPr lang="en-US" altLang="de-DE" sz="1800" dirty="0">
                <a:latin typeface="Arial" pitchFamily="34" charset="0"/>
                <a:cs typeface="Arial" pitchFamily="34" charset="0"/>
              </a:rPr>
              <a:t>streaming (</a:t>
            </a:r>
            <a:r>
              <a:rPr lang="en-US" altLang="de-DE" sz="1800" dirty="0" err="1">
                <a:latin typeface="Arial" pitchFamily="34" charset="0"/>
                <a:cs typeface="Arial" pitchFamily="34" charset="0"/>
              </a:rPr>
              <a:t>triggerless</a:t>
            </a:r>
            <a:r>
              <a:rPr lang="en-US" altLang="de-DE" sz="1800" dirty="0">
                <a:latin typeface="Arial" pitchFamily="34" charset="0"/>
                <a:cs typeface="Arial" pitchFamily="34" charset="0"/>
              </a:rPr>
              <a:t>) </a:t>
            </a:r>
            <a:r>
              <a:rPr lang="en-US" altLang="de-DE" sz="1800" dirty="0" smtClean="0">
                <a:latin typeface="Arial" pitchFamily="34" charset="0"/>
                <a:cs typeface="Arial" pitchFamily="34" charset="0"/>
              </a:rPr>
              <a:t>data with time stamps,</a:t>
            </a:r>
            <a:endParaRPr lang="en-US" altLang="de-DE" sz="18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Arial" pitchFamily="34" charset="0"/>
                <a:cs typeface="Arial" pitchFamily="34" charset="0"/>
              </a:rPr>
              <a:t>software based event selection</a:t>
            </a:r>
            <a:endParaRPr lang="en-US" altLang="de-DE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r="13556"/>
          <a:stretch/>
        </p:blipFill>
        <p:spPr bwMode="auto">
          <a:xfrm>
            <a:off x="6417205" y="953725"/>
            <a:ext cx="2591032" cy="207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5"/>
          <p:cNvSpPr>
            <a:spLocks noChangeArrowheads="1"/>
          </p:cNvSpPr>
          <p:nvPr/>
        </p:nvSpPr>
        <p:spPr bwMode="auto">
          <a:xfrm rot="21600000" flipH="1">
            <a:off x="6627888" y="2536546"/>
            <a:ext cx="11292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altLang="de-DE" sz="12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g</a:t>
            </a:r>
            <a:r>
              <a:rPr lang="en-US" altLang="de-DE" sz="1200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reen</a:t>
            </a:r>
            <a:r>
              <a:rPr lang="en-US" altLang="de-DE" sz="12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 IT cube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973521" y="1108374"/>
            <a:ext cx="329930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Reaction rate Au </a:t>
            </a:r>
            <a:r>
              <a:rPr lang="en-US" sz="2000" dirty="0"/>
              <a:t>+ </a:t>
            </a:r>
            <a:r>
              <a:rPr lang="en-US" sz="2000" dirty="0" smtClean="0"/>
              <a:t>Au:</a:t>
            </a:r>
          </a:p>
          <a:p>
            <a:endParaRPr lang="en-US" sz="2000" dirty="0" smtClean="0"/>
          </a:p>
          <a:p>
            <a:r>
              <a:rPr lang="en-US" sz="2000" dirty="0" smtClean="0"/>
              <a:t>    10</a:t>
            </a:r>
            <a:r>
              <a:rPr lang="en-US" sz="2000" baseline="30000" dirty="0" smtClean="0"/>
              <a:t>7</a:t>
            </a:r>
            <a:r>
              <a:rPr lang="en-US" sz="2000" dirty="0" smtClean="0"/>
              <a:t> </a:t>
            </a:r>
            <a:r>
              <a:rPr lang="en-US" sz="2000" dirty="0"/>
              <a:t>collisions per </a:t>
            </a:r>
            <a:r>
              <a:rPr lang="en-US" sz="2000" dirty="0" smtClean="0"/>
              <a:t>second</a:t>
            </a:r>
          </a:p>
          <a:p>
            <a:endParaRPr lang="en-US" sz="2000" dirty="0" smtClean="0"/>
          </a:p>
          <a:p>
            <a:r>
              <a:rPr lang="en-US" sz="2000" dirty="0" smtClean="0"/>
              <a:t>Data rate: 	~ 1 TB/s</a:t>
            </a:r>
            <a:endParaRPr lang="en-US" sz="2000" dirty="0"/>
          </a:p>
        </p:txBody>
      </p:sp>
      <p:pic>
        <p:nvPicPr>
          <p:cNvPr id="17" name="Picture 6" descr="omegaP_new24c_co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461" y="953725"/>
            <a:ext cx="2791840" cy="203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17"/>
          <p:cNvSpPr txBox="1"/>
          <p:nvPr/>
        </p:nvSpPr>
        <p:spPr>
          <a:xfrm>
            <a:off x="181681" y="1178337"/>
            <a:ext cx="205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Au + Au, 10A </a:t>
            </a:r>
            <a:r>
              <a:rPr lang="de-DE" dirty="0" err="1">
                <a:solidFill>
                  <a:srgbClr val="FFFF00"/>
                </a:solidFill>
              </a:rPr>
              <a:t>GeV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" t="23630" r="4777" b="8251"/>
          <a:stretch/>
        </p:blipFill>
        <p:spPr>
          <a:xfrm>
            <a:off x="1736685" y="3023954"/>
            <a:ext cx="5694180" cy="272944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8th RRB Meeting, GSI, Nov. 26 - 27,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77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>
              <a:lumMod val="6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2429</Words>
  <Application>Microsoft Office PowerPoint</Application>
  <PresentationFormat>Bildschirmpräsentation (4:3)</PresentationFormat>
  <Paragraphs>673</Paragraphs>
  <Slides>27</Slides>
  <Notes>13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42" baseType="lpstr">
      <vt:lpstr>ＭＳ Ｐゴシック</vt:lpstr>
      <vt:lpstr>Arial</vt:lpstr>
      <vt:lpstr>Avenir</vt:lpstr>
      <vt:lpstr>Calibri</vt:lpstr>
      <vt:lpstr>Cambria Math</vt:lpstr>
      <vt:lpstr>Comic Sans MS</vt:lpstr>
      <vt:lpstr>DejaVu Sans</vt:lpstr>
      <vt:lpstr>Gill Sans</vt:lpstr>
      <vt:lpstr>Noto Sans Symbols</vt:lpstr>
      <vt:lpstr>Symbol</vt:lpstr>
      <vt:lpstr>Tahoma</vt:lpstr>
      <vt:lpstr>Times New Roman</vt:lpstr>
      <vt:lpstr>Wingdings</vt:lpstr>
      <vt:lpstr>Standarddesign</vt:lpstr>
      <vt:lpstr>Acrobat Document</vt:lpstr>
      <vt:lpstr>The Compressed Baryonic Matter Experiments </vt:lpstr>
      <vt:lpstr>C.B.M. – Collaborations  </vt:lpstr>
      <vt:lpstr>Dense Baryonic Matter</vt:lpstr>
      <vt:lpstr>Neutron star merger </vt:lpstr>
      <vt:lpstr>CBM – Goals</vt:lpstr>
      <vt:lpstr>PowerPoint-Präsentation</vt:lpstr>
      <vt:lpstr>CBM  physics and observables</vt:lpstr>
      <vt:lpstr>CBM – experimental efforts</vt:lpstr>
      <vt:lpstr>CBM data processing system</vt:lpstr>
      <vt:lpstr>CBM experimental setup (day-1)</vt:lpstr>
      <vt:lpstr>Physics potential of Day-1 configuration</vt:lpstr>
      <vt:lpstr>CBM Technical Design Reports </vt:lpstr>
      <vt:lpstr>FAIR / CBM schedule </vt:lpstr>
      <vt:lpstr>Progress in developments</vt:lpstr>
      <vt:lpstr>CBM status: score card</vt:lpstr>
      <vt:lpstr>CBM organisation </vt:lpstr>
      <vt:lpstr>CBM – FAIR Phase 0 projects (2018 – 2024)</vt:lpstr>
      <vt:lpstr>Phase-0: Ag+Ag, 1.65A GeV @ SIS18 </vt:lpstr>
      <vt:lpstr>  HADES upgrades </vt:lpstr>
      <vt:lpstr>π Beam experiments with HADES at GSI</vt:lpstr>
      <vt:lpstr>eTOF &amp; HPC software in STAR at RHIC (BNL)</vt:lpstr>
      <vt:lpstr>CBM-STAR eTOF: module production &amp; test in HD  </vt:lpstr>
      <vt:lpstr>CBM-STAR eTOF: status  </vt:lpstr>
      <vt:lpstr>Phase-0: STS  &amp; PSD in BM@N (JINR)</vt:lpstr>
      <vt:lpstr>CBM Phase-0: mCBM   </vt:lpstr>
      <vt:lpstr>mCBM (Nov. 2018)</vt:lpstr>
      <vt:lpstr>Summary /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Norbert Herrmann</dc:creator>
  <cp:lastModifiedBy>Norbert Herrmann</cp:lastModifiedBy>
  <cp:revision>2124</cp:revision>
  <cp:lastPrinted>2017-11-25T11:19:59Z</cp:lastPrinted>
  <dcterms:modified xsi:type="dcterms:W3CDTF">2018-11-26T10:16:03Z</dcterms:modified>
</cp:coreProperties>
</file>